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63" r:id="rId2"/>
    <p:sldId id="279" r:id="rId3"/>
    <p:sldId id="303" r:id="rId4"/>
    <p:sldId id="284" r:id="rId5"/>
    <p:sldId id="304" r:id="rId6"/>
    <p:sldId id="281" r:id="rId7"/>
    <p:sldId id="305" r:id="rId8"/>
    <p:sldId id="288" r:id="rId9"/>
    <p:sldId id="289" r:id="rId10"/>
    <p:sldId id="265" r:id="rId11"/>
    <p:sldId id="273" r:id="rId12"/>
    <p:sldId id="275" r:id="rId13"/>
    <p:sldId id="292" r:id="rId14"/>
    <p:sldId id="293" r:id="rId15"/>
    <p:sldId id="296" r:id="rId16"/>
    <p:sldId id="271" r:id="rId17"/>
    <p:sldId id="298" r:id="rId18"/>
    <p:sldId id="297" r:id="rId19"/>
    <p:sldId id="260" r:id="rId20"/>
    <p:sldId id="299" r:id="rId21"/>
    <p:sldId id="300" r:id="rId22"/>
    <p:sldId id="270" r:id="rId23"/>
    <p:sldId id="306" r:id="rId24"/>
    <p:sldId id="277" r:id="rId25"/>
    <p:sldId id="302" r:id="rId2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0467C"/>
    <a:srgbClr val="3A5192"/>
    <a:srgbClr val="3D5599"/>
    <a:srgbClr val="3E579C"/>
    <a:srgbClr val="3E59A4"/>
    <a:srgbClr val="4765B9"/>
    <a:srgbClr val="506CBC"/>
    <a:srgbClr val="536FBD"/>
    <a:srgbClr val="597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9" autoAdjust="0"/>
  </p:normalViewPr>
  <p:slideViewPr>
    <p:cSldViewPr>
      <p:cViewPr varScale="1">
        <p:scale>
          <a:sx n="83" d="100"/>
          <a:sy n="83" d="100"/>
        </p:scale>
        <p:origin x="14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cssxv11\G220\G2201807\02&#20107;&#26989;&#21029;\&#21002;&#34892;&#29289;\&#9314;&#36039;&#26009;&#21029;\&#38651;&#23376;&#25945;&#26448;\&#12402;&#12392;&#12426;&#31435;&#12385;&#38651;&#23376;&#21270;\&#65305;&#12288;2023&#24180;&#24230;&#20316;&#26989;&#65288;&#12487;&#12540;&#12479;&#25913;&#35330;2023&#24180;3&#26376;&#65289;\&#20316;&#26989;&#29992;&#12501;&#12449;&#12452;&#12523;\&#12527;&#12540;&#12463;&#65305;&#65288;&#22793;&#26356;&#12354;&#12426;&#65289;\&#30772;&#29987;&#30003;&#31435;&#32773;&#12398;&#36000;&#20661;&#12398;&#21407;&#22240;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86832895888197"/>
          <c:y val="0.22599664625255239"/>
          <c:w val="0.55820024059492568"/>
          <c:h val="0.744266987459900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26479829332322"/>
          <c:y val="0.10004181943221209"/>
          <c:w val="0.59327378106552453"/>
          <c:h val="0.826416491984318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42-49F3-987A-647DD40EC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42-49F3-987A-647DD40EC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42-49F3-987A-647DD40EC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42-49F3-987A-647DD40EC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42-49F3-987A-647DD40EC0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42-49F3-987A-647DD40EC0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842-49F3-987A-647DD40EC0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842-49F3-987A-647DD40EC0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842-49F3-987A-647DD40EC0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842-49F3-987A-647DD40EC0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842-49F3-987A-647DD40EC0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842-49F3-987A-647DD40EC0CC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842-49F3-987A-647DD40EC0CC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842-49F3-987A-647DD40EC0CC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842-49F3-987A-647DD40EC0CC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842-49F3-987A-647DD40EC0CC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842-49F3-987A-647DD40EC0CC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842-49F3-987A-647DD40EC0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Sheet1!$B$3:$B$20</c:f>
              <c:strCache>
                <c:ptCount val="18"/>
                <c:pt idx="0">
                  <c:v>生活苦・低所得</c:v>
                </c:pt>
                <c:pt idx="1">
                  <c:v>病気・医療費</c:v>
                </c:pt>
                <c:pt idx="2">
                  <c:v>失業・転職</c:v>
                </c:pt>
                <c:pt idx="3">
                  <c:v>給料の減少</c:v>
                </c:pt>
                <c:pt idx="4">
                  <c:v>事業資金</c:v>
                </c:pt>
                <c:pt idx="5">
                  <c:v>負債の返済</c:v>
                </c:pt>
                <c:pt idx="6">
                  <c:v>保証債務</c:v>
                </c:pt>
                <c:pt idx="7">
                  <c:v>債務の肩代わり</c:v>
                </c:pt>
                <c:pt idx="8">
                  <c:v>名義貸し</c:v>
                </c:pt>
                <c:pt idx="9">
                  <c:v>生活用品の購入</c:v>
                </c:pt>
                <c:pt idx="10">
                  <c:v>教育資金</c:v>
                </c:pt>
                <c:pt idx="11">
                  <c:v>冠婚葬祭</c:v>
                </c:pt>
                <c:pt idx="12">
                  <c:v>住宅購入</c:v>
                </c:pt>
                <c:pt idx="13">
                  <c:v>ギャンブル</c:v>
                </c:pt>
                <c:pt idx="14">
                  <c:v>浪費・遊興費</c:v>
                </c:pt>
                <c:pt idx="15">
                  <c:v>投資</c:v>
                </c:pt>
                <c:pt idx="16">
                  <c:v>ｸﾚｼﾞｯﾄｶｰﾄﾞによる購入</c:v>
                </c:pt>
                <c:pt idx="17">
                  <c:v>その他</c:v>
                </c:pt>
              </c:strCache>
            </c:strRef>
          </c:cat>
          <c:val>
            <c:numRef>
              <c:f>Sheet1!$C$3:$C$20</c:f>
              <c:numCache>
                <c:formatCode>0.00%</c:formatCode>
                <c:ptCount val="18"/>
                <c:pt idx="0">
                  <c:v>0.25679999999999997</c:v>
                </c:pt>
                <c:pt idx="1">
                  <c:v>9.7000000000000003E-2</c:v>
                </c:pt>
                <c:pt idx="2">
                  <c:v>7.3200000000000001E-2</c:v>
                </c:pt>
                <c:pt idx="3">
                  <c:v>0.04</c:v>
                </c:pt>
                <c:pt idx="4">
                  <c:v>6.7100000000000007E-2</c:v>
                </c:pt>
                <c:pt idx="5">
                  <c:v>8.5199999999999998E-2</c:v>
                </c:pt>
                <c:pt idx="6">
                  <c:v>3.9300000000000002E-2</c:v>
                </c:pt>
                <c:pt idx="7">
                  <c:v>1.17E-2</c:v>
                </c:pt>
                <c:pt idx="8">
                  <c:v>5.4000000000000003E-3</c:v>
                </c:pt>
                <c:pt idx="9">
                  <c:v>6.1400000000000003E-2</c:v>
                </c:pt>
                <c:pt idx="10">
                  <c:v>4.1000000000000002E-2</c:v>
                </c:pt>
                <c:pt idx="11">
                  <c:v>6.7000000000000002E-3</c:v>
                </c:pt>
                <c:pt idx="12">
                  <c:v>3.0200000000000001E-2</c:v>
                </c:pt>
                <c:pt idx="13">
                  <c:v>2.9899999999999999E-2</c:v>
                </c:pt>
                <c:pt idx="14">
                  <c:v>4.7300000000000002E-2</c:v>
                </c:pt>
                <c:pt idx="15">
                  <c:v>6.4000000000000003E-3</c:v>
                </c:pt>
                <c:pt idx="16">
                  <c:v>3.8899999999999997E-2</c:v>
                </c:pt>
                <c:pt idx="17">
                  <c:v>6.2399999999999997E-2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1842-49F3-987A-647DD40EC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0.10101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-1395155" y="0"/>
          <a:ext cx="9144000" cy="692727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ja-JP" altLang="en-US" sz="4000" dirty="0">
              <a:solidFill>
                <a:schemeClr val="tx1"/>
              </a:solidFill>
            </a:rPr>
            <a:t>破産申立者の負債の原因</a:t>
          </a:r>
          <a:r>
            <a:rPr lang="ja-JP" altLang="en-US" sz="4000" dirty="0" smtClean="0">
              <a:solidFill>
                <a:schemeClr val="tx1"/>
              </a:solidFill>
            </a:rPr>
            <a:t>２０２０年</a:t>
          </a:r>
          <a:endParaRPr lang="ja-JP" altLang="en-US" sz="40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BA00B-3881-473D-B890-2DF8759D26F7}" type="datetimeFigureOut">
              <a:rPr kumimoji="1" lang="ja-JP" altLang="en-US" smtClean="0"/>
              <a:t>2024/2/1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8C499-784C-483A-AC10-E4EA30C748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807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16E8E6C-15A5-4802-9866-FF3F17012C5B}" type="datetimeFigureOut">
              <a:rPr kumimoji="1" lang="ja-JP" altLang="en-US" smtClean="0"/>
              <a:pPr/>
              <a:t>2024/2/1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9964830-06E4-40C3-936F-5EE63BBD477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8" y="68414"/>
            <a:ext cx="9324528" cy="6593518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51520" y="2276872"/>
            <a:ext cx="8697144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カード社会の歩き方２</a:t>
            </a:r>
            <a:endParaRPr kumimoji="1" lang="ja-JP" alt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170080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多重債務にならない</a:t>
            </a:r>
            <a:endParaRPr kumimoji="1" lang="ja-JP" alt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555776" y="548680"/>
            <a:ext cx="69127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 smtClean="0"/>
              <a:t>あちこちに借金が重なり、</a:t>
            </a:r>
            <a:endParaRPr lang="en-US" altLang="ja-JP" sz="4400" b="1" dirty="0" smtClean="0"/>
          </a:p>
          <a:p>
            <a:r>
              <a:rPr lang="ja-JP" altLang="en-US" sz="4400" b="1" dirty="0" smtClean="0"/>
              <a:t>もう払いきれない</a:t>
            </a:r>
            <a:r>
              <a:rPr lang="ja-JP" altLang="en-US" sz="4800" dirty="0" smtClean="0"/>
              <a:t>よ</a:t>
            </a:r>
            <a:endParaRPr lang="ja-JP" altLang="en-US" sz="3600" dirty="0"/>
          </a:p>
        </p:txBody>
      </p:sp>
      <p:sp>
        <p:nvSpPr>
          <p:cNvPr id="17" name="フリーフォーム 16"/>
          <p:cNvSpPr/>
          <p:nvPr/>
        </p:nvSpPr>
        <p:spPr>
          <a:xfrm>
            <a:off x="516642" y="3261575"/>
            <a:ext cx="7241458" cy="3377380"/>
          </a:xfrm>
          <a:custGeom>
            <a:avLst/>
            <a:gdLst>
              <a:gd name="connsiteX0" fmla="*/ 191729 w 7241458"/>
              <a:gd name="connsiteY0" fmla="*/ 1047135 h 3377380"/>
              <a:gd name="connsiteX1" fmla="*/ 1327355 w 7241458"/>
              <a:gd name="connsiteY1" fmla="*/ 162232 h 3377380"/>
              <a:gd name="connsiteX2" fmla="*/ 1342103 w 7241458"/>
              <a:gd name="connsiteY2" fmla="*/ 117987 h 3377380"/>
              <a:gd name="connsiteX3" fmla="*/ 1430593 w 7241458"/>
              <a:gd name="connsiteY3" fmla="*/ 103238 h 3377380"/>
              <a:gd name="connsiteX4" fmla="*/ 1533832 w 7241458"/>
              <a:gd name="connsiteY4" fmla="*/ 88490 h 3377380"/>
              <a:gd name="connsiteX5" fmla="*/ 1592826 w 7241458"/>
              <a:gd name="connsiteY5" fmla="*/ 73742 h 3377380"/>
              <a:gd name="connsiteX6" fmla="*/ 2035277 w 7241458"/>
              <a:gd name="connsiteY6" fmla="*/ 58993 h 3377380"/>
              <a:gd name="connsiteX7" fmla="*/ 2197509 w 7241458"/>
              <a:gd name="connsiteY7" fmla="*/ 44245 h 3377380"/>
              <a:gd name="connsiteX8" fmla="*/ 2403987 w 7241458"/>
              <a:gd name="connsiteY8" fmla="*/ 29496 h 3377380"/>
              <a:gd name="connsiteX9" fmla="*/ 2477729 w 7241458"/>
              <a:gd name="connsiteY9" fmla="*/ 14748 h 3377380"/>
              <a:gd name="connsiteX10" fmla="*/ 2787445 w 7241458"/>
              <a:gd name="connsiteY10" fmla="*/ 0 h 3377380"/>
              <a:gd name="connsiteX11" fmla="*/ 3288890 w 7241458"/>
              <a:gd name="connsiteY11" fmla="*/ 29496 h 3377380"/>
              <a:gd name="connsiteX12" fmla="*/ 3436374 w 7241458"/>
              <a:gd name="connsiteY12" fmla="*/ 58993 h 3377380"/>
              <a:gd name="connsiteX13" fmla="*/ 3524864 w 7241458"/>
              <a:gd name="connsiteY13" fmla="*/ 73742 h 3377380"/>
              <a:gd name="connsiteX14" fmla="*/ 3687096 w 7241458"/>
              <a:gd name="connsiteY14" fmla="*/ 103238 h 3377380"/>
              <a:gd name="connsiteX15" fmla="*/ 3819832 w 7241458"/>
              <a:gd name="connsiteY15" fmla="*/ 117987 h 3377380"/>
              <a:gd name="connsiteX16" fmla="*/ 3937819 w 7241458"/>
              <a:gd name="connsiteY16" fmla="*/ 147483 h 3377380"/>
              <a:gd name="connsiteX17" fmla="*/ 4026309 w 7241458"/>
              <a:gd name="connsiteY17" fmla="*/ 162232 h 3377380"/>
              <a:gd name="connsiteX18" fmla="*/ 4159045 w 7241458"/>
              <a:gd name="connsiteY18" fmla="*/ 191729 h 3377380"/>
              <a:gd name="connsiteX19" fmla="*/ 4321277 w 7241458"/>
              <a:gd name="connsiteY19" fmla="*/ 206477 h 3377380"/>
              <a:gd name="connsiteX20" fmla="*/ 4395019 w 7241458"/>
              <a:gd name="connsiteY20" fmla="*/ 221225 h 3377380"/>
              <a:gd name="connsiteX21" fmla="*/ 4852219 w 7241458"/>
              <a:gd name="connsiteY21" fmla="*/ 250722 h 3377380"/>
              <a:gd name="connsiteX22" fmla="*/ 5043948 w 7241458"/>
              <a:gd name="connsiteY22" fmla="*/ 265471 h 3377380"/>
              <a:gd name="connsiteX23" fmla="*/ 5751871 w 7241458"/>
              <a:gd name="connsiteY23" fmla="*/ 294967 h 3377380"/>
              <a:gd name="connsiteX24" fmla="*/ 5899355 w 7241458"/>
              <a:gd name="connsiteY24" fmla="*/ 324464 h 3377380"/>
              <a:gd name="connsiteX25" fmla="*/ 5987845 w 7241458"/>
              <a:gd name="connsiteY25" fmla="*/ 353961 h 3377380"/>
              <a:gd name="connsiteX26" fmla="*/ 6120580 w 7241458"/>
              <a:gd name="connsiteY26" fmla="*/ 442451 h 3377380"/>
              <a:gd name="connsiteX27" fmla="*/ 6164826 w 7241458"/>
              <a:gd name="connsiteY27" fmla="*/ 471948 h 3377380"/>
              <a:gd name="connsiteX28" fmla="*/ 6194322 w 7241458"/>
              <a:gd name="connsiteY28" fmla="*/ 516193 h 3377380"/>
              <a:gd name="connsiteX29" fmla="*/ 6238567 w 7241458"/>
              <a:gd name="connsiteY29" fmla="*/ 545690 h 3377380"/>
              <a:gd name="connsiteX30" fmla="*/ 6268064 w 7241458"/>
              <a:gd name="connsiteY30" fmla="*/ 604683 h 3377380"/>
              <a:gd name="connsiteX31" fmla="*/ 6356555 w 7241458"/>
              <a:gd name="connsiteY31" fmla="*/ 693174 h 3377380"/>
              <a:gd name="connsiteX32" fmla="*/ 6415548 w 7241458"/>
              <a:gd name="connsiteY32" fmla="*/ 781664 h 3377380"/>
              <a:gd name="connsiteX33" fmla="*/ 6504038 w 7241458"/>
              <a:gd name="connsiteY33" fmla="*/ 914400 h 3377380"/>
              <a:gd name="connsiteX34" fmla="*/ 6592529 w 7241458"/>
              <a:gd name="connsiteY34" fmla="*/ 1047135 h 3377380"/>
              <a:gd name="connsiteX35" fmla="*/ 6622026 w 7241458"/>
              <a:gd name="connsiteY35" fmla="*/ 1091380 h 3377380"/>
              <a:gd name="connsiteX36" fmla="*/ 6651522 w 7241458"/>
              <a:gd name="connsiteY36" fmla="*/ 1135625 h 3377380"/>
              <a:gd name="connsiteX37" fmla="*/ 6695767 w 7241458"/>
              <a:gd name="connsiteY37" fmla="*/ 1179871 h 3377380"/>
              <a:gd name="connsiteX38" fmla="*/ 6740013 w 7241458"/>
              <a:gd name="connsiteY38" fmla="*/ 1253613 h 3377380"/>
              <a:gd name="connsiteX39" fmla="*/ 6872748 w 7241458"/>
              <a:gd name="connsiteY39" fmla="*/ 1371600 h 3377380"/>
              <a:gd name="connsiteX40" fmla="*/ 6975987 w 7241458"/>
              <a:gd name="connsiteY40" fmla="*/ 1519083 h 3377380"/>
              <a:gd name="connsiteX41" fmla="*/ 7005484 w 7241458"/>
              <a:gd name="connsiteY41" fmla="*/ 1563329 h 3377380"/>
              <a:gd name="connsiteX42" fmla="*/ 7079226 w 7241458"/>
              <a:gd name="connsiteY42" fmla="*/ 1666567 h 3377380"/>
              <a:gd name="connsiteX43" fmla="*/ 7138219 w 7241458"/>
              <a:gd name="connsiteY43" fmla="*/ 1784554 h 3377380"/>
              <a:gd name="connsiteX44" fmla="*/ 7167716 w 7241458"/>
              <a:gd name="connsiteY44" fmla="*/ 1843548 h 3377380"/>
              <a:gd name="connsiteX45" fmla="*/ 7211961 w 7241458"/>
              <a:gd name="connsiteY45" fmla="*/ 1976283 h 3377380"/>
              <a:gd name="connsiteX46" fmla="*/ 7226709 w 7241458"/>
              <a:gd name="connsiteY46" fmla="*/ 2020529 h 3377380"/>
              <a:gd name="connsiteX47" fmla="*/ 7241458 w 7241458"/>
              <a:gd name="connsiteY47" fmla="*/ 2153264 h 3377380"/>
              <a:gd name="connsiteX48" fmla="*/ 7226709 w 7241458"/>
              <a:gd name="connsiteY48" fmla="*/ 2551471 h 3377380"/>
              <a:gd name="connsiteX49" fmla="*/ 7197213 w 7241458"/>
              <a:gd name="connsiteY49" fmla="*/ 2639961 h 3377380"/>
              <a:gd name="connsiteX50" fmla="*/ 7182464 w 7241458"/>
              <a:gd name="connsiteY50" fmla="*/ 2698954 h 3377380"/>
              <a:gd name="connsiteX51" fmla="*/ 7152967 w 7241458"/>
              <a:gd name="connsiteY51" fmla="*/ 2787445 h 3377380"/>
              <a:gd name="connsiteX52" fmla="*/ 7123471 w 7241458"/>
              <a:gd name="connsiteY52" fmla="*/ 2831690 h 3377380"/>
              <a:gd name="connsiteX53" fmla="*/ 7108722 w 7241458"/>
              <a:gd name="connsiteY53" fmla="*/ 2875935 h 3377380"/>
              <a:gd name="connsiteX54" fmla="*/ 7020232 w 7241458"/>
              <a:gd name="connsiteY54" fmla="*/ 2964425 h 3377380"/>
              <a:gd name="connsiteX55" fmla="*/ 6931742 w 7241458"/>
              <a:gd name="connsiteY55" fmla="*/ 3023419 h 3377380"/>
              <a:gd name="connsiteX56" fmla="*/ 6813755 w 7241458"/>
              <a:gd name="connsiteY56" fmla="*/ 3111909 h 3377380"/>
              <a:gd name="connsiteX57" fmla="*/ 6769509 w 7241458"/>
              <a:gd name="connsiteY57" fmla="*/ 3141406 h 3377380"/>
              <a:gd name="connsiteX58" fmla="*/ 6725264 w 7241458"/>
              <a:gd name="connsiteY58" fmla="*/ 3156154 h 3377380"/>
              <a:gd name="connsiteX59" fmla="*/ 6592529 w 7241458"/>
              <a:gd name="connsiteY59" fmla="*/ 3215148 h 3377380"/>
              <a:gd name="connsiteX60" fmla="*/ 6533535 w 7241458"/>
              <a:gd name="connsiteY60" fmla="*/ 3244645 h 3377380"/>
              <a:gd name="connsiteX61" fmla="*/ 6474542 w 7241458"/>
              <a:gd name="connsiteY61" fmla="*/ 3259393 h 3377380"/>
              <a:gd name="connsiteX62" fmla="*/ 6371303 w 7241458"/>
              <a:gd name="connsiteY62" fmla="*/ 3288890 h 3377380"/>
              <a:gd name="connsiteX63" fmla="*/ 6297561 w 7241458"/>
              <a:gd name="connsiteY63" fmla="*/ 3333135 h 3377380"/>
              <a:gd name="connsiteX64" fmla="*/ 6223819 w 7241458"/>
              <a:gd name="connsiteY64" fmla="*/ 3347883 h 3377380"/>
              <a:gd name="connsiteX65" fmla="*/ 6179574 w 7241458"/>
              <a:gd name="connsiteY65" fmla="*/ 3362632 h 3377380"/>
              <a:gd name="connsiteX66" fmla="*/ 5781367 w 7241458"/>
              <a:gd name="connsiteY66" fmla="*/ 3377380 h 3377380"/>
              <a:gd name="connsiteX67" fmla="*/ 5265174 w 7241458"/>
              <a:gd name="connsiteY67" fmla="*/ 3362632 h 3377380"/>
              <a:gd name="connsiteX68" fmla="*/ 5014451 w 7241458"/>
              <a:gd name="connsiteY68" fmla="*/ 3347883 h 3377380"/>
              <a:gd name="connsiteX69" fmla="*/ 4911213 w 7241458"/>
              <a:gd name="connsiteY69" fmla="*/ 3333135 h 3377380"/>
              <a:gd name="connsiteX70" fmla="*/ 4277032 w 7241458"/>
              <a:gd name="connsiteY70" fmla="*/ 3318387 h 3377380"/>
              <a:gd name="connsiteX71" fmla="*/ 3834580 w 7241458"/>
              <a:gd name="connsiteY71" fmla="*/ 3333135 h 3377380"/>
              <a:gd name="connsiteX72" fmla="*/ 3392129 w 7241458"/>
              <a:gd name="connsiteY72" fmla="*/ 3362632 h 3377380"/>
              <a:gd name="connsiteX73" fmla="*/ 2757948 w 7241458"/>
              <a:gd name="connsiteY73" fmla="*/ 3333135 h 3377380"/>
              <a:gd name="connsiteX74" fmla="*/ 2654709 w 7241458"/>
              <a:gd name="connsiteY74" fmla="*/ 3318387 h 3377380"/>
              <a:gd name="connsiteX75" fmla="*/ 2448232 w 7241458"/>
              <a:gd name="connsiteY75" fmla="*/ 3303638 h 3377380"/>
              <a:gd name="connsiteX76" fmla="*/ 2403987 w 7241458"/>
              <a:gd name="connsiteY76" fmla="*/ 3288890 h 3377380"/>
              <a:gd name="connsiteX77" fmla="*/ 2153264 w 7241458"/>
              <a:gd name="connsiteY77" fmla="*/ 3259393 h 3377380"/>
              <a:gd name="connsiteX78" fmla="*/ 1887793 w 7241458"/>
              <a:gd name="connsiteY78" fmla="*/ 3229896 h 3377380"/>
              <a:gd name="connsiteX79" fmla="*/ 1445342 w 7241458"/>
              <a:gd name="connsiteY79" fmla="*/ 3215148 h 3377380"/>
              <a:gd name="connsiteX80" fmla="*/ 1297858 w 7241458"/>
              <a:gd name="connsiteY80" fmla="*/ 3185651 h 3377380"/>
              <a:gd name="connsiteX81" fmla="*/ 1179871 w 7241458"/>
              <a:gd name="connsiteY81" fmla="*/ 3156154 h 3377380"/>
              <a:gd name="connsiteX82" fmla="*/ 1091380 w 7241458"/>
              <a:gd name="connsiteY82" fmla="*/ 3141406 h 3377380"/>
              <a:gd name="connsiteX83" fmla="*/ 929148 w 7241458"/>
              <a:gd name="connsiteY83" fmla="*/ 3052916 h 3377380"/>
              <a:gd name="connsiteX84" fmla="*/ 796413 w 7241458"/>
              <a:gd name="connsiteY84" fmla="*/ 2979174 h 3377380"/>
              <a:gd name="connsiteX85" fmla="*/ 752167 w 7241458"/>
              <a:gd name="connsiteY85" fmla="*/ 2934929 h 3377380"/>
              <a:gd name="connsiteX86" fmla="*/ 707922 w 7241458"/>
              <a:gd name="connsiteY86" fmla="*/ 2905432 h 3377380"/>
              <a:gd name="connsiteX87" fmla="*/ 575187 w 7241458"/>
              <a:gd name="connsiteY87" fmla="*/ 2772696 h 3377380"/>
              <a:gd name="connsiteX88" fmla="*/ 486696 w 7241458"/>
              <a:gd name="connsiteY88" fmla="*/ 2698954 h 3377380"/>
              <a:gd name="connsiteX89" fmla="*/ 427703 w 7241458"/>
              <a:gd name="connsiteY89" fmla="*/ 2610464 h 3377380"/>
              <a:gd name="connsiteX90" fmla="*/ 383458 w 7241458"/>
              <a:gd name="connsiteY90" fmla="*/ 2566219 h 3377380"/>
              <a:gd name="connsiteX91" fmla="*/ 324464 w 7241458"/>
              <a:gd name="connsiteY91" fmla="*/ 2477729 h 3377380"/>
              <a:gd name="connsiteX92" fmla="*/ 309716 w 7241458"/>
              <a:gd name="connsiteY92" fmla="*/ 2433483 h 3377380"/>
              <a:gd name="connsiteX93" fmla="*/ 250722 w 7241458"/>
              <a:gd name="connsiteY93" fmla="*/ 2344993 h 3377380"/>
              <a:gd name="connsiteX94" fmla="*/ 235974 w 7241458"/>
              <a:gd name="connsiteY94" fmla="*/ 2300748 h 3377380"/>
              <a:gd name="connsiteX95" fmla="*/ 191729 w 7241458"/>
              <a:gd name="connsiteY95" fmla="*/ 2271251 h 3377380"/>
              <a:gd name="connsiteX96" fmla="*/ 162232 w 7241458"/>
              <a:gd name="connsiteY96" fmla="*/ 2182761 h 3377380"/>
              <a:gd name="connsiteX97" fmla="*/ 132735 w 7241458"/>
              <a:gd name="connsiteY97" fmla="*/ 2138516 h 3377380"/>
              <a:gd name="connsiteX98" fmla="*/ 88490 w 7241458"/>
              <a:gd name="connsiteY98" fmla="*/ 2050025 h 3377380"/>
              <a:gd name="connsiteX99" fmla="*/ 58993 w 7241458"/>
              <a:gd name="connsiteY99" fmla="*/ 1961535 h 3377380"/>
              <a:gd name="connsiteX100" fmla="*/ 29496 w 7241458"/>
              <a:gd name="connsiteY100" fmla="*/ 1873045 h 3377380"/>
              <a:gd name="connsiteX101" fmla="*/ 14748 w 7241458"/>
              <a:gd name="connsiteY101" fmla="*/ 1828800 h 3377380"/>
              <a:gd name="connsiteX102" fmla="*/ 0 w 7241458"/>
              <a:gd name="connsiteY102" fmla="*/ 1769806 h 3377380"/>
              <a:gd name="connsiteX103" fmla="*/ 29496 w 7241458"/>
              <a:gd name="connsiteY103" fmla="*/ 1312606 h 3377380"/>
              <a:gd name="connsiteX104" fmla="*/ 44245 w 7241458"/>
              <a:gd name="connsiteY104" fmla="*/ 1268361 h 3377380"/>
              <a:gd name="connsiteX105" fmla="*/ 103238 w 7241458"/>
              <a:gd name="connsiteY105" fmla="*/ 1179871 h 3377380"/>
              <a:gd name="connsiteX106" fmla="*/ 162232 w 7241458"/>
              <a:gd name="connsiteY106" fmla="*/ 1091380 h 3377380"/>
              <a:gd name="connsiteX107" fmla="*/ 250722 w 7241458"/>
              <a:gd name="connsiteY107" fmla="*/ 1032387 h 3377380"/>
              <a:gd name="connsiteX108" fmla="*/ 265471 w 7241458"/>
              <a:gd name="connsiteY108" fmla="*/ 1017638 h 337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241458" h="3377380">
                <a:moveTo>
                  <a:pt x="191729" y="1047135"/>
                </a:moveTo>
                <a:cubicBezTo>
                  <a:pt x="570271" y="752167"/>
                  <a:pt x="954024" y="463768"/>
                  <a:pt x="1327355" y="162232"/>
                </a:cubicBezTo>
                <a:cubicBezTo>
                  <a:pt x="1339449" y="152464"/>
                  <a:pt x="1328605" y="125700"/>
                  <a:pt x="1342103" y="117987"/>
                </a:cubicBezTo>
                <a:cubicBezTo>
                  <a:pt x="1368066" y="103151"/>
                  <a:pt x="1401037" y="107785"/>
                  <a:pt x="1430593" y="103238"/>
                </a:cubicBezTo>
                <a:cubicBezTo>
                  <a:pt x="1464951" y="97952"/>
                  <a:pt x="1499630" y="94708"/>
                  <a:pt x="1533832" y="88490"/>
                </a:cubicBezTo>
                <a:cubicBezTo>
                  <a:pt x="1553775" y="84864"/>
                  <a:pt x="1572591" y="74932"/>
                  <a:pt x="1592826" y="73742"/>
                </a:cubicBezTo>
                <a:cubicBezTo>
                  <a:pt x="1740137" y="65077"/>
                  <a:pt x="1887793" y="63909"/>
                  <a:pt x="2035277" y="58993"/>
                </a:cubicBezTo>
                <a:lnTo>
                  <a:pt x="2197509" y="44245"/>
                </a:lnTo>
                <a:cubicBezTo>
                  <a:pt x="2266291" y="38742"/>
                  <a:pt x="2335365" y="36719"/>
                  <a:pt x="2403987" y="29496"/>
                </a:cubicBezTo>
                <a:cubicBezTo>
                  <a:pt x="2428917" y="26872"/>
                  <a:pt x="2452735" y="16671"/>
                  <a:pt x="2477729" y="14748"/>
                </a:cubicBezTo>
                <a:cubicBezTo>
                  <a:pt x="2580780" y="6821"/>
                  <a:pt x="2684206" y="4916"/>
                  <a:pt x="2787445" y="0"/>
                </a:cubicBezTo>
                <a:cubicBezTo>
                  <a:pt x="2898438" y="4625"/>
                  <a:pt x="3146209" y="8094"/>
                  <a:pt x="3288890" y="29496"/>
                </a:cubicBezTo>
                <a:cubicBezTo>
                  <a:pt x="3338470" y="36933"/>
                  <a:pt x="3386921" y="50751"/>
                  <a:pt x="3436374" y="58993"/>
                </a:cubicBezTo>
                <a:lnTo>
                  <a:pt x="3524864" y="73742"/>
                </a:lnTo>
                <a:cubicBezTo>
                  <a:pt x="3601324" y="87644"/>
                  <a:pt x="3605617" y="92374"/>
                  <a:pt x="3687096" y="103238"/>
                </a:cubicBezTo>
                <a:cubicBezTo>
                  <a:pt x="3731223" y="109122"/>
                  <a:pt x="3775587" y="113071"/>
                  <a:pt x="3819832" y="117987"/>
                </a:cubicBezTo>
                <a:cubicBezTo>
                  <a:pt x="3859161" y="127819"/>
                  <a:pt x="3897831" y="140818"/>
                  <a:pt x="3937819" y="147483"/>
                </a:cubicBezTo>
                <a:cubicBezTo>
                  <a:pt x="3967316" y="152399"/>
                  <a:pt x="3997118" y="155745"/>
                  <a:pt x="4026309" y="162232"/>
                </a:cubicBezTo>
                <a:cubicBezTo>
                  <a:pt x="4150762" y="189888"/>
                  <a:pt x="3955510" y="167783"/>
                  <a:pt x="4159045" y="191729"/>
                </a:cubicBezTo>
                <a:cubicBezTo>
                  <a:pt x="4212973" y="198074"/>
                  <a:pt x="4267200" y="201561"/>
                  <a:pt x="4321277" y="206477"/>
                </a:cubicBezTo>
                <a:cubicBezTo>
                  <a:pt x="4345858" y="211393"/>
                  <a:pt x="4370123" y="218296"/>
                  <a:pt x="4395019" y="221225"/>
                </a:cubicBezTo>
                <a:cubicBezTo>
                  <a:pt x="4535544" y="237757"/>
                  <a:pt x="4717766" y="242319"/>
                  <a:pt x="4852219" y="250722"/>
                </a:cubicBezTo>
                <a:cubicBezTo>
                  <a:pt x="4916193" y="254720"/>
                  <a:pt x="4979913" y="262625"/>
                  <a:pt x="5043948" y="265471"/>
                </a:cubicBezTo>
                <a:cubicBezTo>
                  <a:pt x="5997205" y="307838"/>
                  <a:pt x="5157247" y="257804"/>
                  <a:pt x="5751871" y="294967"/>
                </a:cubicBezTo>
                <a:cubicBezTo>
                  <a:pt x="5811658" y="304932"/>
                  <a:pt x="5844359" y="307965"/>
                  <a:pt x="5899355" y="324464"/>
                </a:cubicBezTo>
                <a:cubicBezTo>
                  <a:pt x="5929136" y="333398"/>
                  <a:pt x="5987845" y="353961"/>
                  <a:pt x="5987845" y="353961"/>
                </a:cubicBezTo>
                <a:lnTo>
                  <a:pt x="6120580" y="442451"/>
                </a:lnTo>
                <a:lnTo>
                  <a:pt x="6164826" y="471948"/>
                </a:lnTo>
                <a:cubicBezTo>
                  <a:pt x="6174658" y="486696"/>
                  <a:pt x="6181788" y="503659"/>
                  <a:pt x="6194322" y="516193"/>
                </a:cubicBezTo>
                <a:cubicBezTo>
                  <a:pt x="6206856" y="528727"/>
                  <a:pt x="6227219" y="532073"/>
                  <a:pt x="6238567" y="545690"/>
                </a:cubicBezTo>
                <a:cubicBezTo>
                  <a:pt x="6252642" y="562580"/>
                  <a:pt x="6256412" y="586039"/>
                  <a:pt x="6268064" y="604683"/>
                </a:cubicBezTo>
                <a:cubicBezTo>
                  <a:pt x="6307265" y="667405"/>
                  <a:pt x="6303163" y="657580"/>
                  <a:pt x="6356555" y="693174"/>
                </a:cubicBezTo>
                <a:cubicBezTo>
                  <a:pt x="6384760" y="777791"/>
                  <a:pt x="6351105" y="698809"/>
                  <a:pt x="6415548" y="781664"/>
                </a:cubicBezTo>
                <a:cubicBezTo>
                  <a:pt x="6415581" y="781706"/>
                  <a:pt x="6489275" y="892255"/>
                  <a:pt x="6504038" y="914400"/>
                </a:cubicBezTo>
                <a:lnTo>
                  <a:pt x="6592529" y="1047135"/>
                </a:lnTo>
                <a:lnTo>
                  <a:pt x="6622026" y="1091380"/>
                </a:lnTo>
                <a:cubicBezTo>
                  <a:pt x="6631858" y="1106128"/>
                  <a:pt x="6638989" y="1123091"/>
                  <a:pt x="6651522" y="1135625"/>
                </a:cubicBezTo>
                <a:cubicBezTo>
                  <a:pt x="6666270" y="1150374"/>
                  <a:pt x="6683252" y="1163185"/>
                  <a:pt x="6695767" y="1179871"/>
                </a:cubicBezTo>
                <a:cubicBezTo>
                  <a:pt x="6712967" y="1202804"/>
                  <a:pt x="6722105" y="1231229"/>
                  <a:pt x="6740013" y="1253613"/>
                </a:cubicBezTo>
                <a:cubicBezTo>
                  <a:pt x="6862768" y="1407055"/>
                  <a:pt x="6763578" y="1262429"/>
                  <a:pt x="6872748" y="1371600"/>
                </a:cubicBezTo>
                <a:cubicBezTo>
                  <a:pt x="6894586" y="1393438"/>
                  <a:pt x="6966351" y="1504629"/>
                  <a:pt x="6975987" y="1519083"/>
                </a:cubicBezTo>
                <a:cubicBezTo>
                  <a:pt x="6985819" y="1533832"/>
                  <a:pt x="6994849" y="1549149"/>
                  <a:pt x="7005484" y="1563329"/>
                </a:cubicBezTo>
                <a:cubicBezTo>
                  <a:pt x="7020488" y="1583334"/>
                  <a:pt x="7064850" y="1640211"/>
                  <a:pt x="7079226" y="1666567"/>
                </a:cubicBezTo>
                <a:cubicBezTo>
                  <a:pt x="7100282" y="1705169"/>
                  <a:pt x="7118555" y="1745225"/>
                  <a:pt x="7138219" y="1784554"/>
                </a:cubicBezTo>
                <a:cubicBezTo>
                  <a:pt x="7148051" y="1804219"/>
                  <a:pt x="7160763" y="1822690"/>
                  <a:pt x="7167716" y="1843548"/>
                </a:cubicBezTo>
                <a:lnTo>
                  <a:pt x="7211961" y="1976283"/>
                </a:lnTo>
                <a:lnTo>
                  <a:pt x="7226709" y="2020529"/>
                </a:lnTo>
                <a:cubicBezTo>
                  <a:pt x="7231625" y="2064774"/>
                  <a:pt x="7241458" y="2108747"/>
                  <a:pt x="7241458" y="2153264"/>
                </a:cubicBezTo>
                <a:cubicBezTo>
                  <a:pt x="7241458" y="2286091"/>
                  <a:pt x="7238735" y="2419190"/>
                  <a:pt x="7226709" y="2551471"/>
                </a:cubicBezTo>
                <a:cubicBezTo>
                  <a:pt x="7223894" y="2582435"/>
                  <a:pt x="7207045" y="2610464"/>
                  <a:pt x="7197213" y="2639961"/>
                </a:cubicBezTo>
                <a:cubicBezTo>
                  <a:pt x="7190803" y="2659190"/>
                  <a:pt x="7188289" y="2679539"/>
                  <a:pt x="7182464" y="2698954"/>
                </a:cubicBezTo>
                <a:cubicBezTo>
                  <a:pt x="7173529" y="2728735"/>
                  <a:pt x="7162799" y="2757948"/>
                  <a:pt x="7152967" y="2787445"/>
                </a:cubicBezTo>
                <a:cubicBezTo>
                  <a:pt x="7147362" y="2804261"/>
                  <a:pt x="7131398" y="2815836"/>
                  <a:pt x="7123471" y="2831690"/>
                </a:cubicBezTo>
                <a:cubicBezTo>
                  <a:pt x="7116519" y="2845595"/>
                  <a:pt x="7118266" y="2863664"/>
                  <a:pt x="7108722" y="2875935"/>
                </a:cubicBezTo>
                <a:cubicBezTo>
                  <a:pt x="7083112" y="2908862"/>
                  <a:pt x="7049729" y="2934928"/>
                  <a:pt x="7020232" y="2964425"/>
                </a:cubicBezTo>
                <a:cubicBezTo>
                  <a:pt x="6964993" y="3019664"/>
                  <a:pt x="6995775" y="3002075"/>
                  <a:pt x="6931742" y="3023419"/>
                </a:cubicBezTo>
                <a:cubicBezTo>
                  <a:pt x="6892413" y="3052916"/>
                  <a:pt x="6854660" y="3084639"/>
                  <a:pt x="6813755" y="3111909"/>
                </a:cubicBezTo>
                <a:cubicBezTo>
                  <a:pt x="6799006" y="3121741"/>
                  <a:pt x="6785363" y="3133479"/>
                  <a:pt x="6769509" y="3141406"/>
                </a:cubicBezTo>
                <a:cubicBezTo>
                  <a:pt x="6755604" y="3148358"/>
                  <a:pt x="6740012" y="3151238"/>
                  <a:pt x="6725264" y="3156154"/>
                </a:cubicBezTo>
                <a:cubicBezTo>
                  <a:pt x="6595119" y="3242918"/>
                  <a:pt x="6803133" y="3109846"/>
                  <a:pt x="6592529" y="3215148"/>
                </a:cubicBezTo>
                <a:cubicBezTo>
                  <a:pt x="6572864" y="3224980"/>
                  <a:pt x="6554121" y="3236925"/>
                  <a:pt x="6533535" y="3244645"/>
                </a:cubicBezTo>
                <a:cubicBezTo>
                  <a:pt x="6514556" y="3251762"/>
                  <a:pt x="6494032" y="3253825"/>
                  <a:pt x="6474542" y="3259393"/>
                </a:cubicBezTo>
                <a:cubicBezTo>
                  <a:pt x="6326435" y="3301709"/>
                  <a:pt x="6555721" y="3242786"/>
                  <a:pt x="6371303" y="3288890"/>
                </a:cubicBezTo>
                <a:cubicBezTo>
                  <a:pt x="6346722" y="3303638"/>
                  <a:pt x="6324176" y="3322489"/>
                  <a:pt x="6297561" y="3333135"/>
                </a:cubicBezTo>
                <a:cubicBezTo>
                  <a:pt x="6274286" y="3342445"/>
                  <a:pt x="6248138" y="3341803"/>
                  <a:pt x="6223819" y="3347883"/>
                </a:cubicBezTo>
                <a:cubicBezTo>
                  <a:pt x="6208737" y="3351654"/>
                  <a:pt x="6195086" y="3361598"/>
                  <a:pt x="6179574" y="3362632"/>
                </a:cubicBezTo>
                <a:cubicBezTo>
                  <a:pt x="6047042" y="3371468"/>
                  <a:pt x="5914103" y="3372464"/>
                  <a:pt x="5781367" y="3377380"/>
                </a:cubicBezTo>
                <a:lnTo>
                  <a:pt x="5265174" y="3362632"/>
                </a:lnTo>
                <a:cubicBezTo>
                  <a:pt x="5181517" y="3359414"/>
                  <a:pt x="5097881" y="3354836"/>
                  <a:pt x="5014451" y="3347883"/>
                </a:cubicBezTo>
                <a:cubicBezTo>
                  <a:pt x="4979809" y="3344996"/>
                  <a:pt x="4945947" y="3334524"/>
                  <a:pt x="4911213" y="3333135"/>
                </a:cubicBezTo>
                <a:cubicBezTo>
                  <a:pt x="4699931" y="3324684"/>
                  <a:pt x="4488426" y="3323303"/>
                  <a:pt x="4277032" y="3318387"/>
                </a:cubicBezTo>
                <a:lnTo>
                  <a:pt x="3834580" y="3333135"/>
                </a:lnTo>
                <a:cubicBezTo>
                  <a:pt x="3464449" y="3346843"/>
                  <a:pt x="3593630" y="3329047"/>
                  <a:pt x="3392129" y="3362632"/>
                </a:cubicBezTo>
                <a:cubicBezTo>
                  <a:pt x="3219483" y="3356237"/>
                  <a:pt x="2945926" y="3349480"/>
                  <a:pt x="2757948" y="3333135"/>
                </a:cubicBezTo>
                <a:cubicBezTo>
                  <a:pt x="2723316" y="3330124"/>
                  <a:pt x="2689315" y="3321683"/>
                  <a:pt x="2654709" y="3318387"/>
                </a:cubicBezTo>
                <a:cubicBezTo>
                  <a:pt x="2586019" y="3311845"/>
                  <a:pt x="2517058" y="3308554"/>
                  <a:pt x="2448232" y="3303638"/>
                </a:cubicBezTo>
                <a:cubicBezTo>
                  <a:pt x="2433484" y="3298722"/>
                  <a:pt x="2419282" y="3291671"/>
                  <a:pt x="2403987" y="3288890"/>
                </a:cubicBezTo>
                <a:cubicBezTo>
                  <a:pt x="2372147" y="3283101"/>
                  <a:pt x="2179018" y="3262255"/>
                  <a:pt x="2153264" y="3259393"/>
                </a:cubicBezTo>
                <a:cubicBezTo>
                  <a:pt x="2035787" y="3230024"/>
                  <a:pt x="2085699" y="3238892"/>
                  <a:pt x="1887793" y="3229896"/>
                </a:cubicBezTo>
                <a:cubicBezTo>
                  <a:pt x="1740380" y="3223195"/>
                  <a:pt x="1592826" y="3220064"/>
                  <a:pt x="1445342" y="3215148"/>
                </a:cubicBezTo>
                <a:lnTo>
                  <a:pt x="1297858" y="3185651"/>
                </a:lnTo>
                <a:cubicBezTo>
                  <a:pt x="1258106" y="3177701"/>
                  <a:pt x="1219859" y="3162818"/>
                  <a:pt x="1179871" y="3156154"/>
                </a:cubicBezTo>
                <a:lnTo>
                  <a:pt x="1091380" y="3141406"/>
                </a:lnTo>
                <a:cubicBezTo>
                  <a:pt x="1010549" y="3087518"/>
                  <a:pt x="1062989" y="3119836"/>
                  <a:pt x="929148" y="3052916"/>
                </a:cubicBezTo>
                <a:cubicBezTo>
                  <a:pt x="726293" y="2951489"/>
                  <a:pt x="918769" y="3019959"/>
                  <a:pt x="796413" y="2979174"/>
                </a:cubicBezTo>
                <a:cubicBezTo>
                  <a:pt x="781664" y="2964426"/>
                  <a:pt x="768190" y="2948282"/>
                  <a:pt x="752167" y="2934929"/>
                </a:cubicBezTo>
                <a:cubicBezTo>
                  <a:pt x="738550" y="2923582"/>
                  <a:pt x="721170" y="2917208"/>
                  <a:pt x="707922" y="2905432"/>
                </a:cubicBezTo>
                <a:cubicBezTo>
                  <a:pt x="707901" y="2905413"/>
                  <a:pt x="597319" y="2794828"/>
                  <a:pt x="575187" y="2772696"/>
                </a:cubicBezTo>
                <a:cubicBezTo>
                  <a:pt x="489963" y="2687470"/>
                  <a:pt x="571275" y="2807698"/>
                  <a:pt x="486696" y="2698954"/>
                </a:cubicBezTo>
                <a:cubicBezTo>
                  <a:pt x="464932" y="2670971"/>
                  <a:pt x="447367" y="2639961"/>
                  <a:pt x="427703" y="2610464"/>
                </a:cubicBezTo>
                <a:cubicBezTo>
                  <a:pt x="416134" y="2593110"/>
                  <a:pt x="396263" y="2582683"/>
                  <a:pt x="383458" y="2566219"/>
                </a:cubicBezTo>
                <a:cubicBezTo>
                  <a:pt x="361693" y="2538236"/>
                  <a:pt x="324464" y="2477729"/>
                  <a:pt x="324464" y="2477729"/>
                </a:cubicBezTo>
                <a:cubicBezTo>
                  <a:pt x="319548" y="2462980"/>
                  <a:pt x="317266" y="2447073"/>
                  <a:pt x="309716" y="2433483"/>
                </a:cubicBezTo>
                <a:cubicBezTo>
                  <a:pt x="292500" y="2402493"/>
                  <a:pt x="250722" y="2344993"/>
                  <a:pt x="250722" y="2344993"/>
                </a:cubicBezTo>
                <a:cubicBezTo>
                  <a:pt x="245806" y="2330245"/>
                  <a:pt x="245685" y="2312887"/>
                  <a:pt x="235974" y="2300748"/>
                </a:cubicBezTo>
                <a:cubicBezTo>
                  <a:pt x="224901" y="2286907"/>
                  <a:pt x="201123" y="2286282"/>
                  <a:pt x="191729" y="2271251"/>
                </a:cubicBezTo>
                <a:cubicBezTo>
                  <a:pt x="175250" y="2244885"/>
                  <a:pt x="172064" y="2212258"/>
                  <a:pt x="162232" y="2182761"/>
                </a:cubicBezTo>
                <a:cubicBezTo>
                  <a:pt x="156627" y="2165945"/>
                  <a:pt x="142567" y="2153264"/>
                  <a:pt x="132735" y="2138516"/>
                </a:cubicBezTo>
                <a:cubicBezTo>
                  <a:pt x="78953" y="1977167"/>
                  <a:pt x="164726" y="2221554"/>
                  <a:pt x="88490" y="2050025"/>
                </a:cubicBezTo>
                <a:cubicBezTo>
                  <a:pt x="75862" y="2021613"/>
                  <a:pt x="68825" y="1991032"/>
                  <a:pt x="58993" y="1961535"/>
                </a:cubicBezTo>
                <a:lnTo>
                  <a:pt x="29496" y="1873045"/>
                </a:lnTo>
                <a:cubicBezTo>
                  <a:pt x="24580" y="1858297"/>
                  <a:pt x="18518" y="1843882"/>
                  <a:pt x="14748" y="1828800"/>
                </a:cubicBezTo>
                <a:lnTo>
                  <a:pt x="0" y="1769806"/>
                </a:lnTo>
                <a:cubicBezTo>
                  <a:pt x="4949" y="1651029"/>
                  <a:pt x="1359" y="1453292"/>
                  <a:pt x="29496" y="1312606"/>
                </a:cubicBezTo>
                <a:cubicBezTo>
                  <a:pt x="32545" y="1297362"/>
                  <a:pt x="36695" y="1281951"/>
                  <a:pt x="44245" y="1268361"/>
                </a:cubicBezTo>
                <a:cubicBezTo>
                  <a:pt x="61461" y="1237372"/>
                  <a:pt x="83574" y="1209368"/>
                  <a:pt x="103238" y="1179871"/>
                </a:cubicBezTo>
                <a:lnTo>
                  <a:pt x="162232" y="1091380"/>
                </a:lnTo>
                <a:cubicBezTo>
                  <a:pt x="181897" y="1061883"/>
                  <a:pt x="221225" y="1052051"/>
                  <a:pt x="250722" y="1032387"/>
                </a:cubicBezTo>
                <a:cubicBezTo>
                  <a:pt x="256507" y="1028530"/>
                  <a:pt x="260555" y="1022554"/>
                  <a:pt x="265471" y="1017638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372200" y="3861048"/>
            <a:ext cx="2771800" cy="1944216"/>
            <a:chOff x="5868144" y="2132856"/>
            <a:chExt cx="2771800" cy="1944216"/>
          </a:xfrm>
        </p:grpSpPr>
        <p:sp>
          <p:nvSpPr>
            <p:cNvPr id="20" name="角丸四角形 19"/>
            <p:cNvSpPr/>
            <p:nvPr/>
          </p:nvSpPr>
          <p:spPr>
            <a:xfrm>
              <a:off x="5868144" y="2132856"/>
              <a:ext cx="2771800" cy="79208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買いすぎの池</a:t>
              </a:r>
              <a:endParaRPr kumimoji="1" lang="ja-JP" altLang="en-US" sz="32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7020272" y="2924944"/>
              <a:ext cx="432048" cy="11521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フリーフォーム 11"/>
          <p:cNvSpPr/>
          <p:nvPr/>
        </p:nvSpPr>
        <p:spPr>
          <a:xfrm>
            <a:off x="1403648" y="4725144"/>
            <a:ext cx="1173304" cy="17698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9908605">
            <a:off x="3896146" y="6182898"/>
            <a:ext cx="1173304" cy="17698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rot="19431539">
            <a:off x="5285092" y="5140710"/>
            <a:ext cx="1173304" cy="17698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Picture 2" descr="F:\20150703\P22_軽くん＠買いすぎの池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189" y="548680"/>
            <a:ext cx="1921563" cy="17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744" y="4932413"/>
            <a:ext cx="12684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022E-7 L 0.14341 -2.96022E-7 C 0.20782 -2.96022E-7 0.28698 0.12997 0.28698 0.23612 L 0.28698 0.4720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005064"/>
            <a:ext cx="8517632" cy="1143000"/>
          </a:xfrm>
        </p:spPr>
        <p:txBody>
          <a:bodyPr>
            <a:noAutofit/>
          </a:bodyPr>
          <a:lstStyle/>
          <a:p>
            <a:r>
              <a:rPr lang="ja-JP" altLang="en-US" sz="4400" b="1" dirty="0" smtClean="0">
                <a:latin typeface="HGP創英角ｺﾞｼｯｸUB" pitchFamily="50" charset="-128"/>
                <a:ea typeface="HGP創英角ｺﾞｼｯｸUB" pitchFamily="50" charset="-128"/>
              </a:rPr>
              <a:t>ボク</a:t>
            </a:r>
            <a:r>
              <a:rPr kumimoji="1" lang="ja-JP" altLang="en-US" sz="4400" b="1" dirty="0" smtClean="0">
                <a:latin typeface="HGP創英角ｺﾞｼｯｸUB" pitchFamily="50" charset="-128"/>
                <a:ea typeface="HGP創英角ｺﾞｼｯｸUB" pitchFamily="50" charset="-128"/>
              </a:rPr>
              <a:t>は真面目に返済していたのにどうして多重債務になったの？</a:t>
            </a:r>
            <a:endParaRPr kumimoji="1" lang="ja-JP" altLang="en-US" sz="4400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-833" r="27950" b="55496"/>
          <a:stretch>
            <a:fillRect/>
          </a:stretch>
        </p:blipFill>
        <p:spPr bwMode="auto">
          <a:xfrm>
            <a:off x="3347864" y="1124744"/>
            <a:ext cx="18722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20150703\P22_軽くん＠買いすぎの池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666505">
            <a:off x="2884161" y="1347020"/>
            <a:ext cx="2502220" cy="22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00102" y="4005064"/>
            <a:ext cx="66656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>
                <a:latin typeface="HGP創英角ｺﾞｼｯｸUB" pitchFamily="50" charset="-128"/>
                <a:ea typeface="HGP創英角ｺﾞｼｯｸUB" pitchFamily="50" charset="-128"/>
              </a:rPr>
              <a:t>返済のためにカードを作って</a:t>
            </a:r>
            <a:endParaRPr lang="en-US" altLang="ja-JP" sz="44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5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キャッシング</a:t>
            </a:r>
            <a:r>
              <a:rPr lang="ja-JP" altLang="en-US" sz="4400" b="1" dirty="0" smtClean="0">
                <a:latin typeface="HGP創英角ｺﾞｼｯｸUB" pitchFamily="50" charset="-128"/>
                <a:ea typeface="HGP創英角ｺﾞｼｯｸUB" pitchFamily="50" charset="-128"/>
              </a:rPr>
              <a:t>した</a:t>
            </a:r>
            <a:r>
              <a:rPr lang="ja-JP" altLang="en-US" sz="4400" b="1" dirty="0">
                <a:latin typeface="HGP創英角ｺﾞｼｯｸUB" pitchFamily="50" charset="-128"/>
                <a:ea typeface="HGP創英角ｺﾞｼｯｸUB" pitchFamily="50" charset="-128"/>
              </a:rPr>
              <a:t>ことだね</a:t>
            </a:r>
            <a:endParaRPr lang="ja-JP" altLang="en-US" sz="7200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1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6888"/>
            <a:ext cx="2964302" cy="14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743418" y="620688"/>
            <a:ext cx="4791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dirty="0" smtClean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軽さんの</a:t>
            </a:r>
            <a:r>
              <a:rPr lang="ja-JP" altLang="en-US" sz="4800" dirty="0">
                <a:solidFill>
                  <a:schemeClr val="accent3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間違いは</a:t>
            </a:r>
            <a:endParaRPr lang="en-US" altLang="ja-JP" sz="6000" dirty="0">
              <a:solidFill>
                <a:schemeClr val="accent3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331640" y="4759414"/>
            <a:ext cx="3528392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868144" y="2060848"/>
            <a:ext cx="2448272" cy="1152128"/>
          </a:xfrm>
          <a:prstGeom prst="wedgeRoundRectCallout">
            <a:avLst>
              <a:gd name="adj1" fmla="val -80757"/>
              <a:gd name="adj2" fmla="val 355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多重債務の</a:t>
            </a:r>
            <a:endParaRPr lang="en-US" altLang="ja-JP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原因だよ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Users\b27055\Desktop\作業中－その他\20151005\追加20151005⑥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2" y="260648"/>
            <a:ext cx="42899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Users\b27055\Desktop\作業中－その他\20151005\追加20151005⑧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692696"/>
            <a:ext cx="4536504" cy="485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4" t="2290" r="48281" b="1916"/>
          <a:stretch>
            <a:fillRect/>
          </a:stretch>
        </p:blipFill>
        <p:spPr bwMode="auto">
          <a:xfrm>
            <a:off x="467544" y="0"/>
            <a:ext cx="1656184" cy="44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2987824" y="188640"/>
            <a:ext cx="5544616" cy="792088"/>
          </a:xfrm>
          <a:prstGeom prst="wedgeRoundRectCallout">
            <a:avLst>
              <a:gd name="adj1" fmla="val -68446"/>
              <a:gd name="adj2" fmla="val 600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/>
              <a:t>わたし</a:t>
            </a:r>
            <a:r>
              <a:rPr kumimoji="1" lang="ja-JP" altLang="en-US" sz="6000" dirty="0" smtClean="0"/>
              <a:t>の場合</a:t>
            </a:r>
            <a:endParaRPr kumimoji="1" lang="ja-JP" altLang="en-US" sz="6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548680"/>
            <a:ext cx="38779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限度額３０万円の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クレジットカード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うれしいな</a:t>
            </a:r>
            <a:endParaRPr kumimoji="1" lang="ja-JP" altLang="en-US" sz="36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35696" y="1052736"/>
            <a:ext cx="29642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あれもこれも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買えちゃう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から</a:t>
            </a:r>
            <a:endParaRPr kumimoji="1" lang="ja-JP" altLang="en-US" sz="36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07704" y="321297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しあわせ</a:t>
            </a:r>
            <a:endParaRPr kumimoji="1" lang="ja-JP" altLang="en-US" sz="3600" b="1" dirty="0"/>
          </a:p>
        </p:txBody>
      </p:sp>
      <p:sp>
        <p:nvSpPr>
          <p:cNvPr id="11" name="ハート 10"/>
          <p:cNvSpPr/>
          <p:nvPr/>
        </p:nvSpPr>
        <p:spPr>
          <a:xfrm>
            <a:off x="3995936" y="3356992"/>
            <a:ext cx="576064" cy="432048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2" y="188640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/>
              <a:t>支払いは</a:t>
            </a:r>
            <a:r>
              <a:rPr kumimoji="1" lang="ja-JP" alt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リボ払い</a:t>
            </a:r>
            <a:r>
              <a:rPr kumimoji="1" lang="ja-JP" altLang="en-US" sz="3600" b="1" dirty="0" smtClean="0"/>
              <a:t>だから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月１万円の定額。</a:t>
            </a:r>
            <a:endParaRPr kumimoji="1" lang="ja-JP" altLang="en-US" sz="3600" b="1" dirty="0"/>
          </a:p>
        </p:txBody>
      </p:sp>
      <p:pic>
        <p:nvPicPr>
          <p:cNvPr id="16" name="Picture 2" descr="D:\Users\b27055\Desktop\作業中－その他\20151005\追加20151005⑦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97965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842823" y="4149080"/>
            <a:ext cx="430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遅延損害金</a:t>
            </a:r>
            <a:endParaRPr kumimoji="1" lang="en-US" altLang="ja-JP" sz="4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kumimoji="1" lang="ja-JP" altLang="en-US" sz="4000" b="1" dirty="0" smtClean="0"/>
              <a:t>なんてことに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絶対ならないわ。</a:t>
            </a:r>
            <a:endParaRPr kumimoji="1" lang="ja-JP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9" grpId="0"/>
      <p:bldP spid="9" grpId="1"/>
      <p:bldP spid="10" grpId="0"/>
      <p:bldP spid="10" grpId="1"/>
      <p:bldP spid="11" grpId="0" animBg="1"/>
      <p:bldP spid="11" grpId="1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74" y="3951624"/>
            <a:ext cx="1764260" cy="8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Users\b27055\Desktop\作業中－その他\20151005\追加20151005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2869"/>
            <a:ext cx="5554890" cy="55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907704" y="1124744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えっ</a:t>
            </a:r>
            <a:r>
              <a:rPr lang="ja-JP" altLang="en-US" sz="4000" b="1" dirty="0" smtClean="0"/>
              <a:t>、</a:t>
            </a:r>
            <a:endParaRPr lang="en-US" altLang="ja-JP" sz="4000" b="1" dirty="0" smtClean="0"/>
          </a:p>
          <a:p>
            <a:r>
              <a:rPr kumimoji="1" lang="ja-JP" altLang="en-US" sz="4000" b="1" dirty="0" smtClean="0"/>
              <a:t>もう限度額？</a:t>
            </a:r>
            <a:endParaRPr kumimoji="1" lang="ja-JP" altLang="en-US" sz="40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81568" y="3068960"/>
            <a:ext cx="3262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次のカード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作らなきゃ！</a:t>
            </a:r>
            <a:endParaRPr kumimoji="1" lang="ja-JP" altLang="en-US" sz="4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1680" y="2204864"/>
            <a:ext cx="32720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そしたらまた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お買い物よ</a:t>
            </a:r>
            <a:endParaRPr kumimoji="1" lang="ja-JP" altLang="en-US" sz="40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6208" y="4831798"/>
            <a:ext cx="40142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ホントに</a:t>
            </a:r>
            <a:endParaRPr kumimoji="1" lang="en-US" altLang="ja-JP" sz="4000" dirty="0" smtClean="0">
              <a:solidFill>
                <a:srgbClr val="FF33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dirty="0" smtClean="0">
                <a:solidFill>
                  <a:srgbClr val="FF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必要なものなの？</a:t>
            </a:r>
            <a:endParaRPr kumimoji="1" lang="ja-JP" altLang="en-US" sz="4000" dirty="0">
              <a:solidFill>
                <a:srgbClr val="FF33CC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8761" y="764703"/>
            <a:ext cx="5844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いつ払い終わるか</a:t>
            </a:r>
            <a:endParaRPr kumimoji="1" lang="en-US" altLang="ja-JP" sz="4000" b="1" dirty="0" smtClean="0"/>
          </a:p>
          <a:p>
            <a:r>
              <a:rPr lang="ja-JP" altLang="en-US" sz="4000" b="1" dirty="0" smtClean="0"/>
              <a:t>わからなくなっちゃった</a:t>
            </a:r>
            <a:endParaRPr kumimoji="1" lang="ja-JP" altLang="en-US" sz="4000" b="1" dirty="0"/>
          </a:p>
        </p:txBody>
      </p:sp>
      <p:sp>
        <p:nvSpPr>
          <p:cNvPr id="17" name="円形吹き出し 16"/>
          <p:cNvSpPr/>
          <p:nvPr/>
        </p:nvSpPr>
        <p:spPr>
          <a:xfrm>
            <a:off x="6562966" y="1872119"/>
            <a:ext cx="2448272" cy="1296144"/>
          </a:xfrm>
          <a:prstGeom prst="wedgeEllipseCallout">
            <a:avLst>
              <a:gd name="adj1" fmla="val 13081"/>
              <a:gd name="adj2" fmla="val -8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 smtClean="0"/>
              <a:t>やっぱり</a:t>
            </a:r>
            <a:endParaRPr kumimoji="1" lang="en-US" altLang="ja-JP" sz="2800" b="1" dirty="0" smtClean="0"/>
          </a:p>
        </p:txBody>
      </p:sp>
      <p:pic>
        <p:nvPicPr>
          <p:cNvPr id="24" name="Picture 2" descr="D:\Users\b27055\Desktop\作業中－その他\20151005\追加20151005⑧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1475598"/>
            <a:ext cx="4248472" cy="45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Users\b27055\Desktop\作業中－その他\20151005\追加20151005⑩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16" y="566773"/>
            <a:ext cx="4138873" cy="5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Users\b27055\Desktop\作業中－その他\20151005\追加20151005⑪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55" y="1894137"/>
            <a:ext cx="50615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051" y="462777"/>
            <a:ext cx="1768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3" grpId="0"/>
      <p:bldP spid="13" grpId="1"/>
      <p:bldP spid="15" grpId="1"/>
      <p:bldP spid="15" grpId="2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円形吹き出し 22"/>
          <p:cNvSpPr/>
          <p:nvPr/>
        </p:nvSpPr>
        <p:spPr>
          <a:xfrm>
            <a:off x="3419872" y="260648"/>
            <a:ext cx="4824536" cy="1440160"/>
          </a:xfrm>
          <a:prstGeom prst="wedgeEllipseCallout">
            <a:avLst>
              <a:gd name="adj1" fmla="val -59606"/>
              <a:gd name="adj2" fmla="val 1641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多重債務者になっちゃった</a:t>
            </a:r>
            <a:endParaRPr kumimoji="1" lang="ja-JP" altLang="en-US" sz="3600" dirty="0"/>
          </a:p>
        </p:txBody>
      </p:sp>
      <p:pic>
        <p:nvPicPr>
          <p:cNvPr id="5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420"/>
            <a:ext cx="2412776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20150703\P22_買いすぎの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788"/>
            <a:ext cx="9144000" cy="493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8820472" cy="1143000"/>
          </a:xfrm>
        </p:spPr>
        <p:txBody>
          <a:bodyPr>
            <a:noAutofit/>
          </a:bodyPr>
          <a:lstStyle/>
          <a:p>
            <a:r>
              <a:rPr kumimoji="1" lang="ja-JP" altLang="en-US" sz="4800" b="1" dirty="0" smtClean="0">
                <a:latin typeface="HG創英角ｺﾞｼｯｸUB" pitchFamily="49" charset="-128"/>
                <a:ea typeface="HG創英角ｺﾞｼｯｸUB" pitchFamily="49" charset="-128"/>
              </a:rPr>
              <a:t>わたしはどこで間違ったの？</a:t>
            </a:r>
            <a:endParaRPr kumimoji="1" lang="ja-JP" altLang="en-US" sz="4800" b="1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6" name="Picture 2" descr="F:\20150703\P22_浪子さん＠買いすぎの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9" r="6882" b="12012"/>
          <a:stretch>
            <a:fillRect/>
          </a:stretch>
        </p:blipFill>
        <p:spPr bwMode="auto">
          <a:xfrm rot="20699311">
            <a:off x="3333391" y="1485440"/>
            <a:ext cx="30963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t="1130" r="48281" b="56346"/>
          <a:stretch>
            <a:fillRect/>
          </a:stretch>
        </p:blipFill>
        <p:spPr bwMode="auto">
          <a:xfrm>
            <a:off x="3662183" y="1375121"/>
            <a:ext cx="2088232" cy="23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 flipH="1">
            <a:off x="3582649" y="1695245"/>
            <a:ext cx="213633" cy="936104"/>
          </a:xfrm>
          <a:prstGeom prst="ellipse">
            <a:avLst/>
          </a:prstGeom>
          <a:solidFill>
            <a:srgbClr val="3046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8" y="2735540"/>
            <a:ext cx="2971094" cy="14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3275855" y="573098"/>
            <a:ext cx="2376264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5269" y="455271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33CC"/>
                </a:solidFill>
                <a:latin typeface="HGS創英角ﾎﾟｯﾌﾟ体" pitchFamily="50" charset="-128"/>
                <a:ea typeface="HGS創英角ﾎﾟｯﾌﾟ体" pitchFamily="50" charset="-128"/>
              </a:rPr>
              <a:t>負担感</a:t>
            </a:r>
            <a:endParaRPr kumimoji="1" lang="ja-JP" altLang="en-US" sz="4400" b="1" dirty="0">
              <a:solidFill>
                <a:srgbClr val="FF33CC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123728" y="4797152"/>
            <a:ext cx="388843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95736" y="4725144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 smtClean="0">
                <a:solidFill>
                  <a:srgbClr val="FF33CC"/>
                </a:solidFill>
                <a:latin typeface="HGS創英角ﾎﾟｯﾌﾟ体" pitchFamily="50" charset="-128"/>
                <a:ea typeface="HGS創英角ﾎﾟｯﾌﾟ体" pitchFamily="50" charset="-128"/>
              </a:rPr>
              <a:t>新しいカード</a:t>
            </a:r>
            <a:endParaRPr kumimoji="1" lang="ja-JP" altLang="en-US" sz="4400" b="1" dirty="0">
              <a:solidFill>
                <a:srgbClr val="FF33CC"/>
              </a:solidFill>
              <a:latin typeface="HGS創英角ﾎﾟｯﾌﾟ体" pitchFamily="50" charset="-128"/>
              <a:ea typeface="HGS創英角ﾎﾟｯﾌﾟ体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70863" y="487442"/>
            <a:ext cx="8417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/>
              <a:t>リボ払いは　　　　　が小さいから</a:t>
            </a:r>
            <a:endParaRPr lang="en-US" altLang="ja-JP" sz="4000" b="1" dirty="0"/>
          </a:p>
          <a:p>
            <a:r>
              <a:rPr lang="ja-JP" altLang="en-US" sz="4000" b="1" dirty="0"/>
              <a:t>つい、買いすぎてしまいがちなんだ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0413" y="4721949"/>
            <a:ext cx="75408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 dirty="0"/>
              <a:t>次々　　　　　　　を作って</a:t>
            </a:r>
            <a:endParaRPr lang="en-US" altLang="ja-JP" sz="4400" b="1" dirty="0"/>
          </a:p>
          <a:p>
            <a:r>
              <a:rPr lang="ja-JP" altLang="en-US" sz="4400" b="1" dirty="0" smtClean="0"/>
              <a:t>　　利用した</a:t>
            </a:r>
            <a:r>
              <a:rPr lang="ja-JP" altLang="en-US" sz="4400" b="1" dirty="0"/>
              <a:t>こと</a:t>
            </a:r>
            <a:r>
              <a:rPr lang="ja-JP" altLang="en-US" sz="4000" b="1" dirty="0"/>
              <a:t>だね</a:t>
            </a:r>
            <a:endParaRPr lang="ja-JP" altLang="en-US" sz="4400" b="1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007604" y="2492896"/>
            <a:ext cx="2376264" cy="1152128"/>
          </a:xfrm>
          <a:prstGeom prst="wedgeRoundRectCallout">
            <a:avLst>
              <a:gd name="adj1" fmla="val 74035"/>
              <a:gd name="adj2" fmla="val 538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多重債務の</a:t>
            </a:r>
            <a:endParaRPr lang="en-US" altLang="ja-JP" sz="3200" b="1" spc="50" dirty="0">
              <a:ln w="1143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創英角ｺﾞｼｯｸUB" pitchFamily="49" charset="-128"/>
              <a:ea typeface="HG創英角ｺﾞｼｯｸUB" pitchFamily="49" charset="-128"/>
            </a:endParaRPr>
          </a:p>
          <a:p>
            <a:r>
              <a:rPr lang="ja-JP" alt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創英角ｺﾞｼｯｸUB" pitchFamily="49" charset="-128"/>
                <a:ea typeface="HG創英角ｺﾞｼｯｸUB" pitchFamily="49" charset="-128"/>
              </a:rPr>
              <a:t>原因は？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/>
      <p:bldP spid="15" grpId="0" animBg="1"/>
      <p:bldP spid="15" grpId="1" animBg="1"/>
      <p:bldP spid="18" grpId="1"/>
      <p:bldP spid="2" grpId="0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sers\b27055\Desktop\作業中－その他\20151005\追加20151005⑬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072" y="0"/>
            <a:ext cx="10549680" cy="103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20150618\P38_堅くん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22181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吹き出し 2"/>
          <p:cNvSpPr/>
          <p:nvPr/>
        </p:nvSpPr>
        <p:spPr>
          <a:xfrm>
            <a:off x="2411760" y="260648"/>
            <a:ext cx="6336704" cy="936104"/>
          </a:xfrm>
          <a:prstGeom prst="wedgeRoundRectCallout">
            <a:avLst>
              <a:gd name="adj1" fmla="val -53670"/>
              <a:gd name="adj2" fmla="val 3703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 smtClean="0"/>
              <a:t>ボクのカードライフ</a:t>
            </a:r>
            <a:endParaRPr kumimoji="1" lang="ja-JP" altLang="en-US" sz="4800" b="1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2627784" y="1776061"/>
            <a:ext cx="6317495" cy="2416798"/>
          </a:xfrm>
          <a:prstGeom prst="wedgeRoundRectCallout">
            <a:avLst>
              <a:gd name="adj1" fmla="val -55426"/>
              <a:gd name="adj2" fmla="val -3381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/>
              <a:t>少し</a:t>
            </a:r>
            <a:r>
              <a:rPr kumimoji="1" lang="ja-JP" altLang="en-US" sz="4400" b="1" dirty="0" smtClean="0">
                <a:solidFill>
                  <a:srgbClr val="FF33CC"/>
                </a:solidFill>
              </a:rPr>
              <a:t>貯金</a:t>
            </a:r>
            <a:r>
              <a:rPr kumimoji="1" lang="ja-JP" altLang="en-US" sz="4400" b="1" dirty="0" smtClean="0"/>
              <a:t>もできたから</a:t>
            </a:r>
            <a:endParaRPr kumimoji="1" lang="en-US" altLang="ja-JP" sz="4400" b="1" dirty="0" smtClean="0"/>
          </a:p>
          <a:p>
            <a:pPr algn="ctr"/>
            <a:r>
              <a:rPr kumimoji="1" lang="ja-JP" altLang="en-US" sz="4400" b="1" dirty="0" smtClean="0"/>
              <a:t>クレジットカードを</a:t>
            </a:r>
            <a:endParaRPr kumimoji="1" lang="en-US" altLang="ja-JP" sz="4400" b="1" dirty="0" smtClean="0"/>
          </a:p>
          <a:p>
            <a:pPr algn="ctr"/>
            <a:r>
              <a:rPr kumimoji="1" lang="ja-JP" altLang="en-US" sz="4400" b="1" dirty="0" smtClean="0"/>
              <a:t>持つことにしたよ</a:t>
            </a:r>
            <a:endParaRPr kumimoji="1" lang="ja-JP" altLang="en-US" sz="48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2280" y="548680"/>
            <a:ext cx="1661993" cy="55457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b="1" dirty="0" smtClean="0"/>
              <a:t>マンスリークリアが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/>
              <a:t>好きなんだ</a:t>
            </a:r>
            <a:endParaRPr kumimoji="1" lang="ja-JP" altLang="en-US" sz="48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44208" y="404664"/>
            <a:ext cx="1661993" cy="6215804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ja-JP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使うときは、しっかり</a:t>
            </a:r>
            <a:endParaRPr kumimoji="1" lang="en-US" altLang="ja-JP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ja-JP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確認してるよ。</a:t>
            </a:r>
            <a:endParaRPr kumimoji="1" lang="ja-JP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89920" y="260648"/>
            <a:ext cx="2215991" cy="62109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売上票をうけとったら、</a:t>
            </a:r>
            <a:endParaRPr lang="en-US" altLang="ja-JP" sz="44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保管して、請求書がきた</a:t>
            </a:r>
            <a:endParaRPr lang="en-US" altLang="ja-JP" sz="44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ja-JP" altLang="en-US" sz="4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とき確認してるよ。</a:t>
            </a:r>
            <a:endParaRPr kumimoji="1" lang="ja-JP" altLang="en-US" sz="44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33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31302 -0.067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-3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58871 -0.5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-29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Users\b27055\Desktop\作業中－その他\20151005\追加20151005⑭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11" y="908720"/>
            <a:ext cx="467288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Users\b27055\Desktop\作業中－その他\20151005\追加20151005⑮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13" y="2102520"/>
            <a:ext cx="4663126" cy="37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404664"/>
            <a:ext cx="6359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ボクの給料で</a:t>
            </a:r>
            <a:endParaRPr kumimoji="1" lang="en-US" altLang="ja-JP" sz="4000" b="1" dirty="0" smtClean="0"/>
          </a:p>
          <a:p>
            <a:r>
              <a:rPr kumimoji="1" lang="ja-JP" altLang="en-US" sz="4000" b="1" dirty="0" smtClean="0"/>
              <a:t>毎月大きな買い物はムリ。</a:t>
            </a:r>
            <a:endParaRPr kumimoji="1" lang="ja-JP" altLang="en-US" sz="4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62174" y="1068598"/>
            <a:ext cx="2253053" cy="50924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返済額は手取りの</a:t>
            </a:r>
            <a:endParaRPr kumimoji="1" lang="en-US" altLang="ja-JP" sz="4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ja-JP" altLang="en-US" sz="4400" b="1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4400" b="1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ja-JP" alt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％が限度の目安</a:t>
            </a:r>
            <a:endParaRPr lang="en-US" altLang="ja-JP" sz="4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ja-JP" alt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なんだって</a:t>
            </a:r>
            <a:endParaRPr kumimoji="1" lang="ja-JP" altLang="en-US" sz="4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292656" y="1152039"/>
            <a:ext cx="792088" cy="1052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96336" y="2204864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4400" dirty="0">
              <a:solidFill>
                <a:srgbClr val="FF0000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548680"/>
            <a:ext cx="1846659" cy="55425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400" b="1" dirty="0" smtClean="0"/>
              <a:t>預金口座も時々</a:t>
            </a:r>
            <a:endParaRPr kumimoji="1" lang="en-US" altLang="ja-JP" sz="5400" b="1" dirty="0" smtClean="0"/>
          </a:p>
          <a:p>
            <a:r>
              <a:rPr lang="ja-JP" altLang="en-US" sz="5400" b="1" dirty="0" smtClean="0"/>
              <a:t>チェックしようね</a:t>
            </a:r>
            <a:endParaRPr kumimoji="1" lang="ja-JP" alt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39552" y="404664"/>
            <a:ext cx="564128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33C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おしえて！　</a:t>
            </a:r>
            <a:endParaRPr lang="en-US" altLang="ja-JP" sz="5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33C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33C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失敗しないカードの</a:t>
            </a:r>
            <a:endParaRPr lang="en-US" altLang="ja-JP" sz="5400" b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33CC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54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33C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　　　　　使い方</a:t>
            </a:r>
            <a:endParaRPr lang="ja-JP" altLang="en-US" sz="5400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2" name="Picture 2" descr="F:\20150618\P38_堅く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14" y="2509468"/>
            <a:ext cx="2415183" cy="399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20150618\P38_トラベル夫婦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2771800" cy="1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20150618\P38_軽くん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1794456" cy="25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20150618\P38_浪子さ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9257" y="1949694"/>
            <a:ext cx="1154594" cy="303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20150618\P38_ヤミ金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51" y="2348880"/>
            <a:ext cx="23501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Users\b27055\Desktop\20150623\P23_トラブルの泉⑤（なんでわしが）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2041222" cy="20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20150618\P38_ゴルフおじさん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1947437" cy="19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4041801" y="4581128"/>
            <a:ext cx="2163025" cy="1809273"/>
            <a:chOff x="5253418" y="1750516"/>
            <a:chExt cx="2792594" cy="2499482"/>
          </a:xfrm>
        </p:grpSpPr>
        <p:pic>
          <p:nvPicPr>
            <p:cNvPr id="16" name="Picture 2" descr="F:\20150618\P38_ネットくん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2"/>
            <a:stretch/>
          </p:blipFill>
          <p:spPr bwMode="auto">
            <a:xfrm>
              <a:off x="6012160" y="1750516"/>
              <a:ext cx="2033852" cy="2499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角丸四角形 19"/>
            <p:cNvSpPr/>
            <p:nvPr/>
          </p:nvSpPr>
          <p:spPr>
            <a:xfrm rot="20615578">
              <a:off x="5253418" y="2769957"/>
              <a:ext cx="809293" cy="1474866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 rot="20584930">
              <a:off x="5294358" y="3011641"/>
              <a:ext cx="732348" cy="99930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 rot="20525219">
              <a:off x="5373972" y="2903848"/>
              <a:ext cx="164976" cy="45719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Users\b27055\Desktop\作業中－その他\20151005\追加20151005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2" y="620688"/>
            <a:ext cx="4791991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716016" y="332655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/>
              <a:t>カードライフは</a:t>
            </a:r>
            <a:endParaRPr kumimoji="1" lang="en-US" altLang="ja-JP" sz="4000" b="1" dirty="0" smtClean="0"/>
          </a:p>
          <a:p>
            <a:r>
              <a:rPr kumimoji="1" lang="ja-JP" altLang="en-US" sz="4000" b="1" dirty="0" smtClean="0"/>
              <a:t>管理も大事だよ</a:t>
            </a:r>
            <a:endParaRPr kumimoji="1" lang="ja-JP" altLang="en-US" sz="40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548680"/>
            <a:ext cx="1661993" cy="43338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b="1" dirty="0" smtClean="0"/>
              <a:t>カードは</a:t>
            </a:r>
            <a:r>
              <a:rPr lang="ja-JP" altLang="en-US" sz="4800" b="1" dirty="0" smtClean="0"/>
              <a:t>何枚も</a:t>
            </a:r>
            <a:endParaRPr lang="en-US" altLang="ja-JP" sz="4800" b="1" dirty="0" smtClean="0"/>
          </a:p>
          <a:p>
            <a:r>
              <a:rPr lang="ja-JP" altLang="en-US" sz="4800" b="1" dirty="0" smtClean="0"/>
              <a:t>必要ないよね</a:t>
            </a:r>
            <a:endParaRPr kumimoji="1" lang="ja-JP" altLang="en-US" sz="4800" b="1" dirty="0"/>
          </a:p>
        </p:txBody>
      </p:sp>
      <p:pic>
        <p:nvPicPr>
          <p:cNvPr id="9" name="Picture 2" descr="D:\Users\b27055\Desktop\作業中－その他\20151005\追加20151005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3629"/>
            <a:ext cx="4999529" cy="47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131840" y="3140968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でも、カードで</a:t>
            </a:r>
            <a:endParaRPr kumimoji="1" lang="en-US" altLang="ja-JP" sz="4800" b="1" dirty="0" smtClean="0"/>
          </a:p>
          <a:p>
            <a:r>
              <a:rPr kumimoji="1" lang="ja-JP" altLang="en-US" sz="4800" b="1" dirty="0" smtClean="0"/>
              <a:t>困った時は、</a:t>
            </a:r>
            <a:endParaRPr kumimoji="1" lang="en-US" altLang="ja-JP" sz="4800" b="1" dirty="0" smtClean="0"/>
          </a:p>
          <a:p>
            <a:endParaRPr kumimoji="1" lang="ja-JP" altLang="en-US" sz="4800" b="1" dirty="0"/>
          </a:p>
        </p:txBody>
      </p:sp>
      <p:pic>
        <p:nvPicPr>
          <p:cNvPr id="7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2376264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67544" y="22048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dirty="0" smtClean="0">
                <a:solidFill>
                  <a:srgbClr val="FF33CC"/>
                </a:solidFill>
                <a:latin typeface="HGP創英角ﾎﾟｯﾌﾟ体" pitchFamily="50" charset="-128"/>
                <a:ea typeface="HGP創英角ﾎﾟｯﾌﾟ体" pitchFamily="50" charset="-128"/>
              </a:rPr>
              <a:t>勇気を出して相談しよう！</a:t>
            </a:r>
            <a:endParaRPr lang="ja-JP" altLang="en-US" sz="5400" dirty="0">
              <a:solidFill>
                <a:srgbClr val="FF33CC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3212976"/>
            <a:ext cx="9144000" cy="36450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211960" y="4077072"/>
            <a:ext cx="4932040" cy="2263515"/>
          </a:xfrm>
          <a:custGeom>
            <a:avLst/>
            <a:gdLst>
              <a:gd name="connsiteX0" fmla="*/ 0 w 4749630"/>
              <a:gd name="connsiteY0" fmla="*/ 389745 h 2263515"/>
              <a:gd name="connsiteX1" fmla="*/ 74950 w 4749630"/>
              <a:gd name="connsiteY1" fmla="*/ 314794 h 2263515"/>
              <a:gd name="connsiteX2" fmla="*/ 104931 w 4749630"/>
              <a:gd name="connsiteY2" fmla="*/ 284814 h 2263515"/>
              <a:gd name="connsiteX3" fmla="*/ 164891 w 4749630"/>
              <a:gd name="connsiteY3" fmla="*/ 254833 h 2263515"/>
              <a:gd name="connsiteX4" fmla="*/ 224852 w 4749630"/>
              <a:gd name="connsiteY4" fmla="*/ 209863 h 2263515"/>
              <a:gd name="connsiteX5" fmla="*/ 284813 w 4749630"/>
              <a:gd name="connsiteY5" fmla="*/ 194873 h 2263515"/>
              <a:gd name="connsiteX6" fmla="*/ 374754 w 4749630"/>
              <a:gd name="connsiteY6" fmla="*/ 164892 h 2263515"/>
              <a:gd name="connsiteX7" fmla="*/ 419724 w 4749630"/>
              <a:gd name="connsiteY7" fmla="*/ 149902 h 2263515"/>
              <a:gd name="connsiteX8" fmla="*/ 464695 w 4749630"/>
              <a:gd name="connsiteY8" fmla="*/ 119922 h 2263515"/>
              <a:gd name="connsiteX9" fmla="*/ 569626 w 4749630"/>
              <a:gd name="connsiteY9" fmla="*/ 104932 h 2263515"/>
              <a:gd name="connsiteX10" fmla="*/ 764498 w 4749630"/>
              <a:gd name="connsiteY10" fmla="*/ 59961 h 2263515"/>
              <a:gd name="connsiteX11" fmla="*/ 914400 w 4749630"/>
              <a:gd name="connsiteY11" fmla="*/ 29981 h 2263515"/>
              <a:gd name="connsiteX12" fmla="*/ 974360 w 4749630"/>
              <a:gd name="connsiteY12" fmla="*/ 14991 h 2263515"/>
              <a:gd name="connsiteX13" fmla="*/ 1199213 w 4749630"/>
              <a:gd name="connsiteY13" fmla="*/ 0 h 2263515"/>
              <a:gd name="connsiteX14" fmla="*/ 1439055 w 4749630"/>
              <a:gd name="connsiteY14" fmla="*/ 14991 h 2263515"/>
              <a:gd name="connsiteX15" fmla="*/ 1558977 w 4749630"/>
              <a:gd name="connsiteY15" fmla="*/ 44971 h 2263515"/>
              <a:gd name="connsiteX16" fmla="*/ 1618937 w 4749630"/>
              <a:gd name="connsiteY16" fmla="*/ 59961 h 2263515"/>
              <a:gd name="connsiteX17" fmla="*/ 1678898 w 4749630"/>
              <a:gd name="connsiteY17" fmla="*/ 104932 h 2263515"/>
              <a:gd name="connsiteX18" fmla="*/ 1723868 w 4749630"/>
              <a:gd name="connsiteY18" fmla="*/ 119922 h 2263515"/>
              <a:gd name="connsiteX19" fmla="*/ 1873770 w 4749630"/>
              <a:gd name="connsiteY19" fmla="*/ 149902 h 2263515"/>
              <a:gd name="connsiteX20" fmla="*/ 1993691 w 4749630"/>
              <a:gd name="connsiteY20" fmla="*/ 179882 h 2263515"/>
              <a:gd name="connsiteX21" fmla="*/ 2053652 w 4749630"/>
              <a:gd name="connsiteY21" fmla="*/ 194873 h 2263515"/>
              <a:gd name="connsiteX22" fmla="*/ 2098622 w 4749630"/>
              <a:gd name="connsiteY22" fmla="*/ 224853 h 2263515"/>
              <a:gd name="connsiteX23" fmla="*/ 2218544 w 4749630"/>
              <a:gd name="connsiteY23" fmla="*/ 254833 h 2263515"/>
              <a:gd name="connsiteX24" fmla="*/ 2278504 w 4749630"/>
              <a:gd name="connsiteY24" fmla="*/ 284814 h 2263515"/>
              <a:gd name="connsiteX25" fmla="*/ 2398426 w 4749630"/>
              <a:gd name="connsiteY25" fmla="*/ 329784 h 2263515"/>
              <a:gd name="connsiteX26" fmla="*/ 2518347 w 4749630"/>
              <a:gd name="connsiteY26" fmla="*/ 374755 h 2263515"/>
              <a:gd name="connsiteX27" fmla="*/ 2593298 w 4749630"/>
              <a:gd name="connsiteY27" fmla="*/ 464695 h 2263515"/>
              <a:gd name="connsiteX28" fmla="*/ 2638268 w 4749630"/>
              <a:gd name="connsiteY28" fmla="*/ 554636 h 2263515"/>
              <a:gd name="connsiteX29" fmla="*/ 2668249 w 4749630"/>
              <a:gd name="connsiteY29" fmla="*/ 584617 h 2263515"/>
              <a:gd name="connsiteX30" fmla="*/ 2698229 w 4749630"/>
              <a:gd name="connsiteY30" fmla="*/ 629587 h 2263515"/>
              <a:gd name="connsiteX31" fmla="*/ 2788170 w 4749630"/>
              <a:gd name="connsiteY31" fmla="*/ 734518 h 2263515"/>
              <a:gd name="connsiteX32" fmla="*/ 2803160 w 4749630"/>
              <a:gd name="connsiteY32" fmla="*/ 779489 h 2263515"/>
              <a:gd name="connsiteX33" fmla="*/ 2863121 w 4749630"/>
              <a:gd name="connsiteY33" fmla="*/ 839450 h 2263515"/>
              <a:gd name="connsiteX34" fmla="*/ 2878111 w 4749630"/>
              <a:gd name="connsiteY34" fmla="*/ 884420 h 2263515"/>
              <a:gd name="connsiteX35" fmla="*/ 2938072 w 4749630"/>
              <a:gd name="connsiteY35" fmla="*/ 974361 h 2263515"/>
              <a:gd name="connsiteX36" fmla="*/ 2983042 w 4749630"/>
              <a:gd name="connsiteY36" fmla="*/ 1109273 h 2263515"/>
              <a:gd name="connsiteX37" fmla="*/ 3043003 w 4749630"/>
              <a:gd name="connsiteY37" fmla="*/ 1199214 h 2263515"/>
              <a:gd name="connsiteX38" fmla="*/ 3072983 w 4749630"/>
              <a:gd name="connsiteY38" fmla="*/ 1244184 h 2263515"/>
              <a:gd name="connsiteX39" fmla="*/ 3102963 w 4749630"/>
              <a:gd name="connsiteY39" fmla="*/ 1349115 h 2263515"/>
              <a:gd name="connsiteX40" fmla="*/ 3132944 w 4749630"/>
              <a:gd name="connsiteY40" fmla="*/ 1379095 h 2263515"/>
              <a:gd name="connsiteX41" fmla="*/ 3162924 w 4749630"/>
              <a:gd name="connsiteY41" fmla="*/ 1439056 h 2263515"/>
              <a:gd name="connsiteX42" fmla="*/ 3192904 w 4749630"/>
              <a:gd name="connsiteY42" fmla="*/ 1528997 h 2263515"/>
              <a:gd name="connsiteX43" fmla="*/ 3207895 w 4749630"/>
              <a:gd name="connsiteY43" fmla="*/ 1573968 h 2263515"/>
              <a:gd name="connsiteX44" fmla="*/ 3237875 w 4749630"/>
              <a:gd name="connsiteY44" fmla="*/ 1663909 h 2263515"/>
              <a:gd name="connsiteX45" fmla="*/ 3267855 w 4749630"/>
              <a:gd name="connsiteY45" fmla="*/ 1813810 h 2263515"/>
              <a:gd name="connsiteX46" fmla="*/ 3297836 w 4749630"/>
              <a:gd name="connsiteY46" fmla="*/ 1858781 h 2263515"/>
              <a:gd name="connsiteX47" fmla="*/ 3327816 w 4749630"/>
              <a:gd name="connsiteY47" fmla="*/ 1948722 h 2263515"/>
              <a:gd name="connsiteX48" fmla="*/ 3342806 w 4749630"/>
              <a:gd name="connsiteY48" fmla="*/ 1993692 h 2263515"/>
              <a:gd name="connsiteX49" fmla="*/ 3372786 w 4749630"/>
              <a:gd name="connsiteY49" fmla="*/ 2038663 h 2263515"/>
              <a:gd name="connsiteX50" fmla="*/ 3387777 w 4749630"/>
              <a:gd name="connsiteY50" fmla="*/ 2083633 h 2263515"/>
              <a:gd name="connsiteX51" fmla="*/ 3447737 w 4749630"/>
              <a:gd name="connsiteY51" fmla="*/ 2173574 h 2263515"/>
              <a:gd name="connsiteX52" fmla="*/ 3552668 w 4749630"/>
              <a:gd name="connsiteY52" fmla="*/ 2188564 h 2263515"/>
              <a:gd name="connsiteX53" fmla="*/ 3672590 w 4749630"/>
              <a:gd name="connsiteY53" fmla="*/ 2218545 h 2263515"/>
              <a:gd name="connsiteX54" fmla="*/ 3717560 w 4749630"/>
              <a:gd name="connsiteY54" fmla="*/ 2233535 h 2263515"/>
              <a:gd name="connsiteX55" fmla="*/ 3927422 w 4749630"/>
              <a:gd name="connsiteY55" fmla="*/ 2248525 h 2263515"/>
              <a:gd name="connsiteX56" fmla="*/ 4077324 w 4749630"/>
              <a:gd name="connsiteY56" fmla="*/ 2263515 h 2263515"/>
              <a:gd name="connsiteX57" fmla="*/ 4646950 w 4749630"/>
              <a:gd name="connsiteY57" fmla="*/ 2248525 h 2263515"/>
              <a:gd name="connsiteX58" fmla="*/ 4736891 w 4749630"/>
              <a:gd name="connsiteY58" fmla="*/ 2233535 h 2263515"/>
              <a:gd name="connsiteX59" fmla="*/ 4706911 w 4749630"/>
              <a:gd name="connsiteY59" fmla="*/ 2188564 h 2263515"/>
              <a:gd name="connsiteX60" fmla="*/ 4557009 w 4749630"/>
              <a:gd name="connsiteY60" fmla="*/ 2113614 h 2263515"/>
              <a:gd name="connsiteX61" fmla="*/ 4512039 w 4749630"/>
              <a:gd name="connsiteY61" fmla="*/ 2068643 h 226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49630" h="2263515">
                <a:moveTo>
                  <a:pt x="0" y="389745"/>
                </a:moveTo>
                <a:cubicBezTo>
                  <a:pt x="51393" y="312654"/>
                  <a:pt x="3570" y="371897"/>
                  <a:pt x="74950" y="314794"/>
                </a:cubicBezTo>
                <a:cubicBezTo>
                  <a:pt x="85986" y="305965"/>
                  <a:pt x="93172" y="292654"/>
                  <a:pt x="104931" y="284814"/>
                </a:cubicBezTo>
                <a:cubicBezTo>
                  <a:pt x="123524" y="272419"/>
                  <a:pt x="145942" y="266676"/>
                  <a:pt x="164891" y="254833"/>
                </a:cubicBezTo>
                <a:cubicBezTo>
                  <a:pt x="186077" y="241592"/>
                  <a:pt x="202506" y="221036"/>
                  <a:pt x="224852" y="209863"/>
                </a:cubicBezTo>
                <a:cubicBezTo>
                  <a:pt x="243279" y="200650"/>
                  <a:pt x="265080" y="200793"/>
                  <a:pt x="284813" y="194873"/>
                </a:cubicBezTo>
                <a:cubicBezTo>
                  <a:pt x="315082" y="185792"/>
                  <a:pt x="344774" y="174886"/>
                  <a:pt x="374754" y="164892"/>
                </a:cubicBezTo>
                <a:lnTo>
                  <a:pt x="419724" y="149902"/>
                </a:lnTo>
                <a:cubicBezTo>
                  <a:pt x="436815" y="144205"/>
                  <a:pt x="447439" y="125099"/>
                  <a:pt x="464695" y="119922"/>
                </a:cubicBezTo>
                <a:cubicBezTo>
                  <a:pt x="498537" y="109770"/>
                  <a:pt x="534649" y="109929"/>
                  <a:pt x="569626" y="104932"/>
                </a:cubicBezTo>
                <a:cubicBezTo>
                  <a:pt x="693699" y="63572"/>
                  <a:pt x="499899" y="126110"/>
                  <a:pt x="764498" y="59961"/>
                </a:cubicBezTo>
                <a:cubicBezTo>
                  <a:pt x="903776" y="25142"/>
                  <a:pt x="730623" y="66736"/>
                  <a:pt x="914400" y="29981"/>
                </a:cubicBezTo>
                <a:cubicBezTo>
                  <a:pt x="934602" y="25941"/>
                  <a:pt x="953871" y="17148"/>
                  <a:pt x="974360" y="14991"/>
                </a:cubicBezTo>
                <a:cubicBezTo>
                  <a:pt x="1049065" y="7127"/>
                  <a:pt x="1124262" y="4997"/>
                  <a:pt x="1199213" y="0"/>
                </a:cubicBezTo>
                <a:cubicBezTo>
                  <a:pt x="1279160" y="4997"/>
                  <a:pt x="1359570" y="5055"/>
                  <a:pt x="1439055" y="14991"/>
                </a:cubicBezTo>
                <a:cubicBezTo>
                  <a:pt x="1479941" y="20102"/>
                  <a:pt x="1519003" y="34978"/>
                  <a:pt x="1558977" y="44971"/>
                </a:cubicBezTo>
                <a:lnTo>
                  <a:pt x="1618937" y="59961"/>
                </a:lnTo>
                <a:cubicBezTo>
                  <a:pt x="1638924" y="74951"/>
                  <a:pt x="1657206" y="92536"/>
                  <a:pt x="1678898" y="104932"/>
                </a:cubicBezTo>
                <a:cubicBezTo>
                  <a:pt x="1692617" y="112771"/>
                  <a:pt x="1708675" y="115581"/>
                  <a:pt x="1723868" y="119922"/>
                </a:cubicBezTo>
                <a:cubicBezTo>
                  <a:pt x="1818417" y="146936"/>
                  <a:pt x="1755982" y="124662"/>
                  <a:pt x="1873770" y="149902"/>
                </a:cubicBezTo>
                <a:cubicBezTo>
                  <a:pt x="1914059" y="158535"/>
                  <a:pt x="1953717" y="169888"/>
                  <a:pt x="1993691" y="179882"/>
                </a:cubicBezTo>
                <a:lnTo>
                  <a:pt x="2053652" y="194873"/>
                </a:lnTo>
                <a:cubicBezTo>
                  <a:pt x="2068642" y="204866"/>
                  <a:pt x="2081753" y="218527"/>
                  <a:pt x="2098622" y="224853"/>
                </a:cubicBezTo>
                <a:cubicBezTo>
                  <a:pt x="2286279" y="295224"/>
                  <a:pt x="2089113" y="199362"/>
                  <a:pt x="2218544" y="254833"/>
                </a:cubicBezTo>
                <a:cubicBezTo>
                  <a:pt x="2239083" y="263636"/>
                  <a:pt x="2257965" y="276011"/>
                  <a:pt x="2278504" y="284814"/>
                </a:cubicBezTo>
                <a:cubicBezTo>
                  <a:pt x="2369335" y="323742"/>
                  <a:pt x="2274179" y="267661"/>
                  <a:pt x="2398426" y="329784"/>
                </a:cubicBezTo>
                <a:cubicBezTo>
                  <a:pt x="2501359" y="381250"/>
                  <a:pt x="2373738" y="345832"/>
                  <a:pt x="2518347" y="374755"/>
                </a:cubicBezTo>
                <a:cubicBezTo>
                  <a:pt x="2582665" y="503391"/>
                  <a:pt x="2508545" y="379942"/>
                  <a:pt x="2593298" y="464695"/>
                </a:cubicBezTo>
                <a:cubicBezTo>
                  <a:pt x="2650158" y="521555"/>
                  <a:pt x="2601693" y="493678"/>
                  <a:pt x="2638268" y="554636"/>
                </a:cubicBezTo>
                <a:cubicBezTo>
                  <a:pt x="2645540" y="566755"/>
                  <a:pt x="2659420" y="573581"/>
                  <a:pt x="2668249" y="584617"/>
                </a:cubicBezTo>
                <a:cubicBezTo>
                  <a:pt x="2679503" y="598685"/>
                  <a:pt x="2686505" y="615908"/>
                  <a:pt x="2698229" y="629587"/>
                </a:cubicBezTo>
                <a:cubicBezTo>
                  <a:pt x="2807278" y="756811"/>
                  <a:pt x="2719343" y="631277"/>
                  <a:pt x="2788170" y="734518"/>
                </a:cubicBezTo>
                <a:cubicBezTo>
                  <a:pt x="2793167" y="749508"/>
                  <a:pt x="2793976" y="766631"/>
                  <a:pt x="2803160" y="779489"/>
                </a:cubicBezTo>
                <a:cubicBezTo>
                  <a:pt x="2819589" y="802490"/>
                  <a:pt x="2863121" y="839450"/>
                  <a:pt x="2863121" y="839450"/>
                </a:cubicBezTo>
                <a:cubicBezTo>
                  <a:pt x="2868118" y="854440"/>
                  <a:pt x="2870437" y="870608"/>
                  <a:pt x="2878111" y="884420"/>
                </a:cubicBezTo>
                <a:cubicBezTo>
                  <a:pt x="2895610" y="915918"/>
                  <a:pt x="2938072" y="974361"/>
                  <a:pt x="2938072" y="974361"/>
                </a:cubicBezTo>
                <a:lnTo>
                  <a:pt x="2983042" y="1109273"/>
                </a:lnTo>
                <a:cubicBezTo>
                  <a:pt x="2994436" y="1143456"/>
                  <a:pt x="3023016" y="1169234"/>
                  <a:pt x="3043003" y="1199214"/>
                </a:cubicBezTo>
                <a:lnTo>
                  <a:pt x="3072983" y="1244184"/>
                </a:lnTo>
                <a:cubicBezTo>
                  <a:pt x="3075783" y="1255384"/>
                  <a:pt x="3093746" y="1333754"/>
                  <a:pt x="3102963" y="1349115"/>
                </a:cubicBezTo>
                <a:cubicBezTo>
                  <a:pt x="3110234" y="1361234"/>
                  <a:pt x="3122950" y="1369102"/>
                  <a:pt x="3132944" y="1379095"/>
                </a:cubicBezTo>
                <a:cubicBezTo>
                  <a:pt x="3142937" y="1399082"/>
                  <a:pt x="3154625" y="1418308"/>
                  <a:pt x="3162924" y="1439056"/>
                </a:cubicBezTo>
                <a:cubicBezTo>
                  <a:pt x="3174661" y="1468398"/>
                  <a:pt x="3182911" y="1499017"/>
                  <a:pt x="3192904" y="1528997"/>
                </a:cubicBezTo>
                <a:lnTo>
                  <a:pt x="3207895" y="1573968"/>
                </a:lnTo>
                <a:lnTo>
                  <a:pt x="3237875" y="1663909"/>
                </a:lnTo>
                <a:cubicBezTo>
                  <a:pt x="3241256" y="1684198"/>
                  <a:pt x="3255658" y="1785350"/>
                  <a:pt x="3267855" y="1813810"/>
                </a:cubicBezTo>
                <a:cubicBezTo>
                  <a:pt x="3274952" y="1830369"/>
                  <a:pt x="3287842" y="1843791"/>
                  <a:pt x="3297836" y="1858781"/>
                </a:cubicBezTo>
                <a:lnTo>
                  <a:pt x="3327816" y="1948722"/>
                </a:lnTo>
                <a:cubicBezTo>
                  <a:pt x="3332813" y="1963712"/>
                  <a:pt x="3334041" y="1980545"/>
                  <a:pt x="3342806" y="1993692"/>
                </a:cubicBezTo>
                <a:cubicBezTo>
                  <a:pt x="3352799" y="2008682"/>
                  <a:pt x="3364729" y="2022549"/>
                  <a:pt x="3372786" y="2038663"/>
                </a:cubicBezTo>
                <a:cubicBezTo>
                  <a:pt x="3379852" y="2052796"/>
                  <a:pt x="3380103" y="2069821"/>
                  <a:pt x="3387777" y="2083633"/>
                </a:cubicBezTo>
                <a:cubicBezTo>
                  <a:pt x="3405276" y="2115130"/>
                  <a:pt x="3412067" y="2168478"/>
                  <a:pt x="3447737" y="2173574"/>
                </a:cubicBezTo>
                <a:lnTo>
                  <a:pt x="3552668" y="2188564"/>
                </a:lnTo>
                <a:cubicBezTo>
                  <a:pt x="3655459" y="2222829"/>
                  <a:pt x="3527888" y="2182370"/>
                  <a:pt x="3672590" y="2218545"/>
                </a:cubicBezTo>
                <a:cubicBezTo>
                  <a:pt x="3687919" y="2222377"/>
                  <a:pt x="3701867" y="2231689"/>
                  <a:pt x="3717560" y="2233535"/>
                </a:cubicBezTo>
                <a:cubicBezTo>
                  <a:pt x="3787212" y="2241729"/>
                  <a:pt x="3857532" y="2242701"/>
                  <a:pt x="3927422" y="2248525"/>
                </a:cubicBezTo>
                <a:cubicBezTo>
                  <a:pt x="3977465" y="2252695"/>
                  <a:pt x="4027357" y="2258518"/>
                  <a:pt x="4077324" y="2263515"/>
                </a:cubicBezTo>
                <a:lnTo>
                  <a:pt x="4646950" y="2248525"/>
                </a:lnTo>
                <a:cubicBezTo>
                  <a:pt x="4677313" y="2247145"/>
                  <a:pt x="4715399" y="2255027"/>
                  <a:pt x="4736891" y="2233535"/>
                </a:cubicBezTo>
                <a:cubicBezTo>
                  <a:pt x="4749630" y="2220796"/>
                  <a:pt x="4721132" y="2199625"/>
                  <a:pt x="4706911" y="2188564"/>
                </a:cubicBezTo>
                <a:cubicBezTo>
                  <a:pt x="4643349" y="2139127"/>
                  <a:pt x="4618590" y="2134140"/>
                  <a:pt x="4557009" y="2113614"/>
                </a:cubicBezTo>
                <a:lnTo>
                  <a:pt x="4512039" y="2068643"/>
                </a:lnTo>
              </a:path>
            </a:pathLst>
          </a:custGeom>
          <a:ln w="1143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0" y="5157192"/>
            <a:ext cx="1805017" cy="1154243"/>
          </a:xfrm>
          <a:custGeom>
            <a:avLst/>
            <a:gdLst>
              <a:gd name="connsiteX0" fmla="*/ 0 w 1805017"/>
              <a:gd name="connsiteY0" fmla="*/ 0 h 1154243"/>
              <a:gd name="connsiteX1" fmla="*/ 29980 w 1805017"/>
              <a:gd name="connsiteY1" fmla="*/ 224853 h 1154243"/>
              <a:gd name="connsiteX2" fmla="*/ 44970 w 1805017"/>
              <a:gd name="connsiteY2" fmla="*/ 269823 h 1154243"/>
              <a:gd name="connsiteX3" fmla="*/ 104931 w 1805017"/>
              <a:gd name="connsiteY3" fmla="*/ 344774 h 1154243"/>
              <a:gd name="connsiteX4" fmla="*/ 134911 w 1805017"/>
              <a:gd name="connsiteY4" fmla="*/ 389744 h 1154243"/>
              <a:gd name="connsiteX5" fmla="*/ 149901 w 1805017"/>
              <a:gd name="connsiteY5" fmla="*/ 479685 h 1154243"/>
              <a:gd name="connsiteX6" fmla="*/ 179882 w 1805017"/>
              <a:gd name="connsiteY6" fmla="*/ 509666 h 1154243"/>
              <a:gd name="connsiteX7" fmla="*/ 194872 w 1805017"/>
              <a:gd name="connsiteY7" fmla="*/ 554636 h 1154243"/>
              <a:gd name="connsiteX8" fmla="*/ 224852 w 1805017"/>
              <a:gd name="connsiteY8" fmla="*/ 599607 h 1154243"/>
              <a:gd name="connsiteX9" fmla="*/ 239842 w 1805017"/>
              <a:gd name="connsiteY9" fmla="*/ 644577 h 1154243"/>
              <a:gd name="connsiteX10" fmla="*/ 269823 w 1805017"/>
              <a:gd name="connsiteY10" fmla="*/ 674558 h 1154243"/>
              <a:gd name="connsiteX11" fmla="*/ 344773 w 1805017"/>
              <a:gd name="connsiteY11" fmla="*/ 749508 h 1154243"/>
              <a:gd name="connsiteX12" fmla="*/ 374754 w 1805017"/>
              <a:gd name="connsiteY12" fmla="*/ 794479 h 1154243"/>
              <a:gd name="connsiteX13" fmla="*/ 449705 w 1805017"/>
              <a:gd name="connsiteY13" fmla="*/ 854440 h 1154243"/>
              <a:gd name="connsiteX14" fmla="*/ 479685 w 1805017"/>
              <a:gd name="connsiteY14" fmla="*/ 899410 h 1154243"/>
              <a:gd name="connsiteX15" fmla="*/ 524655 w 1805017"/>
              <a:gd name="connsiteY15" fmla="*/ 929390 h 1154243"/>
              <a:gd name="connsiteX16" fmla="*/ 599606 w 1805017"/>
              <a:gd name="connsiteY16" fmla="*/ 974361 h 1154243"/>
              <a:gd name="connsiteX17" fmla="*/ 689547 w 1805017"/>
              <a:gd name="connsiteY17" fmla="*/ 1019331 h 1154243"/>
              <a:gd name="connsiteX18" fmla="*/ 734518 w 1805017"/>
              <a:gd name="connsiteY18" fmla="*/ 1049312 h 1154243"/>
              <a:gd name="connsiteX19" fmla="*/ 779488 w 1805017"/>
              <a:gd name="connsiteY19" fmla="*/ 1064302 h 1154243"/>
              <a:gd name="connsiteX20" fmla="*/ 824459 w 1805017"/>
              <a:gd name="connsiteY20" fmla="*/ 1094282 h 1154243"/>
              <a:gd name="connsiteX21" fmla="*/ 959370 w 1805017"/>
              <a:gd name="connsiteY21" fmla="*/ 1124262 h 1154243"/>
              <a:gd name="connsiteX22" fmla="*/ 1139252 w 1805017"/>
              <a:gd name="connsiteY22" fmla="*/ 1154243 h 1154243"/>
              <a:gd name="connsiteX23" fmla="*/ 1184223 w 1805017"/>
              <a:gd name="connsiteY23" fmla="*/ 1139253 h 1154243"/>
              <a:gd name="connsiteX24" fmla="*/ 1603947 w 1805017"/>
              <a:gd name="connsiteY24" fmla="*/ 1109272 h 1154243"/>
              <a:gd name="connsiteX25" fmla="*/ 1753849 w 1805017"/>
              <a:gd name="connsiteY25" fmla="*/ 1094282 h 1154243"/>
              <a:gd name="connsiteX26" fmla="*/ 1798819 w 1805017"/>
              <a:gd name="connsiteY26" fmla="*/ 1079292 h 1154243"/>
              <a:gd name="connsiteX27" fmla="*/ 1783829 w 1805017"/>
              <a:gd name="connsiteY27" fmla="*/ 1049312 h 115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05017" h="1154243">
                <a:moveTo>
                  <a:pt x="0" y="0"/>
                </a:moveTo>
                <a:cubicBezTo>
                  <a:pt x="11787" y="129662"/>
                  <a:pt x="3496" y="132159"/>
                  <a:pt x="29980" y="224853"/>
                </a:cubicBezTo>
                <a:cubicBezTo>
                  <a:pt x="34321" y="240046"/>
                  <a:pt x="37904" y="255690"/>
                  <a:pt x="44970" y="269823"/>
                </a:cubicBezTo>
                <a:cubicBezTo>
                  <a:pt x="75731" y="331346"/>
                  <a:pt x="67748" y="298296"/>
                  <a:pt x="104931" y="344774"/>
                </a:cubicBezTo>
                <a:cubicBezTo>
                  <a:pt x="116185" y="358842"/>
                  <a:pt x="124918" y="374754"/>
                  <a:pt x="134911" y="389744"/>
                </a:cubicBezTo>
                <a:cubicBezTo>
                  <a:pt x="139908" y="419724"/>
                  <a:pt x="139229" y="451226"/>
                  <a:pt x="149901" y="479685"/>
                </a:cubicBezTo>
                <a:cubicBezTo>
                  <a:pt x="154864" y="492918"/>
                  <a:pt x="172610" y="497547"/>
                  <a:pt x="179882" y="509666"/>
                </a:cubicBezTo>
                <a:cubicBezTo>
                  <a:pt x="188012" y="523215"/>
                  <a:pt x="187806" y="540503"/>
                  <a:pt x="194872" y="554636"/>
                </a:cubicBezTo>
                <a:cubicBezTo>
                  <a:pt x="202929" y="570750"/>
                  <a:pt x="216795" y="583493"/>
                  <a:pt x="224852" y="599607"/>
                </a:cubicBezTo>
                <a:cubicBezTo>
                  <a:pt x="231918" y="613740"/>
                  <a:pt x="231712" y="631028"/>
                  <a:pt x="239842" y="644577"/>
                </a:cubicBezTo>
                <a:cubicBezTo>
                  <a:pt x="247114" y="656696"/>
                  <a:pt x="260994" y="663522"/>
                  <a:pt x="269823" y="674558"/>
                </a:cubicBezTo>
                <a:cubicBezTo>
                  <a:pt x="326928" y="745939"/>
                  <a:pt x="267681" y="698113"/>
                  <a:pt x="344773" y="749508"/>
                </a:cubicBezTo>
                <a:cubicBezTo>
                  <a:pt x="354767" y="764498"/>
                  <a:pt x="362015" y="781740"/>
                  <a:pt x="374754" y="794479"/>
                </a:cubicBezTo>
                <a:cubicBezTo>
                  <a:pt x="452668" y="872393"/>
                  <a:pt x="390366" y="780266"/>
                  <a:pt x="449705" y="854440"/>
                </a:cubicBezTo>
                <a:cubicBezTo>
                  <a:pt x="460959" y="868508"/>
                  <a:pt x="466946" y="886671"/>
                  <a:pt x="479685" y="899410"/>
                </a:cubicBezTo>
                <a:cubicBezTo>
                  <a:pt x="492424" y="912149"/>
                  <a:pt x="510587" y="918136"/>
                  <a:pt x="524655" y="929390"/>
                </a:cubicBezTo>
                <a:cubicBezTo>
                  <a:pt x="583446" y="976423"/>
                  <a:pt x="521510" y="948329"/>
                  <a:pt x="599606" y="974361"/>
                </a:cubicBezTo>
                <a:cubicBezTo>
                  <a:pt x="659950" y="1034703"/>
                  <a:pt x="592852" y="977890"/>
                  <a:pt x="689547" y="1019331"/>
                </a:cubicBezTo>
                <a:cubicBezTo>
                  <a:pt x="706106" y="1026428"/>
                  <a:pt x="718404" y="1041255"/>
                  <a:pt x="734518" y="1049312"/>
                </a:cubicBezTo>
                <a:cubicBezTo>
                  <a:pt x="748651" y="1056378"/>
                  <a:pt x="765355" y="1057236"/>
                  <a:pt x="779488" y="1064302"/>
                </a:cubicBezTo>
                <a:cubicBezTo>
                  <a:pt x="795602" y="1072359"/>
                  <a:pt x="808345" y="1086225"/>
                  <a:pt x="824459" y="1094282"/>
                </a:cubicBezTo>
                <a:cubicBezTo>
                  <a:pt x="862217" y="1113161"/>
                  <a:pt x="923179" y="1117682"/>
                  <a:pt x="959370" y="1124262"/>
                </a:cubicBezTo>
                <a:cubicBezTo>
                  <a:pt x="1120124" y="1153491"/>
                  <a:pt x="938156" y="1125515"/>
                  <a:pt x="1139252" y="1154243"/>
                </a:cubicBezTo>
                <a:cubicBezTo>
                  <a:pt x="1154242" y="1149246"/>
                  <a:pt x="1168894" y="1143085"/>
                  <a:pt x="1184223" y="1139253"/>
                </a:cubicBezTo>
                <a:cubicBezTo>
                  <a:pt x="1326525" y="1103677"/>
                  <a:pt x="1438911" y="1116447"/>
                  <a:pt x="1603947" y="1109272"/>
                </a:cubicBezTo>
                <a:cubicBezTo>
                  <a:pt x="1653914" y="1104275"/>
                  <a:pt x="1704216" y="1101918"/>
                  <a:pt x="1753849" y="1094282"/>
                </a:cubicBezTo>
                <a:cubicBezTo>
                  <a:pt x="1769466" y="1091879"/>
                  <a:pt x="1790054" y="1092439"/>
                  <a:pt x="1798819" y="1079292"/>
                </a:cubicBezTo>
                <a:cubicBezTo>
                  <a:pt x="1805017" y="1069996"/>
                  <a:pt x="1788826" y="1059305"/>
                  <a:pt x="1783829" y="1049312"/>
                </a:cubicBezTo>
              </a:path>
            </a:pathLst>
          </a:custGeom>
          <a:ln w="1206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12976"/>
            <a:ext cx="9144000" cy="3311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1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9287" y="366421"/>
            <a:ext cx="6990459" cy="1143000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ln w="18415" cmpd="sng">
                  <a:noFill/>
                  <a:prstDash val="solid"/>
                </a:ln>
                <a:solidFill>
                  <a:srgbClr val="FF33CC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多重債務の解決方法</a:t>
            </a:r>
            <a:endParaRPr kumimoji="1" lang="ja-JP" altLang="en-US" sz="5400" b="1" dirty="0">
              <a:ln w="18415" cmpd="sng">
                <a:noFill/>
                <a:prstDash val="solid"/>
              </a:ln>
              <a:solidFill>
                <a:srgbClr val="FF33CC"/>
              </a:solidFill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26928" y="2041105"/>
            <a:ext cx="57134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任意整理</a:t>
            </a:r>
            <a:endParaRPr lang="en-US" altLang="ja-JP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調停による整理</a:t>
            </a:r>
            <a:endParaRPr lang="en-US" altLang="ja-JP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kumimoji="1"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個人再生手続き</a:t>
            </a:r>
            <a:endParaRPr lang="en-US" altLang="ja-JP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ja-JP" alt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○ </a:t>
            </a:r>
            <a:r>
              <a:rPr lang="ja-JP" alt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自己</a:t>
            </a:r>
            <a:r>
              <a:rPr lang="ja-JP" alt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破産</a:t>
            </a:r>
            <a:endParaRPr kumimoji="1" lang="ja-JP" alt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Picture 2" descr="F:\20150618\P38_弁護士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26231"/>
            <a:ext cx="1512168" cy="290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573016"/>
            <a:ext cx="112830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5971058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1207" y="6289870"/>
            <a:ext cx="798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日本弁護士連合会消費者問題対策委員会</a:t>
            </a:r>
            <a:endParaRPr kumimoji="1" lang="en-US" altLang="ja-JP" sz="1400" dirty="0"/>
          </a:p>
          <a:p>
            <a:r>
              <a:rPr lang="ja-JP" altLang="en-US" sz="1400" dirty="0"/>
              <a:t>「</a:t>
            </a:r>
            <a:r>
              <a:rPr lang="en-US" altLang="ja-JP" sz="1400" dirty="0" smtClean="0"/>
              <a:t>2020</a:t>
            </a:r>
            <a:r>
              <a:rPr lang="ja-JP" altLang="en-US" sz="1400" dirty="0" smtClean="0"/>
              <a:t>年</a:t>
            </a:r>
            <a:r>
              <a:rPr lang="ja-JP" altLang="en-US" sz="1400" dirty="0"/>
              <a:t>破産</a:t>
            </a:r>
            <a:r>
              <a:rPr lang="ja-JP" altLang="en-US" sz="1200" dirty="0"/>
              <a:t>事件</a:t>
            </a:r>
            <a:r>
              <a:rPr lang="ja-JP" altLang="en-US" sz="1400" dirty="0"/>
              <a:t>及び個人再生事件記録調査」</a:t>
            </a:r>
            <a:r>
              <a:rPr lang="ja-JP" altLang="en-US" sz="1400" dirty="0" smtClean="0"/>
              <a:t>の</a:t>
            </a:r>
            <a:r>
              <a:rPr kumimoji="1" lang="ja-JP" altLang="en-US" sz="1400" dirty="0" smtClean="0"/>
              <a:t>「</a:t>
            </a:r>
            <a:r>
              <a:rPr kumimoji="1" lang="ja-JP" altLang="en-US" sz="1400" dirty="0"/>
              <a:t>負債の原因」をもとに作成</a:t>
            </a: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974506"/>
              </p:ext>
            </p:extLst>
          </p:nvPr>
        </p:nvGraphicFramePr>
        <p:xfrm>
          <a:off x="683568" y="821737"/>
          <a:ext cx="8010890" cy="575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3609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971600" y="476672"/>
            <a:ext cx="7353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カード社会は危険もいっぱい</a:t>
            </a:r>
            <a:endParaRPr kumimoji="1" lang="ja-JP" altLang="en-US" sz="4800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79712" y="5445224"/>
            <a:ext cx="6662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多重債務</a:t>
            </a: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に気を付けて！</a:t>
            </a:r>
            <a:endParaRPr lang="ja-JP" altLang="en-US" sz="48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9" name="Picture 2" descr="F:\20150618\P38_フィッシング犯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916832"/>
            <a:ext cx="1807642" cy="26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20150618\P38_雲隠れ犯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2444216" cy="241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:\20150618\P38_カード盗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45903"/>
            <a:ext cx="1660240" cy="25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20150618\P38_ヤミ金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9" y="2198018"/>
            <a:ext cx="3287906" cy="348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"/>
                            </p:stCondLst>
                            <p:childTnLst>
                              <p:par>
                                <p:cTn id="18" presetID="3" presetClass="emph" presetSubtype="2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3768" y="5105075"/>
            <a:ext cx="4464496" cy="1399032"/>
          </a:xfrm>
        </p:spPr>
        <p:txBody>
          <a:bodyPr>
            <a:noAutofit/>
          </a:bodyPr>
          <a:lstStyle/>
          <a:p>
            <a:r>
              <a:rPr kumimoji="1" lang="ja-JP" altLang="en-US" sz="8800" dirty="0" smtClean="0">
                <a:latin typeface="HG創英角ｺﾞｼｯｸUB" pitchFamily="49" charset="-128"/>
                <a:ea typeface="HG創英角ｺﾞｼｯｸUB" pitchFamily="49" charset="-128"/>
              </a:rPr>
              <a:t>おわり</a:t>
            </a:r>
            <a:endParaRPr kumimoji="1" lang="ja-JP" altLang="en-US" sz="8800" dirty="0">
              <a:latin typeface="HG創英角ｺﾞｼｯｸUB" pitchFamily="49" charset="-128"/>
              <a:ea typeface="HG創英角ｺﾞｼｯｸUB" pitchFamily="49" charset="-128"/>
            </a:endParaRPr>
          </a:p>
        </p:txBody>
      </p:sp>
      <p:pic>
        <p:nvPicPr>
          <p:cNvPr id="4" name="Picture 2" descr="F:\20150618\P38_堅く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82296"/>
            <a:ext cx="2184102" cy="36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20150618\P38_軽くん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2701880" cy="39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20150618\P38_浪子さん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551" b="2581"/>
          <a:stretch>
            <a:fillRect/>
          </a:stretch>
        </p:blipFill>
        <p:spPr bwMode="auto">
          <a:xfrm>
            <a:off x="6300192" y="1196752"/>
            <a:ext cx="1676564" cy="35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83794" y="6298287"/>
            <a:ext cx="3624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©</a:t>
            </a:r>
            <a:r>
              <a:rPr kumimoji="1" lang="ja-JP" altLang="en-US" sz="1200" dirty="0" smtClean="0"/>
              <a:t>金融広報中央委員会</a:t>
            </a:r>
            <a:r>
              <a:rPr kumimoji="1" lang="en-US" altLang="ja-JP" sz="1200" dirty="0" smtClean="0"/>
              <a:t>2023</a:t>
            </a:r>
          </a:p>
          <a:p>
            <a:r>
              <a:rPr lang="ja-JP" altLang="en-US" sz="1200" dirty="0" smtClean="0"/>
              <a:t>授業での使用を除き、無断転載を禁じます。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1.bp.blogspot.com/-7fOk5lbv6pI/VM9ZTJhlpRI/AAAAAAAArQ4/yMao_klZkKI/s800/credit_card_platina_sil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881514" cy="4154903"/>
          </a:xfrm>
          <a:prstGeom prst="rect">
            <a:avLst/>
          </a:prstGeom>
          <a:noFill/>
        </p:spPr>
      </p:pic>
      <p:sp>
        <p:nvSpPr>
          <p:cNvPr id="2" name="角丸四角形吹き出し 1"/>
          <p:cNvSpPr/>
          <p:nvPr/>
        </p:nvSpPr>
        <p:spPr>
          <a:xfrm>
            <a:off x="1043608" y="5358916"/>
            <a:ext cx="5400600" cy="1022412"/>
          </a:xfrm>
          <a:prstGeom prst="wedgeRoundRectCallout">
            <a:avLst>
              <a:gd name="adj1" fmla="val 63471"/>
              <a:gd name="adj2" fmla="val -584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知ってるよ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2003233" y="2180152"/>
            <a:ext cx="5472608" cy="3312368"/>
            <a:chOff x="-3708920" y="2204864"/>
            <a:chExt cx="5472608" cy="3312368"/>
          </a:xfrm>
        </p:grpSpPr>
        <p:sp>
          <p:nvSpPr>
            <p:cNvPr id="7" name="角丸四角形 6"/>
            <p:cNvSpPr/>
            <p:nvPr/>
          </p:nvSpPr>
          <p:spPr>
            <a:xfrm>
              <a:off x="-3708920" y="2204864"/>
              <a:ext cx="5472608" cy="3312368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-3335748" y="3861048"/>
              <a:ext cx="4476067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solidFill>
                  <a:prstClr val="white"/>
                </a:solidFill>
                <a:latin typeface="ARＰＯＰ５H" pitchFamily="49" charset="-128"/>
                <a:ea typeface="ARＰＯＰ５H" pitchFamily="49" charset="-128"/>
              </a:endParaRPr>
            </a:p>
          </p:txBody>
        </p:sp>
      </p:grpSp>
      <p:sp>
        <p:nvSpPr>
          <p:cNvPr id="12" name="角丸四角形吹き出し 11"/>
          <p:cNvSpPr/>
          <p:nvPr/>
        </p:nvSpPr>
        <p:spPr>
          <a:xfrm>
            <a:off x="755576" y="5358916"/>
            <a:ext cx="6192688" cy="1224136"/>
          </a:xfrm>
          <a:prstGeom prst="wedgeRoundRectCallout">
            <a:avLst>
              <a:gd name="adj1" fmla="val 56460"/>
              <a:gd name="adj2" fmla="val -2933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ウラに名前を書くことさ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02743" y="3883366"/>
            <a:ext cx="3278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 dirty="0">
                <a:solidFill>
                  <a:prstClr val="black"/>
                </a:solidFill>
                <a:latin typeface="HGS白洲ﾍﾟﾝ楷書体" panose="03000400000000000000" pitchFamily="66" charset="-128"/>
                <a:ea typeface="HGS白洲ﾍﾟﾝ楷書体" panose="03000400000000000000" pitchFamily="66" charset="-128"/>
              </a:rPr>
              <a:t>渡　邉　</a:t>
            </a:r>
            <a:r>
              <a:rPr lang="ja-JP" altLang="en-US" sz="4800" b="1" dirty="0" smtClean="0">
                <a:solidFill>
                  <a:prstClr val="black"/>
                </a:solidFill>
                <a:latin typeface="HGS白洲ﾍﾟﾝ楷書体" panose="03000400000000000000" pitchFamily="66" charset="-128"/>
                <a:ea typeface="HGS白洲ﾍﾟﾝ楷書体" panose="03000400000000000000" pitchFamily="66" charset="-128"/>
              </a:rPr>
              <a:t>軽</a:t>
            </a:r>
            <a:endParaRPr lang="ja-JP" altLang="en-US" sz="4800" b="1" dirty="0">
              <a:solidFill>
                <a:prstClr val="black"/>
              </a:solidFill>
              <a:latin typeface="HGS白洲ﾍﾟﾝ楷書体" panose="03000400000000000000" pitchFamily="66" charset="-128"/>
              <a:ea typeface="HGS白洲ﾍﾟﾝ楷書体" panose="03000400000000000000" pitchFamily="66" charset="-128"/>
            </a:endParaRPr>
          </a:p>
        </p:txBody>
      </p:sp>
      <p:pic>
        <p:nvPicPr>
          <p:cNvPr id="16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292146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2051720" y="332656"/>
            <a:ext cx="679064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800" dirty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カードを手にして</a:t>
            </a:r>
            <a:endParaRPr lang="en-US" altLang="ja-JP" sz="4800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4800" dirty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はじめにすべきことは何？</a:t>
            </a:r>
          </a:p>
        </p:txBody>
      </p:sp>
      <p:pic>
        <p:nvPicPr>
          <p:cNvPr id="19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5" t="-833" r="27950" b="60991"/>
          <a:stretch>
            <a:fillRect/>
          </a:stretch>
        </p:blipFill>
        <p:spPr bwMode="auto">
          <a:xfrm>
            <a:off x="7020272" y="4221088"/>
            <a:ext cx="21304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040149" y="3140968"/>
            <a:ext cx="5472608" cy="2880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31840" y="4797152"/>
            <a:ext cx="3888432" cy="3960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prstClr val="black"/>
                </a:solidFill>
              </a:rPr>
              <a:t>金広ｶｰﾄﾞ株式</a:t>
            </a:r>
            <a:r>
              <a:rPr lang="ja-JP" altLang="en-US" sz="1600" dirty="0">
                <a:solidFill>
                  <a:prstClr val="black"/>
                </a:solidFill>
              </a:rPr>
              <a:t>会社</a:t>
            </a:r>
            <a:r>
              <a:rPr lang="ja-JP" altLang="en-US" sz="1600" dirty="0" smtClean="0">
                <a:solidFill>
                  <a:prstClr val="black"/>
                </a:solidFill>
              </a:rPr>
              <a:t>　（</a:t>
            </a:r>
            <a:r>
              <a:rPr lang="en-US" altLang="ja-JP" sz="1600" dirty="0" smtClean="0">
                <a:solidFill>
                  <a:prstClr val="black"/>
                </a:solidFill>
              </a:rPr>
              <a:t>00</a:t>
            </a:r>
            <a:r>
              <a:rPr lang="ja-JP" altLang="en-US" sz="1600" dirty="0" smtClean="0">
                <a:solidFill>
                  <a:prstClr val="black"/>
                </a:solidFill>
              </a:rPr>
              <a:t>）</a:t>
            </a:r>
            <a:r>
              <a:rPr lang="en-US" altLang="ja-JP" sz="1600" dirty="0" smtClean="0">
                <a:solidFill>
                  <a:prstClr val="black"/>
                </a:solidFill>
              </a:rPr>
              <a:t>0000</a:t>
            </a:r>
            <a:r>
              <a:rPr lang="ja-JP" altLang="en-US" sz="1600" dirty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0000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868144" y="4035677"/>
            <a:ext cx="936104" cy="1854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prstClr val="white"/>
                </a:solidFill>
                <a:latin typeface="AR PＰＯＰ４B04" panose="040B0800000000000000" pitchFamily="50" charset="-128"/>
                <a:ea typeface="AR PＰＯＰ４B04" panose="040B0800000000000000" pitchFamily="50" charset="-128"/>
              </a:rPr>
              <a:t>1 2 3</a:t>
            </a:r>
            <a:endParaRPr lang="ja-JP" altLang="en-US" dirty="0">
              <a:solidFill>
                <a:prstClr val="white"/>
              </a:solidFill>
              <a:latin typeface="AR PＰＯＰ４B04" panose="040B0800000000000000" pitchFamily="50" charset="-128"/>
              <a:ea typeface="AR PＰＯＰ４B04" panose="040B08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00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/>
      <p:bldP spid="18" grpId="0"/>
      <p:bldP spid="5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951312" y="260648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クレジットカードを</a:t>
            </a:r>
            <a:endParaRPr kumimoji="1" lang="en-US" altLang="ja-JP" sz="4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申し込む時、</a:t>
            </a:r>
            <a:endParaRPr kumimoji="1" lang="en-US" altLang="ja-JP" sz="4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FF33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暗証番号</a:t>
            </a:r>
            <a:r>
              <a:rPr kumimoji="1" lang="ja-JP" altLang="en-US" sz="4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を決めたよね。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446785" y="3140968"/>
            <a:ext cx="6120680" cy="2376264"/>
          </a:xfrm>
          <a:prstGeom prst="wedgeRoundRectCallout">
            <a:avLst>
              <a:gd name="adj1" fmla="val -39034"/>
              <a:gd name="adj2" fmla="val -9201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0" dirty="0" smtClean="0">
                <a:latin typeface="HGP創英角ｺﾞｼｯｸUB" pitchFamily="50" charset="-128"/>
                <a:ea typeface="HGP創英角ｺﾞｼｯｸUB" pitchFamily="50" charset="-128"/>
              </a:rPr>
              <a:t>どんな番号に</a:t>
            </a:r>
            <a:endParaRPr kumimoji="1" lang="en-US" altLang="ja-JP" sz="6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kumimoji="1" lang="ja-JP" altLang="en-US" sz="6000" dirty="0" smtClean="0">
                <a:latin typeface="HGP創英角ｺﾞｼｯｸUB" pitchFamily="50" charset="-128"/>
                <a:ea typeface="HGP創英角ｺﾞｼｯｸUB" pitchFamily="50" charset="-128"/>
              </a:rPr>
              <a:t>したの？</a:t>
            </a:r>
            <a:endParaRPr kumimoji="1" lang="ja-JP" altLang="en-US" sz="6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7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" y="746309"/>
            <a:ext cx="2304672" cy="115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20150618\P38_ネットくん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9" t="45" b="2743"/>
          <a:stretch>
            <a:fillRect/>
          </a:stretch>
        </p:blipFill>
        <p:spPr bwMode="auto">
          <a:xfrm>
            <a:off x="7380312" y="4444212"/>
            <a:ext cx="176368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20150618\P38_軽くん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2" t="-8322" r="5106" b="43156"/>
          <a:stretch/>
        </p:blipFill>
        <p:spPr bwMode="auto">
          <a:xfrm flipH="1">
            <a:off x="7308304" y="260648"/>
            <a:ext cx="1766122" cy="24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1763688" y="620688"/>
            <a:ext cx="2736304" cy="2448272"/>
          </a:xfrm>
          <a:prstGeom prst="wedgeRoundRectCallout">
            <a:avLst>
              <a:gd name="adj1" fmla="val -60010"/>
              <a:gd name="adj2" fmla="val -356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ボクは自分の</a:t>
            </a:r>
            <a:endParaRPr kumimoji="1" lang="en-US" altLang="ja-JP" sz="3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誕生日</a:t>
            </a:r>
            <a:endParaRPr kumimoji="1" lang="en-US" altLang="ja-JP" sz="3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これなら間違わないでしょ</a:t>
            </a:r>
            <a:endParaRPr kumimoji="1" lang="ja-JP" altLang="en-US" b="1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4644008" y="4466930"/>
            <a:ext cx="2736304" cy="2204864"/>
          </a:xfrm>
          <a:prstGeom prst="wedgeRoundRectCallout">
            <a:avLst>
              <a:gd name="adj1" fmla="val 57315"/>
              <a:gd name="adj2" fmla="val 1132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n>
                  <a:solidFill>
                    <a:schemeClr val="bg2"/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ボクは自分の</a:t>
            </a:r>
            <a:endParaRPr kumimoji="1" lang="en-US" altLang="ja-JP" sz="3200" b="1" dirty="0">
              <a:ln>
                <a:solidFill>
                  <a:schemeClr val="bg2"/>
                </a:solidFill>
              </a:ln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n>
                  <a:solidFill>
                    <a:schemeClr val="bg2"/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目標身長にしたよ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4644008" y="620688"/>
            <a:ext cx="2736304" cy="2448272"/>
          </a:xfrm>
          <a:prstGeom prst="wedgeRoundRectCallout">
            <a:avLst>
              <a:gd name="adj1" fmla="val 67208"/>
              <a:gd name="adj2" fmla="val 1042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ボクは自宅の電話番号</a:t>
            </a:r>
            <a:endParaRPr kumimoji="1" lang="en-US" altLang="ja-JP" sz="3200" b="1" dirty="0">
              <a:ln>
                <a:solidFill>
                  <a:schemeClr val="accent3">
                    <a:lumMod val="50000"/>
                  </a:schemeClr>
                </a:solidFill>
              </a:ln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HGP創英角ｺﾞｼｯｸUB" pitchFamily="50" charset="-128"/>
                <a:ea typeface="HGP創英角ｺﾞｼｯｸUB" pitchFamily="50" charset="-128"/>
              </a:rPr>
              <a:t>これなら忘れないからね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1763688" y="4455368"/>
            <a:ext cx="2754560" cy="2182552"/>
          </a:xfrm>
          <a:prstGeom prst="wedgeRoundRectCallout">
            <a:avLst>
              <a:gd name="adj1" fmla="val -61875"/>
              <a:gd name="adj2" fmla="val 26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私は</a:t>
            </a:r>
            <a:endParaRPr kumimoji="1" lang="en-US" altLang="ja-JP" sz="3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kumimoji="1" lang="ja-JP" altLang="en-US" sz="3200" b="1" dirty="0">
                <a:latin typeface="HGP創英角ｺﾞｼｯｸUB" pitchFamily="50" charset="-128"/>
                <a:ea typeface="HGP創英角ｺﾞｼｯｸUB" pitchFamily="50" charset="-128"/>
              </a:rPr>
              <a:t>ﾗｯｷｰﾅﾝﾊﾞｰの　７７７７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31640" y="3425969"/>
            <a:ext cx="253627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ja-JP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正しいのは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4932548" y="4553746"/>
            <a:ext cx="2232248" cy="20608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03439" y="3425969"/>
            <a:ext cx="18998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ja-JP" alt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　　誰？</a:t>
            </a:r>
          </a:p>
        </p:txBody>
      </p:sp>
      <p:pic>
        <p:nvPicPr>
          <p:cNvPr id="16" name="Picture 2" descr="F:\20150618\P38_浪子さ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5" t="-4752" r="-14974" b="54856"/>
          <a:stretch>
            <a:fillRect/>
          </a:stretch>
        </p:blipFill>
        <p:spPr bwMode="auto">
          <a:xfrm>
            <a:off x="-1" y="4293096"/>
            <a:ext cx="193837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02" y="3266728"/>
            <a:ext cx="2052736" cy="10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450904"/>
            <a:ext cx="1584176" cy="206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76611" y="1484784"/>
            <a:ext cx="76612" cy="50405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9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1979712" y="3262672"/>
            <a:ext cx="6759524" cy="1440160"/>
          </a:xfrm>
          <a:prstGeom prst="wedgeRoundRectCallout">
            <a:avLst>
              <a:gd name="adj1" fmla="val -55271"/>
              <a:gd name="adj2" fmla="val 14455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現金がなくても買い物ができるし</a:t>
            </a:r>
            <a:endParaRPr lang="en-US" altLang="ja-JP" sz="32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支払いも繰り延べられるから便利よね</a:t>
            </a:r>
            <a:endParaRPr kumimoji="1" lang="ja-JP" altLang="en-US" dirty="0"/>
          </a:p>
        </p:txBody>
      </p:sp>
      <p:sp>
        <p:nvSpPr>
          <p:cNvPr id="15" name="角丸四角形吹き出し 14"/>
          <p:cNvSpPr/>
          <p:nvPr/>
        </p:nvSpPr>
        <p:spPr>
          <a:xfrm>
            <a:off x="2051720" y="5157192"/>
            <a:ext cx="5760640" cy="1368152"/>
          </a:xfrm>
          <a:prstGeom prst="wedgeRoundRectCallout">
            <a:avLst>
              <a:gd name="adj1" fmla="val -58825"/>
              <a:gd name="adj2" fmla="val 24921"/>
              <a:gd name="adj3" fmla="val 1666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ＩＤ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機能もあるから、海外では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欠かせない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そうだよ！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665108" y="260648"/>
            <a:ext cx="674786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b="1" dirty="0" smtClean="0">
                <a:solidFill>
                  <a:srgbClr val="FF33CC"/>
                </a:solidFill>
                <a:latin typeface="HGP創英角ｺﾞｼｯｸUB" pitchFamily="50" charset="-128"/>
                <a:ea typeface="HGP創英角ｺﾞｼｯｸUB" pitchFamily="50" charset="-128"/>
              </a:rPr>
              <a:t>クレジットカードの利点</a:t>
            </a:r>
            <a:endParaRPr kumimoji="1" lang="ja-JP" altLang="en-US" sz="4400" b="1" dirty="0">
              <a:solidFill>
                <a:srgbClr val="FF33CC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8" name="角丸四角形吹き出し 17"/>
          <p:cNvSpPr/>
          <p:nvPr/>
        </p:nvSpPr>
        <p:spPr>
          <a:xfrm>
            <a:off x="2267744" y="1268760"/>
            <a:ext cx="4752528" cy="1325150"/>
          </a:xfrm>
          <a:prstGeom prst="wedgeRoundRectCallout">
            <a:avLst>
              <a:gd name="adj1" fmla="val -62048"/>
              <a:gd name="adj2" fmla="val 12274"/>
              <a:gd name="adj3" fmla="val 16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b="1" dirty="0" smtClean="0">
                <a:latin typeface="HGP創英角ｺﾞｼｯｸUB" pitchFamily="50" charset="-128"/>
                <a:ea typeface="HGP創英角ｺﾞｼｯｸUB" pitchFamily="50" charset="-128"/>
              </a:rPr>
              <a:t>現金持たずに買い物って</a:t>
            </a:r>
            <a:r>
              <a:rPr kumimoji="1" lang="ja-JP" altLang="en-US" sz="3200" b="1" dirty="0" smtClean="0">
                <a:latin typeface="HGP創英角ｺﾞｼｯｸUB" pitchFamily="50" charset="-128"/>
                <a:ea typeface="HGP創英角ｺﾞｼｯｸUB" pitchFamily="50" charset="-128"/>
              </a:rPr>
              <a:t>スマートだよね</a:t>
            </a:r>
            <a:endParaRPr kumimoji="1"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9" name="ハート 18"/>
          <p:cNvSpPr/>
          <p:nvPr/>
        </p:nvSpPr>
        <p:spPr>
          <a:xfrm>
            <a:off x="8108509" y="3506757"/>
            <a:ext cx="504056" cy="432048"/>
          </a:xfrm>
          <a:prstGeom prst="hear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 descr="F:\20150618\P38_浪子さん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45" t="-4752" r="-14974" b="54856"/>
          <a:stretch>
            <a:fillRect/>
          </a:stretch>
        </p:blipFill>
        <p:spPr bwMode="auto">
          <a:xfrm>
            <a:off x="50265" y="2852936"/>
            <a:ext cx="1614843" cy="173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:\20150618\P38_軽くん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2" t="-8322" r="5351" b="44001"/>
          <a:stretch/>
        </p:blipFill>
        <p:spPr bwMode="auto">
          <a:xfrm>
            <a:off x="215495" y="919228"/>
            <a:ext cx="1394724" cy="18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6" y="4747850"/>
            <a:ext cx="1394724" cy="183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69978" y="5665104"/>
            <a:ext cx="144016" cy="491666"/>
          </a:xfrm>
          <a:prstGeom prst="ellipse">
            <a:avLst/>
          </a:prstGeom>
          <a:solidFill>
            <a:srgbClr val="59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555048" y="2564904"/>
            <a:ext cx="110343" cy="288032"/>
          </a:xfrm>
          <a:prstGeom prst="roundRect">
            <a:avLst/>
          </a:prstGeom>
          <a:solidFill>
            <a:srgbClr val="3E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680866" y="2996952"/>
            <a:ext cx="1800200" cy="86409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8584" y="3068960"/>
            <a:ext cx="8280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◇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支払いの繰り延べ＝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です</a:t>
            </a:r>
            <a:endParaRPr kumimoji="1" lang="en-US" altLang="ja-JP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203848" y="188640"/>
            <a:ext cx="5616624" cy="2016224"/>
          </a:xfrm>
          <a:prstGeom prst="wedgeRoundRectCallout">
            <a:avLst>
              <a:gd name="adj1" fmla="val -59508"/>
              <a:gd name="adj2" fmla="val 299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b="1" dirty="0"/>
              <a:t>でも</a:t>
            </a:r>
            <a:endParaRPr lang="en-US" altLang="ja-JP" sz="5400" b="1" dirty="0"/>
          </a:p>
          <a:p>
            <a:pPr algn="ctr"/>
            <a:r>
              <a:rPr lang="ja-JP" altLang="en-US" sz="5400" b="1" dirty="0"/>
              <a:t>注意が必要だよ</a:t>
            </a:r>
            <a:endParaRPr lang="en-US" altLang="ja-JP" sz="3200" b="1" dirty="0"/>
          </a:p>
          <a:p>
            <a:pPr algn="ctr"/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9159" y="4313815"/>
            <a:ext cx="85324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◇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クレジットは</a:t>
            </a:r>
            <a:endParaRPr kumimoji="1" lang="en-US" altLang="ja-JP" sz="4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キャッシング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</a:t>
            </a:r>
            <a:r>
              <a:rPr kumimoji="1" lang="ja-JP" altLang="en-US" sz="4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がかかる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96136" y="2934319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借金</a:t>
            </a:r>
            <a:endParaRPr kumimoji="1" lang="ja-JP" alt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923928" y="4365104"/>
            <a:ext cx="2160240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427984" y="5051340"/>
            <a:ext cx="1800200" cy="6480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39952" y="4293096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手数料</a:t>
            </a:r>
            <a:endParaRPr kumimoji="1" lang="ja-JP" alt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60384" y="4904756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利息</a:t>
            </a:r>
            <a:endParaRPr kumimoji="1" lang="ja-JP" altLang="en-US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20" name="角丸四角形吹き出し 19"/>
          <p:cNvSpPr/>
          <p:nvPr/>
        </p:nvSpPr>
        <p:spPr>
          <a:xfrm>
            <a:off x="3192262" y="180391"/>
            <a:ext cx="5544616" cy="2032722"/>
          </a:xfrm>
          <a:prstGeom prst="wedgeRoundRectCallout">
            <a:avLst>
              <a:gd name="adj1" fmla="val -61892"/>
              <a:gd name="adj2" fmla="val 3123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だから　カードは</a:t>
            </a:r>
            <a:endParaRPr lang="en-US" altLang="ja-JP" sz="44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4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慎重に使おうね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" y="620688"/>
            <a:ext cx="2805881" cy="140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1" grpId="0"/>
      <p:bldP spid="15" grpId="0" animBg="1"/>
      <p:bldP spid="16" grpId="0" animBg="1"/>
      <p:bldP spid="17" grpId="0"/>
      <p:bldP spid="18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/>
          <p:nvPr/>
        </p:nvSpPr>
        <p:spPr>
          <a:xfrm>
            <a:off x="645968" y="4010973"/>
            <a:ext cx="6809410" cy="2801316"/>
          </a:xfrm>
          <a:custGeom>
            <a:avLst/>
            <a:gdLst>
              <a:gd name="connsiteX0" fmla="*/ 191729 w 7241458"/>
              <a:gd name="connsiteY0" fmla="*/ 1047135 h 3377380"/>
              <a:gd name="connsiteX1" fmla="*/ 1327355 w 7241458"/>
              <a:gd name="connsiteY1" fmla="*/ 162232 h 3377380"/>
              <a:gd name="connsiteX2" fmla="*/ 1342103 w 7241458"/>
              <a:gd name="connsiteY2" fmla="*/ 117987 h 3377380"/>
              <a:gd name="connsiteX3" fmla="*/ 1430593 w 7241458"/>
              <a:gd name="connsiteY3" fmla="*/ 103238 h 3377380"/>
              <a:gd name="connsiteX4" fmla="*/ 1533832 w 7241458"/>
              <a:gd name="connsiteY4" fmla="*/ 88490 h 3377380"/>
              <a:gd name="connsiteX5" fmla="*/ 1592826 w 7241458"/>
              <a:gd name="connsiteY5" fmla="*/ 73742 h 3377380"/>
              <a:gd name="connsiteX6" fmla="*/ 2035277 w 7241458"/>
              <a:gd name="connsiteY6" fmla="*/ 58993 h 3377380"/>
              <a:gd name="connsiteX7" fmla="*/ 2197509 w 7241458"/>
              <a:gd name="connsiteY7" fmla="*/ 44245 h 3377380"/>
              <a:gd name="connsiteX8" fmla="*/ 2403987 w 7241458"/>
              <a:gd name="connsiteY8" fmla="*/ 29496 h 3377380"/>
              <a:gd name="connsiteX9" fmla="*/ 2477729 w 7241458"/>
              <a:gd name="connsiteY9" fmla="*/ 14748 h 3377380"/>
              <a:gd name="connsiteX10" fmla="*/ 2787445 w 7241458"/>
              <a:gd name="connsiteY10" fmla="*/ 0 h 3377380"/>
              <a:gd name="connsiteX11" fmla="*/ 3288890 w 7241458"/>
              <a:gd name="connsiteY11" fmla="*/ 29496 h 3377380"/>
              <a:gd name="connsiteX12" fmla="*/ 3436374 w 7241458"/>
              <a:gd name="connsiteY12" fmla="*/ 58993 h 3377380"/>
              <a:gd name="connsiteX13" fmla="*/ 3524864 w 7241458"/>
              <a:gd name="connsiteY13" fmla="*/ 73742 h 3377380"/>
              <a:gd name="connsiteX14" fmla="*/ 3687096 w 7241458"/>
              <a:gd name="connsiteY14" fmla="*/ 103238 h 3377380"/>
              <a:gd name="connsiteX15" fmla="*/ 3819832 w 7241458"/>
              <a:gd name="connsiteY15" fmla="*/ 117987 h 3377380"/>
              <a:gd name="connsiteX16" fmla="*/ 3937819 w 7241458"/>
              <a:gd name="connsiteY16" fmla="*/ 147483 h 3377380"/>
              <a:gd name="connsiteX17" fmla="*/ 4026309 w 7241458"/>
              <a:gd name="connsiteY17" fmla="*/ 162232 h 3377380"/>
              <a:gd name="connsiteX18" fmla="*/ 4159045 w 7241458"/>
              <a:gd name="connsiteY18" fmla="*/ 191729 h 3377380"/>
              <a:gd name="connsiteX19" fmla="*/ 4321277 w 7241458"/>
              <a:gd name="connsiteY19" fmla="*/ 206477 h 3377380"/>
              <a:gd name="connsiteX20" fmla="*/ 4395019 w 7241458"/>
              <a:gd name="connsiteY20" fmla="*/ 221225 h 3377380"/>
              <a:gd name="connsiteX21" fmla="*/ 4852219 w 7241458"/>
              <a:gd name="connsiteY21" fmla="*/ 250722 h 3377380"/>
              <a:gd name="connsiteX22" fmla="*/ 5043948 w 7241458"/>
              <a:gd name="connsiteY22" fmla="*/ 265471 h 3377380"/>
              <a:gd name="connsiteX23" fmla="*/ 5751871 w 7241458"/>
              <a:gd name="connsiteY23" fmla="*/ 294967 h 3377380"/>
              <a:gd name="connsiteX24" fmla="*/ 5899355 w 7241458"/>
              <a:gd name="connsiteY24" fmla="*/ 324464 h 3377380"/>
              <a:gd name="connsiteX25" fmla="*/ 5987845 w 7241458"/>
              <a:gd name="connsiteY25" fmla="*/ 353961 h 3377380"/>
              <a:gd name="connsiteX26" fmla="*/ 6120580 w 7241458"/>
              <a:gd name="connsiteY26" fmla="*/ 442451 h 3377380"/>
              <a:gd name="connsiteX27" fmla="*/ 6164826 w 7241458"/>
              <a:gd name="connsiteY27" fmla="*/ 471948 h 3377380"/>
              <a:gd name="connsiteX28" fmla="*/ 6194322 w 7241458"/>
              <a:gd name="connsiteY28" fmla="*/ 516193 h 3377380"/>
              <a:gd name="connsiteX29" fmla="*/ 6238567 w 7241458"/>
              <a:gd name="connsiteY29" fmla="*/ 545690 h 3377380"/>
              <a:gd name="connsiteX30" fmla="*/ 6268064 w 7241458"/>
              <a:gd name="connsiteY30" fmla="*/ 604683 h 3377380"/>
              <a:gd name="connsiteX31" fmla="*/ 6356555 w 7241458"/>
              <a:gd name="connsiteY31" fmla="*/ 693174 h 3377380"/>
              <a:gd name="connsiteX32" fmla="*/ 6415548 w 7241458"/>
              <a:gd name="connsiteY32" fmla="*/ 781664 h 3377380"/>
              <a:gd name="connsiteX33" fmla="*/ 6504038 w 7241458"/>
              <a:gd name="connsiteY33" fmla="*/ 914400 h 3377380"/>
              <a:gd name="connsiteX34" fmla="*/ 6592529 w 7241458"/>
              <a:gd name="connsiteY34" fmla="*/ 1047135 h 3377380"/>
              <a:gd name="connsiteX35" fmla="*/ 6622026 w 7241458"/>
              <a:gd name="connsiteY35" fmla="*/ 1091380 h 3377380"/>
              <a:gd name="connsiteX36" fmla="*/ 6651522 w 7241458"/>
              <a:gd name="connsiteY36" fmla="*/ 1135625 h 3377380"/>
              <a:gd name="connsiteX37" fmla="*/ 6695767 w 7241458"/>
              <a:gd name="connsiteY37" fmla="*/ 1179871 h 3377380"/>
              <a:gd name="connsiteX38" fmla="*/ 6740013 w 7241458"/>
              <a:gd name="connsiteY38" fmla="*/ 1253613 h 3377380"/>
              <a:gd name="connsiteX39" fmla="*/ 6872748 w 7241458"/>
              <a:gd name="connsiteY39" fmla="*/ 1371600 h 3377380"/>
              <a:gd name="connsiteX40" fmla="*/ 6975987 w 7241458"/>
              <a:gd name="connsiteY40" fmla="*/ 1519083 h 3377380"/>
              <a:gd name="connsiteX41" fmla="*/ 7005484 w 7241458"/>
              <a:gd name="connsiteY41" fmla="*/ 1563329 h 3377380"/>
              <a:gd name="connsiteX42" fmla="*/ 7079226 w 7241458"/>
              <a:gd name="connsiteY42" fmla="*/ 1666567 h 3377380"/>
              <a:gd name="connsiteX43" fmla="*/ 7138219 w 7241458"/>
              <a:gd name="connsiteY43" fmla="*/ 1784554 h 3377380"/>
              <a:gd name="connsiteX44" fmla="*/ 7167716 w 7241458"/>
              <a:gd name="connsiteY44" fmla="*/ 1843548 h 3377380"/>
              <a:gd name="connsiteX45" fmla="*/ 7211961 w 7241458"/>
              <a:gd name="connsiteY45" fmla="*/ 1976283 h 3377380"/>
              <a:gd name="connsiteX46" fmla="*/ 7226709 w 7241458"/>
              <a:gd name="connsiteY46" fmla="*/ 2020529 h 3377380"/>
              <a:gd name="connsiteX47" fmla="*/ 7241458 w 7241458"/>
              <a:gd name="connsiteY47" fmla="*/ 2153264 h 3377380"/>
              <a:gd name="connsiteX48" fmla="*/ 7226709 w 7241458"/>
              <a:gd name="connsiteY48" fmla="*/ 2551471 h 3377380"/>
              <a:gd name="connsiteX49" fmla="*/ 7197213 w 7241458"/>
              <a:gd name="connsiteY49" fmla="*/ 2639961 h 3377380"/>
              <a:gd name="connsiteX50" fmla="*/ 7182464 w 7241458"/>
              <a:gd name="connsiteY50" fmla="*/ 2698954 h 3377380"/>
              <a:gd name="connsiteX51" fmla="*/ 7152967 w 7241458"/>
              <a:gd name="connsiteY51" fmla="*/ 2787445 h 3377380"/>
              <a:gd name="connsiteX52" fmla="*/ 7123471 w 7241458"/>
              <a:gd name="connsiteY52" fmla="*/ 2831690 h 3377380"/>
              <a:gd name="connsiteX53" fmla="*/ 7108722 w 7241458"/>
              <a:gd name="connsiteY53" fmla="*/ 2875935 h 3377380"/>
              <a:gd name="connsiteX54" fmla="*/ 7020232 w 7241458"/>
              <a:gd name="connsiteY54" fmla="*/ 2964425 h 3377380"/>
              <a:gd name="connsiteX55" fmla="*/ 6931742 w 7241458"/>
              <a:gd name="connsiteY55" fmla="*/ 3023419 h 3377380"/>
              <a:gd name="connsiteX56" fmla="*/ 6813755 w 7241458"/>
              <a:gd name="connsiteY56" fmla="*/ 3111909 h 3377380"/>
              <a:gd name="connsiteX57" fmla="*/ 6769509 w 7241458"/>
              <a:gd name="connsiteY57" fmla="*/ 3141406 h 3377380"/>
              <a:gd name="connsiteX58" fmla="*/ 6725264 w 7241458"/>
              <a:gd name="connsiteY58" fmla="*/ 3156154 h 3377380"/>
              <a:gd name="connsiteX59" fmla="*/ 6592529 w 7241458"/>
              <a:gd name="connsiteY59" fmla="*/ 3215148 h 3377380"/>
              <a:gd name="connsiteX60" fmla="*/ 6533535 w 7241458"/>
              <a:gd name="connsiteY60" fmla="*/ 3244645 h 3377380"/>
              <a:gd name="connsiteX61" fmla="*/ 6474542 w 7241458"/>
              <a:gd name="connsiteY61" fmla="*/ 3259393 h 3377380"/>
              <a:gd name="connsiteX62" fmla="*/ 6371303 w 7241458"/>
              <a:gd name="connsiteY62" fmla="*/ 3288890 h 3377380"/>
              <a:gd name="connsiteX63" fmla="*/ 6297561 w 7241458"/>
              <a:gd name="connsiteY63" fmla="*/ 3333135 h 3377380"/>
              <a:gd name="connsiteX64" fmla="*/ 6223819 w 7241458"/>
              <a:gd name="connsiteY64" fmla="*/ 3347883 h 3377380"/>
              <a:gd name="connsiteX65" fmla="*/ 6179574 w 7241458"/>
              <a:gd name="connsiteY65" fmla="*/ 3362632 h 3377380"/>
              <a:gd name="connsiteX66" fmla="*/ 5781367 w 7241458"/>
              <a:gd name="connsiteY66" fmla="*/ 3377380 h 3377380"/>
              <a:gd name="connsiteX67" fmla="*/ 5265174 w 7241458"/>
              <a:gd name="connsiteY67" fmla="*/ 3362632 h 3377380"/>
              <a:gd name="connsiteX68" fmla="*/ 5014451 w 7241458"/>
              <a:gd name="connsiteY68" fmla="*/ 3347883 h 3377380"/>
              <a:gd name="connsiteX69" fmla="*/ 4911213 w 7241458"/>
              <a:gd name="connsiteY69" fmla="*/ 3333135 h 3377380"/>
              <a:gd name="connsiteX70" fmla="*/ 4277032 w 7241458"/>
              <a:gd name="connsiteY70" fmla="*/ 3318387 h 3377380"/>
              <a:gd name="connsiteX71" fmla="*/ 3834580 w 7241458"/>
              <a:gd name="connsiteY71" fmla="*/ 3333135 h 3377380"/>
              <a:gd name="connsiteX72" fmla="*/ 3392129 w 7241458"/>
              <a:gd name="connsiteY72" fmla="*/ 3362632 h 3377380"/>
              <a:gd name="connsiteX73" fmla="*/ 2757948 w 7241458"/>
              <a:gd name="connsiteY73" fmla="*/ 3333135 h 3377380"/>
              <a:gd name="connsiteX74" fmla="*/ 2654709 w 7241458"/>
              <a:gd name="connsiteY74" fmla="*/ 3318387 h 3377380"/>
              <a:gd name="connsiteX75" fmla="*/ 2448232 w 7241458"/>
              <a:gd name="connsiteY75" fmla="*/ 3303638 h 3377380"/>
              <a:gd name="connsiteX76" fmla="*/ 2403987 w 7241458"/>
              <a:gd name="connsiteY76" fmla="*/ 3288890 h 3377380"/>
              <a:gd name="connsiteX77" fmla="*/ 2153264 w 7241458"/>
              <a:gd name="connsiteY77" fmla="*/ 3259393 h 3377380"/>
              <a:gd name="connsiteX78" fmla="*/ 1887793 w 7241458"/>
              <a:gd name="connsiteY78" fmla="*/ 3229896 h 3377380"/>
              <a:gd name="connsiteX79" fmla="*/ 1445342 w 7241458"/>
              <a:gd name="connsiteY79" fmla="*/ 3215148 h 3377380"/>
              <a:gd name="connsiteX80" fmla="*/ 1297858 w 7241458"/>
              <a:gd name="connsiteY80" fmla="*/ 3185651 h 3377380"/>
              <a:gd name="connsiteX81" fmla="*/ 1179871 w 7241458"/>
              <a:gd name="connsiteY81" fmla="*/ 3156154 h 3377380"/>
              <a:gd name="connsiteX82" fmla="*/ 1091380 w 7241458"/>
              <a:gd name="connsiteY82" fmla="*/ 3141406 h 3377380"/>
              <a:gd name="connsiteX83" fmla="*/ 929148 w 7241458"/>
              <a:gd name="connsiteY83" fmla="*/ 3052916 h 3377380"/>
              <a:gd name="connsiteX84" fmla="*/ 796413 w 7241458"/>
              <a:gd name="connsiteY84" fmla="*/ 2979174 h 3377380"/>
              <a:gd name="connsiteX85" fmla="*/ 752167 w 7241458"/>
              <a:gd name="connsiteY85" fmla="*/ 2934929 h 3377380"/>
              <a:gd name="connsiteX86" fmla="*/ 707922 w 7241458"/>
              <a:gd name="connsiteY86" fmla="*/ 2905432 h 3377380"/>
              <a:gd name="connsiteX87" fmla="*/ 575187 w 7241458"/>
              <a:gd name="connsiteY87" fmla="*/ 2772696 h 3377380"/>
              <a:gd name="connsiteX88" fmla="*/ 486696 w 7241458"/>
              <a:gd name="connsiteY88" fmla="*/ 2698954 h 3377380"/>
              <a:gd name="connsiteX89" fmla="*/ 427703 w 7241458"/>
              <a:gd name="connsiteY89" fmla="*/ 2610464 h 3377380"/>
              <a:gd name="connsiteX90" fmla="*/ 383458 w 7241458"/>
              <a:gd name="connsiteY90" fmla="*/ 2566219 h 3377380"/>
              <a:gd name="connsiteX91" fmla="*/ 324464 w 7241458"/>
              <a:gd name="connsiteY91" fmla="*/ 2477729 h 3377380"/>
              <a:gd name="connsiteX92" fmla="*/ 309716 w 7241458"/>
              <a:gd name="connsiteY92" fmla="*/ 2433483 h 3377380"/>
              <a:gd name="connsiteX93" fmla="*/ 250722 w 7241458"/>
              <a:gd name="connsiteY93" fmla="*/ 2344993 h 3377380"/>
              <a:gd name="connsiteX94" fmla="*/ 235974 w 7241458"/>
              <a:gd name="connsiteY94" fmla="*/ 2300748 h 3377380"/>
              <a:gd name="connsiteX95" fmla="*/ 191729 w 7241458"/>
              <a:gd name="connsiteY95" fmla="*/ 2271251 h 3377380"/>
              <a:gd name="connsiteX96" fmla="*/ 162232 w 7241458"/>
              <a:gd name="connsiteY96" fmla="*/ 2182761 h 3377380"/>
              <a:gd name="connsiteX97" fmla="*/ 132735 w 7241458"/>
              <a:gd name="connsiteY97" fmla="*/ 2138516 h 3377380"/>
              <a:gd name="connsiteX98" fmla="*/ 88490 w 7241458"/>
              <a:gd name="connsiteY98" fmla="*/ 2050025 h 3377380"/>
              <a:gd name="connsiteX99" fmla="*/ 58993 w 7241458"/>
              <a:gd name="connsiteY99" fmla="*/ 1961535 h 3377380"/>
              <a:gd name="connsiteX100" fmla="*/ 29496 w 7241458"/>
              <a:gd name="connsiteY100" fmla="*/ 1873045 h 3377380"/>
              <a:gd name="connsiteX101" fmla="*/ 14748 w 7241458"/>
              <a:gd name="connsiteY101" fmla="*/ 1828800 h 3377380"/>
              <a:gd name="connsiteX102" fmla="*/ 0 w 7241458"/>
              <a:gd name="connsiteY102" fmla="*/ 1769806 h 3377380"/>
              <a:gd name="connsiteX103" fmla="*/ 29496 w 7241458"/>
              <a:gd name="connsiteY103" fmla="*/ 1312606 h 3377380"/>
              <a:gd name="connsiteX104" fmla="*/ 44245 w 7241458"/>
              <a:gd name="connsiteY104" fmla="*/ 1268361 h 3377380"/>
              <a:gd name="connsiteX105" fmla="*/ 103238 w 7241458"/>
              <a:gd name="connsiteY105" fmla="*/ 1179871 h 3377380"/>
              <a:gd name="connsiteX106" fmla="*/ 162232 w 7241458"/>
              <a:gd name="connsiteY106" fmla="*/ 1091380 h 3377380"/>
              <a:gd name="connsiteX107" fmla="*/ 250722 w 7241458"/>
              <a:gd name="connsiteY107" fmla="*/ 1032387 h 3377380"/>
              <a:gd name="connsiteX108" fmla="*/ 265471 w 7241458"/>
              <a:gd name="connsiteY108" fmla="*/ 1017638 h 337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241458" h="3377380">
                <a:moveTo>
                  <a:pt x="191729" y="1047135"/>
                </a:moveTo>
                <a:cubicBezTo>
                  <a:pt x="570271" y="752167"/>
                  <a:pt x="954024" y="463768"/>
                  <a:pt x="1327355" y="162232"/>
                </a:cubicBezTo>
                <a:cubicBezTo>
                  <a:pt x="1339449" y="152464"/>
                  <a:pt x="1328605" y="125700"/>
                  <a:pt x="1342103" y="117987"/>
                </a:cubicBezTo>
                <a:cubicBezTo>
                  <a:pt x="1368066" y="103151"/>
                  <a:pt x="1401037" y="107785"/>
                  <a:pt x="1430593" y="103238"/>
                </a:cubicBezTo>
                <a:cubicBezTo>
                  <a:pt x="1464951" y="97952"/>
                  <a:pt x="1499630" y="94708"/>
                  <a:pt x="1533832" y="88490"/>
                </a:cubicBezTo>
                <a:cubicBezTo>
                  <a:pt x="1553775" y="84864"/>
                  <a:pt x="1572591" y="74932"/>
                  <a:pt x="1592826" y="73742"/>
                </a:cubicBezTo>
                <a:cubicBezTo>
                  <a:pt x="1740137" y="65077"/>
                  <a:pt x="1887793" y="63909"/>
                  <a:pt x="2035277" y="58993"/>
                </a:cubicBezTo>
                <a:lnTo>
                  <a:pt x="2197509" y="44245"/>
                </a:lnTo>
                <a:cubicBezTo>
                  <a:pt x="2266291" y="38742"/>
                  <a:pt x="2335365" y="36719"/>
                  <a:pt x="2403987" y="29496"/>
                </a:cubicBezTo>
                <a:cubicBezTo>
                  <a:pt x="2428917" y="26872"/>
                  <a:pt x="2452735" y="16671"/>
                  <a:pt x="2477729" y="14748"/>
                </a:cubicBezTo>
                <a:cubicBezTo>
                  <a:pt x="2580780" y="6821"/>
                  <a:pt x="2684206" y="4916"/>
                  <a:pt x="2787445" y="0"/>
                </a:cubicBezTo>
                <a:cubicBezTo>
                  <a:pt x="2898438" y="4625"/>
                  <a:pt x="3146209" y="8094"/>
                  <a:pt x="3288890" y="29496"/>
                </a:cubicBezTo>
                <a:cubicBezTo>
                  <a:pt x="3338470" y="36933"/>
                  <a:pt x="3386921" y="50751"/>
                  <a:pt x="3436374" y="58993"/>
                </a:cubicBezTo>
                <a:lnTo>
                  <a:pt x="3524864" y="73742"/>
                </a:lnTo>
                <a:cubicBezTo>
                  <a:pt x="3601324" y="87644"/>
                  <a:pt x="3605617" y="92374"/>
                  <a:pt x="3687096" y="103238"/>
                </a:cubicBezTo>
                <a:cubicBezTo>
                  <a:pt x="3731223" y="109122"/>
                  <a:pt x="3775587" y="113071"/>
                  <a:pt x="3819832" y="117987"/>
                </a:cubicBezTo>
                <a:cubicBezTo>
                  <a:pt x="3859161" y="127819"/>
                  <a:pt x="3897831" y="140818"/>
                  <a:pt x="3937819" y="147483"/>
                </a:cubicBezTo>
                <a:cubicBezTo>
                  <a:pt x="3967316" y="152399"/>
                  <a:pt x="3997118" y="155745"/>
                  <a:pt x="4026309" y="162232"/>
                </a:cubicBezTo>
                <a:cubicBezTo>
                  <a:pt x="4150762" y="189888"/>
                  <a:pt x="3955510" y="167783"/>
                  <a:pt x="4159045" y="191729"/>
                </a:cubicBezTo>
                <a:cubicBezTo>
                  <a:pt x="4212973" y="198074"/>
                  <a:pt x="4267200" y="201561"/>
                  <a:pt x="4321277" y="206477"/>
                </a:cubicBezTo>
                <a:cubicBezTo>
                  <a:pt x="4345858" y="211393"/>
                  <a:pt x="4370123" y="218296"/>
                  <a:pt x="4395019" y="221225"/>
                </a:cubicBezTo>
                <a:cubicBezTo>
                  <a:pt x="4535544" y="237757"/>
                  <a:pt x="4717766" y="242319"/>
                  <a:pt x="4852219" y="250722"/>
                </a:cubicBezTo>
                <a:cubicBezTo>
                  <a:pt x="4916193" y="254720"/>
                  <a:pt x="4979913" y="262625"/>
                  <a:pt x="5043948" y="265471"/>
                </a:cubicBezTo>
                <a:cubicBezTo>
                  <a:pt x="5997205" y="307838"/>
                  <a:pt x="5157247" y="257804"/>
                  <a:pt x="5751871" y="294967"/>
                </a:cubicBezTo>
                <a:cubicBezTo>
                  <a:pt x="5811658" y="304932"/>
                  <a:pt x="5844359" y="307965"/>
                  <a:pt x="5899355" y="324464"/>
                </a:cubicBezTo>
                <a:cubicBezTo>
                  <a:pt x="5929136" y="333398"/>
                  <a:pt x="5987845" y="353961"/>
                  <a:pt x="5987845" y="353961"/>
                </a:cubicBezTo>
                <a:lnTo>
                  <a:pt x="6120580" y="442451"/>
                </a:lnTo>
                <a:lnTo>
                  <a:pt x="6164826" y="471948"/>
                </a:lnTo>
                <a:cubicBezTo>
                  <a:pt x="6174658" y="486696"/>
                  <a:pt x="6181788" y="503659"/>
                  <a:pt x="6194322" y="516193"/>
                </a:cubicBezTo>
                <a:cubicBezTo>
                  <a:pt x="6206856" y="528727"/>
                  <a:pt x="6227219" y="532073"/>
                  <a:pt x="6238567" y="545690"/>
                </a:cubicBezTo>
                <a:cubicBezTo>
                  <a:pt x="6252642" y="562580"/>
                  <a:pt x="6256412" y="586039"/>
                  <a:pt x="6268064" y="604683"/>
                </a:cubicBezTo>
                <a:cubicBezTo>
                  <a:pt x="6307265" y="667405"/>
                  <a:pt x="6303163" y="657580"/>
                  <a:pt x="6356555" y="693174"/>
                </a:cubicBezTo>
                <a:cubicBezTo>
                  <a:pt x="6384760" y="777791"/>
                  <a:pt x="6351105" y="698809"/>
                  <a:pt x="6415548" y="781664"/>
                </a:cubicBezTo>
                <a:cubicBezTo>
                  <a:pt x="6415581" y="781706"/>
                  <a:pt x="6489275" y="892255"/>
                  <a:pt x="6504038" y="914400"/>
                </a:cubicBezTo>
                <a:lnTo>
                  <a:pt x="6592529" y="1047135"/>
                </a:lnTo>
                <a:lnTo>
                  <a:pt x="6622026" y="1091380"/>
                </a:lnTo>
                <a:cubicBezTo>
                  <a:pt x="6631858" y="1106128"/>
                  <a:pt x="6638989" y="1123091"/>
                  <a:pt x="6651522" y="1135625"/>
                </a:cubicBezTo>
                <a:cubicBezTo>
                  <a:pt x="6666270" y="1150374"/>
                  <a:pt x="6683252" y="1163185"/>
                  <a:pt x="6695767" y="1179871"/>
                </a:cubicBezTo>
                <a:cubicBezTo>
                  <a:pt x="6712967" y="1202804"/>
                  <a:pt x="6722105" y="1231229"/>
                  <a:pt x="6740013" y="1253613"/>
                </a:cubicBezTo>
                <a:cubicBezTo>
                  <a:pt x="6862768" y="1407055"/>
                  <a:pt x="6763578" y="1262429"/>
                  <a:pt x="6872748" y="1371600"/>
                </a:cubicBezTo>
                <a:cubicBezTo>
                  <a:pt x="6894586" y="1393438"/>
                  <a:pt x="6966351" y="1504629"/>
                  <a:pt x="6975987" y="1519083"/>
                </a:cubicBezTo>
                <a:cubicBezTo>
                  <a:pt x="6985819" y="1533832"/>
                  <a:pt x="6994849" y="1549149"/>
                  <a:pt x="7005484" y="1563329"/>
                </a:cubicBezTo>
                <a:cubicBezTo>
                  <a:pt x="7020488" y="1583334"/>
                  <a:pt x="7064850" y="1640211"/>
                  <a:pt x="7079226" y="1666567"/>
                </a:cubicBezTo>
                <a:cubicBezTo>
                  <a:pt x="7100282" y="1705169"/>
                  <a:pt x="7118555" y="1745225"/>
                  <a:pt x="7138219" y="1784554"/>
                </a:cubicBezTo>
                <a:cubicBezTo>
                  <a:pt x="7148051" y="1804219"/>
                  <a:pt x="7160763" y="1822690"/>
                  <a:pt x="7167716" y="1843548"/>
                </a:cubicBezTo>
                <a:lnTo>
                  <a:pt x="7211961" y="1976283"/>
                </a:lnTo>
                <a:lnTo>
                  <a:pt x="7226709" y="2020529"/>
                </a:lnTo>
                <a:cubicBezTo>
                  <a:pt x="7231625" y="2064774"/>
                  <a:pt x="7241458" y="2108747"/>
                  <a:pt x="7241458" y="2153264"/>
                </a:cubicBezTo>
                <a:cubicBezTo>
                  <a:pt x="7241458" y="2286091"/>
                  <a:pt x="7238735" y="2419190"/>
                  <a:pt x="7226709" y="2551471"/>
                </a:cubicBezTo>
                <a:cubicBezTo>
                  <a:pt x="7223894" y="2582435"/>
                  <a:pt x="7207045" y="2610464"/>
                  <a:pt x="7197213" y="2639961"/>
                </a:cubicBezTo>
                <a:cubicBezTo>
                  <a:pt x="7190803" y="2659190"/>
                  <a:pt x="7188289" y="2679539"/>
                  <a:pt x="7182464" y="2698954"/>
                </a:cubicBezTo>
                <a:cubicBezTo>
                  <a:pt x="7173529" y="2728735"/>
                  <a:pt x="7162799" y="2757948"/>
                  <a:pt x="7152967" y="2787445"/>
                </a:cubicBezTo>
                <a:cubicBezTo>
                  <a:pt x="7147362" y="2804261"/>
                  <a:pt x="7131398" y="2815836"/>
                  <a:pt x="7123471" y="2831690"/>
                </a:cubicBezTo>
                <a:cubicBezTo>
                  <a:pt x="7116519" y="2845595"/>
                  <a:pt x="7118266" y="2863664"/>
                  <a:pt x="7108722" y="2875935"/>
                </a:cubicBezTo>
                <a:cubicBezTo>
                  <a:pt x="7083112" y="2908862"/>
                  <a:pt x="7049729" y="2934928"/>
                  <a:pt x="7020232" y="2964425"/>
                </a:cubicBezTo>
                <a:cubicBezTo>
                  <a:pt x="6964993" y="3019664"/>
                  <a:pt x="6995775" y="3002075"/>
                  <a:pt x="6931742" y="3023419"/>
                </a:cubicBezTo>
                <a:cubicBezTo>
                  <a:pt x="6892413" y="3052916"/>
                  <a:pt x="6854660" y="3084639"/>
                  <a:pt x="6813755" y="3111909"/>
                </a:cubicBezTo>
                <a:cubicBezTo>
                  <a:pt x="6799006" y="3121741"/>
                  <a:pt x="6785363" y="3133479"/>
                  <a:pt x="6769509" y="3141406"/>
                </a:cubicBezTo>
                <a:cubicBezTo>
                  <a:pt x="6755604" y="3148358"/>
                  <a:pt x="6740012" y="3151238"/>
                  <a:pt x="6725264" y="3156154"/>
                </a:cubicBezTo>
                <a:cubicBezTo>
                  <a:pt x="6595119" y="3242918"/>
                  <a:pt x="6803133" y="3109846"/>
                  <a:pt x="6592529" y="3215148"/>
                </a:cubicBezTo>
                <a:cubicBezTo>
                  <a:pt x="6572864" y="3224980"/>
                  <a:pt x="6554121" y="3236925"/>
                  <a:pt x="6533535" y="3244645"/>
                </a:cubicBezTo>
                <a:cubicBezTo>
                  <a:pt x="6514556" y="3251762"/>
                  <a:pt x="6494032" y="3253825"/>
                  <a:pt x="6474542" y="3259393"/>
                </a:cubicBezTo>
                <a:cubicBezTo>
                  <a:pt x="6326435" y="3301709"/>
                  <a:pt x="6555721" y="3242786"/>
                  <a:pt x="6371303" y="3288890"/>
                </a:cubicBezTo>
                <a:cubicBezTo>
                  <a:pt x="6346722" y="3303638"/>
                  <a:pt x="6324176" y="3322489"/>
                  <a:pt x="6297561" y="3333135"/>
                </a:cubicBezTo>
                <a:cubicBezTo>
                  <a:pt x="6274286" y="3342445"/>
                  <a:pt x="6248138" y="3341803"/>
                  <a:pt x="6223819" y="3347883"/>
                </a:cubicBezTo>
                <a:cubicBezTo>
                  <a:pt x="6208737" y="3351654"/>
                  <a:pt x="6195086" y="3361598"/>
                  <a:pt x="6179574" y="3362632"/>
                </a:cubicBezTo>
                <a:cubicBezTo>
                  <a:pt x="6047042" y="3371468"/>
                  <a:pt x="5914103" y="3372464"/>
                  <a:pt x="5781367" y="3377380"/>
                </a:cubicBezTo>
                <a:lnTo>
                  <a:pt x="5265174" y="3362632"/>
                </a:lnTo>
                <a:cubicBezTo>
                  <a:pt x="5181517" y="3359414"/>
                  <a:pt x="5097881" y="3354836"/>
                  <a:pt x="5014451" y="3347883"/>
                </a:cubicBezTo>
                <a:cubicBezTo>
                  <a:pt x="4979809" y="3344996"/>
                  <a:pt x="4945947" y="3334524"/>
                  <a:pt x="4911213" y="3333135"/>
                </a:cubicBezTo>
                <a:cubicBezTo>
                  <a:pt x="4699931" y="3324684"/>
                  <a:pt x="4488426" y="3323303"/>
                  <a:pt x="4277032" y="3318387"/>
                </a:cubicBezTo>
                <a:lnTo>
                  <a:pt x="3834580" y="3333135"/>
                </a:lnTo>
                <a:cubicBezTo>
                  <a:pt x="3464449" y="3346843"/>
                  <a:pt x="3593630" y="3329047"/>
                  <a:pt x="3392129" y="3362632"/>
                </a:cubicBezTo>
                <a:cubicBezTo>
                  <a:pt x="3219483" y="3356237"/>
                  <a:pt x="2945926" y="3349480"/>
                  <a:pt x="2757948" y="3333135"/>
                </a:cubicBezTo>
                <a:cubicBezTo>
                  <a:pt x="2723316" y="3330124"/>
                  <a:pt x="2689315" y="3321683"/>
                  <a:pt x="2654709" y="3318387"/>
                </a:cubicBezTo>
                <a:cubicBezTo>
                  <a:pt x="2586019" y="3311845"/>
                  <a:pt x="2517058" y="3308554"/>
                  <a:pt x="2448232" y="3303638"/>
                </a:cubicBezTo>
                <a:cubicBezTo>
                  <a:pt x="2433484" y="3298722"/>
                  <a:pt x="2419282" y="3291671"/>
                  <a:pt x="2403987" y="3288890"/>
                </a:cubicBezTo>
                <a:cubicBezTo>
                  <a:pt x="2372147" y="3283101"/>
                  <a:pt x="2179018" y="3262255"/>
                  <a:pt x="2153264" y="3259393"/>
                </a:cubicBezTo>
                <a:cubicBezTo>
                  <a:pt x="2035787" y="3230024"/>
                  <a:pt x="2085699" y="3238892"/>
                  <a:pt x="1887793" y="3229896"/>
                </a:cubicBezTo>
                <a:cubicBezTo>
                  <a:pt x="1740380" y="3223195"/>
                  <a:pt x="1592826" y="3220064"/>
                  <a:pt x="1445342" y="3215148"/>
                </a:cubicBezTo>
                <a:lnTo>
                  <a:pt x="1297858" y="3185651"/>
                </a:lnTo>
                <a:cubicBezTo>
                  <a:pt x="1258106" y="3177701"/>
                  <a:pt x="1219859" y="3162818"/>
                  <a:pt x="1179871" y="3156154"/>
                </a:cubicBezTo>
                <a:lnTo>
                  <a:pt x="1091380" y="3141406"/>
                </a:lnTo>
                <a:cubicBezTo>
                  <a:pt x="1010549" y="3087518"/>
                  <a:pt x="1062989" y="3119836"/>
                  <a:pt x="929148" y="3052916"/>
                </a:cubicBezTo>
                <a:cubicBezTo>
                  <a:pt x="726293" y="2951489"/>
                  <a:pt x="918769" y="3019959"/>
                  <a:pt x="796413" y="2979174"/>
                </a:cubicBezTo>
                <a:cubicBezTo>
                  <a:pt x="781664" y="2964426"/>
                  <a:pt x="768190" y="2948282"/>
                  <a:pt x="752167" y="2934929"/>
                </a:cubicBezTo>
                <a:cubicBezTo>
                  <a:pt x="738550" y="2923582"/>
                  <a:pt x="721170" y="2917208"/>
                  <a:pt x="707922" y="2905432"/>
                </a:cubicBezTo>
                <a:cubicBezTo>
                  <a:pt x="707901" y="2905413"/>
                  <a:pt x="597319" y="2794828"/>
                  <a:pt x="575187" y="2772696"/>
                </a:cubicBezTo>
                <a:cubicBezTo>
                  <a:pt x="489963" y="2687470"/>
                  <a:pt x="571275" y="2807698"/>
                  <a:pt x="486696" y="2698954"/>
                </a:cubicBezTo>
                <a:cubicBezTo>
                  <a:pt x="464932" y="2670971"/>
                  <a:pt x="447367" y="2639961"/>
                  <a:pt x="427703" y="2610464"/>
                </a:cubicBezTo>
                <a:cubicBezTo>
                  <a:pt x="416134" y="2593110"/>
                  <a:pt x="396263" y="2582683"/>
                  <a:pt x="383458" y="2566219"/>
                </a:cubicBezTo>
                <a:cubicBezTo>
                  <a:pt x="361693" y="2538236"/>
                  <a:pt x="324464" y="2477729"/>
                  <a:pt x="324464" y="2477729"/>
                </a:cubicBezTo>
                <a:cubicBezTo>
                  <a:pt x="319548" y="2462980"/>
                  <a:pt x="317266" y="2447073"/>
                  <a:pt x="309716" y="2433483"/>
                </a:cubicBezTo>
                <a:cubicBezTo>
                  <a:pt x="292500" y="2402493"/>
                  <a:pt x="250722" y="2344993"/>
                  <a:pt x="250722" y="2344993"/>
                </a:cubicBezTo>
                <a:cubicBezTo>
                  <a:pt x="245806" y="2330245"/>
                  <a:pt x="245685" y="2312887"/>
                  <a:pt x="235974" y="2300748"/>
                </a:cubicBezTo>
                <a:cubicBezTo>
                  <a:pt x="224901" y="2286907"/>
                  <a:pt x="201123" y="2286282"/>
                  <a:pt x="191729" y="2271251"/>
                </a:cubicBezTo>
                <a:cubicBezTo>
                  <a:pt x="175250" y="2244885"/>
                  <a:pt x="172064" y="2212258"/>
                  <a:pt x="162232" y="2182761"/>
                </a:cubicBezTo>
                <a:cubicBezTo>
                  <a:pt x="156627" y="2165945"/>
                  <a:pt x="142567" y="2153264"/>
                  <a:pt x="132735" y="2138516"/>
                </a:cubicBezTo>
                <a:cubicBezTo>
                  <a:pt x="78953" y="1977167"/>
                  <a:pt x="164726" y="2221554"/>
                  <a:pt x="88490" y="2050025"/>
                </a:cubicBezTo>
                <a:cubicBezTo>
                  <a:pt x="75862" y="2021613"/>
                  <a:pt x="68825" y="1991032"/>
                  <a:pt x="58993" y="1961535"/>
                </a:cubicBezTo>
                <a:lnTo>
                  <a:pt x="29496" y="1873045"/>
                </a:lnTo>
                <a:cubicBezTo>
                  <a:pt x="24580" y="1858297"/>
                  <a:pt x="18518" y="1843882"/>
                  <a:pt x="14748" y="1828800"/>
                </a:cubicBezTo>
                <a:lnTo>
                  <a:pt x="0" y="1769806"/>
                </a:lnTo>
                <a:cubicBezTo>
                  <a:pt x="4949" y="1651029"/>
                  <a:pt x="1359" y="1453292"/>
                  <a:pt x="29496" y="1312606"/>
                </a:cubicBezTo>
                <a:cubicBezTo>
                  <a:pt x="32545" y="1297362"/>
                  <a:pt x="36695" y="1281951"/>
                  <a:pt x="44245" y="1268361"/>
                </a:cubicBezTo>
                <a:cubicBezTo>
                  <a:pt x="61461" y="1237372"/>
                  <a:pt x="83574" y="1209368"/>
                  <a:pt x="103238" y="1179871"/>
                </a:cubicBezTo>
                <a:lnTo>
                  <a:pt x="162232" y="1091380"/>
                </a:lnTo>
                <a:cubicBezTo>
                  <a:pt x="181897" y="1061883"/>
                  <a:pt x="221225" y="1052051"/>
                  <a:pt x="250722" y="1032387"/>
                </a:cubicBezTo>
                <a:cubicBezTo>
                  <a:pt x="256507" y="1028530"/>
                  <a:pt x="260555" y="1022554"/>
                  <a:pt x="265471" y="1017638"/>
                </a:cubicBez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6069478" y="3227793"/>
            <a:ext cx="2771800" cy="1944216"/>
            <a:chOff x="5868144" y="2132856"/>
            <a:chExt cx="2771800" cy="1944216"/>
          </a:xfrm>
        </p:grpSpPr>
        <p:sp>
          <p:nvSpPr>
            <p:cNvPr id="16" name="角丸四角形 15"/>
            <p:cNvSpPr/>
            <p:nvPr/>
          </p:nvSpPr>
          <p:spPr>
            <a:xfrm>
              <a:off x="5868144" y="2132856"/>
              <a:ext cx="2771800" cy="79208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ﾎﾟｯﾌﾟ体" pitchFamily="50" charset="-128"/>
                  <a:ea typeface="HGP創英角ﾎﾟｯﾌﾟ体" pitchFamily="50" charset="-128"/>
                </a:rPr>
                <a:t>買いすぎの池</a:t>
              </a:r>
              <a:endParaRPr kumimoji="1" lang="ja-JP" altLang="en-US" sz="3200" dirty="0">
                <a:solidFill>
                  <a:schemeClr val="bg1"/>
                </a:solidFill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17" name="角丸四角形 16"/>
            <p:cNvSpPr/>
            <p:nvPr/>
          </p:nvSpPr>
          <p:spPr>
            <a:xfrm>
              <a:off x="7020272" y="2924944"/>
              <a:ext cx="432048" cy="115212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フリーフォーム 19"/>
          <p:cNvSpPr/>
          <p:nvPr/>
        </p:nvSpPr>
        <p:spPr>
          <a:xfrm>
            <a:off x="1979711" y="4601496"/>
            <a:ext cx="992895" cy="8849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21" name="フリーフォーム 20"/>
          <p:cNvSpPr/>
          <p:nvPr/>
        </p:nvSpPr>
        <p:spPr>
          <a:xfrm rot="20889433">
            <a:off x="6376656" y="6013716"/>
            <a:ext cx="666804" cy="374597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rot="2088136">
            <a:off x="2068100" y="5627499"/>
            <a:ext cx="887402" cy="250296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4262792" y="6262660"/>
            <a:ext cx="813264" cy="88491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3779912" y="5099161"/>
            <a:ext cx="885272" cy="145697"/>
          </a:xfrm>
          <a:custGeom>
            <a:avLst/>
            <a:gdLst>
              <a:gd name="connsiteX0" fmla="*/ 0 w 1173304"/>
              <a:gd name="connsiteY0" fmla="*/ 0 h 176981"/>
              <a:gd name="connsiteX1" fmla="*/ 29497 w 1173304"/>
              <a:gd name="connsiteY1" fmla="*/ 44246 h 176981"/>
              <a:gd name="connsiteX2" fmla="*/ 132736 w 1173304"/>
              <a:gd name="connsiteY2" fmla="*/ 103239 h 176981"/>
              <a:gd name="connsiteX3" fmla="*/ 398207 w 1173304"/>
              <a:gd name="connsiteY3" fmla="*/ 73742 h 176981"/>
              <a:gd name="connsiteX4" fmla="*/ 486697 w 1173304"/>
              <a:gd name="connsiteY4" fmla="*/ 58994 h 176981"/>
              <a:gd name="connsiteX5" fmla="*/ 530942 w 1173304"/>
              <a:gd name="connsiteY5" fmla="*/ 44246 h 176981"/>
              <a:gd name="connsiteX6" fmla="*/ 604684 w 1173304"/>
              <a:gd name="connsiteY6" fmla="*/ 29497 h 176981"/>
              <a:gd name="connsiteX7" fmla="*/ 663678 w 1173304"/>
              <a:gd name="connsiteY7" fmla="*/ 88491 h 176981"/>
              <a:gd name="connsiteX8" fmla="*/ 752168 w 1173304"/>
              <a:gd name="connsiteY8" fmla="*/ 147484 h 176981"/>
              <a:gd name="connsiteX9" fmla="*/ 796413 w 1173304"/>
              <a:gd name="connsiteY9" fmla="*/ 176981 h 176981"/>
              <a:gd name="connsiteX10" fmla="*/ 929149 w 1173304"/>
              <a:gd name="connsiteY10" fmla="*/ 162233 h 176981"/>
              <a:gd name="connsiteX11" fmla="*/ 973394 w 1173304"/>
              <a:gd name="connsiteY11" fmla="*/ 147484 h 176981"/>
              <a:gd name="connsiteX12" fmla="*/ 1076632 w 1173304"/>
              <a:gd name="connsiteY12" fmla="*/ 117988 h 176981"/>
              <a:gd name="connsiteX13" fmla="*/ 1165123 w 1173304"/>
              <a:gd name="connsiteY13" fmla="*/ 29497 h 176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73304" h="176981">
                <a:moveTo>
                  <a:pt x="0" y="0"/>
                </a:moveTo>
                <a:cubicBezTo>
                  <a:pt x="9832" y="14749"/>
                  <a:pt x="16963" y="31712"/>
                  <a:pt x="29497" y="44246"/>
                </a:cubicBezTo>
                <a:cubicBezTo>
                  <a:pt x="50341" y="65090"/>
                  <a:pt x="109604" y="91673"/>
                  <a:pt x="132736" y="103239"/>
                </a:cubicBezTo>
                <a:cubicBezTo>
                  <a:pt x="286789" y="89235"/>
                  <a:pt x="268613" y="93680"/>
                  <a:pt x="398207" y="73742"/>
                </a:cubicBezTo>
                <a:cubicBezTo>
                  <a:pt x="427763" y="69195"/>
                  <a:pt x="457506" y="65481"/>
                  <a:pt x="486697" y="58994"/>
                </a:cubicBezTo>
                <a:cubicBezTo>
                  <a:pt x="501873" y="55622"/>
                  <a:pt x="515860" y="48017"/>
                  <a:pt x="530942" y="44246"/>
                </a:cubicBezTo>
                <a:cubicBezTo>
                  <a:pt x="555261" y="38166"/>
                  <a:pt x="580103" y="34413"/>
                  <a:pt x="604684" y="29497"/>
                </a:cubicBezTo>
                <a:cubicBezTo>
                  <a:pt x="722672" y="68828"/>
                  <a:pt x="585018" y="9832"/>
                  <a:pt x="663678" y="88491"/>
                </a:cubicBezTo>
                <a:cubicBezTo>
                  <a:pt x="688745" y="113558"/>
                  <a:pt x="722671" y="127820"/>
                  <a:pt x="752168" y="147484"/>
                </a:cubicBezTo>
                <a:lnTo>
                  <a:pt x="796413" y="176981"/>
                </a:lnTo>
                <a:cubicBezTo>
                  <a:pt x="840658" y="172065"/>
                  <a:pt x="885237" y="169552"/>
                  <a:pt x="929149" y="162233"/>
                </a:cubicBezTo>
                <a:cubicBezTo>
                  <a:pt x="944484" y="159677"/>
                  <a:pt x="958446" y="151755"/>
                  <a:pt x="973394" y="147484"/>
                </a:cubicBezTo>
                <a:cubicBezTo>
                  <a:pt x="1103052" y="110438"/>
                  <a:pt x="970527" y="153355"/>
                  <a:pt x="1076632" y="117988"/>
                </a:cubicBezTo>
                <a:cubicBezTo>
                  <a:pt x="1173304" y="53540"/>
                  <a:pt x="1165123" y="94445"/>
                  <a:pt x="1165123" y="29497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059832" y="494420"/>
            <a:ext cx="58031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気を付けないと多重債務で、</a:t>
            </a:r>
            <a:endParaRPr kumimoji="1" lang="en-US" altLang="ja-JP" sz="3600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買いすぎの池で</a:t>
            </a:r>
            <a:endParaRPr kumimoji="1" lang="en-US" altLang="ja-JP" sz="3600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溺れてしまうよ</a:t>
            </a:r>
            <a:r>
              <a:rPr lang="ja-JP" altLang="en-US" sz="3600" b="1" dirty="0" smtClean="0"/>
              <a:t>。</a:t>
            </a:r>
            <a:endParaRPr kumimoji="1" lang="ja-JP" altLang="en-US" sz="3600" b="1" dirty="0"/>
          </a:p>
        </p:txBody>
      </p:sp>
      <p:pic>
        <p:nvPicPr>
          <p:cNvPr id="13" name="Picture 2" descr="F:\20150618\P38_アドバイスモグ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5922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17071"/>
            <a:ext cx="1269258" cy="124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Users\b27055\Desktop\作業中－その他\20151005\追加20151005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78675"/>
            <a:ext cx="5325116" cy="59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5940152" y="260648"/>
            <a:ext cx="1292662" cy="5555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dirty="0" smtClean="0"/>
              <a:t>銀行の引き落とし日なのに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払えないよ～。どうしよう</a:t>
            </a:r>
            <a:endParaRPr kumimoji="1" lang="ja-JP" altLang="en-US" sz="3600" b="1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483768" y="267494"/>
            <a:ext cx="6203032" cy="929258"/>
          </a:xfrm>
          <a:prstGeom prst="wedgeRoundRectCallout">
            <a:avLst>
              <a:gd name="adj1" fmla="val -59668"/>
              <a:gd name="adj2" fmla="val 502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kumimoji="1" lang="ja-JP" altLang="en-US" sz="6000" dirty="0" smtClean="0"/>
              <a:t>ボクの場合</a:t>
            </a:r>
            <a:endParaRPr kumimoji="1" lang="ja-JP" altLang="en-US" sz="6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83768" y="260648"/>
            <a:ext cx="1846659" cy="555536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b="1" dirty="0" smtClean="0"/>
              <a:t>なん</a:t>
            </a:r>
            <a:r>
              <a:rPr lang="ja-JP" altLang="en-US" sz="3600" b="1" dirty="0" smtClean="0"/>
              <a:t>とかしなきゃ・・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それなら、ここで</a:t>
            </a:r>
            <a:endParaRPr lang="en-US" altLang="ja-JP" sz="3600" b="1" dirty="0" smtClean="0"/>
          </a:p>
          <a:p>
            <a:r>
              <a:rPr kumimoji="1" lang="ja-JP" altLang="en-US" sz="3600" b="1" dirty="0" smtClean="0"/>
              <a:t>はじめてのキャッシングだ</a:t>
            </a:r>
            <a:endParaRPr kumimoji="1" lang="ja-JP" altLang="en-US" sz="3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51720" y="1340768"/>
            <a:ext cx="7133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/>
              <a:t>とにかく新しいカードを作っては</a:t>
            </a:r>
            <a:endParaRPr lang="en-US" altLang="ja-JP" sz="3600" b="1" dirty="0" smtClean="0"/>
          </a:p>
          <a:p>
            <a:r>
              <a:rPr lang="ja-JP" altLang="en-US" sz="3600" b="1" dirty="0" smtClean="0"/>
              <a:t>真面目に返済</a:t>
            </a:r>
            <a:endParaRPr kumimoji="1" lang="ja-JP" altLang="en-US" sz="3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04248" y="332656"/>
            <a:ext cx="738664" cy="37343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b="1" dirty="0" smtClean="0"/>
              <a:t>毎月、順調に返済</a:t>
            </a:r>
            <a:endParaRPr kumimoji="1" lang="ja-JP" altLang="en-US" sz="32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5650" y="836712"/>
            <a:ext cx="1846659" cy="2862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b="1" dirty="0" smtClean="0"/>
              <a:t>ところが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ある日、突然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給料カットに</a:t>
            </a:r>
            <a:endParaRPr kumimoji="1" lang="ja-JP" altLang="en-US" sz="3600" b="1" dirty="0"/>
          </a:p>
        </p:txBody>
      </p:sp>
      <p:pic>
        <p:nvPicPr>
          <p:cNvPr id="23" name="Picture 2" descr="F:\20150703\P23_社会人第一歩四人組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-833" r="28737" b="1916"/>
          <a:stretch>
            <a:fillRect/>
          </a:stretch>
        </p:blipFill>
        <p:spPr bwMode="auto">
          <a:xfrm>
            <a:off x="323528" y="0"/>
            <a:ext cx="1428159" cy="39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正方形/長方形 23"/>
          <p:cNvSpPr/>
          <p:nvPr/>
        </p:nvSpPr>
        <p:spPr>
          <a:xfrm>
            <a:off x="323528" y="2492896"/>
            <a:ext cx="144016" cy="720080"/>
          </a:xfrm>
          <a:prstGeom prst="rect">
            <a:avLst/>
          </a:prstGeom>
          <a:solidFill>
            <a:srgbClr val="3A5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Picture 2" descr="D:\Users\b27055\Desktop\作業中－その他\20151005\追加20151005②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92" y="255391"/>
            <a:ext cx="4479508" cy="66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Users\b27055\Desktop\作業中－その他\20151005\追加20151005③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95" y="116631"/>
            <a:ext cx="2714411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Users\b27055\Desktop\作業中－その他\20151005\追加20151005⑤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7164797" cy="34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Users\b27055\Desktop\作業中－その他\20151005\追加20151005④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4680520" cy="41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5" grpId="0" animBg="1"/>
      <p:bldP spid="5" grpId="1" animBg="1"/>
      <p:bldP spid="14" grpId="0"/>
      <p:bldP spid="14" grpId="1"/>
      <p:bldP spid="15" grpId="0"/>
      <p:bldP spid="12" grpId="0"/>
      <p:bldP spid="12" grpId="1"/>
      <p:bldP spid="13" grpId="0"/>
      <p:bldP spid="13" grpId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ネオン">
  <a:themeElements>
    <a:clrScheme name="メトロ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2255</TotalTime>
  <Words>644</Words>
  <Application>Microsoft Office PowerPoint</Application>
  <PresentationFormat>画面に合わせる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0" baseType="lpstr">
      <vt:lpstr>AR PＰＯＰ４B04</vt:lpstr>
      <vt:lpstr>ARＰＯＰ５H</vt:lpstr>
      <vt:lpstr>HGP創英角ｺﾞｼｯｸUB</vt:lpstr>
      <vt:lpstr>HGP創英角ﾎﾟｯﾌﾟ体</vt:lpstr>
      <vt:lpstr>HGS創英角ﾎﾟｯﾌﾟ体</vt:lpstr>
      <vt:lpstr>HGS白洲ﾍﾟﾝ楷書体</vt:lpstr>
      <vt:lpstr>HGｺﾞｼｯｸM</vt:lpstr>
      <vt:lpstr>HG創英角ｺﾞｼｯｸUB</vt:lpstr>
      <vt:lpstr>ＭＳ Ｐゴシック</vt:lpstr>
      <vt:lpstr>ＭＳ ゴシック</vt:lpstr>
      <vt:lpstr>Calibri</vt:lpstr>
      <vt:lpstr>Century Gothic</vt:lpstr>
      <vt:lpstr>Verdana</vt:lpstr>
      <vt:lpstr>Wingdings 2</vt:lpstr>
      <vt:lpstr>ネオン</vt:lpstr>
      <vt:lpstr>カード社会の歩き方２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ボクの場合</vt:lpstr>
      <vt:lpstr>PowerPoint プレゼンテーション</vt:lpstr>
      <vt:lpstr>ボクは真面目に返済していたのにどうして多重債務になったの？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わたしはどこで間違ったの？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多重債務の解決方法</vt:lpstr>
      <vt:lpstr>PowerPoint プレゼンテーション</vt:lpstr>
      <vt:lpstr>PowerPoint プレゼンテーション</vt:lpstr>
      <vt:lpstr>おわり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カード社会の歩き方２</dc:title>
  <dc:creator>金融広報中央委員会</dc:creator>
  <cp:lastModifiedBy>2016</cp:lastModifiedBy>
  <cp:revision>246</cp:revision>
  <cp:lastPrinted>2019-02-04T07:38:11Z</cp:lastPrinted>
  <dcterms:created xsi:type="dcterms:W3CDTF">2015-05-14T02:42:29Z</dcterms:created>
  <dcterms:modified xsi:type="dcterms:W3CDTF">2024-02-01T01:57:25Z</dcterms:modified>
</cp:coreProperties>
</file>