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23"/>
  </p:notesMasterIdLst>
  <p:sldIdLst>
    <p:sldId id="256" r:id="rId2"/>
    <p:sldId id="257" r:id="rId3"/>
    <p:sldId id="261" r:id="rId4"/>
    <p:sldId id="260" r:id="rId5"/>
    <p:sldId id="259" r:id="rId6"/>
    <p:sldId id="262" r:id="rId7"/>
    <p:sldId id="263" r:id="rId8"/>
    <p:sldId id="294" r:id="rId9"/>
    <p:sldId id="275" r:id="rId10"/>
    <p:sldId id="270" r:id="rId11"/>
    <p:sldId id="273" r:id="rId12"/>
    <p:sldId id="266" r:id="rId13"/>
    <p:sldId id="282" r:id="rId14"/>
    <p:sldId id="284" r:id="rId15"/>
    <p:sldId id="285" r:id="rId16"/>
    <p:sldId id="267" r:id="rId17"/>
    <p:sldId id="277" r:id="rId18"/>
    <p:sldId id="271" r:id="rId19"/>
    <p:sldId id="291" r:id="rId20"/>
    <p:sldId id="289" r:id="rId21"/>
    <p:sldId id="274" r:id="rId22"/>
  </p:sldIdLst>
  <p:sldSz cx="9144000" cy="6858000" type="screen4x3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CC"/>
    <a:srgbClr val="FF3399"/>
    <a:srgbClr val="FFFF00"/>
    <a:srgbClr val="FF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0665" autoAdjust="0"/>
  </p:normalViewPr>
  <p:slideViewPr>
    <p:cSldViewPr>
      <p:cViewPr varScale="1">
        <p:scale>
          <a:sx n="70" d="100"/>
          <a:sy n="70" d="100"/>
        </p:scale>
        <p:origin x="1810" y="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45005" cy="450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Book1" TargetMode="Externa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\\fcssxv11\G220\G2201807\02&#20107;&#26989;&#21029;\&#21002;&#34892;&#29289;\&#9314;&#36039;&#26009;&#21029;\&#38651;&#23376;&#25945;&#26448;\&#12402;&#12392;&#12426;&#31435;&#12385;&#38651;&#23376;&#21270;\&#65305;&#12288;2023&#24180;&#24230;&#20316;&#26989;&#65288;&#12487;&#12540;&#12479;&#25913;&#35330;2023&#24180;3&#26376;&#65289;\&#20316;&#26989;&#29992;&#12501;&#12449;&#12452;&#12523;\&#12527;&#12540;&#12463;&#65305;&#65288;&#22793;&#26356;&#12354;&#12426;&#65289;\&#30772;&#29987;&#30003;&#31435;&#32773;&#12398;&#36000;&#20661;&#12398;&#21407;&#22240;2020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10"/>
    </mc:Choice>
    <mc:Fallback>
      <c:style val="10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7886832895888197"/>
          <c:y val="0.22599664625255239"/>
          <c:w val="0.55820024059492568"/>
          <c:h val="0.7442669874599005"/>
        </c:manualLayout>
      </c:layout>
      <c:pie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 w="25400">
          <a:noFill/>
        </a:ln>
      </c:spPr>
    </c:plotArea>
    <c:plotVisOnly val="1"/>
    <c:dispBlanksAs val="zero"/>
    <c:showDLblsOverMax val="0"/>
  </c:chart>
  <c:externalData r:id="rId1">
    <c:autoUpdate val="0"/>
  </c:externalData>
  <c:userShapes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5726479829332322"/>
          <c:y val="0.10004181943221209"/>
          <c:w val="0.59327378106552453"/>
          <c:h val="0.82641649198431899"/>
        </c:manualLayout>
      </c:layout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BFB0-429B-9CA0-436B78757829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BFB0-429B-9CA0-436B78757829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BFB0-429B-9CA0-436B78757829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BFB0-429B-9CA0-436B78757829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BFB0-429B-9CA0-436B78757829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BFB0-429B-9CA0-436B78757829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D-BFB0-429B-9CA0-436B78757829}"/>
              </c:ext>
            </c:extLst>
          </c:dPt>
          <c:dPt>
            <c:idx val="7"/>
            <c:bubble3D val="0"/>
            <c:spPr>
              <a:solidFill>
                <a:schemeClr val="accent2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F-BFB0-429B-9CA0-436B78757829}"/>
              </c:ext>
            </c:extLst>
          </c:dPt>
          <c:dPt>
            <c:idx val="8"/>
            <c:bubble3D val="0"/>
            <c:spPr>
              <a:solidFill>
                <a:schemeClr val="accent3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1-BFB0-429B-9CA0-436B78757829}"/>
              </c:ext>
            </c:extLst>
          </c:dPt>
          <c:dPt>
            <c:idx val="9"/>
            <c:bubble3D val="0"/>
            <c:spPr>
              <a:solidFill>
                <a:schemeClr val="accent4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3-BFB0-429B-9CA0-436B78757829}"/>
              </c:ext>
            </c:extLst>
          </c:dPt>
          <c:dPt>
            <c:idx val="10"/>
            <c:bubble3D val="0"/>
            <c:spPr>
              <a:solidFill>
                <a:schemeClr val="accent5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5-BFB0-429B-9CA0-436B78757829}"/>
              </c:ext>
            </c:extLst>
          </c:dPt>
          <c:dPt>
            <c:idx val="11"/>
            <c:bubble3D val="0"/>
            <c:spPr>
              <a:solidFill>
                <a:schemeClr val="accent6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7-BFB0-429B-9CA0-436B78757829}"/>
              </c:ext>
            </c:extLst>
          </c:dPt>
          <c:dPt>
            <c:idx val="12"/>
            <c:bubble3D val="0"/>
            <c:spPr>
              <a:solidFill>
                <a:schemeClr val="accent1">
                  <a:lumMod val="80000"/>
                  <a:lumOff val="2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9-BFB0-429B-9CA0-436B78757829}"/>
              </c:ext>
            </c:extLst>
          </c:dPt>
          <c:dPt>
            <c:idx val="13"/>
            <c:bubble3D val="0"/>
            <c:spPr>
              <a:solidFill>
                <a:schemeClr val="accent2">
                  <a:lumMod val="80000"/>
                  <a:lumOff val="2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B-BFB0-429B-9CA0-436B78757829}"/>
              </c:ext>
            </c:extLst>
          </c:dPt>
          <c:dPt>
            <c:idx val="14"/>
            <c:bubble3D val="0"/>
            <c:spPr>
              <a:solidFill>
                <a:schemeClr val="accent3">
                  <a:lumMod val="80000"/>
                  <a:lumOff val="2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D-BFB0-429B-9CA0-436B78757829}"/>
              </c:ext>
            </c:extLst>
          </c:dPt>
          <c:dPt>
            <c:idx val="15"/>
            <c:bubble3D val="0"/>
            <c:spPr>
              <a:solidFill>
                <a:schemeClr val="accent4">
                  <a:lumMod val="80000"/>
                  <a:lumOff val="2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F-BFB0-429B-9CA0-436B78757829}"/>
              </c:ext>
            </c:extLst>
          </c:dPt>
          <c:dPt>
            <c:idx val="16"/>
            <c:bubble3D val="0"/>
            <c:spPr>
              <a:solidFill>
                <a:schemeClr val="accent5">
                  <a:lumMod val="80000"/>
                  <a:lumOff val="2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21-BFB0-429B-9CA0-436B78757829}"/>
              </c:ext>
            </c:extLst>
          </c:dPt>
          <c:dPt>
            <c:idx val="17"/>
            <c:bubble3D val="0"/>
            <c:spPr>
              <a:solidFill>
                <a:schemeClr val="accent6">
                  <a:lumMod val="80000"/>
                  <a:lumOff val="2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23-BFB0-429B-9CA0-436B78757829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showLegendKey val="0"/>
            <c:showVal val="1"/>
            <c:showCatName val="1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Sheet1!$B$3:$B$20</c:f>
              <c:strCache>
                <c:ptCount val="18"/>
                <c:pt idx="0">
                  <c:v>生活苦・低所得</c:v>
                </c:pt>
                <c:pt idx="1">
                  <c:v>病気・医療費</c:v>
                </c:pt>
                <c:pt idx="2">
                  <c:v>失業・転職</c:v>
                </c:pt>
                <c:pt idx="3">
                  <c:v>給料の減少</c:v>
                </c:pt>
                <c:pt idx="4">
                  <c:v>事業資金</c:v>
                </c:pt>
                <c:pt idx="5">
                  <c:v>負債の返済</c:v>
                </c:pt>
                <c:pt idx="6">
                  <c:v>保証債務</c:v>
                </c:pt>
                <c:pt idx="7">
                  <c:v>債務の肩代わり</c:v>
                </c:pt>
                <c:pt idx="8">
                  <c:v>名義貸し</c:v>
                </c:pt>
                <c:pt idx="9">
                  <c:v>生活用品の購入</c:v>
                </c:pt>
                <c:pt idx="10">
                  <c:v>教育資金</c:v>
                </c:pt>
                <c:pt idx="11">
                  <c:v>冠婚葬祭</c:v>
                </c:pt>
                <c:pt idx="12">
                  <c:v>住宅購入</c:v>
                </c:pt>
                <c:pt idx="13">
                  <c:v>ギャンブル</c:v>
                </c:pt>
                <c:pt idx="14">
                  <c:v>浪費・遊興費</c:v>
                </c:pt>
                <c:pt idx="15">
                  <c:v>投資</c:v>
                </c:pt>
                <c:pt idx="16">
                  <c:v>ｸﾚｼﾞｯﾄｶｰﾄﾞによる購入</c:v>
                </c:pt>
                <c:pt idx="17">
                  <c:v>その他</c:v>
                </c:pt>
              </c:strCache>
            </c:strRef>
          </c:cat>
          <c:val>
            <c:numRef>
              <c:f>Sheet1!$C$3:$C$20</c:f>
              <c:numCache>
                <c:formatCode>0.00%</c:formatCode>
                <c:ptCount val="18"/>
                <c:pt idx="0">
                  <c:v>0.25679999999999997</c:v>
                </c:pt>
                <c:pt idx="1">
                  <c:v>9.7000000000000003E-2</c:v>
                </c:pt>
                <c:pt idx="2">
                  <c:v>7.3200000000000001E-2</c:v>
                </c:pt>
                <c:pt idx="3">
                  <c:v>0.04</c:v>
                </c:pt>
                <c:pt idx="4">
                  <c:v>6.7100000000000007E-2</c:v>
                </c:pt>
                <c:pt idx="5">
                  <c:v>8.5199999999999998E-2</c:v>
                </c:pt>
                <c:pt idx="6">
                  <c:v>3.9300000000000002E-2</c:v>
                </c:pt>
                <c:pt idx="7">
                  <c:v>1.17E-2</c:v>
                </c:pt>
                <c:pt idx="8">
                  <c:v>5.4000000000000003E-3</c:v>
                </c:pt>
                <c:pt idx="9">
                  <c:v>6.1400000000000003E-2</c:v>
                </c:pt>
                <c:pt idx="10">
                  <c:v>4.1000000000000002E-2</c:v>
                </c:pt>
                <c:pt idx="11">
                  <c:v>6.7000000000000002E-3</c:v>
                </c:pt>
                <c:pt idx="12">
                  <c:v>3.0200000000000001E-2</c:v>
                </c:pt>
                <c:pt idx="13">
                  <c:v>2.9899999999999999E-2</c:v>
                </c:pt>
                <c:pt idx="14">
                  <c:v>4.7300000000000002E-2</c:v>
                </c:pt>
                <c:pt idx="15">
                  <c:v>6.4000000000000003E-3</c:v>
                </c:pt>
                <c:pt idx="16">
                  <c:v>3.8899999999999997E-2</c:v>
                </c:pt>
                <c:pt idx="17">
                  <c:v>6.2399999999999997E-2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24-BFB0-429B-9CA0-436B7875782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</cdr:x>
      <cdr:y>0</cdr:y>
    </cdr:from>
    <cdr:to>
      <cdr:x>1</cdr:x>
      <cdr:y>0.10101</cdr:y>
    </cdr:to>
    <cdr:sp macro="" textlink="">
      <cdr:nvSpPr>
        <cdr:cNvPr id="2" name="テキスト ボックス 1"/>
        <cdr:cNvSpPr txBox="1"/>
      </cdr:nvSpPr>
      <cdr:spPr>
        <a:xfrm xmlns:a="http://schemas.openxmlformats.org/drawingml/2006/main">
          <a:off x="-1395155" y="0"/>
          <a:ext cx="9144000" cy="692727"/>
        </a:xfrm>
        <a:prstGeom xmlns:a="http://schemas.openxmlformats.org/drawingml/2006/main" prst="rect">
          <a:avLst/>
        </a:prstGeom>
        <a:solidFill xmlns:a="http://schemas.openxmlformats.org/drawingml/2006/main">
          <a:srgbClr val="00B050"/>
        </a:solidFill>
        <a:ln xmlns:a="http://schemas.openxmlformats.org/drawingml/2006/main">
          <a:solidFill>
            <a:schemeClr val="accent1"/>
          </a:solidFill>
        </a:ln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pPr algn="ctr"/>
          <a:r>
            <a:rPr lang="ja-JP" altLang="en-US" sz="4000" dirty="0">
              <a:solidFill>
                <a:schemeClr val="tx1"/>
              </a:solidFill>
            </a:rPr>
            <a:t>破産申立者の負債の原因</a:t>
          </a:r>
          <a:r>
            <a:rPr lang="ja-JP" altLang="en-US" sz="4000" dirty="0" smtClean="0">
              <a:solidFill>
                <a:schemeClr val="tx1"/>
              </a:solidFill>
            </a:rPr>
            <a:t>２０</a:t>
          </a:r>
          <a:r>
            <a:rPr lang="ja-JP" altLang="en-US" sz="4000" dirty="0">
              <a:solidFill>
                <a:schemeClr val="tx1"/>
              </a:solidFill>
            </a:rPr>
            <a:t>２０</a:t>
          </a:r>
          <a:r>
            <a:rPr lang="ja-JP" altLang="en-US" sz="4000" dirty="0" smtClean="0">
              <a:solidFill>
                <a:schemeClr val="tx1"/>
              </a:solidFill>
            </a:rPr>
            <a:t>年</a:t>
          </a:r>
          <a:endParaRPr lang="ja-JP" altLang="en-US" sz="4000" dirty="0">
            <a:solidFill>
              <a:schemeClr val="tx1"/>
            </a:solidFill>
          </a:endParaRP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00EA6C3-E17A-40C2-8651-E196CD55D87E}" type="datetimeFigureOut">
              <a:rPr kumimoji="1" lang="ja-JP" altLang="en-US" smtClean="0"/>
              <a:pPr/>
              <a:t>2024/2/1</a:t>
            </a:fld>
            <a:endParaRPr kumimoji="1"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901700" y="739775"/>
            <a:ext cx="493236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73577" y="4686499"/>
            <a:ext cx="5388610" cy="443984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15373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41C81F4-2406-454C-89FC-CD1160528DA2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768583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1C81F4-2406-454C-89FC-CD1160528DA2}" type="slidenum">
              <a:rPr kumimoji="1" lang="ja-JP" altLang="en-US" smtClean="0"/>
              <a:pPr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7252746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8A4C6E-3C49-4790-98FA-9342F395D230}" type="slidenum">
              <a:rPr kumimoji="1" lang="ja-JP" altLang="en-US" smtClean="0"/>
              <a:pPr/>
              <a:t>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7588925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8A4C6E-3C49-4790-98FA-9342F395D230}" type="slidenum">
              <a:rPr kumimoji="1" lang="ja-JP" altLang="en-US" smtClean="0"/>
              <a:pPr/>
              <a:t>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0370029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1C81F4-2406-454C-89FC-CD1160528DA2}" type="slidenum">
              <a:rPr kumimoji="1" lang="ja-JP" altLang="en-US" smtClean="0"/>
              <a:pPr/>
              <a:t>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9355690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1C81F4-2406-454C-89FC-CD1160528DA2}" type="slidenum">
              <a:rPr kumimoji="1" lang="ja-JP" altLang="en-US" smtClean="0"/>
              <a:pPr/>
              <a:t>17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793064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1C81F4-2406-454C-89FC-CD1160528DA2}" type="slidenum">
              <a:rPr kumimoji="1" lang="ja-JP" altLang="en-US" smtClean="0"/>
              <a:pPr/>
              <a:t>20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294173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二等辺三角形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タイトル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ja-JP" altLang="en-US"/>
              <a:t>マスタ タイトルの書式設定</a:t>
            </a:r>
            <a:endParaRPr kumimoji="0" lang="en-US"/>
          </a:p>
        </p:txBody>
      </p:sp>
      <p:sp>
        <p:nvSpPr>
          <p:cNvPr id="9" name="サブタイトル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ja-JP" altLang="en-US"/>
              <a:t>マスタ サブタイトルの書式設定</a:t>
            </a:r>
            <a:endParaRPr kumimoji="0" lang="en-US"/>
          </a:p>
        </p:txBody>
      </p:sp>
      <p:sp>
        <p:nvSpPr>
          <p:cNvPr id="28" name="日付プレースホルダ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12CDDBE6-C3E7-484E-81EF-D76D06FCDE07}" type="datetimeFigureOut">
              <a:rPr kumimoji="1" lang="ja-JP" altLang="en-US" smtClean="0"/>
              <a:pPr/>
              <a:t>2024/2/1</a:t>
            </a:fld>
            <a:endParaRPr kumimoji="1" lang="ja-JP" altLang="en-US"/>
          </a:p>
        </p:txBody>
      </p:sp>
      <p:sp>
        <p:nvSpPr>
          <p:cNvPr id="17" name="フッター プレースホルダ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kumimoji="1" lang="ja-JP" altLang="en-US"/>
          </a:p>
        </p:txBody>
      </p:sp>
      <p:sp>
        <p:nvSpPr>
          <p:cNvPr id="29" name="スライド番号プレースホルダ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D65F43EE-2B1C-4227-927E-21164256FF3D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ja-JP" altLang="en-US"/>
              <a:t>マスタ タイトルの書式設定</a:t>
            </a:r>
            <a:endParaRPr kumimoji="0" 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ja-JP" altLang="en-US"/>
              <a:t>マスタ テキストの書式設定</a:t>
            </a:r>
          </a:p>
          <a:p>
            <a:pPr lvl="1" eaLnBrk="1" latinLnBrk="0" hangingPunct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 eaLnBrk="1" latinLnBrk="0" hangingPunct="1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 eaLnBrk="1" latinLnBrk="0" hangingPunct="1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 eaLnBrk="1" latinLnBrk="0" hangingPunct="1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kumimoji="0" 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CDDBE6-C3E7-484E-81EF-D76D06FCDE07}" type="datetimeFigureOut">
              <a:rPr kumimoji="1" lang="ja-JP" altLang="en-US" smtClean="0"/>
              <a:pPr/>
              <a:t>2024/2/1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5F43EE-2B1C-4227-927E-21164256FF3D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ja-JP" altLang="en-US"/>
              <a:t>マスタ タイトルの書式設定</a:t>
            </a:r>
            <a:endParaRPr kumimoji="0" 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ja-JP" altLang="en-US"/>
              <a:t>マスタ テキストの書式設定</a:t>
            </a:r>
          </a:p>
          <a:p>
            <a:pPr lvl="1" eaLnBrk="1" latinLnBrk="0" hangingPunct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 eaLnBrk="1" latinLnBrk="0" hangingPunct="1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 eaLnBrk="1" latinLnBrk="0" hangingPunct="1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 eaLnBrk="1" latinLnBrk="0" hangingPunct="1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kumimoji="0" 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CDDBE6-C3E7-484E-81EF-D76D06FCDE07}" type="datetimeFigureOut">
              <a:rPr kumimoji="1" lang="ja-JP" altLang="en-US" smtClean="0"/>
              <a:pPr/>
              <a:t>2024/2/1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5F43EE-2B1C-4227-927E-21164256FF3D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ja-JP" altLang="en-US"/>
              <a:t>マスタ タイトルの書式設定</a:t>
            </a:r>
            <a:endParaRPr kumimoji="0" 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ja-JP" altLang="en-US"/>
              <a:t>マスタ テキストの書式設定</a:t>
            </a:r>
          </a:p>
          <a:p>
            <a:pPr lvl="1" eaLnBrk="1" latinLnBrk="0" hangingPunct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 eaLnBrk="1" latinLnBrk="0" hangingPunct="1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 eaLnBrk="1" latinLnBrk="0" hangingPunct="1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 eaLnBrk="1" latinLnBrk="0" hangingPunct="1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kumimoji="0" 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12CDDBE6-C3E7-484E-81EF-D76D06FCDE07}" type="datetimeFigureOut">
              <a:rPr kumimoji="1" lang="ja-JP" altLang="en-US" smtClean="0"/>
              <a:pPr/>
              <a:t>2024/2/1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5F43EE-2B1C-4227-927E-21164256FF3D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セクション見出し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直角三角形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二等辺三角形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12CDDBE6-C3E7-484E-81EF-D76D06FCDE07}" type="datetimeFigureOut">
              <a:rPr kumimoji="1" lang="ja-JP" altLang="en-US" smtClean="0"/>
              <a:pPr/>
              <a:t>2024/2/1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D65F43EE-2B1C-4227-927E-21164256FF3D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  <p:cxnSp>
        <p:nvCxnSpPr>
          <p:cNvPr id="11" name="直線コネクタ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直線コネクタ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ja-JP" altLang="en-US"/>
              <a:t>マスタ タイトルの書式設定</a:t>
            </a:r>
            <a:endParaRPr kumimoji="0" 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ja-JP" altLang="en-US"/>
              <a:t>マスタ テキストの書式設定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ja-JP" altLang="en-US"/>
              <a:t>マスタ タイトルの書式設定</a:t>
            </a:r>
            <a:endParaRPr kumimoji="0" 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ja-JP" altLang="en-US"/>
              <a:t>マスタ テキストの書式設定</a:t>
            </a:r>
          </a:p>
          <a:p>
            <a:pPr lvl="1" eaLnBrk="1" latinLnBrk="0" hangingPunct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 eaLnBrk="1" latinLnBrk="0" hangingPunct="1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 eaLnBrk="1" latinLnBrk="0" hangingPunct="1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 eaLnBrk="1" latinLnBrk="0" hangingPunct="1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kumimoji="0" 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ja-JP" altLang="en-US"/>
              <a:t>マスタ テキストの書式設定</a:t>
            </a:r>
          </a:p>
          <a:p>
            <a:pPr lvl="1" eaLnBrk="1" latinLnBrk="0" hangingPunct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 eaLnBrk="1" latinLnBrk="0" hangingPunct="1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 eaLnBrk="1" latinLnBrk="0" hangingPunct="1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 eaLnBrk="1" latinLnBrk="0" hangingPunct="1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kumimoji="0" 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12CDDBE6-C3E7-484E-81EF-D76D06FCDE07}" type="datetimeFigureOut">
              <a:rPr kumimoji="1" lang="ja-JP" altLang="en-US" smtClean="0"/>
              <a:pPr/>
              <a:t>2024/2/1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D65F43EE-2B1C-4227-927E-21164256FF3D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較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ja-JP" altLang="en-US"/>
              <a:t>マスタ タイトルの書式設定</a:t>
            </a:r>
            <a:endParaRPr kumimoji="0" 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ja-JP" altLang="en-US"/>
              <a:t>マスタ テキストの書式設定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ja-JP" altLang="en-US"/>
              <a:t>マスタ テキストの書式設定</a:t>
            </a:r>
          </a:p>
        </p:txBody>
      </p:sp>
      <p:sp>
        <p:nvSpPr>
          <p:cNvPr id="5" name="コンテンツ プレースホルダ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ja-JP" altLang="en-US"/>
              <a:t>マスタ テキストの書式設定</a:t>
            </a:r>
          </a:p>
          <a:p>
            <a:pPr lvl="1" eaLnBrk="1" latinLnBrk="0" hangingPunct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 eaLnBrk="1" latinLnBrk="0" hangingPunct="1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 eaLnBrk="1" latinLnBrk="0" hangingPunct="1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 eaLnBrk="1" latinLnBrk="0" hangingPunct="1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kumimoji="0" lang="en-US"/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ja-JP" altLang="en-US"/>
              <a:t>マスタ テキストの書式設定</a:t>
            </a:r>
          </a:p>
          <a:p>
            <a:pPr lvl="1" eaLnBrk="1" latinLnBrk="0" hangingPunct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 eaLnBrk="1" latinLnBrk="0" hangingPunct="1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 eaLnBrk="1" latinLnBrk="0" hangingPunct="1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 eaLnBrk="1" latinLnBrk="0" hangingPunct="1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kumimoji="0" 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12CDDBE6-C3E7-484E-81EF-D76D06FCDE07}" type="datetimeFigureOut">
              <a:rPr kumimoji="1" lang="ja-JP" altLang="en-US" smtClean="0"/>
              <a:pPr/>
              <a:t>2024/2/1</a:t>
            </a:fld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D65F43EE-2B1C-4227-927E-21164256FF3D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ja-JP" altLang="en-US"/>
              <a:t>マスタ タイトルの書式設定</a:t>
            </a:r>
            <a:endParaRPr kumimoji="0" 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CDDBE6-C3E7-484E-81EF-D76D06FCDE07}" type="datetimeFigureOut">
              <a:rPr kumimoji="1" lang="ja-JP" altLang="en-US" smtClean="0"/>
              <a:pPr/>
              <a:t>2024/2/1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5F43EE-2B1C-4227-927E-21164256FF3D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12CDDBE6-C3E7-484E-81EF-D76D06FCDE07}" type="datetimeFigureOut">
              <a:rPr kumimoji="1" lang="ja-JP" altLang="en-US" smtClean="0"/>
              <a:pPr/>
              <a:t>2024/2/1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D65F43EE-2B1C-4227-927E-21164256FF3D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タイトル付きのコンテンツ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ja-JP" altLang="en-US"/>
              <a:t>マスタ タイトルの書式設定</a:t>
            </a:r>
            <a:endParaRPr kumimoji="0" 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ja-JP" altLang="en-US"/>
              <a:t>マスタ テキストの書式設定</a:t>
            </a:r>
          </a:p>
          <a:p>
            <a:pPr lvl="1" eaLnBrk="1" latinLnBrk="0" hangingPunct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 eaLnBrk="1" latinLnBrk="0" hangingPunct="1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 eaLnBrk="1" latinLnBrk="0" hangingPunct="1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 eaLnBrk="1" latinLnBrk="0" hangingPunct="1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kumimoji="0" 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12CDDBE6-C3E7-484E-81EF-D76D06FCDE07}" type="datetimeFigureOut">
              <a:rPr kumimoji="1" lang="ja-JP" altLang="en-US" smtClean="0"/>
              <a:pPr/>
              <a:t>2024/2/1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D65F43EE-2B1C-4227-927E-21164256FF3D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タイトル付きの図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ja-JP" altLang="en-US"/>
              <a:t>マスタ タイトルの書式設定</a:t>
            </a:r>
            <a:endParaRPr kumimoji="0" 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ja-JP" altLang="en-US"/>
              <a:t>アイコンをクリックして図を追加</a:t>
            </a:r>
            <a:endParaRPr kumimoji="0" lang="en-US" dirty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12CDDBE6-C3E7-484E-81EF-D76D06FCDE07}" type="datetimeFigureOut">
              <a:rPr kumimoji="1" lang="ja-JP" altLang="en-US" smtClean="0"/>
              <a:pPr/>
              <a:t>2024/2/1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D65F43EE-2B1C-4227-927E-21164256FF3D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直角三角形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直線コネクタ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直線コネクタ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タイトル プレースホルダ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ja-JP" altLang="en-US"/>
              <a:t>マスタ タイトルの書式設定</a:t>
            </a:r>
            <a:endParaRPr kumimoji="0" lang="en-US"/>
          </a:p>
        </p:txBody>
      </p:sp>
      <p:sp>
        <p:nvSpPr>
          <p:cNvPr id="13" name="テキスト プレースホルダ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ja-JP" altLang="en-US"/>
              <a:t>マスタ テキストの書式設定</a:t>
            </a:r>
          </a:p>
          <a:p>
            <a:pPr lvl="1" eaLnBrk="1" latinLnBrk="0" hangingPunct="1"/>
            <a:r>
              <a:rPr kumimoji="0" lang="ja-JP" altLang="en-US"/>
              <a:t>第 </a:t>
            </a:r>
            <a:r>
              <a:rPr kumimoji="0" lang="en-US" altLang="ja-JP"/>
              <a:t>2 </a:t>
            </a:r>
            <a:r>
              <a:rPr kumimoji="0" lang="ja-JP" altLang="en-US"/>
              <a:t>レベル</a:t>
            </a:r>
          </a:p>
          <a:p>
            <a:pPr lvl="2" eaLnBrk="1" latinLnBrk="0" hangingPunct="1"/>
            <a:r>
              <a:rPr kumimoji="0" lang="ja-JP" altLang="en-US"/>
              <a:t>第 </a:t>
            </a:r>
            <a:r>
              <a:rPr kumimoji="0" lang="en-US" altLang="ja-JP"/>
              <a:t>3 </a:t>
            </a:r>
            <a:r>
              <a:rPr kumimoji="0" lang="ja-JP" altLang="en-US"/>
              <a:t>レベル</a:t>
            </a:r>
          </a:p>
          <a:p>
            <a:pPr lvl="3" eaLnBrk="1" latinLnBrk="0" hangingPunct="1"/>
            <a:r>
              <a:rPr kumimoji="0" lang="ja-JP" altLang="en-US"/>
              <a:t>第 </a:t>
            </a:r>
            <a:r>
              <a:rPr kumimoji="0" lang="en-US" altLang="ja-JP"/>
              <a:t>4 </a:t>
            </a:r>
            <a:r>
              <a:rPr kumimoji="0" lang="ja-JP" altLang="en-US"/>
              <a:t>レベル</a:t>
            </a:r>
          </a:p>
          <a:p>
            <a:pPr lvl="4" eaLnBrk="1" latinLnBrk="0" hangingPunct="1"/>
            <a:r>
              <a:rPr kumimoji="0" lang="ja-JP" altLang="en-US"/>
              <a:t>第 </a:t>
            </a:r>
            <a:r>
              <a:rPr kumimoji="0" lang="en-US" altLang="ja-JP"/>
              <a:t>5 </a:t>
            </a:r>
            <a:r>
              <a:rPr kumimoji="0" lang="ja-JP" altLang="en-US"/>
              <a:t>レベル</a:t>
            </a:r>
            <a:endParaRPr kumimoji="0" lang="en-US"/>
          </a:p>
        </p:txBody>
      </p:sp>
      <p:sp>
        <p:nvSpPr>
          <p:cNvPr id="14" name="日付プレースホルダ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12CDDBE6-C3E7-484E-81EF-D76D06FCDE07}" type="datetimeFigureOut">
              <a:rPr kumimoji="1" lang="ja-JP" altLang="en-US" smtClean="0"/>
              <a:pPr/>
              <a:t>2024/2/1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23" name="スライド番号プレースホルダ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D65F43EE-2B1C-4227-927E-21164256FF3D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1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1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2501770" y="4734145"/>
            <a:ext cx="7200800" cy="1440160"/>
          </a:xfrm>
        </p:spPr>
        <p:txBody>
          <a:bodyPr>
            <a:noAutofit/>
          </a:bodyPr>
          <a:lstStyle/>
          <a:p>
            <a:pPr algn="l"/>
            <a:r>
              <a:rPr lang="ja-JP" altLang="en-US" sz="4000" b="1" dirty="0">
                <a:ea typeface="HGP創英角ﾎﾟｯﾌﾟ体" pitchFamily="50" charset="-128"/>
              </a:rPr>
              <a:t>これで</a:t>
            </a:r>
            <a:r>
              <a:rPr lang="en-US" altLang="ja-JP" sz="4000" b="1" dirty="0">
                <a:ea typeface="HGP創英角ﾎﾟｯﾌﾟ体" pitchFamily="50" charset="-128"/>
              </a:rPr>
              <a:t/>
            </a:r>
            <a:br>
              <a:rPr lang="en-US" altLang="ja-JP" sz="4000" b="1" dirty="0">
                <a:ea typeface="HGP創英角ﾎﾟｯﾌﾟ体" pitchFamily="50" charset="-128"/>
              </a:rPr>
            </a:br>
            <a:r>
              <a:rPr lang="ja-JP" altLang="en-US" sz="4000" b="1" dirty="0">
                <a:ea typeface="HGP創英角ﾎﾟｯﾌﾟ体" pitchFamily="50" charset="-128"/>
              </a:rPr>
              <a:t>あなたもひとり立ち</a:t>
            </a:r>
            <a:endParaRPr kumimoji="1" lang="ja-JP" altLang="en-US" sz="4000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3851920" y="3338990"/>
            <a:ext cx="4923547" cy="792088"/>
          </a:xfrm>
        </p:spPr>
        <p:txBody>
          <a:bodyPr>
            <a:noAutofit/>
          </a:bodyPr>
          <a:lstStyle/>
          <a:p>
            <a:pPr algn="ctr"/>
            <a:r>
              <a:rPr kumimoji="1" lang="ja-JP" altLang="en-US" sz="4000" b="1" dirty="0">
                <a:solidFill>
                  <a:schemeClr val="bg2">
                    <a:lumMod val="60000"/>
                    <a:lumOff val="40000"/>
                  </a:schemeClr>
                </a:solidFill>
                <a:latin typeface="HGP創英角ｺﾞｼｯｸUB" pitchFamily="50" charset="-128"/>
                <a:ea typeface="HGP創英角ｺﾞｼｯｸUB" pitchFamily="50" charset="-128"/>
              </a:rPr>
              <a:t>カード社会の落とし穴</a:t>
            </a:r>
          </a:p>
        </p:txBody>
      </p:sp>
      <p:sp>
        <p:nvSpPr>
          <p:cNvPr id="5" name="AutoShape 2"/>
          <p:cNvSpPr>
            <a:spLocks noChangeArrowheads="1"/>
          </p:cNvSpPr>
          <p:nvPr/>
        </p:nvSpPr>
        <p:spPr bwMode="auto">
          <a:xfrm>
            <a:off x="3041830" y="323655"/>
            <a:ext cx="5184576" cy="2880320"/>
          </a:xfrm>
          <a:prstGeom prst="wedgeEllipseCallout">
            <a:avLst>
              <a:gd name="adj1" fmla="val -61872"/>
              <a:gd name="adj2" fmla="val -23510"/>
            </a:avLst>
          </a:prstGeom>
          <a:ln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ja-JP" altLang="en-US" sz="4000" b="1" dirty="0">
                <a:solidFill>
                  <a:srgbClr val="000000"/>
                </a:solidFill>
              </a:rPr>
              <a:t>ワーク９</a:t>
            </a:r>
            <a:endParaRPr lang="en-US" altLang="ja-JP" sz="4000" b="1" dirty="0">
              <a:solidFill>
                <a:srgbClr val="000000"/>
              </a:solidFill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ja-JP" altLang="en-US" sz="4800" b="1" dirty="0">
                <a:solidFill>
                  <a:srgbClr val="000000"/>
                </a:solidFill>
                <a:latin typeface="HGP創英角ﾎﾟｯﾌﾟ体" pitchFamily="50" charset="-128"/>
                <a:ea typeface="HGP創英角ﾎﾟｯﾌﾟ体" pitchFamily="50" charset="-128"/>
              </a:rPr>
              <a:t>金利と法律に強くなる</a:t>
            </a:r>
            <a:endParaRPr lang="ja-JP" altLang="ja-JP" sz="4800" b="1" dirty="0">
              <a:solidFill>
                <a:srgbClr val="000000"/>
              </a:solidFill>
              <a:latin typeface="HGP創英角ﾎﾟｯﾌﾟ体" pitchFamily="50" charset="-128"/>
              <a:ea typeface="HGP創英角ﾎﾟｯﾌﾟ体" pitchFamily="50" charset="-128"/>
            </a:endParaRPr>
          </a:p>
        </p:txBody>
      </p:sp>
      <p:pic>
        <p:nvPicPr>
          <p:cNvPr id="7" name="Picture 2" descr="F:\20150618\P29_先生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08865"/>
            <a:ext cx="2862840" cy="65491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F:\20150618\P38_堅くん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62339" y="6941"/>
            <a:ext cx="2271218" cy="37603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角丸四角形吹き出し 4"/>
          <p:cNvSpPr/>
          <p:nvPr/>
        </p:nvSpPr>
        <p:spPr>
          <a:xfrm>
            <a:off x="476545" y="278650"/>
            <a:ext cx="6255695" cy="1440160"/>
          </a:xfrm>
          <a:prstGeom prst="wedgeRoundRectCallout">
            <a:avLst>
              <a:gd name="adj1" fmla="val 62390"/>
              <a:gd name="adj2" fmla="val 12320"/>
              <a:gd name="adj3" fmla="val 16667"/>
            </a:avLst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4400" b="1" dirty="0"/>
              <a:t>金利計算に強くなろう</a:t>
            </a:r>
          </a:p>
        </p:txBody>
      </p:sp>
      <p:sp>
        <p:nvSpPr>
          <p:cNvPr id="7" name="角丸四角形吹き出し 6"/>
          <p:cNvSpPr/>
          <p:nvPr/>
        </p:nvSpPr>
        <p:spPr>
          <a:xfrm>
            <a:off x="521550" y="233645"/>
            <a:ext cx="6255695" cy="2115235"/>
          </a:xfrm>
          <a:prstGeom prst="wedgeRoundRectCallout">
            <a:avLst>
              <a:gd name="adj1" fmla="val 60976"/>
              <a:gd name="adj2" fmla="val 3931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4400" b="1" dirty="0"/>
              <a:t>30</a:t>
            </a:r>
            <a:r>
              <a:rPr lang="ja-JP" altLang="en-US" sz="4400" b="1" dirty="0"/>
              <a:t>万円を</a:t>
            </a:r>
            <a:r>
              <a:rPr lang="en-US" altLang="ja-JP" sz="4400" b="1" dirty="0"/>
              <a:t>15</a:t>
            </a:r>
            <a:r>
              <a:rPr lang="ja-JP" altLang="en-US" sz="4400" b="1" dirty="0"/>
              <a:t>％で借りると、１年後の利息は</a:t>
            </a:r>
            <a:endParaRPr lang="en-US" altLang="ja-JP" sz="4400" b="1" dirty="0"/>
          </a:p>
          <a:p>
            <a:r>
              <a:rPr lang="ja-JP" altLang="en-US" sz="4400" b="1" dirty="0"/>
              <a:t>いくら？</a:t>
            </a: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791580" y="3654025"/>
            <a:ext cx="7409401" cy="221599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38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45</a:t>
            </a:r>
            <a:r>
              <a:rPr lang="en-US" altLang="ja-JP" sz="138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,</a:t>
            </a:r>
            <a:r>
              <a:rPr kumimoji="1" lang="en-US" altLang="ja-JP" sz="138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000</a:t>
            </a:r>
            <a:r>
              <a:rPr kumimoji="1" lang="ja-JP" altLang="en-US" sz="138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円</a:t>
            </a:r>
          </a:p>
        </p:txBody>
      </p:sp>
      <p:sp>
        <p:nvSpPr>
          <p:cNvPr id="9" name="テキスト ボックス 8"/>
          <p:cNvSpPr txBox="1"/>
          <p:nvPr/>
        </p:nvSpPr>
        <p:spPr>
          <a:xfrm>
            <a:off x="656565" y="2843935"/>
            <a:ext cx="580639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5400" dirty="0">
                <a:latin typeface="HGP創英角ｺﾞｼｯｸUB" pitchFamily="50" charset="-128"/>
                <a:ea typeface="HGP創英角ｺﾞｼｯｸUB" pitchFamily="50" charset="-128"/>
              </a:rPr>
              <a:t>300,000×0.15</a:t>
            </a:r>
            <a:r>
              <a:rPr kumimoji="1" lang="ja-JP" altLang="en-US" sz="5400" dirty="0">
                <a:latin typeface="HGP創英角ｺﾞｼｯｸUB" pitchFamily="50" charset="-128"/>
                <a:ea typeface="HGP創英角ｺﾞｼｯｸUB" pitchFamily="50" charset="-128"/>
              </a:rPr>
              <a:t>＝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1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8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5" grpId="1" animBg="1"/>
      <p:bldP spid="7" grpId="0" animBg="1"/>
      <p:bldP spid="8" grpId="0"/>
      <p:bldP spid="9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 txBox="1">
            <a:spLocks/>
          </p:cNvSpPr>
          <p:nvPr/>
        </p:nvSpPr>
        <p:spPr>
          <a:xfrm>
            <a:off x="1736685" y="233645"/>
            <a:ext cx="5850650" cy="108874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484632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5400" b="1" i="0" u="none" strike="noStrike" kern="1200" cap="none" spc="0" normalizeH="0" baseline="0" noProof="0" dirty="0">
                <a:ln w="6350">
                  <a:solidFill>
                    <a:schemeClr val="accent1">
                      <a:shade val="43000"/>
                    </a:schemeClr>
                  </a:solidFill>
                </a:ln>
                <a:solidFill>
                  <a:schemeClr val="accent1">
                    <a:tint val="83000"/>
                    <a:satMod val="150000"/>
                  </a:schemeClr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HGP創英角ｺﾞｼｯｸUB" pitchFamily="50" charset="-128"/>
                <a:ea typeface="HGP創英角ｺﾞｼｯｸUB" pitchFamily="50" charset="-128"/>
                <a:cs typeface="+mj-cs"/>
              </a:rPr>
              <a:t>金利のいろいろ</a:t>
            </a:r>
          </a:p>
        </p:txBody>
      </p:sp>
      <p:pic>
        <p:nvPicPr>
          <p:cNvPr id="3" name="Picture 2" descr="F:\20150618\P38_ヤミ金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526" t="-2" r="19361" b="49678"/>
          <a:stretch>
            <a:fillRect/>
          </a:stretch>
        </p:blipFill>
        <p:spPr bwMode="auto">
          <a:xfrm>
            <a:off x="6642230" y="3249249"/>
            <a:ext cx="2237956" cy="31358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 descr="D:\Users\b27055\Desktop\20150623\P23_トラブルの泉⑥（こんなに…）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4719" y="3519010"/>
            <a:ext cx="3808264" cy="31679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角丸四角形 5"/>
          <p:cNvSpPr/>
          <p:nvPr/>
        </p:nvSpPr>
        <p:spPr>
          <a:xfrm rot="1998604">
            <a:off x="2650541" y="5085523"/>
            <a:ext cx="1161188" cy="739327"/>
          </a:xfrm>
          <a:prstGeom prst="round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3200" b="1" dirty="0">
                <a:solidFill>
                  <a:srgbClr val="0070C0"/>
                </a:solidFill>
              </a:rPr>
              <a:t>日歩</a:t>
            </a:r>
          </a:p>
        </p:txBody>
      </p:sp>
      <p:sp>
        <p:nvSpPr>
          <p:cNvPr id="7" name="円形吹き出し 6"/>
          <p:cNvSpPr/>
          <p:nvPr/>
        </p:nvSpPr>
        <p:spPr>
          <a:xfrm>
            <a:off x="33596" y="1808820"/>
            <a:ext cx="2996825" cy="1620180"/>
          </a:xfrm>
          <a:prstGeom prst="wedgeEllipseCallout">
            <a:avLst>
              <a:gd name="adj1" fmla="val -2994"/>
              <a:gd name="adj2" fmla="val 62517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4000" dirty="0">
                <a:latin typeface="HGP創英角ｺﾞｼｯｸUB" pitchFamily="50" charset="-128"/>
                <a:ea typeface="HGP創英角ｺﾞｼｯｸUB" pitchFamily="50" charset="-128"/>
              </a:rPr>
              <a:t>日歩</a:t>
            </a:r>
            <a:r>
              <a:rPr kumimoji="1" lang="ja-JP" altLang="en-US" sz="3600" dirty="0">
                <a:latin typeface="HGP創英角ｺﾞｼｯｸUB" pitchFamily="50" charset="-128"/>
                <a:ea typeface="HGP創英角ｺﾞｼｯｸUB" pitchFamily="50" charset="-128"/>
              </a:rPr>
              <a:t>ってなに？</a:t>
            </a:r>
          </a:p>
        </p:txBody>
      </p:sp>
      <p:sp>
        <p:nvSpPr>
          <p:cNvPr id="8" name="円形吹き出し 7"/>
          <p:cNvSpPr/>
          <p:nvPr/>
        </p:nvSpPr>
        <p:spPr>
          <a:xfrm>
            <a:off x="6057165" y="1088740"/>
            <a:ext cx="2880320" cy="1845205"/>
          </a:xfrm>
          <a:prstGeom prst="wedgeEllipseCallout">
            <a:avLst>
              <a:gd name="adj1" fmla="val -4728"/>
              <a:gd name="adj2" fmla="val 78486"/>
            </a:avLst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3600" dirty="0">
                <a:latin typeface="HGP創英角ｺﾞｼｯｸUB" pitchFamily="50" charset="-128"/>
                <a:ea typeface="HGP創英角ｺﾞｼｯｸUB" pitchFamily="50" charset="-128"/>
              </a:rPr>
              <a:t>トイチで</a:t>
            </a:r>
            <a:endParaRPr kumimoji="1" lang="en-US" altLang="ja-JP" sz="3600" dirty="0">
              <a:latin typeface="HGP創英角ｺﾞｼｯｸUB" pitchFamily="50" charset="-128"/>
              <a:ea typeface="HGP創英角ｺﾞｼｯｸUB" pitchFamily="50" charset="-128"/>
            </a:endParaRPr>
          </a:p>
          <a:p>
            <a:pPr algn="ctr"/>
            <a:r>
              <a:rPr kumimoji="1" lang="ja-JP" altLang="en-US" sz="3600" dirty="0">
                <a:latin typeface="HGP創英角ｺﾞｼｯｸUB" pitchFamily="50" charset="-128"/>
                <a:ea typeface="HGP創英角ｺﾞｼｯｸUB" pitchFamily="50" charset="-128"/>
              </a:rPr>
              <a:t>どう？</a:t>
            </a:r>
          </a:p>
        </p:txBody>
      </p:sp>
      <p:pic>
        <p:nvPicPr>
          <p:cNvPr id="9" name="Picture 2" descr="F:\20150618\P38_アドバイザー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11960" y="3885921"/>
            <a:ext cx="1999540" cy="29720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円形吹き出し 9"/>
          <p:cNvSpPr/>
          <p:nvPr/>
        </p:nvSpPr>
        <p:spPr>
          <a:xfrm>
            <a:off x="2636785" y="1808820"/>
            <a:ext cx="4140460" cy="1755195"/>
          </a:xfrm>
          <a:prstGeom prst="wedgeEllipseCallout">
            <a:avLst>
              <a:gd name="adj1" fmla="val 12650"/>
              <a:gd name="adj2" fmla="val 70062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3600" dirty="0">
                <a:solidFill>
                  <a:schemeClr val="bg1"/>
                </a:solidFill>
              </a:rPr>
              <a:t>比較するなら</a:t>
            </a:r>
            <a:r>
              <a:rPr kumimoji="1" lang="ja-JP" altLang="en-US" sz="4000" dirty="0">
                <a:solidFill>
                  <a:schemeClr val="bg1"/>
                </a:solidFill>
                <a:latin typeface="HGP創英角ｺﾞｼｯｸUB" pitchFamily="50" charset="-128"/>
                <a:ea typeface="HGP創英角ｺﾞｼｯｸUB" pitchFamily="50" charset="-128"/>
              </a:rPr>
              <a:t>実質年率</a:t>
            </a:r>
            <a:endParaRPr kumimoji="1" lang="ja-JP" altLang="en-US" sz="3600" dirty="0">
              <a:solidFill>
                <a:schemeClr val="bg1"/>
              </a:solidFill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sp>
        <p:nvSpPr>
          <p:cNvPr id="11" name="タイトル 1"/>
          <p:cNvSpPr txBox="1">
            <a:spLocks/>
          </p:cNvSpPr>
          <p:nvPr/>
        </p:nvSpPr>
        <p:spPr>
          <a:xfrm>
            <a:off x="1826695" y="278650"/>
            <a:ext cx="5850650" cy="108874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484632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5400" b="1" i="0" u="none" strike="noStrike" kern="1200" cap="none" spc="0" normalizeH="0" baseline="0" noProof="0" dirty="0">
                <a:ln w="6350">
                  <a:solidFill>
                    <a:schemeClr val="accent1">
                      <a:shade val="43000"/>
                    </a:schemeClr>
                  </a:solidFill>
                </a:ln>
                <a:solidFill>
                  <a:srgbClr val="FF3399"/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HGP創英角ｺﾞｼｯｸUB" pitchFamily="50" charset="-128"/>
                <a:ea typeface="HGP創英角ｺﾞｼｯｸUB" pitchFamily="50" charset="-128"/>
                <a:cs typeface="+mj-cs"/>
              </a:rPr>
              <a:t>比較してみよう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2" dur="80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3" dur="80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" dur="80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" grpId="0" animBg="1"/>
      <p:bldP spid="8" grpId="0" animBg="1"/>
      <p:bldP spid="10" grpId="0" animBg="1"/>
      <p:bldP spid="11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正方形/長方形 22"/>
          <p:cNvSpPr/>
          <p:nvPr/>
        </p:nvSpPr>
        <p:spPr>
          <a:xfrm>
            <a:off x="4076945" y="5679250"/>
            <a:ext cx="4635516" cy="990110"/>
          </a:xfrm>
          <a:prstGeom prst="rect">
            <a:avLst/>
          </a:prstGeom>
          <a:solidFill>
            <a:schemeClr val="accent3">
              <a:lumMod val="60000"/>
              <a:lumOff val="40000"/>
              <a:alpha val="57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" name="正方形/長方形 21"/>
          <p:cNvSpPr/>
          <p:nvPr/>
        </p:nvSpPr>
        <p:spPr>
          <a:xfrm>
            <a:off x="386535" y="5679250"/>
            <a:ext cx="3690411" cy="990110"/>
          </a:xfrm>
          <a:prstGeom prst="rect">
            <a:avLst/>
          </a:prstGeom>
          <a:solidFill>
            <a:schemeClr val="accent1">
              <a:lumMod val="60000"/>
              <a:lumOff val="40000"/>
              <a:alpha val="57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" name="正方形/長方形 20"/>
          <p:cNvSpPr/>
          <p:nvPr/>
        </p:nvSpPr>
        <p:spPr>
          <a:xfrm>
            <a:off x="4076945" y="4734145"/>
            <a:ext cx="4635515" cy="945105"/>
          </a:xfrm>
          <a:prstGeom prst="rect">
            <a:avLst/>
          </a:prstGeom>
          <a:solidFill>
            <a:schemeClr val="accent3">
              <a:lumMod val="40000"/>
              <a:lumOff val="60000"/>
              <a:alpha val="57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" name="正方形/長方形 18"/>
          <p:cNvSpPr/>
          <p:nvPr/>
        </p:nvSpPr>
        <p:spPr>
          <a:xfrm>
            <a:off x="4076944" y="3969060"/>
            <a:ext cx="4635516" cy="765085"/>
          </a:xfrm>
          <a:prstGeom prst="rect">
            <a:avLst/>
          </a:prstGeom>
          <a:solidFill>
            <a:schemeClr val="accent3">
              <a:lumMod val="20000"/>
              <a:lumOff val="80000"/>
              <a:alpha val="57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" name="正方形/長方形 19"/>
          <p:cNvSpPr/>
          <p:nvPr/>
        </p:nvSpPr>
        <p:spPr>
          <a:xfrm>
            <a:off x="386535" y="4734145"/>
            <a:ext cx="3690410" cy="945105"/>
          </a:xfrm>
          <a:prstGeom prst="rect">
            <a:avLst/>
          </a:prstGeom>
          <a:solidFill>
            <a:schemeClr val="accent1">
              <a:lumMod val="40000"/>
              <a:lumOff val="60000"/>
              <a:alpha val="57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" name="正方形/長方形 17"/>
          <p:cNvSpPr/>
          <p:nvPr/>
        </p:nvSpPr>
        <p:spPr>
          <a:xfrm>
            <a:off x="386534" y="3969059"/>
            <a:ext cx="3690411" cy="765085"/>
          </a:xfrm>
          <a:prstGeom prst="rect">
            <a:avLst/>
          </a:prstGeom>
          <a:solidFill>
            <a:schemeClr val="accent1">
              <a:lumMod val="20000"/>
              <a:lumOff val="80000"/>
              <a:alpha val="57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76545" y="0"/>
            <a:ext cx="8229600" cy="1399032"/>
          </a:xfrm>
        </p:spPr>
        <p:txBody>
          <a:bodyPr>
            <a:normAutofit/>
          </a:bodyPr>
          <a:lstStyle/>
          <a:p>
            <a:r>
              <a:rPr kumimoji="1" lang="ja-JP" altLang="en-US" dirty="0"/>
              <a:t>　　</a:t>
            </a:r>
            <a:r>
              <a:rPr kumimoji="1" lang="ja-JP" altLang="en-US" sz="4800" b="1" dirty="0">
                <a:latin typeface="HGP創英角ｺﾞｼｯｸUB" pitchFamily="50" charset="-128"/>
                <a:ea typeface="HGP創英角ｺﾞｼｯｸUB" pitchFamily="50" charset="-128"/>
              </a:rPr>
              <a:t>ホントに有利？その金利</a:t>
            </a:r>
          </a:p>
        </p:txBody>
      </p:sp>
      <p:sp>
        <p:nvSpPr>
          <p:cNvPr id="7" name="正方形/長方形 6"/>
          <p:cNvSpPr/>
          <p:nvPr/>
        </p:nvSpPr>
        <p:spPr>
          <a:xfrm>
            <a:off x="3581890" y="1718810"/>
            <a:ext cx="4995555" cy="1305144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ja-JP" altLang="en-US" sz="3600" b="1" dirty="0">
                <a:solidFill>
                  <a:schemeClr val="bg1"/>
                </a:solidFill>
                <a:latin typeface="HGP創英角ｺﾞｼｯｸUB" pitchFamily="50" charset="-128"/>
                <a:ea typeface="HGP創英角ｺﾞｼｯｸUB" pitchFamily="50" charset="-128"/>
              </a:rPr>
              <a:t>元金１００円に対する</a:t>
            </a:r>
            <a:endParaRPr lang="en-US" altLang="ja-JP" sz="3600" b="1" dirty="0">
              <a:solidFill>
                <a:schemeClr val="bg1"/>
              </a:solidFill>
              <a:latin typeface="HGP創英角ｺﾞｼｯｸUB" pitchFamily="50" charset="-128"/>
              <a:ea typeface="HGP創英角ｺﾞｼｯｸUB" pitchFamily="50" charset="-128"/>
            </a:endParaRPr>
          </a:p>
          <a:p>
            <a:r>
              <a:rPr lang="en-US" altLang="ja-JP" sz="3600" b="1" dirty="0">
                <a:solidFill>
                  <a:schemeClr val="bg1"/>
                </a:solidFill>
                <a:latin typeface="HGP創英角ｺﾞｼｯｸUB" pitchFamily="50" charset="-128"/>
                <a:ea typeface="HGP創英角ｺﾞｼｯｸUB" pitchFamily="50" charset="-128"/>
              </a:rPr>
              <a:t>1</a:t>
            </a:r>
            <a:r>
              <a:rPr lang="ja-JP" altLang="en-US" sz="3600" b="1" dirty="0">
                <a:solidFill>
                  <a:schemeClr val="bg1"/>
                </a:solidFill>
                <a:latin typeface="HGP創英角ｺﾞｼｯｸUB" pitchFamily="50" charset="-128"/>
                <a:ea typeface="HGP創英角ｺﾞｼｯｸUB" pitchFamily="50" charset="-128"/>
              </a:rPr>
              <a:t>日あたりの利率</a:t>
            </a:r>
          </a:p>
          <a:p>
            <a:pPr algn="ctr"/>
            <a:endParaRPr kumimoji="1" lang="ja-JP" altLang="en-US" dirty="0"/>
          </a:p>
        </p:txBody>
      </p:sp>
      <p:sp>
        <p:nvSpPr>
          <p:cNvPr id="9" name="正方形/長方形 8"/>
          <p:cNvSpPr/>
          <p:nvPr/>
        </p:nvSpPr>
        <p:spPr>
          <a:xfrm>
            <a:off x="2051720" y="1718810"/>
            <a:ext cx="1485165" cy="1305145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4800" dirty="0"/>
              <a:t>日歩</a:t>
            </a:r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296525" y="3113965"/>
            <a:ext cx="841593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48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HGP創英角ｺﾞｼｯｸUB" pitchFamily="50" charset="-128"/>
                <a:ea typeface="HGP創英角ｺﾞｼｯｸUB" pitchFamily="50" charset="-128"/>
              </a:rPr>
              <a:t>日歩５銭</a:t>
            </a:r>
            <a:r>
              <a:rPr kumimoji="1" lang="ja-JP" altLang="en-US" sz="4400" b="1" dirty="0">
                <a:solidFill>
                  <a:schemeClr val="bg1"/>
                </a:solidFill>
                <a:latin typeface="+mn-ea"/>
              </a:rPr>
              <a:t>を年利に直してみよう</a:t>
            </a:r>
            <a:endParaRPr kumimoji="1" lang="ja-JP" altLang="en-US" sz="4800" b="1" dirty="0">
              <a:solidFill>
                <a:schemeClr val="bg1"/>
              </a:solidFill>
              <a:latin typeface="+mn-ea"/>
            </a:endParaRPr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386535" y="4059070"/>
            <a:ext cx="329449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800" b="1" dirty="0">
                <a:solidFill>
                  <a:schemeClr val="bg1"/>
                </a:solidFill>
                <a:latin typeface="HGP創英角ｺﾞｼｯｸUB" pitchFamily="50" charset="-128"/>
                <a:ea typeface="HGP創英角ｺﾞｼｯｸUB" pitchFamily="50" charset="-128"/>
              </a:rPr>
              <a:t>１円＝</a:t>
            </a:r>
            <a:r>
              <a:rPr kumimoji="1" lang="en-US" altLang="ja-JP" sz="2800" b="1" dirty="0">
                <a:solidFill>
                  <a:schemeClr val="bg1"/>
                </a:solidFill>
                <a:latin typeface="HGP創英角ｺﾞｼｯｸUB" pitchFamily="50" charset="-128"/>
                <a:ea typeface="HGP創英角ｺﾞｼｯｸUB" pitchFamily="50" charset="-128"/>
              </a:rPr>
              <a:t>100</a:t>
            </a:r>
            <a:r>
              <a:rPr kumimoji="1" lang="ja-JP" altLang="en-US" sz="2800" b="1" dirty="0">
                <a:solidFill>
                  <a:schemeClr val="bg1"/>
                </a:solidFill>
                <a:latin typeface="HGP創英角ｺﾞｼｯｸUB" pitchFamily="50" charset="-128"/>
                <a:ea typeface="HGP創英角ｺﾞｼｯｸUB" pitchFamily="50" charset="-128"/>
              </a:rPr>
              <a:t>銭だから</a:t>
            </a:r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4346975" y="4014065"/>
            <a:ext cx="396044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accent1">
                    <a:lumMod val="50000"/>
                  </a:schemeClr>
                </a:solidFill>
                <a:latin typeface="HGP創英角ｺﾞｼｯｸUB" pitchFamily="50" charset="-128"/>
                <a:ea typeface="HGP創英角ｺﾞｼｯｸUB" pitchFamily="50" charset="-128"/>
              </a:rPr>
              <a:t>５銭は　</a:t>
            </a:r>
            <a:r>
              <a:rPr kumimoji="1" lang="en-US" altLang="ja-JP" sz="3200" b="1" dirty="0">
                <a:solidFill>
                  <a:schemeClr val="accent1">
                    <a:lumMod val="50000"/>
                  </a:schemeClr>
                </a:solidFill>
                <a:latin typeface="HGP創英角ｺﾞｼｯｸUB" pitchFamily="50" charset="-128"/>
                <a:ea typeface="HGP創英角ｺﾞｼｯｸUB" pitchFamily="50" charset="-128"/>
              </a:rPr>
              <a:t>0.05</a:t>
            </a:r>
            <a:r>
              <a:rPr lang="ja-JP" altLang="en-US" sz="3200" b="1" dirty="0">
                <a:solidFill>
                  <a:schemeClr val="accent1">
                    <a:lumMod val="50000"/>
                  </a:schemeClr>
                </a:solidFill>
                <a:latin typeface="HGP創英角ｺﾞｼｯｸUB" pitchFamily="50" charset="-128"/>
                <a:ea typeface="HGP創英角ｺﾞｼｯｸUB" pitchFamily="50" charset="-128"/>
              </a:rPr>
              <a:t>円</a:t>
            </a:r>
            <a:endParaRPr kumimoji="1" lang="ja-JP" altLang="en-US" sz="3200" b="1" dirty="0">
              <a:solidFill>
                <a:schemeClr val="accent1">
                  <a:lumMod val="50000"/>
                </a:schemeClr>
              </a:solidFill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521550" y="4689140"/>
            <a:ext cx="351039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800" b="1" dirty="0">
                <a:solidFill>
                  <a:schemeClr val="bg1"/>
                </a:solidFill>
                <a:latin typeface="HGP創英角ｺﾞｼｯｸUB" pitchFamily="50" charset="-128"/>
                <a:ea typeface="HGP創英角ｺﾞｼｯｸUB" pitchFamily="50" charset="-128"/>
              </a:rPr>
              <a:t>元金</a:t>
            </a:r>
            <a:r>
              <a:rPr lang="en-US" altLang="ja-JP" sz="2800" b="1" dirty="0">
                <a:solidFill>
                  <a:schemeClr val="bg1"/>
                </a:solidFill>
                <a:latin typeface="HGP創英角ｺﾞｼｯｸUB" pitchFamily="50" charset="-128"/>
                <a:ea typeface="HGP創英角ｺﾞｼｯｸUB" pitchFamily="50" charset="-128"/>
              </a:rPr>
              <a:t>100</a:t>
            </a:r>
            <a:r>
              <a:rPr lang="ja-JP" altLang="en-US" sz="2800" b="1" dirty="0">
                <a:solidFill>
                  <a:schemeClr val="bg1"/>
                </a:solidFill>
                <a:latin typeface="HGP創英角ｺﾞｼｯｸUB" pitchFamily="50" charset="-128"/>
                <a:ea typeface="HGP創英角ｺﾞｼｯｸUB" pitchFamily="50" charset="-128"/>
              </a:rPr>
              <a:t>円に対して</a:t>
            </a:r>
            <a:endParaRPr lang="en-US" altLang="ja-JP" sz="2800" b="1" dirty="0">
              <a:solidFill>
                <a:schemeClr val="bg1"/>
              </a:solidFill>
              <a:latin typeface="HGP創英角ｺﾞｼｯｸUB" pitchFamily="50" charset="-128"/>
              <a:ea typeface="HGP創英角ｺﾞｼｯｸUB" pitchFamily="50" charset="-128"/>
            </a:endParaRPr>
          </a:p>
          <a:p>
            <a:r>
              <a:rPr lang="en-US" altLang="ja-JP" sz="2800" b="1" dirty="0">
                <a:solidFill>
                  <a:schemeClr val="bg1"/>
                </a:solidFill>
                <a:latin typeface="HGP創英角ｺﾞｼｯｸUB" pitchFamily="50" charset="-128"/>
                <a:ea typeface="HGP創英角ｺﾞｼｯｸUB" pitchFamily="50" charset="-128"/>
              </a:rPr>
              <a:t>0.05</a:t>
            </a:r>
            <a:r>
              <a:rPr lang="ja-JP" altLang="en-US" sz="2800" b="1" dirty="0">
                <a:solidFill>
                  <a:schemeClr val="bg1"/>
                </a:solidFill>
                <a:latin typeface="HGP創英角ｺﾞｼｯｸUB" pitchFamily="50" charset="-128"/>
                <a:ea typeface="HGP創英角ｺﾞｼｯｸUB" pitchFamily="50" charset="-128"/>
              </a:rPr>
              <a:t>円だから</a:t>
            </a:r>
            <a:endParaRPr kumimoji="1" lang="ja-JP" altLang="en-US" sz="2800" b="1" dirty="0">
              <a:solidFill>
                <a:schemeClr val="bg1"/>
              </a:solidFill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4031940" y="4734145"/>
            <a:ext cx="477053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800" b="1" dirty="0">
                <a:solidFill>
                  <a:schemeClr val="accent1">
                    <a:lumMod val="50000"/>
                  </a:schemeClr>
                </a:solidFill>
                <a:latin typeface="HGP創英角ｺﾞｼｯｸUB" pitchFamily="50" charset="-128"/>
                <a:ea typeface="HGP創英角ｺﾞｼｯｸUB" pitchFamily="50" charset="-128"/>
              </a:rPr>
              <a:t>0.05</a:t>
            </a:r>
            <a:r>
              <a:rPr kumimoji="1" lang="ja-JP" altLang="en-US" sz="2800" b="1" dirty="0">
                <a:solidFill>
                  <a:schemeClr val="accent1">
                    <a:lumMod val="50000"/>
                  </a:schemeClr>
                </a:solidFill>
                <a:latin typeface="HGP創英角ｺﾞｼｯｸUB" pitchFamily="50" charset="-128"/>
                <a:ea typeface="HGP創英角ｺﾞｼｯｸUB" pitchFamily="50" charset="-128"/>
              </a:rPr>
              <a:t>円</a:t>
            </a:r>
            <a:r>
              <a:rPr kumimoji="1" lang="en-US" altLang="ja-JP" sz="2800" b="1" dirty="0">
                <a:solidFill>
                  <a:schemeClr val="accent1">
                    <a:lumMod val="50000"/>
                  </a:schemeClr>
                </a:solidFill>
                <a:latin typeface="HGP創英角ｺﾞｼｯｸUB" pitchFamily="50" charset="-128"/>
                <a:ea typeface="HGP創英角ｺﾞｼｯｸUB" pitchFamily="50" charset="-128"/>
              </a:rPr>
              <a:t>÷100</a:t>
            </a:r>
            <a:r>
              <a:rPr kumimoji="1" lang="ja-JP" altLang="en-US" sz="2800" b="1" dirty="0">
                <a:solidFill>
                  <a:schemeClr val="accent1">
                    <a:lumMod val="50000"/>
                  </a:schemeClr>
                </a:solidFill>
                <a:latin typeface="HGP創英角ｺﾞｼｯｸUB" pitchFamily="50" charset="-128"/>
                <a:ea typeface="HGP創英角ｺﾞｼｯｸUB" pitchFamily="50" charset="-128"/>
              </a:rPr>
              <a:t>円</a:t>
            </a:r>
            <a:r>
              <a:rPr kumimoji="1" lang="en-US" altLang="ja-JP" sz="2800" b="1" dirty="0">
                <a:solidFill>
                  <a:schemeClr val="accent1">
                    <a:lumMod val="50000"/>
                  </a:schemeClr>
                </a:solidFill>
                <a:latin typeface="HGP創英角ｺﾞｼｯｸUB" pitchFamily="50" charset="-128"/>
                <a:ea typeface="HGP創英角ｺﾞｼｯｸUB" pitchFamily="50" charset="-128"/>
              </a:rPr>
              <a:t>×100</a:t>
            </a:r>
            <a:r>
              <a:rPr kumimoji="1" lang="ja-JP" altLang="en-US" sz="2800" b="1" dirty="0" err="1">
                <a:solidFill>
                  <a:schemeClr val="accent1">
                    <a:lumMod val="50000"/>
                  </a:schemeClr>
                </a:solidFill>
                <a:latin typeface="HGP創英角ｺﾞｼｯｸUB" pitchFamily="50" charset="-128"/>
                <a:ea typeface="HGP創英角ｺﾞｼｯｸUB" pitchFamily="50" charset="-128"/>
              </a:rPr>
              <a:t>なの</a:t>
            </a:r>
            <a:r>
              <a:rPr kumimoji="1" lang="ja-JP" altLang="en-US" sz="2800" b="1" dirty="0">
                <a:solidFill>
                  <a:schemeClr val="accent1">
                    <a:lumMod val="50000"/>
                  </a:schemeClr>
                </a:solidFill>
                <a:latin typeface="HGP創英角ｺﾞｼｯｸUB" pitchFamily="50" charset="-128"/>
                <a:ea typeface="HGP創英角ｺﾞｼｯｸUB" pitchFamily="50" charset="-128"/>
              </a:rPr>
              <a:t>で</a:t>
            </a:r>
            <a:endParaRPr kumimoji="1" lang="en-US" altLang="ja-JP" sz="2800" b="1" dirty="0">
              <a:solidFill>
                <a:schemeClr val="accent1">
                  <a:lumMod val="50000"/>
                </a:schemeClr>
              </a:solidFill>
              <a:latin typeface="HGP創英角ｺﾞｼｯｸUB" pitchFamily="50" charset="-128"/>
              <a:ea typeface="HGP創英角ｺﾞｼｯｸUB" pitchFamily="50" charset="-128"/>
            </a:endParaRPr>
          </a:p>
          <a:p>
            <a:r>
              <a:rPr lang="ja-JP" altLang="en-US" sz="2800" b="1" dirty="0">
                <a:solidFill>
                  <a:schemeClr val="accent1">
                    <a:lumMod val="50000"/>
                  </a:schemeClr>
                </a:solidFill>
                <a:latin typeface="HGP創英角ｺﾞｼｯｸUB" pitchFamily="50" charset="-128"/>
                <a:ea typeface="HGP創英角ｺﾞｼｯｸUB" pitchFamily="50" charset="-128"/>
              </a:rPr>
              <a:t>　</a:t>
            </a:r>
            <a:r>
              <a:rPr kumimoji="1" lang="en-US" altLang="ja-JP" sz="3200" b="1" dirty="0">
                <a:solidFill>
                  <a:schemeClr val="accent1">
                    <a:lumMod val="50000"/>
                  </a:schemeClr>
                </a:solidFill>
                <a:latin typeface="HGP創英角ｺﾞｼｯｸUB" pitchFamily="50" charset="-128"/>
                <a:ea typeface="HGP創英角ｺﾞｼｯｸUB" pitchFamily="50" charset="-128"/>
              </a:rPr>
              <a:t>1</a:t>
            </a:r>
            <a:r>
              <a:rPr kumimoji="1" lang="ja-JP" altLang="en-US" sz="3200" b="1" dirty="0">
                <a:solidFill>
                  <a:schemeClr val="accent1">
                    <a:lumMod val="50000"/>
                  </a:schemeClr>
                </a:solidFill>
                <a:latin typeface="HGP創英角ｺﾞｼｯｸUB" pitchFamily="50" charset="-128"/>
                <a:ea typeface="HGP創英角ｺﾞｼｯｸUB" pitchFamily="50" charset="-128"/>
              </a:rPr>
              <a:t>日あたり　</a:t>
            </a:r>
            <a:r>
              <a:rPr kumimoji="1" lang="en-US" altLang="ja-JP" sz="3200" b="1" dirty="0">
                <a:solidFill>
                  <a:schemeClr val="accent1">
                    <a:lumMod val="50000"/>
                  </a:schemeClr>
                </a:solidFill>
                <a:latin typeface="HGP創英角ｺﾞｼｯｸUB" pitchFamily="50" charset="-128"/>
                <a:ea typeface="HGP創英角ｺﾞｼｯｸUB" pitchFamily="50" charset="-128"/>
              </a:rPr>
              <a:t>0.05%</a:t>
            </a:r>
            <a:endParaRPr kumimoji="1" lang="ja-JP" altLang="en-US" sz="2800" b="1" dirty="0">
              <a:solidFill>
                <a:schemeClr val="accent1">
                  <a:lumMod val="50000"/>
                </a:schemeClr>
              </a:solidFill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566555" y="5904275"/>
            <a:ext cx="277672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3600" b="1" dirty="0">
                <a:solidFill>
                  <a:schemeClr val="bg1"/>
                </a:solidFill>
                <a:latin typeface="HGP創英角ｺﾞｼｯｸUB" pitchFamily="50" charset="-128"/>
                <a:ea typeface="HGP創英角ｺﾞｼｯｸUB" pitchFamily="50" charset="-128"/>
              </a:rPr>
              <a:t>年利に直すと</a:t>
            </a:r>
            <a:endParaRPr kumimoji="1" lang="ja-JP" altLang="en-US" sz="3600" b="1" dirty="0">
              <a:solidFill>
                <a:schemeClr val="bg1"/>
              </a:solidFill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sp>
        <p:nvSpPr>
          <p:cNvPr id="24" name="テキスト ボックス 23"/>
          <p:cNvSpPr txBox="1"/>
          <p:nvPr/>
        </p:nvSpPr>
        <p:spPr>
          <a:xfrm>
            <a:off x="4048276" y="5643247"/>
            <a:ext cx="45005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800" b="1" dirty="0">
                <a:solidFill>
                  <a:schemeClr val="accent1">
                    <a:lumMod val="50000"/>
                  </a:schemeClr>
                </a:solidFill>
                <a:latin typeface="HGP創英角ｺﾞｼｯｸUB" pitchFamily="50" charset="-128"/>
                <a:ea typeface="HGP創英角ｺﾞｼｯｸUB" pitchFamily="50" charset="-128"/>
              </a:rPr>
              <a:t>0.05</a:t>
            </a:r>
            <a:r>
              <a:rPr kumimoji="1" lang="ja-JP" altLang="en-US" sz="2800" b="1" dirty="0">
                <a:solidFill>
                  <a:schemeClr val="accent1">
                    <a:lumMod val="50000"/>
                  </a:schemeClr>
                </a:solidFill>
                <a:latin typeface="HGP創英角ｺﾞｼｯｸUB" pitchFamily="50" charset="-128"/>
                <a:ea typeface="HGP創英角ｺﾞｼｯｸUB" pitchFamily="50" charset="-128"/>
              </a:rPr>
              <a:t>％</a:t>
            </a:r>
            <a:r>
              <a:rPr kumimoji="1" lang="en-US" altLang="ja-JP" sz="2800" b="1" dirty="0">
                <a:solidFill>
                  <a:schemeClr val="accent1">
                    <a:lumMod val="50000"/>
                  </a:schemeClr>
                </a:solidFill>
                <a:latin typeface="HGP創英角ｺﾞｼｯｸUB" pitchFamily="50" charset="-128"/>
                <a:ea typeface="HGP創英角ｺﾞｼｯｸUB" pitchFamily="50" charset="-128"/>
              </a:rPr>
              <a:t>×365</a:t>
            </a:r>
            <a:r>
              <a:rPr kumimoji="1" lang="ja-JP" altLang="en-US" sz="2800" b="1" dirty="0">
                <a:solidFill>
                  <a:schemeClr val="accent1">
                    <a:lumMod val="50000"/>
                  </a:schemeClr>
                </a:solidFill>
                <a:latin typeface="HGP創英角ｺﾞｼｯｸUB" pitchFamily="50" charset="-128"/>
                <a:ea typeface="HGP創英角ｺﾞｼｯｸUB" pitchFamily="50" charset="-128"/>
              </a:rPr>
              <a:t>日　なので</a:t>
            </a:r>
            <a:endParaRPr kumimoji="1" lang="en-US" altLang="ja-JP" sz="2800" b="1" dirty="0">
              <a:solidFill>
                <a:schemeClr val="accent1">
                  <a:lumMod val="50000"/>
                </a:schemeClr>
              </a:solidFill>
              <a:latin typeface="HGP創英角ｺﾞｼｯｸUB" pitchFamily="50" charset="-128"/>
              <a:ea typeface="HGP創英角ｺﾞｼｯｸUB" pitchFamily="50" charset="-128"/>
            </a:endParaRPr>
          </a:p>
          <a:p>
            <a:r>
              <a:rPr kumimoji="1" lang="ja-JP" altLang="en-US" sz="2800" b="1" dirty="0">
                <a:solidFill>
                  <a:schemeClr val="accent1">
                    <a:lumMod val="50000"/>
                  </a:schemeClr>
                </a:solidFill>
                <a:latin typeface="HGP創英角ｺﾞｼｯｸUB" pitchFamily="50" charset="-128"/>
                <a:ea typeface="HGP創英角ｺﾞｼｯｸUB" pitchFamily="50" charset="-128"/>
              </a:rPr>
              <a:t>　</a:t>
            </a:r>
            <a:r>
              <a:rPr kumimoji="1" lang="en-US" altLang="ja-JP" sz="3200" b="1" dirty="0">
                <a:solidFill>
                  <a:schemeClr val="accent1">
                    <a:lumMod val="50000"/>
                  </a:schemeClr>
                </a:solidFill>
                <a:latin typeface="HGP創英角ｺﾞｼｯｸUB" pitchFamily="50" charset="-128"/>
                <a:ea typeface="HGP創英角ｺﾞｼｯｸUB" pitchFamily="50" charset="-128"/>
              </a:rPr>
              <a:t>18.25</a:t>
            </a:r>
            <a:r>
              <a:rPr kumimoji="1" lang="en-US" altLang="ja-JP" sz="3600" b="1" dirty="0">
                <a:solidFill>
                  <a:schemeClr val="accent1">
                    <a:lumMod val="50000"/>
                  </a:schemeClr>
                </a:solidFill>
                <a:latin typeface="HGP創英角ｺﾞｼｯｸUB" pitchFamily="50" charset="-128"/>
                <a:ea typeface="HGP創英角ｺﾞｼｯｸUB" pitchFamily="50" charset="-128"/>
              </a:rPr>
              <a:t>%</a:t>
            </a:r>
            <a:endParaRPr kumimoji="1" lang="ja-JP" altLang="en-US" sz="2800" b="1" dirty="0">
              <a:solidFill>
                <a:schemeClr val="accent1">
                  <a:lumMod val="50000"/>
                </a:schemeClr>
              </a:solidFill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pic>
        <p:nvPicPr>
          <p:cNvPr id="26" name="Picture 2" descr="F:\20150618\P29_先生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0388"/>
          <a:stretch>
            <a:fillRect/>
          </a:stretch>
        </p:blipFill>
        <p:spPr bwMode="auto">
          <a:xfrm>
            <a:off x="0" y="323655"/>
            <a:ext cx="2458130" cy="16651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9" grpId="0" animBg="1"/>
      <p:bldP spid="10" grpId="0"/>
      <p:bldP spid="12" grpId="0"/>
      <p:bldP spid="13" grpId="0"/>
      <p:bldP spid="14" grpId="0"/>
      <p:bldP spid="15" grpId="0"/>
      <p:bldP spid="16" grpId="0"/>
      <p:bldP spid="2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D:\Users\b27055\Desktop\20150623\P23_トラブルの泉⑥（こんなに…）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24128" y="260648"/>
            <a:ext cx="3808264" cy="31679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テキスト ボックス 5"/>
          <p:cNvSpPr txBox="1"/>
          <p:nvPr/>
        </p:nvSpPr>
        <p:spPr>
          <a:xfrm>
            <a:off x="323528" y="404664"/>
            <a:ext cx="5237331" cy="286232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>
                <a:latin typeface="HGP創英角ｺﾞｼｯｸUB" pitchFamily="50" charset="-128"/>
                <a:ea typeface="HGP創英角ｺﾞｼｯｸUB" pitchFamily="50" charset="-128"/>
              </a:rPr>
              <a:t>ちょっとカードを</a:t>
            </a:r>
            <a:endParaRPr kumimoji="1" lang="en-US" altLang="ja-JP" sz="3600" dirty="0">
              <a:latin typeface="HGP創英角ｺﾞｼｯｸUB" pitchFamily="50" charset="-128"/>
              <a:ea typeface="HGP創英角ｺﾞｼｯｸUB" pitchFamily="50" charset="-128"/>
            </a:endParaRPr>
          </a:p>
          <a:p>
            <a:r>
              <a:rPr kumimoji="1" lang="ja-JP" altLang="en-US" sz="3600" dirty="0">
                <a:latin typeface="HGP創英角ｺﾞｼｯｸUB" pitchFamily="50" charset="-128"/>
                <a:ea typeface="HGP創英角ｺﾞｼｯｸUB" pitchFamily="50" charset="-128"/>
              </a:rPr>
              <a:t>使いすぎても</a:t>
            </a:r>
            <a:endParaRPr kumimoji="1" lang="en-US" altLang="ja-JP" sz="3600" dirty="0">
              <a:latin typeface="HGP創英角ｺﾞｼｯｸUB" pitchFamily="50" charset="-128"/>
              <a:ea typeface="HGP創英角ｺﾞｼｯｸUB" pitchFamily="50" charset="-128"/>
            </a:endParaRPr>
          </a:p>
          <a:p>
            <a:r>
              <a:rPr lang="ja-JP" altLang="en-US" sz="3600" dirty="0">
                <a:latin typeface="HGP創英角ｺﾞｼｯｸUB" pitchFamily="50" charset="-128"/>
                <a:ea typeface="HGP創英角ｺﾞｼｯｸUB" pitchFamily="50" charset="-128"/>
              </a:rPr>
              <a:t>毎月真面目に返済して</a:t>
            </a:r>
            <a:endParaRPr lang="en-US" altLang="ja-JP" sz="3600" dirty="0">
              <a:latin typeface="HGP創英角ｺﾞｼｯｸUB" pitchFamily="50" charset="-128"/>
              <a:ea typeface="HGP創英角ｺﾞｼｯｸUB" pitchFamily="50" charset="-128"/>
            </a:endParaRPr>
          </a:p>
          <a:p>
            <a:r>
              <a:rPr lang="ja-JP" altLang="en-US" sz="3600" dirty="0">
                <a:latin typeface="HGP創英角ｺﾞｼｯｸUB" pitchFamily="50" charset="-128"/>
                <a:ea typeface="HGP創英角ｺﾞｼｯｸUB" pitchFamily="50" charset="-128"/>
              </a:rPr>
              <a:t>いけば、</a:t>
            </a:r>
            <a:r>
              <a:rPr kumimoji="1" lang="ja-JP" altLang="en-US" sz="3600" dirty="0">
                <a:solidFill>
                  <a:srgbClr val="FF3399"/>
                </a:solidFill>
                <a:latin typeface="HGP創英角ｺﾞｼｯｸUB" pitchFamily="50" charset="-128"/>
                <a:ea typeface="HGP創英角ｺﾞｼｯｸUB" pitchFamily="50" charset="-128"/>
              </a:rPr>
              <a:t>そのうち借金は</a:t>
            </a:r>
            <a:endParaRPr kumimoji="1" lang="en-US" altLang="ja-JP" sz="3600" dirty="0">
              <a:solidFill>
                <a:srgbClr val="FF3399"/>
              </a:solidFill>
              <a:latin typeface="HGP創英角ｺﾞｼｯｸUB" pitchFamily="50" charset="-128"/>
              <a:ea typeface="HGP創英角ｺﾞｼｯｸUB" pitchFamily="50" charset="-128"/>
            </a:endParaRPr>
          </a:p>
          <a:p>
            <a:r>
              <a:rPr kumimoji="1" lang="ja-JP" altLang="en-US" sz="3600" dirty="0">
                <a:solidFill>
                  <a:srgbClr val="FF3399"/>
                </a:solidFill>
                <a:latin typeface="HGP創英角ｺﾞｼｯｸUB" pitchFamily="50" charset="-128"/>
                <a:ea typeface="HGP創英角ｺﾞｼｯｸUB" pitchFamily="50" charset="-128"/>
              </a:rPr>
              <a:t>終わる</a:t>
            </a:r>
            <a:r>
              <a:rPr kumimoji="1" lang="ja-JP" altLang="en-US" sz="3600" dirty="0">
                <a:latin typeface="HGP創英角ｺﾞｼｯｸUB" pitchFamily="50" charset="-128"/>
                <a:ea typeface="HGP創英角ｺﾞｼｯｸUB" pitchFamily="50" charset="-128"/>
              </a:rPr>
              <a:t>から大丈夫</a:t>
            </a:r>
            <a:r>
              <a:rPr lang="ja-JP" altLang="en-US" sz="3600" dirty="0">
                <a:latin typeface="HGP創英角ｺﾞｼｯｸUB" pitchFamily="50" charset="-128"/>
                <a:ea typeface="HGP創英角ｺﾞｼｯｸUB" pitchFamily="50" charset="-128"/>
              </a:rPr>
              <a:t>でしょ？</a:t>
            </a:r>
            <a:endParaRPr kumimoji="1" lang="ja-JP" altLang="en-US" sz="3600" dirty="0"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pic>
        <p:nvPicPr>
          <p:cNvPr id="7" name="Picture 2" descr="F:\20150618\P38_アドバイスモグラ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4869160"/>
            <a:ext cx="2610289" cy="13051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テキスト ボックス 7"/>
          <p:cNvSpPr txBox="1"/>
          <p:nvPr/>
        </p:nvSpPr>
        <p:spPr>
          <a:xfrm>
            <a:off x="3779912" y="5013176"/>
            <a:ext cx="438132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000" dirty="0">
                <a:solidFill>
                  <a:srgbClr val="FFC000"/>
                </a:solidFill>
                <a:latin typeface="HGP創英角ﾎﾟｯﾌﾟ体" pitchFamily="50" charset="-128"/>
                <a:ea typeface="HGP創英角ﾎﾟｯﾌﾟ体" pitchFamily="50" charset="-128"/>
              </a:rPr>
              <a:t>そうとは限らないよ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正方形/長方形 38"/>
          <p:cNvSpPr/>
          <p:nvPr/>
        </p:nvSpPr>
        <p:spPr>
          <a:xfrm>
            <a:off x="3779912" y="1988840"/>
            <a:ext cx="216024" cy="288032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0" name="正方形/長方形 39"/>
          <p:cNvSpPr/>
          <p:nvPr/>
        </p:nvSpPr>
        <p:spPr>
          <a:xfrm>
            <a:off x="3038188" y="1997475"/>
            <a:ext cx="202162" cy="2849163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1" name="正方形/長方形 40"/>
          <p:cNvSpPr/>
          <p:nvPr/>
        </p:nvSpPr>
        <p:spPr>
          <a:xfrm>
            <a:off x="2411760" y="1988840"/>
            <a:ext cx="216024" cy="288032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2" name="正方形/長方形 41"/>
          <p:cNvSpPr/>
          <p:nvPr/>
        </p:nvSpPr>
        <p:spPr>
          <a:xfrm>
            <a:off x="1691680" y="1988840"/>
            <a:ext cx="216024" cy="288032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3" name="正方形/長方形 32"/>
          <p:cNvSpPr/>
          <p:nvPr/>
        </p:nvSpPr>
        <p:spPr>
          <a:xfrm>
            <a:off x="4499992" y="1988840"/>
            <a:ext cx="216024" cy="288032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4" name="正方形/長方形 33"/>
          <p:cNvSpPr/>
          <p:nvPr/>
        </p:nvSpPr>
        <p:spPr>
          <a:xfrm>
            <a:off x="5266908" y="2004904"/>
            <a:ext cx="216024" cy="288032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5" name="正方形/長方形 34"/>
          <p:cNvSpPr/>
          <p:nvPr/>
        </p:nvSpPr>
        <p:spPr>
          <a:xfrm>
            <a:off x="6012160" y="1988840"/>
            <a:ext cx="216024" cy="288032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6" name="正方形/長方形 35"/>
          <p:cNvSpPr/>
          <p:nvPr/>
        </p:nvSpPr>
        <p:spPr>
          <a:xfrm>
            <a:off x="6654990" y="1984077"/>
            <a:ext cx="216024" cy="288032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7" name="正方形/長方形 36"/>
          <p:cNvSpPr/>
          <p:nvPr/>
        </p:nvSpPr>
        <p:spPr>
          <a:xfrm>
            <a:off x="7308304" y="1988840"/>
            <a:ext cx="216024" cy="288032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8" name="正方形/長方形 37"/>
          <p:cNvSpPr/>
          <p:nvPr/>
        </p:nvSpPr>
        <p:spPr>
          <a:xfrm>
            <a:off x="7956376" y="1988840"/>
            <a:ext cx="216024" cy="288032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2" name="正方形/長方形 31"/>
          <p:cNvSpPr/>
          <p:nvPr/>
        </p:nvSpPr>
        <p:spPr>
          <a:xfrm>
            <a:off x="1115616" y="1988840"/>
            <a:ext cx="216024" cy="288032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正方形/長方形 3"/>
          <p:cNvSpPr/>
          <p:nvPr/>
        </p:nvSpPr>
        <p:spPr>
          <a:xfrm>
            <a:off x="971600" y="1268760"/>
            <a:ext cx="7344816" cy="36004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971600" y="4941168"/>
            <a:ext cx="734481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000" dirty="0">
                <a:latin typeface="HGP創英角ｺﾞｼｯｸUB" pitchFamily="50" charset="-128"/>
                <a:ea typeface="HGP創英角ｺﾞｼｯｸUB" pitchFamily="50" charset="-128"/>
              </a:rPr>
              <a:t>1</a:t>
            </a:r>
            <a:r>
              <a:rPr kumimoji="1" lang="en-US" altLang="ja-JP" sz="2000" dirty="0">
                <a:latin typeface="HGP創英角ｺﾞｼｯｸUB" pitchFamily="50" charset="-128"/>
                <a:ea typeface="HGP創英角ｺﾞｼｯｸUB" pitchFamily="50" charset="-128"/>
              </a:rPr>
              <a:t>    6      12    18     24     30    36     42     48     54   60</a:t>
            </a:r>
            <a:endParaRPr kumimoji="1" lang="ja-JP" altLang="en-US" sz="2000" dirty="0"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cxnSp>
        <p:nvCxnSpPr>
          <p:cNvPr id="7" name="直線コネクタ 6"/>
          <p:cNvCxnSpPr/>
          <p:nvPr/>
        </p:nvCxnSpPr>
        <p:spPr>
          <a:xfrm>
            <a:off x="1043608" y="1988840"/>
            <a:ext cx="727280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直線コネクタ 8"/>
          <p:cNvCxnSpPr/>
          <p:nvPr/>
        </p:nvCxnSpPr>
        <p:spPr>
          <a:xfrm>
            <a:off x="971600" y="2708920"/>
            <a:ext cx="734481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直線コネクタ 10"/>
          <p:cNvCxnSpPr/>
          <p:nvPr/>
        </p:nvCxnSpPr>
        <p:spPr>
          <a:xfrm>
            <a:off x="971600" y="3429000"/>
            <a:ext cx="734481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直線コネクタ 14"/>
          <p:cNvCxnSpPr/>
          <p:nvPr/>
        </p:nvCxnSpPr>
        <p:spPr>
          <a:xfrm>
            <a:off x="971600" y="4149080"/>
            <a:ext cx="734481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テキスト ボックス 18"/>
          <p:cNvSpPr txBox="1"/>
          <p:nvPr/>
        </p:nvSpPr>
        <p:spPr>
          <a:xfrm>
            <a:off x="327769" y="980728"/>
            <a:ext cx="571823" cy="4104456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en-US" altLang="ja-JP" sz="2400" dirty="0">
                <a:latin typeface="HGP創英角ｺﾞｼｯｸUB" pitchFamily="50" charset="-128"/>
                <a:ea typeface="HGP創英角ｺﾞｼｯｸUB" pitchFamily="50" charset="-128"/>
              </a:rPr>
              <a:t>25</a:t>
            </a:r>
            <a:r>
              <a:rPr lang="ja-JP" altLang="en-US" sz="2400" dirty="0">
                <a:latin typeface="HGP創英角ｺﾞｼｯｸUB" pitchFamily="50" charset="-128"/>
                <a:ea typeface="HGP創英角ｺﾞｼｯｸUB" pitchFamily="50" charset="-128"/>
              </a:rPr>
              <a:t>    </a:t>
            </a:r>
            <a:r>
              <a:rPr lang="en-US" altLang="ja-JP" sz="2400" dirty="0">
                <a:latin typeface="HGP創英角ｺﾞｼｯｸUB" pitchFamily="50" charset="-128"/>
                <a:ea typeface="HGP創英角ｺﾞｼｯｸUB" pitchFamily="50" charset="-128"/>
              </a:rPr>
              <a:t>20     15    10    5    0</a:t>
            </a:r>
            <a:endParaRPr kumimoji="1" lang="en-US" altLang="ja-JP" sz="2000" dirty="0"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sp>
        <p:nvSpPr>
          <p:cNvPr id="21" name="正方形/長方形 20"/>
          <p:cNvSpPr/>
          <p:nvPr/>
        </p:nvSpPr>
        <p:spPr>
          <a:xfrm>
            <a:off x="971600" y="1988840"/>
            <a:ext cx="216024" cy="2880320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" name="正方形/長方形 21"/>
          <p:cNvSpPr/>
          <p:nvPr/>
        </p:nvSpPr>
        <p:spPr>
          <a:xfrm>
            <a:off x="1547664" y="2204864"/>
            <a:ext cx="216024" cy="2664296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" name="正方形/長方形 22"/>
          <p:cNvSpPr/>
          <p:nvPr/>
        </p:nvSpPr>
        <p:spPr>
          <a:xfrm>
            <a:off x="2267744" y="2420888"/>
            <a:ext cx="227806" cy="2448272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4" name="正方形/長方形 23"/>
          <p:cNvSpPr/>
          <p:nvPr/>
        </p:nvSpPr>
        <p:spPr>
          <a:xfrm>
            <a:off x="2915816" y="2636912"/>
            <a:ext cx="216024" cy="2232248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5" name="正方形/長方形 24"/>
          <p:cNvSpPr/>
          <p:nvPr/>
        </p:nvSpPr>
        <p:spPr>
          <a:xfrm>
            <a:off x="3635896" y="2924944"/>
            <a:ext cx="216024" cy="1944216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6" name="正方形/長方形 25"/>
          <p:cNvSpPr/>
          <p:nvPr/>
        </p:nvSpPr>
        <p:spPr>
          <a:xfrm>
            <a:off x="4355976" y="3140968"/>
            <a:ext cx="216024" cy="1728192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7" name="正方形/長方形 26"/>
          <p:cNvSpPr/>
          <p:nvPr/>
        </p:nvSpPr>
        <p:spPr>
          <a:xfrm flipH="1">
            <a:off x="5148064" y="3429000"/>
            <a:ext cx="216024" cy="1440160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8" name="正方形/長方形 27"/>
          <p:cNvSpPr/>
          <p:nvPr/>
        </p:nvSpPr>
        <p:spPr>
          <a:xfrm flipH="1">
            <a:off x="5868144" y="3645024"/>
            <a:ext cx="216024" cy="1224136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9" name="正方形/長方形 28"/>
          <p:cNvSpPr/>
          <p:nvPr/>
        </p:nvSpPr>
        <p:spPr>
          <a:xfrm flipH="1">
            <a:off x="6516216" y="4005064"/>
            <a:ext cx="216024" cy="864096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0" name="正方形/長方形 29"/>
          <p:cNvSpPr/>
          <p:nvPr/>
        </p:nvSpPr>
        <p:spPr>
          <a:xfrm flipH="1">
            <a:off x="7236296" y="4365104"/>
            <a:ext cx="216024" cy="504056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1" name="正方形/長方形 30"/>
          <p:cNvSpPr/>
          <p:nvPr/>
        </p:nvSpPr>
        <p:spPr>
          <a:xfrm flipH="1">
            <a:off x="7884368" y="4725144"/>
            <a:ext cx="216024" cy="144016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4" name="テキスト ボックス 43"/>
          <p:cNvSpPr txBox="1"/>
          <p:nvPr/>
        </p:nvSpPr>
        <p:spPr>
          <a:xfrm>
            <a:off x="3635896" y="5229200"/>
            <a:ext cx="162095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2800" dirty="0">
                <a:latin typeface="HGP創英角ｺﾞｼｯｸUB" pitchFamily="50" charset="-128"/>
                <a:ea typeface="HGP創英角ｺﾞｼｯｸUB" pitchFamily="50" charset="-128"/>
              </a:rPr>
              <a:t>返済月数</a:t>
            </a:r>
            <a:endParaRPr kumimoji="1" lang="ja-JP" altLang="en-US" sz="2800" dirty="0"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sp>
        <p:nvSpPr>
          <p:cNvPr id="45" name="テキスト ボックス 44"/>
          <p:cNvSpPr txBox="1"/>
          <p:nvPr/>
        </p:nvSpPr>
        <p:spPr>
          <a:xfrm>
            <a:off x="109154" y="188640"/>
            <a:ext cx="926728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800" dirty="0">
                <a:solidFill>
                  <a:srgbClr val="FF0000"/>
                </a:solidFill>
                <a:latin typeface="HGP創英角ｺﾞｼｯｸUB" pitchFamily="50" charset="-128"/>
                <a:ea typeface="HGP創英角ｺﾞｼｯｸUB" pitchFamily="50" charset="-128"/>
              </a:rPr>
              <a:t>２０万円借りた場合</a:t>
            </a:r>
            <a:r>
              <a:rPr kumimoji="1" lang="ja-JP" altLang="en-US" sz="2800" dirty="0">
                <a:latin typeface="HGP創英角ｺﾞｼｯｸUB" pitchFamily="50" charset="-128"/>
                <a:ea typeface="HGP創英角ｺﾞｼｯｸUB" pitchFamily="50" charset="-128"/>
              </a:rPr>
              <a:t>の返済金額の違いによる残債務の推移</a:t>
            </a:r>
          </a:p>
        </p:txBody>
      </p:sp>
      <p:sp>
        <p:nvSpPr>
          <p:cNvPr id="46" name="テキスト ボックス 45"/>
          <p:cNvSpPr txBox="1"/>
          <p:nvPr/>
        </p:nvSpPr>
        <p:spPr>
          <a:xfrm>
            <a:off x="-143079" y="1386348"/>
            <a:ext cx="615553" cy="2246769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kumimoji="1" lang="ja-JP" altLang="en-US" sz="2800" dirty="0">
                <a:latin typeface="HGP創英角ｺﾞｼｯｸUB" pitchFamily="50" charset="-128"/>
                <a:ea typeface="HGP創英角ｺﾞｼｯｸUB" pitchFamily="50" charset="-128"/>
              </a:rPr>
              <a:t>残債務（万円）</a:t>
            </a:r>
          </a:p>
        </p:txBody>
      </p:sp>
      <p:sp>
        <p:nvSpPr>
          <p:cNvPr id="47" name="正方形/長方形 46"/>
          <p:cNvSpPr/>
          <p:nvPr/>
        </p:nvSpPr>
        <p:spPr>
          <a:xfrm>
            <a:off x="3059832" y="6021288"/>
            <a:ext cx="576064" cy="288032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8" name="正方形/長方形 47"/>
          <p:cNvSpPr/>
          <p:nvPr/>
        </p:nvSpPr>
        <p:spPr>
          <a:xfrm>
            <a:off x="5796136" y="6021288"/>
            <a:ext cx="576064" cy="288032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9" name="テキスト ボックス 48"/>
          <p:cNvSpPr txBox="1"/>
          <p:nvPr/>
        </p:nvSpPr>
        <p:spPr>
          <a:xfrm>
            <a:off x="1331640" y="5877272"/>
            <a:ext cx="162095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800" dirty="0">
                <a:latin typeface="HGP創英角ｺﾞｼｯｸUB" pitchFamily="50" charset="-128"/>
                <a:ea typeface="HGP創英角ｺﾞｼｯｸUB" pitchFamily="50" charset="-128"/>
              </a:rPr>
              <a:t>返済月額</a:t>
            </a:r>
          </a:p>
        </p:txBody>
      </p:sp>
      <p:sp>
        <p:nvSpPr>
          <p:cNvPr id="50" name="テキスト ボックス 49"/>
          <p:cNvSpPr txBox="1"/>
          <p:nvPr/>
        </p:nvSpPr>
        <p:spPr>
          <a:xfrm>
            <a:off x="3779912" y="5877272"/>
            <a:ext cx="152638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800" dirty="0">
                <a:solidFill>
                  <a:srgbClr val="00B0F0"/>
                </a:solidFill>
                <a:latin typeface="HGP創英角ｺﾞｼｯｸUB" pitchFamily="50" charset="-128"/>
                <a:ea typeface="HGP創英角ｺﾞｼｯｸUB" pitchFamily="50" charset="-128"/>
              </a:rPr>
              <a:t>5,000</a:t>
            </a:r>
            <a:r>
              <a:rPr kumimoji="1" lang="ja-JP" altLang="en-US" sz="2800" dirty="0">
                <a:solidFill>
                  <a:srgbClr val="00B0F0"/>
                </a:solidFill>
                <a:latin typeface="HGP創英角ｺﾞｼｯｸUB" pitchFamily="50" charset="-128"/>
                <a:ea typeface="HGP創英角ｺﾞｼｯｸUB" pitchFamily="50" charset="-128"/>
              </a:rPr>
              <a:t>円</a:t>
            </a:r>
          </a:p>
        </p:txBody>
      </p:sp>
      <p:sp>
        <p:nvSpPr>
          <p:cNvPr id="51" name="テキスト ボックス 50"/>
          <p:cNvSpPr txBox="1"/>
          <p:nvPr/>
        </p:nvSpPr>
        <p:spPr>
          <a:xfrm>
            <a:off x="6444208" y="5877272"/>
            <a:ext cx="152638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800" dirty="0">
                <a:latin typeface="HGP創英角ｺﾞｼｯｸUB" pitchFamily="50" charset="-128"/>
                <a:ea typeface="HGP創英角ｺﾞｼｯｸUB" pitchFamily="50" charset="-128"/>
              </a:rPr>
              <a:t>3,000</a:t>
            </a:r>
            <a:r>
              <a:rPr kumimoji="1" lang="ja-JP" altLang="en-US" sz="2800" dirty="0">
                <a:latin typeface="HGP創英角ｺﾞｼｯｸUB" pitchFamily="50" charset="-128"/>
                <a:ea typeface="HGP創英角ｺﾞｼｯｸUB" pitchFamily="50" charset="-128"/>
              </a:rPr>
              <a:t>円</a:t>
            </a:r>
          </a:p>
        </p:txBody>
      </p:sp>
      <p:sp>
        <p:nvSpPr>
          <p:cNvPr id="52" name="角丸四角形 51"/>
          <p:cNvSpPr/>
          <p:nvPr/>
        </p:nvSpPr>
        <p:spPr>
          <a:xfrm>
            <a:off x="1115616" y="5877272"/>
            <a:ext cx="7272808" cy="648072"/>
          </a:xfrm>
          <a:prstGeom prst="roundRect">
            <a:avLst/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3" name="円形吹き出し 42"/>
          <p:cNvSpPr/>
          <p:nvPr/>
        </p:nvSpPr>
        <p:spPr>
          <a:xfrm>
            <a:off x="8293235" y="611820"/>
            <a:ext cx="649078" cy="2184699"/>
          </a:xfrm>
          <a:prstGeom prst="wedgeEllipseCallout">
            <a:avLst>
              <a:gd name="adj1" fmla="val -143702"/>
              <a:gd name="adj2" fmla="val -8605"/>
            </a:avLst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vert="eaVert" rtlCol="0" anchor="ctr"/>
          <a:lstStyle/>
          <a:p>
            <a:pPr algn="ctr"/>
            <a:r>
              <a:rPr kumimoji="1" lang="ja-JP" altLang="en-US" sz="2400" dirty="0">
                <a:solidFill>
                  <a:schemeClr val="tx1"/>
                </a:solidFill>
                <a:latin typeface="HGP創英角ﾎﾟｯﾌﾟ体" pitchFamily="50" charset="-128"/>
                <a:ea typeface="HGP創英角ﾎﾟｯﾌﾟ体" pitchFamily="50" charset="-128"/>
              </a:rPr>
              <a:t>終わらない</a:t>
            </a:r>
          </a:p>
        </p:txBody>
      </p:sp>
      <p:sp>
        <p:nvSpPr>
          <p:cNvPr id="54" name="テキスト ボックス 53"/>
          <p:cNvSpPr txBox="1"/>
          <p:nvPr/>
        </p:nvSpPr>
        <p:spPr>
          <a:xfrm>
            <a:off x="2843808" y="620688"/>
            <a:ext cx="215956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800" dirty="0">
                <a:latin typeface="HGP創英角ｺﾞｼｯｸUB" pitchFamily="50" charset="-128"/>
                <a:ea typeface="HGP創英角ｺﾞｼｯｸUB" pitchFamily="50" charset="-128"/>
              </a:rPr>
              <a:t>（年率１８％）</a:t>
            </a:r>
          </a:p>
        </p:txBody>
      </p:sp>
      <p:pic>
        <p:nvPicPr>
          <p:cNvPr id="55" name="Picture 2" descr="F:\20150618\P38_アドバイスモグラ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2240" y="1340768"/>
            <a:ext cx="1170129" cy="5850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80"/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80"/>
                                        <p:tgtEl>
                                          <p:spTgt spid="5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80"/>
                                        <p:tgtEl>
                                          <p:spTgt spid="5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2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2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30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33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1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9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4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9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2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67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1000"/>
                            </p:stCondLst>
                            <p:childTnLst>
                              <p:par>
                                <p:cTn id="69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1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2000"/>
                            </p:stCondLst>
                            <p:childTnLst>
                              <p:par>
                                <p:cTn id="73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5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3000"/>
                            </p:stCondLst>
                            <p:childTnLst>
                              <p:par>
                                <p:cTn id="77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9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4000"/>
                            </p:stCondLst>
                            <p:childTnLst>
                              <p:par>
                                <p:cTn id="81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83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5000"/>
                            </p:stCondLst>
                            <p:childTnLst>
                              <p:par>
                                <p:cTn id="85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87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6000"/>
                            </p:stCondLst>
                            <p:childTnLst>
                              <p:par>
                                <p:cTn id="89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91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7000"/>
                            </p:stCondLst>
                            <p:childTnLst>
                              <p:par>
                                <p:cTn id="93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95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>
                            <p:stCondLst>
                              <p:cond delay="8000"/>
                            </p:stCondLst>
                            <p:childTnLst>
                              <p:par>
                                <p:cTn id="97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99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>
                            <p:stCondLst>
                              <p:cond delay="9000"/>
                            </p:stCondLst>
                            <p:childTnLst>
                              <p:par>
                                <p:cTn id="101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03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>
                            <p:stCondLst>
                              <p:cond delay="10000"/>
                            </p:stCondLst>
                            <p:childTnLst>
                              <p:par>
                                <p:cTn id="105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07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2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5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0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2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4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5" fill="hold">
                            <p:stCondLst>
                              <p:cond delay="2000"/>
                            </p:stCondLst>
                            <p:childTnLst>
                              <p:par>
                                <p:cTn id="126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8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9" fill="hold">
                            <p:stCondLst>
                              <p:cond delay="3000"/>
                            </p:stCondLst>
                            <p:childTnLst>
                              <p:par>
                                <p:cTn id="130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32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3" fill="hold">
                            <p:stCondLst>
                              <p:cond delay="4000"/>
                            </p:stCondLst>
                            <p:childTnLst>
                              <p:par>
                                <p:cTn id="134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36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7" fill="hold">
                            <p:stCondLst>
                              <p:cond delay="5000"/>
                            </p:stCondLst>
                            <p:childTnLst>
                              <p:par>
                                <p:cTn id="138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40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1" fill="hold">
                            <p:stCondLst>
                              <p:cond delay="6000"/>
                            </p:stCondLst>
                            <p:childTnLst>
                              <p:par>
                                <p:cTn id="142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44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5" fill="hold">
                            <p:stCondLst>
                              <p:cond delay="7000"/>
                            </p:stCondLst>
                            <p:childTnLst>
                              <p:par>
                                <p:cTn id="146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48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9" fill="hold">
                            <p:stCondLst>
                              <p:cond delay="8000"/>
                            </p:stCondLst>
                            <p:childTnLst>
                              <p:par>
                                <p:cTn id="150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52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3" fill="hold">
                            <p:stCondLst>
                              <p:cond delay="9000"/>
                            </p:stCondLst>
                            <p:childTnLst>
                              <p:par>
                                <p:cTn id="154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56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7" fill="hold">
                            <p:stCondLst>
                              <p:cond delay="10000"/>
                            </p:stCondLst>
                            <p:childTnLst>
                              <p:par>
                                <p:cTn id="158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60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1" fill="hold">
                      <p:stCondLst>
                        <p:cond delay="indefinite"/>
                      </p:stCondLst>
                      <p:childTnLst>
                        <p:par>
                          <p:cTn id="162" fill="hold">
                            <p:stCondLst>
                              <p:cond delay="0"/>
                            </p:stCondLst>
                            <p:childTnLst>
                              <p:par>
                                <p:cTn id="16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5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6" fill="hold">
                      <p:stCondLst>
                        <p:cond delay="indefinite"/>
                      </p:stCondLst>
                      <p:childTnLst>
                        <p:par>
                          <p:cTn id="167" fill="hold">
                            <p:stCondLst>
                              <p:cond delay="0"/>
                            </p:stCondLst>
                            <p:childTnLst>
                              <p:par>
                                <p:cTn id="168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0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1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2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4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5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 animBg="1"/>
      <p:bldP spid="40" grpId="0" animBg="1"/>
      <p:bldP spid="41" grpId="0" animBg="1"/>
      <p:bldP spid="42" grpId="0" animBg="1"/>
      <p:bldP spid="33" grpId="0" animBg="1"/>
      <p:bldP spid="34" grpId="0" animBg="1"/>
      <p:bldP spid="35" grpId="0" animBg="1"/>
      <p:bldP spid="36" grpId="0" animBg="1"/>
      <p:bldP spid="37" grpId="0" animBg="1"/>
      <p:bldP spid="38" grpId="0" animBg="1"/>
      <p:bldP spid="32" grpId="0" animBg="1"/>
      <p:bldP spid="4" grpId="0" animBg="1"/>
      <p:bldP spid="5" grpId="0"/>
      <p:bldP spid="19" grpId="0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1" grpId="0" animBg="1"/>
      <p:bldP spid="44" grpId="0"/>
      <p:bldP spid="46" grpId="0"/>
      <p:bldP spid="47" grpId="0" animBg="1"/>
      <p:bldP spid="48" grpId="0" animBg="1"/>
      <p:bldP spid="49" grpId="0"/>
      <p:bldP spid="50" grpId="0"/>
      <p:bldP spid="51" grpId="0"/>
      <p:bldP spid="52" grpId="0" animBg="1"/>
      <p:bldP spid="43" grpId="0" animBg="1"/>
      <p:bldP spid="5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5338936" cy="2801466"/>
          </a:xfrm>
        </p:spPr>
        <p:txBody>
          <a:bodyPr>
            <a:noAutofit/>
          </a:bodyPr>
          <a:lstStyle/>
          <a:p>
            <a:r>
              <a:rPr lang="ja-JP" altLang="en-US" sz="4400" dirty="0">
                <a:ln w="6350">
                  <a:solidFill>
                    <a:srgbClr val="FF3399"/>
                  </a:solidFill>
                </a:ln>
                <a:solidFill>
                  <a:srgbClr val="FF3399"/>
                </a:solidFill>
                <a:latin typeface="HGP創英角ﾎﾟｯﾌﾟ体" pitchFamily="50" charset="-128"/>
                <a:ea typeface="HGP創英角ﾎﾟｯﾌﾟ体" pitchFamily="50" charset="-128"/>
              </a:rPr>
              <a:t>いつまでも</a:t>
            </a:r>
            <a:r>
              <a:rPr lang="en-US" altLang="ja-JP" sz="4400" dirty="0">
                <a:ln w="6350">
                  <a:solidFill>
                    <a:srgbClr val="FF3399"/>
                  </a:solidFill>
                </a:ln>
                <a:solidFill>
                  <a:srgbClr val="FF3399"/>
                </a:solidFill>
                <a:latin typeface="HGP創英角ﾎﾟｯﾌﾟ体" pitchFamily="50" charset="-128"/>
                <a:ea typeface="HGP創英角ﾎﾟｯﾌﾟ体" pitchFamily="50" charset="-128"/>
              </a:rPr>
              <a:t/>
            </a:r>
            <a:br>
              <a:rPr lang="en-US" altLang="ja-JP" sz="4400" dirty="0">
                <a:ln w="6350">
                  <a:solidFill>
                    <a:srgbClr val="FF3399"/>
                  </a:solidFill>
                </a:ln>
                <a:solidFill>
                  <a:srgbClr val="FF3399"/>
                </a:solidFill>
                <a:latin typeface="HGP創英角ﾎﾟｯﾌﾟ体" pitchFamily="50" charset="-128"/>
                <a:ea typeface="HGP創英角ﾎﾟｯﾌﾟ体" pitchFamily="50" charset="-128"/>
              </a:rPr>
            </a:br>
            <a:r>
              <a:rPr lang="ja-JP" altLang="en-US" sz="4400" dirty="0">
                <a:ln w="6350">
                  <a:solidFill>
                    <a:srgbClr val="FF3399"/>
                  </a:solidFill>
                </a:ln>
                <a:solidFill>
                  <a:srgbClr val="FF3399"/>
                </a:solidFill>
                <a:latin typeface="HGP創英角ﾎﾟｯﾌﾟ体" pitchFamily="50" charset="-128"/>
                <a:ea typeface="HGP創英角ﾎﾟｯﾌﾟ体" pitchFamily="50" charset="-128"/>
              </a:rPr>
              <a:t>終わらない借金が</a:t>
            </a:r>
            <a:r>
              <a:rPr lang="en-US" altLang="ja-JP" sz="4400" dirty="0">
                <a:ln w="6350">
                  <a:solidFill>
                    <a:srgbClr val="FF3399"/>
                  </a:solidFill>
                </a:ln>
                <a:solidFill>
                  <a:srgbClr val="FF3399"/>
                </a:solidFill>
                <a:latin typeface="HGP創英角ﾎﾟｯﾌﾟ体" pitchFamily="50" charset="-128"/>
                <a:ea typeface="HGP創英角ﾎﾟｯﾌﾟ体" pitchFamily="50" charset="-128"/>
              </a:rPr>
              <a:t/>
            </a:r>
            <a:br>
              <a:rPr lang="en-US" altLang="ja-JP" sz="4400" dirty="0">
                <a:ln w="6350">
                  <a:solidFill>
                    <a:srgbClr val="FF3399"/>
                  </a:solidFill>
                </a:ln>
                <a:solidFill>
                  <a:srgbClr val="FF3399"/>
                </a:solidFill>
                <a:latin typeface="HGP創英角ﾎﾟｯﾌﾟ体" pitchFamily="50" charset="-128"/>
                <a:ea typeface="HGP創英角ﾎﾟｯﾌﾟ体" pitchFamily="50" charset="-128"/>
              </a:rPr>
            </a:br>
            <a:r>
              <a:rPr lang="ja-JP" altLang="en-US" sz="4400" dirty="0">
                <a:ln w="6350">
                  <a:solidFill>
                    <a:srgbClr val="FF3399"/>
                  </a:solidFill>
                </a:ln>
                <a:solidFill>
                  <a:srgbClr val="FF3399"/>
                </a:solidFill>
                <a:latin typeface="HGP創英角ﾎﾟｯﾌﾟ体" pitchFamily="50" charset="-128"/>
                <a:ea typeface="HGP創英角ﾎﾟｯﾌﾟ体" pitchFamily="50" charset="-128"/>
              </a:rPr>
              <a:t>あるんだね</a:t>
            </a:r>
            <a:endParaRPr kumimoji="1" lang="ja-JP" altLang="en-US" sz="4400" dirty="0">
              <a:ln w="6350">
                <a:solidFill>
                  <a:srgbClr val="FF3399"/>
                </a:solidFill>
              </a:ln>
              <a:solidFill>
                <a:srgbClr val="FF3399"/>
              </a:solidFill>
              <a:latin typeface="HGP創英角ﾎﾟｯﾌﾟ体" pitchFamily="50" charset="-128"/>
              <a:ea typeface="HGP創英角ﾎﾟｯﾌﾟ体" pitchFamily="50" charset="-128"/>
            </a:endParaRPr>
          </a:p>
        </p:txBody>
      </p:sp>
      <p:pic>
        <p:nvPicPr>
          <p:cNvPr id="4" name="Picture 2" descr="D:\Users\b27055\Desktop\20150623\P23_トラブルの泉③（ぼくがはらうの！？）.pn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95936" y="0"/>
            <a:ext cx="4002515" cy="457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 descr="F:\20150618\P38_アドバイスモグラ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5013176"/>
            <a:ext cx="2610289" cy="13051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テキスト ボックス 5"/>
          <p:cNvSpPr txBox="1"/>
          <p:nvPr/>
        </p:nvSpPr>
        <p:spPr>
          <a:xfrm>
            <a:off x="2987824" y="5085184"/>
            <a:ext cx="5889754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>
                <a:latin typeface="HGP創英角ﾎﾟｯﾌﾟ体" pitchFamily="50" charset="-128"/>
                <a:ea typeface="HGP創英角ﾎﾟｯﾌﾟ体" pitchFamily="50" charset="-128"/>
              </a:rPr>
              <a:t>言われるままの、</a:t>
            </a:r>
            <a:endParaRPr kumimoji="1" lang="en-US" altLang="ja-JP" sz="3600" dirty="0">
              <a:latin typeface="HGP創英角ﾎﾟｯﾌﾟ体" pitchFamily="50" charset="-128"/>
              <a:ea typeface="HGP創英角ﾎﾟｯﾌﾟ体" pitchFamily="50" charset="-128"/>
            </a:endParaRPr>
          </a:p>
          <a:p>
            <a:r>
              <a:rPr kumimoji="1" lang="ja-JP" altLang="en-US" sz="3600" dirty="0">
                <a:latin typeface="HGP創英角ﾎﾟｯﾌﾟ体" pitchFamily="50" charset="-128"/>
                <a:ea typeface="HGP創英角ﾎﾟｯﾌﾟ体" pitchFamily="50" charset="-128"/>
              </a:rPr>
              <a:t>人任せの返済計画はダメだよ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0" y="0"/>
            <a:ext cx="3780420" cy="1399032"/>
          </a:xfrm>
        </p:spPr>
        <p:txBody>
          <a:bodyPr>
            <a:noAutofit/>
          </a:bodyPr>
          <a:lstStyle/>
          <a:p>
            <a:r>
              <a:rPr kumimoji="1" lang="ja-JP" altLang="en-US" sz="72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00B05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GP創英角ﾎﾟｯﾌﾟ体" pitchFamily="50" charset="-128"/>
                <a:ea typeface="HGP創英角ﾎﾟｯﾌﾟ体" pitchFamily="50" charset="-128"/>
              </a:rPr>
              <a:t>トイチ</a:t>
            </a:r>
            <a:r>
              <a:rPr kumimoji="1" lang="ja-JP" altLang="en-US" sz="4400" dirty="0">
                <a:latin typeface="HGP創英角ﾎﾟｯﾌﾟ体" pitchFamily="50" charset="-128"/>
                <a:ea typeface="HGP創英角ﾎﾟｯﾌﾟ体" pitchFamily="50" charset="-128"/>
              </a:rPr>
              <a:t>　</a:t>
            </a:r>
          </a:p>
        </p:txBody>
      </p:sp>
      <p:sp>
        <p:nvSpPr>
          <p:cNvPr id="4" name="タイトル 1"/>
          <p:cNvSpPr txBox="1">
            <a:spLocks/>
          </p:cNvSpPr>
          <p:nvPr/>
        </p:nvSpPr>
        <p:spPr>
          <a:xfrm>
            <a:off x="65402" y="0"/>
            <a:ext cx="465486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pPr marL="484632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4400" b="1" i="0" u="none" strike="noStrike" kern="1200" cap="none" spc="0" normalizeH="0" baseline="0" noProof="0" dirty="0">
                <a:ln w="6350">
                  <a:solidFill>
                    <a:schemeClr val="accent1">
                      <a:shade val="43000"/>
                    </a:schemeClr>
                  </a:solidFill>
                </a:ln>
                <a:solidFill>
                  <a:schemeClr val="accent1">
                    <a:tint val="83000"/>
                    <a:satMod val="150000"/>
                  </a:schemeClr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HGP創英角ｺﾞｼｯｸUB" pitchFamily="50" charset="-128"/>
                <a:ea typeface="HGP創英角ｺﾞｼｯｸUB" pitchFamily="50" charset="-128"/>
                <a:cs typeface="+mj-cs"/>
              </a:rPr>
              <a:t>高金利といえば</a:t>
            </a:r>
            <a:r>
              <a:rPr kumimoji="1" lang="ja-JP" altLang="en-US" sz="4200" b="0" i="0" u="none" strike="noStrike" kern="1200" cap="none" spc="0" normalizeH="0" baseline="0" noProof="0" dirty="0">
                <a:ln w="6350">
                  <a:solidFill>
                    <a:schemeClr val="accent1">
                      <a:shade val="43000"/>
                    </a:schemeClr>
                  </a:solidFill>
                </a:ln>
                <a:solidFill>
                  <a:schemeClr val="accent1">
                    <a:tint val="83000"/>
                    <a:satMod val="150000"/>
                  </a:schemeClr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HGP創英角ｺﾞｼｯｸUB" pitchFamily="50" charset="-128"/>
                <a:ea typeface="HGP創英角ｺﾞｼｯｸUB" pitchFamily="50" charset="-128"/>
                <a:cs typeface="+mj-cs"/>
              </a:rPr>
              <a:t>　</a:t>
            </a:r>
          </a:p>
        </p:txBody>
      </p:sp>
      <p:sp>
        <p:nvSpPr>
          <p:cNvPr id="5" name="タイトル 1"/>
          <p:cNvSpPr txBox="1">
            <a:spLocks/>
          </p:cNvSpPr>
          <p:nvPr/>
        </p:nvSpPr>
        <p:spPr>
          <a:xfrm>
            <a:off x="-49700" y="3699030"/>
            <a:ext cx="4885063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pPr marL="484632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4400" b="1" i="0" u="none" strike="noStrike" kern="1200" cap="none" spc="0" normalizeH="0" baseline="0" noProof="0" dirty="0">
                <a:ln w="6350">
                  <a:solidFill>
                    <a:schemeClr val="accent1">
                      <a:shade val="43000"/>
                    </a:schemeClr>
                  </a:solidFill>
                </a:ln>
                <a:solidFill>
                  <a:schemeClr val="accent1">
                    <a:tint val="83000"/>
                    <a:satMod val="150000"/>
                  </a:schemeClr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HGP創英角ｺﾞｼｯｸUB" pitchFamily="50" charset="-128"/>
                <a:ea typeface="HGP創英角ｺﾞｼｯｸUB" pitchFamily="50" charset="-128"/>
                <a:cs typeface="+mj-cs"/>
              </a:rPr>
              <a:t>年利にしてみると</a:t>
            </a:r>
            <a:r>
              <a:rPr kumimoji="1" lang="ja-JP" altLang="en-US" sz="4200" b="0" i="0" u="none" strike="noStrike" kern="1200" cap="none" spc="0" normalizeH="0" baseline="0" noProof="0" dirty="0">
                <a:ln w="6350">
                  <a:solidFill>
                    <a:schemeClr val="accent1">
                      <a:shade val="43000"/>
                    </a:schemeClr>
                  </a:solidFill>
                </a:ln>
                <a:solidFill>
                  <a:schemeClr val="accent1">
                    <a:tint val="83000"/>
                    <a:satMod val="150000"/>
                  </a:schemeClr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　</a:t>
            </a:r>
          </a:p>
        </p:txBody>
      </p:sp>
      <p:sp>
        <p:nvSpPr>
          <p:cNvPr id="6" name="タイトル 1"/>
          <p:cNvSpPr txBox="1">
            <a:spLocks/>
          </p:cNvSpPr>
          <p:nvPr/>
        </p:nvSpPr>
        <p:spPr>
          <a:xfrm>
            <a:off x="1495255" y="2708920"/>
            <a:ext cx="6822250" cy="1399032"/>
          </a:xfrm>
          <a:prstGeom prst="rect">
            <a:avLst/>
          </a:prstGeom>
        </p:spPr>
        <p:txBody>
          <a:bodyPr vert="horz" anchor="ctr">
            <a:noAutofit/>
          </a:bodyPr>
          <a:lstStyle/>
          <a:p>
            <a:pPr marL="484632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5400" i="0" u="none" strike="noStrike" kern="1200" normalizeH="0" baseline="0" noProof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00B05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uLnTx/>
                <a:uFillTx/>
                <a:latin typeface="HGP創英角ﾎﾟｯﾌﾟ体" pitchFamily="50" charset="-128"/>
                <a:ea typeface="HGP創英角ﾎﾟｯﾌﾟ体" pitchFamily="50" charset="-128"/>
                <a:cs typeface="+mj-cs"/>
              </a:rPr>
              <a:t>10</a:t>
            </a:r>
            <a:r>
              <a:rPr kumimoji="1" lang="ja-JP" altLang="en-US" sz="5400" i="0" u="none" strike="noStrike" kern="1200" normalizeH="0" baseline="0" noProof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00B05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uLnTx/>
                <a:uFillTx/>
                <a:latin typeface="HGP創英角ﾎﾟｯﾌﾟ体" pitchFamily="50" charset="-128"/>
                <a:ea typeface="HGP創英角ﾎﾟｯﾌﾟ体" pitchFamily="50" charset="-128"/>
                <a:cs typeface="+mj-cs"/>
              </a:rPr>
              <a:t>日で</a:t>
            </a:r>
            <a:r>
              <a:rPr kumimoji="1" lang="en-US" altLang="ja-JP" sz="5400" i="0" u="none" strike="noStrike" kern="1200" normalizeH="0" baseline="0" noProof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00B05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uLnTx/>
                <a:uFillTx/>
                <a:latin typeface="HGP創英角ﾎﾟｯﾌﾟ体" pitchFamily="50" charset="-128"/>
                <a:ea typeface="HGP創英角ﾎﾟｯﾌﾟ体" pitchFamily="50" charset="-128"/>
                <a:cs typeface="+mj-cs"/>
              </a:rPr>
              <a:t>1</a:t>
            </a:r>
            <a:r>
              <a:rPr kumimoji="1" lang="ja-JP" altLang="en-US" sz="5400" i="0" u="none" strike="noStrike" kern="1200" normalizeH="0" baseline="0" noProof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00B05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uLnTx/>
                <a:uFillTx/>
                <a:latin typeface="HGP創英角ﾎﾟｯﾌﾟ体" pitchFamily="50" charset="-128"/>
                <a:ea typeface="HGP創英角ﾎﾟｯﾌﾟ体" pitchFamily="50" charset="-128"/>
                <a:cs typeface="+mj-cs"/>
              </a:rPr>
              <a:t>割の利息</a:t>
            </a:r>
            <a:r>
              <a:rPr kumimoji="1" lang="ja-JP" altLang="en-US" sz="3600" b="0" i="0" u="none" strike="noStrike" kern="1200" cap="none" spc="0" normalizeH="0" baseline="0" noProof="0" dirty="0">
                <a:ln w="6350">
                  <a:solidFill>
                    <a:schemeClr val="accent1">
                      <a:shade val="43000"/>
                    </a:schemeClr>
                  </a:solidFill>
                </a:ln>
                <a:solidFill>
                  <a:schemeClr val="accent1">
                    <a:tint val="83000"/>
                    <a:satMod val="150000"/>
                  </a:schemeClr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　</a:t>
            </a:r>
          </a:p>
        </p:txBody>
      </p:sp>
      <p:sp>
        <p:nvSpPr>
          <p:cNvPr id="8" name="角丸四角形吹き出し 7"/>
          <p:cNvSpPr/>
          <p:nvPr/>
        </p:nvSpPr>
        <p:spPr>
          <a:xfrm>
            <a:off x="3379367" y="1399032"/>
            <a:ext cx="2745304" cy="1035114"/>
          </a:xfrm>
          <a:prstGeom prst="wedgeRoundRectCallout">
            <a:avLst>
              <a:gd name="adj1" fmla="val 92273"/>
              <a:gd name="adj2" fmla="val -27265"/>
              <a:gd name="adj3" fmla="val 16667"/>
            </a:avLst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3200" dirty="0"/>
              <a:t>ボクもよく使ってます</a:t>
            </a:r>
          </a:p>
        </p:txBody>
      </p:sp>
      <p:sp>
        <p:nvSpPr>
          <p:cNvPr id="9" name="タイトル 1"/>
          <p:cNvSpPr txBox="1">
            <a:spLocks/>
          </p:cNvSpPr>
          <p:nvPr/>
        </p:nvSpPr>
        <p:spPr>
          <a:xfrm>
            <a:off x="-49700" y="5800037"/>
            <a:ext cx="9193700" cy="108874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vert="horz" anchor="ctr">
            <a:normAutofit/>
          </a:bodyPr>
          <a:lstStyle/>
          <a:p>
            <a:pPr marL="484632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4400" b="1" i="0" u="none" strike="noStrike" kern="1200" cap="none" spc="0" normalizeH="0" baseline="0" noProof="0" dirty="0">
                <a:ln w="6350">
                  <a:solidFill>
                    <a:schemeClr val="accent1">
                      <a:shade val="43000"/>
                    </a:schemeClr>
                  </a:solidFill>
                </a:ln>
                <a:solidFill>
                  <a:schemeClr val="tx1"/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HGP創英角ｺﾞｼｯｸUB" pitchFamily="50" charset="-128"/>
                <a:ea typeface="HGP創英角ｺﾞｼｯｸUB" pitchFamily="50" charset="-128"/>
                <a:cs typeface="+mj-cs"/>
              </a:rPr>
              <a:t>　</a:t>
            </a:r>
            <a:r>
              <a:rPr kumimoji="1" lang="ja-JP" altLang="en-US" sz="4400" b="1" i="0" u="none" strike="noStrike" kern="1200" cap="none" spc="0" normalizeH="0" baseline="0" noProof="0" dirty="0">
                <a:ln w="6350">
                  <a:solidFill>
                    <a:schemeClr val="accent1">
                      <a:shade val="43000"/>
                    </a:schemeClr>
                  </a:solidFill>
                </a:ln>
                <a:solidFill>
                  <a:schemeClr val="tx1"/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HGP創英角ﾎﾟｯﾌﾟ体" panose="040B0A00000000000000" pitchFamily="50" charset="-128"/>
                <a:ea typeface="HGP創英角ﾎﾟｯﾌﾟ体" panose="040B0A00000000000000" pitchFamily="50" charset="-128"/>
                <a:cs typeface="+mj-cs"/>
              </a:rPr>
              <a:t>　</a:t>
            </a:r>
            <a:r>
              <a:rPr kumimoji="1" lang="ja-JP" altLang="en-US" sz="4200" b="1" i="0" u="none" strike="noStrike" kern="1200" cap="none" spc="0" normalizeH="0" baseline="0" noProof="0" dirty="0">
                <a:ln w="6350">
                  <a:solidFill>
                    <a:schemeClr val="accent1">
                      <a:shade val="43000"/>
                    </a:schemeClr>
                  </a:solidFill>
                </a:ln>
                <a:solidFill>
                  <a:schemeClr val="tx1"/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HGP創英角ｺﾞｼｯｸUB" pitchFamily="50" charset="-128"/>
                <a:ea typeface="HGP創英角ｺﾞｼｯｸUB" pitchFamily="50" charset="-128"/>
                <a:cs typeface="+mj-cs"/>
              </a:rPr>
              <a:t>　</a:t>
            </a:r>
          </a:p>
        </p:txBody>
      </p:sp>
      <p:sp>
        <p:nvSpPr>
          <p:cNvPr id="11" name="タイトル 1"/>
          <p:cNvSpPr txBox="1">
            <a:spLocks/>
          </p:cNvSpPr>
          <p:nvPr/>
        </p:nvSpPr>
        <p:spPr>
          <a:xfrm>
            <a:off x="-108520" y="2112375"/>
            <a:ext cx="306034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pPr marL="484632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4400" b="1" i="0" u="none" strike="noStrike" kern="1200" cap="none" spc="0" normalizeH="0" baseline="0" noProof="0" dirty="0">
                <a:ln w="6350">
                  <a:solidFill>
                    <a:schemeClr val="accent1">
                      <a:shade val="43000"/>
                    </a:schemeClr>
                  </a:solidFill>
                </a:ln>
                <a:solidFill>
                  <a:schemeClr val="accent1">
                    <a:tint val="83000"/>
                    <a:satMod val="150000"/>
                  </a:schemeClr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HGP創英角ｺﾞｼｯｸUB" pitchFamily="50" charset="-128"/>
                <a:ea typeface="HGP創英角ｺﾞｼｯｸUB" pitchFamily="50" charset="-128"/>
                <a:cs typeface="+mj-cs"/>
              </a:rPr>
              <a:t>意味は？</a:t>
            </a:r>
            <a:r>
              <a:rPr kumimoji="1" lang="ja-JP" altLang="en-US" sz="4200" b="0" i="0" u="none" strike="noStrike" kern="1200" cap="none" spc="0" normalizeH="0" baseline="0" noProof="0" dirty="0">
                <a:ln w="6350">
                  <a:solidFill>
                    <a:schemeClr val="accent1">
                      <a:shade val="43000"/>
                    </a:schemeClr>
                  </a:solidFill>
                </a:ln>
                <a:solidFill>
                  <a:schemeClr val="accent1">
                    <a:tint val="83000"/>
                    <a:satMod val="150000"/>
                  </a:schemeClr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　</a:t>
            </a:r>
          </a:p>
        </p:txBody>
      </p:sp>
      <p:pic>
        <p:nvPicPr>
          <p:cNvPr id="12" name="Picture 2" descr="F:\20150618\P38_ヤミ金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50040" y="550058"/>
            <a:ext cx="3032450" cy="2880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テキスト ボックス 12"/>
          <p:cNvSpPr txBox="1"/>
          <p:nvPr/>
        </p:nvSpPr>
        <p:spPr>
          <a:xfrm>
            <a:off x="820972" y="4912298"/>
            <a:ext cx="817240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4400" dirty="0">
                <a:ln w="19050">
                  <a:solidFill>
                    <a:schemeClr val="tx1"/>
                  </a:solidFill>
                </a:ln>
                <a:solidFill>
                  <a:srgbClr val="00B05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１０％</a:t>
            </a:r>
            <a:r>
              <a:rPr kumimoji="1" lang="en-US" altLang="ja-JP" sz="4400" dirty="0">
                <a:ln w="19050">
                  <a:solidFill>
                    <a:schemeClr val="tx1"/>
                  </a:solidFill>
                </a:ln>
                <a:solidFill>
                  <a:srgbClr val="00B05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÷10</a:t>
            </a:r>
            <a:r>
              <a:rPr kumimoji="1" lang="ja-JP" altLang="en-US" sz="4400" dirty="0">
                <a:ln w="19050">
                  <a:solidFill>
                    <a:schemeClr val="tx1"/>
                  </a:solidFill>
                </a:ln>
                <a:solidFill>
                  <a:srgbClr val="00B05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日</a:t>
            </a:r>
            <a:r>
              <a:rPr kumimoji="1" lang="en-US" altLang="ja-JP" sz="4400" dirty="0">
                <a:ln w="19050">
                  <a:solidFill>
                    <a:schemeClr val="tx1"/>
                  </a:solidFill>
                </a:ln>
                <a:solidFill>
                  <a:srgbClr val="00B05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×365</a:t>
            </a:r>
            <a:r>
              <a:rPr kumimoji="1" lang="ja-JP" altLang="en-US" sz="4400" dirty="0">
                <a:ln w="19050">
                  <a:solidFill>
                    <a:schemeClr val="tx1"/>
                  </a:solidFill>
                </a:ln>
                <a:solidFill>
                  <a:srgbClr val="00B05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日＝３６５％</a:t>
            </a:r>
          </a:p>
        </p:txBody>
      </p:sp>
      <p:sp>
        <p:nvSpPr>
          <p:cNvPr id="7" name="正方形/長方形 6"/>
          <p:cNvSpPr/>
          <p:nvPr/>
        </p:nvSpPr>
        <p:spPr>
          <a:xfrm>
            <a:off x="2066000" y="5928909"/>
            <a:ext cx="1771639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4800" b="1" dirty="0">
                <a:ln w="6350">
                  <a:solidFill>
                    <a:schemeClr val="accent1">
                      <a:shade val="43000"/>
                    </a:schemeClr>
                  </a:solidFill>
                </a:ln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２０％</a:t>
            </a:r>
            <a:endParaRPr lang="ja-JP" altLang="en-US" sz="4800" dirty="0"/>
          </a:p>
        </p:txBody>
      </p:sp>
      <p:sp>
        <p:nvSpPr>
          <p:cNvPr id="14" name="正方形/長方形 13"/>
          <p:cNvSpPr/>
          <p:nvPr/>
        </p:nvSpPr>
        <p:spPr>
          <a:xfrm>
            <a:off x="3896925" y="6052020"/>
            <a:ext cx="4847802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3600" b="1" dirty="0">
                <a:ln w="6350">
                  <a:solidFill>
                    <a:schemeClr val="accent1">
                      <a:shade val="43000"/>
                    </a:schemeClr>
                  </a:solidFill>
                </a:ln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latin typeface="HGP創英角ｺﾞｼｯｸUB" pitchFamily="50" charset="-128"/>
                <a:ea typeface="HGP創英角ｺﾞｼｯｸUB" pitchFamily="50" charset="-128"/>
              </a:rPr>
              <a:t>を超えるのはすべて違法</a:t>
            </a:r>
            <a:endParaRPr lang="ja-JP" alt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1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7" dur="80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8" dur="80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9" dur="80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500"/>
                            </p:stCondLst>
                            <p:childTnLst>
                              <p:par>
                                <p:cTn id="51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3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  <p:bldP spid="6" grpId="0"/>
      <p:bldP spid="8" grpId="0" animBg="1"/>
      <p:bldP spid="9" grpId="0" animBg="1"/>
      <p:bldP spid="11" grpId="0"/>
      <p:bldP spid="13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09386" y="0"/>
            <a:ext cx="8280920" cy="866251"/>
          </a:xfrm>
        </p:spPr>
        <p:txBody>
          <a:bodyPr>
            <a:normAutofit/>
          </a:bodyPr>
          <a:lstStyle/>
          <a:p>
            <a:r>
              <a:rPr lang="ja-JP" altLang="en-US" sz="4400" b="1" dirty="0">
                <a:latin typeface="HGP創英角ｺﾞｼｯｸUB" pitchFamily="50" charset="-128"/>
                <a:ea typeface="HGP創英角ｺﾞｼｯｸUB" pitchFamily="50" charset="-128"/>
              </a:rPr>
              <a:t>下の</a:t>
            </a:r>
            <a:r>
              <a:rPr kumimoji="1" lang="ja-JP" altLang="en-US" sz="4400" b="1" dirty="0">
                <a:latin typeface="HGP創英角ｺﾞｼｯｸUB" pitchFamily="50" charset="-128"/>
                <a:ea typeface="HGP創英角ｺﾞｼｯｸUB" pitchFamily="50" charset="-128"/>
              </a:rPr>
              <a:t>グラフには到底入らない</a:t>
            </a:r>
          </a:p>
        </p:txBody>
      </p:sp>
      <p:sp>
        <p:nvSpPr>
          <p:cNvPr id="35" name="正方形/長方形 34"/>
          <p:cNvSpPr/>
          <p:nvPr/>
        </p:nvSpPr>
        <p:spPr>
          <a:xfrm>
            <a:off x="1376644" y="0"/>
            <a:ext cx="7515835" cy="5724255"/>
          </a:xfrm>
          <a:prstGeom prst="rect">
            <a:avLst/>
          </a:prstGeom>
          <a:solidFill>
            <a:schemeClr val="tx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7" name="テキスト ボックス 36"/>
          <p:cNvSpPr txBox="1"/>
          <p:nvPr/>
        </p:nvSpPr>
        <p:spPr>
          <a:xfrm>
            <a:off x="409685" y="605300"/>
            <a:ext cx="88197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400" b="1" dirty="0">
                <a:latin typeface="HGP創英角ｺﾞｼｯｸUB" pitchFamily="50" charset="-128"/>
                <a:ea typeface="HGP創英角ｺﾞｼｯｸUB" pitchFamily="50" charset="-128"/>
              </a:rPr>
              <a:t>３００</a:t>
            </a:r>
          </a:p>
        </p:txBody>
      </p:sp>
      <p:sp>
        <p:nvSpPr>
          <p:cNvPr id="38" name="正方形/長方形 37"/>
          <p:cNvSpPr/>
          <p:nvPr/>
        </p:nvSpPr>
        <p:spPr>
          <a:xfrm>
            <a:off x="7497325" y="5724255"/>
            <a:ext cx="1395155" cy="411074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2" name="テキスト ボックス 41"/>
          <p:cNvSpPr txBox="1"/>
          <p:nvPr/>
        </p:nvSpPr>
        <p:spPr>
          <a:xfrm>
            <a:off x="3097909" y="1075957"/>
            <a:ext cx="342038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5400" b="1" spc="5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HGP創英角ｺﾞｼｯｸUB" pitchFamily="50" charset="-128"/>
                <a:ea typeface="HGP創英角ｺﾞｼｯｸUB" pitchFamily="50" charset="-128"/>
              </a:rPr>
              <a:t>違法金利</a:t>
            </a:r>
          </a:p>
        </p:txBody>
      </p:sp>
      <p:grpSp>
        <p:nvGrpSpPr>
          <p:cNvPr id="5" name="グループ化 4"/>
          <p:cNvGrpSpPr/>
          <p:nvPr/>
        </p:nvGrpSpPr>
        <p:grpSpPr>
          <a:xfrm>
            <a:off x="791580" y="5544235"/>
            <a:ext cx="6840760" cy="1378713"/>
            <a:chOff x="791580" y="5544235"/>
            <a:chExt cx="6840760" cy="1378713"/>
          </a:xfrm>
        </p:grpSpPr>
        <p:grpSp>
          <p:nvGrpSpPr>
            <p:cNvPr id="3" name="グループ化 33"/>
            <p:cNvGrpSpPr/>
            <p:nvPr/>
          </p:nvGrpSpPr>
          <p:grpSpPr>
            <a:xfrm>
              <a:off x="791580" y="5544235"/>
              <a:ext cx="6840760" cy="1378713"/>
              <a:chOff x="251520" y="-860269"/>
              <a:chExt cx="8415935" cy="15305598"/>
            </a:xfrm>
          </p:grpSpPr>
          <p:sp>
            <p:nvSpPr>
              <p:cNvPr id="4" name="正方形/長方形 3"/>
              <p:cNvSpPr/>
              <p:nvPr/>
            </p:nvSpPr>
            <p:spPr>
              <a:xfrm>
                <a:off x="971600" y="998730"/>
                <a:ext cx="7695855" cy="4635515"/>
              </a:xfrm>
              <a:prstGeom prst="rect">
                <a:avLst/>
              </a:prstGeom>
              <a:solidFill>
                <a:schemeClr val="tx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dirty="0"/>
              </a:p>
            </p:txBody>
          </p:sp>
          <p:cxnSp>
            <p:nvCxnSpPr>
              <p:cNvPr id="6" name="直線コネクタ 5"/>
              <p:cNvCxnSpPr/>
              <p:nvPr/>
            </p:nvCxnSpPr>
            <p:spPr>
              <a:xfrm>
                <a:off x="1016605" y="3429000"/>
                <a:ext cx="765085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" name="直線コネクタ 7"/>
              <p:cNvCxnSpPr/>
              <p:nvPr/>
            </p:nvCxnSpPr>
            <p:spPr>
              <a:xfrm>
                <a:off x="1016605" y="1268760"/>
                <a:ext cx="765085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" name="直線コネクタ 8"/>
              <p:cNvCxnSpPr/>
              <p:nvPr/>
            </p:nvCxnSpPr>
            <p:spPr>
              <a:xfrm>
                <a:off x="971600" y="2348880"/>
                <a:ext cx="765085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" name="直線コネクタ 9"/>
              <p:cNvCxnSpPr/>
              <p:nvPr/>
            </p:nvCxnSpPr>
            <p:spPr>
              <a:xfrm>
                <a:off x="971600" y="4464115"/>
                <a:ext cx="765085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1" name="テキスト ボックス 10"/>
              <p:cNvSpPr txBox="1"/>
              <p:nvPr/>
            </p:nvSpPr>
            <p:spPr>
              <a:xfrm>
                <a:off x="251520" y="-860269"/>
                <a:ext cx="709105" cy="71266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kumimoji="1" lang="ja-JP" altLang="en-US" sz="2000" b="1" dirty="0">
                    <a:latin typeface="HGP創英角ｺﾞｼｯｸUB" pitchFamily="50" charset="-128"/>
                    <a:ea typeface="HGP創英角ｺﾞｼｯｸUB" pitchFamily="50" charset="-128"/>
                  </a:rPr>
                  <a:t>２０</a:t>
                </a:r>
              </a:p>
            </p:txBody>
          </p:sp>
          <p:sp>
            <p:nvSpPr>
              <p:cNvPr id="16" name="テキスト ボックス 15"/>
              <p:cNvSpPr txBox="1"/>
              <p:nvPr/>
            </p:nvSpPr>
            <p:spPr>
              <a:xfrm>
                <a:off x="417624" y="2637050"/>
                <a:ext cx="514558" cy="24198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kumimoji="1" lang="ja-JP" altLang="en-US" dirty="0">
                    <a:latin typeface="HGP創英角ｺﾞｼｯｸUB" pitchFamily="50" charset="-128"/>
                    <a:ea typeface="HGP創英角ｺﾞｼｯｸUB" pitchFamily="50" charset="-128"/>
                  </a:rPr>
                  <a:t>％</a:t>
                </a:r>
              </a:p>
            </p:txBody>
          </p:sp>
          <p:sp>
            <p:nvSpPr>
              <p:cNvPr id="17" name="テキスト ボックス 16"/>
              <p:cNvSpPr txBox="1"/>
              <p:nvPr/>
            </p:nvSpPr>
            <p:spPr>
              <a:xfrm>
                <a:off x="1201752" y="5724251"/>
                <a:ext cx="681563" cy="7858502"/>
              </a:xfrm>
              <a:prstGeom prst="rect">
                <a:avLst/>
              </a:prstGeom>
              <a:noFill/>
            </p:spPr>
            <p:txBody>
              <a:bodyPr vert="eaVert" wrap="none" rtlCol="0">
                <a:spAutoFit/>
              </a:bodyPr>
              <a:lstStyle/>
              <a:p>
                <a:r>
                  <a:rPr kumimoji="1" lang="ja-JP" altLang="en-US" sz="2400" dirty="0">
                    <a:latin typeface="HGP創英角ｺﾞｼｯｸUB" pitchFamily="50" charset="-128"/>
                    <a:ea typeface="HGP創英角ｺﾞｼｯｸUB" pitchFamily="50" charset="-128"/>
                  </a:rPr>
                  <a:t>貯金</a:t>
                </a:r>
              </a:p>
            </p:txBody>
          </p:sp>
          <p:sp>
            <p:nvSpPr>
              <p:cNvPr id="18" name="テキスト ボックス 17"/>
              <p:cNvSpPr txBox="1"/>
              <p:nvPr/>
            </p:nvSpPr>
            <p:spPr>
              <a:xfrm>
                <a:off x="2326877" y="5724251"/>
                <a:ext cx="681563" cy="7858502"/>
              </a:xfrm>
              <a:prstGeom prst="rect">
                <a:avLst/>
              </a:prstGeom>
              <a:noFill/>
            </p:spPr>
            <p:txBody>
              <a:bodyPr vert="eaVert" wrap="none" rtlCol="0">
                <a:spAutoFit/>
              </a:bodyPr>
              <a:lstStyle/>
              <a:p>
                <a:r>
                  <a:rPr kumimoji="1" lang="ja-JP" altLang="en-US" sz="2400" dirty="0">
                    <a:latin typeface="HGP創英角ｺﾞｼｯｸUB" pitchFamily="50" charset="-128"/>
                    <a:ea typeface="HGP創英角ｺﾞｼｯｸUB" pitchFamily="50" charset="-128"/>
                  </a:rPr>
                  <a:t>預金</a:t>
                </a:r>
              </a:p>
            </p:txBody>
          </p:sp>
          <p:sp>
            <p:nvSpPr>
              <p:cNvPr id="19" name="テキスト ボックス 18"/>
              <p:cNvSpPr txBox="1"/>
              <p:nvPr/>
            </p:nvSpPr>
            <p:spPr>
              <a:xfrm>
                <a:off x="3321943" y="5679246"/>
                <a:ext cx="1325262" cy="8018672"/>
              </a:xfrm>
              <a:prstGeom prst="rect">
                <a:avLst/>
              </a:prstGeom>
              <a:noFill/>
            </p:spPr>
            <p:txBody>
              <a:bodyPr vert="eaVert" wrap="none" rtlCol="0">
                <a:spAutoFit/>
              </a:bodyPr>
              <a:lstStyle/>
              <a:p>
                <a:r>
                  <a:rPr kumimoji="1" lang="ja-JP" altLang="en-US" sz="2000" b="1" dirty="0">
                    <a:latin typeface="HGP創英角ｺﾞｼｯｸUB" pitchFamily="50" charset="-128"/>
                    <a:ea typeface="HGP創英角ｺﾞｼｯｸUB" pitchFamily="50" charset="-128"/>
                  </a:rPr>
                  <a:t>住宅</a:t>
                </a:r>
                <a:endParaRPr kumimoji="1" lang="en-US" altLang="ja-JP" sz="2000" b="1" dirty="0">
                  <a:latin typeface="HGP創英角ｺﾞｼｯｸUB" pitchFamily="50" charset="-128"/>
                  <a:ea typeface="HGP創英角ｺﾞｼｯｸUB" pitchFamily="50" charset="-128"/>
                </a:endParaRPr>
              </a:p>
              <a:p>
                <a:r>
                  <a:rPr kumimoji="1" lang="ja-JP" altLang="en-US" sz="2000" b="1" dirty="0">
                    <a:latin typeface="HGP創英角ｺﾞｼｯｸUB" pitchFamily="50" charset="-128"/>
                    <a:ea typeface="HGP創英角ｺﾞｼｯｸUB" pitchFamily="50" charset="-128"/>
                  </a:rPr>
                  <a:t>ローン</a:t>
                </a:r>
                <a:endParaRPr kumimoji="1" lang="en-US" altLang="ja-JP" sz="2000" b="1" dirty="0">
                  <a:latin typeface="HGP創英角ｺﾞｼｯｸUB" pitchFamily="50" charset="-128"/>
                  <a:ea typeface="HGP創英角ｺﾞｼｯｸUB" pitchFamily="50" charset="-128"/>
                </a:endParaRPr>
              </a:p>
              <a:p>
                <a:endParaRPr kumimoji="1" lang="ja-JP" altLang="en-US" dirty="0"/>
              </a:p>
            </p:txBody>
          </p:sp>
          <p:sp>
            <p:nvSpPr>
              <p:cNvPr id="20" name="テキスト ボックス 19"/>
              <p:cNvSpPr txBox="1"/>
              <p:nvPr/>
            </p:nvSpPr>
            <p:spPr>
              <a:xfrm>
                <a:off x="4780880" y="5679246"/>
                <a:ext cx="984480" cy="8694901"/>
              </a:xfrm>
              <a:prstGeom prst="rect">
                <a:avLst/>
              </a:prstGeom>
              <a:noFill/>
            </p:spPr>
            <p:txBody>
              <a:bodyPr vert="eaVert" wrap="none" rtlCol="0">
                <a:spAutoFit/>
              </a:bodyPr>
              <a:lstStyle/>
              <a:p>
                <a:r>
                  <a:rPr kumimoji="1" lang="ja-JP" altLang="en-US" sz="2000" b="1" dirty="0">
                    <a:latin typeface="HGP創英角ｺﾞｼｯｸUB" pitchFamily="50" charset="-128"/>
                    <a:ea typeface="HGP創英角ｺﾞｼｯｸUB" pitchFamily="50" charset="-128"/>
                  </a:rPr>
                  <a:t>カード</a:t>
                </a:r>
                <a:endParaRPr kumimoji="1" lang="en-US" altLang="ja-JP" sz="2000" b="1" dirty="0">
                  <a:latin typeface="HGP創英角ｺﾞｼｯｸUB" pitchFamily="50" charset="-128"/>
                  <a:ea typeface="HGP創英角ｺﾞｼｯｸUB" pitchFamily="50" charset="-128"/>
                </a:endParaRPr>
              </a:p>
              <a:p>
                <a:r>
                  <a:rPr kumimoji="1" lang="ja-JP" altLang="en-US" sz="2000" b="1" dirty="0">
                    <a:latin typeface="HGP創英角ｺﾞｼｯｸUB" pitchFamily="50" charset="-128"/>
                    <a:ea typeface="HGP創英角ｺﾞｼｯｸUB" pitchFamily="50" charset="-128"/>
                  </a:rPr>
                  <a:t>ローン</a:t>
                </a:r>
              </a:p>
            </p:txBody>
          </p:sp>
          <p:sp>
            <p:nvSpPr>
              <p:cNvPr id="21" name="テキスト ボックス 20"/>
              <p:cNvSpPr txBox="1"/>
              <p:nvPr/>
            </p:nvSpPr>
            <p:spPr>
              <a:xfrm>
                <a:off x="5906006" y="5679246"/>
                <a:ext cx="984480" cy="8232218"/>
              </a:xfrm>
              <a:prstGeom prst="rect">
                <a:avLst/>
              </a:prstGeom>
              <a:noFill/>
            </p:spPr>
            <p:txBody>
              <a:bodyPr vert="eaVert" wrap="none" rtlCol="0">
                <a:spAutoFit/>
              </a:bodyPr>
              <a:lstStyle/>
              <a:p>
                <a:r>
                  <a:rPr kumimoji="1" lang="ja-JP" altLang="en-US" sz="2000" b="1" dirty="0">
                    <a:latin typeface="HGP創英角ｺﾞｼｯｸUB" pitchFamily="50" charset="-128"/>
                    <a:ea typeface="HGP創英角ｺﾞｼｯｸUB" pitchFamily="50" charset="-128"/>
                  </a:rPr>
                  <a:t>クレ</a:t>
                </a:r>
                <a:endParaRPr kumimoji="1" lang="en-US" altLang="ja-JP" sz="2000" b="1" dirty="0">
                  <a:latin typeface="HGP創英角ｺﾞｼｯｸUB" pitchFamily="50" charset="-128"/>
                  <a:ea typeface="HGP創英角ｺﾞｼｯｸUB" pitchFamily="50" charset="-128"/>
                </a:endParaRPr>
              </a:p>
              <a:p>
                <a:r>
                  <a:rPr kumimoji="1" lang="ja-JP" altLang="en-US" sz="2000" b="1" dirty="0">
                    <a:latin typeface="HGP創英角ｺﾞｼｯｸUB" pitchFamily="50" charset="-128"/>
                    <a:ea typeface="HGP創英角ｺﾞｼｯｸUB" pitchFamily="50" charset="-128"/>
                  </a:rPr>
                  <a:t>ジット</a:t>
                </a:r>
              </a:p>
            </p:txBody>
          </p:sp>
          <p:sp>
            <p:nvSpPr>
              <p:cNvPr id="22" name="テキスト ボックス 21"/>
              <p:cNvSpPr txBox="1"/>
              <p:nvPr/>
            </p:nvSpPr>
            <p:spPr>
              <a:xfrm>
                <a:off x="7121141" y="5679246"/>
                <a:ext cx="984480" cy="8766083"/>
              </a:xfrm>
              <a:prstGeom prst="rect">
                <a:avLst/>
              </a:prstGeom>
              <a:noFill/>
            </p:spPr>
            <p:txBody>
              <a:bodyPr vert="eaVert" wrap="none" rtlCol="0">
                <a:spAutoFit/>
              </a:bodyPr>
              <a:lstStyle/>
              <a:p>
                <a:r>
                  <a:rPr kumimoji="1" lang="ja-JP" altLang="en-US" sz="2000" b="1" dirty="0">
                    <a:latin typeface="HGP創英角ｺﾞｼｯｸUB" pitchFamily="50" charset="-128"/>
                    <a:ea typeface="HGP創英角ｺﾞｼｯｸUB" pitchFamily="50" charset="-128"/>
                  </a:rPr>
                  <a:t>キャッ</a:t>
                </a:r>
                <a:endParaRPr kumimoji="1" lang="en-US" altLang="ja-JP" sz="2000" b="1" dirty="0">
                  <a:latin typeface="HGP創英角ｺﾞｼｯｸUB" pitchFamily="50" charset="-128"/>
                  <a:ea typeface="HGP創英角ｺﾞｼｯｸUB" pitchFamily="50" charset="-128"/>
                </a:endParaRPr>
              </a:p>
              <a:p>
                <a:r>
                  <a:rPr kumimoji="1" lang="ja-JP" altLang="en-US" sz="2000" b="1" dirty="0">
                    <a:latin typeface="HGP創英角ｺﾞｼｯｸUB" pitchFamily="50" charset="-128"/>
                    <a:ea typeface="HGP創英角ｺﾞｼｯｸUB" pitchFamily="50" charset="-128"/>
                  </a:rPr>
                  <a:t>シング</a:t>
                </a:r>
              </a:p>
            </p:txBody>
          </p:sp>
          <p:cxnSp>
            <p:nvCxnSpPr>
              <p:cNvPr id="24" name="直線コネクタ 23"/>
              <p:cNvCxnSpPr/>
              <p:nvPr/>
            </p:nvCxnSpPr>
            <p:spPr>
              <a:xfrm>
                <a:off x="1466655" y="5589240"/>
                <a:ext cx="450050" cy="0"/>
              </a:xfrm>
              <a:prstGeom prst="line">
                <a:avLst/>
              </a:prstGeom>
              <a:ln/>
            </p:spPr>
            <p:style>
              <a:lnRef idx="3">
                <a:schemeClr val="accent3"/>
              </a:lnRef>
              <a:fillRef idx="0">
                <a:schemeClr val="accent3"/>
              </a:fillRef>
              <a:effectRef idx="2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26" name="直線コネクタ 25"/>
              <p:cNvCxnSpPr/>
              <p:nvPr/>
            </p:nvCxnSpPr>
            <p:spPr>
              <a:xfrm>
                <a:off x="2546775" y="5589240"/>
                <a:ext cx="450050" cy="0"/>
              </a:xfrm>
              <a:prstGeom prst="line">
                <a:avLst/>
              </a:prstGeom>
              <a:ln/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sp>
            <p:nvSpPr>
              <p:cNvPr id="28" name="正方形/長方形 27"/>
              <p:cNvSpPr/>
              <p:nvPr/>
            </p:nvSpPr>
            <p:spPr>
              <a:xfrm>
                <a:off x="5022050" y="2837208"/>
                <a:ext cx="540060" cy="2797544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29" name="正方形/長方形 28"/>
              <p:cNvSpPr/>
              <p:nvPr/>
            </p:nvSpPr>
            <p:spPr>
              <a:xfrm>
                <a:off x="6237185" y="2348880"/>
                <a:ext cx="540060" cy="3285365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30" name="正方形/長方形 29"/>
              <p:cNvSpPr/>
              <p:nvPr/>
            </p:nvSpPr>
            <p:spPr>
              <a:xfrm>
                <a:off x="7362310" y="1538790"/>
                <a:ext cx="540060" cy="4095455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43" name="正方形/長方形 42"/>
            <p:cNvSpPr/>
            <p:nvPr/>
          </p:nvSpPr>
          <p:spPr>
            <a:xfrm>
              <a:off x="3826883" y="6070294"/>
              <a:ext cx="363144" cy="360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45" name="テキスト ボックス 44"/>
          <p:cNvSpPr txBox="1"/>
          <p:nvPr/>
        </p:nvSpPr>
        <p:spPr>
          <a:xfrm>
            <a:off x="402050" y="2400462"/>
            <a:ext cx="88197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400" b="1" dirty="0">
                <a:latin typeface="HGP創英角ｺﾞｼｯｸUB" pitchFamily="50" charset="-128"/>
                <a:ea typeface="HGP創英角ｺﾞｼｯｸUB" pitchFamily="50" charset="-128"/>
              </a:rPr>
              <a:t>２００</a:t>
            </a:r>
          </a:p>
        </p:txBody>
      </p:sp>
      <p:sp>
        <p:nvSpPr>
          <p:cNvPr id="46" name="テキスト ボックス 45"/>
          <p:cNvSpPr txBox="1"/>
          <p:nvPr/>
        </p:nvSpPr>
        <p:spPr>
          <a:xfrm>
            <a:off x="431540" y="4110096"/>
            <a:ext cx="88197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400" b="1" dirty="0">
                <a:latin typeface="HGP創英角ｺﾞｼｯｸUB" pitchFamily="50" charset="-128"/>
                <a:ea typeface="HGP創英角ｺﾞｼｯｸUB" pitchFamily="50" charset="-128"/>
              </a:rPr>
              <a:t>１００</a:t>
            </a:r>
          </a:p>
        </p:txBody>
      </p:sp>
      <p:cxnSp>
        <p:nvCxnSpPr>
          <p:cNvPr id="48" name="直線コネクタ 47"/>
          <p:cNvCxnSpPr/>
          <p:nvPr/>
        </p:nvCxnSpPr>
        <p:spPr>
          <a:xfrm>
            <a:off x="1327789" y="2618910"/>
            <a:ext cx="7560840" cy="0"/>
          </a:xfrm>
          <a:prstGeom prst="line">
            <a:avLst/>
          </a:prstGeom>
          <a:ln w="28575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直線コネクタ 48"/>
          <p:cNvCxnSpPr/>
          <p:nvPr/>
        </p:nvCxnSpPr>
        <p:spPr>
          <a:xfrm>
            <a:off x="1376886" y="773705"/>
            <a:ext cx="7560840" cy="0"/>
          </a:xfrm>
          <a:prstGeom prst="line">
            <a:avLst/>
          </a:prstGeom>
          <a:ln w="28575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直線コネクタ 49"/>
          <p:cNvCxnSpPr/>
          <p:nvPr/>
        </p:nvCxnSpPr>
        <p:spPr>
          <a:xfrm>
            <a:off x="1413467" y="4284095"/>
            <a:ext cx="7560840" cy="0"/>
          </a:xfrm>
          <a:prstGeom prst="line">
            <a:avLst/>
          </a:prstGeom>
          <a:ln w="28575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正方形/長方形 38"/>
          <p:cNvSpPr/>
          <p:nvPr/>
        </p:nvSpPr>
        <p:spPr>
          <a:xfrm flipH="1">
            <a:off x="7902369" y="0"/>
            <a:ext cx="765085" cy="6140915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3200" b="1" dirty="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rPr>
              <a:t>ト</a:t>
            </a:r>
            <a:endParaRPr kumimoji="1" lang="en-US" altLang="ja-JP" sz="3200" b="1" dirty="0">
              <a:solidFill>
                <a:schemeClr val="tx1"/>
              </a:solidFill>
              <a:latin typeface="HGP創英角ｺﾞｼｯｸUB" pitchFamily="50" charset="-128"/>
              <a:ea typeface="HGP創英角ｺﾞｼｯｸUB" pitchFamily="50" charset="-128"/>
            </a:endParaRPr>
          </a:p>
          <a:p>
            <a:pPr algn="ctr"/>
            <a:r>
              <a:rPr kumimoji="1" lang="ja-JP" altLang="en-US" sz="3200" b="1" dirty="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rPr>
              <a:t>イ</a:t>
            </a:r>
            <a:endParaRPr kumimoji="1" lang="en-US" altLang="ja-JP" sz="3200" b="1" dirty="0">
              <a:solidFill>
                <a:schemeClr val="tx1"/>
              </a:solidFill>
              <a:latin typeface="HGP創英角ｺﾞｼｯｸUB" pitchFamily="50" charset="-128"/>
              <a:ea typeface="HGP創英角ｺﾞｼｯｸUB" pitchFamily="50" charset="-128"/>
            </a:endParaRPr>
          </a:p>
          <a:p>
            <a:pPr algn="ctr"/>
            <a:r>
              <a:rPr kumimoji="1" lang="ja-JP" altLang="en-US" sz="3200" b="1" dirty="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rPr>
              <a:t>チ</a:t>
            </a:r>
          </a:p>
        </p:txBody>
      </p:sp>
      <p:sp>
        <p:nvSpPr>
          <p:cNvPr id="51" name="テキスト ボックス 50"/>
          <p:cNvSpPr txBox="1"/>
          <p:nvPr/>
        </p:nvSpPr>
        <p:spPr>
          <a:xfrm>
            <a:off x="782081" y="143635"/>
            <a:ext cx="49244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400" dirty="0">
                <a:latin typeface="HGP創英角ｺﾞｼｯｸUB" pitchFamily="50" charset="-128"/>
                <a:ea typeface="HGP創英角ｺﾞｼｯｸUB" pitchFamily="50" charset="-128"/>
              </a:rPr>
              <a:t>％</a:t>
            </a:r>
          </a:p>
        </p:txBody>
      </p:sp>
      <p:sp>
        <p:nvSpPr>
          <p:cNvPr id="41" name="テキスト ボックス 40"/>
          <p:cNvSpPr txBox="1"/>
          <p:nvPr/>
        </p:nvSpPr>
        <p:spPr>
          <a:xfrm>
            <a:off x="7496474" y="6077296"/>
            <a:ext cx="1169551" cy="96775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3200" b="1" spc="5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bg1"/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HGP創英角ｺﾞｼｯｸUB" pitchFamily="50" charset="-128"/>
                <a:ea typeface="HGP創英角ｺﾞｼｯｸUB" pitchFamily="50" charset="-128"/>
              </a:rPr>
              <a:t>ヤミ</a:t>
            </a:r>
            <a:endParaRPr kumimoji="1" lang="en-US" altLang="ja-JP" sz="3200" b="1" spc="50" dirty="0">
              <a:ln w="12700" cmpd="sng">
                <a:solidFill>
                  <a:schemeClr val="accent6">
                    <a:satMod val="120000"/>
                    <a:shade val="80000"/>
                  </a:schemeClr>
                </a:solidFill>
                <a:prstDash val="solid"/>
              </a:ln>
              <a:solidFill>
                <a:schemeClr val="bg1"/>
              </a:solidFill>
              <a:effectLst>
                <a:glow rad="53100">
                  <a:schemeClr val="accent6">
                    <a:satMod val="180000"/>
                    <a:alpha val="30000"/>
                  </a:schemeClr>
                </a:glow>
              </a:effectLst>
              <a:latin typeface="HGP創英角ｺﾞｼｯｸUB" pitchFamily="50" charset="-128"/>
              <a:ea typeface="HGP創英角ｺﾞｼｯｸUB" pitchFamily="50" charset="-128"/>
            </a:endParaRPr>
          </a:p>
          <a:p>
            <a:r>
              <a:rPr kumimoji="1" lang="ja-JP" altLang="en-US" sz="3200" b="1" spc="5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bg1"/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HGP創英角ｺﾞｼｯｸUB" pitchFamily="50" charset="-128"/>
                <a:ea typeface="HGP創英角ｺﾞｼｯｸUB" pitchFamily="50" charset="-128"/>
              </a:rPr>
              <a:t>金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2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2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3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00"/>
                            </p:stCondLst>
                            <p:childTnLst>
                              <p:par>
                                <p:cTn id="3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000"/>
                            </p:stCondLst>
                            <p:childTnLst>
                              <p:par>
                                <p:cTn id="3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9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500"/>
                            </p:stCondLst>
                            <p:childTnLst>
                              <p:par>
                                <p:cTn id="4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3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48" dur="2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51" dur="2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54" dur="2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5" grpId="0" animBg="1"/>
      <p:bldP spid="37" grpId="0"/>
      <p:bldP spid="38" grpId="0" animBg="1"/>
      <p:bldP spid="42" grpId="0"/>
      <p:bldP spid="45" grpId="0"/>
      <p:bldP spid="46" grpId="0"/>
      <p:bldP spid="39" grpId="0" animBg="1"/>
      <p:bldP spid="51" grpId="0"/>
      <p:bldP spid="41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2" descr="F:\20150618\P38_軽くん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188640"/>
            <a:ext cx="2235913" cy="32342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角丸四角形吹き出し 4"/>
          <p:cNvSpPr/>
          <p:nvPr/>
        </p:nvSpPr>
        <p:spPr>
          <a:xfrm>
            <a:off x="2276745" y="323655"/>
            <a:ext cx="6615735" cy="1845205"/>
          </a:xfrm>
          <a:prstGeom prst="wedgeRoundRectCallout">
            <a:avLst>
              <a:gd name="adj1" fmla="val -56052"/>
              <a:gd name="adj2" fmla="val -4198"/>
              <a:gd name="adj3" fmla="val 16667"/>
            </a:avLst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4000" b="1" dirty="0"/>
              <a:t>ヤミ金からトヨンで</a:t>
            </a:r>
            <a:endParaRPr kumimoji="1" lang="en-US" altLang="ja-JP" sz="4000" b="1" dirty="0"/>
          </a:p>
          <a:p>
            <a:pPr algn="ctr"/>
            <a:r>
              <a:rPr lang="en-US" altLang="ja-JP" sz="4000" b="1" dirty="0"/>
              <a:t>3</a:t>
            </a:r>
            <a:r>
              <a:rPr kumimoji="1" lang="en-US" altLang="ja-JP" sz="4000" b="1" dirty="0"/>
              <a:t>0</a:t>
            </a:r>
            <a:r>
              <a:rPr kumimoji="1" lang="ja-JP" altLang="en-US" sz="4000" b="1" dirty="0"/>
              <a:t>万円</a:t>
            </a:r>
            <a:r>
              <a:rPr lang="ja-JP" altLang="en-US" sz="4000" b="1" dirty="0"/>
              <a:t>借りた時</a:t>
            </a:r>
            <a:r>
              <a:rPr kumimoji="1" lang="ja-JP" altLang="en-US" sz="4000" b="1" dirty="0"/>
              <a:t>、</a:t>
            </a:r>
            <a:endParaRPr kumimoji="1" lang="en-US" altLang="ja-JP" sz="4000" b="1" dirty="0"/>
          </a:p>
          <a:p>
            <a:pPr algn="ctr"/>
            <a:r>
              <a:rPr kumimoji="1" lang="en-US" altLang="ja-JP" sz="4000" b="1" dirty="0">
                <a:solidFill>
                  <a:srgbClr val="FF66FF"/>
                </a:solidFill>
              </a:rPr>
              <a:t>10</a:t>
            </a:r>
            <a:r>
              <a:rPr kumimoji="1" lang="ja-JP" altLang="en-US" sz="4000" b="1" dirty="0">
                <a:solidFill>
                  <a:srgbClr val="FF66FF"/>
                </a:solidFill>
              </a:rPr>
              <a:t>日</a:t>
            </a:r>
            <a:r>
              <a:rPr kumimoji="1" lang="ja-JP" altLang="en-US" sz="4000" b="1" dirty="0"/>
              <a:t>後の利息は？</a:t>
            </a:r>
            <a:endParaRPr kumimoji="1" lang="ja-JP" altLang="en-US" sz="3600" b="1" dirty="0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2361474" y="3168834"/>
            <a:ext cx="729081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88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120,000</a:t>
            </a:r>
            <a:r>
              <a:rPr kumimoji="1" lang="ja-JP" altLang="en-US" sz="88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円</a:t>
            </a:r>
          </a:p>
        </p:txBody>
      </p:sp>
      <p:sp>
        <p:nvSpPr>
          <p:cNvPr id="9" name="角丸四角形吹き出し 8"/>
          <p:cNvSpPr/>
          <p:nvPr/>
        </p:nvSpPr>
        <p:spPr>
          <a:xfrm>
            <a:off x="2289950" y="309138"/>
            <a:ext cx="6615735" cy="1950991"/>
          </a:xfrm>
          <a:prstGeom prst="wedgeRoundRectCallout">
            <a:avLst>
              <a:gd name="adj1" fmla="val -57080"/>
              <a:gd name="adj2" fmla="val -3400"/>
              <a:gd name="adj3" fmla="val 16667"/>
            </a:avLst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6000" b="1" dirty="0"/>
              <a:t>ヤミ金は絶対</a:t>
            </a:r>
            <a:endParaRPr kumimoji="1" lang="en-US" altLang="ja-JP" sz="6000" b="1" dirty="0"/>
          </a:p>
          <a:p>
            <a:pPr algn="ctr"/>
            <a:r>
              <a:rPr lang="ja-JP" altLang="en-US" sz="6000" b="1" dirty="0"/>
              <a:t>だめだよ！</a:t>
            </a:r>
            <a:endParaRPr kumimoji="1" lang="ja-JP" altLang="en-US" sz="5400" b="1" dirty="0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374680" y="4232923"/>
            <a:ext cx="4039888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4400" dirty="0">
                <a:solidFill>
                  <a:srgbClr val="FFFF00"/>
                </a:solidFill>
                <a:latin typeface="HGP創英角ｺﾞｼｯｸUB" pitchFamily="50" charset="-128"/>
                <a:ea typeface="HGP創英角ｺﾞｼｯｸUB" pitchFamily="50" charset="-128"/>
              </a:rPr>
              <a:t>1</a:t>
            </a:r>
            <a:r>
              <a:rPr kumimoji="1" lang="ja-JP" altLang="en-US" sz="4400" dirty="0">
                <a:solidFill>
                  <a:srgbClr val="FFFF00"/>
                </a:solidFill>
                <a:latin typeface="HGP創英角ｺﾞｼｯｸUB" pitchFamily="50" charset="-128"/>
                <a:ea typeface="HGP創英角ｺﾞｼｯｸUB" pitchFamily="50" charset="-128"/>
              </a:rPr>
              <a:t>年後には</a:t>
            </a:r>
            <a:endParaRPr lang="ja-JP" altLang="en-US" sz="4400" b="1" dirty="0">
              <a:solidFill>
                <a:srgbClr val="FFFF00"/>
              </a:solidFill>
              <a:latin typeface="HGP創英角ｺﾞｼｯｸUB" pitchFamily="50" charset="-128"/>
              <a:ea typeface="HGP創英角ｺﾞｼｯｸUB" pitchFamily="50" charset="-128"/>
            </a:endParaRPr>
          </a:p>
          <a:p>
            <a:endParaRPr kumimoji="1" lang="en-US" altLang="ja-JP" sz="6600" dirty="0"/>
          </a:p>
        </p:txBody>
      </p:sp>
      <p:sp>
        <p:nvSpPr>
          <p:cNvPr id="7" name="正方形/長方形 6"/>
          <p:cNvSpPr/>
          <p:nvPr/>
        </p:nvSpPr>
        <p:spPr>
          <a:xfrm>
            <a:off x="1466655" y="5395261"/>
            <a:ext cx="8532440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88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4,380,000</a:t>
            </a:r>
            <a:r>
              <a:rPr lang="ja-JP" altLang="en-US" sz="88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円</a:t>
            </a:r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1286635" y="4914165"/>
            <a:ext cx="739497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3600" dirty="0">
                <a:latin typeface="HGP創英角ｺﾞｼｯｸUB" pitchFamily="50" charset="-128"/>
                <a:ea typeface="HGP創英角ｺﾞｼｯｸUB" pitchFamily="50" charset="-128"/>
              </a:rPr>
              <a:t>300,000</a:t>
            </a:r>
            <a:r>
              <a:rPr kumimoji="1" lang="ja-JP" altLang="en-US" sz="3600" dirty="0">
                <a:latin typeface="HGP創英角ｺﾞｼｯｸUB" pitchFamily="50" charset="-128"/>
                <a:ea typeface="HGP創英角ｺﾞｼｯｸUB" pitchFamily="50" charset="-128"/>
              </a:rPr>
              <a:t>円</a:t>
            </a:r>
            <a:r>
              <a:rPr kumimoji="1" lang="en-US" altLang="ja-JP" sz="3600" dirty="0">
                <a:latin typeface="HGP創英角ｺﾞｼｯｸUB" pitchFamily="50" charset="-128"/>
                <a:ea typeface="HGP創英角ｺﾞｼｯｸUB" pitchFamily="50" charset="-128"/>
              </a:rPr>
              <a:t>×0.4÷10</a:t>
            </a:r>
            <a:r>
              <a:rPr kumimoji="1" lang="ja-JP" altLang="en-US" sz="3600" dirty="0">
                <a:latin typeface="HGP創英角ｺﾞｼｯｸUB" pitchFamily="50" charset="-128"/>
                <a:ea typeface="HGP創英角ｺﾞｼｯｸUB" pitchFamily="50" charset="-128"/>
              </a:rPr>
              <a:t>日</a:t>
            </a:r>
            <a:r>
              <a:rPr kumimoji="1" lang="en-US" altLang="ja-JP" sz="3600" dirty="0">
                <a:latin typeface="HGP創英角ｺﾞｼｯｸUB" pitchFamily="50" charset="-128"/>
                <a:ea typeface="HGP創英角ｺﾞｼｯｸUB" pitchFamily="50" charset="-128"/>
              </a:rPr>
              <a:t>×365</a:t>
            </a:r>
            <a:r>
              <a:rPr kumimoji="1" lang="ja-JP" altLang="en-US" sz="3600" dirty="0">
                <a:latin typeface="HGP創英角ｺﾞｼｯｸUB" pitchFamily="50" charset="-128"/>
                <a:ea typeface="HGP創英角ｺﾞｼｯｸUB" pitchFamily="50" charset="-128"/>
              </a:rPr>
              <a:t>日＝</a:t>
            </a:r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1376645" y="2618910"/>
            <a:ext cx="409759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3600" dirty="0">
                <a:latin typeface="HGP創英角ｺﾞｼｯｸUB" pitchFamily="50" charset="-128"/>
                <a:ea typeface="HGP創英角ｺﾞｼｯｸUB" pitchFamily="50" charset="-128"/>
              </a:rPr>
              <a:t>300,000</a:t>
            </a:r>
            <a:r>
              <a:rPr kumimoji="1" lang="ja-JP" altLang="en-US" sz="3600" dirty="0">
                <a:latin typeface="HGP創英角ｺﾞｼｯｸUB" pitchFamily="50" charset="-128"/>
                <a:ea typeface="HGP創英角ｺﾞｼｯｸUB" pitchFamily="50" charset="-128"/>
              </a:rPr>
              <a:t>円</a:t>
            </a:r>
            <a:r>
              <a:rPr kumimoji="1" lang="en-US" altLang="ja-JP" sz="3600" dirty="0">
                <a:latin typeface="HGP創英角ｺﾞｼｯｸUB" pitchFamily="50" charset="-128"/>
                <a:ea typeface="HGP創英角ｺﾞｼｯｸUB" pitchFamily="50" charset="-128"/>
              </a:rPr>
              <a:t>×0.4</a:t>
            </a:r>
            <a:r>
              <a:rPr kumimoji="1" lang="ja-JP" altLang="en-US" sz="3600" dirty="0">
                <a:latin typeface="HGP創英角ｺﾞｼｯｸUB" pitchFamily="50" charset="-128"/>
                <a:ea typeface="HGP創英角ｺﾞｼｯｸUB" pitchFamily="50" charset="-128"/>
              </a:rPr>
              <a:t>＝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80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80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80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0" dur="80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1" dur="80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2" dur="80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5" grpId="1" animBg="1"/>
      <p:bldP spid="8" grpId="0"/>
      <p:bldP spid="9" grpId="0" animBg="1"/>
      <p:bldP spid="6" grpId="0"/>
      <p:bldP spid="7" grpId="0"/>
      <p:bldP spid="11" grpId="0"/>
      <p:bldP spid="12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正方形/長方形 8"/>
          <p:cNvSpPr/>
          <p:nvPr/>
        </p:nvSpPr>
        <p:spPr>
          <a:xfrm>
            <a:off x="2738136" y="4014065"/>
            <a:ext cx="3940502" cy="144655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ja-JP" altLang="en-US" sz="4400" dirty="0">
                <a:solidFill>
                  <a:srgbClr val="FFFF0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金利には</a:t>
            </a:r>
            <a:endParaRPr lang="en-US" altLang="ja-JP" sz="4400" dirty="0">
              <a:solidFill>
                <a:srgbClr val="FFFF00"/>
              </a:solidFill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  <a:p>
            <a:pPr algn="ctr"/>
            <a:r>
              <a:rPr lang="ja-JP" altLang="en-US" sz="4400" dirty="0">
                <a:solidFill>
                  <a:srgbClr val="FFFF0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敏感になるぞ！</a:t>
            </a:r>
          </a:p>
        </p:txBody>
      </p:sp>
      <p:pic>
        <p:nvPicPr>
          <p:cNvPr id="10" name="Picture 2" descr="F:\20150618\P38_アドバイスモグラ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02170" y="4914165"/>
            <a:ext cx="2610289" cy="13051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 descr="F:\20150618\P38_ヤミ金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59862" y="863715"/>
            <a:ext cx="3338344" cy="36667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円形吹き出し 10"/>
          <p:cNvSpPr/>
          <p:nvPr/>
        </p:nvSpPr>
        <p:spPr>
          <a:xfrm>
            <a:off x="3006228" y="413664"/>
            <a:ext cx="5571217" cy="2745305"/>
          </a:xfrm>
          <a:prstGeom prst="wedgeEllipseCallout">
            <a:avLst>
              <a:gd name="adj1" fmla="val -66546"/>
              <a:gd name="adj2" fmla="val 13315"/>
            </a:avLst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3600" b="1" dirty="0">
                <a:ln>
                  <a:solidFill>
                    <a:schemeClr val="bg1">
                      <a:lumMod val="50000"/>
                      <a:lumOff val="50000"/>
                    </a:schemeClr>
                  </a:solidFill>
                </a:ln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rPr>
              <a:t>返済のための</a:t>
            </a:r>
            <a:endParaRPr lang="en-US" altLang="ja-JP" sz="3600" b="1" dirty="0">
              <a:ln>
                <a:solidFill>
                  <a:schemeClr val="bg1">
                    <a:lumMod val="50000"/>
                    <a:lumOff val="50000"/>
                  </a:schemeClr>
                </a:solidFill>
              </a:ln>
              <a:solidFill>
                <a:schemeClr val="tx1"/>
              </a:solidFill>
              <a:latin typeface="HGP創英角ｺﾞｼｯｸUB" pitchFamily="50" charset="-128"/>
              <a:ea typeface="HGP創英角ｺﾞｼｯｸUB" pitchFamily="50" charset="-128"/>
            </a:endParaRPr>
          </a:p>
          <a:p>
            <a:pPr algn="ctr"/>
            <a:r>
              <a:rPr lang="ja-JP" altLang="en-US" sz="3600" b="1" dirty="0">
                <a:ln>
                  <a:solidFill>
                    <a:schemeClr val="bg1">
                      <a:lumMod val="50000"/>
                      <a:lumOff val="50000"/>
                    </a:schemeClr>
                  </a:solidFill>
                </a:ln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rPr>
              <a:t>キャッシングは</a:t>
            </a:r>
            <a:endParaRPr lang="en-US" altLang="ja-JP" sz="3600" b="1" dirty="0">
              <a:ln>
                <a:solidFill>
                  <a:schemeClr val="bg1">
                    <a:lumMod val="50000"/>
                    <a:lumOff val="50000"/>
                  </a:schemeClr>
                </a:solidFill>
              </a:ln>
              <a:solidFill>
                <a:schemeClr val="tx1"/>
              </a:solidFill>
              <a:latin typeface="HGP創英角ｺﾞｼｯｸUB" pitchFamily="50" charset="-128"/>
              <a:ea typeface="HGP創英角ｺﾞｼｯｸUB" pitchFamily="50" charset="-128"/>
            </a:endParaRPr>
          </a:p>
          <a:p>
            <a:pPr algn="ctr"/>
            <a:r>
              <a:rPr lang="ja-JP" altLang="en-US" sz="3600" b="1" dirty="0">
                <a:ln>
                  <a:solidFill>
                    <a:schemeClr val="bg1">
                      <a:lumMod val="50000"/>
                      <a:lumOff val="50000"/>
                    </a:schemeClr>
                  </a:solidFill>
                </a:ln>
                <a:solidFill>
                  <a:srgbClr val="FF33CC"/>
                </a:solidFill>
                <a:latin typeface="HGP創英角ｺﾞｼｯｸUB" pitchFamily="50" charset="-128"/>
                <a:ea typeface="HGP創英角ｺﾞｼｯｸUB" pitchFamily="50" charset="-128"/>
              </a:rPr>
              <a:t>ヤミ金への入り口</a:t>
            </a:r>
            <a:r>
              <a:rPr lang="ja-JP" altLang="en-US" sz="3600" b="1" dirty="0">
                <a:ln>
                  <a:solidFill>
                    <a:schemeClr val="bg1">
                      <a:lumMod val="50000"/>
                      <a:lumOff val="50000"/>
                    </a:schemeClr>
                  </a:solidFill>
                </a:ln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rPr>
              <a:t>さ</a:t>
            </a:r>
            <a:endParaRPr lang="en-US" altLang="ja-JP" sz="3600" b="1" dirty="0">
              <a:ln>
                <a:solidFill>
                  <a:schemeClr val="bg1">
                    <a:lumMod val="50000"/>
                    <a:lumOff val="50000"/>
                  </a:schemeClr>
                </a:solidFill>
              </a:ln>
              <a:solidFill>
                <a:schemeClr val="tx1"/>
              </a:solidFill>
              <a:latin typeface="HGP創英角ｺﾞｼｯｸUB" pitchFamily="50" charset="-128"/>
              <a:ea typeface="HGP創英角ｺﾞｼｯｸUB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3617875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366755" y="2303875"/>
            <a:ext cx="5085565" cy="1215135"/>
          </a:xfrm>
        </p:spPr>
        <p:txBody>
          <a:bodyPr>
            <a:normAutofit/>
          </a:bodyPr>
          <a:lstStyle/>
          <a:p>
            <a:r>
              <a:rPr kumimoji="1" lang="ja-JP" altLang="en-US" sz="4400" dirty="0"/>
              <a:t>　</a:t>
            </a:r>
            <a:r>
              <a:rPr kumimoji="1" lang="ja-JP" altLang="en-US" sz="6000" b="1" dirty="0">
                <a:solidFill>
                  <a:srgbClr val="FFC000"/>
                </a:solidFill>
                <a:latin typeface="HGP創英角ｺﾞｼｯｸUB" pitchFamily="50" charset="-128"/>
                <a:ea typeface="HGP創英角ｺﾞｼｯｸUB" pitchFamily="50" charset="-128"/>
              </a:rPr>
              <a:t>質問です</a:t>
            </a:r>
            <a:endParaRPr kumimoji="1" lang="ja-JP" altLang="en-US" sz="4400" b="1" dirty="0">
              <a:solidFill>
                <a:srgbClr val="FFC000"/>
              </a:solidFill>
              <a:latin typeface="HGP創英角ｺﾞｼｯｸUB" pitchFamily="50" charset="-128"/>
              <a:ea typeface="HGP創英角ｺﾞｼｯｸUB" pitchFamily="50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グラフ 3"/>
          <p:cNvGraphicFramePr/>
          <p:nvPr>
            <p:extLst>
              <p:ext uri="{D42A27DB-BD31-4B8C-83A1-F6EECF244321}">
                <p14:modId xmlns:p14="http://schemas.microsoft.com/office/powerpoint/2010/main" val="442444527"/>
              </p:ext>
            </p:extLst>
          </p:nvPr>
        </p:nvGraphicFramePr>
        <p:xfrm>
          <a:off x="0" y="0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テキスト ボックス 2"/>
          <p:cNvSpPr txBox="1"/>
          <p:nvPr/>
        </p:nvSpPr>
        <p:spPr>
          <a:xfrm>
            <a:off x="11207" y="6289870"/>
            <a:ext cx="798993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dirty="0"/>
              <a:t>日本弁護士連合会消費者問題対策委員会</a:t>
            </a:r>
            <a:endParaRPr kumimoji="1" lang="en-US" altLang="ja-JP" sz="1400" dirty="0"/>
          </a:p>
          <a:p>
            <a:r>
              <a:rPr lang="ja-JP" altLang="en-US" sz="1400" dirty="0"/>
              <a:t>「</a:t>
            </a:r>
            <a:r>
              <a:rPr lang="en-US" altLang="ja-JP" sz="1400" dirty="0" smtClean="0"/>
              <a:t>2020</a:t>
            </a:r>
            <a:r>
              <a:rPr lang="ja-JP" altLang="en-US" sz="1400" dirty="0" smtClean="0"/>
              <a:t>年</a:t>
            </a:r>
            <a:r>
              <a:rPr lang="ja-JP" altLang="en-US" sz="1400" dirty="0"/>
              <a:t>破産</a:t>
            </a:r>
            <a:r>
              <a:rPr lang="ja-JP" altLang="en-US" sz="1200" dirty="0"/>
              <a:t>事件</a:t>
            </a:r>
            <a:r>
              <a:rPr lang="ja-JP" altLang="en-US" sz="1400" dirty="0"/>
              <a:t>及び個人再生事件記録調査」</a:t>
            </a:r>
            <a:r>
              <a:rPr lang="ja-JP" altLang="en-US" sz="1400" dirty="0" smtClean="0"/>
              <a:t>の</a:t>
            </a:r>
            <a:r>
              <a:rPr kumimoji="1" lang="ja-JP" altLang="en-US" sz="1400" dirty="0" smtClean="0"/>
              <a:t>「</a:t>
            </a:r>
            <a:r>
              <a:rPr kumimoji="1" lang="ja-JP" altLang="en-US" sz="1400" dirty="0"/>
              <a:t>負債の原因」をもとに作成</a:t>
            </a:r>
          </a:p>
        </p:txBody>
      </p:sp>
      <p:graphicFrame>
        <p:nvGraphicFramePr>
          <p:cNvPr id="8" name="グラフ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37719350"/>
              </p:ext>
            </p:extLst>
          </p:nvPr>
        </p:nvGraphicFramePr>
        <p:xfrm>
          <a:off x="431540" y="693419"/>
          <a:ext cx="8010890" cy="575091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1498174529"/>
      </p:ext>
    </p:extLst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F:\20150618\P29_先生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5787135" y="308865"/>
            <a:ext cx="2835315" cy="65491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正方形/長方形 2"/>
          <p:cNvSpPr/>
          <p:nvPr/>
        </p:nvSpPr>
        <p:spPr>
          <a:xfrm>
            <a:off x="746575" y="1808820"/>
            <a:ext cx="5606022" cy="193899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6000" dirty="0">
                <a:solidFill>
                  <a:srgbClr val="FFC000"/>
                </a:solidFill>
                <a:latin typeface="HGP創英角ｺﾞｼｯｸUB" pitchFamily="50" charset="-128"/>
                <a:ea typeface="HGP創英角ｺﾞｼｯｸUB" pitchFamily="50" charset="-128"/>
              </a:rPr>
              <a:t>金利と法律に</a:t>
            </a:r>
            <a:endParaRPr lang="en-US" altLang="ja-JP" sz="6000" dirty="0">
              <a:solidFill>
                <a:srgbClr val="FFC000"/>
              </a:solidFill>
              <a:latin typeface="HGP創英角ｺﾞｼｯｸUB" pitchFamily="50" charset="-128"/>
              <a:ea typeface="HGP創英角ｺﾞｼｯｸUB" pitchFamily="50" charset="-128"/>
            </a:endParaRPr>
          </a:p>
          <a:p>
            <a:r>
              <a:rPr lang="ja-JP" altLang="en-US" sz="6000" dirty="0">
                <a:solidFill>
                  <a:srgbClr val="FFC000"/>
                </a:solidFill>
                <a:latin typeface="HGP創英角ｺﾞｼｯｸUB" pitchFamily="50" charset="-128"/>
                <a:ea typeface="HGP創英角ｺﾞｼｯｸUB" pitchFamily="50" charset="-128"/>
              </a:rPr>
              <a:t>強くなったかな？</a:t>
            </a:r>
            <a:endParaRPr lang="ja-JP" altLang="en-US" sz="6000" dirty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3761910" y="5319210"/>
            <a:ext cx="1648208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400" b="1" spc="5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HGP創英角ｺﾞｼｯｸUB" pitchFamily="50" charset="-128"/>
                <a:ea typeface="HGP創英角ｺﾞｼｯｸUB" pitchFamily="50" charset="-128"/>
              </a:rPr>
              <a:t>おわり</a:t>
            </a: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83793" y="6219310"/>
            <a:ext cx="362403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200" dirty="0" smtClean="0"/>
              <a:t>©</a:t>
            </a:r>
            <a:r>
              <a:rPr kumimoji="1" lang="ja-JP" altLang="en-US" sz="1200" dirty="0" smtClean="0"/>
              <a:t>金融広報中央委員会</a:t>
            </a:r>
            <a:r>
              <a:rPr kumimoji="1" lang="en-US" altLang="ja-JP" sz="1200" dirty="0" smtClean="0"/>
              <a:t>2023</a:t>
            </a:r>
          </a:p>
          <a:p>
            <a:r>
              <a:rPr lang="ja-JP" altLang="en-US" sz="1200" dirty="0" smtClean="0"/>
              <a:t>授業での使用を除き、無断転載を禁じます。</a:t>
            </a:r>
            <a:endParaRPr kumimoji="1" lang="ja-JP" altLang="en-US" sz="1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11560" y="332656"/>
            <a:ext cx="8246720" cy="849188"/>
          </a:xfrm>
        </p:spPr>
        <p:txBody>
          <a:bodyPr>
            <a:normAutofit/>
          </a:bodyPr>
          <a:lstStyle/>
          <a:p>
            <a:pPr algn="ctr"/>
            <a:r>
              <a:rPr kumimoji="1" lang="en-US" altLang="ja-JP" sz="3600" b="1" dirty="0">
                <a:solidFill>
                  <a:schemeClr val="tx1"/>
                </a:solidFill>
                <a:latin typeface="AR Pゴシック体S" pitchFamily="50" charset="-128"/>
                <a:ea typeface="AR Pゴシック体S" pitchFamily="50" charset="-128"/>
              </a:rPr>
              <a:t>1</a:t>
            </a:r>
            <a:r>
              <a:rPr kumimoji="1" lang="ja-JP" altLang="en-US" sz="3600" b="1" dirty="0">
                <a:solidFill>
                  <a:schemeClr val="tx1"/>
                </a:solidFill>
                <a:latin typeface="AR Pゴシック体S" pitchFamily="50" charset="-128"/>
                <a:ea typeface="AR Pゴシック体S" pitchFamily="50" charset="-128"/>
              </a:rPr>
              <a:t>万円の定期預金。</a:t>
            </a:r>
            <a:r>
              <a:rPr kumimoji="1" lang="en-US" altLang="ja-JP" sz="3600" b="1" dirty="0">
                <a:solidFill>
                  <a:schemeClr val="tx1"/>
                </a:solidFill>
                <a:latin typeface="AR Pゴシック体S" pitchFamily="50" charset="-128"/>
                <a:ea typeface="AR Pゴシック体S" pitchFamily="50" charset="-128"/>
              </a:rPr>
              <a:t>1</a:t>
            </a:r>
            <a:r>
              <a:rPr kumimoji="1" lang="ja-JP" altLang="en-US" sz="3600" b="1" dirty="0">
                <a:solidFill>
                  <a:schemeClr val="tx1"/>
                </a:solidFill>
                <a:latin typeface="AR Pゴシック体S" pitchFamily="50" charset="-128"/>
                <a:ea typeface="AR Pゴシック体S" pitchFamily="50" charset="-128"/>
              </a:rPr>
              <a:t>年後の利息は？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611560" y="5013176"/>
            <a:ext cx="7831752" cy="1487056"/>
          </a:xfrm>
        </p:spPr>
        <p:txBody>
          <a:bodyPr>
            <a:noAutofit/>
          </a:bodyPr>
          <a:lstStyle/>
          <a:p>
            <a:pPr algn="ctr">
              <a:buNone/>
            </a:pPr>
            <a:endParaRPr lang="en-US" altLang="ja-JP" sz="5400" b="1" dirty="0"/>
          </a:p>
          <a:p>
            <a:pPr algn="ctr">
              <a:buNone/>
            </a:pPr>
            <a:r>
              <a:rPr lang="ja-JP" altLang="en-US" sz="4400" b="1" dirty="0"/>
              <a:t>  </a:t>
            </a:r>
            <a:endParaRPr lang="en-US" altLang="ja-JP" sz="4400" b="1" dirty="0"/>
          </a:p>
          <a:p>
            <a:pPr>
              <a:buNone/>
            </a:pPr>
            <a:r>
              <a:rPr kumimoji="1" lang="ja-JP" altLang="en-US" sz="4400" b="1" dirty="0"/>
              <a:t>                </a:t>
            </a:r>
          </a:p>
        </p:txBody>
      </p:sp>
      <p:sp>
        <p:nvSpPr>
          <p:cNvPr id="5" name="角丸四角形 4"/>
          <p:cNvSpPr/>
          <p:nvPr/>
        </p:nvSpPr>
        <p:spPr>
          <a:xfrm>
            <a:off x="1214414" y="1500174"/>
            <a:ext cx="7072362" cy="3224970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6600" dirty="0">
                <a:solidFill>
                  <a:schemeClr val="bg1"/>
                </a:solidFill>
              </a:rPr>
              <a:t>　　　</a:t>
            </a:r>
            <a:endParaRPr kumimoji="1" lang="en-US" altLang="ja-JP" sz="6600" dirty="0">
              <a:solidFill>
                <a:schemeClr val="bg1"/>
              </a:solidFill>
            </a:endParaRPr>
          </a:p>
          <a:p>
            <a:pPr algn="ctr"/>
            <a:endParaRPr lang="en-US" altLang="ja-JP" sz="6600" dirty="0">
              <a:solidFill>
                <a:schemeClr val="bg1"/>
              </a:solidFill>
            </a:endParaRPr>
          </a:p>
          <a:p>
            <a:pPr algn="ctr"/>
            <a:r>
              <a:rPr kumimoji="1" lang="ja-JP" altLang="en-US" sz="6600" dirty="0">
                <a:solidFill>
                  <a:schemeClr val="bg1"/>
                </a:solidFill>
              </a:rPr>
              <a:t>　　　　　</a:t>
            </a:r>
            <a:r>
              <a:rPr kumimoji="1" lang="ja-JP" altLang="en-US" sz="8800" dirty="0">
                <a:solidFill>
                  <a:schemeClr val="bg1"/>
                </a:solidFill>
              </a:rPr>
              <a:t>円</a:t>
            </a:r>
            <a:endParaRPr kumimoji="1" lang="ja-JP" altLang="en-US" sz="6600" dirty="0">
              <a:solidFill>
                <a:schemeClr val="bg1"/>
              </a:solidFill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 flipH="1">
            <a:off x="2231740" y="1556792"/>
            <a:ext cx="4293477" cy="31547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99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0.2</a:t>
            </a:r>
            <a:endParaRPr kumimoji="1" lang="ja-JP" altLang="en-US" sz="199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395535" y="4941168"/>
            <a:ext cx="8047777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4000" b="1" dirty="0"/>
              <a:t>年利にすると、</a:t>
            </a:r>
            <a:endParaRPr kumimoji="1" lang="en-US" altLang="ja-JP" sz="4000" b="1" dirty="0"/>
          </a:p>
          <a:p>
            <a:r>
              <a:rPr kumimoji="1" lang="en-US" altLang="ja-JP" sz="4000" b="1" dirty="0" smtClean="0"/>
              <a:t>0.2÷10000×100</a:t>
            </a:r>
            <a:r>
              <a:rPr kumimoji="1" lang="ja-JP" altLang="en-US" sz="4000" b="1" dirty="0" smtClean="0"/>
              <a:t>＝　</a:t>
            </a:r>
            <a:r>
              <a:rPr kumimoji="1" lang="ja-JP" altLang="en-US" sz="4000" b="1" dirty="0"/>
              <a:t>　　</a:t>
            </a:r>
            <a:r>
              <a:rPr kumimoji="1" lang="ja-JP" altLang="en-US" sz="4000" b="1" dirty="0" smtClean="0"/>
              <a:t> ％</a:t>
            </a:r>
            <a:r>
              <a:rPr kumimoji="1" lang="ja-JP" altLang="en-US" sz="4000" b="1" dirty="0"/>
              <a:t>　　</a:t>
            </a: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5022050" y="5433610"/>
            <a:ext cx="202522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4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0.002</a:t>
            </a:r>
            <a:r>
              <a:rPr kumimoji="1" lang="ja-JP" altLang="en-US" sz="4800" b="1" dirty="0"/>
              <a:t>　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0" y="188640"/>
            <a:ext cx="9644130" cy="1399032"/>
          </a:xfrm>
        </p:spPr>
        <p:txBody>
          <a:bodyPr>
            <a:noAutofit/>
          </a:bodyPr>
          <a:lstStyle/>
          <a:p>
            <a:pPr algn="ctr"/>
            <a:r>
              <a:rPr kumimoji="1" lang="en-US" altLang="ja-JP" sz="4800" b="1" dirty="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rPr>
              <a:t>1</a:t>
            </a:r>
            <a:r>
              <a:rPr kumimoji="1" lang="ja-JP" altLang="en-US" sz="4800" b="1" dirty="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rPr>
              <a:t>万円をカードでキャッシング。</a:t>
            </a:r>
            <a:r>
              <a:rPr kumimoji="1" lang="en-US" altLang="ja-JP" sz="4800" b="1" dirty="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rPr>
              <a:t/>
            </a:r>
            <a:br>
              <a:rPr kumimoji="1" lang="en-US" altLang="ja-JP" sz="4800" b="1" dirty="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rPr>
            </a:br>
            <a:r>
              <a:rPr lang="en-US" altLang="ja-JP" sz="4800" b="1" dirty="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rPr>
              <a:t>1</a:t>
            </a:r>
            <a:r>
              <a:rPr lang="ja-JP" altLang="en-US" sz="4800" b="1" dirty="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rPr>
              <a:t>年後の</a:t>
            </a:r>
            <a:r>
              <a:rPr kumimoji="1" lang="ja-JP" altLang="en-US" sz="4800" b="1" dirty="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rPr>
              <a:t>利息は？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285720" y="2000240"/>
            <a:ext cx="8229600" cy="4572000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kumimoji="1" lang="ja-JP" altLang="en-US" sz="5400" b="1" dirty="0"/>
              <a:t>１．  　     ２円</a:t>
            </a:r>
            <a:endParaRPr kumimoji="1" lang="en-US" altLang="ja-JP" sz="5400" b="1" dirty="0"/>
          </a:p>
          <a:p>
            <a:pPr algn="ctr">
              <a:buNone/>
            </a:pPr>
            <a:r>
              <a:rPr lang="ja-JP" altLang="en-US" sz="5400" b="1" dirty="0"/>
              <a:t>２</a:t>
            </a:r>
            <a:r>
              <a:rPr lang="en-US" altLang="ja-JP" sz="5400" b="1" dirty="0"/>
              <a:t>.</a:t>
            </a:r>
            <a:r>
              <a:rPr lang="ja-JP" altLang="en-US" sz="5400" b="1" dirty="0"/>
              <a:t>　  １００円</a:t>
            </a:r>
            <a:endParaRPr lang="en-US" altLang="ja-JP" sz="5400" b="1" dirty="0"/>
          </a:p>
          <a:p>
            <a:pPr algn="ctr">
              <a:buNone/>
            </a:pPr>
            <a:r>
              <a:rPr kumimoji="1" lang="ja-JP" altLang="en-US" sz="5400" b="1" dirty="0"/>
              <a:t>３．</a:t>
            </a:r>
            <a:r>
              <a:rPr lang="ja-JP" altLang="en-US" sz="5400" b="1" dirty="0"/>
              <a:t>１０００円</a:t>
            </a:r>
            <a:endParaRPr kumimoji="1" lang="en-US" altLang="ja-JP" sz="5400" b="1" dirty="0"/>
          </a:p>
          <a:p>
            <a:pPr algn="ctr">
              <a:buNone/>
            </a:pPr>
            <a:r>
              <a:rPr lang="ja-JP" altLang="en-US" sz="5400" b="1" dirty="0"/>
              <a:t>４．１８００円</a:t>
            </a:r>
            <a:endParaRPr lang="en-US" altLang="ja-JP" sz="5400" b="1" dirty="0"/>
          </a:p>
          <a:p>
            <a:pPr algn="ctr">
              <a:buNone/>
            </a:pPr>
            <a:r>
              <a:rPr lang="ja-JP" altLang="en-US" sz="4400" b="1" dirty="0"/>
              <a:t>  </a:t>
            </a:r>
            <a:endParaRPr lang="en-US" altLang="ja-JP" sz="4400" b="1" dirty="0"/>
          </a:p>
          <a:p>
            <a:pPr>
              <a:buNone/>
            </a:pPr>
            <a:r>
              <a:rPr kumimoji="1" lang="ja-JP" altLang="en-US" sz="4400" b="1" dirty="0"/>
              <a:t>                </a:t>
            </a:r>
          </a:p>
        </p:txBody>
      </p:sp>
      <p:sp>
        <p:nvSpPr>
          <p:cNvPr id="4" name="円/楕円 3"/>
          <p:cNvSpPr/>
          <p:nvPr/>
        </p:nvSpPr>
        <p:spPr>
          <a:xfrm>
            <a:off x="1979712" y="5013176"/>
            <a:ext cx="928694" cy="857256"/>
          </a:xfrm>
          <a:prstGeom prst="ellipse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0" y="267494"/>
            <a:ext cx="9144000" cy="1399032"/>
          </a:xfrm>
        </p:spPr>
        <p:txBody>
          <a:bodyPr>
            <a:normAutofit/>
          </a:bodyPr>
          <a:lstStyle/>
          <a:p>
            <a:r>
              <a:rPr lang="ja-JP" altLang="en-US" sz="7200" b="1" dirty="0">
                <a:latin typeface="HGP創英角ｺﾞｼｯｸUB" pitchFamily="50" charset="-128"/>
                <a:ea typeface="HGP創英角ｺﾞｼｯｸUB" pitchFamily="50" charset="-128"/>
              </a:rPr>
              <a:t>年利で比較してみよう</a:t>
            </a:r>
            <a:endParaRPr kumimoji="1" lang="ja-JP" altLang="en-US" sz="7200" b="1" dirty="0"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sp>
        <p:nvSpPr>
          <p:cNvPr id="4" name="タイトル 1"/>
          <p:cNvSpPr txBox="1">
            <a:spLocks/>
          </p:cNvSpPr>
          <p:nvPr/>
        </p:nvSpPr>
        <p:spPr>
          <a:xfrm>
            <a:off x="539552" y="2060848"/>
            <a:ext cx="8229600" cy="1399032"/>
          </a:xfrm>
          <a:prstGeom prst="rect">
            <a:avLst/>
          </a:prstGeom>
        </p:spPr>
        <p:txBody>
          <a:bodyPr vert="horz" anchor="ctr">
            <a:normAutofit fontScale="92500"/>
          </a:bodyPr>
          <a:lstStyle/>
          <a:p>
            <a:pPr marL="484632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7200" b="1" i="0" u="none" strike="noStrike" kern="1200" normalizeH="0" baseline="0" noProof="0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uLnTx/>
                <a:uFillTx/>
                <a:latin typeface="+mj-lt"/>
                <a:ea typeface="+mj-ea"/>
                <a:cs typeface="+mj-cs"/>
              </a:rPr>
              <a:t>預ける時は</a:t>
            </a:r>
            <a:r>
              <a:rPr kumimoji="1" lang="en-US" altLang="ja-JP" sz="7200" b="1" i="0" u="none" strike="noStrike" kern="1200" normalizeH="0" baseline="0" noProof="0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uLnTx/>
                <a:uFillTx/>
                <a:latin typeface="+mj-lt"/>
                <a:ea typeface="+mj-ea"/>
                <a:cs typeface="+mj-cs"/>
              </a:rPr>
              <a:t>0.002</a:t>
            </a:r>
            <a:r>
              <a:rPr kumimoji="1" lang="ja-JP" altLang="en-US" sz="7200" b="1" i="0" u="none" strike="noStrike" kern="1200" normalizeH="0" baseline="0" noProof="0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uLnTx/>
                <a:uFillTx/>
                <a:latin typeface="+mj-lt"/>
                <a:ea typeface="+mj-ea"/>
                <a:cs typeface="+mj-cs"/>
              </a:rPr>
              <a:t>％</a:t>
            </a:r>
            <a:endParaRPr kumimoji="1" lang="ja-JP" altLang="en-US" sz="7200" b="1" i="0" u="none" strike="noStrike" kern="1200" normalizeH="0" baseline="0" noProof="0" dirty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solidFill>
                <a:schemeClr val="accent1">
                  <a:satMod val="200000"/>
                  <a:tint val="3000"/>
                </a:schemeClr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タイトル 1"/>
          <p:cNvSpPr txBox="1">
            <a:spLocks/>
          </p:cNvSpPr>
          <p:nvPr/>
        </p:nvSpPr>
        <p:spPr>
          <a:xfrm>
            <a:off x="611560" y="3789040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pPr marL="484632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7200" b="1" i="0" u="none" strike="noStrike" kern="1200" spc="50" normalizeH="0" baseline="0" noProof="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uLnTx/>
                <a:uFillTx/>
                <a:latin typeface="+mj-lt"/>
                <a:ea typeface="+mj-ea"/>
                <a:cs typeface="+mj-cs"/>
              </a:rPr>
              <a:t>借りる時は</a:t>
            </a:r>
            <a:r>
              <a:rPr kumimoji="1" lang="en-US" altLang="ja-JP" sz="7200" b="1" i="0" u="none" strike="noStrike" kern="1200" spc="50" normalizeH="0" baseline="0" noProof="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uLnTx/>
                <a:uFillTx/>
                <a:latin typeface="+mj-lt"/>
                <a:ea typeface="+mj-ea"/>
                <a:cs typeface="+mj-cs"/>
              </a:rPr>
              <a:t>18</a:t>
            </a:r>
            <a:r>
              <a:rPr kumimoji="1" lang="ja-JP" altLang="en-US" sz="7200" b="1" i="0" u="none" strike="noStrike" kern="1200" spc="50" normalizeH="0" baseline="0" noProof="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uLnTx/>
                <a:uFillTx/>
                <a:latin typeface="+mj-lt"/>
                <a:ea typeface="+mj-ea"/>
                <a:cs typeface="+mj-cs"/>
              </a:rPr>
              <a:t>％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61510" y="692696"/>
            <a:ext cx="6255695" cy="3168352"/>
          </a:xfrm>
        </p:spPr>
        <p:txBody>
          <a:bodyPr>
            <a:normAutofit fontScale="90000"/>
          </a:bodyPr>
          <a:lstStyle/>
          <a:p>
            <a:pPr lvl="0"/>
            <a:r>
              <a:rPr lang="en-US" altLang="ja-JP" sz="6600" b="1" dirty="0"/>
              <a:t/>
            </a:r>
            <a:br>
              <a:rPr lang="en-US" altLang="ja-JP" sz="6600" b="1" dirty="0"/>
            </a:br>
            <a:r>
              <a:rPr lang="en-US" altLang="ja-JP" sz="6600" b="1" dirty="0"/>
              <a:t/>
            </a:r>
            <a:br>
              <a:rPr lang="en-US" altLang="ja-JP" sz="6600" b="1" dirty="0"/>
            </a:br>
            <a:r>
              <a:rPr lang="ja-JP" altLang="en-US" sz="8900" b="1" dirty="0">
                <a:solidFill>
                  <a:schemeClr val="tx1">
                    <a:lumMod val="95000"/>
                  </a:schemeClr>
                </a:solidFill>
                <a:latin typeface="HGP創英角ｺﾞｼｯｸUB" pitchFamily="50" charset="-128"/>
                <a:ea typeface="HGP創英角ｺﾞｼｯｸUB" pitchFamily="50" charset="-128"/>
              </a:rPr>
              <a:t>借りる時は</a:t>
            </a:r>
            <a:r>
              <a:rPr lang="en-US" altLang="ja-JP" sz="8900" b="1" dirty="0">
                <a:solidFill>
                  <a:schemeClr val="tx1">
                    <a:lumMod val="95000"/>
                  </a:schemeClr>
                </a:solidFill>
                <a:latin typeface="HGP創英角ｺﾞｼｯｸUB" pitchFamily="50" charset="-128"/>
                <a:ea typeface="HGP創英角ｺﾞｼｯｸUB" pitchFamily="50" charset="-128"/>
              </a:rPr>
              <a:t/>
            </a:r>
            <a:br>
              <a:rPr lang="en-US" altLang="ja-JP" sz="8900" b="1" dirty="0">
                <a:solidFill>
                  <a:schemeClr val="tx1">
                    <a:lumMod val="95000"/>
                  </a:schemeClr>
                </a:solidFill>
                <a:latin typeface="HGP創英角ｺﾞｼｯｸUB" pitchFamily="50" charset="-128"/>
                <a:ea typeface="HGP創英角ｺﾞｼｯｸUB" pitchFamily="50" charset="-128"/>
              </a:rPr>
            </a:br>
            <a:r>
              <a:rPr lang="ja-JP" altLang="en-US" sz="8900" b="1" dirty="0">
                <a:solidFill>
                  <a:schemeClr val="tx1">
                    <a:lumMod val="95000"/>
                  </a:schemeClr>
                </a:solidFill>
                <a:latin typeface="HGP創英角ｺﾞｼｯｸUB" pitchFamily="50" charset="-128"/>
                <a:ea typeface="HGP創英角ｺﾞｼｯｸUB" pitchFamily="50" charset="-128"/>
              </a:rPr>
              <a:t>預ける時の</a:t>
            </a:r>
            <a:r>
              <a:rPr lang="ja-JP" altLang="en-US" sz="9600" b="1" dirty="0">
                <a:solidFill>
                  <a:schemeClr val="tx1">
                    <a:lumMod val="95000"/>
                  </a:schemeClr>
                </a:solidFill>
              </a:rPr>
              <a:t/>
            </a:r>
            <a:br>
              <a:rPr lang="ja-JP" altLang="en-US" sz="9600" b="1" dirty="0">
                <a:solidFill>
                  <a:schemeClr val="tx1">
                    <a:lumMod val="95000"/>
                  </a:schemeClr>
                </a:solidFill>
              </a:rPr>
            </a:br>
            <a:r>
              <a:rPr lang="ja-JP" altLang="en-US" sz="4400" b="1" dirty="0"/>
              <a:t/>
            </a:r>
            <a:br>
              <a:rPr lang="ja-JP" altLang="en-US" sz="4400" b="1" dirty="0"/>
            </a:br>
            <a:r>
              <a:rPr lang="ja-JP" altLang="en-US" sz="4400" b="1" dirty="0"/>
              <a:t/>
            </a:r>
            <a:br>
              <a:rPr lang="ja-JP" altLang="en-US" sz="4400" b="1" dirty="0"/>
            </a:br>
            <a:endParaRPr kumimoji="1" lang="ja-JP" altLang="en-US" dirty="0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117713" y="4005064"/>
            <a:ext cx="8965916" cy="17081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05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9</a:t>
            </a:r>
            <a:r>
              <a:rPr kumimoji="1" lang="en-US" altLang="ja-JP" sz="105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,000</a:t>
            </a:r>
            <a:r>
              <a:rPr kumimoji="1" lang="ja-JP" altLang="en-US" sz="105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倍</a:t>
            </a:r>
            <a:r>
              <a:rPr kumimoji="1" lang="ja-JP" altLang="en-US" sz="10500" dirty="0"/>
              <a:t>の利率</a:t>
            </a:r>
          </a:p>
        </p:txBody>
      </p:sp>
      <p:pic>
        <p:nvPicPr>
          <p:cNvPr id="4" name="Picture 2" descr="D:\Users\b27055\Desktop\20150623\P23_トラブルの泉③（ぼくがはらうの！？）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135" y="593685"/>
            <a:ext cx="2767605" cy="31613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角丸四角形 4"/>
          <p:cNvSpPr/>
          <p:nvPr/>
        </p:nvSpPr>
        <p:spPr>
          <a:xfrm>
            <a:off x="5832140" y="2663915"/>
            <a:ext cx="945105" cy="450050"/>
          </a:xfrm>
          <a:prstGeom prst="round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800" dirty="0">
                <a:solidFill>
                  <a:srgbClr val="FF3399"/>
                </a:solidFill>
                <a:latin typeface="HGP創英角ｺﾞｼｯｸUB" pitchFamily="50" charset="-128"/>
                <a:ea typeface="HGP創英角ｺﾞｼｯｸUB" pitchFamily="50" charset="-128"/>
              </a:rPr>
              <a:t>請求</a:t>
            </a: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8407007" y="323655"/>
            <a:ext cx="677108" cy="1132682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kumimoji="1" lang="ja-JP" altLang="en-US" sz="3200" dirty="0">
                <a:solidFill>
                  <a:srgbClr val="FF3399"/>
                </a:solidFill>
                <a:latin typeface="HGP創英角ｺﾞｼｯｸUB" pitchFamily="50" charset="-128"/>
                <a:ea typeface="HGP創英角ｺﾞｼｯｸUB" pitchFamily="50" charset="-128"/>
              </a:rPr>
              <a:t>ひぇー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21550" y="0"/>
            <a:ext cx="6050015" cy="866251"/>
          </a:xfrm>
        </p:spPr>
        <p:txBody>
          <a:bodyPr>
            <a:normAutofit/>
          </a:bodyPr>
          <a:lstStyle/>
          <a:p>
            <a:r>
              <a:rPr kumimoji="1" lang="ja-JP" altLang="en-US" sz="4400" b="1" dirty="0">
                <a:latin typeface="HGP創英角ｺﾞｼｯｸUB" pitchFamily="50" charset="-128"/>
                <a:ea typeface="HGP創英角ｺﾞｼｯｸUB" pitchFamily="50" charset="-128"/>
              </a:rPr>
              <a:t>グラフにしてみよう</a:t>
            </a:r>
          </a:p>
        </p:txBody>
      </p:sp>
      <p:sp>
        <p:nvSpPr>
          <p:cNvPr id="4" name="正方形/長方形 3"/>
          <p:cNvSpPr/>
          <p:nvPr/>
        </p:nvSpPr>
        <p:spPr>
          <a:xfrm>
            <a:off x="971600" y="998730"/>
            <a:ext cx="7695855" cy="4635515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cxnSp>
        <p:nvCxnSpPr>
          <p:cNvPr id="6" name="直線コネクタ 5"/>
          <p:cNvCxnSpPr/>
          <p:nvPr/>
        </p:nvCxnSpPr>
        <p:spPr>
          <a:xfrm>
            <a:off x="1016605" y="3429000"/>
            <a:ext cx="765085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直線コネクタ 7"/>
          <p:cNvCxnSpPr/>
          <p:nvPr/>
        </p:nvCxnSpPr>
        <p:spPr>
          <a:xfrm>
            <a:off x="1016605" y="1268760"/>
            <a:ext cx="765085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直線コネクタ 8"/>
          <p:cNvCxnSpPr/>
          <p:nvPr/>
        </p:nvCxnSpPr>
        <p:spPr>
          <a:xfrm>
            <a:off x="971600" y="2348880"/>
            <a:ext cx="765085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直線コネクタ 9"/>
          <p:cNvCxnSpPr/>
          <p:nvPr/>
        </p:nvCxnSpPr>
        <p:spPr>
          <a:xfrm>
            <a:off x="971600" y="4464115"/>
            <a:ext cx="765085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テキスト ボックス 10"/>
          <p:cNvSpPr txBox="1"/>
          <p:nvPr/>
        </p:nvSpPr>
        <p:spPr>
          <a:xfrm>
            <a:off x="251520" y="1088740"/>
            <a:ext cx="69762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000" b="1" dirty="0"/>
              <a:t>２０</a:t>
            </a:r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296525" y="2123855"/>
            <a:ext cx="69762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000" b="1" dirty="0"/>
              <a:t>１５</a:t>
            </a:r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296525" y="3293985"/>
            <a:ext cx="69762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000" b="1" dirty="0"/>
              <a:t>１０</a:t>
            </a:r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431540" y="4284095"/>
            <a:ext cx="44114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000" b="1" dirty="0"/>
              <a:t>５</a:t>
            </a:r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431540" y="5274205"/>
            <a:ext cx="44114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000" b="1" dirty="0"/>
              <a:t>０</a:t>
            </a:r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431540" y="728700"/>
            <a:ext cx="4154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/>
              <a:t>％</a:t>
            </a:r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1267762" y="5724255"/>
            <a:ext cx="615553" cy="810478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kumimoji="1" lang="ja-JP" altLang="en-US" sz="2800" dirty="0"/>
              <a:t>貯金</a:t>
            </a:r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2392887" y="5724255"/>
            <a:ext cx="615553" cy="810478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kumimoji="1" lang="ja-JP" altLang="en-US" sz="2800" dirty="0"/>
              <a:t>預金</a:t>
            </a:r>
          </a:p>
        </p:txBody>
      </p:sp>
      <p:sp>
        <p:nvSpPr>
          <p:cNvPr id="19" name="テキスト ボックス 18"/>
          <p:cNvSpPr txBox="1"/>
          <p:nvPr/>
        </p:nvSpPr>
        <p:spPr>
          <a:xfrm>
            <a:off x="3446875" y="5679250"/>
            <a:ext cx="1200329" cy="1001236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kumimoji="1" lang="ja-JP" altLang="en-US" sz="2400" b="1" dirty="0"/>
              <a:t>住宅</a:t>
            </a:r>
            <a:endParaRPr kumimoji="1" lang="en-US" altLang="ja-JP" sz="2400" b="1" dirty="0"/>
          </a:p>
          <a:p>
            <a:r>
              <a:rPr kumimoji="1" lang="ja-JP" altLang="en-US" sz="2400" b="1" dirty="0"/>
              <a:t>ローン</a:t>
            </a:r>
            <a:endParaRPr kumimoji="1" lang="en-US" altLang="ja-JP" b="1" dirty="0"/>
          </a:p>
          <a:p>
            <a:endParaRPr kumimoji="1" lang="ja-JP" altLang="en-US" dirty="0"/>
          </a:p>
        </p:txBody>
      </p:sp>
      <p:sp>
        <p:nvSpPr>
          <p:cNvPr id="20" name="テキスト ボックス 19"/>
          <p:cNvSpPr txBox="1"/>
          <p:nvPr/>
        </p:nvSpPr>
        <p:spPr>
          <a:xfrm>
            <a:off x="4842030" y="5679250"/>
            <a:ext cx="923330" cy="1001236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kumimoji="1" lang="ja-JP" altLang="en-US" sz="2400" b="1" dirty="0"/>
              <a:t>カード</a:t>
            </a:r>
            <a:endParaRPr kumimoji="1" lang="en-US" altLang="ja-JP" sz="2400" b="1" dirty="0"/>
          </a:p>
          <a:p>
            <a:r>
              <a:rPr kumimoji="1" lang="ja-JP" altLang="en-US" sz="2400" b="1" dirty="0"/>
              <a:t>ローン</a:t>
            </a:r>
          </a:p>
        </p:txBody>
      </p:sp>
      <p:sp>
        <p:nvSpPr>
          <p:cNvPr id="21" name="テキスト ボックス 20"/>
          <p:cNvSpPr txBox="1"/>
          <p:nvPr/>
        </p:nvSpPr>
        <p:spPr>
          <a:xfrm>
            <a:off x="5967155" y="5679250"/>
            <a:ext cx="923330" cy="1001236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kumimoji="1" lang="ja-JP" altLang="en-US" sz="2400" b="1" dirty="0"/>
              <a:t>クレ</a:t>
            </a:r>
            <a:endParaRPr kumimoji="1" lang="en-US" altLang="ja-JP" sz="2400" b="1" dirty="0"/>
          </a:p>
          <a:p>
            <a:r>
              <a:rPr kumimoji="1" lang="ja-JP" altLang="en-US" sz="2400" b="1" dirty="0"/>
              <a:t>ジット</a:t>
            </a:r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7182290" y="5679250"/>
            <a:ext cx="923330" cy="1001236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kumimoji="1" lang="ja-JP" altLang="en-US" sz="2400" b="1" dirty="0"/>
              <a:t>キャッ</a:t>
            </a:r>
            <a:endParaRPr kumimoji="1" lang="en-US" altLang="ja-JP" sz="2400" b="1" dirty="0"/>
          </a:p>
          <a:p>
            <a:r>
              <a:rPr kumimoji="1" lang="ja-JP" altLang="en-US" sz="2400" b="1" dirty="0"/>
              <a:t>シング</a:t>
            </a:r>
          </a:p>
        </p:txBody>
      </p:sp>
      <p:cxnSp>
        <p:nvCxnSpPr>
          <p:cNvPr id="24" name="直線コネクタ 23"/>
          <p:cNvCxnSpPr/>
          <p:nvPr/>
        </p:nvCxnSpPr>
        <p:spPr>
          <a:xfrm>
            <a:off x="1466655" y="5589240"/>
            <a:ext cx="450050" cy="0"/>
          </a:xfrm>
          <a:prstGeom prst="line">
            <a:avLst/>
          </a:prstGeom>
          <a:ln/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26" name="直線コネクタ 25"/>
          <p:cNvCxnSpPr/>
          <p:nvPr/>
        </p:nvCxnSpPr>
        <p:spPr>
          <a:xfrm>
            <a:off x="2546775" y="5589240"/>
            <a:ext cx="450050" cy="0"/>
          </a:xfrm>
          <a:prstGeom prst="line">
            <a:avLst/>
          </a:prstGeom>
          <a:ln/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27" name="正方形/長方形 26"/>
          <p:cNvSpPr/>
          <p:nvPr/>
        </p:nvSpPr>
        <p:spPr>
          <a:xfrm>
            <a:off x="3896925" y="5369151"/>
            <a:ext cx="540060" cy="26509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8" name="正方形/長方形 27"/>
          <p:cNvSpPr/>
          <p:nvPr/>
        </p:nvSpPr>
        <p:spPr>
          <a:xfrm>
            <a:off x="5022050" y="2528900"/>
            <a:ext cx="540060" cy="310534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9" name="正方形/長方形 28"/>
          <p:cNvSpPr/>
          <p:nvPr/>
        </p:nvSpPr>
        <p:spPr>
          <a:xfrm>
            <a:off x="6237185" y="2348880"/>
            <a:ext cx="540060" cy="328536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0" name="正方形/長方形 29"/>
          <p:cNvSpPr/>
          <p:nvPr/>
        </p:nvSpPr>
        <p:spPr>
          <a:xfrm>
            <a:off x="7362310" y="1538792"/>
            <a:ext cx="540060" cy="409545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1" name="正方形/長方形 30"/>
          <p:cNvSpPr/>
          <p:nvPr/>
        </p:nvSpPr>
        <p:spPr>
          <a:xfrm>
            <a:off x="1016605" y="998730"/>
            <a:ext cx="2205245" cy="4635515"/>
          </a:xfrm>
          <a:prstGeom prst="rect">
            <a:avLst/>
          </a:prstGeom>
          <a:solidFill>
            <a:schemeClr val="accent3">
              <a:lumMod val="20000"/>
              <a:lumOff val="80000"/>
              <a:alpha val="43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chemeClr val="bg1"/>
              </a:solidFill>
            </a:endParaRPr>
          </a:p>
        </p:txBody>
      </p:sp>
      <p:sp>
        <p:nvSpPr>
          <p:cNvPr id="32" name="テキスト ボックス 31"/>
          <p:cNvSpPr txBox="1"/>
          <p:nvPr/>
        </p:nvSpPr>
        <p:spPr>
          <a:xfrm>
            <a:off x="1376645" y="1493785"/>
            <a:ext cx="145264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b="1" dirty="0">
                <a:solidFill>
                  <a:schemeClr val="bg2"/>
                </a:solidFill>
                <a:latin typeface="HGP創英角ｺﾞｼｯｸUB" pitchFamily="50" charset="-128"/>
                <a:ea typeface="HGP創英角ｺﾞｼｯｸUB" pitchFamily="50" charset="-128"/>
              </a:rPr>
              <a:t>預ける</a:t>
            </a:r>
            <a:endParaRPr kumimoji="1" lang="ja-JP" altLang="en-US" sz="3200" b="1" dirty="0">
              <a:solidFill>
                <a:schemeClr val="bg2"/>
              </a:solidFill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sp>
        <p:nvSpPr>
          <p:cNvPr id="33" name="テキスト ボックス 32"/>
          <p:cNvSpPr txBox="1"/>
          <p:nvPr/>
        </p:nvSpPr>
        <p:spPr>
          <a:xfrm>
            <a:off x="4166955" y="1493785"/>
            <a:ext cx="137569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b="1" dirty="0">
                <a:solidFill>
                  <a:srgbClr val="FF3399"/>
                </a:solidFill>
                <a:latin typeface="HGP創英角ｺﾞｼｯｸUB" pitchFamily="50" charset="-128"/>
                <a:ea typeface="HGP創英角ｺﾞｼｯｸUB" pitchFamily="50" charset="-128"/>
              </a:rPr>
              <a:t>借りる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5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8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1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26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" dur="500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 animBg="1"/>
      <p:bldP spid="28" grpId="0" animBg="1"/>
      <p:bldP spid="29" grpId="0" animBg="1"/>
      <p:bldP spid="30" grpId="0" animBg="1"/>
      <p:bldP spid="31" grpId="0" animBg="1"/>
      <p:bldP spid="3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511660" y="323655"/>
            <a:ext cx="6050015" cy="503675"/>
          </a:xfrm>
        </p:spPr>
        <p:txBody>
          <a:bodyPr>
            <a:noAutofit/>
          </a:bodyPr>
          <a:lstStyle/>
          <a:p>
            <a:r>
              <a:rPr kumimoji="1" lang="ja-JP" altLang="en-US" sz="4400" b="1" dirty="0">
                <a:latin typeface="HGP創英角ｺﾞｼｯｸUB" pitchFamily="50" charset="-128"/>
                <a:ea typeface="HGP創英角ｺﾞｼｯｸUB" pitchFamily="50" charset="-128"/>
              </a:rPr>
              <a:t>金利に制限はない？</a:t>
            </a:r>
          </a:p>
        </p:txBody>
      </p:sp>
      <p:sp>
        <p:nvSpPr>
          <p:cNvPr id="4" name="正方形/長方形 3"/>
          <p:cNvSpPr/>
          <p:nvPr/>
        </p:nvSpPr>
        <p:spPr>
          <a:xfrm>
            <a:off x="971600" y="998730"/>
            <a:ext cx="7695855" cy="4635515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cxnSp>
        <p:nvCxnSpPr>
          <p:cNvPr id="6" name="直線コネクタ 5"/>
          <p:cNvCxnSpPr/>
          <p:nvPr/>
        </p:nvCxnSpPr>
        <p:spPr>
          <a:xfrm>
            <a:off x="1016605" y="3429000"/>
            <a:ext cx="765085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直線コネクタ 7"/>
          <p:cNvCxnSpPr/>
          <p:nvPr/>
        </p:nvCxnSpPr>
        <p:spPr>
          <a:xfrm>
            <a:off x="1016605" y="1268760"/>
            <a:ext cx="765085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直線コネクタ 8"/>
          <p:cNvCxnSpPr/>
          <p:nvPr/>
        </p:nvCxnSpPr>
        <p:spPr>
          <a:xfrm>
            <a:off x="971600" y="2348880"/>
            <a:ext cx="765085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直線コネクタ 9"/>
          <p:cNvCxnSpPr/>
          <p:nvPr/>
        </p:nvCxnSpPr>
        <p:spPr>
          <a:xfrm>
            <a:off x="971600" y="4464115"/>
            <a:ext cx="765085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テキスト ボックス 10"/>
          <p:cNvSpPr txBox="1"/>
          <p:nvPr/>
        </p:nvSpPr>
        <p:spPr>
          <a:xfrm>
            <a:off x="251520" y="1088740"/>
            <a:ext cx="69762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000" b="1" dirty="0"/>
              <a:t>２０</a:t>
            </a:r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296525" y="2123855"/>
            <a:ext cx="69762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000" b="1" dirty="0"/>
              <a:t>１５</a:t>
            </a:r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296525" y="3293985"/>
            <a:ext cx="69762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000" b="1" dirty="0"/>
              <a:t>１０</a:t>
            </a:r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431540" y="4284095"/>
            <a:ext cx="44114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000" b="1" dirty="0"/>
              <a:t>５</a:t>
            </a:r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431540" y="5274205"/>
            <a:ext cx="44114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000" b="1" dirty="0"/>
              <a:t>０</a:t>
            </a:r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431540" y="728700"/>
            <a:ext cx="4154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/>
              <a:t>％</a:t>
            </a:r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1267762" y="5724255"/>
            <a:ext cx="615553" cy="810478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kumimoji="1" lang="ja-JP" altLang="en-US" sz="2800" dirty="0"/>
              <a:t>貯金</a:t>
            </a:r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2392887" y="5724255"/>
            <a:ext cx="615553" cy="810478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kumimoji="1" lang="ja-JP" altLang="en-US" sz="2800" dirty="0"/>
              <a:t>預金</a:t>
            </a:r>
          </a:p>
        </p:txBody>
      </p:sp>
      <p:sp>
        <p:nvSpPr>
          <p:cNvPr id="19" name="テキスト ボックス 18"/>
          <p:cNvSpPr txBox="1"/>
          <p:nvPr/>
        </p:nvSpPr>
        <p:spPr>
          <a:xfrm>
            <a:off x="3446875" y="5679250"/>
            <a:ext cx="1200329" cy="1001236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kumimoji="1" lang="ja-JP" altLang="en-US" sz="2400" b="1" dirty="0"/>
              <a:t>住宅</a:t>
            </a:r>
            <a:endParaRPr kumimoji="1" lang="en-US" altLang="ja-JP" sz="2400" b="1" dirty="0"/>
          </a:p>
          <a:p>
            <a:r>
              <a:rPr kumimoji="1" lang="ja-JP" altLang="en-US" sz="2400" b="1" dirty="0"/>
              <a:t>ローン</a:t>
            </a:r>
            <a:endParaRPr kumimoji="1" lang="en-US" altLang="ja-JP" b="1" dirty="0"/>
          </a:p>
          <a:p>
            <a:endParaRPr kumimoji="1" lang="ja-JP" altLang="en-US" dirty="0"/>
          </a:p>
        </p:txBody>
      </p:sp>
      <p:sp>
        <p:nvSpPr>
          <p:cNvPr id="20" name="テキスト ボックス 19"/>
          <p:cNvSpPr txBox="1"/>
          <p:nvPr/>
        </p:nvSpPr>
        <p:spPr>
          <a:xfrm>
            <a:off x="4842030" y="5679250"/>
            <a:ext cx="923330" cy="1001236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kumimoji="1" lang="ja-JP" altLang="en-US" sz="2400" b="1" dirty="0"/>
              <a:t>カード</a:t>
            </a:r>
            <a:endParaRPr kumimoji="1" lang="en-US" altLang="ja-JP" sz="2400" b="1" dirty="0"/>
          </a:p>
          <a:p>
            <a:r>
              <a:rPr kumimoji="1" lang="ja-JP" altLang="en-US" sz="2400" b="1" dirty="0"/>
              <a:t>ローン</a:t>
            </a:r>
          </a:p>
        </p:txBody>
      </p:sp>
      <p:sp>
        <p:nvSpPr>
          <p:cNvPr id="21" name="テキスト ボックス 20"/>
          <p:cNvSpPr txBox="1"/>
          <p:nvPr/>
        </p:nvSpPr>
        <p:spPr>
          <a:xfrm>
            <a:off x="5967155" y="5679250"/>
            <a:ext cx="923330" cy="1001236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kumimoji="1" lang="ja-JP" altLang="en-US" sz="2400" b="1" dirty="0"/>
              <a:t>クレ</a:t>
            </a:r>
            <a:endParaRPr kumimoji="1" lang="en-US" altLang="ja-JP" sz="2400" b="1" dirty="0"/>
          </a:p>
          <a:p>
            <a:r>
              <a:rPr kumimoji="1" lang="ja-JP" altLang="en-US" sz="2400" b="1" dirty="0"/>
              <a:t>ジット</a:t>
            </a:r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7182290" y="5679250"/>
            <a:ext cx="923330" cy="1001236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kumimoji="1" lang="ja-JP" altLang="en-US" sz="2400" b="1" dirty="0"/>
              <a:t>キャッ</a:t>
            </a:r>
            <a:endParaRPr kumimoji="1" lang="en-US" altLang="ja-JP" sz="2400" b="1" dirty="0"/>
          </a:p>
          <a:p>
            <a:r>
              <a:rPr kumimoji="1" lang="ja-JP" altLang="en-US" sz="2400" b="1" dirty="0"/>
              <a:t>シング</a:t>
            </a:r>
          </a:p>
        </p:txBody>
      </p:sp>
      <p:cxnSp>
        <p:nvCxnSpPr>
          <p:cNvPr id="24" name="直線コネクタ 23"/>
          <p:cNvCxnSpPr/>
          <p:nvPr/>
        </p:nvCxnSpPr>
        <p:spPr>
          <a:xfrm>
            <a:off x="1466655" y="5589240"/>
            <a:ext cx="450050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直線コネクタ 25"/>
          <p:cNvCxnSpPr/>
          <p:nvPr/>
        </p:nvCxnSpPr>
        <p:spPr>
          <a:xfrm>
            <a:off x="2546775" y="5589240"/>
            <a:ext cx="450050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正方形/長方形 26"/>
          <p:cNvSpPr/>
          <p:nvPr/>
        </p:nvSpPr>
        <p:spPr>
          <a:xfrm>
            <a:off x="3896925" y="5364215"/>
            <a:ext cx="540060" cy="27003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8" name="正方形/長方形 27"/>
          <p:cNvSpPr/>
          <p:nvPr/>
        </p:nvSpPr>
        <p:spPr>
          <a:xfrm>
            <a:off x="5022050" y="2528900"/>
            <a:ext cx="540060" cy="310534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9" name="正方形/長方形 28"/>
          <p:cNvSpPr/>
          <p:nvPr/>
        </p:nvSpPr>
        <p:spPr>
          <a:xfrm>
            <a:off x="6237185" y="2348880"/>
            <a:ext cx="540060" cy="328536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0" name="正方形/長方形 29"/>
          <p:cNvSpPr/>
          <p:nvPr/>
        </p:nvSpPr>
        <p:spPr>
          <a:xfrm>
            <a:off x="7362310" y="1538790"/>
            <a:ext cx="540060" cy="409545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4" name="正方形/長方形 33"/>
          <p:cNvSpPr/>
          <p:nvPr/>
        </p:nvSpPr>
        <p:spPr>
          <a:xfrm>
            <a:off x="971600" y="1268760"/>
            <a:ext cx="7695855" cy="4365485"/>
          </a:xfrm>
          <a:prstGeom prst="rect">
            <a:avLst/>
          </a:prstGeom>
          <a:solidFill>
            <a:schemeClr val="accent5">
              <a:lumMod val="20000"/>
              <a:lumOff val="80000"/>
              <a:alpha val="28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5" name="正方形/長方形 34"/>
          <p:cNvSpPr/>
          <p:nvPr/>
        </p:nvSpPr>
        <p:spPr>
          <a:xfrm>
            <a:off x="971600" y="1538790"/>
            <a:ext cx="7695855" cy="4095455"/>
          </a:xfrm>
          <a:prstGeom prst="rect">
            <a:avLst/>
          </a:prstGeom>
          <a:solidFill>
            <a:schemeClr val="accent5">
              <a:lumMod val="40000"/>
              <a:lumOff val="60000"/>
              <a:alpha val="33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6" name="正方形/長方形 35"/>
          <p:cNvSpPr/>
          <p:nvPr/>
        </p:nvSpPr>
        <p:spPr>
          <a:xfrm>
            <a:off x="971600" y="2348880"/>
            <a:ext cx="7695855" cy="3285365"/>
          </a:xfrm>
          <a:prstGeom prst="rect">
            <a:avLst/>
          </a:prstGeom>
          <a:solidFill>
            <a:schemeClr val="accent5">
              <a:lumMod val="60000"/>
              <a:lumOff val="40000"/>
              <a:alpha val="53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38" name="直線コネクタ 37"/>
          <p:cNvCxnSpPr/>
          <p:nvPr/>
        </p:nvCxnSpPr>
        <p:spPr>
          <a:xfrm>
            <a:off x="993372" y="1268760"/>
            <a:ext cx="7650850" cy="0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テキスト ボックス 30"/>
          <p:cNvSpPr txBox="1"/>
          <p:nvPr/>
        </p:nvSpPr>
        <p:spPr>
          <a:xfrm>
            <a:off x="251520" y="1448780"/>
            <a:ext cx="70083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000" b="1" dirty="0"/>
              <a:t>１８</a:t>
            </a:r>
          </a:p>
        </p:txBody>
      </p:sp>
      <p:pic>
        <p:nvPicPr>
          <p:cNvPr id="32" name="Picture 2" descr="F:\20150618\P38_アドバイスモグラ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86635" y="4448912"/>
            <a:ext cx="1983849" cy="9919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3" name="円形吹き出し 32"/>
          <p:cNvSpPr/>
          <p:nvPr/>
        </p:nvSpPr>
        <p:spPr>
          <a:xfrm>
            <a:off x="1286635" y="2708920"/>
            <a:ext cx="2475275" cy="1080120"/>
          </a:xfrm>
          <a:prstGeom prst="wedgeEllipseCallout">
            <a:avLst>
              <a:gd name="adj1" fmla="val -3554"/>
              <a:gd name="adj2" fmla="val 77520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3200" dirty="0">
                <a:latin typeface="HGP創英角ｺﾞｼｯｸUB" pitchFamily="50" charset="-128"/>
                <a:ea typeface="HGP創英角ｺﾞｼｯｸUB" pitchFamily="50" charset="-128"/>
              </a:rPr>
              <a:t>もちろん</a:t>
            </a:r>
            <a:r>
              <a:rPr kumimoji="1" lang="ja-JP" altLang="en-US" sz="3600" dirty="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rPr>
              <a:t>あり</a:t>
            </a:r>
            <a:endParaRPr kumimoji="1" lang="ja-JP" altLang="en-US" sz="3200" dirty="0">
              <a:solidFill>
                <a:schemeClr val="tx1"/>
              </a:solidFill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sp>
        <p:nvSpPr>
          <p:cNvPr id="37" name="円形吹き出し 36"/>
          <p:cNvSpPr/>
          <p:nvPr/>
        </p:nvSpPr>
        <p:spPr>
          <a:xfrm>
            <a:off x="1267762" y="2708920"/>
            <a:ext cx="2520280" cy="1170130"/>
          </a:xfrm>
          <a:prstGeom prst="wedgeEllipseCallout">
            <a:avLst>
              <a:gd name="adj1" fmla="val -20"/>
              <a:gd name="adj2" fmla="val 67457"/>
            </a:avLst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800" dirty="0">
                <a:latin typeface="HGP創英角ｺﾞｼｯｸUB" pitchFamily="50" charset="-128"/>
                <a:ea typeface="HGP創英角ｺﾞｼｯｸUB" pitchFamily="50" charset="-128"/>
              </a:rPr>
              <a:t>元本１０万円未満</a:t>
            </a:r>
          </a:p>
        </p:txBody>
      </p:sp>
      <p:sp>
        <p:nvSpPr>
          <p:cNvPr id="39" name="円形吹き出し 38"/>
          <p:cNvSpPr/>
          <p:nvPr/>
        </p:nvSpPr>
        <p:spPr>
          <a:xfrm>
            <a:off x="997732" y="2708920"/>
            <a:ext cx="3060340" cy="1305145"/>
          </a:xfrm>
          <a:prstGeom prst="wedgeEllipseCallout">
            <a:avLst>
              <a:gd name="adj1" fmla="val -5818"/>
              <a:gd name="adj2" fmla="val 67457"/>
            </a:avLst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400" dirty="0">
                <a:latin typeface="HGP創英角ｺﾞｼｯｸUB" pitchFamily="50" charset="-128"/>
                <a:ea typeface="HGP創英角ｺﾞｼｯｸUB" pitchFamily="50" charset="-128"/>
              </a:rPr>
              <a:t>元本</a:t>
            </a:r>
            <a:r>
              <a:rPr kumimoji="1" lang="en-US" altLang="ja-JP" sz="2400" dirty="0">
                <a:latin typeface="HGP創英角ｺﾞｼｯｸUB" pitchFamily="50" charset="-128"/>
                <a:ea typeface="HGP創英角ｺﾞｼｯｸUB" pitchFamily="50" charset="-128"/>
              </a:rPr>
              <a:t>10</a:t>
            </a:r>
            <a:r>
              <a:rPr kumimoji="1" lang="ja-JP" altLang="en-US" sz="2400" dirty="0">
                <a:latin typeface="HGP創英角ｺﾞｼｯｸUB" pitchFamily="50" charset="-128"/>
                <a:ea typeface="HGP創英角ｺﾞｼｯｸUB" pitchFamily="50" charset="-128"/>
              </a:rPr>
              <a:t>万以上</a:t>
            </a:r>
            <a:r>
              <a:rPr kumimoji="1" lang="en-US" altLang="ja-JP" sz="2400" dirty="0">
                <a:latin typeface="HGP創英角ｺﾞｼｯｸUB" pitchFamily="50" charset="-128"/>
                <a:ea typeface="HGP創英角ｺﾞｼｯｸUB" pitchFamily="50" charset="-128"/>
              </a:rPr>
              <a:t>100</a:t>
            </a:r>
            <a:r>
              <a:rPr kumimoji="1" lang="ja-JP" altLang="en-US" sz="2400" dirty="0">
                <a:latin typeface="HGP創英角ｺﾞｼｯｸUB" pitchFamily="50" charset="-128"/>
                <a:ea typeface="HGP創英角ｺﾞｼｯｸUB" pitchFamily="50" charset="-128"/>
              </a:rPr>
              <a:t>万円未満</a:t>
            </a:r>
          </a:p>
        </p:txBody>
      </p:sp>
      <p:sp>
        <p:nvSpPr>
          <p:cNvPr id="40" name="円形吹き出し 39"/>
          <p:cNvSpPr/>
          <p:nvPr/>
        </p:nvSpPr>
        <p:spPr>
          <a:xfrm>
            <a:off x="1002550" y="2731422"/>
            <a:ext cx="3105345" cy="1350150"/>
          </a:xfrm>
          <a:prstGeom prst="wedgeEllipseCallout">
            <a:avLst>
              <a:gd name="adj1" fmla="val -7355"/>
              <a:gd name="adj2" fmla="val 68933"/>
            </a:avLst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800" dirty="0">
                <a:latin typeface="HGP創英角ｺﾞｼｯｸUB" pitchFamily="50" charset="-128"/>
                <a:ea typeface="HGP創英角ｺﾞｼｯｸUB" pitchFamily="50" charset="-128"/>
              </a:rPr>
              <a:t>元本</a:t>
            </a:r>
            <a:r>
              <a:rPr kumimoji="1" lang="en-US" altLang="ja-JP" sz="2800" dirty="0">
                <a:latin typeface="HGP創英角ｺﾞｼｯｸUB" pitchFamily="50" charset="-128"/>
                <a:ea typeface="HGP創英角ｺﾞｼｯｸUB" pitchFamily="50" charset="-128"/>
              </a:rPr>
              <a:t>100</a:t>
            </a:r>
            <a:r>
              <a:rPr kumimoji="1" lang="ja-JP" altLang="en-US" sz="2800" dirty="0">
                <a:latin typeface="HGP創英角ｺﾞｼｯｸUB" pitchFamily="50" charset="-128"/>
                <a:ea typeface="HGP創英角ｺﾞｼｯｸUB" pitchFamily="50" charset="-128"/>
              </a:rPr>
              <a:t>万円以上</a:t>
            </a:r>
          </a:p>
        </p:txBody>
      </p:sp>
      <p:sp>
        <p:nvSpPr>
          <p:cNvPr id="41" name="円形吹き出し 40"/>
          <p:cNvSpPr/>
          <p:nvPr/>
        </p:nvSpPr>
        <p:spPr>
          <a:xfrm>
            <a:off x="980047" y="2708919"/>
            <a:ext cx="3150350" cy="1395155"/>
          </a:xfrm>
          <a:prstGeom prst="wedgeEllipseCallout">
            <a:avLst>
              <a:gd name="adj1" fmla="val -7398"/>
              <a:gd name="adj2" fmla="val 67877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800" dirty="0">
                <a:latin typeface="HGP創英角ｺﾞｼｯｸUB" pitchFamily="50" charset="-128"/>
                <a:ea typeface="HGP創英角ｺﾞｼｯｸUB" pitchFamily="50" charset="-128"/>
              </a:rPr>
              <a:t>上限金利</a:t>
            </a:r>
            <a:endParaRPr kumimoji="1" lang="en-US" altLang="ja-JP" sz="2800" dirty="0">
              <a:latin typeface="HGP創英角ｺﾞｼｯｸUB" pitchFamily="50" charset="-128"/>
              <a:ea typeface="HGP創英角ｺﾞｼｯｸUB" pitchFamily="50" charset="-128"/>
            </a:endParaRPr>
          </a:p>
          <a:p>
            <a:pPr algn="ctr"/>
            <a:r>
              <a:rPr kumimoji="1" lang="ja-JP" altLang="en-US" sz="2800" dirty="0">
                <a:latin typeface="HGP創英角ｺﾞｼｯｸUB" pitchFamily="50" charset="-128"/>
                <a:ea typeface="HGP創英角ｺﾞｼｯｸUB" pitchFamily="50" charset="-128"/>
              </a:rPr>
              <a:t>年</a:t>
            </a:r>
            <a:r>
              <a:rPr kumimoji="1" lang="en-US" altLang="ja-JP" sz="2800" dirty="0">
                <a:latin typeface="HGP創英角ｺﾞｼｯｸUB" pitchFamily="50" charset="-128"/>
                <a:ea typeface="HGP創英角ｺﾞｼｯｸUB" pitchFamily="50" charset="-128"/>
              </a:rPr>
              <a:t>20</a:t>
            </a:r>
            <a:r>
              <a:rPr kumimoji="1" lang="ja-JP" altLang="en-US" sz="2800" dirty="0">
                <a:latin typeface="HGP創英角ｺﾞｼｯｸUB" pitchFamily="50" charset="-128"/>
                <a:ea typeface="HGP創英角ｺﾞｼｯｸUB" pitchFamily="50" charset="-128"/>
              </a:rPr>
              <a:t>％</a:t>
            </a:r>
          </a:p>
        </p:txBody>
      </p:sp>
    </p:spTree>
    <p:extLst>
      <p:ext uri="{BB962C8B-B14F-4D97-AF65-F5344CB8AC3E}">
        <p14:creationId xmlns:p14="http://schemas.microsoft.com/office/powerpoint/2010/main" val="36699991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1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6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9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4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000"/>
                            </p:stCondLst>
                            <p:childTnLst>
                              <p:par>
                                <p:cTn id="2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6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9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44" dur="2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6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Scale>
                                      <p:cBhvr>
                                        <p:cTn id="51" dur="2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 animBg="1"/>
      <p:bldP spid="35" grpId="0" animBg="1"/>
      <p:bldP spid="36" grpId="0" animBg="1"/>
      <p:bldP spid="31" grpId="0"/>
      <p:bldP spid="33" grpId="0" animBg="1"/>
      <p:bldP spid="37" grpId="0" animBg="1"/>
      <p:bldP spid="39" grpId="0" animBg="1"/>
      <p:bldP spid="40" grpId="0" animBg="1"/>
      <p:bldP spid="41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正方形/長方形 60"/>
          <p:cNvSpPr/>
          <p:nvPr/>
        </p:nvSpPr>
        <p:spPr>
          <a:xfrm>
            <a:off x="1286635" y="2033845"/>
            <a:ext cx="7650850" cy="4635515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/>
              <a:t>りそく</a:t>
            </a:r>
            <a:r>
              <a:rPr kumimoji="1" lang="ja-JP" altLang="en-US" dirty="0" err="1"/>
              <a:t>せいげんほう</a:t>
            </a:r>
            <a:endParaRPr kumimoji="1" lang="ja-JP" altLang="en-US" dirty="0"/>
          </a:p>
        </p:txBody>
      </p:sp>
      <p:pic>
        <p:nvPicPr>
          <p:cNvPr id="2" name="Picture 2" descr="F:\20150618\P29_先生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0388"/>
          <a:stretch>
            <a:fillRect/>
          </a:stretch>
        </p:blipFill>
        <p:spPr bwMode="auto">
          <a:xfrm flipH="1">
            <a:off x="5877145" y="323655"/>
            <a:ext cx="2293890" cy="16651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正方形/長方形 3"/>
          <p:cNvSpPr/>
          <p:nvPr/>
        </p:nvSpPr>
        <p:spPr>
          <a:xfrm>
            <a:off x="476545" y="188640"/>
            <a:ext cx="4031873" cy="193899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6000" dirty="0">
                <a:solidFill>
                  <a:srgbClr val="FFC000"/>
                </a:solidFill>
                <a:latin typeface="HGP創英角ｺﾞｼｯｸUB" pitchFamily="50" charset="-128"/>
                <a:ea typeface="HGP創英角ｺﾞｼｯｸUB" pitchFamily="50" charset="-128"/>
              </a:rPr>
              <a:t>利息制限法</a:t>
            </a:r>
            <a:endParaRPr lang="en-US" altLang="ja-JP" sz="6000" dirty="0">
              <a:solidFill>
                <a:srgbClr val="FFC000"/>
              </a:solidFill>
              <a:latin typeface="HGP創英角ｺﾞｼｯｸUB" pitchFamily="50" charset="-128"/>
              <a:ea typeface="HGP創英角ｺﾞｼｯｸUB" pitchFamily="50" charset="-128"/>
            </a:endParaRPr>
          </a:p>
          <a:p>
            <a:r>
              <a:rPr lang="ja-JP" altLang="en-US" sz="6000" dirty="0">
                <a:solidFill>
                  <a:srgbClr val="FFC000"/>
                </a:solidFill>
                <a:latin typeface="HGP創英角ｺﾞｼｯｸUB" pitchFamily="50" charset="-128"/>
                <a:ea typeface="HGP創英角ｺﾞｼｯｸUB" pitchFamily="50" charset="-128"/>
              </a:rPr>
              <a:t>出資法</a:t>
            </a:r>
            <a:endParaRPr lang="ja-JP" altLang="en-US" sz="7200" dirty="0"/>
          </a:p>
        </p:txBody>
      </p:sp>
      <p:cxnSp>
        <p:nvCxnSpPr>
          <p:cNvPr id="7" name="直線コネクタ 6"/>
          <p:cNvCxnSpPr/>
          <p:nvPr/>
        </p:nvCxnSpPr>
        <p:spPr>
          <a:xfrm flipH="1">
            <a:off x="1646675" y="2213865"/>
            <a:ext cx="1" cy="3780420"/>
          </a:xfrm>
          <a:prstGeom prst="line">
            <a:avLst/>
          </a:prstGeom>
          <a:ln w="38100">
            <a:solidFill>
              <a:schemeClr val="tx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直線コネクタ 11"/>
          <p:cNvCxnSpPr/>
          <p:nvPr/>
        </p:nvCxnSpPr>
        <p:spPr>
          <a:xfrm flipV="1">
            <a:off x="1511660" y="4104075"/>
            <a:ext cx="6210690" cy="1"/>
          </a:xfrm>
          <a:prstGeom prst="line">
            <a:avLst/>
          </a:prstGeom>
          <a:ln w="38100">
            <a:solidFill>
              <a:srgbClr val="FF33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直線コネクタ 23"/>
          <p:cNvCxnSpPr/>
          <p:nvPr/>
        </p:nvCxnSpPr>
        <p:spPr>
          <a:xfrm>
            <a:off x="2681790" y="4509120"/>
            <a:ext cx="0" cy="1575175"/>
          </a:xfrm>
          <a:prstGeom prst="line">
            <a:avLst/>
          </a:prstGeom>
          <a:ln w="28575"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直線コネクタ 9"/>
          <p:cNvCxnSpPr/>
          <p:nvPr/>
        </p:nvCxnSpPr>
        <p:spPr>
          <a:xfrm>
            <a:off x="1691680" y="5949280"/>
            <a:ext cx="7065785" cy="0"/>
          </a:xfrm>
          <a:prstGeom prst="line">
            <a:avLst/>
          </a:prstGeom>
          <a:ln w="38100">
            <a:solidFill>
              <a:schemeClr val="tx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直線コネクタ 27"/>
          <p:cNvCxnSpPr/>
          <p:nvPr/>
        </p:nvCxnSpPr>
        <p:spPr>
          <a:xfrm>
            <a:off x="2681790" y="4329100"/>
            <a:ext cx="0" cy="1575175"/>
          </a:xfrm>
          <a:prstGeom prst="line">
            <a:avLst/>
          </a:prstGeom>
          <a:ln w="28575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直線コネクタ 24"/>
          <p:cNvCxnSpPr/>
          <p:nvPr/>
        </p:nvCxnSpPr>
        <p:spPr>
          <a:xfrm flipH="1">
            <a:off x="4724400" y="4734145"/>
            <a:ext cx="27621" cy="1194215"/>
          </a:xfrm>
          <a:prstGeom prst="line">
            <a:avLst/>
          </a:prstGeom>
          <a:ln w="28575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テキスト ボックス 37"/>
          <p:cNvSpPr txBox="1"/>
          <p:nvPr/>
        </p:nvSpPr>
        <p:spPr>
          <a:xfrm>
            <a:off x="3221850" y="4464115"/>
            <a:ext cx="88036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400" dirty="0">
                <a:latin typeface="HGP創英角ｺﾞｼｯｸUB" pitchFamily="50" charset="-128"/>
                <a:ea typeface="HGP創英角ｺﾞｼｯｸUB" pitchFamily="50" charset="-128"/>
              </a:rPr>
              <a:t>18</a:t>
            </a:r>
            <a:r>
              <a:rPr kumimoji="1" lang="ja-JP" altLang="en-US" sz="2400" dirty="0">
                <a:latin typeface="HGP創英角ｺﾞｼｯｸUB" pitchFamily="50" charset="-128"/>
                <a:ea typeface="HGP創英角ｺﾞｼｯｸUB" pitchFamily="50" charset="-128"/>
              </a:rPr>
              <a:t>％</a:t>
            </a:r>
          </a:p>
        </p:txBody>
      </p:sp>
      <p:cxnSp>
        <p:nvCxnSpPr>
          <p:cNvPr id="41" name="直線コネクタ 40"/>
          <p:cNvCxnSpPr/>
          <p:nvPr/>
        </p:nvCxnSpPr>
        <p:spPr>
          <a:xfrm>
            <a:off x="1556665" y="2348880"/>
            <a:ext cx="7020780" cy="45005"/>
          </a:xfrm>
          <a:prstGeom prst="line">
            <a:avLst/>
          </a:prstGeom>
          <a:ln w="38100">
            <a:solidFill>
              <a:schemeClr val="bg2">
                <a:lumMod val="60000"/>
                <a:lumOff val="4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テキスト ボックス 44"/>
          <p:cNvSpPr txBox="1"/>
          <p:nvPr/>
        </p:nvSpPr>
        <p:spPr>
          <a:xfrm>
            <a:off x="2996825" y="3429000"/>
            <a:ext cx="305724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200" dirty="0">
                <a:solidFill>
                  <a:schemeClr val="tx1">
                    <a:lumMod val="50000"/>
                  </a:schemeClr>
                </a:solidFill>
                <a:latin typeface="HGP創英角ｺﾞｼｯｸUB" pitchFamily="50" charset="-128"/>
                <a:ea typeface="HGP創英角ｺﾞｼｯｸUB" pitchFamily="50" charset="-128"/>
              </a:rPr>
              <a:t>出資法上限金利</a:t>
            </a:r>
          </a:p>
        </p:txBody>
      </p:sp>
      <p:sp>
        <p:nvSpPr>
          <p:cNvPr id="47" name="テキスト ボックス 46"/>
          <p:cNvSpPr txBox="1"/>
          <p:nvPr/>
        </p:nvSpPr>
        <p:spPr>
          <a:xfrm>
            <a:off x="7675022" y="2438890"/>
            <a:ext cx="553998" cy="1631216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kumimoji="1" lang="ja-JP" altLang="en-US" sz="2400" dirty="0">
                <a:solidFill>
                  <a:srgbClr val="002060"/>
                </a:solidFill>
                <a:latin typeface="HGP創英角ｺﾞｼｯｸUB" pitchFamily="50" charset="-128"/>
                <a:ea typeface="HGP創英角ｺﾞｼｯｸUB" pitchFamily="50" charset="-128"/>
              </a:rPr>
              <a:t>刑事罰対象</a:t>
            </a:r>
          </a:p>
        </p:txBody>
      </p:sp>
      <p:cxnSp>
        <p:nvCxnSpPr>
          <p:cNvPr id="49" name="直線コネクタ 48"/>
          <p:cNvCxnSpPr/>
          <p:nvPr/>
        </p:nvCxnSpPr>
        <p:spPr>
          <a:xfrm>
            <a:off x="7722350" y="4104075"/>
            <a:ext cx="765085" cy="0"/>
          </a:xfrm>
          <a:prstGeom prst="line">
            <a:avLst/>
          </a:prstGeom>
          <a:ln w="38100">
            <a:solidFill>
              <a:srgbClr val="FF33CC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上矢印 54"/>
          <p:cNvSpPr/>
          <p:nvPr/>
        </p:nvSpPr>
        <p:spPr>
          <a:xfrm>
            <a:off x="7047275" y="2753925"/>
            <a:ext cx="675075" cy="1260140"/>
          </a:xfrm>
          <a:prstGeom prst="upArrow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6" name="上矢印 55"/>
          <p:cNvSpPr/>
          <p:nvPr/>
        </p:nvSpPr>
        <p:spPr>
          <a:xfrm>
            <a:off x="7857365" y="4104075"/>
            <a:ext cx="315035" cy="585065"/>
          </a:xfrm>
          <a:prstGeom prst="up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b="1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57" name="テキスト ボックス 56"/>
          <p:cNvSpPr txBox="1"/>
          <p:nvPr/>
        </p:nvSpPr>
        <p:spPr>
          <a:xfrm>
            <a:off x="8172400" y="4104075"/>
            <a:ext cx="553998" cy="1889300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kumimoji="1" lang="ja-JP" altLang="en-US" sz="24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HGP創英角ｺﾞｼｯｸUB" pitchFamily="50" charset="-128"/>
                <a:ea typeface="HGP創英角ｺﾞｼｯｸUB" pitchFamily="50" charset="-128"/>
              </a:rPr>
              <a:t>超過分は無効</a:t>
            </a:r>
          </a:p>
        </p:txBody>
      </p:sp>
      <p:sp>
        <p:nvSpPr>
          <p:cNvPr id="59" name="テキスト ボックス 58"/>
          <p:cNvSpPr txBox="1"/>
          <p:nvPr/>
        </p:nvSpPr>
        <p:spPr>
          <a:xfrm>
            <a:off x="2006715" y="6039290"/>
            <a:ext cx="118814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400" dirty="0">
                <a:solidFill>
                  <a:schemeClr val="tx1">
                    <a:lumMod val="50000"/>
                  </a:schemeClr>
                </a:solidFill>
                <a:latin typeface="HGP創英角ｺﾞｼｯｸUB" pitchFamily="50" charset="-128"/>
                <a:ea typeface="HGP創英角ｺﾞｼｯｸUB" pitchFamily="50" charset="-128"/>
              </a:rPr>
              <a:t>10</a:t>
            </a:r>
            <a:r>
              <a:rPr kumimoji="1" lang="ja-JP" altLang="en-US" sz="2400" dirty="0">
                <a:solidFill>
                  <a:schemeClr val="tx1">
                    <a:lumMod val="50000"/>
                  </a:schemeClr>
                </a:solidFill>
                <a:latin typeface="HGP創英角ｺﾞｼｯｸUB" pitchFamily="50" charset="-128"/>
                <a:ea typeface="HGP創英角ｺﾞｼｯｸUB" pitchFamily="50" charset="-128"/>
              </a:rPr>
              <a:t>万円</a:t>
            </a:r>
          </a:p>
        </p:txBody>
      </p:sp>
      <p:sp>
        <p:nvSpPr>
          <p:cNvPr id="60" name="テキスト ボックス 59"/>
          <p:cNvSpPr txBox="1"/>
          <p:nvPr/>
        </p:nvSpPr>
        <p:spPr>
          <a:xfrm>
            <a:off x="4076945" y="6084295"/>
            <a:ext cx="138211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400" dirty="0">
                <a:solidFill>
                  <a:schemeClr val="tx1">
                    <a:lumMod val="50000"/>
                  </a:schemeClr>
                </a:solidFill>
                <a:latin typeface="HGP創英角ｺﾞｼｯｸUB" pitchFamily="50" charset="-128"/>
                <a:ea typeface="HGP創英角ｺﾞｼｯｸUB" pitchFamily="50" charset="-128"/>
              </a:rPr>
              <a:t>100</a:t>
            </a:r>
            <a:r>
              <a:rPr kumimoji="1" lang="ja-JP" altLang="en-US" sz="2400" dirty="0">
                <a:solidFill>
                  <a:schemeClr val="tx1">
                    <a:lumMod val="50000"/>
                  </a:schemeClr>
                </a:solidFill>
                <a:latin typeface="HGP創英角ｺﾞｼｯｸUB" pitchFamily="50" charset="-128"/>
                <a:ea typeface="HGP創英角ｺﾞｼｯｸUB" pitchFamily="50" charset="-128"/>
              </a:rPr>
              <a:t>万円</a:t>
            </a:r>
          </a:p>
        </p:txBody>
      </p:sp>
      <p:sp>
        <p:nvSpPr>
          <p:cNvPr id="63" name="正方形/長方形 62"/>
          <p:cNvSpPr/>
          <p:nvPr/>
        </p:nvSpPr>
        <p:spPr>
          <a:xfrm>
            <a:off x="1691680" y="4149080"/>
            <a:ext cx="5940660" cy="1800200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6" name="正方形/長方形 65"/>
          <p:cNvSpPr/>
          <p:nvPr/>
        </p:nvSpPr>
        <p:spPr>
          <a:xfrm>
            <a:off x="2816805" y="4149081"/>
            <a:ext cx="1800200" cy="27003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7" name="正方形/長方形 66"/>
          <p:cNvSpPr/>
          <p:nvPr/>
        </p:nvSpPr>
        <p:spPr>
          <a:xfrm>
            <a:off x="4617005" y="4149080"/>
            <a:ext cx="3015335" cy="585065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73" name="直線コネクタ 72"/>
          <p:cNvCxnSpPr/>
          <p:nvPr/>
        </p:nvCxnSpPr>
        <p:spPr>
          <a:xfrm>
            <a:off x="4617005" y="4689140"/>
            <a:ext cx="0" cy="1260140"/>
          </a:xfrm>
          <a:prstGeom prst="line">
            <a:avLst/>
          </a:prstGeom>
          <a:ln w="28575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直線コネクタ 76"/>
          <p:cNvCxnSpPr/>
          <p:nvPr/>
        </p:nvCxnSpPr>
        <p:spPr>
          <a:xfrm flipH="1">
            <a:off x="2816805" y="4419110"/>
            <a:ext cx="1" cy="1485165"/>
          </a:xfrm>
          <a:prstGeom prst="line">
            <a:avLst/>
          </a:prstGeom>
          <a:ln w="28575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直線コネクタ 79"/>
          <p:cNvCxnSpPr/>
          <p:nvPr/>
        </p:nvCxnSpPr>
        <p:spPr>
          <a:xfrm flipV="1">
            <a:off x="4617005" y="4689140"/>
            <a:ext cx="3015335" cy="27620"/>
          </a:xfrm>
          <a:prstGeom prst="line">
            <a:avLst/>
          </a:prstGeom>
          <a:ln w="38100">
            <a:solidFill>
              <a:srgbClr val="FF33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直線コネクタ 82"/>
          <p:cNvCxnSpPr/>
          <p:nvPr/>
        </p:nvCxnSpPr>
        <p:spPr>
          <a:xfrm>
            <a:off x="7632340" y="4734145"/>
            <a:ext cx="765085" cy="0"/>
          </a:xfrm>
          <a:prstGeom prst="line">
            <a:avLst/>
          </a:prstGeom>
          <a:ln w="38100">
            <a:solidFill>
              <a:srgbClr val="FF33CC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直線コネクタ 84"/>
          <p:cNvCxnSpPr>
            <a:stCxn id="67" idx="1"/>
          </p:cNvCxnSpPr>
          <p:nvPr/>
        </p:nvCxnSpPr>
        <p:spPr>
          <a:xfrm>
            <a:off x="4617005" y="4441613"/>
            <a:ext cx="0" cy="292532"/>
          </a:xfrm>
          <a:prstGeom prst="line">
            <a:avLst/>
          </a:prstGeom>
          <a:ln w="38100">
            <a:solidFill>
              <a:srgbClr val="FF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直線コネクタ 85"/>
          <p:cNvCxnSpPr/>
          <p:nvPr/>
        </p:nvCxnSpPr>
        <p:spPr>
          <a:xfrm>
            <a:off x="2816805" y="4149080"/>
            <a:ext cx="0" cy="292532"/>
          </a:xfrm>
          <a:prstGeom prst="line">
            <a:avLst/>
          </a:prstGeom>
          <a:ln w="38100">
            <a:solidFill>
              <a:srgbClr val="FF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直線コネクタ 86"/>
          <p:cNvCxnSpPr/>
          <p:nvPr/>
        </p:nvCxnSpPr>
        <p:spPr>
          <a:xfrm flipV="1">
            <a:off x="2816805" y="4419110"/>
            <a:ext cx="1800200" cy="5117"/>
          </a:xfrm>
          <a:prstGeom prst="line">
            <a:avLst/>
          </a:prstGeom>
          <a:ln w="38100">
            <a:solidFill>
              <a:srgbClr val="FF33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0" name="テキスト ボックス 89"/>
          <p:cNvSpPr txBox="1"/>
          <p:nvPr/>
        </p:nvSpPr>
        <p:spPr>
          <a:xfrm>
            <a:off x="4707015" y="4194085"/>
            <a:ext cx="296908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400" b="1" dirty="0">
                <a:latin typeface="HGP創英角ｺﾞｼｯｸUB" pitchFamily="50" charset="-128"/>
                <a:ea typeface="HGP創英角ｺﾞｼｯｸUB" pitchFamily="50" charset="-128"/>
              </a:rPr>
              <a:t>利息制限法上限金利</a:t>
            </a:r>
          </a:p>
        </p:txBody>
      </p:sp>
      <p:sp>
        <p:nvSpPr>
          <p:cNvPr id="91" name="テキスト ボックス 90"/>
          <p:cNvSpPr txBox="1"/>
          <p:nvPr/>
        </p:nvSpPr>
        <p:spPr>
          <a:xfrm>
            <a:off x="1871700" y="4194085"/>
            <a:ext cx="88036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400" dirty="0">
                <a:latin typeface="HGP創英角ｺﾞｼｯｸUB" pitchFamily="50" charset="-128"/>
                <a:ea typeface="HGP創英角ｺﾞｼｯｸUB" pitchFamily="50" charset="-128"/>
              </a:rPr>
              <a:t>20</a:t>
            </a:r>
            <a:r>
              <a:rPr kumimoji="1" lang="ja-JP" altLang="en-US" sz="2400" dirty="0">
                <a:latin typeface="HGP創英角ｺﾞｼｯｸUB" pitchFamily="50" charset="-128"/>
                <a:ea typeface="HGP創英角ｺﾞｼｯｸUB" pitchFamily="50" charset="-128"/>
              </a:rPr>
              <a:t>％</a:t>
            </a:r>
          </a:p>
        </p:txBody>
      </p:sp>
      <p:sp>
        <p:nvSpPr>
          <p:cNvPr id="92" name="テキスト ボックス 91"/>
          <p:cNvSpPr txBox="1"/>
          <p:nvPr/>
        </p:nvSpPr>
        <p:spPr>
          <a:xfrm>
            <a:off x="3266855" y="4509120"/>
            <a:ext cx="88036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400" dirty="0">
                <a:latin typeface="HGP創英角ｺﾞｼｯｸUB" pitchFamily="50" charset="-128"/>
                <a:ea typeface="HGP創英角ｺﾞｼｯｸUB" pitchFamily="50" charset="-128"/>
              </a:rPr>
              <a:t>18</a:t>
            </a:r>
            <a:r>
              <a:rPr kumimoji="1" lang="ja-JP" altLang="en-US" sz="2400" dirty="0">
                <a:latin typeface="HGP創英角ｺﾞｼｯｸUB" pitchFamily="50" charset="-128"/>
                <a:ea typeface="HGP創英角ｺﾞｼｯｸUB" pitchFamily="50" charset="-128"/>
              </a:rPr>
              <a:t>％</a:t>
            </a:r>
          </a:p>
        </p:txBody>
      </p:sp>
      <p:sp>
        <p:nvSpPr>
          <p:cNvPr id="93" name="テキスト ボックス 92"/>
          <p:cNvSpPr txBox="1"/>
          <p:nvPr/>
        </p:nvSpPr>
        <p:spPr>
          <a:xfrm>
            <a:off x="5517105" y="4734145"/>
            <a:ext cx="88036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400" dirty="0">
                <a:latin typeface="HGP創英角ｺﾞｼｯｸUB" pitchFamily="50" charset="-128"/>
                <a:ea typeface="HGP創英角ｺﾞｼｯｸUB" pitchFamily="50" charset="-128"/>
              </a:rPr>
              <a:t>15</a:t>
            </a:r>
            <a:r>
              <a:rPr kumimoji="1" lang="ja-JP" altLang="en-US" sz="2400" dirty="0">
                <a:latin typeface="HGP創英角ｺﾞｼｯｸUB" pitchFamily="50" charset="-128"/>
                <a:ea typeface="HGP創英角ｺﾞｼｯｸUB" pitchFamily="50" charset="-128"/>
              </a:rPr>
              <a:t>％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ネオン">
  <a:themeElements>
    <a:clrScheme name="モジュール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ネオン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ネオン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1323</TotalTime>
  <Words>655</Words>
  <Application>Microsoft Office PowerPoint</Application>
  <PresentationFormat>画面に合わせる (4:3)</PresentationFormat>
  <Paragraphs>193</Paragraphs>
  <Slides>21</Slides>
  <Notes>6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10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21</vt:i4>
      </vt:variant>
    </vt:vector>
  </HeadingPairs>
  <TitlesOfParts>
    <vt:vector size="32" baseType="lpstr">
      <vt:lpstr>AR Pゴシック体S</vt:lpstr>
      <vt:lpstr>HGP創英角ｺﾞｼｯｸUB</vt:lpstr>
      <vt:lpstr>HGP創英角ﾎﾟｯﾌﾟ体</vt:lpstr>
      <vt:lpstr>HGｺﾞｼｯｸM</vt:lpstr>
      <vt:lpstr>ＭＳ Ｐゴシック</vt:lpstr>
      <vt:lpstr>ＭＳ ゴシック</vt:lpstr>
      <vt:lpstr>Calibri</vt:lpstr>
      <vt:lpstr>Century Gothic</vt:lpstr>
      <vt:lpstr>Verdana</vt:lpstr>
      <vt:lpstr>Wingdings 2</vt:lpstr>
      <vt:lpstr>ネオン</vt:lpstr>
      <vt:lpstr>これで あなたもひとり立ち</vt:lpstr>
      <vt:lpstr>　質問です</vt:lpstr>
      <vt:lpstr>1万円の定期預金。1年後の利息は？</vt:lpstr>
      <vt:lpstr>1万円をカードでキャッシング。 1年後の利息は？</vt:lpstr>
      <vt:lpstr>年利で比較してみよう</vt:lpstr>
      <vt:lpstr>  借りる時は 預ける時の   </vt:lpstr>
      <vt:lpstr>グラフにしてみよう</vt:lpstr>
      <vt:lpstr>金利に制限はない？</vt:lpstr>
      <vt:lpstr>PowerPoint プレゼンテーション</vt:lpstr>
      <vt:lpstr>PowerPoint プレゼンテーション</vt:lpstr>
      <vt:lpstr>PowerPoint プレゼンテーション</vt:lpstr>
      <vt:lpstr>　　ホントに有利？その金利</vt:lpstr>
      <vt:lpstr>PowerPoint プレゼンテーション</vt:lpstr>
      <vt:lpstr>PowerPoint プレゼンテーション</vt:lpstr>
      <vt:lpstr>いつまでも 終わらない借金が あるんだね</vt:lpstr>
      <vt:lpstr>トイチ　</vt:lpstr>
      <vt:lpstr>下のグラフには到底入らない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ワーク9「金利と法律に強くなる」</dc:title>
  <dc:creator>金融広報中央委員会</dc:creator>
  <cp:lastModifiedBy>2016</cp:lastModifiedBy>
  <cp:revision>136</cp:revision>
  <cp:lastPrinted>2021-12-23T03:47:27Z</cp:lastPrinted>
  <dcterms:created xsi:type="dcterms:W3CDTF">2015-05-10T01:00:22Z</dcterms:created>
  <dcterms:modified xsi:type="dcterms:W3CDTF">2024-02-01T01:50:53Z</dcterms:modified>
</cp:coreProperties>
</file>