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1" r:id="rId1"/>
  </p:sldMasterIdLst>
  <p:notesMasterIdLst>
    <p:notesMasterId r:id="rId12"/>
  </p:notesMasterIdLst>
  <p:handoutMasterIdLst>
    <p:handoutMasterId r:id="rId13"/>
  </p:handoutMasterIdLst>
  <p:sldIdLst>
    <p:sldId id="1072" r:id="rId2"/>
    <p:sldId id="1075" r:id="rId3"/>
    <p:sldId id="1085" r:id="rId4"/>
    <p:sldId id="1084" r:id="rId5"/>
    <p:sldId id="1078" r:id="rId6"/>
    <p:sldId id="1079" r:id="rId7"/>
    <p:sldId id="1080" r:id="rId8"/>
    <p:sldId id="1081" r:id="rId9"/>
    <p:sldId id="1082" r:id="rId10"/>
    <p:sldId id="1083" r:id="rId11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4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CCFF"/>
    <a:srgbClr val="0000FF"/>
    <a:srgbClr val="FECCE3"/>
    <a:srgbClr val="6699FF"/>
    <a:srgbClr val="FF3300"/>
    <a:srgbClr val="99CCFF"/>
    <a:srgbClr val="CC66FF"/>
    <a:srgbClr val="333399"/>
    <a:srgbClr val="8B8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52" autoAdjust="0"/>
    <p:restoredTop sz="94366" autoAdjust="0"/>
  </p:normalViewPr>
  <p:slideViewPr>
    <p:cSldViewPr snapToGrid="0">
      <p:cViewPr varScale="1">
        <p:scale>
          <a:sx n="56" d="100"/>
          <a:sy n="56" d="100"/>
        </p:scale>
        <p:origin x="72" y="542"/>
      </p:cViewPr>
      <p:guideLst>
        <p:guide orient="horz" pos="2160"/>
        <p:guide pos="5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04"/>
    </p:cViewPr>
  </p:sorterViewPr>
  <p:notesViewPr>
    <p:cSldViewPr snapToGrid="0">
      <p:cViewPr varScale="1">
        <p:scale>
          <a:sx n="55" d="100"/>
          <a:sy n="55" d="100"/>
        </p:scale>
        <p:origin x="1675" y="53"/>
      </p:cViewPr>
      <p:guideLst>
        <p:guide orient="horz" pos="3107"/>
        <p:guide pos="212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384004239848241E-2"/>
          <c:y val="0.14271833667850342"/>
          <c:w val="0.75160010770215402"/>
          <c:h val="0.77649168853893258"/>
        </c:manualLayout>
      </c:layout>
      <c:lineChart>
        <c:grouping val="standard"/>
        <c:varyColors val="0"/>
        <c:ser>
          <c:idx val="0"/>
          <c:order val="0"/>
          <c:tx>
            <c:strRef>
              <c:f>金利の基礎!$E$38</c:f>
              <c:strCache>
                <c:ptCount val="1"/>
                <c:pt idx="0">
                  <c:v>複利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金利の基礎!$D$39:$D$80</c:f>
              <c:strCache>
                <c:ptCount val="41"/>
                <c:pt idx="0">
                  <c:v>現在</c:v>
                </c:pt>
                <c:pt idx="10">
                  <c:v>１０年後</c:v>
                </c:pt>
                <c:pt idx="20">
                  <c:v>２０年後</c:v>
                </c:pt>
                <c:pt idx="30">
                  <c:v>３０年後</c:v>
                </c:pt>
                <c:pt idx="40">
                  <c:v>４０年後</c:v>
                </c:pt>
              </c:strCache>
            </c:strRef>
          </c:cat>
          <c:val>
            <c:numRef>
              <c:f>金利の基礎!$E$39:$E$80</c:f>
              <c:numCache>
                <c:formatCode>General</c:formatCode>
                <c:ptCount val="42"/>
                <c:pt idx="0">
                  <c:v>100</c:v>
                </c:pt>
                <c:pt idx="1">
                  <c:v>106</c:v>
                </c:pt>
                <c:pt idx="2">
                  <c:v>112.36</c:v>
                </c:pt>
                <c:pt idx="3">
                  <c:v>119.1016</c:v>
                </c:pt>
                <c:pt idx="4">
                  <c:v>126.247696</c:v>
                </c:pt>
                <c:pt idx="5">
                  <c:v>133.82255776000002</c:v>
                </c:pt>
                <c:pt idx="6">
                  <c:v>141.85191122560002</c:v>
                </c:pt>
                <c:pt idx="7">
                  <c:v>150.36302589913603</c:v>
                </c:pt>
                <c:pt idx="8">
                  <c:v>159.38480745308419</c:v>
                </c:pt>
                <c:pt idx="9">
                  <c:v>168.94789590026926</c:v>
                </c:pt>
                <c:pt idx="10">
                  <c:v>179.08476965428542</c:v>
                </c:pt>
                <c:pt idx="11">
                  <c:v>189.82985583354255</c:v>
                </c:pt>
                <c:pt idx="12">
                  <c:v>201.21964718355511</c:v>
                </c:pt>
                <c:pt idx="13">
                  <c:v>213.29282601456842</c:v>
                </c:pt>
                <c:pt idx="14">
                  <c:v>226.09039557544253</c:v>
                </c:pt>
                <c:pt idx="15">
                  <c:v>239.6558193099691</c:v>
                </c:pt>
                <c:pt idx="16">
                  <c:v>254.03516846856726</c:v>
                </c:pt>
                <c:pt idx="17">
                  <c:v>269.27727857668134</c:v>
                </c:pt>
                <c:pt idx="18">
                  <c:v>285.43391529128223</c:v>
                </c:pt>
                <c:pt idx="19">
                  <c:v>302.55995020875918</c:v>
                </c:pt>
                <c:pt idx="20">
                  <c:v>320.71354722128473</c:v>
                </c:pt>
                <c:pt idx="21">
                  <c:v>339.95636005456186</c:v>
                </c:pt>
                <c:pt idx="22">
                  <c:v>360.3537416578356</c:v>
                </c:pt>
                <c:pt idx="23">
                  <c:v>381.97496615730574</c:v>
                </c:pt>
                <c:pt idx="24">
                  <c:v>404.89346412674411</c:v>
                </c:pt>
                <c:pt idx="25">
                  <c:v>429.18707197434878</c:v>
                </c:pt>
                <c:pt idx="26">
                  <c:v>454.93829629280975</c:v>
                </c:pt>
                <c:pt idx="27">
                  <c:v>482.23459407037836</c:v>
                </c:pt>
                <c:pt idx="28">
                  <c:v>511.16866971460109</c:v>
                </c:pt>
                <c:pt idx="29">
                  <c:v>541.83878989747723</c:v>
                </c:pt>
                <c:pt idx="30">
                  <c:v>574.34911729132591</c:v>
                </c:pt>
                <c:pt idx="31">
                  <c:v>608.81006432880554</c:v>
                </c:pt>
                <c:pt idx="32">
                  <c:v>645.33866818853392</c:v>
                </c:pt>
                <c:pt idx="33">
                  <c:v>684.05898827984595</c:v>
                </c:pt>
                <c:pt idx="34">
                  <c:v>725.1025275766367</c:v>
                </c:pt>
                <c:pt idx="35">
                  <c:v>768.60867923123499</c:v>
                </c:pt>
                <c:pt idx="36">
                  <c:v>814.72519998510916</c:v>
                </c:pt>
                <c:pt idx="37">
                  <c:v>863.6087119842158</c:v>
                </c:pt>
                <c:pt idx="38">
                  <c:v>915.42523470326876</c:v>
                </c:pt>
                <c:pt idx="39">
                  <c:v>970.35074878546493</c:v>
                </c:pt>
                <c:pt idx="40">
                  <c:v>1028.5717937125928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C2-4B27-8B58-34E9BCF5893F}"/>
            </c:ext>
          </c:extLst>
        </c:ser>
        <c:ser>
          <c:idx val="1"/>
          <c:order val="1"/>
          <c:tx>
            <c:strRef>
              <c:f>金利の基礎!$F$38</c:f>
              <c:strCache>
                <c:ptCount val="1"/>
                <c:pt idx="0">
                  <c:v>単利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金利の基礎!$D$39:$D$80</c:f>
              <c:strCache>
                <c:ptCount val="41"/>
                <c:pt idx="0">
                  <c:v>現在</c:v>
                </c:pt>
                <c:pt idx="10">
                  <c:v>１０年後</c:v>
                </c:pt>
                <c:pt idx="20">
                  <c:v>２０年後</c:v>
                </c:pt>
                <c:pt idx="30">
                  <c:v>３０年後</c:v>
                </c:pt>
                <c:pt idx="40">
                  <c:v>４０年後</c:v>
                </c:pt>
              </c:strCache>
            </c:strRef>
          </c:cat>
          <c:val>
            <c:numRef>
              <c:f>金利の基礎!$F$39:$F$80</c:f>
              <c:numCache>
                <c:formatCode>General</c:formatCode>
                <c:ptCount val="42"/>
                <c:pt idx="0">
                  <c:v>100</c:v>
                </c:pt>
                <c:pt idx="1">
                  <c:v>106</c:v>
                </c:pt>
                <c:pt idx="2">
                  <c:v>112</c:v>
                </c:pt>
                <c:pt idx="3">
                  <c:v>118</c:v>
                </c:pt>
                <c:pt idx="4">
                  <c:v>124</c:v>
                </c:pt>
                <c:pt idx="5">
                  <c:v>130</c:v>
                </c:pt>
                <c:pt idx="6">
                  <c:v>136</c:v>
                </c:pt>
                <c:pt idx="7">
                  <c:v>142</c:v>
                </c:pt>
                <c:pt idx="8">
                  <c:v>148</c:v>
                </c:pt>
                <c:pt idx="9">
                  <c:v>154</c:v>
                </c:pt>
                <c:pt idx="10">
                  <c:v>160</c:v>
                </c:pt>
                <c:pt idx="11">
                  <c:v>166</c:v>
                </c:pt>
                <c:pt idx="12">
                  <c:v>172</c:v>
                </c:pt>
                <c:pt idx="13">
                  <c:v>178</c:v>
                </c:pt>
                <c:pt idx="14">
                  <c:v>184</c:v>
                </c:pt>
                <c:pt idx="15">
                  <c:v>190</c:v>
                </c:pt>
                <c:pt idx="16">
                  <c:v>196</c:v>
                </c:pt>
                <c:pt idx="17">
                  <c:v>202</c:v>
                </c:pt>
                <c:pt idx="18">
                  <c:v>208</c:v>
                </c:pt>
                <c:pt idx="19">
                  <c:v>214</c:v>
                </c:pt>
                <c:pt idx="20">
                  <c:v>220</c:v>
                </c:pt>
                <c:pt idx="21">
                  <c:v>226</c:v>
                </c:pt>
                <c:pt idx="22">
                  <c:v>232</c:v>
                </c:pt>
                <c:pt idx="23">
                  <c:v>238</c:v>
                </c:pt>
                <c:pt idx="24">
                  <c:v>244</c:v>
                </c:pt>
                <c:pt idx="25">
                  <c:v>250</c:v>
                </c:pt>
                <c:pt idx="26">
                  <c:v>256</c:v>
                </c:pt>
                <c:pt idx="27">
                  <c:v>262</c:v>
                </c:pt>
                <c:pt idx="28">
                  <c:v>268</c:v>
                </c:pt>
                <c:pt idx="29">
                  <c:v>274</c:v>
                </c:pt>
                <c:pt idx="30">
                  <c:v>280</c:v>
                </c:pt>
                <c:pt idx="31">
                  <c:v>286</c:v>
                </c:pt>
                <c:pt idx="32">
                  <c:v>292</c:v>
                </c:pt>
                <c:pt idx="33">
                  <c:v>298</c:v>
                </c:pt>
                <c:pt idx="34">
                  <c:v>304</c:v>
                </c:pt>
                <c:pt idx="35">
                  <c:v>310</c:v>
                </c:pt>
                <c:pt idx="36">
                  <c:v>316</c:v>
                </c:pt>
                <c:pt idx="37">
                  <c:v>322</c:v>
                </c:pt>
                <c:pt idx="38">
                  <c:v>328</c:v>
                </c:pt>
                <c:pt idx="39">
                  <c:v>334</c:v>
                </c:pt>
                <c:pt idx="40">
                  <c:v>340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4C2-4B27-8B58-34E9BCF589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3582304"/>
        <c:axId val="373588864"/>
      </c:lineChart>
      <c:catAx>
        <c:axId val="37358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73588864"/>
        <c:crosses val="autoZero"/>
        <c:auto val="1"/>
        <c:lblAlgn val="ctr"/>
        <c:lblOffset val="100"/>
        <c:noMultiLvlLbl val="0"/>
      </c:catAx>
      <c:valAx>
        <c:axId val="37358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prstDash val="sysDot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73582304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000053299835847"/>
          <c:y val="0.36679198188461737"/>
          <c:w val="0.17582310229928116"/>
          <c:h val="0.26061062220163655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0.0139</cdr:x>
      <cdr:y>0.03676</cdr:y>
    </cdr:from>
    <cdr:to>
      <cdr:x>0.12509</cdr:x>
      <cdr:y>0.11029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90489" y="142875"/>
          <a:ext cx="7239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100"/>
            <a:t>（万円）</a:t>
          </a:r>
        </a:p>
      </cdr:txBody>
    </cdr:sp>
  </cdr:relSizeAnchor>
  <cdr:relSizeAnchor xmlns:cdr="http://schemas.openxmlformats.org/drawingml/2006/chartDrawing">
    <cdr:from>
      <cdr:x>0.28801</cdr:x>
      <cdr:y>0.07108</cdr:y>
    </cdr:from>
    <cdr:to>
      <cdr:x>0.65084</cdr:x>
      <cdr:y>0.33088</cdr:y>
    </cdr:to>
    <cdr:sp macro="" textlink="">
      <cdr:nvSpPr>
        <cdr:cNvPr id="4" name="横巻き 3"/>
        <cdr:cNvSpPr/>
      </cdr:nvSpPr>
      <cdr:spPr>
        <a:xfrm xmlns:a="http://schemas.openxmlformats.org/drawingml/2006/main">
          <a:off x="2025890" y="276225"/>
          <a:ext cx="2552282" cy="1009650"/>
        </a:xfrm>
        <a:prstGeom xmlns:a="http://schemas.openxmlformats.org/drawingml/2006/main" prst="horizontalScroll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0.33823</cdr:x>
      <cdr:y>0.12745</cdr:y>
    </cdr:from>
    <cdr:to>
      <cdr:x>0.63084</cdr:x>
      <cdr:y>0.29902</cdr:y>
    </cdr:to>
    <cdr:sp macro="" textlink="">
      <cdr:nvSpPr>
        <cdr:cNvPr id="6" name="テキスト ボックス 5"/>
        <cdr:cNvSpPr txBox="1"/>
      </cdr:nvSpPr>
      <cdr:spPr>
        <a:xfrm xmlns:a="http://schemas.openxmlformats.org/drawingml/2006/main">
          <a:off x="2379193" y="495300"/>
          <a:ext cx="2058291" cy="666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800"/>
            <a:t>年利６％のケース</a:t>
          </a:r>
          <a:endParaRPr lang="en-US" altLang="ja-JP" sz="1800"/>
        </a:p>
        <a:p xmlns:a="http://schemas.openxmlformats.org/drawingml/2006/main">
          <a:r>
            <a:rPr lang="ja-JP" altLang="en-US" sz="1400"/>
            <a:t>（税金等は考慮しない）</a:t>
          </a:r>
        </a:p>
      </cdr:txBody>
    </cdr:sp>
  </cdr:relSizeAnchor>
  <cdr:relSizeAnchor xmlns:cdr="http://schemas.openxmlformats.org/drawingml/2006/chartDrawing">
    <cdr:from>
      <cdr:x>0.83615</cdr:x>
      <cdr:y>0.14216</cdr:y>
    </cdr:from>
    <cdr:to>
      <cdr:x>0.99729</cdr:x>
      <cdr:y>0.21569</cdr:y>
    </cdr:to>
    <cdr:sp macro="" textlink="">
      <cdr:nvSpPr>
        <cdr:cNvPr id="8" name="テキスト ボックス 7"/>
        <cdr:cNvSpPr txBox="1"/>
      </cdr:nvSpPr>
      <cdr:spPr>
        <a:xfrm xmlns:a="http://schemas.openxmlformats.org/drawingml/2006/main">
          <a:off x="5881690" y="552451"/>
          <a:ext cx="1133474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400" dirty="0">
              <a:latin typeface="+mj-ea"/>
              <a:ea typeface="+mj-ea"/>
            </a:rPr>
            <a:t>約</a:t>
          </a:r>
          <a:r>
            <a:rPr lang="en-US" altLang="ja-JP" sz="1400" dirty="0">
              <a:latin typeface="+mj-ea"/>
              <a:ea typeface="+mj-ea"/>
            </a:rPr>
            <a:t>1,000</a:t>
          </a:r>
          <a:r>
            <a:rPr lang="ja-JP" altLang="en-US" sz="1400" dirty="0">
              <a:latin typeface="+mj-ea"/>
              <a:ea typeface="+mj-ea"/>
            </a:rPr>
            <a:t>万円</a:t>
          </a:r>
        </a:p>
      </cdr:txBody>
    </cdr:sp>
  </cdr:relSizeAnchor>
  <cdr:relSizeAnchor xmlns:cdr="http://schemas.openxmlformats.org/drawingml/2006/chartDrawing">
    <cdr:from>
      <cdr:x>0.83751</cdr:x>
      <cdr:y>0.62582</cdr:y>
    </cdr:from>
    <cdr:to>
      <cdr:x>0.98187</cdr:x>
      <cdr:y>0.69614</cdr:y>
    </cdr:to>
    <cdr:sp macro="" textlink="">
      <cdr:nvSpPr>
        <cdr:cNvPr id="9" name="テキスト ボックス 1"/>
        <cdr:cNvSpPr txBox="1"/>
      </cdr:nvSpPr>
      <cdr:spPr>
        <a:xfrm xmlns:a="http://schemas.openxmlformats.org/drawingml/2006/main">
          <a:off x="6881975" y="2644310"/>
          <a:ext cx="1186206" cy="2971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400" dirty="0">
              <a:latin typeface="+mj-ea"/>
              <a:ea typeface="+mj-ea"/>
            </a:rPr>
            <a:t>約</a:t>
          </a:r>
          <a:r>
            <a:rPr lang="en-US" altLang="ja-JP" sz="1400" dirty="0">
              <a:latin typeface="+mj-ea"/>
              <a:ea typeface="+mj-ea"/>
            </a:rPr>
            <a:t>340</a:t>
          </a:r>
          <a:r>
            <a:rPr lang="ja-JP" altLang="en-US" sz="1400" dirty="0">
              <a:latin typeface="+mj-ea"/>
              <a:ea typeface="+mj-ea"/>
            </a:rPr>
            <a:t>万円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1" y="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60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1" y="937260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E493067-D2C9-4066-B606-EA7CA3A1B1F1}" type="slidenum">
              <a:rPr lang="ja-JP" altLang="en-US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4058396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04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 dirty="0"/>
          </a:p>
        </p:txBody>
      </p:sp>
      <p:sp>
        <p:nvSpPr>
          <p:cNvPr id="29699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77788" y="739775"/>
            <a:ext cx="658018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506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362507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1" y="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62508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60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62509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1" y="937260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B690759-A892-4183-BAFA-C65763666524}" type="slidenum">
              <a:rPr lang="ja-JP" altLang="en-US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359796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1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18333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10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35599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2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84274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3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67581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4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56065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5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73495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6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97704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7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79667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8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24721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9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37674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1C735-BBD8-4BB6-BD99-6C6DF3A901C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26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845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013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C84E4-909C-4DA2-B466-18C94D348C9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C84E4-909C-4DA2-B466-18C94D348C9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17553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3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6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311688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148764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5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78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1EF3B-8582-4A02-A82B-11DAB0CE9406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618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949F2-7E26-4CAF-9DAF-C53D5EBD114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750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D5C01-C317-42F0-8838-81FAD2E0ABD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461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96B0B-2409-4EB1-B3E6-C8D7C6278DB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722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FD83E-7E28-4829-9B08-D51B2498489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386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D68E1B-C62F-44BA-BE96-B3D3A04D6E8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8332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903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5E394-83B2-4F98-A54A-36ACC218778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626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922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  <p:sldLayoutId id="2147483736" r:id="rId12"/>
    <p:sldLayoutId id="2147483738" r:id="rId13"/>
    <p:sldLayoutId id="2147483983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0821F2-81FA-EC4A-B4DE-D11768CC99B8}"/>
              </a:ext>
            </a:extLst>
          </p:cNvPr>
          <p:cNvSpPr txBox="1"/>
          <p:nvPr/>
        </p:nvSpPr>
        <p:spPr>
          <a:xfrm>
            <a:off x="3278205" y="3931275"/>
            <a:ext cx="5635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人生を豊かにするお金の知恵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174" y="1746050"/>
            <a:ext cx="5277347" cy="125817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294D416-768E-2A47-9D7D-3FB4B8E396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3460518"/>
            <a:ext cx="5892800" cy="3048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FE9DE84-645A-9C4C-BDE6-F9B43218779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4743562"/>
            <a:ext cx="5892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917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8630" y="2597598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金利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770835" y="1260773"/>
            <a:ext cx="54658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40000">
              <a:spcBef>
                <a:spcPts val="600"/>
              </a:spcBef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貸し借りするお金の使用料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09263" y="69458"/>
            <a:ext cx="2686429" cy="60444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まとめ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8630" y="3993943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複利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770835" y="3968822"/>
            <a:ext cx="70951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40000">
              <a:spcBef>
                <a:spcPts val="600"/>
              </a:spcBef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利子にもまた利子がつく金利方式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88630" y="5347915"/>
            <a:ext cx="21563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</a:t>
            </a:r>
            <a:r>
              <a:rPr lang="ja-JP" altLang="en-US" sz="36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の法則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379471" y="5360854"/>
            <a:ext cx="69469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40000">
              <a:spcBef>
                <a:spcPts val="600"/>
              </a:spcBef>
            </a:pP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72÷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金利≒元本が２倍になる年数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88630" y="1260772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利子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770834" y="2545868"/>
            <a:ext cx="54658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40000">
              <a:spcBef>
                <a:spcPts val="600"/>
              </a:spcBef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元本に占める利子の割合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105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1254076" y="2459068"/>
            <a:ext cx="604910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5400" b="1" dirty="0"/>
              <a:t>金利の基礎</a:t>
            </a:r>
            <a:endParaRPr lang="en-US" altLang="ja-JP" sz="5400" b="1" dirty="0"/>
          </a:p>
        </p:txBody>
      </p:sp>
      <p:sp>
        <p:nvSpPr>
          <p:cNvPr id="3" name="テキスト ボックス 3"/>
          <p:cNvSpPr txBox="1">
            <a:spLocks noChangeArrowheads="1"/>
          </p:cNvSpPr>
          <p:nvPr/>
        </p:nvSpPr>
        <p:spPr bwMode="auto">
          <a:xfrm>
            <a:off x="869225" y="4251710"/>
            <a:ext cx="68188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800" b="1" dirty="0" smtClean="0"/>
              <a:t>金融広報中央委員会</a:t>
            </a:r>
            <a:endParaRPr lang="en-US" altLang="ja-JP" sz="4800" b="1" dirty="0"/>
          </a:p>
        </p:txBody>
      </p:sp>
    </p:spTree>
    <p:extLst>
      <p:ext uri="{BB962C8B-B14F-4D97-AF65-F5344CB8AC3E}">
        <p14:creationId xmlns:p14="http://schemas.microsoft.com/office/powerpoint/2010/main" val="80071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713301" y="62486"/>
            <a:ext cx="6045957" cy="480209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大学学部生の収入構成と奨学金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75555" y="5905363"/>
            <a:ext cx="4474249" cy="434637"/>
          </a:xfrm>
          <a:prstGeom prst="rect">
            <a:avLst/>
          </a:prstGeom>
        </p:spPr>
        <p:txBody>
          <a:bodyPr/>
          <a:lstStyle/>
          <a:p>
            <a:pPr marL="541338" indent="-541338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（出所）日本学生支援機構「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令和２年度</a:t>
            </a:r>
            <a:r>
              <a:rPr lang="en-US" altLang="ja-JP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JASSO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年報」</a:t>
            </a:r>
          </a:p>
        </p:txBody>
      </p:sp>
      <p:sp>
        <p:nvSpPr>
          <p:cNvPr id="6" name="右カーブ矢印 5"/>
          <p:cNvSpPr/>
          <p:nvPr/>
        </p:nvSpPr>
        <p:spPr>
          <a:xfrm rot="20690501">
            <a:off x="282727" y="2918227"/>
            <a:ext cx="1094850" cy="3028177"/>
          </a:xfrm>
          <a:prstGeom prst="curvedRightArrow">
            <a:avLst>
              <a:gd name="adj1" fmla="val 25716"/>
              <a:gd name="adj2" fmla="val 50000"/>
              <a:gd name="adj3" fmla="val 25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251408" y="3311175"/>
            <a:ext cx="5837472" cy="594072"/>
          </a:xfrm>
          <a:prstGeom prst="rect">
            <a:avLst/>
          </a:prstGeom>
        </p:spPr>
        <p:txBody>
          <a:bodyPr/>
          <a:lstStyle/>
          <a:p>
            <a:pPr marL="541338" indent="-541338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（注）国立・公立・私立を含む全体平均</a:t>
            </a:r>
            <a:endParaRPr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541338" indent="-541338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（出所）日本学生支援機構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「令和２年度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学生生活調査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結果」（速報値）</a:t>
            </a:r>
            <a:endParaRPr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4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1788768" y="5070078"/>
          <a:ext cx="2652464" cy="11229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6232">
                  <a:extLst>
                    <a:ext uri="{9D8B030D-6E8A-4147-A177-3AD203B41FA5}">
                      <a16:colId xmlns:a16="http://schemas.microsoft.com/office/drawing/2014/main" val="4283340774"/>
                    </a:ext>
                  </a:extLst>
                </a:gridCol>
                <a:gridCol w="1326232">
                  <a:extLst>
                    <a:ext uri="{9D8B030D-6E8A-4147-A177-3AD203B41FA5}">
                      <a16:colId xmlns:a16="http://schemas.microsoft.com/office/drawing/2014/main" val="684282135"/>
                    </a:ext>
                  </a:extLst>
                </a:gridCol>
              </a:tblGrid>
              <a:tr h="561495">
                <a:tc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給付型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貸与型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313824"/>
                  </a:ext>
                </a:extLst>
              </a:tr>
              <a:tr h="561495">
                <a:tc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万人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万人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254007"/>
                  </a:ext>
                </a:extLst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449" y="856867"/>
            <a:ext cx="4869333" cy="299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52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967666"/>
              </p:ext>
            </p:extLst>
          </p:nvPr>
        </p:nvGraphicFramePr>
        <p:xfrm>
          <a:off x="0" y="1233197"/>
          <a:ext cx="6391385" cy="3545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832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84406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2800" b="1" kern="1200" dirty="0">
                          <a:solidFill>
                            <a:srgbClr val="00B0F0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利子（利息）</a:t>
                      </a:r>
                    </a:p>
                  </a:txBody>
                  <a:tcPr marL="166154" marR="84406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200">
                <a:tc>
                  <a:txBody>
                    <a:bodyPr/>
                    <a:lstStyle/>
                    <a:p>
                      <a:pPr algn="r"/>
                      <a:endParaRPr kumimoji="1" lang="ja-JP" altLang="en-US" sz="2800" b="1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84406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2800" b="1" kern="1200" dirty="0">
                        <a:solidFill>
                          <a:srgbClr val="00B0F0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66154" marR="84406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909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8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28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84406" marR="0" marB="108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b="1" kern="1200" dirty="0">
                        <a:solidFill>
                          <a:srgbClr val="00B0F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80000" marB="180000" anchor="b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0834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28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84406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28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66154" marR="84406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1133042" y="1791834"/>
            <a:ext cx="546583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借りたり貸したりしたお金（元本）に、一定の割合で支払われる使用料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33039" y="3004162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金利（利率）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33042" y="3595527"/>
            <a:ext cx="54658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40000">
              <a:spcBef>
                <a:spcPts val="600"/>
              </a:spcBef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元本に占める利子の割合（％ ）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157" y="1554141"/>
            <a:ext cx="1990256" cy="2254931"/>
          </a:xfrm>
          <a:prstGeom prst="rect">
            <a:avLst/>
          </a:prstGeom>
          <a:noFill/>
        </p:spPr>
      </p:pic>
      <p:sp>
        <p:nvSpPr>
          <p:cNvPr id="7" name="タイトル 1"/>
          <p:cNvSpPr txBox="1">
            <a:spLocks/>
          </p:cNvSpPr>
          <p:nvPr/>
        </p:nvSpPr>
        <p:spPr>
          <a:xfrm>
            <a:off x="509263" y="69458"/>
            <a:ext cx="2686429" cy="60444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「金利」とは？</a:t>
            </a: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404760" y="4558262"/>
            <a:ext cx="8216726" cy="12087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☞　金利は、お金を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年間貸し借りしたときの数字（年利）として表記することが義務付けられているので、年利をみて比較しましょう。「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日利子○円」や「１か月金利△％」との表記には注意しましょう！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495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061"/>
    </mc:Choice>
    <mc:Fallback xmlns="">
      <p:transition spd="slow" advTm="5806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5340" y="4502869"/>
            <a:ext cx="1430593" cy="211473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テキスト ボックス 2"/>
          <p:cNvSpPr txBox="1"/>
          <p:nvPr/>
        </p:nvSpPr>
        <p:spPr>
          <a:xfrm>
            <a:off x="522795" y="2920704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金融の世界では、</a:t>
            </a:r>
            <a:r>
              <a:rPr lang="ja-JP" altLang="en-US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「時間を味方につける」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という言葉がありますが、それはどんな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意味だと思いますか？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798" y="715275"/>
            <a:ext cx="1422205" cy="199421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949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356128" y="72167"/>
            <a:ext cx="3699541" cy="570026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「単利」と「複利」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92893" y="5436822"/>
            <a:ext cx="7790478" cy="1130763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r>
              <a:rPr lang="ja-JP" altLang="en-US" sz="2400" b="1" kern="0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単利の利子は元本に年利を掛けた金額で一定。</a:t>
            </a:r>
            <a:r>
              <a:rPr lang="ja-JP" altLang="en-US" sz="2400" b="1" u="sng" kern="0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複利の２年目以降の利子にはそれまでの利子にも利子が付く</a:t>
            </a:r>
            <a:r>
              <a:rPr lang="ja-JP" altLang="en-US" sz="2400" b="1" kern="0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。</a:t>
            </a:r>
            <a:endParaRPr lang="en-US" altLang="ja-JP" sz="2400" b="1" kern="0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01620" y="1397130"/>
            <a:ext cx="8812971" cy="1624468"/>
            <a:chOff x="320370" y="1397130"/>
            <a:chExt cx="8812971" cy="1624468"/>
          </a:xfrm>
        </p:grpSpPr>
        <p:sp>
          <p:nvSpPr>
            <p:cNvPr id="5" name="タイトル 1"/>
            <p:cNvSpPr txBox="1">
              <a:spLocks/>
            </p:cNvSpPr>
            <p:nvPr/>
          </p:nvSpPr>
          <p:spPr>
            <a:xfrm>
              <a:off x="320370" y="1397130"/>
              <a:ext cx="8812971" cy="1624468"/>
            </a:xfrm>
            <a:prstGeom prst="rect">
              <a:avLst/>
            </a:prstGeom>
          </p:spPr>
          <p:txBody>
            <a:bodyPr/>
            <a:lstStyle/>
            <a:p>
              <a:pPr marL="174625" lvl="1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　＜単利＞</a:t>
              </a:r>
              <a:endParaRPr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  <a:p>
              <a:pPr marL="631825" lvl="2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１年目： １００万円　</a:t>
              </a:r>
              <a:r>
                <a:rPr lang="en-US" altLang="ja-JP" sz="2000" kern="0" dirty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×</a:t>
              </a: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　６％　＝　６万円</a:t>
              </a:r>
              <a:endParaRPr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  <a:p>
              <a:pPr marL="631825" lvl="2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２年目： １００</a:t>
              </a: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万円　</a:t>
              </a:r>
              <a:r>
                <a:rPr lang="en-US" altLang="ja-JP" sz="2000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×</a:t>
              </a: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６％　＝　６万円</a:t>
              </a:r>
              <a:endParaRPr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  <a:p>
              <a:pPr marL="174625" lvl="1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　　　　　　　　　　　　　　　　　　　</a:t>
              </a:r>
              <a:r>
                <a:rPr lang="ja-JP" altLang="en-US" sz="2000" i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利子　１２万円</a:t>
              </a: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＋元本＝１１２万円</a:t>
              </a:r>
              <a:endParaRPr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  <a:p>
              <a:pPr marL="174625" lvl="1" algn="just">
                <a:spcBef>
                  <a:spcPts val="600"/>
                </a:spcBef>
                <a:spcAft>
                  <a:spcPct val="0"/>
                </a:spcAft>
                <a:defRPr/>
              </a:pPr>
              <a:endParaRPr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  <a:p>
              <a:pPr marL="457200" indent="-457200" algn="just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l"/>
                <a:defRPr/>
              </a:pPr>
              <a:endParaRPr lang="ja-JP" altLang="en-US" sz="32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</p:txBody>
        </p:sp>
        <p:cxnSp>
          <p:nvCxnSpPr>
            <p:cNvPr id="6" name="直線コネクタ 5"/>
            <p:cNvCxnSpPr/>
            <p:nvPr/>
          </p:nvCxnSpPr>
          <p:spPr>
            <a:xfrm flipV="1">
              <a:off x="797337" y="2550714"/>
              <a:ext cx="7619093" cy="217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"/>
          <p:cNvGrpSpPr/>
          <p:nvPr/>
        </p:nvGrpSpPr>
        <p:grpSpPr>
          <a:xfrm>
            <a:off x="237378" y="3145932"/>
            <a:ext cx="8812971" cy="2018366"/>
            <a:chOff x="356128" y="3145932"/>
            <a:chExt cx="8812971" cy="2018366"/>
          </a:xfrm>
        </p:grpSpPr>
        <p:sp>
          <p:nvSpPr>
            <p:cNvPr id="8" name="タイトル 1"/>
            <p:cNvSpPr txBox="1">
              <a:spLocks/>
            </p:cNvSpPr>
            <p:nvPr/>
          </p:nvSpPr>
          <p:spPr>
            <a:xfrm>
              <a:off x="356128" y="3145932"/>
              <a:ext cx="8812971" cy="2018366"/>
            </a:xfrm>
            <a:prstGeom prst="rect">
              <a:avLst/>
            </a:prstGeom>
          </p:spPr>
          <p:txBody>
            <a:bodyPr/>
            <a:lstStyle/>
            <a:p>
              <a:pPr marL="358775" lvl="1" algn="just">
                <a:spcBef>
                  <a:spcPts val="1200"/>
                </a:spcBef>
                <a:spcAft>
                  <a:spcPct val="0"/>
                </a:spcAft>
                <a:defRPr/>
              </a:pP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＜複利＞</a:t>
              </a:r>
              <a:endParaRPr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631825" lvl="2" algn="just">
                <a:spcAft>
                  <a:spcPct val="0"/>
                </a:spcAft>
                <a:defRPr/>
              </a:pP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１年目： 　 １００万円　　　 </a:t>
              </a:r>
              <a:r>
                <a:rPr lang="en-US" altLang="ja-JP" sz="2000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×</a:t>
              </a: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６％　＝　６万円</a:t>
              </a:r>
              <a:endParaRPr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631825" lvl="2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２年目： （１００＋６）万円　</a:t>
              </a:r>
              <a:r>
                <a:rPr lang="en-US" altLang="ja-JP" sz="2000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×</a:t>
              </a: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６％　＝　６万３６００円</a:t>
              </a:r>
              <a:endParaRPr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58775" lvl="1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　　　　　　　　</a:t>
              </a:r>
              <a:r>
                <a:rPr lang="ja-JP" altLang="en-US" sz="2000" b="1" i="1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利子　 １２万 ３６００円 </a:t>
              </a:r>
              <a:endParaRPr lang="en-US" altLang="ja-JP" sz="2000" b="1" i="1" kern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58775" lvl="1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　　　　　　　　　　　　　　　　　＋ 元本＝１１２万</a:t>
              </a:r>
              <a:r>
                <a:rPr lang="ja-JP" altLang="en-US" sz="2000" u="sng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３６００円</a:t>
              </a:r>
              <a:endParaRPr lang="en-US" altLang="ja-JP" sz="2000" u="sng" kern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74625" lvl="1" algn="just">
                <a:spcBef>
                  <a:spcPts val="600"/>
                </a:spcBef>
                <a:spcAft>
                  <a:spcPct val="0"/>
                </a:spcAft>
                <a:defRPr/>
              </a:pPr>
              <a:endParaRPr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  <a:p>
              <a:pPr marL="457200" indent="-457200" algn="just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l"/>
                <a:defRPr/>
              </a:pPr>
              <a:endParaRPr lang="ja-JP" altLang="en-US" sz="32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</p:txBody>
        </p:sp>
        <p:cxnSp>
          <p:nvCxnSpPr>
            <p:cNvPr id="7" name="直線コネクタ 6"/>
            <p:cNvCxnSpPr/>
            <p:nvPr/>
          </p:nvCxnSpPr>
          <p:spPr>
            <a:xfrm flipV="1">
              <a:off x="797337" y="4243244"/>
              <a:ext cx="7619093" cy="217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タイトル 1"/>
          <p:cNvSpPr txBox="1">
            <a:spLocks/>
          </p:cNvSpPr>
          <p:nvPr/>
        </p:nvSpPr>
        <p:spPr>
          <a:xfrm>
            <a:off x="81647" y="855796"/>
            <a:ext cx="8812971" cy="833999"/>
          </a:xfrm>
          <a:prstGeom prst="rect">
            <a:avLst/>
          </a:prstGeom>
        </p:spPr>
        <p:txBody>
          <a:bodyPr/>
          <a:lstStyle/>
          <a:p>
            <a:pPr marL="174625" lvl="1" algn="just">
              <a:spcBef>
                <a:spcPts val="600"/>
              </a:spcBef>
              <a:spcAft>
                <a:spcPct val="0"/>
              </a:spcAft>
              <a:defRPr/>
            </a:pPr>
            <a:r>
              <a:rPr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（例）</a:t>
            </a:r>
            <a:r>
              <a:rPr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100</a:t>
            </a:r>
            <a:r>
              <a:rPr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万円を年利６％で２年間運用する</a:t>
            </a:r>
            <a:r>
              <a:rPr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（税金等は考えない）</a:t>
            </a:r>
            <a:endParaRPr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174625" lvl="1" algn="just">
              <a:spcBef>
                <a:spcPts val="600"/>
              </a:spcBef>
              <a:spcAft>
                <a:spcPct val="0"/>
              </a:spcAft>
              <a:defRPr/>
            </a:pPr>
            <a:endParaRPr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457200" indent="-457200" algn="just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endParaRPr lang="ja-JP" altLang="en-US" sz="32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6798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461865" y="62532"/>
            <a:ext cx="3664591" cy="598601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単利と複利の比較</a:t>
            </a:r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014662"/>
              </p:ext>
            </p:extLst>
          </p:nvPr>
        </p:nvGraphicFramePr>
        <p:xfrm>
          <a:off x="461865" y="1617508"/>
          <a:ext cx="8217186" cy="4225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タイトル 1"/>
          <p:cNvSpPr txBox="1">
            <a:spLocks/>
          </p:cNvSpPr>
          <p:nvPr/>
        </p:nvSpPr>
        <p:spPr>
          <a:xfrm>
            <a:off x="139338" y="739511"/>
            <a:ext cx="8787686" cy="1343026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r>
              <a:rPr lang="ja-JP" altLang="en-US" sz="28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単利と複利の運用の差は、</a:t>
            </a:r>
            <a:r>
              <a:rPr lang="ja-JP" altLang="en-US" sz="2800" u="sng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期間が長くなるほど大きくなる</a:t>
            </a:r>
            <a:r>
              <a:rPr lang="ja-JP" altLang="en-US" sz="28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81093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225519" y="39189"/>
            <a:ext cx="3053121" cy="598601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複利の力</a:t>
            </a: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225519" y="637787"/>
            <a:ext cx="8906606" cy="1033792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r>
              <a:rPr lang="ja-JP" altLang="en-US" sz="28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複利で利子が増えていく効果は、</a:t>
            </a:r>
            <a:r>
              <a:rPr lang="ja-JP" altLang="en-US" sz="2800" u="sng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金利が高いほど大きくなる</a:t>
            </a:r>
            <a:r>
              <a:rPr lang="ja-JP" altLang="en-US" sz="28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。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407" y="1433286"/>
            <a:ext cx="7010854" cy="447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37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974264" y="904243"/>
            <a:ext cx="7467823" cy="2034819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00177" y="441924"/>
            <a:ext cx="8042740" cy="27279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22666" y="906368"/>
            <a:ext cx="71557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「元本が２倍になる金利と年数の関係」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108" y="1515769"/>
            <a:ext cx="4542079" cy="1524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2722059" y="3932344"/>
            <a:ext cx="2530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÷12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783078" y="3188735"/>
            <a:ext cx="7368147" cy="450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７２の法則の具体例（お金を</a:t>
            </a:r>
            <a:r>
              <a:rPr lang="ja-JP" altLang="en-US" sz="16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運用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する場合でも、お金を</a:t>
            </a:r>
            <a:r>
              <a:rPr lang="ja-JP" altLang="en-US" sz="16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借りる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場合でも、使えます）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844061" y="49878"/>
            <a:ext cx="5575096" cy="598601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「７２の法則」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209802" y="3921502"/>
            <a:ext cx="208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金利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12%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531855" y="3930171"/>
            <a:ext cx="1487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817325" y="4818351"/>
            <a:ext cx="2530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÷8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83477" y="4799511"/>
            <a:ext cx="1951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金利 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8%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531855" y="4803349"/>
            <a:ext cx="1487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96048" y="5628682"/>
            <a:ext cx="2530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÷6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65779" y="5615954"/>
            <a:ext cx="208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金利 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6%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31855" y="5627154"/>
            <a:ext cx="1487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698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2007－2010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1D7D5AD7-82A0-4388-8BFC-216D654B9502}" vid="{D2FAC446-551C-4A58-BB7F-CADE61F7460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20055</TotalTime>
  <Words>580</Words>
  <Application>Microsoft Office PowerPoint</Application>
  <PresentationFormat>ワイド画面</PresentationFormat>
  <Paragraphs>73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20" baseType="lpstr">
      <vt:lpstr>Meiryo UI</vt:lpstr>
      <vt:lpstr>ＭＳ Ｐゴシック</vt:lpstr>
      <vt:lpstr>ＭＳ Ｐ明朝</vt:lpstr>
      <vt:lpstr>メイリオ</vt:lpstr>
      <vt:lpstr>Arial</vt:lpstr>
      <vt:lpstr>Calibri</vt:lpstr>
      <vt:lpstr>Tahoma</vt:lpstr>
      <vt:lpstr>Times New Roman</vt:lpstr>
      <vt:lpstr>Wingdings</vt:lpstr>
      <vt:lpstr>Default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日本銀行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of Japan</dc:title>
  <dc:creator>boj</dc:creator>
  <cp:lastModifiedBy>2016</cp:lastModifiedBy>
  <cp:revision>1222</cp:revision>
  <cp:lastPrinted>2021-07-29T03:28:22Z</cp:lastPrinted>
  <dcterms:created xsi:type="dcterms:W3CDTF">2002-10-08T16:15:58Z</dcterms:created>
  <dcterms:modified xsi:type="dcterms:W3CDTF">2022-03-10T06:44:32Z</dcterms:modified>
</cp:coreProperties>
</file>