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</p:sldMasterIdLst>
  <p:notesMasterIdLst>
    <p:notesMasterId r:id="rId25"/>
  </p:notesMasterIdLst>
  <p:handoutMasterIdLst>
    <p:handoutMasterId r:id="rId26"/>
  </p:handoutMasterIdLst>
  <p:sldIdLst>
    <p:sldId id="259" r:id="rId5"/>
    <p:sldId id="274" r:id="rId6"/>
    <p:sldId id="295" r:id="rId7"/>
    <p:sldId id="289" r:id="rId8"/>
    <p:sldId id="263" r:id="rId9"/>
    <p:sldId id="280" r:id="rId10"/>
    <p:sldId id="265" r:id="rId11"/>
    <p:sldId id="276" r:id="rId12"/>
    <p:sldId id="288" r:id="rId13"/>
    <p:sldId id="279" r:id="rId14"/>
    <p:sldId id="298" r:id="rId15"/>
    <p:sldId id="281" r:id="rId16"/>
    <p:sldId id="267" r:id="rId17"/>
    <p:sldId id="283" r:id="rId18"/>
    <p:sldId id="287" r:id="rId19"/>
    <p:sldId id="292" r:id="rId20"/>
    <p:sldId id="285" r:id="rId21"/>
    <p:sldId id="301" r:id="rId22"/>
    <p:sldId id="302" r:id="rId23"/>
    <p:sldId id="284" r:id="rId24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C00"/>
    <a:srgbClr val="FF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9" autoAdjust="0"/>
    <p:restoredTop sz="94660"/>
  </p:normalViewPr>
  <p:slideViewPr>
    <p:cSldViewPr snapToGrid="0">
      <p:cViewPr varScale="1">
        <p:scale>
          <a:sx n="83" d="100"/>
          <a:sy n="83" d="100"/>
        </p:scale>
        <p:origin x="81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236" d="100"/>
          <a:sy n="236" d="100"/>
        </p:scale>
        <p:origin x="549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356029559118505E-2"/>
          <c:y val="8.3816966059451076E-2"/>
          <c:w val="0.94733591487449376"/>
          <c:h val="0.7357713619130942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食料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2450581188840722E-3"/>
                  <c:y val="-6.618343332499912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FA85B4FC-4C10-404E-8E90-F60E62AA1F7D}" type="SERIESNAME">
                      <a:rPr lang="ja-JP" altLang="en-US" sz="1800" b="1" smtClean="0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fld id="{DB06443E-1674-4203-9A68-25D7106C5123}" type="VALUE">
                      <a:rPr lang="en-US" altLang="ja-JP" sz="1800" b="1" smtClean="0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745608778477075"/>
                      <c:h val="0.416271923026592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193-48EE-AC44-E71C1F36D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Sheet1!$E$3</c:f>
              <c:numCache>
                <c:formatCode>\ ###,###,##0;"-"###,###,##0</c:formatCode>
                <c:ptCount val="1"/>
                <c:pt idx="0">
                  <c:v>68078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93-48EE-AC44-E71C1F36D36D}"/>
            </c:ext>
          </c:extLst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住居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2982012367722937"/>
                  <c:y val="-0.306608048131760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9D0F3CAA-2AFC-4005-B5A7-B648BD3BC132}" type="SERIESNAME">
                      <a:rPr lang="ja-JP" altLang="en-US" sz="1800" b="1" smtClean="0">
                        <a:solidFill>
                          <a:sysClr val="windowText" lastClr="000000"/>
                        </a:solidFill>
                      </a:rPr>
                      <a:pPr>
                        <a:defRPr sz="1600" b="1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ja-JP" altLang="en-US" sz="1800" b="1" dirty="0">
                        <a:solidFill>
                          <a:sysClr val="windowText" lastClr="000000"/>
                        </a:solidFill>
                      </a:rPr>
                      <a:t>　</a:t>
                    </a:r>
                    <a:r>
                      <a:rPr lang="en-US" altLang="ja-JP" sz="1800" b="1" dirty="0">
                        <a:solidFill>
                          <a:sysClr val="windowText" lastClr="000000"/>
                        </a:solidFill>
                      </a:rPr>
                      <a:t>15,791</a:t>
                    </a:r>
                  </a:p>
                </c:rich>
              </c:tx>
              <c:spPr>
                <a:noFill/>
                <a:ln w="38100"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4338735622817"/>
                      <c:h val="0.157688912219649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193-48EE-AC44-E71C1F36D36D}"/>
                </c:ext>
              </c:extLst>
            </c:dLbl>
            <c:spPr>
              <a:noFill/>
              <a:ln w="38100">
                <a:solidFill>
                  <a:schemeClr val="accent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2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Sheet1!$E$4</c:f>
              <c:numCache>
                <c:formatCode>\ ###,###,##0;"-"###,###,##0</c:formatCode>
                <c:ptCount val="1"/>
                <c:pt idx="0">
                  <c:v>15791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93-48EE-AC44-E71C1F36D36D}"/>
            </c:ext>
          </c:extLst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光熱・水道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2020844437684885E-3"/>
                  <c:y val="8.620439329778661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15EF0EFC-8B8C-49E6-BBA8-8FDAA3EBE863}" type="SERIESNAME">
                      <a:rPr lang="ja-JP" altLang="en-US" sz="1600" b="1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endParaRPr lang="ja-JP" altLang="en-US" sz="1600" b="1" baseline="0" dirty="0"/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defRPr>
                    </a:pPr>
                    <a:fld id="{408334DC-E3CB-491B-B1EB-DE16411DEABC}" type="VALUE">
                      <a:rPr lang="en-US" altLang="ja-JP" sz="1800" b="1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91162556367974"/>
                      <c:h val="0.360249815120067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193-48EE-AC44-E71C1F36D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Sheet1!$E$5</c:f>
              <c:numCache>
                <c:formatCode>\ ###,###,##0;"-"###,###,##0</c:formatCode>
                <c:ptCount val="1"/>
                <c:pt idx="0">
                  <c:v>22574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93-48EE-AC44-E71C1F36D36D}"/>
            </c:ext>
          </c:extLst>
        </c:ser>
        <c:ser>
          <c:idx val="3"/>
          <c:order val="3"/>
          <c:tx>
            <c:strRef>
              <c:f>Sheet1!$D$6</c:f>
              <c:strCache>
                <c:ptCount val="1"/>
                <c:pt idx="0">
                  <c:v>家具・家事用品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2189633784695946"/>
                  <c:y val="0.286639605164272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0DF21120-36E9-49D3-BDFA-BFCF71BE4B72}" type="SERIESNAME">
                      <a:rPr lang="ja-JP" altLang="en-US" sz="1800" b="1" smtClean="0"/>
                      <a:pPr>
                        <a:defRPr sz="16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en-US" altLang="ja-JP" sz="1800" b="1" dirty="0"/>
                      <a:t>10,397</a:t>
                    </a:r>
                  </a:p>
                </c:rich>
              </c:tx>
              <c:spPr>
                <a:noFill/>
                <a:ln w="38100">
                  <a:solidFill>
                    <a:schemeClr val="accent4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346528098892966"/>
                      <c:h val="0.154122171978122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193-48EE-AC44-E71C1F36D36D}"/>
                </c:ext>
              </c:extLst>
            </c:dLbl>
            <c:spPr>
              <a:noFill/>
              <a:ln w="38100">
                <a:solidFill>
                  <a:schemeClr val="accent4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4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Sheet1!$E$6</c:f>
              <c:numCache>
                <c:formatCode>\ ###,###,##0;"-"###,###,##0</c:formatCode>
                <c:ptCount val="1"/>
                <c:pt idx="0">
                  <c:v>10397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193-48EE-AC44-E71C1F36D36D}"/>
            </c:ext>
          </c:extLst>
        </c:ser>
        <c:ser>
          <c:idx val="4"/>
          <c:order val="4"/>
          <c:tx>
            <c:strRef>
              <c:f>Sheet1!$D$7</c:f>
              <c:strCache>
                <c:ptCount val="1"/>
                <c:pt idx="0">
                  <c:v>被服及び履物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0150702477772049"/>
                  <c:y val="-0.3091094425092232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1A89ECE0-3DEA-490C-B52A-DBB3585D44BC}" type="SERIESNAME">
                      <a:rPr lang="ja-JP" altLang="en-US" sz="1800" b="1" smtClean="0"/>
                      <a:pPr>
                        <a:defRPr sz="16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ja-JP" altLang="en-US" sz="1800" b="1" dirty="0"/>
                      <a:t>　</a:t>
                    </a:r>
                    <a:r>
                      <a:rPr lang="en-US" altLang="ja-JP" sz="1800" b="1" dirty="0"/>
                      <a:t>5,087</a:t>
                    </a:r>
                  </a:p>
                </c:rich>
              </c:tx>
              <c:spPr>
                <a:noFill/>
                <a:ln w="38100">
                  <a:solidFill>
                    <a:schemeClr val="accent5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72167001304412"/>
                      <c:h val="0.153389063178215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193-48EE-AC44-E71C1F36D36D}"/>
                </c:ext>
              </c:extLst>
            </c:dLbl>
            <c:spPr>
              <a:noFill/>
              <a:ln w="38100">
                <a:solidFill>
                  <a:schemeClr val="accent5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5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Sheet1!$E$7</c:f>
              <c:numCache>
                <c:formatCode>\ ###,###,##0;"-"###,###,##0</c:formatCode>
                <c:ptCount val="1"/>
                <c:pt idx="0">
                  <c:v>5087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193-48EE-AC44-E71C1F36D36D}"/>
            </c:ext>
          </c:extLst>
        </c:ser>
        <c:ser>
          <c:idx val="5"/>
          <c:order val="5"/>
          <c:tx>
            <c:strRef>
              <c:f>Sheet1!$D$8</c:f>
              <c:strCache>
                <c:ptCount val="1"/>
                <c:pt idx="0">
                  <c:v>保健医療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1644685123309974"/>
                  <c:y val="0.2893643252045652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E902C622-D80F-4F64-95B4-3FD6CD4D4720}" type="SERIESNAME">
                      <a:rPr lang="ja-JP" altLang="en-US" sz="1800" b="1" smtClean="0"/>
                      <a:pPr>
                        <a:defRPr sz="16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ja-JP" altLang="en-US" sz="1800" b="1" dirty="0"/>
                      <a:t>　</a:t>
                    </a:r>
                    <a:r>
                      <a:rPr lang="en-US" altLang="ja-JP" sz="1800" b="1" dirty="0"/>
                      <a:t>15,933</a:t>
                    </a:r>
                  </a:p>
                </c:rich>
              </c:tx>
              <c:spPr>
                <a:noFill/>
                <a:ln w="38100">
                  <a:solidFill>
                    <a:schemeClr val="accent6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108332414477793"/>
                      <c:h val="0.1477146351369544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0193-48EE-AC44-E71C1F36D36D}"/>
                </c:ext>
              </c:extLst>
            </c:dLbl>
            <c:spPr>
              <a:noFill/>
              <a:ln w="38100">
                <a:solidFill>
                  <a:schemeClr val="accent6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6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Sheet1!$E$8</c:f>
              <c:numCache>
                <c:formatCode>\ ###,###,##0;"-"###,###,##0</c:formatCode>
                <c:ptCount val="1"/>
                <c:pt idx="0">
                  <c:v>15933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193-48EE-AC44-E71C1F36D36D}"/>
            </c:ext>
          </c:extLst>
        </c:ser>
        <c:ser>
          <c:idx val="6"/>
          <c:order val="6"/>
          <c:tx>
            <c:strRef>
              <c:f>Sheet1!$D$9</c:f>
              <c:strCache>
                <c:ptCount val="1"/>
                <c:pt idx="0">
                  <c:v>交通・通信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90574372603258E-3"/>
                  <c:y val="1.318257086624120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702F33E8-68C4-42BF-808B-4BEE1698A144}" type="SERIESNAME">
                      <a:rPr lang="ja-JP" altLang="en-US" sz="1600" b="1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endParaRPr lang="ja-JP" altLang="en-US" b="1" baseline="0" dirty="0"/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defRPr>
                    </a:pPr>
                    <a:fld id="{4D99AE53-F85B-4FE0-8D2B-0FA7B839404B}" type="VALUE">
                      <a:rPr lang="en-US" altLang="ja-JP" sz="1800" b="1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649548592231772"/>
                      <c:h val="0.416271923026592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0193-48EE-AC44-E71C1F36D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Sheet1!$E$9</c:f>
              <c:numCache>
                <c:formatCode>\ ###,###,##0;"-"###,###,##0</c:formatCode>
                <c:ptCount val="1"/>
                <c:pt idx="0">
                  <c:v>29748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193-48EE-AC44-E71C1F36D36D}"/>
            </c:ext>
          </c:extLst>
        </c:ser>
        <c:ser>
          <c:idx val="7"/>
          <c:order val="7"/>
          <c:tx>
            <c:strRef>
              <c:f>Sheet1!$D$10</c:f>
              <c:strCache>
                <c:ptCount val="1"/>
                <c:pt idx="0">
                  <c:v>教養娯楽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1759043166387526"/>
                  <c:y val="-0.280168863121665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04E90490-5AFF-4BB9-900D-1F78A70E60DB}" type="SERIESNAME">
                      <a:rPr lang="ja-JP" altLang="en-US" sz="1800" b="1" smtClean="0">
                        <a:solidFill>
                          <a:schemeClr val="tx1"/>
                        </a:solidFill>
                      </a:rPr>
                      <a:pPr>
                        <a:defRPr sz="1600" b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ja-JP" altLang="en-US" sz="1800" b="1" dirty="0">
                        <a:solidFill>
                          <a:schemeClr val="tx1"/>
                        </a:solidFill>
                      </a:rPr>
                      <a:t>　</a:t>
                    </a:r>
                    <a:r>
                      <a:rPr lang="en-US" altLang="ja-JP" sz="1800" b="1" dirty="0">
                        <a:solidFill>
                          <a:schemeClr val="tx1"/>
                        </a:solidFill>
                      </a:rPr>
                      <a:t>21,804</a:t>
                    </a:r>
                  </a:p>
                </c:rich>
              </c:tx>
              <c:spPr>
                <a:noFill/>
                <a:ln w="38100">
                  <a:solidFill>
                    <a:schemeClr val="accent2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361709480976635"/>
                      <c:h val="0.144638142549687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0193-48EE-AC44-E71C1F36D36D}"/>
                </c:ext>
              </c:extLst>
            </c:dLbl>
            <c:spPr>
              <a:noFill/>
              <a:ln w="38100">
                <a:solidFill>
                  <a:schemeClr val="accent2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Sheet1!$E$10</c:f>
              <c:numCache>
                <c:formatCode>\ ###,###,##0;"-"###,###,##0</c:formatCode>
                <c:ptCount val="1"/>
                <c:pt idx="0">
                  <c:v>21804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193-48EE-AC44-E71C1F36D36D}"/>
            </c:ext>
          </c:extLst>
        </c:ser>
        <c:ser>
          <c:idx val="8"/>
          <c:order val="8"/>
          <c:tx>
            <c:strRef>
              <c:f>Sheet1!$D$11</c:f>
              <c:strCache>
                <c:ptCount val="1"/>
                <c:pt idx="0">
                  <c:v>その他の消費支出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Sheet1!$E$11</c:f>
              <c:numCache>
                <c:formatCode>\ ###,###,##0;"-"###,###,##0</c:formatCode>
                <c:ptCount val="1"/>
                <c:pt idx="0">
                  <c:v>50028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193-48EE-AC44-E71C1F36D36D}"/>
            </c:ext>
          </c:extLst>
        </c:ser>
        <c:ser>
          <c:idx val="9"/>
          <c:order val="9"/>
          <c:tx>
            <c:strRef>
              <c:f>Sheet1!$D$12</c:f>
              <c:strCache>
                <c:ptCount val="1"/>
                <c:pt idx="0">
                  <c:v>非消費支出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837310706679084E-3"/>
                  <c:y val="1.8438591390270653E-2"/>
                </c:manualLayout>
              </c:layout>
              <c:tx>
                <c:rich>
                  <a:bodyPr/>
                  <a:lstStyle/>
                  <a:p>
                    <a:fld id="{B564A441-9149-4EFD-8A7C-887EE5B7A665}" type="SERIESNAME">
                      <a:rPr lang="ja-JP" altLang="en-US" sz="1600"/>
                      <a:pPr/>
                      <a:t>[系列名]</a:t>
                    </a:fld>
                    <a:endParaRPr lang="ja-JP" altLang="en-US" sz="1200" baseline="0" dirty="0"/>
                  </a:p>
                  <a:p>
                    <a:fld id="{D11AA2C9-0186-46CC-A9F0-7A553DCF055B}" type="VALUE">
                      <a:rPr lang="en-US" altLang="ja-JP" sz="180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0193-48EE-AC44-E71C1F36D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Sheet1!$E$12</c:f>
              <c:numCache>
                <c:formatCode>\ ###,###,##0;"-"###,###,##0</c:formatCode>
                <c:ptCount val="1"/>
                <c:pt idx="0">
                  <c:v>32449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0193-48EE-AC44-E71C1F36D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3180191"/>
        <c:axId val="423181023"/>
      </c:barChart>
      <c:catAx>
        <c:axId val="42318019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3181023"/>
        <c:crosses val="autoZero"/>
        <c:auto val="1"/>
        <c:lblAlgn val="ctr"/>
        <c:lblOffset val="100"/>
        <c:noMultiLvlLbl val="0"/>
      </c:catAx>
      <c:valAx>
        <c:axId val="423181023"/>
        <c:scaling>
          <c:orientation val="minMax"/>
          <c:max val="28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 ###,###,##0;&quot;-&quot;###,##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3180191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89B60F9-C417-7746-9BC0-897520DE09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7EAB1E-76AC-9A46-A48A-C13F9FEC8B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CDC7-AC32-2F4F-85F0-B6EE164963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95B7EB-3893-AA44-8459-31A858FC84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16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08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814 47,'5'-1,"1"0,0-1,0 1,-1-1,1-1,-1 1,0-1,0 0,9-6,0 0,-33 20,-395 191,341-172,-1-3,-1-3,-141 26,196-50,26-8,31-12,780-296,-787 305,-185 59,135-41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09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64 260,'-2'0,"0"1,0 0,0-1,0 1,1 0,-1 0,0 0,1 1,-1-1,1 0,-1 0,1 1,0-1,-1 1,1-1,0 1,0 0,-1 2,-17 34,18-36,0 1,0 0,0 0,0-1,1 1,-1 0,1 0,0 0,0 4,0-6,0 0,0 0,0 0,1-1,-1 1,0 0,0 0,1-1,-1 1,1 0,-1 0,1-1,-1 1,1 0,-1-1,1 1,-1-1,1 1,0-1,-1 1,1-1,1 1,1 0,0-1,0 0,0 0,0 0,0 0,0 0,0-1,0 1,0-1,0 0,0 1,-1-2,1 1,0 0,-1 0,1-1,4-3,31-22,-2-2,-1-2,44-49,-12 11,34-30,-88 81,-13 17,0 1,0 0,-1 0,1 0,0-1,0 1,0 0,0 0,0 0,-1 0,1-1,0 1,0 0,0 0,-1 0,1 0,0 0,0 0,0-1,-1 1,1 0,0 0,0 0,0 0,-1 0,1 0,0 0,0 0,-1 0,1 0,0 0,0 0,-1 0,1 0,0 0,0 1,0-1,-1 0,1 0,0 0,0 0,-1 0,-39 18,-64 37,51-25,-1-2,-1-3,-59 19,111-44,3 0,0 1,0-1,-1 0,1 0,0 1,0-1,-1 0,1 0,0 0,0 0,-1 0,1 1,0-1,-1 0,1 0,0 0,-1 0,1 0,0 0,-1 0,1 0,0 0,-1 0,1 0,0 0,-1 0,1-1,0 1,0 0,-1 0,1 0,0 0,-1 0,1-1,0 1,0 0,-1 0,1 0,0-1,0 1,0 0,-1 0,1-1,0 1,0 0,0-1,2-7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0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1 181,'4'0,"9"-2,15-8,17-4,20-11,13-6,12-2,3-2,-14 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1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2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67 1,'2'0,"3"0,3 0,3 0,1 0,1 0,3 0,5 0,-1 0</inkml:trace>
  <inkml:trace contextRef="#ctx0" brushRef="#br0" timeOffset="1">1 226,'0'-2,"0"-4,0-2,2 0,3-1,6-1,4 1,3 2,-2 0,-1 1,-2 2,-2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4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5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0 620,'11'-2,"1"1,-1-2,0 0,20-8,-9 4,-9 0,0 0,0-1,-1 0,0 0,-1-2,0 1,0-1,-1-1,-1 0,12-16,3-2,205-211,-195 209,1 3,2 1,0 1,2 2,55-24,-86 44,-1 0,1 1,0 0,1 1,-1-1,0 2,1-1,12 0,-21 2,1 0,0 0,-1 0,1 0,-1 0,1 0,0 0,-1 0,1 0,-1 1,1-1,-1 0,1 0,-1 0,1 1,-1-1,1 0,-1 1,1-1,-1 0,1 1,-1-1,1 1,-1-1,0 1,1-1,-1 1,0-1,0 1,1-1,-1 1,0-1,0 1,0-1,1 2,-11 20,-24 17,18-25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6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421 208,'-4'1,"1"0,0 0,0 0,0 1,0-1,0 1,0 0,0-1,1 1,-1 1,-2 2,-5 2,-201 143,210-149,0 0,0 0,0 0,-1-1,1 1,0 0,0 0,-1-1,1 1,-1-1,1 1,0-1,-1 0,1 1,-3-1,4-1,0-1,0 1,0 0,0 0,0-1,0 1,1 0,-1-1,0 1,1 0,-1 0,1 0,-1-1,1 1,-1 0,1 0,0 0,0 0,-1 0,3-1,21-35,2 1,2 1,1 1,1 2,2 0,1 3,2 1,0 1,2 2,51-26,-69 47,-19 5,0-1,0 1,0 0,0 0,0 0,-1-1,1 1,0 0,0 0,-1-1,1 1,0 0,-1-1,1 1,-1 0,1-1,-1 1,1-1,-1 1,0-1,1 1,-1-1,-1 2,-22 19,0-1,-2 0,0-2,-35 18,-123 50,160-76,-58 20,75-28,1-1,0 1,0-1,-1 0,1-1,-1 0,1 0,0 0,-1-1,-8-2,14 3,-1 0,1 0,0-1,0 1,0-1,-1 1,1-1,0 1,0-1,0 0,0 0,0 1,0-1,0 0,1 0,-1 0,0 0,0 0,1 0,-1 0,0 0,1 0,-1-1,1 1,0 0,-1 0,1 0,0-1,0 1,0 0,-1 0,1-1,1 1,-1 0,0 0,0-1,0 1,1 0,-1 0,0-1,2 0,0-4,1 0,0 1,1-1,-1 1,1 0,7-8,0 2,1 0,0 0,0 2,1-1,0 2,1 0,0 0,0 1,1 1,-1 1,1 0,1 0,-1 2,22-3,-35 6,0 0,0 0,0 0,0 0,0 0,0 0,0 1,0-1,0 1,0-1,0 1,0 0,0 0,0 0,-1 0,1 0,0 0,-1 1,1-1,-1 0,1 1,-1-1,0 1,1 0,0 2,0 0,-1 0,1 1,-1-1,0 0,-1 1,1-1,-1 0,0 1,0-1,0 1,-1 5,-3 8,0 0,-1 0,0 0,-14 27,12-31,0-1,-1 0,-1 0,1-1,-22 22,11-17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75BCB-6AF8-394D-ACB8-1B69610AD58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57DB9-CAEA-B945-B741-79535E350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8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E4BFCE-F951-2D70-04A4-9793FD052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DDEA9E2-541C-2EB1-D282-13CC4F23F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28CBE9-E624-3C83-B330-5650E9C2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AB45D-1303-D413-F3EC-0F5325955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49C450-B2EB-3711-DF21-73C33F9AC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70334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B4F69A-8FBE-5C2A-254B-1F3897F7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468B14-09DD-6B6D-7388-9CE0A4010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64394C-CDE8-8853-C00D-6D70F0AB1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45F51-CCE2-27C6-7D39-2C1C59A9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4F83FE-7998-26AC-FAA4-9FCFA7D2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5774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FC0A0B2-5814-85ED-BADB-28C9849F6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3CB39E-6671-8104-0053-7ADC8F039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A291A9-694E-D75B-E3C5-32076C5AB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33F736-27BB-308B-0DAE-037621E4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3F3F0-6AC5-F9FD-1CF0-CF83E5A9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33211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98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073EF7-0453-71A5-D9F3-7CBBE1F0F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D9FC3E-637A-D9C8-F40F-3A37953C9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2F978A-DABD-0343-5B65-66194913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2F24FF-FE4E-AADA-960A-43778364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598D2-4EE3-91DB-EF8D-12919DF9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8725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8455D-85D3-1C5A-6265-F2F050D90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3D3DC0-4711-2D31-2CE9-869B832D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DFC824-77D0-7091-8CCA-EC576450A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37813D-35E0-CAA1-9CB5-000E6BF9C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F8435B-E82D-8A4F-8549-F1882BF50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0160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A7B20D-63DE-E533-C6CE-6379164E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33728D-D09A-4F55-395F-F406E05C2E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39A0C4-F8BA-66E8-35A8-28F05A11F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99BC02-3CD6-838B-A5F4-86142EF3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EEAFB2-DF22-109A-5B96-C2478ADB0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A5E147-C3D8-D1EF-3AA4-D253B28E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5209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4FF222-44F8-AD14-063C-2AD316B27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508452-8D70-CD7B-FE77-823A2BCD0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B0446E-A46D-3B2E-27AA-0307CEA47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1BFC175-A6F1-CB58-046F-A46B0A954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E6968FE-6227-D74A-D9DC-1B833A5DE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0F25DA9-68C8-A4A0-AAD6-1F59B2209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C81679-3A39-A6FD-734C-BB126272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8574CC-EF08-FBD4-96A7-22CEEFB7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40449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A4F768-2BC3-AFB6-3D83-EDE70E86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AAE027-8789-2F21-58A6-D9102F3E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06CAF0-207E-054B-F4F5-D0CEC78E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3D98E27-CFCA-B353-A7E5-A16FF4A61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839049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3EF3AA4-A64D-67B2-7AAE-64945AB80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3B2380A-C9BB-F14E-007E-81C23A8C0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@ 2021------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E06779-9C83-C7A9-C671-B0CCDA6D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6C443-E30A-4FC6-BDD8-466A2223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62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C996E8-C927-3760-DAC5-2FCC33C2E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AEFEE5-CD25-8227-2008-901CE86A1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A5B1BA-9DC1-1867-C332-2768C2CED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0B8937-4480-D8B5-DF75-8994DE5D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E610E0-C666-8E97-B554-1EEADB4C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60BF15-290C-D078-458D-D7D90CCEB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14385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188EFA-C141-D01D-9A45-352FD7C87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E73A9D3-F888-0FE2-4E31-B8397C3AB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A9F71F-63AB-043B-229D-803502218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A8105B-6AF7-0263-06E1-436252AB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5F5AB0-4EDF-CB28-FE2C-0247A15C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F57288-5995-E756-EA28-8D7271A14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6315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9684017-98DD-713F-E326-79B89CC63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8D4253-3918-58B1-DAD7-FA3B241B3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F57A7C-BCF1-482E-EBDE-801514451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45488A-E5A5-5B1D-31D6-FDA7E544A2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27A89D-AD44-09C2-0AF3-F798A315EF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7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7.xml"/><Relationship Id="rId3" Type="http://schemas.openxmlformats.org/officeDocument/2006/relationships/image" Target="../media/image70.png"/><Relationship Id="rId7" Type="http://schemas.openxmlformats.org/officeDocument/2006/relationships/image" Target="../media/image9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3.xml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5" Type="http://schemas.openxmlformats.org/officeDocument/2006/relationships/customXml" Target="../ink/ink8.xml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10.png"/><Relationship Id="rId1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4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11C7DA9-62AE-3A5B-D162-294A30508D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225820"/>
            <a:ext cx="5488193" cy="5564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 ～ 給付の仕組み ～</a:t>
            </a:r>
          </a:p>
        </p:txBody>
      </p:sp>
      <p:sp>
        <p:nvSpPr>
          <p:cNvPr id="2" name="角丸四角形 14">
            <a:extLst>
              <a:ext uri="{FF2B5EF4-FFF2-40B4-BE49-F238E27FC236}">
                <a16:creationId xmlns:a16="http://schemas.microsoft.com/office/drawing/2014/main" id="{4DC58C8F-5C36-EAA1-0414-0A82E8D56A07}"/>
              </a:ext>
            </a:extLst>
          </p:cNvPr>
          <p:cNvSpPr/>
          <p:nvPr/>
        </p:nvSpPr>
        <p:spPr>
          <a:xfrm>
            <a:off x="173742" y="2302227"/>
            <a:ext cx="8907608" cy="43299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b="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受け取りの時期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歳～</a:t>
            </a:r>
            <a:r>
              <a:rPr kumimoji="1" lang="en-US" altLang="ja-JP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r>
              <a:rPr kumimoji="1" lang="ja-JP" altLang="en-US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歳の請求時</a:t>
            </a:r>
            <a:endParaRPr kumimoji="1" lang="en-US" altLang="ja-JP" sz="2400" b="1" u="none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※60</a:t>
            </a: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歳時点で加入者等の期間が</a:t>
            </a:r>
            <a:r>
              <a:rPr kumimoji="1" lang="en-US" altLang="ja-JP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年に満たない場合は、その期間に</a:t>
            </a:r>
            <a:r>
              <a:rPr kumimoji="1" lang="ja-JP" altLang="en-US" sz="1600" b="0" u="none" strike="noStrik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応じて</a:t>
            </a:r>
            <a:endParaRPr kumimoji="1" lang="en-US" altLang="ja-JP" sz="1600" b="0" u="none" strike="no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支給開始年齢が段階的に先延ばしになる。</a:t>
            </a:r>
          </a:p>
          <a:p>
            <a:endParaRPr lang="en-US" altLang="ja-JP" sz="1600" b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年齢到達前の中途引き出し</a:t>
            </a:r>
            <a:endParaRPr kumimoji="1" lang="en-US" altLang="ja-JP" sz="20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4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400" b="1" u="none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原則不可</a:t>
            </a:r>
            <a:endParaRPr kumimoji="1" lang="en-US" altLang="ja-JP" sz="2400" b="1" u="none" kern="12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資産額が少額であること等の要件を満たす場合は可能</a:t>
            </a:r>
          </a:p>
          <a:p>
            <a:endParaRPr kumimoji="1" lang="en-US" altLang="ja-JP" sz="16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受け取り方</a:t>
            </a:r>
            <a:endParaRPr kumimoji="1" lang="en-US" altLang="ja-JP" sz="20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年金</a:t>
            </a:r>
            <a:r>
              <a:rPr kumimoji="1" lang="ja-JP" altLang="en-US" sz="24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一時金</a:t>
            </a:r>
            <a:r>
              <a:rPr kumimoji="1" lang="ja-JP" altLang="en-US" sz="24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年金と一時金の併用</a:t>
            </a:r>
            <a:r>
              <a:rPr kumimoji="1" lang="en-US" altLang="ja-JP" sz="2400" kern="12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を受給権者が選択</a:t>
            </a:r>
            <a:endParaRPr kumimoji="1" lang="en-US" altLang="ja-JP" sz="24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規約の定めに応じて選択可能（年金の場合の期間等は受給権者が選択）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7F922A-D5B0-4C87-EDD6-153725E59CFD}"/>
              </a:ext>
            </a:extLst>
          </p:cNvPr>
          <p:cNvSpPr txBox="1"/>
          <p:nvPr/>
        </p:nvSpPr>
        <p:spPr>
          <a:xfrm>
            <a:off x="484197" y="902105"/>
            <a:ext cx="8453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企業型ＤＣの年金資産は、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歳から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受け取ることができる。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（規約に定めがある場合はそれに準ずる。）</a:t>
            </a:r>
          </a:p>
        </p:txBody>
      </p:sp>
    </p:spTree>
    <p:extLst>
      <p:ext uri="{BB962C8B-B14F-4D97-AF65-F5344CB8AC3E}">
        <p14:creationId xmlns:p14="http://schemas.microsoft.com/office/powerpoint/2010/main" val="39771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40C88-185B-BA98-FDFA-D2F11BBE7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14" y="260675"/>
            <a:ext cx="4718566" cy="458706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 ～ 税制優遇 ～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A2920CD-AB8D-0668-5A1B-9CAFE0D9BCE0}"/>
              </a:ext>
            </a:extLst>
          </p:cNvPr>
          <p:cNvGrpSpPr/>
          <p:nvPr/>
        </p:nvGrpSpPr>
        <p:grpSpPr>
          <a:xfrm>
            <a:off x="2388378" y="1191383"/>
            <a:ext cx="6075622" cy="1491906"/>
            <a:chOff x="378023" y="1221948"/>
            <a:chExt cx="6075622" cy="1491906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775EFE0-BF25-E4D9-4C20-1C16298C942F}"/>
                </a:ext>
              </a:extLst>
            </p:cNvPr>
            <p:cNvSpPr txBox="1"/>
            <p:nvPr/>
          </p:nvSpPr>
          <p:spPr>
            <a:xfrm>
              <a:off x="378023" y="1221948"/>
              <a:ext cx="19800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</a:t>
              </a: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掛金拠出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214AE16D-130A-1CA2-7351-1B325339DF2B}"/>
                </a:ext>
              </a:extLst>
            </p:cNvPr>
            <p:cNvSpPr txBox="1"/>
            <p:nvPr/>
          </p:nvSpPr>
          <p:spPr>
            <a:xfrm>
              <a:off x="729001" y="1721275"/>
              <a:ext cx="5724644" cy="992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ja-JP" altLang="en-US" sz="2400" b="1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■企業が拠出した掛金：</a:t>
              </a:r>
              <a:r>
                <a:rPr lang="ja-JP" altLang="en-US" sz="2400" b="1" i="0" dirty="0">
                  <a:solidFill>
                    <a:schemeClr val="accent2">
                      <a:lumMod val="7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全額損金算入</a:t>
              </a:r>
              <a:endParaRPr lang="en-US" altLang="ja-JP" sz="2400" b="1" i="0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3600"/>
                </a:lnSpc>
              </a:pPr>
              <a:r>
                <a:rPr lang="ja-JP" altLang="en-US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■加入者が拠出した掛金：</a:t>
              </a:r>
              <a:r>
                <a:rPr lang="ja-JP" altLang="en-US" sz="2400" b="1" i="0" u="sng" dirty="0">
                  <a:solidFill>
                    <a:schemeClr val="accent2">
                      <a:lumMod val="7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全額所得控除</a:t>
              </a:r>
              <a:endParaRPr kumimoji="1"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C7ED894-CEA3-22CA-1B8F-90713AE21774}"/>
              </a:ext>
            </a:extLst>
          </p:cNvPr>
          <p:cNvGrpSpPr/>
          <p:nvPr/>
        </p:nvGrpSpPr>
        <p:grpSpPr>
          <a:xfrm>
            <a:off x="2388378" y="2922755"/>
            <a:ext cx="6411362" cy="1169551"/>
            <a:chOff x="370404" y="2764642"/>
            <a:chExt cx="6411362" cy="1169551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CD3A7FF-3FD1-A022-85A4-E09236442B49}"/>
                </a:ext>
              </a:extLst>
            </p:cNvPr>
            <p:cNvSpPr txBox="1"/>
            <p:nvPr/>
          </p:nvSpPr>
          <p:spPr>
            <a:xfrm>
              <a:off x="370404" y="2764642"/>
              <a:ext cx="6411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  <a:r>
                <a:rPr kumimoji="1" lang="ja-JP" altLang="en-US" sz="2800" b="1" u="sng" dirty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運用益は非課税</a:t>
              </a: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で再投資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84623AC-CFD5-56FA-89A8-EC2394DF42D5}"/>
                </a:ext>
              </a:extLst>
            </p:cNvPr>
            <p:cNvSpPr txBox="1"/>
            <p:nvPr/>
          </p:nvSpPr>
          <p:spPr>
            <a:xfrm>
              <a:off x="756708" y="3287862"/>
              <a:ext cx="5262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en-US" altLang="ja-JP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積立金には別途特別法人税が課されますが、</a:t>
              </a:r>
              <a:endParaRPr lang="en-US" altLang="ja-JP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現状は課税が停止されています。）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23686CE-AD14-F0A6-3354-DC7E98629728}"/>
              </a:ext>
            </a:extLst>
          </p:cNvPr>
          <p:cNvGrpSpPr/>
          <p:nvPr/>
        </p:nvGrpSpPr>
        <p:grpSpPr>
          <a:xfrm>
            <a:off x="2388378" y="4515190"/>
            <a:ext cx="6372602" cy="1536782"/>
            <a:chOff x="378023" y="4798454"/>
            <a:chExt cx="6372602" cy="1810795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D5AC6AF7-9AF8-C8CE-0863-79FF924FED29}"/>
                </a:ext>
              </a:extLst>
            </p:cNvPr>
            <p:cNvSpPr txBox="1"/>
            <p:nvPr/>
          </p:nvSpPr>
          <p:spPr>
            <a:xfrm>
              <a:off x="378023" y="4798454"/>
              <a:ext cx="4134465" cy="6165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③受け取る時の</a:t>
              </a:r>
              <a:r>
                <a:rPr kumimoji="1" lang="ja-JP" altLang="en-US" sz="2800" b="1" u="sng" dirty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税制優遇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8E28338-3205-1275-CDA8-4113417939A0}"/>
                </a:ext>
              </a:extLst>
            </p:cNvPr>
            <p:cNvSpPr txBox="1"/>
            <p:nvPr/>
          </p:nvSpPr>
          <p:spPr>
            <a:xfrm>
              <a:off x="765948" y="5412491"/>
              <a:ext cx="5984677" cy="1196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ja-JP" altLang="en-US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■年金として受給：</a:t>
              </a:r>
              <a:r>
                <a:rPr lang="ja-JP" altLang="en-US" sz="2400" b="1" i="0" dirty="0">
                  <a:solidFill>
                    <a:schemeClr val="accent2">
                      <a:lumMod val="7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公的年金等控除</a:t>
              </a:r>
              <a:r>
                <a:rPr lang="ja-JP" altLang="en-US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ja-JP" altLang="en-US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lang="ja-JP" altLang="en-US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■一時金として受給：</a:t>
              </a:r>
              <a:r>
                <a:rPr lang="ja-JP" altLang="en-US" sz="2400" b="1" i="0" dirty="0">
                  <a:solidFill>
                    <a:schemeClr val="accent2">
                      <a:lumMod val="7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退職所得控除</a:t>
              </a:r>
            </a:p>
          </p:txBody>
        </p:sp>
      </p:grpSp>
      <p:sp>
        <p:nvSpPr>
          <p:cNvPr id="12" name="円/楕円 54">
            <a:extLst>
              <a:ext uri="{FF2B5EF4-FFF2-40B4-BE49-F238E27FC236}">
                <a16:creationId xmlns:a16="http://schemas.microsoft.com/office/drawing/2014/main" id="{3FFADF59-7FCF-0F51-16F8-3DECCA331863}"/>
              </a:ext>
            </a:extLst>
          </p:cNvPr>
          <p:cNvSpPr/>
          <p:nvPr/>
        </p:nvSpPr>
        <p:spPr>
          <a:xfrm>
            <a:off x="194014" y="2362754"/>
            <a:ext cx="2059662" cy="1997659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843914">
              <a:defRPr/>
            </a:pPr>
            <a:r>
              <a:rPr kumimoji="0"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３つの</a:t>
            </a:r>
            <a:endParaRPr kumimoji="0" lang="en-US" altLang="ja-JP" sz="2800" b="1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3914">
              <a:defRPr/>
            </a:pPr>
            <a:r>
              <a:rPr kumimoji="0"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税制優遇</a:t>
            </a:r>
          </a:p>
        </p:txBody>
      </p:sp>
    </p:spTree>
    <p:extLst>
      <p:ext uri="{BB962C8B-B14F-4D97-AF65-F5344CB8AC3E}">
        <p14:creationId xmlns:p14="http://schemas.microsoft.com/office/powerpoint/2010/main" val="94182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913FB68-AEF3-5A85-6EF2-471058146153}"/>
              </a:ext>
            </a:extLst>
          </p:cNvPr>
          <p:cNvSpPr txBox="1"/>
          <p:nvPr/>
        </p:nvSpPr>
        <p:spPr>
          <a:xfrm>
            <a:off x="696286" y="3075057"/>
            <a:ext cx="83920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ｉＤｅＣｏ（個人型確定拠出年金）</a:t>
            </a:r>
          </a:p>
        </p:txBody>
      </p:sp>
    </p:spTree>
    <p:extLst>
      <p:ext uri="{BB962C8B-B14F-4D97-AF65-F5344CB8AC3E}">
        <p14:creationId xmlns:p14="http://schemas.microsoft.com/office/powerpoint/2010/main" val="425222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C66BEB8-E4C7-374A-EC5D-A1D806C1374B}"/>
              </a:ext>
            </a:extLst>
          </p:cNvPr>
          <p:cNvSpPr txBox="1"/>
          <p:nvPr/>
        </p:nvSpPr>
        <p:spPr>
          <a:xfrm>
            <a:off x="-21433" y="250820"/>
            <a:ext cx="7294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43914"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（個人型確定拠出年金）の概要</a:t>
            </a:r>
          </a:p>
        </p:txBody>
      </p:sp>
      <p:sp>
        <p:nvSpPr>
          <p:cNvPr id="42" name="角丸四角形 25">
            <a:extLst>
              <a:ext uri="{FF2B5EF4-FFF2-40B4-BE49-F238E27FC236}">
                <a16:creationId xmlns:a16="http://schemas.microsoft.com/office/drawing/2014/main" id="{5EBC2D1B-A96C-9F9E-06A1-3C31BACBE454}"/>
              </a:ext>
            </a:extLst>
          </p:cNvPr>
          <p:cNvSpPr/>
          <p:nvPr/>
        </p:nvSpPr>
        <p:spPr>
          <a:xfrm>
            <a:off x="-5857" y="724331"/>
            <a:ext cx="9105967" cy="3721797"/>
          </a:xfrm>
          <a:prstGeom prst="roundRect">
            <a:avLst>
              <a:gd name="adj" fmla="val 10152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268288" indent="-268288" defTabSz="914217">
              <a:lnSpc>
                <a:spcPts val="3200"/>
              </a:lnSpc>
              <a:spcBef>
                <a:spcPts val="600"/>
              </a:spcBef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0" lang="en-US" altLang="ja-JP" sz="2400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（イデコ・個人型確定拠出年金）は、</a:t>
            </a:r>
            <a:r>
              <a:rPr kumimoji="0" lang="en-US" altLang="ja-JP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0" lang="en-US" altLang="ja-JP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個人で加入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し、</a:t>
            </a: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一定額を毎月拠出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0"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0"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加入者自らが資産を運用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0"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0"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最終的に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拠出額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運用益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により</a:t>
            </a:r>
            <a:r>
              <a:rPr kumimoji="0" lang="ja-JP" altLang="en-US" sz="2400" b="1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受取額が決まる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9352" indent="-179352" defTabSz="914217">
              <a:lnSpc>
                <a:spcPts val="1400"/>
              </a:lnSpc>
              <a:defRPr/>
            </a:pP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9352" indent="-179352" defTabSz="914217">
              <a:lnSpc>
                <a:spcPts val="3200"/>
              </a:lnSpc>
              <a:spcBef>
                <a:spcPts val="600"/>
              </a:spcBef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○老後の資産形成に向けて</a:t>
            </a: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確実に積み立てられる</a:t>
            </a:r>
            <a:endParaRPr kumimoji="0" lang="en-US" altLang="ja-JP" sz="2400" b="1" u="sng" kern="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9352" indent="-179352" defTabSz="914217">
              <a:lnSpc>
                <a:spcPts val="2800"/>
              </a:lnSpc>
              <a:spcBef>
                <a:spcPts val="600"/>
              </a:spcBef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（原則</a:t>
            </a:r>
            <a:r>
              <a:rPr kumimoji="0" lang="en-US" altLang="ja-JP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歳まで引き出し不可）。</a:t>
            </a:r>
            <a:endParaRPr kumimoji="0" lang="en-US" altLang="ja-JP" sz="24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9352" indent="-179352" defTabSz="914217">
              <a:lnSpc>
                <a:spcPts val="2800"/>
              </a:lnSpc>
              <a:spcBef>
                <a:spcPts val="600"/>
              </a:spcBef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拠出する掛金が全額所得控除される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など、</a:t>
            </a: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手厚い税制優遇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0" lang="en-US" altLang="ja-JP" sz="2400" kern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BA087E9-A176-1EEC-263E-6886BD36F1F9}"/>
              </a:ext>
            </a:extLst>
          </p:cNvPr>
          <p:cNvGrpSpPr/>
          <p:nvPr/>
        </p:nvGrpSpPr>
        <p:grpSpPr>
          <a:xfrm>
            <a:off x="408751" y="4280096"/>
            <a:ext cx="8402672" cy="2113810"/>
            <a:chOff x="387749" y="725895"/>
            <a:chExt cx="8402672" cy="211381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90D44EE6-CC51-3E44-25B3-7FC0AC384DD2}"/>
                </a:ext>
              </a:extLst>
            </p:cNvPr>
            <p:cNvSpPr/>
            <p:nvPr/>
          </p:nvSpPr>
          <p:spPr>
            <a:xfrm>
              <a:off x="6762655" y="1946424"/>
              <a:ext cx="166127" cy="173479"/>
            </a:xfrm>
            <a:prstGeom prst="rect">
              <a:avLst/>
            </a:prstGeom>
            <a:pattFill prst="pct40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84370" tIns="42187" rIns="84370" bIns="42187" rtlCol="0" anchor="ctr"/>
            <a:lstStyle/>
            <a:p>
              <a:pPr algn="ctr" defTabSz="843914">
                <a:defRPr/>
              </a:pPr>
              <a:endParaRPr kumimoji="0" lang="ja-JP" altLang="en-US" sz="1662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BF600C2E-1CAB-3283-57ED-0FF46A7C1062}"/>
                </a:ext>
              </a:extLst>
            </p:cNvPr>
            <p:cNvSpPr/>
            <p:nvPr/>
          </p:nvSpPr>
          <p:spPr>
            <a:xfrm>
              <a:off x="6991320" y="1952345"/>
              <a:ext cx="166127" cy="173479"/>
            </a:xfrm>
            <a:prstGeom prst="rect">
              <a:avLst/>
            </a:prstGeom>
            <a:pattFill prst="pct40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84370" tIns="42187" rIns="84370" bIns="42187" rtlCol="0" anchor="ctr"/>
            <a:lstStyle/>
            <a:p>
              <a:pPr algn="ctr" defTabSz="843914">
                <a:defRPr/>
              </a:pPr>
              <a:endParaRPr kumimoji="0" lang="ja-JP" altLang="en-US" sz="1662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" name="ホームベース 52">
              <a:extLst>
                <a:ext uri="{FF2B5EF4-FFF2-40B4-BE49-F238E27FC236}">
                  <a16:creationId xmlns:a16="http://schemas.microsoft.com/office/drawing/2014/main" id="{96748B1F-E876-C50C-915F-C95D9D84D6E5}"/>
                </a:ext>
              </a:extLst>
            </p:cNvPr>
            <p:cNvSpPr/>
            <p:nvPr/>
          </p:nvSpPr>
          <p:spPr>
            <a:xfrm>
              <a:off x="6458229" y="2202588"/>
              <a:ext cx="2332192" cy="624599"/>
            </a:xfrm>
            <a:prstGeom prst="homePlate">
              <a:avLst/>
            </a:prstGeom>
            <a:pattFill prst="pct40">
              <a:fgClr>
                <a:schemeClr val="accent6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tIns="0" bIns="0" rtlCol="0" anchor="ctr"/>
            <a:lstStyle/>
            <a:p>
              <a:pPr defTabSz="843914">
                <a:defRPr/>
              </a:pPr>
              <a:r>
                <a:rPr kumimoji="0" lang="ja-JP" altLang="en-US" sz="1662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 　 </a:t>
              </a:r>
              <a:r>
                <a:rPr kumimoji="0" lang="ja-JP" altLang="en-US" sz="20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給　付</a:t>
              </a:r>
              <a:endParaRPr kumimoji="0" lang="ja-JP" altLang="en-US" sz="1662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" name="角丸四角形吹き出し 16">
              <a:extLst>
                <a:ext uri="{FF2B5EF4-FFF2-40B4-BE49-F238E27FC236}">
                  <a16:creationId xmlns:a16="http://schemas.microsoft.com/office/drawing/2014/main" id="{D2879A89-C513-26FF-7CEB-A75356B6281A}"/>
                </a:ext>
              </a:extLst>
            </p:cNvPr>
            <p:cNvSpPr/>
            <p:nvPr/>
          </p:nvSpPr>
          <p:spPr>
            <a:xfrm>
              <a:off x="1073157" y="1260811"/>
              <a:ext cx="1333523" cy="628654"/>
            </a:xfrm>
            <a:prstGeom prst="wedgeRoundRectCallout">
              <a:avLst>
                <a:gd name="adj1" fmla="val 31496"/>
                <a:gd name="adj2" fmla="val 101419"/>
                <a:gd name="adj3" fmla="val 16667"/>
              </a:avLst>
            </a:prstGeom>
            <a:pattFill prst="pct50">
              <a:fgClr>
                <a:srgbClr val="FFFFCC"/>
              </a:fgClr>
              <a:bgClr>
                <a:schemeClr val="bg1"/>
              </a:bgClr>
            </a:pattFill>
            <a:ln w="1270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lIns="0" tIns="43193" rIns="0" bIns="0" rtlCol="0" anchor="t" anchorCtr="0"/>
            <a:lstStyle/>
            <a:p>
              <a:pPr defTabSz="843914">
                <a:defRPr/>
              </a:pPr>
              <a:r>
                <a:rPr lang="ja-JP" altLang="en-US" sz="16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加入者個人が</a:t>
              </a:r>
              <a:endParaRPr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defTabSz="843914">
                <a:defRPr/>
              </a:pP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掛金を拠</a:t>
              </a:r>
              <a:r>
                <a:rPr lang="ja-JP" altLang="en-US" sz="16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出</a:t>
              </a:r>
              <a:endParaRPr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517243A0-3D4C-F67D-67F6-9B355680DFEE}"/>
                </a:ext>
              </a:extLst>
            </p:cNvPr>
            <p:cNvGrpSpPr/>
            <p:nvPr/>
          </p:nvGrpSpPr>
          <p:grpSpPr>
            <a:xfrm>
              <a:off x="7222619" y="2058583"/>
              <a:ext cx="229716" cy="59375"/>
              <a:chOff x="7250392" y="3153064"/>
              <a:chExt cx="229753" cy="59385"/>
            </a:xfrm>
          </p:grpSpPr>
          <p:sp>
            <p:nvSpPr>
              <p:cNvPr id="35" name="円/楕円 62">
                <a:extLst>
                  <a:ext uri="{FF2B5EF4-FFF2-40B4-BE49-F238E27FC236}">
                    <a16:creationId xmlns:a16="http://schemas.microsoft.com/office/drawing/2014/main" id="{4EFB6769-E91F-EC9D-D14D-F2BA730DD383}"/>
                  </a:ext>
                </a:extLst>
              </p:cNvPr>
              <p:cNvSpPr/>
              <p:nvPr/>
            </p:nvSpPr>
            <p:spPr>
              <a:xfrm>
                <a:off x="7250392" y="3153065"/>
                <a:ext cx="59384" cy="59384"/>
              </a:xfrm>
              <a:prstGeom prst="ellipse">
                <a:avLst/>
              </a:prstGeom>
              <a:pattFill prst="pct40">
                <a:fgClr>
                  <a:srgbClr val="2DA2BF"/>
                </a:fgClr>
                <a:bgClr>
                  <a:schemeClr val="bg1"/>
                </a:bgClr>
              </a:patt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</a:ln>
              <a:effectLst/>
            </p:spPr>
            <p:txBody>
              <a:bodyPr lIns="84370" tIns="42187" rIns="84370" bIns="42187" rtlCol="0" anchor="ctr"/>
              <a:lstStyle/>
              <a:p>
                <a:pPr algn="ctr" defTabSz="843914">
                  <a:defRPr/>
                </a:pPr>
                <a:endParaRPr kumimoji="0" lang="ja-JP" altLang="en-US" sz="1662" ker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6" name="円/楕円 63">
                <a:extLst>
                  <a:ext uri="{FF2B5EF4-FFF2-40B4-BE49-F238E27FC236}">
                    <a16:creationId xmlns:a16="http://schemas.microsoft.com/office/drawing/2014/main" id="{601CC593-29B2-D488-9854-B4BF1DABACB1}"/>
                  </a:ext>
                </a:extLst>
              </p:cNvPr>
              <p:cNvSpPr/>
              <p:nvPr/>
            </p:nvSpPr>
            <p:spPr>
              <a:xfrm>
                <a:off x="7331685" y="3153064"/>
                <a:ext cx="59384" cy="59384"/>
              </a:xfrm>
              <a:prstGeom prst="ellipse">
                <a:avLst/>
              </a:prstGeom>
              <a:pattFill prst="pct40">
                <a:fgClr>
                  <a:srgbClr val="2DA2BF"/>
                </a:fgClr>
                <a:bgClr>
                  <a:schemeClr val="bg1"/>
                </a:bgClr>
              </a:patt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</a:ln>
              <a:effectLst/>
            </p:spPr>
            <p:txBody>
              <a:bodyPr lIns="84370" tIns="42187" rIns="84370" bIns="42187" rtlCol="0" anchor="ctr"/>
              <a:lstStyle/>
              <a:p>
                <a:pPr algn="ctr" defTabSz="843914">
                  <a:defRPr/>
                </a:pPr>
                <a:endParaRPr kumimoji="0" lang="ja-JP" altLang="en-US" sz="1662" ker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7" name="円/楕円 64">
                <a:extLst>
                  <a:ext uri="{FF2B5EF4-FFF2-40B4-BE49-F238E27FC236}">
                    <a16:creationId xmlns:a16="http://schemas.microsoft.com/office/drawing/2014/main" id="{7B8179D3-0E0A-DB35-9BC3-5923A4B90639}"/>
                  </a:ext>
                </a:extLst>
              </p:cNvPr>
              <p:cNvSpPr/>
              <p:nvPr/>
            </p:nvSpPr>
            <p:spPr>
              <a:xfrm>
                <a:off x="7420761" y="3153065"/>
                <a:ext cx="59384" cy="59384"/>
              </a:xfrm>
              <a:prstGeom prst="ellipse">
                <a:avLst/>
              </a:prstGeom>
              <a:pattFill prst="pct40">
                <a:fgClr>
                  <a:srgbClr val="2DA2BF"/>
                </a:fgClr>
                <a:bgClr>
                  <a:schemeClr val="bg1"/>
                </a:bgClr>
              </a:patt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</a:ln>
              <a:effectLst/>
            </p:spPr>
            <p:txBody>
              <a:bodyPr lIns="84370" tIns="42187" rIns="84370" bIns="42187" rtlCol="0" anchor="ctr"/>
              <a:lstStyle/>
              <a:p>
                <a:pPr algn="ctr" defTabSz="843914">
                  <a:defRPr/>
                </a:pPr>
                <a:endParaRPr kumimoji="0" lang="ja-JP" altLang="en-US" sz="1662" ker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8D9A56BF-D9D8-4794-95FE-38935D185110}"/>
                </a:ext>
              </a:extLst>
            </p:cNvPr>
            <p:cNvCxnSpPr/>
            <p:nvPr/>
          </p:nvCxnSpPr>
          <p:spPr>
            <a:xfrm>
              <a:off x="6759576" y="1889465"/>
              <a:ext cx="638541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" name="ホームベース 75">
              <a:extLst>
                <a:ext uri="{FF2B5EF4-FFF2-40B4-BE49-F238E27FC236}">
                  <a16:creationId xmlns:a16="http://schemas.microsoft.com/office/drawing/2014/main" id="{A925529C-9C26-44B0-2D8A-68D42D9DC9DE}"/>
                </a:ext>
              </a:extLst>
            </p:cNvPr>
            <p:cNvSpPr/>
            <p:nvPr/>
          </p:nvSpPr>
          <p:spPr>
            <a:xfrm>
              <a:off x="3076303" y="2210606"/>
              <a:ext cx="3355267" cy="628654"/>
            </a:xfrm>
            <a:prstGeom prst="homePlate">
              <a:avLst/>
            </a:prstGeom>
            <a:pattFill prst="ltDnDiag">
              <a:fgClr>
                <a:srgbClr val="EB641B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tIns="0" bIns="0" rtlCol="0" anchor="ctr"/>
            <a:lstStyle/>
            <a:p>
              <a:pPr defTabSz="843914">
                <a:defRPr/>
              </a:pPr>
              <a:r>
                <a:rPr kumimoji="0" lang="ja-JP" altLang="en-US" sz="1662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 　　　　　</a:t>
              </a:r>
              <a:r>
                <a:rPr kumimoji="0" lang="ja-JP" altLang="en-US" sz="20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運　用</a:t>
              </a:r>
              <a:endParaRPr kumimoji="0" lang="ja-JP" altLang="en-US" sz="1662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" name="ホームベース 76">
              <a:extLst>
                <a:ext uri="{FF2B5EF4-FFF2-40B4-BE49-F238E27FC236}">
                  <a16:creationId xmlns:a16="http://schemas.microsoft.com/office/drawing/2014/main" id="{8CFC2D88-4F2E-B13A-5F60-9D3B669D97BD}"/>
                </a:ext>
              </a:extLst>
            </p:cNvPr>
            <p:cNvSpPr/>
            <p:nvPr/>
          </p:nvSpPr>
          <p:spPr>
            <a:xfrm>
              <a:off x="1360082" y="2210605"/>
              <a:ext cx="2014351" cy="628654"/>
            </a:xfrm>
            <a:prstGeom prst="homePlate">
              <a:avLst/>
            </a:prstGeom>
            <a:pattFill prst="pct50">
              <a:fgClr>
                <a:schemeClr val="accent4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tIns="0" bIns="0" rtlCol="0" anchor="ctr"/>
            <a:lstStyle/>
            <a:p>
              <a:pPr defTabSz="843914">
                <a:defRPr/>
              </a:pPr>
              <a:r>
                <a:rPr kumimoji="0" lang="ja-JP" altLang="en-US" sz="14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　　 </a:t>
              </a:r>
              <a:r>
                <a:rPr kumimoji="0" lang="ja-JP" altLang="en-US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掛金を拠出</a:t>
              </a:r>
              <a:endParaRPr kumimoji="0" lang="ja-JP" altLang="en-US" sz="14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" name="ホームベース 77">
              <a:extLst>
                <a:ext uri="{FF2B5EF4-FFF2-40B4-BE49-F238E27FC236}">
                  <a16:creationId xmlns:a16="http://schemas.microsoft.com/office/drawing/2014/main" id="{151AF175-A030-9FDC-856A-5CCAF591CAF6}"/>
                </a:ext>
              </a:extLst>
            </p:cNvPr>
            <p:cNvSpPr/>
            <p:nvPr/>
          </p:nvSpPr>
          <p:spPr>
            <a:xfrm>
              <a:off x="387749" y="2211051"/>
              <a:ext cx="945674" cy="628654"/>
            </a:xfrm>
            <a:prstGeom prst="homePlate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tIns="0" bIns="0" rtlCol="0" anchor="ctr"/>
            <a:lstStyle/>
            <a:p>
              <a:pPr defTabSz="843914">
                <a:defRPr/>
              </a:pPr>
              <a:r>
                <a:rPr kumimoji="0" lang="ja-JP" altLang="en-US" sz="20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加入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35A0692-3716-A258-6280-0F3F3486CA92}"/>
                </a:ext>
              </a:extLst>
            </p:cNvPr>
            <p:cNvSpPr txBox="1"/>
            <p:nvPr/>
          </p:nvSpPr>
          <p:spPr>
            <a:xfrm>
              <a:off x="1449701" y="2288753"/>
              <a:ext cx="49244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defTabSz="843914"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①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4D4EC6A-25F9-343C-975C-2B164810B754}"/>
                </a:ext>
              </a:extLst>
            </p:cNvPr>
            <p:cNvSpPr txBox="1"/>
            <p:nvPr/>
          </p:nvSpPr>
          <p:spPr>
            <a:xfrm>
              <a:off x="3708638" y="2288753"/>
              <a:ext cx="492443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defTabSz="843914"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71A9CDF-7F62-6F64-CB14-4B9ED4DED4E4}"/>
                </a:ext>
              </a:extLst>
            </p:cNvPr>
            <p:cNvSpPr txBox="1"/>
            <p:nvPr/>
          </p:nvSpPr>
          <p:spPr>
            <a:xfrm>
              <a:off x="6581940" y="2281196"/>
              <a:ext cx="492443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defTabSz="843914">
                <a:defRPr/>
              </a:pPr>
              <a:r>
                <a:rPr lang="ja-JP" altLang="en-US" sz="24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③</a:t>
              </a:r>
              <a:endPara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角丸四角形吹き出し 1">
              <a:extLst>
                <a:ext uri="{FF2B5EF4-FFF2-40B4-BE49-F238E27FC236}">
                  <a16:creationId xmlns:a16="http://schemas.microsoft.com/office/drawing/2014/main" id="{54B6D8F7-4D95-E8C8-0CC3-EA43BD8FD7F2}"/>
                </a:ext>
              </a:extLst>
            </p:cNvPr>
            <p:cNvSpPr/>
            <p:nvPr/>
          </p:nvSpPr>
          <p:spPr>
            <a:xfrm>
              <a:off x="6776687" y="1153282"/>
              <a:ext cx="1901071" cy="608176"/>
            </a:xfrm>
            <a:prstGeom prst="wedgeRoundRectCallout">
              <a:avLst>
                <a:gd name="adj1" fmla="val -72995"/>
                <a:gd name="adj2" fmla="val -4559"/>
                <a:gd name="adj3" fmla="val 16667"/>
              </a:avLst>
            </a:prstGeom>
            <a:pattFill prst="pct50">
              <a:fgClr>
                <a:srgbClr val="FFFFCC"/>
              </a:fgClr>
              <a:bgClr>
                <a:schemeClr val="bg1"/>
              </a:bgClr>
            </a:pattFill>
            <a:ln w="127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defTabSz="843914">
                <a:lnSpc>
                  <a:spcPts val="1600"/>
                </a:lnSpc>
                <a:defRPr/>
              </a:pPr>
              <a:r>
                <a:rPr kumimoji="0" lang="ja-JP" altLang="en-US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年金、一時金等で受け取り</a:t>
              </a:r>
              <a:endParaRPr kumimoji="0" lang="en-US" altLang="ja-JP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4A162A26-CFEC-599B-BCD8-0B7B4EB7EB93}"/>
                </a:ext>
              </a:extLst>
            </p:cNvPr>
            <p:cNvSpPr/>
            <p:nvPr/>
          </p:nvSpPr>
          <p:spPr>
            <a:xfrm>
              <a:off x="1722911" y="1921011"/>
              <a:ext cx="207739" cy="213266"/>
            </a:xfrm>
            <a:prstGeom prst="rect">
              <a:avLst/>
            </a:prstGeom>
            <a:pattFill prst="ltDnDiag">
              <a:fgClr>
                <a:srgbClr val="EB641B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84370" tIns="42187" rIns="84370" bIns="42187" rtlCol="0" anchor="ctr"/>
            <a:lstStyle/>
            <a:p>
              <a:pPr algn="ctr" defTabSz="843914">
                <a:defRPr/>
              </a:pPr>
              <a:endParaRPr kumimoji="0" lang="ja-JP" altLang="en-US" sz="1662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直角三角形 18">
              <a:extLst>
                <a:ext uri="{FF2B5EF4-FFF2-40B4-BE49-F238E27FC236}">
                  <a16:creationId xmlns:a16="http://schemas.microsoft.com/office/drawing/2014/main" id="{917835DE-C8B2-A561-BCFB-719649D9A494}"/>
                </a:ext>
              </a:extLst>
            </p:cNvPr>
            <p:cNvSpPr/>
            <p:nvPr/>
          </p:nvSpPr>
          <p:spPr>
            <a:xfrm rot="16200000">
              <a:off x="4300392" y="226000"/>
              <a:ext cx="642616" cy="3090792"/>
            </a:xfrm>
            <a:prstGeom prst="rtTriangle">
              <a:avLst/>
            </a:prstGeom>
            <a:pattFill prst="ltDnDiag">
              <a:fgClr>
                <a:schemeClr val="accent3"/>
              </a:fgClr>
              <a:bgClr>
                <a:schemeClr val="bg1"/>
              </a:bgClr>
            </a:patt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defTabSz="914107">
                <a:defRPr/>
              </a:pPr>
              <a:r>
                <a:rPr lang="ja-JP" altLang="en-US" sz="1400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400" b="1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拠出掛金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0" name="インク 19">
                  <a:extLst>
                    <a:ext uri="{FF2B5EF4-FFF2-40B4-BE49-F238E27FC236}">
                      <a16:creationId xmlns:a16="http://schemas.microsoft.com/office/drawing/2014/main" id="{C021B9C6-7EE8-4C72-E7D4-0752F2EC00CB}"/>
                    </a:ext>
                  </a:extLst>
                </p14:cNvPr>
                <p14:cNvContentPartPr/>
                <p14:nvPr/>
              </p14:nvContentPartPr>
              <p14:xfrm>
                <a:off x="3794326" y="1310876"/>
                <a:ext cx="321069" cy="128139"/>
              </p14:xfrm>
            </p:contentPart>
          </mc:Choice>
          <mc:Fallback xmlns="">
            <p:pic>
              <p:nvPicPr>
                <p:cNvPr id="20" name="インク 19">
                  <a:extLst>
                    <a:ext uri="{FF2B5EF4-FFF2-40B4-BE49-F238E27FC236}">
                      <a16:creationId xmlns:a16="http://schemas.microsoft.com/office/drawing/2014/main" id="{C021B9C6-7EE8-4C72-E7D4-0752F2EC00C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740335" y="1202894"/>
                  <a:ext cx="428692" cy="3437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1" name="インク 20">
                  <a:extLst>
                    <a:ext uri="{FF2B5EF4-FFF2-40B4-BE49-F238E27FC236}">
                      <a16:creationId xmlns:a16="http://schemas.microsoft.com/office/drawing/2014/main" id="{73E5F549-4AFD-5D2E-2A52-98B9075A68FA}"/>
                    </a:ext>
                  </a:extLst>
                </p14:cNvPr>
                <p14:cNvContentPartPr/>
                <p14:nvPr/>
              </p14:nvContentPartPr>
              <p14:xfrm>
                <a:off x="3921386" y="1338951"/>
                <a:ext cx="160174" cy="134258"/>
              </p14:xfrm>
            </p:contentPart>
          </mc:Choice>
          <mc:Fallback xmlns="">
            <p:pic>
              <p:nvPicPr>
                <p:cNvPr id="21" name="インク 20">
                  <a:extLst>
                    <a:ext uri="{FF2B5EF4-FFF2-40B4-BE49-F238E27FC236}">
                      <a16:creationId xmlns:a16="http://schemas.microsoft.com/office/drawing/2014/main" id="{73E5F549-4AFD-5D2E-2A52-98B9075A68F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867395" y="1230969"/>
                  <a:ext cx="267797" cy="34986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2" name="インク 21">
                  <a:extLst>
                    <a:ext uri="{FF2B5EF4-FFF2-40B4-BE49-F238E27FC236}">
                      <a16:creationId xmlns:a16="http://schemas.microsoft.com/office/drawing/2014/main" id="{BAE66D77-64D6-FDA4-9AF2-501C9DA3DC8F}"/>
                    </a:ext>
                  </a:extLst>
                </p14:cNvPr>
                <p14:cNvContentPartPr/>
                <p14:nvPr/>
              </p14:nvContentPartPr>
              <p14:xfrm>
                <a:off x="3739256" y="1424617"/>
                <a:ext cx="178891" cy="65510"/>
              </p14:xfrm>
            </p:contentPart>
          </mc:Choice>
          <mc:Fallback xmlns="">
            <p:pic>
              <p:nvPicPr>
                <p:cNvPr id="22" name="インク 21">
                  <a:extLst>
                    <a:ext uri="{FF2B5EF4-FFF2-40B4-BE49-F238E27FC236}">
                      <a16:creationId xmlns:a16="http://schemas.microsoft.com/office/drawing/2014/main" id="{BAE66D77-64D6-FDA4-9AF2-501C9DA3DC8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685156" y="1316633"/>
                  <a:ext cx="286731" cy="28111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3" name="インク 22">
                  <a:extLst>
                    <a:ext uri="{FF2B5EF4-FFF2-40B4-BE49-F238E27FC236}">
                      <a16:creationId xmlns:a16="http://schemas.microsoft.com/office/drawing/2014/main" id="{93B3591F-AB0D-07E1-5B75-4B089FEF0E20}"/>
                    </a:ext>
                  </a:extLst>
                </p14:cNvPr>
                <p14:cNvContentPartPr/>
                <p14:nvPr/>
              </p14:nvContentPartPr>
              <p14:xfrm>
                <a:off x="4044126" y="1399061"/>
                <a:ext cx="360" cy="360"/>
              </p14:xfrm>
            </p:contentPart>
          </mc:Choice>
          <mc:Fallback xmlns="">
            <p:pic>
              <p:nvPicPr>
                <p:cNvPr id="23" name="インク 22">
                  <a:extLst>
                    <a:ext uri="{FF2B5EF4-FFF2-40B4-BE49-F238E27FC236}">
                      <a16:creationId xmlns:a16="http://schemas.microsoft.com/office/drawing/2014/main" id="{93B3591F-AB0D-07E1-5B75-4B089FEF0E2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990126" y="1291061"/>
                  <a:ext cx="108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4" name="インク 23">
                  <a:extLst>
                    <a:ext uri="{FF2B5EF4-FFF2-40B4-BE49-F238E27FC236}">
                      <a16:creationId xmlns:a16="http://schemas.microsoft.com/office/drawing/2014/main" id="{316647C9-E1FC-F3BB-E780-3C9A3B9BE0EA}"/>
                    </a:ext>
                  </a:extLst>
                </p14:cNvPr>
                <p14:cNvContentPartPr/>
                <p14:nvPr/>
              </p14:nvContentPartPr>
              <p14:xfrm>
                <a:off x="4029729" y="1394022"/>
                <a:ext cx="63350" cy="81347"/>
              </p14:xfrm>
            </p:contentPart>
          </mc:Choice>
          <mc:Fallback xmlns="">
            <p:pic>
              <p:nvPicPr>
                <p:cNvPr id="24" name="インク 23">
                  <a:extLst>
                    <a:ext uri="{FF2B5EF4-FFF2-40B4-BE49-F238E27FC236}">
                      <a16:creationId xmlns:a16="http://schemas.microsoft.com/office/drawing/2014/main" id="{316647C9-E1FC-F3BB-E780-3C9A3B9BE0E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975429" y="1286039"/>
                  <a:ext cx="171588" cy="29695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5" name="インク 24">
                  <a:extLst>
                    <a:ext uri="{FF2B5EF4-FFF2-40B4-BE49-F238E27FC236}">
                      <a16:creationId xmlns:a16="http://schemas.microsoft.com/office/drawing/2014/main" id="{831F1483-B7EE-6123-2B8F-E7AC9F0EB40D}"/>
                    </a:ext>
                  </a:extLst>
                </p14:cNvPr>
                <p14:cNvContentPartPr/>
                <p14:nvPr/>
              </p14:nvContentPartPr>
              <p14:xfrm>
                <a:off x="4077601" y="1437215"/>
                <a:ext cx="360" cy="360"/>
              </p14:xfrm>
            </p:contentPart>
          </mc:Choice>
          <mc:Fallback xmlns="">
            <p:pic>
              <p:nvPicPr>
                <p:cNvPr id="25" name="インク 24">
                  <a:extLst>
                    <a:ext uri="{FF2B5EF4-FFF2-40B4-BE49-F238E27FC236}">
                      <a16:creationId xmlns:a16="http://schemas.microsoft.com/office/drawing/2014/main" id="{831F1483-B7EE-6123-2B8F-E7AC9F0EB40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023601" y="1329215"/>
                  <a:ext cx="108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6" name="インク 25">
                  <a:extLst>
                    <a:ext uri="{FF2B5EF4-FFF2-40B4-BE49-F238E27FC236}">
                      <a16:creationId xmlns:a16="http://schemas.microsoft.com/office/drawing/2014/main" id="{17C0A635-39DD-49B7-11CE-FA20F95E9FD0}"/>
                    </a:ext>
                  </a:extLst>
                </p14:cNvPr>
                <p14:cNvContentPartPr/>
                <p14:nvPr/>
              </p14:nvContentPartPr>
              <p14:xfrm>
                <a:off x="3829961" y="1328513"/>
                <a:ext cx="311710" cy="223524"/>
              </p14:xfrm>
            </p:contentPart>
          </mc:Choice>
          <mc:Fallback xmlns="">
            <p:pic>
              <p:nvPicPr>
                <p:cNvPr id="26" name="インク 25">
                  <a:extLst>
                    <a:ext uri="{FF2B5EF4-FFF2-40B4-BE49-F238E27FC236}">
                      <a16:creationId xmlns:a16="http://schemas.microsoft.com/office/drawing/2014/main" id="{17C0A635-39DD-49B7-11CE-FA20F95E9FD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776032" y="1220530"/>
                  <a:ext cx="419209" cy="43912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7" name="インク 26">
                  <a:extLst>
                    <a:ext uri="{FF2B5EF4-FFF2-40B4-BE49-F238E27FC236}">
                      <a16:creationId xmlns:a16="http://schemas.microsoft.com/office/drawing/2014/main" id="{2A57C527-CEA1-63A8-244B-A7DAE739746F}"/>
                    </a:ext>
                  </a:extLst>
                </p14:cNvPr>
                <p14:cNvContentPartPr/>
                <p14:nvPr/>
              </p14:nvContentPartPr>
              <p14:xfrm>
                <a:off x="3827407" y="1329078"/>
                <a:ext cx="203727" cy="142897"/>
              </p14:xfrm>
            </p:contentPart>
          </mc:Choice>
          <mc:Fallback xmlns="">
            <p:pic>
              <p:nvPicPr>
                <p:cNvPr id="27" name="インク 26">
                  <a:extLst>
                    <a:ext uri="{FF2B5EF4-FFF2-40B4-BE49-F238E27FC236}">
                      <a16:creationId xmlns:a16="http://schemas.microsoft.com/office/drawing/2014/main" id="{2A57C527-CEA1-63A8-244B-A7DAE739746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773416" y="1221095"/>
                  <a:ext cx="311350" cy="358502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3C506B09-35FA-D813-BDE7-8BFAB906F202}"/>
                </a:ext>
              </a:extLst>
            </p:cNvPr>
            <p:cNvGrpSpPr/>
            <p:nvPr/>
          </p:nvGrpSpPr>
          <p:grpSpPr>
            <a:xfrm>
              <a:off x="3067426" y="1111433"/>
              <a:ext cx="3410613" cy="970874"/>
              <a:chOff x="3261535" y="2169582"/>
              <a:chExt cx="3411159" cy="971031"/>
            </a:xfrm>
          </p:grpSpPr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8567698C-BE37-007E-F09E-D7E5791A97D6}"/>
                  </a:ext>
                </a:extLst>
              </p:cNvPr>
              <p:cNvGrpSpPr/>
              <p:nvPr/>
            </p:nvGrpSpPr>
            <p:grpSpPr>
              <a:xfrm>
                <a:off x="3261535" y="2169582"/>
                <a:ext cx="3411159" cy="971031"/>
                <a:chOff x="3216189" y="2197242"/>
                <a:chExt cx="3366960" cy="971031"/>
              </a:xfrm>
              <a:pattFill prst="pct50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33" name="フリーフォーム: 図形 32">
                  <a:extLst>
                    <a:ext uri="{FF2B5EF4-FFF2-40B4-BE49-F238E27FC236}">
                      <a16:creationId xmlns:a16="http://schemas.microsoft.com/office/drawing/2014/main" id="{E8D74EC1-606A-95BE-3F10-EF9F3398663A}"/>
                    </a:ext>
                  </a:extLst>
                </p:cNvPr>
                <p:cNvSpPr/>
                <p:nvPr/>
              </p:nvSpPr>
              <p:spPr>
                <a:xfrm>
                  <a:off x="3216189" y="2265834"/>
                  <a:ext cx="3312323" cy="902439"/>
                </a:xfrm>
                <a:custGeom>
                  <a:avLst/>
                  <a:gdLst>
                    <a:gd name="connsiteX0" fmla="*/ 0 w 3312319"/>
                    <a:gd name="connsiteY0" fmla="*/ 902439 h 902439"/>
                    <a:gd name="connsiteX1" fmla="*/ 259557 w 3312319"/>
                    <a:gd name="connsiteY1" fmla="*/ 669077 h 902439"/>
                    <a:gd name="connsiteX2" fmla="*/ 769144 w 3312319"/>
                    <a:gd name="connsiteY2" fmla="*/ 707177 h 902439"/>
                    <a:gd name="connsiteX3" fmla="*/ 1016794 w 3312319"/>
                    <a:gd name="connsiteY3" fmla="*/ 433333 h 902439"/>
                    <a:gd name="connsiteX4" fmla="*/ 1659732 w 3312319"/>
                    <a:gd name="connsiteY4" fmla="*/ 709558 h 902439"/>
                    <a:gd name="connsiteX5" fmla="*/ 2076450 w 3312319"/>
                    <a:gd name="connsiteY5" fmla="*/ 299983 h 902439"/>
                    <a:gd name="connsiteX6" fmla="*/ 2159794 w 3312319"/>
                    <a:gd name="connsiteY6" fmla="*/ 392852 h 902439"/>
                    <a:gd name="connsiteX7" fmla="*/ 2355057 w 3312319"/>
                    <a:gd name="connsiteY7" fmla="*/ 214258 h 902439"/>
                    <a:gd name="connsiteX8" fmla="*/ 2700338 w 3312319"/>
                    <a:gd name="connsiteY8" fmla="*/ 354752 h 902439"/>
                    <a:gd name="connsiteX9" fmla="*/ 3055144 w 3312319"/>
                    <a:gd name="connsiteY9" fmla="*/ 2327 h 902439"/>
                    <a:gd name="connsiteX10" fmla="*/ 3312319 w 3312319"/>
                    <a:gd name="connsiteY10" fmla="*/ 204733 h 902439"/>
                    <a:gd name="connsiteX0" fmla="*/ 0 w 3312319"/>
                    <a:gd name="connsiteY0" fmla="*/ 902439 h 902439"/>
                    <a:gd name="connsiteX1" fmla="*/ 259557 w 3312319"/>
                    <a:gd name="connsiteY1" fmla="*/ 669077 h 902439"/>
                    <a:gd name="connsiteX2" fmla="*/ 769144 w 3312319"/>
                    <a:gd name="connsiteY2" fmla="*/ 707177 h 902439"/>
                    <a:gd name="connsiteX3" fmla="*/ 1016794 w 3312319"/>
                    <a:gd name="connsiteY3" fmla="*/ 433333 h 902439"/>
                    <a:gd name="connsiteX4" fmla="*/ 1659732 w 3312319"/>
                    <a:gd name="connsiteY4" fmla="*/ 709558 h 902439"/>
                    <a:gd name="connsiteX5" fmla="*/ 2076450 w 3312319"/>
                    <a:gd name="connsiteY5" fmla="*/ 299983 h 902439"/>
                    <a:gd name="connsiteX6" fmla="*/ 2159794 w 3312319"/>
                    <a:gd name="connsiteY6" fmla="*/ 392852 h 902439"/>
                    <a:gd name="connsiteX7" fmla="*/ 2355057 w 3312319"/>
                    <a:gd name="connsiteY7" fmla="*/ 214258 h 902439"/>
                    <a:gd name="connsiteX8" fmla="*/ 2690813 w 3312319"/>
                    <a:gd name="connsiteY8" fmla="*/ 314271 h 902439"/>
                    <a:gd name="connsiteX9" fmla="*/ 3055144 w 3312319"/>
                    <a:gd name="connsiteY9" fmla="*/ 2327 h 902439"/>
                    <a:gd name="connsiteX10" fmla="*/ 3312319 w 3312319"/>
                    <a:gd name="connsiteY10" fmla="*/ 204733 h 902439"/>
                    <a:gd name="connsiteX0" fmla="*/ 0 w 3312319"/>
                    <a:gd name="connsiteY0" fmla="*/ 902439 h 902439"/>
                    <a:gd name="connsiteX1" fmla="*/ 259557 w 3312319"/>
                    <a:gd name="connsiteY1" fmla="*/ 669077 h 902439"/>
                    <a:gd name="connsiteX2" fmla="*/ 769144 w 3312319"/>
                    <a:gd name="connsiteY2" fmla="*/ 707177 h 902439"/>
                    <a:gd name="connsiteX3" fmla="*/ 1054894 w 3312319"/>
                    <a:gd name="connsiteY3" fmla="*/ 328558 h 902439"/>
                    <a:gd name="connsiteX4" fmla="*/ 1659732 w 3312319"/>
                    <a:gd name="connsiteY4" fmla="*/ 709558 h 902439"/>
                    <a:gd name="connsiteX5" fmla="*/ 2076450 w 3312319"/>
                    <a:gd name="connsiteY5" fmla="*/ 299983 h 902439"/>
                    <a:gd name="connsiteX6" fmla="*/ 2159794 w 3312319"/>
                    <a:gd name="connsiteY6" fmla="*/ 392852 h 902439"/>
                    <a:gd name="connsiteX7" fmla="*/ 2355057 w 3312319"/>
                    <a:gd name="connsiteY7" fmla="*/ 214258 h 902439"/>
                    <a:gd name="connsiteX8" fmla="*/ 2690813 w 3312319"/>
                    <a:gd name="connsiteY8" fmla="*/ 314271 h 902439"/>
                    <a:gd name="connsiteX9" fmla="*/ 3055144 w 3312319"/>
                    <a:gd name="connsiteY9" fmla="*/ 2327 h 902439"/>
                    <a:gd name="connsiteX10" fmla="*/ 3312319 w 3312319"/>
                    <a:gd name="connsiteY10" fmla="*/ 204733 h 902439"/>
                    <a:gd name="connsiteX0" fmla="*/ 0 w 3312319"/>
                    <a:gd name="connsiteY0" fmla="*/ 902439 h 902439"/>
                    <a:gd name="connsiteX1" fmla="*/ 259557 w 3312319"/>
                    <a:gd name="connsiteY1" fmla="*/ 669077 h 902439"/>
                    <a:gd name="connsiteX2" fmla="*/ 769144 w 3312319"/>
                    <a:gd name="connsiteY2" fmla="*/ 707177 h 902439"/>
                    <a:gd name="connsiteX3" fmla="*/ 1054894 w 3312319"/>
                    <a:gd name="connsiteY3" fmla="*/ 426189 h 902439"/>
                    <a:gd name="connsiteX4" fmla="*/ 1659732 w 3312319"/>
                    <a:gd name="connsiteY4" fmla="*/ 709558 h 902439"/>
                    <a:gd name="connsiteX5" fmla="*/ 2076450 w 3312319"/>
                    <a:gd name="connsiteY5" fmla="*/ 299983 h 902439"/>
                    <a:gd name="connsiteX6" fmla="*/ 2159794 w 3312319"/>
                    <a:gd name="connsiteY6" fmla="*/ 392852 h 902439"/>
                    <a:gd name="connsiteX7" fmla="*/ 2355057 w 3312319"/>
                    <a:gd name="connsiteY7" fmla="*/ 214258 h 902439"/>
                    <a:gd name="connsiteX8" fmla="*/ 2690813 w 3312319"/>
                    <a:gd name="connsiteY8" fmla="*/ 314271 h 902439"/>
                    <a:gd name="connsiteX9" fmla="*/ 3055144 w 3312319"/>
                    <a:gd name="connsiteY9" fmla="*/ 2327 h 902439"/>
                    <a:gd name="connsiteX10" fmla="*/ 3312319 w 3312319"/>
                    <a:gd name="connsiteY10" fmla="*/ 204733 h 902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312319" h="902439">
                      <a:moveTo>
                        <a:pt x="0" y="902439"/>
                      </a:moveTo>
                      <a:cubicBezTo>
                        <a:pt x="65683" y="802030"/>
                        <a:pt x="131366" y="701621"/>
                        <a:pt x="259557" y="669077"/>
                      </a:cubicBezTo>
                      <a:cubicBezTo>
                        <a:pt x="387748" y="636533"/>
                        <a:pt x="636588" y="747658"/>
                        <a:pt x="769144" y="707177"/>
                      </a:cubicBezTo>
                      <a:cubicBezTo>
                        <a:pt x="901700" y="666696"/>
                        <a:pt x="906463" y="425792"/>
                        <a:pt x="1054894" y="426189"/>
                      </a:cubicBezTo>
                      <a:cubicBezTo>
                        <a:pt x="1203325" y="426586"/>
                        <a:pt x="1489473" y="730592"/>
                        <a:pt x="1659732" y="709558"/>
                      </a:cubicBezTo>
                      <a:cubicBezTo>
                        <a:pt x="1829991" y="688524"/>
                        <a:pt x="1993106" y="352767"/>
                        <a:pt x="2076450" y="299983"/>
                      </a:cubicBezTo>
                      <a:cubicBezTo>
                        <a:pt x="2159794" y="247199"/>
                        <a:pt x="2113359" y="407140"/>
                        <a:pt x="2159794" y="392852"/>
                      </a:cubicBezTo>
                      <a:cubicBezTo>
                        <a:pt x="2206229" y="378564"/>
                        <a:pt x="2266554" y="227355"/>
                        <a:pt x="2355057" y="214258"/>
                      </a:cubicBezTo>
                      <a:cubicBezTo>
                        <a:pt x="2443560" y="201161"/>
                        <a:pt x="2574132" y="349593"/>
                        <a:pt x="2690813" y="314271"/>
                      </a:cubicBezTo>
                      <a:cubicBezTo>
                        <a:pt x="2807494" y="278949"/>
                        <a:pt x="2953147" y="27330"/>
                        <a:pt x="3055144" y="2327"/>
                      </a:cubicBezTo>
                      <a:cubicBezTo>
                        <a:pt x="3157141" y="-22676"/>
                        <a:pt x="3278188" y="161077"/>
                        <a:pt x="3312319" y="204733"/>
                      </a:cubicBezTo>
                    </a:path>
                  </a:pathLst>
                </a:custGeom>
                <a:grpFill/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107">
                    <a:defRPr/>
                  </a:pPr>
                  <a:r>
                    <a:rPr lang="ja-JP" altLang="en-US" sz="1400" dirty="0">
                      <a:solidFill>
                        <a:srgbClr val="DEF5FA">
                          <a:lumMod val="25000"/>
                        </a:srgb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　　　　　　　　　　　　　 </a:t>
                  </a:r>
                  <a:r>
                    <a:rPr lang="ja-JP" altLang="en-US" sz="1400" b="1" dirty="0">
                      <a:solidFill>
                        <a:srgbClr val="DEF5FA">
                          <a:lumMod val="25000"/>
                        </a:srgb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運用益</a:t>
                  </a:r>
                </a:p>
              </p:txBody>
            </p:sp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D27AC794-ACDA-D5E8-F900-145751703BA8}"/>
                    </a:ext>
                  </a:extLst>
                </p:cNvPr>
                <p:cNvSpPr/>
                <p:nvPr/>
              </p:nvSpPr>
              <p:spPr>
                <a:xfrm>
                  <a:off x="6288355" y="2197242"/>
                  <a:ext cx="294794" cy="3459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107">
                    <a:defRPr/>
                  </a:pPr>
                  <a:endParaRPr lang="ja-JP" altLang="en-US">
                    <a:solidFill>
                      <a:prstClr val="white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32" name="フリーフォーム: 図形 31">
                <a:extLst>
                  <a:ext uri="{FF2B5EF4-FFF2-40B4-BE49-F238E27FC236}">
                    <a16:creationId xmlns:a16="http://schemas.microsoft.com/office/drawing/2014/main" id="{0BCCA345-699A-1A64-BB46-F9B36B355333}"/>
                  </a:ext>
                </a:extLst>
              </p:cNvPr>
              <p:cNvSpPr/>
              <p:nvPr/>
            </p:nvSpPr>
            <p:spPr>
              <a:xfrm>
                <a:off x="4674473" y="2726783"/>
                <a:ext cx="528458" cy="201895"/>
              </a:xfrm>
              <a:custGeom>
                <a:avLst/>
                <a:gdLst>
                  <a:gd name="connsiteX0" fmla="*/ 0 w 481012"/>
                  <a:gd name="connsiteY0" fmla="*/ 95250 h 207281"/>
                  <a:gd name="connsiteX1" fmla="*/ 233362 w 481012"/>
                  <a:gd name="connsiteY1" fmla="*/ 204788 h 207281"/>
                  <a:gd name="connsiteX2" fmla="*/ 481012 w 481012"/>
                  <a:gd name="connsiteY2" fmla="*/ 0 h 207281"/>
                  <a:gd name="connsiteX3" fmla="*/ 0 w 481012"/>
                  <a:gd name="connsiteY3" fmla="*/ 95250 h 207281"/>
                  <a:gd name="connsiteX0" fmla="*/ 0 w 514350"/>
                  <a:gd name="connsiteY0" fmla="*/ 109538 h 207829"/>
                  <a:gd name="connsiteX1" fmla="*/ 266700 w 514350"/>
                  <a:gd name="connsiteY1" fmla="*/ 204788 h 207829"/>
                  <a:gd name="connsiteX2" fmla="*/ 514350 w 514350"/>
                  <a:gd name="connsiteY2" fmla="*/ 0 h 207829"/>
                  <a:gd name="connsiteX3" fmla="*/ 0 w 514350"/>
                  <a:gd name="connsiteY3" fmla="*/ 109538 h 207829"/>
                  <a:gd name="connsiteX0" fmla="*/ 0 w 547688"/>
                  <a:gd name="connsiteY0" fmla="*/ 133351 h 231642"/>
                  <a:gd name="connsiteX1" fmla="*/ 266700 w 547688"/>
                  <a:gd name="connsiteY1" fmla="*/ 228601 h 231642"/>
                  <a:gd name="connsiteX2" fmla="*/ 547688 w 547688"/>
                  <a:gd name="connsiteY2" fmla="*/ 0 h 231642"/>
                  <a:gd name="connsiteX3" fmla="*/ 0 w 547688"/>
                  <a:gd name="connsiteY3" fmla="*/ 133351 h 231642"/>
                  <a:gd name="connsiteX0" fmla="*/ 0 w 547688"/>
                  <a:gd name="connsiteY0" fmla="*/ 133351 h 218183"/>
                  <a:gd name="connsiteX1" fmla="*/ 323850 w 547688"/>
                  <a:gd name="connsiteY1" fmla="*/ 214313 h 218183"/>
                  <a:gd name="connsiteX2" fmla="*/ 547688 w 547688"/>
                  <a:gd name="connsiteY2" fmla="*/ 0 h 218183"/>
                  <a:gd name="connsiteX3" fmla="*/ 0 w 547688"/>
                  <a:gd name="connsiteY3" fmla="*/ 133351 h 218183"/>
                  <a:gd name="connsiteX0" fmla="*/ 0 w 547688"/>
                  <a:gd name="connsiteY0" fmla="*/ 133351 h 249678"/>
                  <a:gd name="connsiteX1" fmla="*/ 280987 w 547688"/>
                  <a:gd name="connsiteY1" fmla="*/ 247319 h 249678"/>
                  <a:gd name="connsiteX2" fmla="*/ 547688 w 547688"/>
                  <a:gd name="connsiteY2" fmla="*/ 0 h 249678"/>
                  <a:gd name="connsiteX3" fmla="*/ 0 w 547688"/>
                  <a:gd name="connsiteY3" fmla="*/ 133351 h 249678"/>
                  <a:gd name="connsiteX0" fmla="*/ 0 w 571500"/>
                  <a:gd name="connsiteY0" fmla="*/ 114490 h 230817"/>
                  <a:gd name="connsiteX1" fmla="*/ 280987 w 571500"/>
                  <a:gd name="connsiteY1" fmla="*/ 228458 h 230817"/>
                  <a:gd name="connsiteX2" fmla="*/ 571500 w 571500"/>
                  <a:gd name="connsiteY2" fmla="*/ 0 h 230817"/>
                  <a:gd name="connsiteX3" fmla="*/ 0 w 571500"/>
                  <a:gd name="connsiteY3" fmla="*/ 114490 h 230817"/>
                  <a:gd name="connsiteX0" fmla="*/ 0 w 542676"/>
                  <a:gd name="connsiteY0" fmla="*/ 114490 h 230817"/>
                  <a:gd name="connsiteX1" fmla="*/ 280987 w 542676"/>
                  <a:gd name="connsiteY1" fmla="*/ 228458 h 230817"/>
                  <a:gd name="connsiteX2" fmla="*/ 542676 w 542676"/>
                  <a:gd name="connsiteY2" fmla="*/ 0 h 230817"/>
                  <a:gd name="connsiteX3" fmla="*/ 0 w 542676"/>
                  <a:gd name="connsiteY3" fmla="*/ 114490 h 230817"/>
                  <a:gd name="connsiteX0" fmla="*/ 0 w 547480"/>
                  <a:gd name="connsiteY0" fmla="*/ 77847 h 194174"/>
                  <a:gd name="connsiteX1" fmla="*/ 280987 w 547480"/>
                  <a:gd name="connsiteY1" fmla="*/ 191815 h 194174"/>
                  <a:gd name="connsiteX2" fmla="*/ 547480 w 547480"/>
                  <a:gd name="connsiteY2" fmla="*/ 0 h 194174"/>
                  <a:gd name="connsiteX3" fmla="*/ 0 w 547480"/>
                  <a:gd name="connsiteY3" fmla="*/ 77847 h 194174"/>
                  <a:gd name="connsiteX0" fmla="*/ 0 w 533067"/>
                  <a:gd name="connsiteY0" fmla="*/ 77847 h 194174"/>
                  <a:gd name="connsiteX1" fmla="*/ 280987 w 533067"/>
                  <a:gd name="connsiteY1" fmla="*/ 191815 h 194174"/>
                  <a:gd name="connsiteX2" fmla="*/ 533067 w 533067"/>
                  <a:gd name="connsiteY2" fmla="*/ 0 h 194174"/>
                  <a:gd name="connsiteX3" fmla="*/ 0 w 533067"/>
                  <a:gd name="connsiteY3" fmla="*/ 77847 h 194174"/>
                  <a:gd name="connsiteX0" fmla="*/ 0 w 533067"/>
                  <a:gd name="connsiteY0" fmla="*/ 77847 h 194174"/>
                  <a:gd name="connsiteX1" fmla="*/ 290596 w 533067"/>
                  <a:gd name="connsiteY1" fmla="*/ 191815 h 194174"/>
                  <a:gd name="connsiteX2" fmla="*/ 533067 w 533067"/>
                  <a:gd name="connsiteY2" fmla="*/ 0 h 194174"/>
                  <a:gd name="connsiteX3" fmla="*/ 0 w 533067"/>
                  <a:gd name="connsiteY3" fmla="*/ 77847 h 1941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3067" h="194174">
                    <a:moveTo>
                      <a:pt x="0" y="77847"/>
                    </a:moveTo>
                    <a:cubicBezTo>
                      <a:pt x="76596" y="140553"/>
                      <a:pt x="210427" y="207690"/>
                      <a:pt x="290596" y="191815"/>
                    </a:cubicBezTo>
                    <a:cubicBezTo>
                      <a:pt x="370765" y="175940"/>
                      <a:pt x="449326" y="94456"/>
                      <a:pt x="533067" y="0"/>
                    </a:cubicBezTo>
                    <a:lnTo>
                      <a:pt x="0" y="7784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107">
                  <a:defRPr/>
                </a:pPr>
                <a:endParaRPr lang="ja-JP" altLang="en-US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0D0D3703-5E6E-BA12-5F80-56B85D87DE08}"/>
                </a:ext>
              </a:extLst>
            </p:cNvPr>
            <p:cNvSpPr/>
            <p:nvPr/>
          </p:nvSpPr>
          <p:spPr>
            <a:xfrm>
              <a:off x="6485560" y="1124703"/>
              <a:ext cx="166127" cy="1011468"/>
            </a:xfrm>
            <a:prstGeom prst="rect">
              <a:avLst/>
            </a:prstGeom>
            <a:pattFill prst="pct40">
              <a:fgClr>
                <a:schemeClr val="accent3"/>
              </a:fgClr>
              <a:bgClr>
                <a:schemeClr val="bg1"/>
              </a:bgClr>
            </a:pattFill>
            <a:ln w="12700" cap="flat" cmpd="sng" algn="ctr">
              <a:solidFill>
                <a:schemeClr val="accent3"/>
              </a:solidFill>
              <a:prstDash val="solid"/>
            </a:ln>
            <a:effectLst/>
          </p:spPr>
          <p:txBody>
            <a:bodyPr lIns="84370" tIns="42187" rIns="84370" bIns="42187" rtlCol="0" anchor="ctr"/>
            <a:lstStyle/>
            <a:p>
              <a:pPr algn="ctr" defTabSz="843914">
                <a:defRPr/>
              </a:pPr>
              <a:endParaRPr kumimoji="0" lang="ja-JP" altLang="en-US" sz="1662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" name="角丸四角形吹き出し 16">
              <a:extLst>
                <a:ext uri="{FF2B5EF4-FFF2-40B4-BE49-F238E27FC236}">
                  <a16:creationId xmlns:a16="http://schemas.microsoft.com/office/drawing/2014/main" id="{677753BB-AE38-D8DC-CEFB-7EC6954C74AD}"/>
                </a:ext>
              </a:extLst>
            </p:cNvPr>
            <p:cNvSpPr/>
            <p:nvPr/>
          </p:nvSpPr>
          <p:spPr>
            <a:xfrm>
              <a:off x="2438113" y="725895"/>
              <a:ext cx="3569257" cy="564841"/>
            </a:xfrm>
            <a:prstGeom prst="wedgeRoundRectCallout">
              <a:avLst>
                <a:gd name="adj1" fmla="val 16486"/>
                <a:gd name="adj2" fmla="val 91977"/>
                <a:gd name="adj3" fmla="val 16667"/>
              </a:avLst>
            </a:prstGeom>
            <a:pattFill prst="pct50">
              <a:fgClr>
                <a:srgbClr val="FFFFCC"/>
              </a:fgClr>
              <a:bgClr>
                <a:schemeClr val="bg1"/>
              </a:bgClr>
            </a:pattFill>
            <a:ln w="1270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lIns="35994" tIns="35994" rIns="0" bIns="0" rtlCol="0" anchor="t" anchorCtr="0"/>
            <a:lstStyle/>
            <a:p>
              <a:pPr defTabSz="843914">
                <a:defRPr/>
              </a:pPr>
              <a:r>
                <a:rPr kumimoji="0" lang="ja-JP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運用商品（</a:t>
              </a:r>
              <a:r>
                <a:rPr kumimoji="0" lang="zh-TW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投資信託</a:t>
              </a:r>
              <a:r>
                <a:rPr kumimoji="0" lang="ja-JP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、</a:t>
              </a:r>
              <a:r>
                <a:rPr kumimoji="0" lang="zh-TW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預金、保険等</a:t>
              </a:r>
              <a:r>
                <a:rPr kumimoji="0" lang="ja-JP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）から選択して積立金を運用</a:t>
              </a:r>
              <a:endParaRPr kumimoji="0" lang="ja-JP" altLang="en-US" sz="3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32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8F2FAA-51BC-8D66-4F74-50ACB7154D6D}"/>
              </a:ext>
            </a:extLst>
          </p:cNvPr>
          <p:cNvSpPr txBox="1"/>
          <p:nvPr/>
        </p:nvSpPr>
        <p:spPr>
          <a:xfrm>
            <a:off x="465169" y="1727746"/>
            <a:ext cx="8737600" cy="3585597"/>
          </a:xfrm>
          <a:prstGeom prst="rect">
            <a:avLst/>
          </a:prstGeom>
          <a:noFill/>
        </p:spPr>
        <p:txBody>
          <a:bodyPr wrap="square" lIns="35994" rIns="35994" rtlCol="0">
            <a:spAutoFit/>
          </a:bodyPr>
          <a:lstStyle/>
          <a:p>
            <a:pPr marL="1198470" indent="-1198470" algn="just" defTabSz="804588">
              <a:lnSpc>
                <a:spcPct val="150000"/>
              </a:lnSpc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○加入可能要件　</a:t>
            </a:r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原則、国民年金の加入者</a:t>
            </a:r>
            <a:endParaRPr lang="en-US" altLang="ja-JP" sz="28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lnSpc>
                <a:spcPct val="150000"/>
              </a:lnSpc>
              <a:spcBef>
                <a:spcPts val="1200"/>
              </a:spcBef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①第１号被保険者（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自営業者、学生等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）：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歳以上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lnSpc>
                <a:spcPct val="150000"/>
              </a:lnSpc>
              <a:spcBef>
                <a:spcPts val="1200"/>
              </a:spcBef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②第２号被保険者（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会社員、公務員等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）：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lnSpc>
                <a:spcPct val="150000"/>
              </a:lnSpc>
              <a:spcBef>
                <a:spcPts val="1200"/>
              </a:spcBef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③第３号被保険者（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専業主婦（夫）等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）：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歳以上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lnSpc>
                <a:spcPct val="150000"/>
              </a:lnSpc>
              <a:spcBef>
                <a:spcPts val="1200"/>
              </a:spcBef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④任意加入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被保険者</a:t>
            </a: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：保険料納付済期間等が</a:t>
            </a:r>
            <a:r>
              <a:rPr kumimoji="0" lang="en-US" altLang="ja-JP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480</a:t>
            </a: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月未満の者は</a:t>
            </a:r>
            <a:endParaRPr kumimoji="0" lang="en-US" altLang="ja-JP" sz="20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任意加入が可能（</a:t>
            </a:r>
            <a:r>
              <a:rPr kumimoji="0" lang="en-US" altLang="ja-JP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歳未満）</a:t>
            </a:r>
            <a:endParaRPr kumimoji="0" lang="en-US" altLang="ja-JP" sz="14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13">
            <a:extLst>
              <a:ext uri="{FF2B5EF4-FFF2-40B4-BE49-F238E27FC236}">
                <a16:creationId xmlns:a16="http://schemas.microsoft.com/office/drawing/2014/main" id="{02300494-1B12-96CB-43DB-3F4D13CC98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261106"/>
            <a:ext cx="5483412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43914"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～ 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拠出の仕組み ～</a:t>
            </a:r>
          </a:p>
        </p:txBody>
      </p:sp>
    </p:spTree>
    <p:extLst>
      <p:ext uri="{BB962C8B-B14F-4D97-AF65-F5344CB8AC3E}">
        <p14:creationId xmlns:p14="http://schemas.microsoft.com/office/powerpoint/2010/main" val="2486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93416C-9904-272F-3BDD-11E94676628E}"/>
              </a:ext>
            </a:extLst>
          </p:cNvPr>
          <p:cNvSpPr txBox="1"/>
          <p:nvPr/>
        </p:nvSpPr>
        <p:spPr>
          <a:xfrm>
            <a:off x="435091" y="2435238"/>
            <a:ext cx="864761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04588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拠出限度額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defTabSz="804588">
              <a:lnSpc>
                <a:spcPct val="150000"/>
              </a:lnSpc>
              <a:spcBef>
                <a:spcPts val="600"/>
              </a:spcBef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①第１号被保険者及び任意加入被保険者：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6.8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②企業年金に加入していない第２号及び第３号被保険者：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2.3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③企業型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DC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にのみ加入している第２号被保険者：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２万円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④確定給付型年金のみ、または確定給付型年金と企業型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DC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の両方に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加入している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第２号被保険者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1.2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月（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R6.12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月以降は２万円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月）</a:t>
            </a:r>
            <a:endParaRPr lang="en-US" altLang="ja-JP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endParaRPr lang="en-US" altLang="ja-JP" sz="1100" b="1" dirty="0">
              <a:solidFill>
                <a:schemeClr val="accent2">
                  <a:lumMod val="75000"/>
                </a:schemeClr>
              </a:solidFill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en-US" altLang="ja-JP" sz="20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掛金の納付</a:t>
            </a:r>
            <a:r>
              <a:rPr lang="en-US" altLang="ja-JP" sz="20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defTabSz="804588">
              <a:lnSpc>
                <a:spcPts val="2800"/>
              </a:lnSpc>
              <a:defRPr/>
            </a:pP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　ご自身の口座を掛金引き落とし口座として指定</a:t>
            </a:r>
            <a:endParaRPr lang="en-US" altLang="ja-JP" sz="2000" b="1" dirty="0">
              <a:solidFill>
                <a:schemeClr val="accent2">
                  <a:lumMod val="75000"/>
                </a:schemeClr>
              </a:solidFill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ts val="2800"/>
              </a:lnSpc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第２号被保険者は、事業主払込（給与天引き）の選択も可能</a:t>
            </a:r>
            <a:endParaRPr lang="en-US" altLang="ja-JP" sz="2000" b="1" dirty="0">
              <a:solidFill>
                <a:schemeClr val="accent2">
                  <a:lumMod val="75000"/>
                </a:schemeClr>
              </a:solidFill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E4B161-9B7A-2F08-FD65-934D1E18F993}"/>
              </a:ext>
            </a:extLst>
          </p:cNvPr>
          <p:cNvSpPr txBox="1"/>
          <p:nvPr/>
        </p:nvSpPr>
        <p:spPr>
          <a:xfrm>
            <a:off x="435091" y="1012594"/>
            <a:ext cx="8674169" cy="11233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04588">
              <a:lnSpc>
                <a:spcPct val="150000"/>
              </a:lnSpc>
              <a:spcBef>
                <a:spcPts val="600"/>
              </a:spcBef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○掛金　</a:t>
            </a:r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自分で設定した掛金額を拠出</a:t>
            </a:r>
            <a:endParaRPr lang="en-US" altLang="ja-JP" sz="28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spcBef>
                <a:spcPts val="600"/>
              </a:spcBef>
              <a:defRPr/>
            </a:pP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（月額</a:t>
            </a:r>
            <a:r>
              <a:rPr lang="en-US" altLang="ja-JP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円以上、拠出限度額の範囲で、</a:t>
            </a:r>
            <a:r>
              <a:rPr lang="en-US" altLang="ja-JP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円単位で設定可能。）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13">
            <a:extLst>
              <a:ext uri="{FF2B5EF4-FFF2-40B4-BE49-F238E27FC236}">
                <a16:creationId xmlns:a16="http://schemas.microsoft.com/office/drawing/2014/main" id="{27DD0FFE-EC49-9CF9-9B80-81345D283A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4130" y="266615"/>
            <a:ext cx="5227918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43914"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～ 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拠出の仕組み ～</a:t>
            </a:r>
          </a:p>
        </p:txBody>
      </p:sp>
    </p:spTree>
    <p:extLst>
      <p:ext uri="{BB962C8B-B14F-4D97-AF65-F5344CB8AC3E}">
        <p14:creationId xmlns:p14="http://schemas.microsoft.com/office/powerpoint/2010/main" val="37529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030C27-FDC8-9FBB-8867-B2CC90321365}"/>
              </a:ext>
            </a:extLst>
          </p:cNvPr>
          <p:cNvSpPr txBox="1"/>
          <p:nvPr/>
        </p:nvSpPr>
        <p:spPr>
          <a:xfrm>
            <a:off x="339055" y="1130300"/>
            <a:ext cx="922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月々の掛金等で</a:t>
            </a:r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運用商品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を購入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金融機関が提示する商品の中から、</a:t>
            </a:r>
            <a:r>
              <a:rPr kumimoji="1" lang="ja-JP" altLang="en-US" sz="32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自分で選択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3669655-2FC7-2E28-C697-19A57424FE85}"/>
              </a:ext>
            </a:extLst>
          </p:cNvPr>
          <p:cNvGrpSpPr/>
          <p:nvPr/>
        </p:nvGrpSpPr>
        <p:grpSpPr>
          <a:xfrm>
            <a:off x="730959" y="2523428"/>
            <a:ext cx="3391703" cy="1338247"/>
            <a:chOff x="696919" y="2362200"/>
            <a:chExt cx="2986082" cy="133824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45385397-619B-E394-8DAB-CA8380743926}"/>
                </a:ext>
              </a:extLst>
            </p:cNvPr>
            <p:cNvSpPr txBox="1"/>
            <p:nvPr/>
          </p:nvSpPr>
          <p:spPr>
            <a:xfrm>
              <a:off x="696919" y="2623229"/>
              <a:ext cx="2986082" cy="107721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180000"/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元本確保型商品</a:t>
              </a:r>
              <a:endPara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64F9DEC2-2F02-86ED-5289-0FC7DAC70609}"/>
                </a:ext>
              </a:extLst>
            </p:cNvPr>
            <p:cNvSpPr/>
            <p:nvPr/>
          </p:nvSpPr>
          <p:spPr>
            <a:xfrm>
              <a:off x="812800" y="2362200"/>
              <a:ext cx="2781300" cy="965200"/>
            </a:xfrm>
            <a:prstGeom prst="roundRect">
              <a:avLst/>
            </a:pr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83D9E1-56A1-33B1-89F0-186D8F74DD0F}"/>
              </a:ext>
            </a:extLst>
          </p:cNvPr>
          <p:cNvSpPr txBox="1"/>
          <p:nvPr/>
        </p:nvSpPr>
        <p:spPr>
          <a:xfrm>
            <a:off x="730960" y="3635494"/>
            <a:ext cx="3391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預貯金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、保険商品等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4A79F5B-985B-2B53-8E39-7D77AC9761CB}"/>
              </a:ext>
            </a:extLst>
          </p:cNvPr>
          <p:cNvGrpSpPr/>
          <p:nvPr/>
        </p:nvGrpSpPr>
        <p:grpSpPr>
          <a:xfrm>
            <a:off x="5274474" y="2523428"/>
            <a:ext cx="3174845" cy="965200"/>
            <a:chOff x="5207000" y="2623229"/>
            <a:chExt cx="2197100" cy="965200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479B805-359D-3554-C977-A3515F1DD1B2}"/>
                </a:ext>
              </a:extLst>
            </p:cNvPr>
            <p:cNvSpPr txBox="1"/>
            <p:nvPr/>
          </p:nvSpPr>
          <p:spPr>
            <a:xfrm>
              <a:off x="5252710" y="2857500"/>
              <a:ext cx="211571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価格変動型商品</a:t>
              </a: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5511BFCD-F124-06EA-D0A1-1A2A62E768B3}"/>
                </a:ext>
              </a:extLst>
            </p:cNvPr>
            <p:cNvSpPr/>
            <p:nvPr/>
          </p:nvSpPr>
          <p:spPr>
            <a:xfrm>
              <a:off x="5207000" y="2623229"/>
              <a:ext cx="2197100" cy="965200"/>
            </a:xfrm>
            <a:prstGeom prst="roundRect">
              <a:avLst/>
            </a:pr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6C3A3A-579F-336D-3593-9D72E922BB31}"/>
              </a:ext>
            </a:extLst>
          </p:cNvPr>
          <p:cNvSpPr txBox="1"/>
          <p:nvPr/>
        </p:nvSpPr>
        <p:spPr>
          <a:xfrm>
            <a:off x="5871881" y="363549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投資信託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DA7B621D-2D2F-BADA-B967-3BA55985D7CE}"/>
              </a:ext>
            </a:extLst>
          </p:cNvPr>
          <p:cNvSpPr txBox="1">
            <a:spLocks/>
          </p:cNvSpPr>
          <p:nvPr/>
        </p:nvSpPr>
        <p:spPr>
          <a:xfrm>
            <a:off x="164358" y="256057"/>
            <a:ext cx="4229841" cy="3205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600" b="1" i="0" kern="120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+mj-cs"/>
              </a:defRPr>
            </a:lvl1pPr>
          </a:lstStyle>
          <a:p>
            <a:r>
              <a:rPr lang="en-US" altLang="ja-JP" sz="2800" spc="3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の運用対象商品</a:t>
            </a:r>
          </a:p>
        </p:txBody>
      </p:sp>
      <p:sp>
        <p:nvSpPr>
          <p:cNvPr id="2" name="テキスト プレースホルダー 2">
            <a:extLst>
              <a:ext uri="{FF2B5EF4-FFF2-40B4-BE49-F238E27FC236}">
                <a16:creationId xmlns:a16="http://schemas.microsoft.com/office/drawing/2014/main" id="{845463DA-0418-D644-FA5C-B7EF46897225}"/>
              </a:ext>
            </a:extLst>
          </p:cNvPr>
          <p:cNvSpPr txBox="1">
            <a:spLocks/>
          </p:cNvSpPr>
          <p:nvPr/>
        </p:nvSpPr>
        <p:spPr>
          <a:xfrm>
            <a:off x="381000" y="5500964"/>
            <a:ext cx="8588829" cy="10014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  <a:spcBef>
                <a:spcPts val="30"/>
              </a:spcBef>
              <a:spcAft>
                <a:spcPts val="30"/>
              </a:spcAft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元本確保型商品は、原則元本が確保されますが、大きくは増えません。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価格変動型商品は、</a:t>
            </a:r>
            <a:r>
              <a:rPr lang="ja-JP" altLang="en-US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運用結果によって資産の増減があります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315C7137-867F-08D2-154A-43B2EB03B6C1}"/>
              </a:ext>
            </a:extLst>
          </p:cNvPr>
          <p:cNvSpPr/>
          <p:nvPr/>
        </p:nvSpPr>
        <p:spPr>
          <a:xfrm>
            <a:off x="2036963" y="4120951"/>
            <a:ext cx="484632" cy="47237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1F4CAA35-BC36-DC58-18AB-9210E4E8FAF1}"/>
              </a:ext>
            </a:extLst>
          </p:cNvPr>
          <p:cNvSpPr/>
          <p:nvPr/>
        </p:nvSpPr>
        <p:spPr>
          <a:xfrm>
            <a:off x="6619578" y="4108868"/>
            <a:ext cx="484632" cy="47237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直角三角形 13">
            <a:extLst>
              <a:ext uri="{FF2B5EF4-FFF2-40B4-BE49-F238E27FC236}">
                <a16:creationId xmlns:a16="http://schemas.microsoft.com/office/drawing/2014/main" id="{E569DEF7-84AF-AB5F-9D73-30361DB5F029}"/>
              </a:ext>
            </a:extLst>
          </p:cNvPr>
          <p:cNvSpPr/>
          <p:nvPr/>
        </p:nvSpPr>
        <p:spPr>
          <a:xfrm rot="16200000">
            <a:off x="6609741" y="3221209"/>
            <a:ext cx="642719" cy="3091287"/>
          </a:xfrm>
          <a:prstGeom prst="rtTriangle">
            <a:avLst/>
          </a:prstGeom>
          <a:pattFill prst="ltDnDiag">
            <a:fgClr>
              <a:srgbClr val="EB641B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拠出した掛金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DA471203-3405-D1E3-6B11-0655D8AA839A}"/>
              </a:ext>
            </a:extLst>
          </p:cNvPr>
          <p:cNvSpPr/>
          <p:nvPr/>
        </p:nvSpPr>
        <p:spPr>
          <a:xfrm>
            <a:off x="5385457" y="4185773"/>
            <a:ext cx="3355805" cy="902439"/>
          </a:xfrm>
          <a:custGeom>
            <a:avLst/>
            <a:gdLst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16794 w 3312319"/>
              <a:gd name="connsiteY3" fmla="*/ 433333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700338 w 3312319"/>
              <a:gd name="connsiteY8" fmla="*/ 354752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16794 w 3312319"/>
              <a:gd name="connsiteY3" fmla="*/ 433333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54894 w 3312319"/>
              <a:gd name="connsiteY3" fmla="*/ 328558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54894 w 3312319"/>
              <a:gd name="connsiteY3" fmla="*/ 426189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12319" h="902439">
                <a:moveTo>
                  <a:pt x="0" y="902439"/>
                </a:moveTo>
                <a:cubicBezTo>
                  <a:pt x="65683" y="802030"/>
                  <a:pt x="131366" y="701621"/>
                  <a:pt x="259557" y="669077"/>
                </a:cubicBezTo>
                <a:cubicBezTo>
                  <a:pt x="387748" y="636533"/>
                  <a:pt x="636588" y="747658"/>
                  <a:pt x="769144" y="707177"/>
                </a:cubicBezTo>
                <a:cubicBezTo>
                  <a:pt x="901700" y="666696"/>
                  <a:pt x="906463" y="425792"/>
                  <a:pt x="1054894" y="426189"/>
                </a:cubicBezTo>
                <a:cubicBezTo>
                  <a:pt x="1203325" y="426586"/>
                  <a:pt x="1489473" y="730592"/>
                  <a:pt x="1659732" y="709558"/>
                </a:cubicBezTo>
                <a:cubicBezTo>
                  <a:pt x="1829991" y="688524"/>
                  <a:pt x="1993106" y="352767"/>
                  <a:pt x="2076450" y="299983"/>
                </a:cubicBezTo>
                <a:cubicBezTo>
                  <a:pt x="2159794" y="247199"/>
                  <a:pt x="2113359" y="407140"/>
                  <a:pt x="2159794" y="392852"/>
                </a:cubicBezTo>
                <a:cubicBezTo>
                  <a:pt x="2206229" y="378564"/>
                  <a:pt x="2266554" y="227355"/>
                  <a:pt x="2355057" y="214258"/>
                </a:cubicBezTo>
                <a:cubicBezTo>
                  <a:pt x="2443560" y="201161"/>
                  <a:pt x="2574132" y="349593"/>
                  <a:pt x="2690813" y="314271"/>
                </a:cubicBezTo>
                <a:cubicBezTo>
                  <a:pt x="2807494" y="278949"/>
                  <a:pt x="2953147" y="27330"/>
                  <a:pt x="3055144" y="2327"/>
                </a:cubicBezTo>
                <a:cubicBezTo>
                  <a:pt x="3157141" y="-22676"/>
                  <a:pt x="3278188" y="161077"/>
                  <a:pt x="3312319" y="204733"/>
                </a:cubicBezTo>
              </a:path>
            </a:pathLst>
          </a:custGeom>
          <a:pattFill prst="pct50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2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DEF5FA">
                  <a:lumMod val="2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1E8357-49A6-AA74-A48C-CFA9A4FE8AF7}"/>
              </a:ext>
            </a:extLst>
          </p:cNvPr>
          <p:cNvSpPr txBox="1"/>
          <p:nvPr/>
        </p:nvSpPr>
        <p:spPr>
          <a:xfrm>
            <a:off x="7804121" y="4202474"/>
            <a:ext cx="689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05766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運用益</a:t>
            </a:r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8AAF3734-4960-1E09-DFD9-6A2528A5269B}"/>
              </a:ext>
            </a:extLst>
          </p:cNvPr>
          <p:cNvSpPr/>
          <p:nvPr/>
        </p:nvSpPr>
        <p:spPr>
          <a:xfrm>
            <a:off x="6799130" y="4675681"/>
            <a:ext cx="528458" cy="201895"/>
          </a:xfrm>
          <a:custGeom>
            <a:avLst/>
            <a:gdLst>
              <a:gd name="connsiteX0" fmla="*/ 0 w 481012"/>
              <a:gd name="connsiteY0" fmla="*/ 95250 h 207281"/>
              <a:gd name="connsiteX1" fmla="*/ 233362 w 481012"/>
              <a:gd name="connsiteY1" fmla="*/ 204788 h 207281"/>
              <a:gd name="connsiteX2" fmla="*/ 481012 w 481012"/>
              <a:gd name="connsiteY2" fmla="*/ 0 h 207281"/>
              <a:gd name="connsiteX3" fmla="*/ 0 w 481012"/>
              <a:gd name="connsiteY3" fmla="*/ 95250 h 207281"/>
              <a:gd name="connsiteX0" fmla="*/ 0 w 514350"/>
              <a:gd name="connsiteY0" fmla="*/ 109538 h 207829"/>
              <a:gd name="connsiteX1" fmla="*/ 266700 w 514350"/>
              <a:gd name="connsiteY1" fmla="*/ 204788 h 207829"/>
              <a:gd name="connsiteX2" fmla="*/ 514350 w 514350"/>
              <a:gd name="connsiteY2" fmla="*/ 0 h 207829"/>
              <a:gd name="connsiteX3" fmla="*/ 0 w 514350"/>
              <a:gd name="connsiteY3" fmla="*/ 109538 h 207829"/>
              <a:gd name="connsiteX0" fmla="*/ 0 w 547688"/>
              <a:gd name="connsiteY0" fmla="*/ 133351 h 231642"/>
              <a:gd name="connsiteX1" fmla="*/ 266700 w 547688"/>
              <a:gd name="connsiteY1" fmla="*/ 228601 h 231642"/>
              <a:gd name="connsiteX2" fmla="*/ 547688 w 547688"/>
              <a:gd name="connsiteY2" fmla="*/ 0 h 231642"/>
              <a:gd name="connsiteX3" fmla="*/ 0 w 547688"/>
              <a:gd name="connsiteY3" fmla="*/ 133351 h 231642"/>
              <a:gd name="connsiteX0" fmla="*/ 0 w 547688"/>
              <a:gd name="connsiteY0" fmla="*/ 133351 h 218183"/>
              <a:gd name="connsiteX1" fmla="*/ 323850 w 547688"/>
              <a:gd name="connsiteY1" fmla="*/ 214313 h 218183"/>
              <a:gd name="connsiteX2" fmla="*/ 547688 w 547688"/>
              <a:gd name="connsiteY2" fmla="*/ 0 h 218183"/>
              <a:gd name="connsiteX3" fmla="*/ 0 w 547688"/>
              <a:gd name="connsiteY3" fmla="*/ 133351 h 218183"/>
              <a:gd name="connsiteX0" fmla="*/ 0 w 547688"/>
              <a:gd name="connsiteY0" fmla="*/ 133351 h 249678"/>
              <a:gd name="connsiteX1" fmla="*/ 280987 w 547688"/>
              <a:gd name="connsiteY1" fmla="*/ 247319 h 249678"/>
              <a:gd name="connsiteX2" fmla="*/ 547688 w 547688"/>
              <a:gd name="connsiteY2" fmla="*/ 0 h 249678"/>
              <a:gd name="connsiteX3" fmla="*/ 0 w 547688"/>
              <a:gd name="connsiteY3" fmla="*/ 133351 h 249678"/>
              <a:gd name="connsiteX0" fmla="*/ 0 w 571500"/>
              <a:gd name="connsiteY0" fmla="*/ 114490 h 230817"/>
              <a:gd name="connsiteX1" fmla="*/ 280987 w 571500"/>
              <a:gd name="connsiteY1" fmla="*/ 228458 h 230817"/>
              <a:gd name="connsiteX2" fmla="*/ 571500 w 571500"/>
              <a:gd name="connsiteY2" fmla="*/ 0 h 230817"/>
              <a:gd name="connsiteX3" fmla="*/ 0 w 571500"/>
              <a:gd name="connsiteY3" fmla="*/ 114490 h 230817"/>
              <a:gd name="connsiteX0" fmla="*/ 0 w 542676"/>
              <a:gd name="connsiteY0" fmla="*/ 114490 h 230817"/>
              <a:gd name="connsiteX1" fmla="*/ 280987 w 542676"/>
              <a:gd name="connsiteY1" fmla="*/ 228458 h 230817"/>
              <a:gd name="connsiteX2" fmla="*/ 542676 w 542676"/>
              <a:gd name="connsiteY2" fmla="*/ 0 h 230817"/>
              <a:gd name="connsiteX3" fmla="*/ 0 w 542676"/>
              <a:gd name="connsiteY3" fmla="*/ 114490 h 230817"/>
              <a:gd name="connsiteX0" fmla="*/ 0 w 547480"/>
              <a:gd name="connsiteY0" fmla="*/ 77847 h 194174"/>
              <a:gd name="connsiteX1" fmla="*/ 280987 w 547480"/>
              <a:gd name="connsiteY1" fmla="*/ 191815 h 194174"/>
              <a:gd name="connsiteX2" fmla="*/ 547480 w 547480"/>
              <a:gd name="connsiteY2" fmla="*/ 0 h 194174"/>
              <a:gd name="connsiteX3" fmla="*/ 0 w 547480"/>
              <a:gd name="connsiteY3" fmla="*/ 77847 h 194174"/>
              <a:gd name="connsiteX0" fmla="*/ 0 w 533067"/>
              <a:gd name="connsiteY0" fmla="*/ 77847 h 194174"/>
              <a:gd name="connsiteX1" fmla="*/ 280987 w 533067"/>
              <a:gd name="connsiteY1" fmla="*/ 191815 h 194174"/>
              <a:gd name="connsiteX2" fmla="*/ 533067 w 533067"/>
              <a:gd name="connsiteY2" fmla="*/ 0 h 194174"/>
              <a:gd name="connsiteX3" fmla="*/ 0 w 533067"/>
              <a:gd name="connsiteY3" fmla="*/ 77847 h 194174"/>
              <a:gd name="connsiteX0" fmla="*/ 0 w 533067"/>
              <a:gd name="connsiteY0" fmla="*/ 77847 h 194174"/>
              <a:gd name="connsiteX1" fmla="*/ 290596 w 533067"/>
              <a:gd name="connsiteY1" fmla="*/ 191815 h 194174"/>
              <a:gd name="connsiteX2" fmla="*/ 533067 w 533067"/>
              <a:gd name="connsiteY2" fmla="*/ 0 h 194174"/>
              <a:gd name="connsiteX3" fmla="*/ 0 w 533067"/>
              <a:gd name="connsiteY3" fmla="*/ 77847 h 194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067" h="194174">
                <a:moveTo>
                  <a:pt x="0" y="77847"/>
                </a:moveTo>
                <a:cubicBezTo>
                  <a:pt x="76596" y="140553"/>
                  <a:pt x="210427" y="207690"/>
                  <a:pt x="290596" y="191815"/>
                </a:cubicBezTo>
                <a:cubicBezTo>
                  <a:pt x="370765" y="175940"/>
                  <a:pt x="449326" y="94456"/>
                  <a:pt x="533067" y="0"/>
                </a:cubicBezTo>
                <a:lnTo>
                  <a:pt x="0" y="778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58B3D77-A0E7-01E8-C597-1E26068591F9}"/>
              </a:ext>
            </a:extLst>
          </p:cNvPr>
          <p:cNvSpPr/>
          <p:nvPr/>
        </p:nvSpPr>
        <p:spPr>
          <a:xfrm>
            <a:off x="8471412" y="4144105"/>
            <a:ext cx="298664" cy="345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59F15A6-46BB-45DD-CB78-E7CAAA386A18}"/>
              </a:ext>
            </a:extLst>
          </p:cNvPr>
          <p:cNvGrpSpPr/>
          <p:nvPr/>
        </p:nvGrpSpPr>
        <p:grpSpPr>
          <a:xfrm>
            <a:off x="863787" y="4206912"/>
            <a:ext cx="3464491" cy="867009"/>
            <a:chOff x="863787" y="4408248"/>
            <a:chExt cx="3464491" cy="867009"/>
          </a:xfrm>
        </p:grpSpPr>
        <p:sp>
          <p:nvSpPr>
            <p:cNvPr id="22" name="直角三角形 21">
              <a:extLst>
                <a:ext uri="{FF2B5EF4-FFF2-40B4-BE49-F238E27FC236}">
                  <a16:creationId xmlns:a16="http://schemas.microsoft.com/office/drawing/2014/main" id="{57F32FF6-7690-ABAD-5EC8-A96325B39FFA}"/>
                </a:ext>
              </a:extLst>
            </p:cNvPr>
            <p:cNvSpPr/>
            <p:nvPr/>
          </p:nvSpPr>
          <p:spPr>
            <a:xfrm rot="16200000">
              <a:off x="2154682" y="3408254"/>
              <a:ext cx="642719" cy="3091287"/>
            </a:xfrm>
            <a:prstGeom prst="rtTriangle">
              <a:avLst/>
            </a:prstGeom>
            <a:pattFill prst="ltDnDiag">
              <a:fgClr>
                <a:srgbClr val="EB641B"/>
              </a:fgClr>
              <a:bgClr>
                <a:schemeClr val="bg1"/>
              </a:bgClr>
            </a:patt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拠出した掛金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4" name="直角三角形 23">
              <a:extLst>
                <a:ext uri="{FF2B5EF4-FFF2-40B4-BE49-F238E27FC236}">
                  <a16:creationId xmlns:a16="http://schemas.microsoft.com/office/drawing/2014/main" id="{FAECEBAF-CD50-B66E-91AC-232129F5FA39}"/>
                </a:ext>
              </a:extLst>
            </p:cNvPr>
            <p:cNvSpPr/>
            <p:nvPr/>
          </p:nvSpPr>
          <p:spPr>
            <a:xfrm rot="15501711">
              <a:off x="2423783" y="3298492"/>
              <a:ext cx="87090" cy="3207082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83826CFC-78A2-BF69-963A-34DECBF6AC32}"/>
                </a:ext>
              </a:extLst>
            </p:cNvPr>
            <p:cNvSpPr/>
            <p:nvPr/>
          </p:nvSpPr>
          <p:spPr>
            <a:xfrm>
              <a:off x="4029614" y="4408248"/>
              <a:ext cx="298664" cy="345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976A993B-65C8-E5D7-0164-88F413227E8D}"/>
                </a:ext>
              </a:extLst>
            </p:cNvPr>
            <p:cNvSpPr txBox="1"/>
            <p:nvPr/>
          </p:nvSpPr>
          <p:spPr>
            <a:xfrm>
              <a:off x="3396494" y="4421263"/>
              <a:ext cx="6892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105766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運用益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28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11C7DA9-62AE-3A5B-D162-294A30508D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577" y="201705"/>
            <a:ext cx="5307538" cy="566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30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～ </a:t>
            </a:r>
            <a:r>
              <a:rPr kumimoji="1" lang="ja-JP" altLang="en-US" sz="28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給付の仕組み ～</a:t>
            </a:r>
          </a:p>
        </p:txBody>
      </p:sp>
      <p:sp>
        <p:nvSpPr>
          <p:cNvPr id="2" name="角丸四角形 14">
            <a:extLst>
              <a:ext uri="{FF2B5EF4-FFF2-40B4-BE49-F238E27FC236}">
                <a16:creationId xmlns:a16="http://schemas.microsoft.com/office/drawing/2014/main" id="{4DC58C8F-5C36-EAA1-0414-0A82E8D56A07}"/>
              </a:ext>
            </a:extLst>
          </p:cNvPr>
          <p:cNvSpPr/>
          <p:nvPr/>
        </p:nvSpPr>
        <p:spPr>
          <a:xfrm>
            <a:off x="287919" y="2081647"/>
            <a:ext cx="9046581" cy="3162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b="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受け取りの時期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歳～</a:t>
            </a:r>
            <a:r>
              <a:rPr kumimoji="1" lang="en-US" altLang="ja-JP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r>
              <a:rPr kumimoji="1" lang="ja-JP" altLang="en-US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歳の請求時</a:t>
            </a:r>
            <a:endParaRPr kumimoji="1" lang="en-US" altLang="ja-JP" sz="2400" b="1" u="none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※60</a:t>
            </a: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歳時点で加入者等の期間が</a:t>
            </a:r>
            <a:r>
              <a:rPr kumimoji="1" lang="en-US" altLang="ja-JP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年に満たない場合は、その期間に</a:t>
            </a:r>
            <a:r>
              <a:rPr kumimoji="1" lang="ja-JP" altLang="en-US" sz="1600" b="0" u="none" strike="noStrik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応じて</a:t>
            </a:r>
            <a:endParaRPr kumimoji="1" lang="en-US" altLang="ja-JP" sz="1600" b="0" u="none" strike="no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支給開始年齢が段階的に先延ばしになる。</a:t>
            </a:r>
            <a:endParaRPr kumimoji="1" lang="en-US" altLang="ja-JP" sz="1600" b="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b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年齢到達前の中途引き出し</a:t>
            </a:r>
            <a:endParaRPr kumimoji="1" lang="en-US" altLang="ja-JP" sz="20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4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400" b="1" u="none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原則不可</a:t>
            </a:r>
            <a:endParaRPr kumimoji="1" lang="en-US" altLang="ja-JP" sz="2400" b="1" u="none" kern="12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資産額が少額であること等の要件を満たす場合は可能</a:t>
            </a:r>
          </a:p>
          <a:p>
            <a:endParaRPr kumimoji="1" lang="en-US" altLang="ja-JP" sz="16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受け取り方</a:t>
            </a:r>
            <a:endParaRPr kumimoji="1" lang="en-US" altLang="ja-JP" sz="20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年金</a:t>
            </a:r>
            <a:r>
              <a:rPr kumimoji="1" lang="ja-JP" altLang="en-US" sz="24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一時金</a:t>
            </a:r>
            <a:r>
              <a:rPr kumimoji="1" lang="ja-JP" altLang="en-US" sz="24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年金と一時金の併用</a:t>
            </a:r>
            <a:r>
              <a:rPr kumimoji="1" lang="en-US" altLang="ja-JP" sz="2400" kern="12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を受給権者が選択</a:t>
            </a:r>
            <a:endParaRPr kumimoji="1" lang="en-US" altLang="ja-JP" sz="24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運営管理機関により選択可能（年金の場合の期間等は受給権者が選択）</a:t>
            </a:r>
          </a:p>
          <a:p>
            <a:endParaRPr kumimoji="1" lang="ja-JP" altLang="en-US" sz="16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endParaRPr kumimoji="1" lang="ja-JP" altLang="en-US" sz="16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endParaRPr kumimoji="1" lang="ja-JP" altLang="en-US" sz="16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6624038-305C-C00C-8567-1E33A38C2BE2}"/>
              </a:ext>
            </a:extLst>
          </p:cNvPr>
          <p:cNvSpPr txBox="1"/>
          <p:nvPr/>
        </p:nvSpPr>
        <p:spPr>
          <a:xfrm>
            <a:off x="473084" y="1021318"/>
            <a:ext cx="86762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ja-JP" sz="2800" b="0" i="0" dirty="0" err="1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の年金資産は、拠出を終えた後、</a:t>
            </a:r>
            <a:endParaRPr lang="en-US" altLang="ja-JP" sz="2800" b="0" i="0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2800" b="1" i="0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lang="en-US" altLang="ja-JP" sz="2800" b="1" i="0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2800" b="1" i="0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歳から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受け取ることができる。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72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942B0780-CC80-ABD7-EC3A-B9E3D2395F4B}"/>
              </a:ext>
            </a:extLst>
          </p:cNvPr>
          <p:cNvSpPr/>
          <p:nvPr/>
        </p:nvSpPr>
        <p:spPr>
          <a:xfrm>
            <a:off x="2356622" y="1216838"/>
            <a:ext cx="678484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3914"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①掛金が</a:t>
            </a:r>
            <a:r>
              <a:rPr lang="ja-JP" altLang="en-US" sz="28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全額所得控除</a:t>
            </a:r>
            <a:endParaRPr lang="en-US" altLang="ja-JP" sz="28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20725" indent="-720725" defTabSz="843914">
              <a:spcBef>
                <a:spcPts val="600"/>
              </a:spcBef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例）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毎月１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万円ずつ拠出した場合、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所得税率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％･住民税率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％の方は、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年間</a:t>
            </a:r>
            <a:r>
              <a:rPr lang="en-US" altLang="ja-JP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36,000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円の節税効果</a:t>
            </a:r>
            <a:endParaRPr lang="en-US" altLang="ja-JP" sz="2000" b="1" u="sng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01FCB729-3B3F-A61C-8160-976691DC064A}"/>
              </a:ext>
            </a:extLst>
          </p:cNvPr>
          <p:cNvSpPr/>
          <p:nvPr/>
        </p:nvSpPr>
        <p:spPr>
          <a:xfrm>
            <a:off x="2356622" y="4667422"/>
            <a:ext cx="6895375" cy="1420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3914"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③受け取る時の</a:t>
            </a:r>
            <a:r>
              <a:rPr lang="ja-JP" altLang="en-US" sz="28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税制優遇</a:t>
            </a:r>
            <a:endParaRPr lang="en-US" altLang="ja-JP" sz="2800" b="1" u="sng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■年金として受給：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公的年金等控除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■一時金として受給：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退職所得控除</a:t>
            </a:r>
            <a:endParaRPr lang="ja-JP" altLang="en-US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" name="タイトル 113">
            <a:extLst>
              <a:ext uri="{FF2B5EF4-FFF2-40B4-BE49-F238E27FC236}">
                <a16:creationId xmlns:a16="http://schemas.microsoft.com/office/drawing/2014/main" id="{D749282F-1F20-A2E0-238E-4074174A6C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014" y="255874"/>
            <a:ext cx="4397493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43914"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～ 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税制優遇 ～</a:t>
            </a:r>
          </a:p>
        </p:txBody>
      </p:sp>
      <p:sp>
        <p:nvSpPr>
          <p:cNvPr id="3" name="円/楕円 54">
            <a:extLst>
              <a:ext uri="{FF2B5EF4-FFF2-40B4-BE49-F238E27FC236}">
                <a16:creationId xmlns:a16="http://schemas.microsoft.com/office/drawing/2014/main" id="{E22E4002-2796-3A70-05C6-ED646AB4EA64}"/>
              </a:ext>
            </a:extLst>
          </p:cNvPr>
          <p:cNvSpPr/>
          <p:nvPr/>
        </p:nvSpPr>
        <p:spPr>
          <a:xfrm>
            <a:off x="194014" y="2362754"/>
            <a:ext cx="2059662" cy="1997659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843914">
              <a:defRPr/>
            </a:pPr>
            <a:r>
              <a:rPr kumimoji="0"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３つの</a:t>
            </a:r>
            <a:endParaRPr kumimoji="0" lang="en-US" altLang="ja-JP" sz="2800" b="1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3914">
              <a:defRPr/>
            </a:pPr>
            <a:r>
              <a:rPr kumimoji="0"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税制優遇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538A5DD-9C81-DAF9-8452-87BCD4A1A795}"/>
              </a:ext>
            </a:extLst>
          </p:cNvPr>
          <p:cNvGrpSpPr/>
          <p:nvPr/>
        </p:nvGrpSpPr>
        <p:grpSpPr>
          <a:xfrm>
            <a:off x="2356622" y="3009625"/>
            <a:ext cx="6411362" cy="1149181"/>
            <a:chOff x="288105" y="2785012"/>
            <a:chExt cx="6411362" cy="1149181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6047849-CE4D-EFD4-BD0A-6A5D8F0E12E1}"/>
                </a:ext>
              </a:extLst>
            </p:cNvPr>
            <p:cNvSpPr txBox="1"/>
            <p:nvPr/>
          </p:nvSpPr>
          <p:spPr>
            <a:xfrm>
              <a:off x="288105" y="2785012"/>
              <a:ext cx="6411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  <a:r>
                <a:rPr kumimoji="1" lang="ja-JP" altLang="en-US" sz="2800" b="1" u="sng" dirty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運用益は非課税</a:t>
              </a: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で再投資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211BC2F-EC88-43A1-B49C-5D3884E01F1E}"/>
                </a:ext>
              </a:extLst>
            </p:cNvPr>
            <p:cNvSpPr txBox="1"/>
            <p:nvPr/>
          </p:nvSpPr>
          <p:spPr>
            <a:xfrm>
              <a:off x="756708" y="3287862"/>
              <a:ext cx="5262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en-US" altLang="ja-JP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積立金には別途特別法人税が課されますが、</a:t>
              </a:r>
              <a:endParaRPr lang="en-US" altLang="ja-JP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現状は課税が停止されています。）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234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41">
            <a:extLst>
              <a:ext uri="{FF2B5EF4-FFF2-40B4-BE49-F238E27FC236}">
                <a16:creationId xmlns:a16="http://schemas.microsoft.com/office/drawing/2014/main" id="{87D1989B-AFD5-96E1-1C88-D98AB7B7E52D}"/>
              </a:ext>
            </a:extLst>
          </p:cNvPr>
          <p:cNvSpPr/>
          <p:nvPr/>
        </p:nvSpPr>
        <p:spPr>
          <a:xfrm>
            <a:off x="214319" y="942180"/>
            <a:ext cx="8699384" cy="29879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○中小事業主掛金納付制度（</a:t>
            </a:r>
            <a:r>
              <a:rPr lang="en-US" altLang="ja-JP" sz="24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プラス）は、</a:t>
            </a:r>
            <a:r>
              <a:rPr lang="ja-JP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企業年金を</a:t>
            </a:r>
            <a:r>
              <a:rPr lang="en-US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実施していない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</a:t>
            </a:r>
            <a:r>
              <a:rPr lang="en-US" altLang="ja-JP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人以下の企業が対象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の仕組み。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に加入する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従業員の掛金に追加的に拠出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するもの。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64094" indent="-164094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掛金と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企業が拠出する掛金</a:t>
            </a:r>
            <a:r>
              <a:rPr lang="ja-JP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の合計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月額</a:t>
            </a:r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円以上</a:t>
            </a:r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23,000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円以下の範囲で、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それぞれ</a:t>
            </a:r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円単位で設定可能。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D7178E-76C2-A357-C8D4-BB374A32797E}"/>
              </a:ext>
            </a:extLst>
          </p:cNvPr>
          <p:cNvSpPr txBox="1"/>
          <p:nvPr/>
        </p:nvSpPr>
        <p:spPr>
          <a:xfrm>
            <a:off x="214319" y="234409"/>
            <a:ext cx="7511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91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＋（中小事業主掛金納付制度）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73DC10-A9AA-E02A-AFD2-6D932D7C102C}"/>
              </a:ext>
            </a:extLst>
          </p:cNvPr>
          <p:cNvSpPr/>
          <p:nvPr/>
        </p:nvSpPr>
        <p:spPr>
          <a:xfrm>
            <a:off x="612398" y="4267527"/>
            <a:ext cx="4535866" cy="525124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国民年金基金連合会（</a:t>
            </a:r>
            <a:r>
              <a:rPr kumimoji="0" lang="en-US" altLang="ja-JP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実施機関）</a:t>
            </a:r>
          </a:p>
        </p:txBody>
      </p:sp>
      <p:sp>
        <p:nvSpPr>
          <p:cNvPr id="8" name="右矢印 22">
            <a:extLst>
              <a:ext uri="{FF2B5EF4-FFF2-40B4-BE49-F238E27FC236}">
                <a16:creationId xmlns:a16="http://schemas.microsoft.com/office/drawing/2014/main" id="{784A985A-2F72-4005-1EEA-37D7478AB950}"/>
              </a:ext>
            </a:extLst>
          </p:cNvPr>
          <p:cNvSpPr/>
          <p:nvPr/>
        </p:nvSpPr>
        <p:spPr>
          <a:xfrm rot="16200000">
            <a:off x="2935489" y="4920037"/>
            <a:ext cx="963768" cy="747868"/>
          </a:xfrm>
          <a:prstGeom prst="rightArrow">
            <a:avLst/>
          </a:prstGeom>
          <a:pattFill prst="wdDnDiag">
            <a:fgClr>
              <a:sysClr val="window" lastClr="FFFFFF">
                <a:lumMod val="75000"/>
              </a:sysClr>
            </a:fgClr>
            <a:bgClr>
              <a:sysClr val="window" lastClr="FFFFFF"/>
            </a:bgClr>
          </a:patt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="eaVert"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923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0929DAD-481B-BF53-7513-8C44AA6FEE6F}"/>
              </a:ext>
            </a:extLst>
          </p:cNvPr>
          <p:cNvSpPr/>
          <p:nvPr/>
        </p:nvSpPr>
        <p:spPr>
          <a:xfrm>
            <a:off x="614970" y="5655870"/>
            <a:ext cx="1838296" cy="796920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従業員</a:t>
            </a:r>
            <a:endParaRPr kumimoji="0" lang="en-US" altLang="ja-JP" sz="1600" b="1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4217" fontAlgn="base">
              <a:lnSpc>
                <a:spcPts val="1200"/>
              </a:lnSpc>
              <a:spcBef>
                <a:spcPts val="20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加入）</a:t>
            </a:r>
          </a:p>
        </p:txBody>
      </p:sp>
      <p:sp>
        <p:nvSpPr>
          <p:cNvPr id="10" name="右矢印 25">
            <a:extLst>
              <a:ext uri="{FF2B5EF4-FFF2-40B4-BE49-F238E27FC236}">
                <a16:creationId xmlns:a16="http://schemas.microsoft.com/office/drawing/2014/main" id="{9A6258C9-3858-84B3-E3A8-51E3FCAAB705}"/>
              </a:ext>
            </a:extLst>
          </p:cNvPr>
          <p:cNvSpPr/>
          <p:nvPr/>
        </p:nvSpPr>
        <p:spPr>
          <a:xfrm>
            <a:off x="2599239" y="5655870"/>
            <a:ext cx="562181" cy="722031"/>
          </a:xfrm>
          <a:prstGeom prst="rightArrow">
            <a:avLst/>
          </a:prstGeom>
          <a:pattFill prst="wdDnDiag">
            <a:fgClr>
              <a:sysClr val="window" lastClr="FFFFFF">
                <a:lumMod val="75000"/>
              </a:sysClr>
            </a:fgClr>
            <a:bgClr>
              <a:sysClr val="window" lastClr="FFFFFF"/>
            </a:bgClr>
          </a:patt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923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C814170-67EE-CE42-309B-88B499296D56}"/>
              </a:ext>
            </a:extLst>
          </p:cNvPr>
          <p:cNvSpPr/>
          <p:nvPr/>
        </p:nvSpPr>
        <p:spPr>
          <a:xfrm>
            <a:off x="3221524" y="5886554"/>
            <a:ext cx="1717527" cy="562670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</a:p>
        </p:txBody>
      </p:sp>
      <p:sp>
        <p:nvSpPr>
          <p:cNvPr id="12" name="右矢印 28">
            <a:extLst>
              <a:ext uri="{FF2B5EF4-FFF2-40B4-BE49-F238E27FC236}">
                <a16:creationId xmlns:a16="http://schemas.microsoft.com/office/drawing/2014/main" id="{ADAD8416-C480-32CF-7A86-B9B9417830EE}"/>
              </a:ext>
            </a:extLst>
          </p:cNvPr>
          <p:cNvSpPr/>
          <p:nvPr/>
        </p:nvSpPr>
        <p:spPr>
          <a:xfrm rot="16200000">
            <a:off x="3942626" y="4919455"/>
            <a:ext cx="963734" cy="749063"/>
          </a:xfrm>
          <a:prstGeom prst="rightArrow">
            <a:avLst/>
          </a:prstGeom>
          <a:pattFill prst="pct80">
            <a:fgClr>
              <a:sysClr val="window" lastClr="FFFFFF">
                <a:lumMod val="75000"/>
              </a:sysClr>
            </a:fgClr>
            <a:bgClr>
              <a:schemeClr val="bg1"/>
            </a:bgClr>
          </a:pattFill>
          <a:ln w="25400" cap="flat" cmpd="sng" algn="ctr">
            <a:noFill/>
            <a:prstDash val="solid"/>
          </a:ln>
          <a:effectLst/>
        </p:spPr>
        <p:txBody>
          <a:bodyPr vert="eaVert"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923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FB4D1D-F8D2-3F59-434C-EB3D309DC22C}"/>
              </a:ext>
            </a:extLst>
          </p:cNvPr>
          <p:cNvSpPr txBox="1"/>
          <p:nvPr/>
        </p:nvSpPr>
        <p:spPr>
          <a:xfrm>
            <a:off x="2748469" y="5206622"/>
            <a:ext cx="1331818" cy="516081"/>
          </a:xfrm>
          <a:prstGeom prst="rect">
            <a:avLst/>
          </a:prstGeom>
          <a:noFill/>
        </p:spPr>
        <p:txBody>
          <a:bodyPr wrap="square" lIns="84366" tIns="42185" rIns="84366" bIns="42185" rtlCol="0"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従業員の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掛金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A85051E-E3FE-C491-8FCD-9EF5F64580AB}"/>
              </a:ext>
            </a:extLst>
          </p:cNvPr>
          <p:cNvSpPr txBox="1"/>
          <p:nvPr/>
        </p:nvSpPr>
        <p:spPr>
          <a:xfrm>
            <a:off x="3749117" y="5178743"/>
            <a:ext cx="1331818" cy="516081"/>
          </a:xfrm>
          <a:prstGeom prst="rect">
            <a:avLst/>
          </a:prstGeom>
          <a:noFill/>
        </p:spPr>
        <p:txBody>
          <a:bodyPr wrap="square" lIns="84366" tIns="42185" rIns="84366" bIns="42185" rtlCol="0"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企業が拠出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する掛金</a:t>
            </a:r>
          </a:p>
        </p:txBody>
      </p:sp>
      <p:sp>
        <p:nvSpPr>
          <p:cNvPr id="15" name="角丸四角形 40">
            <a:extLst>
              <a:ext uri="{FF2B5EF4-FFF2-40B4-BE49-F238E27FC236}">
                <a16:creationId xmlns:a16="http://schemas.microsoft.com/office/drawing/2014/main" id="{35CEEC46-398B-7766-B3D6-599F9DA365F1}"/>
              </a:ext>
            </a:extLst>
          </p:cNvPr>
          <p:cNvSpPr/>
          <p:nvPr/>
        </p:nvSpPr>
        <p:spPr>
          <a:xfrm>
            <a:off x="4002047" y="4740543"/>
            <a:ext cx="825959" cy="1195481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923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吹き出し 42">
            <a:extLst>
              <a:ext uri="{FF2B5EF4-FFF2-40B4-BE49-F238E27FC236}">
                <a16:creationId xmlns:a16="http://schemas.microsoft.com/office/drawing/2014/main" id="{AA63023B-774B-C3C3-488C-036E98F550E4}"/>
              </a:ext>
            </a:extLst>
          </p:cNvPr>
          <p:cNvSpPr/>
          <p:nvPr/>
        </p:nvSpPr>
        <p:spPr>
          <a:xfrm>
            <a:off x="5148263" y="5467442"/>
            <a:ext cx="3913475" cy="723317"/>
          </a:xfrm>
          <a:prstGeom prst="wedgeRoundRectCallout">
            <a:avLst>
              <a:gd name="adj1" fmla="val -58584"/>
              <a:gd name="adj2" fmla="val -3347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366" tIns="42185" rIns="84366" bIns="42185" rtlCol="0" anchor="ctr"/>
          <a:lstStyle/>
          <a:p>
            <a:pPr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中小事業主掛金納付制度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従業員の掛金に追加で、企業も掛金拠出</a:t>
            </a:r>
            <a:endParaRPr lang="ja-JP" altLang="en-US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98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01D5C6-58C1-0D61-9AFE-B422C1D9590B}"/>
              </a:ext>
            </a:extLst>
          </p:cNvPr>
          <p:cNvSpPr txBox="1"/>
          <p:nvPr/>
        </p:nvSpPr>
        <p:spPr>
          <a:xfrm>
            <a:off x="1126368" y="2767280"/>
            <a:ext cx="68531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確定拠出年金制度</a:t>
            </a:r>
            <a:endParaRPr kumimoji="1"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（企業型ＤＣ・ｉＤｅＣｏ）</a:t>
            </a:r>
            <a:endParaRPr kumimoji="1"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 descr="黒い背景と白い文字&#10;&#10;自動的に生成された説明">
            <a:extLst>
              <a:ext uri="{FF2B5EF4-FFF2-40B4-BE49-F238E27FC236}">
                <a16:creationId xmlns:a16="http://schemas.microsoft.com/office/drawing/2014/main" id="{87689467-672B-C195-15FE-E0F9D303A1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669" y="4615104"/>
            <a:ext cx="3492414" cy="114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7">
            <a:extLst>
              <a:ext uri="{FF2B5EF4-FFF2-40B4-BE49-F238E27FC236}">
                <a16:creationId xmlns:a16="http://schemas.microsoft.com/office/drawing/2014/main" id="{18D16885-7D39-A627-869C-F7A90B1FF2AC}"/>
              </a:ext>
            </a:extLst>
          </p:cNvPr>
          <p:cNvSpPr txBox="1"/>
          <p:nvPr/>
        </p:nvSpPr>
        <p:spPr>
          <a:xfrm>
            <a:off x="189074" y="850587"/>
            <a:ext cx="902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44083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ｉＤｅＣｏ制度や、手続の詳細については、ｉＤｅＣｏ公式サイトをご確認ください。</a:t>
            </a:r>
          </a:p>
        </p:txBody>
      </p:sp>
      <p:sp>
        <p:nvSpPr>
          <p:cNvPr id="32" name="テキスト ボックス 43">
            <a:extLst>
              <a:ext uri="{FF2B5EF4-FFF2-40B4-BE49-F238E27FC236}">
                <a16:creationId xmlns:a16="http://schemas.microsoft.com/office/drawing/2014/main" id="{DDD1EA2A-3CE7-FEE3-99A0-17F0E4694B05}"/>
              </a:ext>
            </a:extLst>
          </p:cNvPr>
          <p:cNvSpPr txBox="1"/>
          <p:nvPr/>
        </p:nvSpPr>
        <p:spPr>
          <a:xfrm>
            <a:off x="189074" y="213631"/>
            <a:ext cx="3904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7917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公式サイト</a:t>
            </a: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B8F8814-68B5-72B0-FF3D-8412D634A3A9}"/>
              </a:ext>
            </a:extLst>
          </p:cNvPr>
          <p:cNvGrpSpPr/>
          <p:nvPr/>
        </p:nvGrpSpPr>
        <p:grpSpPr>
          <a:xfrm>
            <a:off x="6190125" y="1283755"/>
            <a:ext cx="3456358" cy="5365179"/>
            <a:chOff x="1846474" y="1237337"/>
            <a:chExt cx="3456358" cy="5365179"/>
          </a:xfrm>
        </p:grpSpPr>
        <p:sp>
          <p:nvSpPr>
            <p:cNvPr id="11" name="テキスト ボックス 2">
              <a:extLst>
                <a:ext uri="{FF2B5EF4-FFF2-40B4-BE49-F238E27FC236}">
                  <a16:creationId xmlns:a16="http://schemas.microsoft.com/office/drawing/2014/main" id="{A0E59DEA-DE45-BB74-86B8-1A6FD4BF199A}"/>
                </a:ext>
              </a:extLst>
            </p:cNvPr>
            <p:cNvSpPr txBox="1"/>
            <p:nvPr/>
          </p:nvSpPr>
          <p:spPr>
            <a:xfrm>
              <a:off x="1846474" y="5959565"/>
              <a:ext cx="3456358" cy="291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44083">
                <a:defRPr/>
              </a:pPr>
              <a:r>
                <a:rPr lang="en-US" altLang="ja-JP" sz="1292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https://www.ideco-koushiki.jp/</a:t>
              </a:r>
              <a:endParaRPr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endParaRPr>
            </a:p>
          </p:txBody>
        </p:sp>
        <p:sp>
          <p:nvSpPr>
            <p:cNvPr id="12" name="テキスト ボックス 3">
              <a:extLst>
                <a:ext uri="{FF2B5EF4-FFF2-40B4-BE49-F238E27FC236}">
                  <a16:creationId xmlns:a16="http://schemas.microsoft.com/office/drawing/2014/main" id="{3216C66D-BDAE-59C4-2CE1-BF83973B0EA8}"/>
                </a:ext>
              </a:extLst>
            </p:cNvPr>
            <p:cNvSpPr txBox="1"/>
            <p:nvPr/>
          </p:nvSpPr>
          <p:spPr>
            <a:xfrm>
              <a:off x="1988979" y="5689281"/>
              <a:ext cx="1828435" cy="2911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44083">
                <a:defRPr/>
              </a:pPr>
              <a:r>
                <a:rPr lang="ja-JP" altLang="en-US" sz="1292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itchFamily="50" charset="-128"/>
                </a:rPr>
                <a:t>イデコ公式サイト</a:t>
              </a:r>
            </a:p>
          </p:txBody>
        </p:sp>
        <p:sp>
          <p:nvSpPr>
            <p:cNvPr id="13" name="角丸四角形 5">
              <a:extLst>
                <a:ext uri="{FF2B5EF4-FFF2-40B4-BE49-F238E27FC236}">
                  <a16:creationId xmlns:a16="http://schemas.microsoft.com/office/drawing/2014/main" id="{6973C650-9FA9-E778-CC6C-215128FD0134}"/>
                </a:ext>
              </a:extLst>
            </p:cNvPr>
            <p:cNvSpPr/>
            <p:nvPr/>
          </p:nvSpPr>
          <p:spPr>
            <a:xfrm>
              <a:off x="3859870" y="5677273"/>
              <a:ext cx="688702" cy="288282"/>
            </a:xfrm>
            <a:prstGeom prst="roundRect">
              <a:avLst/>
            </a:prstGeom>
            <a:solidFill>
              <a:schemeClr val="tx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44083">
                <a:defRPr/>
              </a:pPr>
              <a:r>
                <a:rPr lang="ja-JP" altLang="en-US" sz="1292" b="1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検索</a:t>
              </a:r>
            </a:p>
          </p:txBody>
        </p:sp>
        <p:sp>
          <p:nvSpPr>
            <p:cNvPr id="27" name="テキスト ボックス 37">
              <a:extLst>
                <a:ext uri="{FF2B5EF4-FFF2-40B4-BE49-F238E27FC236}">
                  <a16:creationId xmlns:a16="http://schemas.microsoft.com/office/drawing/2014/main" id="{449C349C-3471-4B9D-9BC4-FE369A2EBC2C}"/>
                </a:ext>
              </a:extLst>
            </p:cNvPr>
            <p:cNvSpPr txBox="1"/>
            <p:nvPr/>
          </p:nvSpPr>
          <p:spPr>
            <a:xfrm>
              <a:off x="1988979" y="6311346"/>
              <a:ext cx="2538737" cy="291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44083">
                <a:defRPr/>
              </a:pPr>
              <a:r>
                <a:rPr lang="zh-CN" altLang="en-US" sz="1292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itchFamily="50" charset="-128"/>
                </a:rPr>
                <a:t>画像提供：国民年金基金連合会</a:t>
              </a:r>
              <a:endParaRPr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endParaRPr>
            </a:p>
          </p:txBody>
        </p:sp>
        <p:pic>
          <p:nvPicPr>
            <p:cNvPr id="28" name="Picture 4">
              <a:extLst>
                <a:ext uri="{FF2B5EF4-FFF2-40B4-BE49-F238E27FC236}">
                  <a16:creationId xmlns:a16="http://schemas.microsoft.com/office/drawing/2014/main" id="{2BC141FD-155C-B883-47B0-E7CDC7BA3B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56011" y="5714607"/>
              <a:ext cx="222035" cy="281119"/>
            </a:xfrm>
            <a:prstGeom prst="rect">
              <a:avLst/>
            </a:prstGeom>
            <a:noFill/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B4262860-B313-5B22-D68E-DB1A60642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07844" y="1237337"/>
              <a:ext cx="2675144" cy="4297359"/>
            </a:xfrm>
            <a:prstGeom prst="rect">
              <a:avLst/>
            </a:prstGeom>
          </p:spPr>
        </p:pic>
      </p:grpSp>
      <p:pic>
        <p:nvPicPr>
          <p:cNvPr id="42" name="図 41" descr="QR コード&#10;&#10;自動的に生成された説明">
            <a:extLst>
              <a:ext uri="{FF2B5EF4-FFF2-40B4-BE49-F238E27FC236}">
                <a16:creationId xmlns:a16="http://schemas.microsoft.com/office/drawing/2014/main" id="{DB18E9FF-B766-14F7-6DBE-4FA537A352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46" y="4592248"/>
            <a:ext cx="1757213" cy="1757213"/>
          </a:xfrm>
          <a:prstGeom prst="rect">
            <a:avLst/>
          </a:prstGeom>
        </p:spPr>
      </p:pic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DAFC68A-B813-1A8F-1A2C-1F85B2F931B0}"/>
              </a:ext>
            </a:extLst>
          </p:cNvPr>
          <p:cNvSpPr txBox="1"/>
          <p:nvPr/>
        </p:nvSpPr>
        <p:spPr>
          <a:xfrm>
            <a:off x="3876758" y="4369838"/>
            <a:ext cx="26417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ｉＤｅＣｏ公式サイト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7AD798B-9869-E645-26FF-D6B0AA34EE88}"/>
              </a:ext>
            </a:extLst>
          </p:cNvPr>
          <p:cNvSpPr txBox="1"/>
          <p:nvPr/>
        </p:nvSpPr>
        <p:spPr>
          <a:xfrm>
            <a:off x="383769" y="1447391"/>
            <a:ext cx="4369015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主な掲載項目</a:t>
            </a:r>
            <a:endParaRPr kumimoji="1" lang="en-US" altLang="ja-JP" sz="3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・ｉＤｅＣｏってなに？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・税制シミュレーション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・資産運用ガイド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・ライブラリ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・運営管理機関一覧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53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34">
            <a:extLst>
              <a:ext uri="{FF2B5EF4-FFF2-40B4-BE49-F238E27FC236}">
                <a16:creationId xmlns:a16="http://schemas.microsoft.com/office/drawing/2014/main" id="{CADC0C83-D438-64F8-C1B5-BB73A0F5EB2E}"/>
              </a:ext>
            </a:extLst>
          </p:cNvPr>
          <p:cNvSpPr/>
          <p:nvPr/>
        </p:nvSpPr>
        <p:spPr>
          <a:xfrm>
            <a:off x="60480" y="865267"/>
            <a:ext cx="9147527" cy="850332"/>
          </a:xfrm>
          <a:prstGeom prst="roundRect">
            <a:avLst>
              <a:gd name="adj" fmla="val 0"/>
            </a:avLst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931" tIns="63931" rIns="31965" bIns="63931" rtlCol="0" anchor="t"/>
          <a:lstStyle/>
          <a:p>
            <a:pPr marL="165593" indent="-165593" defTabSz="807922">
              <a:lnSpc>
                <a:spcPts val="2800"/>
              </a:lnSpc>
              <a:spcBef>
                <a:spcPts val="600"/>
              </a:spcBef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 我が国の年金は、</a:t>
            </a:r>
            <a:r>
              <a:rPr lang="ja-JP" altLang="en-US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３階建て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。１，２階部分の公的年金が老後生活の基本を支え、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３階部分の企業年金・個人年金と合わせて</a:t>
            </a:r>
            <a:r>
              <a:rPr lang="ja-JP" altLang="en-US" sz="20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老後生活の多様な希望やニーズに対応</a:t>
            </a:r>
            <a:endParaRPr lang="en-US" altLang="ja-JP" b="1" u="sng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角丸四角形 46">
            <a:extLst>
              <a:ext uri="{FF2B5EF4-FFF2-40B4-BE49-F238E27FC236}">
                <a16:creationId xmlns:a16="http://schemas.microsoft.com/office/drawing/2014/main" id="{E120A60F-7BB7-A6DB-83AC-B02245ACDA71}"/>
              </a:ext>
            </a:extLst>
          </p:cNvPr>
          <p:cNvSpPr/>
          <p:nvPr/>
        </p:nvSpPr>
        <p:spPr>
          <a:xfrm>
            <a:off x="863311" y="4162997"/>
            <a:ext cx="1742393" cy="212672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ctr" defTabSz="843981">
              <a:spcBef>
                <a:spcPts val="177"/>
              </a:spcBef>
              <a:defRPr/>
            </a:pPr>
            <a:r>
              <a:rPr lang="ja-JP" altLang="en-US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老後生活の基本を支える役割</a:t>
            </a:r>
            <a:endParaRPr lang="en-US" altLang="ja-JP" sz="1477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A43218-85B4-3B7D-2EC9-832CBE2FB179}"/>
              </a:ext>
            </a:extLst>
          </p:cNvPr>
          <p:cNvSpPr/>
          <p:nvPr/>
        </p:nvSpPr>
        <p:spPr>
          <a:xfrm>
            <a:off x="5329049" y="4024964"/>
            <a:ext cx="1809182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36000" rIns="36000" anchor="ctr" anchorCtr="1">
            <a:spAutoFit/>
          </a:bodyPr>
          <a:lstStyle/>
          <a:p>
            <a:pPr defTabSz="843981"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サラリーマンを</a:t>
            </a:r>
            <a:r>
              <a:rPr lang="en-US" altLang="ja-JP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対象とした報酬額に比例した給付</a:t>
            </a: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2F881BD4-1138-B65F-25F4-6566E3137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889"/>
            <a:ext cx="9206873" cy="402257"/>
          </a:xfrm>
          <a:prstGeom prst="bevel">
            <a:avLst>
              <a:gd name="adj" fmla="val 7075"/>
            </a:avLst>
          </a:prstGeom>
          <a:noFill/>
          <a:ln w="19050">
            <a:noFill/>
            <a:miter lim="800000"/>
            <a:headEnd/>
            <a:tailEnd/>
          </a:ln>
        </p:spPr>
        <p:txBody>
          <a:bodyPr lIns="83552" tIns="41778" rIns="83552" bIns="41778" anchor="ctr"/>
          <a:lstStyle/>
          <a:p>
            <a:pPr algn="ctr" defTabSz="798583"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年金制度の中での「確定拠出年金（ＤＣ）」の位置づけ</a:t>
            </a:r>
          </a:p>
        </p:txBody>
      </p:sp>
      <p:sp>
        <p:nvSpPr>
          <p:cNvPr id="10" name="角丸四角形 1">
            <a:extLst>
              <a:ext uri="{FF2B5EF4-FFF2-40B4-BE49-F238E27FC236}">
                <a16:creationId xmlns:a16="http://schemas.microsoft.com/office/drawing/2014/main" id="{15E4C8A3-C7A9-CCCB-A23C-3D49AB3AAAB4}"/>
              </a:ext>
            </a:extLst>
          </p:cNvPr>
          <p:cNvSpPr/>
          <p:nvPr/>
        </p:nvSpPr>
        <p:spPr>
          <a:xfrm>
            <a:off x="3151608" y="5292836"/>
            <a:ext cx="2060537" cy="122424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algn="ctr">
              <a:spcBef>
                <a:spcPts val="554"/>
              </a:spcBef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国民年金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554"/>
              </a:spcBef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（基礎年金）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94DF4D-B1D9-938D-4AE2-728FBC94AA71}"/>
              </a:ext>
            </a:extLst>
          </p:cNvPr>
          <p:cNvSpPr txBox="1"/>
          <p:nvPr/>
        </p:nvSpPr>
        <p:spPr>
          <a:xfrm>
            <a:off x="309949" y="3863745"/>
            <a:ext cx="525528" cy="27252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215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公的年金</a:t>
            </a:r>
          </a:p>
        </p:txBody>
      </p:sp>
      <p:sp>
        <p:nvSpPr>
          <p:cNvPr id="12" name="角丸四角形 37">
            <a:extLst>
              <a:ext uri="{FF2B5EF4-FFF2-40B4-BE49-F238E27FC236}">
                <a16:creationId xmlns:a16="http://schemas.microsoft.com/office/drawing/2014/main" id="{32873996-6BAE-FF1D-65B0-93E8687F6573}"/>
              </a:ext>
            </a:extLst>
          </p:cNvPr>
          <p:cNvSpPr/>
          <p:nvPr/>
        </p:nvSpPr>
        <p:spPr>
          <a:xfrm>
            <a:off x="3133344" y="3745700"/>
            <a:ext cx="2060537" cy="14627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algn="ctr">
              <a:spcBef>
                <a:spcPts val="554"/>
              </a:spcBef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厚生年金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478F0BD-7FBF-8C28-CFEB-97C370C794ED}"/>
              </a:ext>
            </a:extLst>
          </p:cNvPr>
          <p:cNvCxnSpPr/>
          <p:nvPr/>
        </p:nvCxnSpPr>
        <p:spPr>
          <a:xfrm>
            <a:off x="338357" y="3567813"/>
            <a:ext cx="8221778" cy="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A5AD21C-241B-ED53-C0D1-0FDDA9FE06FF}"/>
              </a:ext>
            </a:extLst>
          </p:cNvPr>
          <p:cNvSpPr txBox="1"/>
          <p:nvPr/>
        </p:nvSpPr>
        <p:spPr>
          <a:xfrm>
            <a:off x="310244" y="1938866"/>
            <a:ext cx="525528" cy="1465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215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私的年金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FE4E657-1D28-1535-8C42-0D2EEE72E734}"/>
              </a:ext>
            </a:extLst>
          </p:cNvPr>
          <p:cNvSpPr/>
          <p:nvPr/>
        </p:nvSpPr>
        <p:spPr>
          <a:xfrm>
            <a:off x="5336114" y="5682553"/>
            <a:ext cx="1809182" cy="4013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36000" tIns="36000" rIns="36000" bIns="36000" anchor="ctr">
            <a:noAutofit/>
          </a:bodyPr>
          <a:lstStyle/>
          <a:p>
            <a:pPr algn="ctr" defTabSz="843981"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全国民共通の給付</a:t>
            </a:r>
          </a:p>
        </p:txBody>
      </p:sp>
      <p:sp>
        <p:nvSpPr>
          <p:cNvPr id="18" name="角丸四角形 55">
            <a:extLst>
              <a:ext uri="{FF2B5EF4-FFF2-40B4-BE49-F238E27FC236}">
                <a16:creationId xmlns:a16="http://schemas.microsoft.com/office/drawing/2014/main" id="{6BB95A5D-B3F6-498F-A627-8E222C5EE9F9}"/>
              </a:ext>
            </a:extLst>
          </p:cNvPr>
          <p:cNvSpPr/>
          <p:nvPr/>
        </p:nvSpPr>
        <p:spPr>
          <a:xfrm>
            <a:off x="861531" y="1955544"/>
            <a:ext cx="1768388" cy="1470826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defTabSz="843981">
              <a:spcBef>
                <a:spcPts val="177"/>
              </a:spcBef>
              <a:defRPr/>
            </a:pPr>
            <a:r>
              <a:rPr lang="ja-JP" altLang="en-US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老後生活の多様な希望やニーズに</a:t>
            </a:r>
            <a:r>
              <a:rPr lang="en-US" altLang="ja-JP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応える役割</a:t>
            </a:r>
            <a:endParaRPr lang="en-US" altLang="ja-JP" sz="1477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56">
            <a:extLst>
              <a:ext uri="{FF2B5EF4-FFF2-40B4-BE49-F238E27FC236}">
                <a16:creationId xmlns:a16="http://schemas.microsoft.com/office/drawing/2014/main" id="{A95A409D-272E-A9E9-CB34-59BEAB4C4002}"/>
              </a:ext>
            </a:extLst>
          </p:cNvPr>
          <p:cNvSpPr/>
          <p:nvPr/>
        </p:nvSpPr>
        <p:spPr>
          <a:xfrm>
            <a:off x="3151608" y="2045643"/>
            <a:ext cx="2060537" cy="5110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個人年金</a:t>
            </a:r>
          </a:p>
        </p:txBody>
      </p:sp>
      <p:sp>
        <p:nvSpPr>
          <p:cNvPr id="20" name="角丸四角形 61">
            <a:extLst>
              <a:ext uri="{FF2B5EF4-FFF2-40B4-BE49-F238E27FC236}">
                <a16:creationId xmlns:a16="http://schemas.microsoft.com/office/drawing/2014/main" id="{B20E34E2-CE84-9AD2-C465-6293BDE53C08}"/>
              </a:ext>
            </a:extLst>
          </p:cNvPr>
          <p:cNvSpPr/>
          <p:nvPr/>
        </p:nvSpPr>
        <p:spPr>
          <a:xfrm>
            <a:off x="3133344" y="2815136"/>
            <a:ext cx="2060537" cy="5110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企業年金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1522596A-4692-8CD3-9C45-24232C84126E}"/>
              </a:ext>
            </a:extLst>
          </p:cNvPr>
          <p:cNvSpPr/>
          <p:nvPr/>
        </p:nvSpPr>
        <p:spPr>
          <a:xfrm>
            <a:off x="2477400" y="2400706"/>
            <a:ext cx="921582" cy="6699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３階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C605156-23D6-AD1E-705B-F887604BC793}"/>
              </a:ext>
            </a:extLst>
          </p:cNvPr>
          <p:cNvSpPr/>
          <p:nvPr/>
        </p:nvSpPr>
        <p:spPr>
          <a:xfrm>
            <a:off x="2481840" y="4128832"/>
            <a:ext cx="904162" cy="6283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２階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1218D385-0CB3-DCD2-11B5-411A87789D42}"/>
              </a:ext>
            </a:extLst>
          </p:cNvPr>
          <p:cNvSpPr/>
          <p:nvPr/>
        </p:nvSpPr>
        <p:spPr>
          <a:xfrm>
            <a:off x="2459929" y="5464332"/>
            <a:ext cx="928954" cy="6851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１階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D4E5DCA-D7BE-9FF5-3AF8-21A3E141B8B2}"/>
              </a:ext>
            </a:extLst>
          </p:cNvPr>
          <p:cNvGrpSpPr/>
          <p:nvPr/>
        </p:nvGrpSpPr>
        <p:grpSpPr>
          <a:xfrm>
            <a:off x="5180205" y="1662754"/>
            <a:ext cx="2449031" cy="1246802"/>
            <a:chOff x="5046567" y="2160386"/>
            <a:chExt cx="2449031" cy="1247767"/>
          </a:xfrm>
        </p:grpSpPr>
        <p:sp>
          <p:nvSpPr>
            <p:cNvPr id="24" name="角丸四角形 64">
              <a:extLst>
                <a:ext uri="{FF2B5EF4-FFF2-40B4-BE49-F238E27FC236}">
                  <a16:creationId xmlns:a16="http://schemas.microsoft.com/office/drawing/2014/main" id="{478B8F27-17B6-B543-0CCB-A032EBD6EB72}"/>
                </a:ext>
              </a:extLst>
            </p:cNvPr>
            <p:cNvSpPr/>
            <p:nvPr/>
          </p:nvSpPr>
          <p:spPr>
            <a:xfrm>
              <a:off x="5046567" y="2477588"/>
              <a:ext cx="2449031" cy="9305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＜ｉＤｅＣｏ＞</a:t>
              </a:r>
            </a:p>
          </p:txBody>
        </p:sp>
        <p:sp>
          <p:nvSpPr>
            <p:cNvPr id="25" name="角丸四角形 65">
              <a:extLst>
                <a:ext uri="{FF2B5EF4-FFF2-40B4-BE49-F238E27FC236}">
                  <a16:creationId xmlns:a16="http://schemas.microsoft.com/office/drawing/2014/main" id="{C4F7AC90-41B1-48F0-35C5-65E8D3CEC2E8}"/>
                </a:ext>
              </a:extLst>
            </p:cNvPr>
            <p:cNvSpPr/>
            <p:nvPr/>
          </p:nvSpPr>
          <p:spPr>
            <a:xfrm>
              <a:off x="5240813" y="2160386"/>
              <a:ext cx="2060537" cy="9305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イデコ</a:t>
              </a: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6AB7BF0-2C0F-5383-FB22-1B8C644C1592}"/>
              </a:ext>
            </a:extLst>
          </p:cNvPr>
          <p:cNvSpPr txBox="1"/>
          <p:nvPr/>
        </p:nvSpPr>
        <p:spPr>
          <a:xfrm>
            <a:off x="5190506" y="2846478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＜企業型ＤＣ、ＤＢ＞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65552C9-E670-B4C9-0FED-48688ED07400}"/>
              </a:ext>
            </a:extLst>
          </p:cNvPr>
          <p:cNvSpPr txBox="1"/>
          <p:nvPr/>
        </p:nvSpPr>
        <p:spPr>
          <a:xfrm>
            <a:off x="7145296" y="4028636"/>
            <a:ext cx="2678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4"/>
              </a:spcBef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報酬比例年金、男子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報酬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年加入で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89,961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年度）</a:t>
            </a:r>
            <a:endParaRPr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0704CDC-49F7-A1AE-6660-99FBBBFC2F05}"/>
              </a:ext>
            </a:extLst>
          </p:cNvPr>
          <p:cNvSpPr txBox="1"/>
          <p:nvPr/>
        </p:nvSpPr>
        <p:spPr>
          <a:xfrm>
            <a:off x="7145295" y="5464332"/>
            <a:ext cx="2678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480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月（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×12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月）保険料を納めた場合、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64,816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年度）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954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  <p:bldP spid="20" grpId="0" animBg="1"/>
      <p:bldP spid="21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27626BC-C1B1-B6C0-7CE6-30C398151E99}"/>
              </a:ext>
            </a:extLst>
          </p:cNvPr>
          <p:cNvSpPr/>
          <p:nvPr/>
        </p:nvSpPr>
        <p:spPr>
          <a:xfrm>
            <a:off x="3065767" y="5058207"/>
            <a:ext cx="2512197" cy="1342378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本人が運用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その実績により、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給付額が決定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（確定拠出型）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80F8645-D3FC-538A-3AB0-2C512FF5BF6C}"/>
              </a:ext>
            </a:extLst>
          </p:cNvPr>
          <p:cNvSpPr/>
          <p:nvPr/>
        </p:nvSpPr>
        <p:spPr>
          <a:xfrm>
            <a:off x="3076250" y="3156575"/>
            <a:ext cx="2491231" cy="1143000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将来の給付を保証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（確定給付型）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93D4669-28FD-8A0F-70FA-68B84556BC00}"/>
              </a:ext>
            </a:extLst>
          </p:cNvPr>
          <p:cNvSpPr/>
          <p:nvPr/>
        </p:nvSpPr>
        <p:spPr>
          <a:xfrm>
            <a:off x="3076248" y="1055565"/>
            <a:ext cx="2512195" cy="1342378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本人が運用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その実績により、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給付額が決定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（確定拠出型）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5780E28-82B6-449C-984E-61C497E0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94" y="223214"/>
            <a:ext cx="5933905" cy="483417"/>
          </a:xfrm>
        </p:spPr>
        <p:txBody>
          <a:bodyPr>
            <a:noAutofit/>
          </a:bodyPr>
          <a:lstStyle/>
          <a:p>
            <a:r>
              <a:rPr kumimoji="1" lang="ja-JP" altLang="en-US" sz="2800" spc="300" dirty="0"/>
              <a:t>企業年金・個人年金制度の仕組み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D5829D4-C762-3393-972A-E1BC340DC82E}"/>
              </a:ext>
            </a:extLst>
          </p:cNvPr>
          <p:cNvSpPr/>
          <p:nvPr/>
        </p:nvSpPr>
        <p:spPr>
          <a:xfrm>
            <a:off x="774411" y="2177508"/>
            <a:ext cx="1699140" cy="1000125"/>
          </a:xfrm>
          <a:prstGeom prst="rect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企業が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従業員のために実施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497752-06D6-99C9-D0DA-1F390237D9DF}"/>
              </a:ext>
            </a:extLst>
          </p:cNvPr>
          <p:cNvSpPr/>
          <p:nvPr/>
        </p:nvSpPr>
        <p:spPr>
          <a:xfrm>
            <a:off x="774411" y="5372208"/>
            <a:ext cx="1679262" cy="714375"/>
          </a:xfrm>
          <a:prstGeom prst="rect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個人が自ら</a:t>
            </a:r>
            <a:endParaRPr kumimoji="1" lang="en-US" altLang="ja-JP" sz="20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加入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DA4F707-C878-CCA6-EAC5-511D28683E99}"/>
              </a:ext>
            </a:extLst>
          </p:cNvPr>
          <p:cNvSpPr txBox="1">
            <a:spLocks/>
          </p:cNvSpPr>
          <p:nvPr/>
        </p:nvSpPr>
        <p:spPr>
          <a:xfrm>
            <a:off x="5903430" y="3342857"/>
            <a:ext cx="3166074" cy="810175"/>
          </a:xfrm>
          <a:prstGeom prst="rect">
            <a:avLst/>
          </a:prstGeom>
        </p:spPr>
        <p:txBody>
          <a:bodyPr lIns="91407" tIns="45704" rIns="91407" bIns="45704" anchor="ctr">
            <a:normAutofit lnSpcReduction="1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確定給付企業年金（ＤＢ）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AD12AD1-F1BD-E9CA-07C8-1F54162877F2}"/>
              </a:ext>
            </a:extLst>
          </p:cNvPr>
          <p:cNvSpPr txBox="1">
            <a:spLocks/>
          </p:cNvSpPr>
          <p:nvPr/>
        </p:nvSpPr>
        <p:spPr>
          <a:xfrm>
            <a:off x="5932353" y="1278948"/>
            <a:ext cx="3017575" cy="1081158"/>
          </a:xfrm>
          <a:prstGeom prst="rect">
            <a:avLst/>
          </a:prstGeom>
        </p:spPr>
        <p:txBody>
          <a:bodyPr lIns="91407" tIns="45704" rIns="91407" bIns="45704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企業型確定拠出年金（企業型ＤＣ）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C9C6CFE-4E32-7B47-C247-971DF3B8DDA1}"/>
              </a:ext>
            </a:extLst>
          </p:cNvPr>
          <p:cNvSpPr txBox="1">
            <a:spLocks/>
          </p:cNvSpPr>
          <p:nvPr/>
        </p:nvSpPr>
        <p:spPr>
          <a:xfrm>
            <a:off x="5932353" y="5214857"/>
            <a:ext cx="3166074" cy="1029076"/>
          </a:xfrm>
          <a:prstGeom prst="rect">
            <a:avLst/>
          </a:prstGeom>
        </p:spPr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個人型確定拠出年金（ｉＤｅＣｏ）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329C2F02-717E-1277-8481-A71E88D61B94}"/>
              </a:ext>
            </a:extLst>
          </p:cNvPr>
          <p:cNvCxnSpPr>
            <a:cxnSpLocks/>
            <a:stCxn id="6" idx="3"/>
            <a:endCxn id="6" idx="3"/>
          </p:cNvCxnSpPr>
          <p:nvPr/>
        </p:nvCxnSpPr>
        <p:spPr>
          <a:xfrm>
            <a:off x="2453673" y="572939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utoShape 2">
            <a:extLst>
              <a:ext uri="{FF2B5EF4-FFF2-40B4-BE49-F238E27FC236}">
                <a16:creationId xmlns:a16="http://schemas.microsoft.com/office/drawing/2014/main" id="{10A45497-B8EB-D8DE-C476-6EC4665BC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87" y="362607"/>
            <a:ext cx="9528817" cy="435778"/>
          </a:xfrm>
          <a:prstGeom prst="bevel">
            <a:avLst>
              <a:gd name="adj" fmla="val 7075"/>
            </a:avLst>
          </a:prstGeom>
          <a:noFill/>
          <a:ln w="19050">
            <a:noFill/>
            <a:miter lim="800000"/>
            <a:headEnd/>
            <a:tailEnd/>
          </a:ln>
        </p:spPr>
        <p:txBody>
          <a:bodyPr lIns="90515" tIns="45259" rIns="90515" bIns="45259" anchor="ctr"/>
          <a:lstStyle/>
          <a:p>
            <a:pPr marL="0" marR="0" lvl="0" indent="0" algn="ctr" defTabSz="865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" name="コネクタ: カギ線 12">
            <a:extLst>
              <a:ext uri="{FF2B5EF4-FFF2-40B4-BE49-F238E27FC236}">
                <a16:creationId xmlns:a16="http://schemas.microsoft.com/office/drawing/2014/main" id="{64451968-55F1-96B5-F51E-7973C5A6918A}"/>
              </a:ext>
            </a:extLst>
          </p:cNvPr>
          <p:cNvCxnSpPr>
            <a:stCxn id="5" idx="1"/>
            <a:endCxn id="6" idx="1"/>
          </p:cNvCxnSpPr>
          <p:nvPr/>
        </p:nvCxnSpPr>
        <p:spPr>
          <a:xfrm rot="10800000" flipV="1">
            <a:off x="774411" y="2677570"/>
            <a:ext cx="12700" cy="3051825"/>
          </a:xfrm>
          <a:prstGeom prst="bentConnector3">
            <a:avLst>
              <a:gd name="adj1" fmla="val 180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9D0F2BC6-B0F9-F4D0-21A9-6930E4D50334}"/>
              </a:ext>
            </a:extLst>
          </p:cNvPr>
          <p:cNvCxnSpPr>
            <a:stCxn id="6" idx="3"/>
            <a:endCxn id="12" idx="1"/>
          </p:cNvCxnSpPr>
          <p:nvPr/>
        </p:nvCxnSpPr>
        <p:spPr>
          <a:xfrm>
            <a:off x="2453673" y="5729396"/>
            <a:ext cx="612094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コネクタ: カギ線 16">
            <a:extLst>
              <a:ext uri="{FF2B5EF4-FFF2-40B4-BE49-F238E27FC236}">
                <a16:creationId xmlns:a16="http://schemas.microsoft.com/office/drawing/2014/main" id="{5B1D06D7-4876-FDE0-6FC6-CBF24B5C51FE}"/>
              </a:ext>
            </a:extLst>
          </p:cNvPr>
          <p:cNvCxnSpPr>
            <a:cxnSpLocks/>
            <a:stCxn id="15" idx="1"/>
            <a:endCxn id="16" idx="1"/>
          </p:cNvCxnSpPr>
          <p:nvPr/>
        </p:nvCxnSpPr>
        <p:spPr>
          <a:xfrm rot="10800000" flipH="1" flipV="1">
            <a:off x="3076248" y="1726753"/>
            <a:ext cx="2" cy="2001321"/>
          </a:xfrm>
          <a:prstGeom prst="bentConnector3">
            <a:avLst>
              <a:gd name="adj1" fmla="val -1143000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11150678-5A92-A080-E3D0-BEE10D14D8AD}"/>
              </a:ext>
            </a:extLst>
          </p:cNvPr>
          <p:cNvCxnSpPr>
            <a:stCxn id="5" idx="3"/>
          </p:cNvCxnSpPr>
          <p:nvPr/>
        </p:nvCxnSpPr>
        <p:spPr>
          <a:xfrm flipV="1">
            <a:off x="2473551" y="2677570"/>
            <a:ext cx="393361" cy="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27626BC-C1B1-B6C0-7CE6-30C398151E99}"/>
              </a:ext>
            </a:extLst>
          </p:cNvPr>
          <p:cNvSpPr/>
          <p:nvPr/>
        </p:nvSpPr>
        <p:spPr>
          <a:xfrm>
            <a:off x="3065767" y="5058207"/>
            <a:ext cx="2512197" cy="1342378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本人が運用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その実績により、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給付額が決定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（確定拠出型）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80F8645-D3FC-538A-3AB0-2C512FF5BF6C}"/>
              </a:ext>
            </a:extLst>
          </p:cNvPr>
          <p:cNvSpPr/>
          <p:nvPr/>
        </p:nvSpPr>
        <p:spPr>
          <a:xfrm>
            <a:off x="3078550" y="3156575"/>
            <a:ext cx="2491231" cy="11430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将来の給付を保証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（確定給付型）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93D4669-28FD-8A0F-70FA-68B84556BC00}"/>
              </a:ext>
            </a:extLst>
          </p:cNvPr>
          <p:cNvSpPr/>
          <p:nvPr/>
        </p:nvSpPr>
        <p:spPr>
          <a:xfrm>
            <a:off x="3076248" y="1055565"/>
            <a:ext cx="2512195" cy="1342378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本人が運用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その実績により、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給付額が決定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（確定拠出型）</a:t>
            </a: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5DA4F707-C878-CCA6-EAC5-511D28683E99}"/>
              </a:ext>
            </a:extLst>
          </p:cNvPr>
          <p:cNvSpPr txBox="1">
            <a:spLocks/>
          </p:cNvSpPr>
          <p:nvPr/>
        </p:nvSpPr>
        <p:spPr>
          <a:xfrm>
            <a:off x="5902278" y="3342857"/>
            <a:ext cx="3166074" cy="810175"/>
          </a:xfrm>
          <a:prstGeom prst="rect">
            <a:avLst/>
          </a:prstGeom>
        </p:spPr>
        <p:txBody>
          <a:bodyPr lIns="91407" tIns="45704" rIns="91407" bIns="45704" anchor="ctr">
            <a:normAutofit lnSpcReduction="1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確定給付企業年金（ＤＢ）</a:t>
            </a: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BAD12AD1-F1BD-E9CA-07C8-1F54162877F2}"/>
              </a:ext>
            </a:extLst>
          </p:cNvPr>
          <p:cNvSpPr txBox="1">
            <a:spLocks/>
          </p:cNvSpPr>
          <p:nvPr/>
        </p:nvSpPr>
        <p:spPr>
          <a:xfrm>
            <a:off x="5932353" y="1278948"/>
            <a:ext cx="3017575" cy="1081158"/>
          </a:xfrm>
          <a:prstGeom prst="rect">
            <a:avLst/>
          </a:prstGeom>
        </p:spPr>
        <p:txBody>
          <a:bodyPr lIns="91407" tIns="45704" rIns="91407" bIns="45704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企業型確定拠出年金（企業型ＤＣ）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1C9C6CFE-4E32-7B47-C247-971DF3B8DDA1}"/>
              </a:ext>
            </a:extLst>
          </p:cNvPr>
          <p:cNvSpPr txBox="1">
            <a:spLocks/>
          </p:cNvSpPr>
          <p:nvPr/>
        </p:nvSpPr>
        <p:spPr>
          <a:xfrm>
            <a:off x="5932353" y="5214857"/>
            <a:ext cx="3166074" cy="1029076"/>
          </a:xfrm>
          <a:prstGeom prst="rect">
            <a:avLst/>
          </a:prstGeom>
        </p:spPr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個人型確定拠出年金（ｉＤｅＣｏ）</a:t>
            </a:r>
          </a:p>
        </p:txBody>
      </p:sp>
    </p:spTree>
    <p:extLst>
      <p:ext uri="{BB962C8B-B14F-4D97-AF65-F5344CB8AC3E}">
        <p14:creationId xmlns:p14="http://schemas.microsoft.com/office/powerpoint/2010/main" val="20691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37CAAB-9528-C4DD-507B-1C2F42A3CAA9}"/>
              </a:ext>
            </a:extLst>
          </p:cNvPr>
          <p:cNvSpPr txBox="1"/>
          <p:nvPr/>
        </p:nvSpPr>
        <p:spPr>
          <a:xfrm>
            <a:off x="82805" y="893359"/>
            <a:ext cx="90154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88" indent="-357188" algn="just"/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○老後に必要な費用は、個人の生活スタイル等により異なる。</a:t>
            </a:r>
            <a:endParaRPr lang="en-US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57188" indent="-357188"/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家計調査によれば、実支出は</a:t>
            </a:r>
            <a:r>
              <a:rPr lang="en-US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271,889</a:t>
            </a:r>
            <a:r>
              <a:rPr lang="ja-JP" altLang="en-US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円</a:t>
            </a:r>
            <a:r>
              <a:rPr lang="en-US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高齢夫婦無職世帯（夫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歳以上、妻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歳以上の夫婦のみの無職世帯）の場合）</a:t>
            </a:r>
            <a:endParaRPr lang="en-US" altLang="ja-JP" sz="28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90C6A24-6DA5-13EB-63BB-70E789E0D2D2}"/>
              </a:ext>
            </a:extLst>
          </p:cNvPr>
          <p:cNvSpPr/>
          <p:nvPr/>
        </p:nvSpPr>
        <p:spPr>
          <a:xfrm>
            <a:off x="0" y="262757"/>
            <a:ext cx="56110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kern="100" spc="3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老後</a:t>
            </a:r>
            <a:r>
              <a:rPr lang="ja-JP" altLang="ja-JP" sz="2800" b="1" kern="100" spc="3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に求められる生活費水準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0588E8-EFBE-49E1-2D02-BDFBC17C190B}"/>
              </a:ext>
            </a:extLst>
          </p:cNvPr>
          <p:cNvSpPr txBox="1"/>
          <p:nvPr/>
        </p:nvSpPr>
        <p:spPr>
          <a:xfrm>
            <a:off x="165100" y="4735155"/>
            <a:ext cx="9015476" cy="1836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88" indent="-357188">
              <a:lnSpc>
                <a:spcPts val="3200"/>
              </a:lnSpc>
            </a:pP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○これらの費用を、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公的年金を中心に、就労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による収入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や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企業年金・個人年金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、貯蓄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でまかなっている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marL="357188" indent="-357188">
              <a:lnSpc>
                <a:spcPts val="3600"/>
              </a:lnSpc>
            </a:pPr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800" b="1" u="sng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将来に備え、</a:t>
            </a:r>
            <a:r>
              <a:rPr lang="ja-JP" altLang="ja-JP" sz="2800" b="1" u="sng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各個人のニーズに応じて、</a:t>
            </a:r>
            <a:endParaRPr lang="en-US" altLang="ja-JP" sz="2800" b="1" u="sng" dirty="0">
              <a:solidFill>
                <a:schemeClr val="accent2">
                  <a:lumMod val="7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57188" indent="-357188">
              <a:lnSpc>
                <a:spcPts val="3600"/>
              </a:lnSpc>
            </a:pPr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800" b="1" u="sng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着実に</a:t>
            </a:r>
            <a:r>
              <a:rPr lang="ja-JP" altLang="ja-JP" sz="2800" b="1" u="sng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資産形成を行っていくことが重要</a:t>
            </a:r>
            <a:endParaRPr lang="ja-JP" altLang="en-US" sz="4000" b="1" u="sng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5EAA6CF0-C52F-B789-719A-B0E28AB9D6E2}"/>
              </a:ext>
            </a:extLst>
          </p:cNvPr>
          <p:cNvGrpSpPr/>
          <p:nvPr/>
        </p:nvGrpSpPr>
        <p:grpSpPr>
          <a:xfrm>
            <a:off x="82805" y="1914157"/>
            <a:ext cx="9544077" cy="2820998"/>
            <a:chOff x="70571" y="1826150"/>
            <a:chExt cx="9544077" cy="2820998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DEA001E9-C08C-9D17-91E1-45B7A2037DBE}"/>
                </a:ext>
              </a:extLst>
            </p:cNvPr>
            <p:cNvSpPr txBox="1"/>
            <p:nvPr/>
          </p:nvSpPr>
          <p:spPr>
            <a:xfrm>
              <a:off x="70571" y="2739339"/>
              <a:ext cx="461665" cy="78483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実支出</a:t>
              </a:r>
            </a:p>
          </p:txBody>
        </p:sp>
        <p:graphicFrame>
          <p:nvGraphicFramePr>
            <p:cNvPr id="12" name="グラフ 11">
              <a:extLst>
                <a:ext uri="{FF2B5EF4-FFF2-40B4-BE49-F238E27FC236}">
                  <a16:creationId xmlns:a16="http://schemas.microsoft.com/office/drawing/2014/main" id="{5B5FE17C-F785-B5D9-1BC7-FD14B0E3BC2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03485616"/>
                </p:ext>
              </p:extLst>
            </p:nvPr>
          </p:nvGraphicFramePr>
          <p:xfrm>
            <a:off x="436564" y="1826150"/>
            <a:ext cx="9178084" cy="265172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E65AAE25-AC1D-4034-D1FD-8036E9048A14}"/>
                </a:ext>
              </a:extLst>
            </p:cNvPr>
            <p:cNvSpPr txBox="1"/>
            <p:nvPr/>
          </p:nvSpPr>
          <p:spPr>
            <a:xfrm>
              <a:off x="5322888" y="4308594"/>
              <a:ext cx="37753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（出典）総務省　家計調査（</a:t>
              </a: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2022</a:t>
              </a: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年）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F18F286-EB29-E193-5F17-4324291D0227}"/>
                </a:ext>
              </a:extLst>
            </p:cNvPr>
            <p:cNvSpPr txBox="1"/>
            <p:nvPr/>
          </p:nvSpPr>
          <p:spPr>
            <a:xfrm>
              <a:off x="436564" y="4262153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単位：円</a:t>
              </a: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47D752-7177-3F92-B45F-3F49B74CCA0B}"/>
              </a:ext>
            </a:extLst>
          </p:cNvPr>
          <p:cNvSpPr txBox="1"/>
          <p:nvPr/>
        </p:nvSpPr>
        <p:spPr>
          <a:xfrm>
            <a:off x="6701681" y="2693447"/>
            <a:ext cx="104227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その他の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消費支出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50,028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155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50ABFAD-282B-FF86-1B33-BB725E4153F6}"/>
              </a:ext>
            </a:extLst>
          </p:cNvPr>
          <p:cNvSpPr txBox="1"/>
          <p:nvPr/>
        </p:nvSpPr>
        <p:spPr>
          <a:xfrm>
            <a:off x="687898" y="3075057"/>
            <a:ext cx="8372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企業型ＤＣ（企業型確定拠出年金）</a:t>
            </a:r>
          </a:p>
        </p:txBody>
      </p:sp>
    </p:spTree>
    <p:extLst>
      <p:ext uri="{BB962C8B-B14F-4D97-AF65-F5344CB8AC3E}">
        <p14:creationId xmlns:p14="http://schemas.microsoft.com/office/powerpoint/2010/main" val="33539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5E0A964B-AB97-01D1-9E00-60A6A589B1A4}"/>
              </a:ext>
            </a:extLst>
          </p:cNvPr>
          <p:cNvSpPr txBox="1">
            <a:spLocks/>
          </p:cNvSpPr>
          <p:nvPr/>
        </p:nvSpPr>
        <p:spPr>
          <a:xfrm>
            <a:off x="113189" y="288000"/>
            <a:ext cx="7090782" cy="4439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企業型ＤＣ（企業型確定拠出年金）の概要</a:t>
            </a:r>
          </a:p>
        </p:txBody>
      </p:sp>
      <p:sp>
        <p:nvSpPr>
          <p:cNvPr id="5" name="角丸四角形 14">
            <a:extLst>
              <a:ext uri="{FF2B5EF4-FFF2-40B4-BE49-F238E27FC236}">
                <a16:creationId xmlns:a16="http://schemas.microsoft.com/office/drawing/2014/main" id="{22054548-D466-E635-FF8A-BC4A28F0F4AD}"/>
              </a:ext>
            </a:extLst>
          </p:cNvPr>
          <p:cNvSpPr/>
          <p:nvPr/>
        </p:nvSpPr>
        <p:spPr>
          <a:xfrm>
            <a:off x="0" y="1204668"/>
            <a:ext cx="9311788" cy="5459506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企業型ＤＣ（企業型確定拠出年金）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原則、</a:t>
            </a:r>
            <a:r>
              <a:rPr kumimoji="1" lang="ja-JP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企業が掛金を拠出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資産の運用は、加入者自らが行う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積み立てた掛金は、</a:t>
            </a:r>
            <a:r>
              <a:rPr kumimoji="1" lang="ja-JP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加入者個人ごとに区分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掛金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とその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運用収益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との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合計額をもとに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給付額を決定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○企業、加入者個人ともに</a:t>
            </a:r>
            <a:r>
              <a:rPr kumimoji="1" lang="ja-JP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手厚い税制優遇</a:t>
            </a:r>
            <a:endParaRPr kumimoji="1" lang="en-US" altLang="ja-JP" sz="32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741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87CF047A-F64D-E6CB-901A-A72B1CDE3F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5811" y="268941"/>
            <a:ext cx="5207453" cy="455701"/>
          </a:xfrm>
          <a:prstGeom prst="rect">
            <a:avLst/>
          </a:prstGeom>
        </p:spPr>
        <p:txBody>
          <a:bodyPr vert="horz" lIns="91440" tIns="46800" rIns="91440" bIns="4680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 ～ 拠出の仕組み ～</a:t>
            </a:r>
          </a:p>
        </p:txBody>
      </p:sp>
      <p:sp>
        <p:nvSpPr>
          <p:cNvPr id="2" name="角丸四角形 14">
            <a:extLst>
              <a:ext uri="{FF2B5EF4-FFF2-40B4-BE49-F238E27FC236}">
                <a16:creationId xmlns:a16="http://schemas.microsoft.com/office/drawing/2014/main" id="{1C08A769-5205-12E3-518E-A2FEF8604A62}"/>
              </a:ext>
            </a:extLst>
          </p:cNvPr>
          <p:cNvSpPr/>
          <p:nvPr/>
        </p:nvSpPr>
        <p:spPr>
          <a:xfrm>
            <a:off x="155810" y="919824"/>
            <a:ext cx="10211871" cy="555269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○加入可能要件</a:t>
            </a:r>
            <a:endParaRPr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8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実施企業に勤務する従業員</a:t>
            </a:r>
            <a:r>
              <a:rPr kumimoji="1" lang="ja-JP" altLang="en-US" sz="28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（原則</a:t>
            </a:r>
            <a:r>
              <a:rPr kumimoji="1" lang="en-US" altLang="ja-JP" sz="28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kumimoji="1" lang="ja-JP" altLang="en-US" sz="28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歳未満）</a:t>
            </a:r>
            <a:endParaRPr kumimoji="1" lang="ja-JP" altLang="en-US" sz="2800" b="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（規約に定めがある場合はそれに準ずる）</a:t>
            </a:r>
          </a:p>
          <a:p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○掛金</a:t>
            </a:r>
            <a:endParaRPr kumimoji="1"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8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8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企業が拠出</a:t>
            </a:r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（企業によっては、加入者も企業が拠出する掛金を</a:t>
            </a:r>
            <a:endParaRPr kumimoji="1" lang="en-US" altLang="ja-JP" sz="2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 超えない範囲で拠出できる）</a:t>
            </a:r>
            <a:endParaRPr kumimoji="1" lang="en-US" altLang="ja-JP" sz="2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kumimoji="1" lang="en-US" altLang="ja-JP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拠出限度額</a:t>
            </a:r>
            <a:r>
              <a:rPr kumimoji="1" lang="en-US" altLang="ja-JP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企業型</a:t>
            </a:r>
            <a:r>
              <a:rPr kumimoji="1" lang="en-US" altLang="ja-JP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DC</a:t>
            </a:r>
            <a:r>
              <a:rPr kumimoji="1" lang="ja-JP" altLang="en-US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のみに加入する場合：</a:t>
            </a:r>
            <a:r>
              <a:rPr kumimoji="1" lang="en-US" altLang="ja-JP" sz="2400" b="1" u="sng" dirty="0">
                <a:solidFill>
                  <a:schemeClr val="accent2">
                    <a:lumMod val="75000"/>
                  </a:schemeClr>
                </a:solidFill>
                <a:uFill>
                  <a:solidFill>
                    <a:schemeClr val="accent2">
                      <a:lumMod val="75000"/>
                    </a:schemeClr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55,000</a:t>
            </a:r>
            <a:r>
              <a:rPr kumimoji="1" lang="ja-JP" altLang="en-US" sz="2400" b="1" u="sng" dirty="0">
                <a:solidFill>
                  <a:schemeClr val="accent2">
                    <a:lumMod val="75000"/>
                  </a:schemeClr>
                </a:solidFill>
                <a:uFill>
                  <a:solidFill>
                    <a:schemeClr val="accent2">
                      <a:lumMod val="75000"/>
                    </a:schemeClr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en-US" altLang="ja-JP" sz="2400" b="1" u="sng" dirty="0">
                <a:solidFill>
                  <a:schemeClr val="accent2">
                    <a:lumMod val="75000"/>
                  </a:schemeClr>
                </a:solidFill>
                <a:uFill>
                  <a:solidFill>
                    <a:schemeClr val="accent2">
                      <a:lumMod val="75000"/>
                    </a:schemeClr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2400" b="1" u="sng" dirty="0">
                <a:solidFill>
                  <a:schemeClr val="accent2">
                    <a:lumMod val="75000"/>
                  </a:schemeClr>
                </a:solidFill>
                <a:uFill>
                  <a:solidFill>
                    <a:schemeClr val="accent2">
                      <a:lumMod val="75000"/>
                    </a:schemeClr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</a:p>
          <a:p>
            <a:pPr marR="0" lvl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1" lang="ja-JP" altLang="en-US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その他企業年金</a:t>
            </a:r>
            <a:r>
              <a:rPr kumimoji="1" lang="en-US" altLang="ja-JP" sz="14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を実施している場合：</a:t>
            </a:r>
            <a:r>
              <a:rPr kumimoji="1" lang="en-US" altLang="ja-JP" sz="2000" b="1" u="none" baseline="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27,500</a:t>
            </a:r>
            <a:r>
              <a:rPr kumimoji="1" lang="ja-JP" altLang="en-US" sz="2000" b="1" u="none" baseline="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en-US" altLang="ja-JP" sz="2000" b="1" u="none" baseline="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2000" b="1" u="none" baseline="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</a:p>
          <a:p>
            <a:pPr>
              <a:spcBef>
                <a:spcPts val="600"/>
              </a:spcBef>
            </a:pPr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en-US" altLang="ja-JP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zh-TW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厚生年金基金、確定給付企業年金、石炭鉱業年金基金、</a:t>
            </a:r>
            <a:endParaRPr lang="en-US" altLang="zh-TW" sz="16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zh-TW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私立学校教職員共済</a:t>
            </a:r>
            <a:endParaRPr lang="en-US" altLang="zh-TW" sz="16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en-US" altLang="ja-JP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※2 </a:t>
            </a:r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拠出限度額の範囲内で、</a:t>
            </a:r>
            <a:r>
              <a:rPr lang="en-US" altLang="ja-JP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万円を上限として</a:t>
            </a:r>
            <a:r>
              <a:rPr lang="en-US" altLang="ja-JP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の拠出が可能</a:t>
            </a:r>
            <a:endParaRPr lang="en-US" altLang="ja-JP" sz="16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掛金の納付</a:t>
            </a:r>
            <a:r>
              <a:rPr lang="en-US" altLang="ja-JP" b="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企業が拠出する掛金及び加入者掛金は、企業がま</a:t>
            </a:r>
            <a:r>
              <a:rPr lang="ja-JP" altLang="en-US" b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とめて納付。</a:t>
            </a:r>
            <a:endParaRPr lang="en-US" altLang="ja-JP" b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b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en-US" altLang="ja-JP" sz="1600" b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b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加入者掛金は給与控除（給与天引き）。</a:t>
            </a:r>
            <a:endParaRPr lang="en-US" altLang="ja-JP" sz="1600" b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60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030C27-FDC8-9FBB-8867-B2CC90321365}"/>
              </a:ext>
            </a:extLst>
          </p:cNvPr>
          <p:cNvSpPr txBox="1"/>
          <p:nvPr/>
        </p:nvSpPr>
        <p:spPr>
          <a:xfrm>
            <a:off x="381000" y="1130300"/>
            <a:ext cx="922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月々の掛金等で</a:t>
            </a:r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運用商品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を購入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企業が提示する商品の中から、</a:t>
            </a:r>
            <a:r>
              <a:rPr kumimoji="1" lang="ja-JP" altLang="en-US" sz="32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自分で選択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3669655-2FC7-2E28-C697-19A57424FE85}"/>
              </a:ext>
            </a:extLst>
          </p:cNvPr>
          <p:cNvGrpSpPr/>
          <p:nvPr/>
        </p:nvGrpSpPr>
        <p:grpSpPr>
          <a:xfrm>
            <a:off x="730959" y="2523428"/>
            <a:ext cx="3391703" cy="1338247"/>
            <a:chOff x="696919" y="2362200"/>
            <a:chExt cx="2986082" cy="133824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45385397-619B-E394-8DAB-CA8380743926}"/>
                </a:ext>
              </a:extLst>
            </p:cNvPr>
            <p:cNvSpPr txBox="1"/>
            <p:nvPr/>
          </p:nvSpPr>
          <p:spPr>
            <a:xfrm>
              <a:off x="696919" y="2623229"/>
              <a:ext cx="2986082" cy="107721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180000"/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元本確保型商品</a:t>
              </a:r>
              <a:endPara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64F9DEC2-2F02-86ED-5289-0FC7DAC70609}"/>
                </a:ext>
              </a:extLst>
            </p:cNvPr>
            <p:cNvSpPr/>
            <p:nvPr/>
          </p:nvSpPr>
          <p:spPr>
            <a:xfrm>
              <a:off x="812800" y="2362200"/>
              <a:ext cx="2781300" cy="965200"/>
            </a:xfrm>
            <a:prstGeom prst="roundRect">
              <a:avLst/>
            </a:pr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83D9E1-56A1-33B1-89F0-186D8F74DD0F}"/>
              </a:ext>
            </a:extLst>
          </p:cNvPr>
          <p:cNvSpPr txBox="1"/>
          <p:nvPr/>
        </p:nvSpPr>
        <p:spPr>
          <a:xfrm>
            <a:off x="730960" y="3635494"/>
            <a:ext cx="3391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預貯金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、保険商品等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4A79F5B-985B-2B53-8E39-7D77AC9761CB}"/>
              </a:ext>
            </a:extLst>
          </p:cNvPr>
          <p:cNvGrpSpPr/>
          <p:nvPr/>
        </p:nvGrpSpPr>
        <p:grpSpPr>
          <a:xfrm>
            <a:off x="5274474" y="2523428"/>
            <a:ext cx="3174845" cy="965200"/>
            <a:chOff x="5207000" y="2623229"/>
            <a:chExt cx="2197100" cy="965200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479B805-359D-3554-C977-A3515F1DD1B2}"/>
                </a:ext>
              </a:extLst>
            </p:cNvPr>
            <p:cNvSpPr txBox="1"/>
            <p:nvPr/>
          </p:nvSpPr>
          <p:spPr>
            <a:xfrm>
              <a:off x="5252710" y="2857500"/>
              <a:ext cx="211571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価格変動型商品</a:t>
              </a: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5511BFCD-F124-06EA-D0A1-1A2A62E768B3}"/>
                </a:ext>
              </a:extLst>
            </p:cNvPr>
            <p:cNvSpPr/>
            <p:nvPr/>
          </p:nvSpPr>
          <p:spPr>
            <a:xfrm>
              <a:off x="5207000" y="2623229"/>
              <a:ext cx="2197100" cy="965200"/>
            </a:xfrm>
            <a:prstGeom prst="roundRect">
              <a:avLst/>
            </a:pr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6C3A3A-579F-336D-3593-9D72E922BB31}"/>
              </a:ext>
            </a:extLst>
          </p:cNvPr>
          <p:cNvSpPr txBox="1"/>
          <p:nvPr/>
        </p:nvSpPr>
        <p:spPr>
          <a:xfrm>
            <a:off x="5871881" y="363549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投資信託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DA7B621D-2D2F-BADA-B967-3BA55985D7CE}"/>
              </a:ext>
            </a:extLst>
          </p:cNvPr>
          <p:cNvSpPr txBox="1">
            <a:spLocks/>
          </p:cNvSpPr>
          <p:nvPr/>
        </p:nvSpPr>
        <p:spPr>
          <a:xfrm>
            <a:off x="180422" y="292252"/>
            <a:ext cx="4986475" cy="4436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600" b="1" i="0" kern="120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+mj-cs"/>
              </a:defRPr>
            </a:lvl1pPr>
          </a:lstStyle>
          <a:p>
            <a:r>
              <a:rPr lang="ja-JP" altLang="en-US" sz="28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企業型ＤＣの運用対象商品</a:t>
            </a:r>
          </a:p>
        </p:txBody>
      </p:sp>
      <p:sp>
        <p:nvSpPr>
          <p:cNvPr id="2" name="テキスト プレースホルダー 2">
            <a:extLst>
              <a:ext uri="{FF2B5EF4-FFF2-40B4-BE49-F238E27FC236}">
                <a16:creationId xmlns:a16="http://schemas.microsoft.com/office/drawing/2014/main" id="{845463DA-0418-D644-FA5C-B7EF46897225}"/>
              </a:ext>
            </a:extLst>
          </p:cNvPr>
          <p:cNvSpPr txBox="1">
            <a:spLocks/>
          </p:cNvSpPr>
          <p:nvPr/>
        </p:nvSpPr>
        <p:spPr>
          <a:xfrm>
            <a:off x="381000" y="5500964"/>
            <a:ext cx="8588829" cy="10014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  <a:spcBef>
                <a:spcPts val="30"/>
              </a:spcBef>
              <a:spcAft>
                <a:spcPts val="30"/>
              </a:spcAft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元本確保型商品は、原則元本が確保されますが、大きくは増えません。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価格変動型商品は、</a:t>
            </a:r>
            <a:r>
              <a:rPr lang="ja-JP" altLang="en-US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運用結果によって資産の増減があります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315C7137-867F-08D2-154A-43B2EB03B6C1}"/>
              </a:ext>
            </a:extLst>
          </p:cNvPr>
          <p:cNvSpPr/>
          <p:nvPr/>
        </p:nvSpPr>
        <p:spPr>
          <a:xfrm>
            <a:off x="2036963" y="4120951"/>
            <a:ext cx="484632" cy="47237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1F4CAA35-BC36-DC58-18AB-9210E4E8FAF1}"/>
              </a:ext>
            </a:extLst>
          </p:cNvPr>
          <p:cNvSpPr/>
          <p:nvPr/>
        </p:nvSpPr>
        <p:spPr>
          <a:xfrm>
            <a:off x="6619578" y="4108868"/>
            <a:ext cx="484632" cy="47237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直角三角形 13">
            <a:extLst>
              <a:ext uri="{FF2B5EF4-FFF2-40B4-BE49-F238E27FC236}">
                <a16:creationId xmlns:a16="http://schemas.microsoft.com/office/drawing/2014/main" id="{E569DEF7-84AF-AB5F-9D73-30361DB5F029}"/>
              </a:ext>
            </a:extLst>
          </p:cNvPr>
          <p:cNvSpPr/>
          <p:nvPr/>
        </p:nvSpPr>
        <p:spPr>
          <a:xfrm rot="16200000">
            <a:off x="6609741" y="3221209"/>
            <a:ext cx="642719" cy="3091287"/>
          </a:xfrm>
          <a:prstGeom prst="rtTriangle">
            <a:avLst/>
          </a:prstGeom>
          <a:pattFill prst="ltDnDiag">
            <a:fgClr>
              <a:srgbClr val="EB641B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拠出した掛金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DA471203-3405-D1E3-6B11-0655D8AA839A}"/>
              </a:ext>
            </a:extLst>
          </p:cNvPr>
          <p:cNvSpPr/>
          <p:nvPr/>
        </p:nvSpPr>
        <p:spPr>
          <a:xfrm>
            <a:off x="5385457" y="4185773"/>
            <a:ext cx="3355805" cy="902439"/>
          </a:xfrm>
          <a:custGeom>
            <a:avLst/>
            <a:gdLst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16794 w 3312319"/>
              <a:gd name="connsiteY3" fmla="*/ 433333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700338 w 3312319"/>
              <a:gd name="connsiteY8" fmla="*/ 354752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16794 w 3312319"/>
              <a:gd name="connsiteY3" fmla="*/ 433333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54894 w 3312319"/>
              <a:gd name="connsiteY3" fmla="*/ 328558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54894 w 3312319"/>
              <a:gd name="connsiteY3" fmla="*/ 426189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12319" h="902439">
                <a:moveTo>
                  <a:pt x="0" y="902439"/>
                </a:moveTo>
                <a:cubicBezTo>
                  <a:pt x="65683" y="802030"/>
                  <a:pt x="131366" y="701621"/>
                  <a:pt x="259557" y="669077"/>
                </a:cubicBezTo>
                <a:cubicBezTo>
                  <a:pt x="387748" y="636533"/>
                  <a:pt x="636588" y="747658"/>
                  <a:pt x="769144" y="707177"/>
                </a:cubicBezTo>
                <a:cubicBezTo>
                  <a:pt x="901700" y="666696"/>
                  <a:pt x="906463" y="425792"/>
                  <a:pt x="1054894" y="426189"/>
                </a:cubicBezTo>
                <a:cubicBezTo>
                  <a:pt x="1203325" y="426586"/>
                  <a:pt x="1489473" y="730592"/>
                  <a:pt x="1659732" y="709558"/>
                </a:cubicBezTo>
                <a:cubicBezTo>
                  <a:pt x="1829991" y="688524"/>
                  <a:pt x="1993106" y="352767"/>
                  <a:pt x="2076450" y="299983"/>
                </a:cubicBezTo>
                <a:cubicBezTo>
                  <a:pt x="2159794" y="247199"/>
                  <a:pt x="2113359" y="407140"/>
                  <a:pt x="2159794" y="392852"/>
                </a:cubicBezTo>
                <a:cubicBezTo>
                  <a:pt x="2206229" y="378564"/>
                  <a:pt x="2266554" y="227355"/>
                  <a:pt x="2355057" y="214258"/>
                </a:cubicBezTo>
                <a:cubicBezTo>
                  <a:pt x="2443560" y="201161"/>
                  <a:pt x="2574132" y="349593"/>
                  <a:pt x="2690813" y="314271"/>
                </a:cubicBezTo>
                <a:cubicBezTo>
                  <a:pt x="2807494" y="278949"/>
                  <a:pt x="2953147" y="27330"/>
                  <a:pt x="3055144" y="2327"/>
                </a:cubicBezTo>
                <a:cubicBezTo>
                  <a:pt x="3157141" y="-22676"/>
                  <a:pt x="3278188" y="161077"/>
                  <a:pt x="3312319" y="204733"/>
                </a:cubicBezTo>
              </a:path>
            </a:pathLst>
          </a:custGeom>
          <a:pattFill prst="pct50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2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DEF5FA">
                  <a:lumMod val="2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1E8357-49A6-AA74-A48C-CFA9A4FE8AF7}"/>
              </a:ext>
            </a:extLst>
          </p:cNvPr>
          <p:cNvSpPr txBox="1"/>
          <p:nvPr/>
        </p:nvSpPr>
        <p:spPr>
          <a:xfrm>
            <a:off x="7804121" y="4202474"/>
            <a:ext cx="689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05766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運用益</a:t>
            </a:r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8AAF3734-4960-1E09-DFD9-6A2528A5269B}"/>
              </a:ext>
            </a:extLst>
          </p:cNvPr>
          <p:cNvSpPr/>
          <p:nvPr/>
        </p:nvSpPr>
        <p:spPr>
          <a:xfrm>
            <a:off x="6799130" y="4675681"/>
            <a:ext cx="528458" cy="201895"/>
          </a:xfrm>
          <a:custGeom>
            <a:avLst/>
            <a:gdLst>
              <a:gd name="connsiteX0" fmla="*/ 0 w 481012"/>
              <a:gd name="connsiteY0" fmla="*/ 95250 h 207281"/>
              <a:gd name="connsiteX1" fmla="*/ 233362 w 481012"/>
              <a:gd name="connsiteY1" fmla="*/ 204788 h 207281"/>
              <a:gd name="connsiteX2" fmla="*/ 481012 w 481012"/>
              <a:gd name="connsiteY2" fmla="*/ 0 h 207281"/>
              <a:gd name="connsiteX3" fmla="*/ 0 w 481012"/>
              <a:gd name="connsiteY3" fmla="*/ 95250 h 207281"/>
              <a:gd name="connsiteX0" fmla="*/ 0 w 514350"/>
              <a:gd name="connsiteY0" fmla="*/ 109538 h 207829"/>
              <a:gd name="connsiteX1" fmla="*/ 266700 w 514350"/>
              <a:gd name="connsiteY1" fmla="*/ 204788 h 207829"/>
              <a:gd name="connsiteX2" fmla="*/ 514350 w 514350"/>
              <a:gd name="connsiteY2" fmla="*/ 0 h 207829"/>
              <a:gd name="connsiteX3" fmla="*/ 0 w 514350"/>
              <a:gd name="connsiteY3" fmla="*/ 109538 h 207829"/>
              <a:gd name="connsiteX0" fmla="*/ 0 w 547688"/>
              <a:gd name="connsiteY0" fmla="*/ 133351 h 231642"/>
              <a:gd name="connsiteX1" fmla="*/ 266700 w 547688"/>
              <a:gd name="connsiteY1" fmla="*/ 228601 h 231642"/>
              <a:gd name="connsiteX2" fmla="*/ 547688 w 547688"/>
              <a:gd name="connsiteY2" fmla="*/ 0 h 231642"/>
              <a:gd name="connsiteX3" fmla="*/ 0 w 547688"/>
              <a:gd name="connsiteY3" fmla="*/ 133351 h 231642"/>
              <a:gd name="connsiteX0" fmla="*/ 0 w 547688"/>
              <a:gd name="connsiteY0" fmla="*/ 133351 h 218183"/>
              <a:gd name="connsiteX1" fmla="*/ 323850 w 547688"/>
              <a:gd name="connsiteY1" fmla="*/ 214313 h 218183"/>
              <a:gd name="connsiteX2" fmla="*/ 547688 w 547688"/>
              <a:gd name="connsiteY2" fmla="*/ 0 h 218183"/>
              <a:gd name="connsiteX3" fmla="*/ 0 w 547688"/>
              <a:gd name="connsiteY3" fmla="*/ 133351 h 218183"/>
              <a:gd name="connsiteX0" fmla="*/ 0 w 547688"/>
              <a:gd name="connsiteY0" fmla="*/ 133351 h 249678"/>
              <a:gd name="connsiteX1" fmla="*/ 280987 w 547688"/>
              <a:gd name="connsiteY1" fmla="*/ 247319 h 249678"/>
              <a:gd name="connsiteX2" fmla="*/ 547688 w 547688"/>
              <a:gd name="connsiteY2" fmla="*/ 0 h 249678"/>
              <a:gd name="connsiteX3" fmla="*/ 0 w 547688"/>
              <a:gd name="connsiteY3" fmla="*/ 133351 h 249678"/>
              <a:gd name="connsiteX0" fmla="*/ 0 w 571500"/>
              <a:gd name="connsiteY0" fmla="*/ 114490 h 230817"/>
              <a:gd name="connsiteX1" fmla="*/ 280987 w 571500"/>
              <a:gd name="connsiteY1" fmla="*/ 228458 h 230817"/>
              <a:gd name="connsiteX2" fmla="*/ 571500 w 571500"/>
              <a:gd name="connsiteY2" fmla="*/ 0 h 230817"/>
              <a:gd name="connsiteX3" fmla="*/ 0 w 571500"/>
              <a:gd name="connsiteY3" fmla="*/ 114490 h 230817"/>
              <a:gd name="connsiteX0" fmla="*/ 0 w 542676"/>
              <a:gd name="connsiteY0" fmla="*/ 114490 h 230817"/>
              <a:gd name="connsiteX1" fmla="*/ 280987 w 542676"/>
              <a:gd name="connsiteY1" fmla="*/ 228458 h 230817"/>
              <a:gd name="connsiteX2" fmla="*/ 542676 w 542676"/>
              <a:gd name="connsiteY2" fmla="*/ 0 h 230817"/>
              <a:gd name="connsiteX3" fmla="*/ 0 w 542676"/>
              <a:gd name="connsiteY3" fmla="*/ 114490 h 230817"/>
              <a:gd name="connsiteX0" fmla="*/ 0 w 547480"/>
              <a:gd name="connsiteY0" fmla="*/ 77847 h 194174"/>
              <a:gd name="connsiteX1" fmla="*/ 280987 w 547480"/>
              <a:gd name="connsiteY1" fmla="*/ 191815 h 194174"/>
              <a:gd name="connsiteX2" fmla="*/ 547480 w 547480"/>
              <a:gd name="connsiteY2" fmla="*/ 0 h 194174"/>
              <a:gd name="connsiteX3" fmla="*/ 0 w 547480"/>
              <a:gd name="connsiteY3" fmla="*/ 77847 h 194174"/>
              <a:gd name="connsiteX0" fmla="*/ 0 w 533067"/>
              <a:gd name="connsiteY0" fmla="*/ 77847 h 194174"/>
              <a:gd name="connsiteX1" fmla="*/ 280987 w 533067"/>
              <a:gd name="connsiteY1" fmla="*/ 191815 h 194174"/>
              <a:gd name="connsiteX2" fmla="*/ 533067 w 533067"/>
              <a:gd name="connsiteY2" fmla="*/ 0 h 194174"/>
              <a:gd name="connsiteX3" fmla="*/ 0 w 533067"/>
              <a:gd name="connsiteY3" fmla="*/ 77847 h 194174"/>
              <a:gd name="connsiteX0" fmla="*/ 0 w 533067"/>
              <a:gd name="connsiteY0" fmla="*/ 77847 h 194174"/>
              <a:gd name="connsiteX1" fmla="*/ 290596 w 533067"/>
              <a:gd name="connsiteY1" fmla="*/ 191815 h 194174"/>
              <a:gd name="connsiteX2" fmla="*/ 533067 w 533067"/>
              <a:gd name="connsiteY2" fmla="*/ 0 h 194174"/>
              <a:gd name="connsiteX3" fmla="*/ 0 w 533067"/>
              <a:gd name="connsiteY3" fmla="*/ 77847 h 194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067" h="194174">
                <a:moveTo>
                  <a:pt x="0" y="77847"/>
                </a:moveTo>
                <a:cubicBezTo>
                  <a:pt x="76596" y="140553"/>
                  <a:pt x="210427" y="207690"/>
                  <a:pt x="290596" y="191815"/>
                </a:cubicBezTo>
                <a:cubicBezTo>
                  <a:pt x="370765" y="175940"/>
                  <a:pt x="449326" y="94456"/>
                  <a:pt x="533067" y="0"/>
                </a:cubicBezTo>
                <a:lnTo>
                  <a:pt x="0" y="778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58B3D77-A0E7-01E8-C597-1E26068591F9}"/>
              </a:ext>
            </a:extLst>
          </p:cNvPr>
          <p:cNvSpPr/>
          <p:nvPr/>
        </p:nvSpPr>
        <p:spPr>
          <a:xfrm>
            <a:off x="8471412" y="4144105"/>
            <a:ext cx="298664" cy="345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59F15A6-46BB-45DD-CB78-E7CAAA386A18}"/>
              </a:ext>
            </a:extLst>
          </p:cNvPr>
          <p:cNvGrpSpPr/>
          <p:nvPr/>
        </p:nvGrpSpPr>
        <p:grpSpPr>
          <a:xfrm>
            <a:off x="863787" y="4206912"/>
            <a:ext cx="3464491" cy="867009"/>
            <a:chOff x="863787" y="4408248"/>
            <a:chExt cx="3464491" cy="867009"/>
          </a:xfrm>
        </p:grpSpPr>
        <p:sp>
          <p:nvSpPr>
            <p:cNvPr id="22" name="直角三角形 21">
              <a:extLst>
                <a:ext uri="{FF2B5EF4-FFF2-40B4-BE49-F238E27FC236}">
                  <a16:creationId xmlns:a16="http://schemas.microsoft.com/office/drawing/2014/main" id="{57F32FF6-7690-ABAD-5EC8-A96325B39FFA}"/>
                </a:ext>
              </a:extLst>
            </p:cNvPr>
            <p:cNvSpPr/>
            <p:nvPr/>
          </p:nvSpPr>
          <p:spPr>
            <a:xfrm rot="16200000">
              <a:off x="2154682" y="3408254"/>
              <a:ext cx="642719" cy="3091287"/>
            </a:xfrm>
            <a:prstGeom prst="rtTriangle">
              <a:avLst/>
            </a:prstGeom>
            <a:pattFill prst="ltDnDiag">
              <a:fgClr>
                <a:srgbClr val="EB641B"/>
              </a:fgClr>
              <a:bgClr>
                <a:schemeClr val="bg1"/>
              </a:bgClr>
            </a:patt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拠出した掛金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4" name="直角三角形 23">
              <a:extLst>
                <a:ext uri="{FF2B5EF4-FFF2-40B4-BE49-F238E27FC236}">
                  <a16:creationId xmlns:a16="http://schemas.microsoft.com/office/drawing/2014/main" id="{FAECEBAF-CD50-B66E-91AC-232129F5FA39}"/>
                </a:ext>
              </a:extLst>
            </p:cNvPr>
            <p:cNvSpPr/>
            <p:nvPr/>
          </p:nvSpPr>
          <p:spPr>
            <a:xfrm rot="15501711">
              <a:off x="2423783" y="3298492"/>
              <a:ext cx="87090" cy="3207082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83826CFC-78A2-BF69-963A-34DECBF6AC32}"/>
                </a:ext>
              </a:extLst>
            </p:cNvPr>
            <p:cNvSpPr/>
            <p:nvPr/>
          </p:nvSpPr>
          <p:spPr>
            <a:xfrm>
              <a:off x="4029614" y="4408248"/>
              <a:ext cx="298664" cy="345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976A993B-65C8-E5D7-0164-88F413227E8D}"/>
                </a:ext>
              </a:extLst>
            </p:cNvPr>
            <p:cNvSpPr txBox="1"/>
            <p:nvPr/>
          </p:nvSpPr>
          <p:spPr>
            <a:xfrm>
              <a:off x="3396494" y="4421263"/>
              <a:ext cx="6892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105766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運用益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98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B0223F41705549A9F21F2C40AA537B" ma:contentTypeVersion="10" ma:contentTypeDescription="新しいドキュメントを作成します。" ma:contentTypeScope="" ma:versionID="958b7dc3411f5cad8d5ba9f9fd5c42c0">
  <xsd:schema xmlns:xsd="http://www.w3.org/2001/XMLSchema" xmlns:xs="http://www.w3.org/2001/XMLSchema" xmlns:p="http://schemas.microsoft.com/office/2006/metadata/properties" xmlns:ns2="396ea1a8-10e9-46c6-a4a9-4c0732bc817c" xmlns:ns3="4a6cd44d-f621-49d5-9b33-26c83832f376" targetNamespace="http://schemas.microsoft.com/office/2006/metadata/properties" ma:root="true" ma:fieldsID="b3b6f0b62f6b0910b7c723faa71976da" ns2:_="" ns3:_="">
    <xsd:import namespace="396ea1a8-10e9-46c6-a4a9-4c0732bc817c"/>
    <xsd:import namespace="4a6cd44d-f621-49d5-9b33-26c83832f37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6ea1a8-10e9-46c6-a4a9-4c0732bc81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6cd44d-f621-49d5-9b33-26c83832f3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44540E-252D-47F5-92D7-EFAA4AA8D3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6ea1a8-10e9-46c6-a4a9-4c0732bc817c"/>
    <ds:schemaRef ds:uri="4a6cd44d-f621-49d5-9b33-26c83832f3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B012DA-7EBA-49EE-A909-F34883C4D143}">
  <ds:schemaRefs>
    <ds:schemaRef ds:uri="http://purl.org/dc/terms/"/>
    <ds:schemaRef ds:uri="http://schemas.openxmlformats.org/package/2006/metadata/core-properties"/>
    <ds:schemaRef ds:uri="396ea1a8-10e9-46c6-a4a9-4c0732bc817c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4a6cd44d-f621-49d5-9b33-26c83832f37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9FD415D-9920-4379-99BB-0B866AF11F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2129</TotalTime>
  <Words>2135</Words>
  <Application>Microsoft Office PowerPoint</Application>
  <PresentationFormat>ワイド画面</PresentationFormat>
  <Paragraphs>259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企業年金・個人年金制度の仕組み</vt:lpstr>
      <vt:lpstr>PowerPoint プレゼンテーション</vt:lpstr>
      <vt:lpstr>PowerPoint プレゼンテーション</vt:lpstr>
      <vt:lpstr>PowerPoint プレゼンテーション</vt:lpstr>
      <vt:lpstr>企業型ＤＣ ～ 拠出の仕組み ～</vt:lpstr>
      <vt:lpstr>PowerPoint プレゼンテーション</vt:lpstr>
      <vt:lpstr>企業型ＤＣ ～ 給付の仕組み ～</vt:lpstr>
      <vt:lpstr>企業型ＤＣ ～ 税制優遇 ～</vt:lpstr>
      <vt:lpstr>PowerPoint プレゼンテーション</vt:lpstr>
      <vt:lpstr>PowerPoint プレゼンテーション</vt:lpstr>
      <vt:lpstr>iDeCo ～ 拠出の仕組み ～</vt:lpstr>
      <vt:lpstr>iDeCo ～ 拠出の仕組み ～</vt:lpstr>
      <vt:lpstr>PowerPoint プレゼンテーション</vt:lpstr>
      <vt:lpstr>iDeCo ～ 給付の仕組み ～</vt:lpstr>
      <vt:lpstr>iDeCo ～ 税制優遇 ～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講義スライド</dc:title>
  <dc:creator>金融経済教育推進会議</dc:creator>
  <cp:lastModifiedBy>2016</cp:lastModifiedBy>
  <cp:revision>111</cp:revision>
  <cp:lastPrinted>2021-07-02T04:19:08Z</cp:lastPrinted>
  <dcterms:created xsi:type="dcterms:W3CDTF">2021-06-28T06:01:13Z</dcterms:created>
  <dcterms:modified xsi:type="dcterms:W3CDTF">2023-09-22T00:00:57Z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0x0101007DB0223F41705549A9F21F2C40AA537B</vt:lpwstr>
  </property>
</Properties>
</file>