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58" r:id="rId1"/>
  </p:sldMasterIdLst>
  <p:notesMasterIdLst>
    <p:notesMasterId r:id="rId33"/>
  </p:notesMasterIdLst>
  <p:handoutMasterIdLst>
    <p:handoutMasterId r:id="rId34"/>
  </p:handoutMasterIdLst>
  <p:sldIdLst>
    <p:sldId id="971" r:id="rId2"/>
    <p:sldId id="981" r:id="rId3"/>
    <p:sldId id="989" r:id="rId4"/>
    <p:sldId id="909" r:id="rId5"/>
    <p:sldId id="910" r:id="rId6"/>
    <p:sldId id="913" r:id="rId7"/>
    <p:sldId id="914" r:id="rId8"/>
    <p:sldId id="916" r:id="rId9"/>
    <p:sldId id="917" r:id="rId10"/>
    <p:sldId id="986" r:id="rId11"/>
    <p:sldId id="919" r:id="rId12"/>
    <p:sldId id="920" r:id="rId13"/>
    <p:sldId id="987" r:id="rId14"/>
    <p:sldId id="922" r:id="rId15"/>
    <p:sldId id="923" r:id="rId16"/>
    <p:sldId id="984" r:id="rId17"/>
    <p:sldId id="983" r:id="rId18"/>
    <p:sldId id="928" r:id="rId19"/>
    <p:sldId id="985" r:id="rId20"/>
    <p:sldId id="974" r:id="rId21"/>
    <p:sldId id="930" r:id="rId22"/>
    <p:sldId id="931" r:id="rId23"/>
    <p:sldId id="933" r:id="rId24"/>
    <p:sldId id="935" r:id="rId25"/>
    <p:sldId id="937" r:id="rId26"/>
    <p:sldId id="938" r:id="rId27"/>
    <p:sldId id="939" r:id="rId28"/>
    <p:sldId id="988" r:id="rId29"/>
    <p:sldId id="941" r:id="rId30"/>
    <p:sldId id="944" r:id="rId31"/>
    <p:sldId id="906" r:id="rId32"/>
  </p:sldIdLst>
  <p:sldSz cx="9144000" cy="6858000" type="screen4x3"/>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913"/>
    <a:srgbClr val="F7903B"/>
    <a:srgbClr val="D96709"/>
    <a:srgbClr val="FFE181"/>
    <a:srgbClr val="E7BD47"/>
    <a:srgbClr val="FFFF99"/>
    <a:srgbClr val="FF3300"/>
    <a:srgbClr val="0000FF"/>
    <a:srgbClr val="6699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95320" autoAdjust="0"/>
  </p:normalViewPr>
  <p:slideViewPr>
    <p:cSldViewPr snapToGrid="0">
      <p:cViewPr varScale="1">
        <p:scale>
          <a:sx n="83" d="100"/>
          <a:sy n="83" d="100"/>
        </p:scale>
        <p:origin x="109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notesViewPr>
    <p:cSldViewPr snapToGrid="0">
      <p:cViewPr varScale="1">
        <p:scale>
          <a:sx n="54" d="100"/>
          <a:sy n="54" d="100"/>
        </p:scale>
        <p:origin x="-1698" y="-78"/>
      </p:cViewPr>
      <p:guideLst>
        <p:guide orient="horz" pos="3107"/>
        <p:guide pos="212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dirty="0"/>
          </a:p>
        </p:txBody>
      </p:sp>
      <p:sp>
        <p:nvSpPr>
          <p:cNvPr id="372740" name="Rectangle 4"/>
          <p:cNvSpPr>
            <a:spLocks noGrp="1" noChangeArrowheads="1"/>
          </p:cNvSpPr>
          <p:nvPr>
            <p:ph type="ftr" sz="quarter" idx="2"/>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dirty="0"/>
          </a:p>
        </p:txBody>
      </p:sp>
      <p:sp>
        <p:nvSpPr>
          <p:cNvPr id="372741" name="Rectangle 5"/>
          <p:cNvSpPr>
            <a:spLocks noGrp="1" noChangeArrowheads="1"/>
          </p:cNvSpPr>
          <p:nvPr>
            <p:ph type="sldNum" sz="quarter" idx="3"/>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dirty="0"/>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25" y="4686300"/>
            <a:ext cx="4938713"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8" name="Rectangle 12"/>
          <p:cNvSpPr>
            <a:spLocks noGrp="1" noChangeArrowheads="1"/>
          </p:cNvSpPr>
          <p:nvPr>
            <p:ph type="ftr" sz="quarter" idx="4"/>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362509" name="Rectangle 13"/>
          <p:cNvSpPr>
            <a:spLocks noGrp="1" noChangeArrowheads="1"/>
          </p:cNvSpPr>
          <p:nvPr>
            <p:ph type="sldNum" sz="quarter" idx="5"/>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dirty="0"/>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xfrm>
            <a:off x="900113" y="739775"/>
            <a:ext cx="4935537" cy="3702050"/>
          </a:xfrm>
          <a:ln/>
        </p:spPr>
      </p:sp>
      <p:sp>
        <p:nvSpPr>
          <p:cNvPr id="33795" name="ノート プレースホルダ 2"/>
          <p:cNvSpPr>
            <a:spLocks noGrp="1"/>
          </p:cNvSpPr>
          <p:nvPr>
            <p:ph type="body" idx="1"/>
          </p:nvPr>
        </p:nvSpPr>
        <p:spPr>
          <a:noFill/>
          <a:ln w="9525"/>
        </p:spPr>
        <p:txBody>
          <a:bodyPr/>
          <a:lstStyle/>
          <a:p>
            <a:endParaRPr lang="ja-JP" altLang="en-US" dirty="0" smtClean="0"/>
          </a:p>
        </p:txBody>
      </p:sp>
      <p:sp>
        <p:nvSpPr>
          <p:cNvPr id="33797" name="日付プレースホルダ 4"/>
          <p:cNvSpPr>
            <a:spLocks noGrp="1"/>
          </p:cNvSpPr>
          <p:nvPr>
            <p:ph type="dt" sz="quarter" idx="1"/>
          </p:nvPr>
        </p:nvSpPr>
        <p:spPr>
          <a:noFill/>
        </p:spPr>
        <p:txBody>
          <a:bodyPr/>
          <a:lstStyle/>
          <a:p>
            <a:r>
              <a:rPr lang="en-US" altLang="ja-JP" dirty="0" smtClean="0"/>
              <a:t>2013/07/31</a:t>
            </a:r>
          </a:p>
        </p:txBody>
      </p:sp>
    </p:spTree>
    <p:extLst>
      <p:ext uri="{BB962C8B-B14F-4D97-AF65-F5344CB8AC3E}">
        <p14:creationId xmlns:p14="http://schemas.microsoft.com/office/powerpoint/2010/main" val="127314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50757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42653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61534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93049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633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9471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81966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16272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5821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65013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6</a:t>
            </a:fld>
            <a:endParaRPr lang="ja-JP" altLang="ja-JP"/>
          </a:p>
        </p:txBody>
      </p:sp>
    </p:spTree>
    <p:extLst>
      <p:ext uri="{BB962C8B-B14F-4D97-AF65-F5344CB8AC3E}">
        <p14:creationId xmlns:p14="http://schemas.microsoft.com/office/powerpoint/2010/main" val="3992210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1015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54694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22861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7</a:t>
            </a:fld>
            <a:endParaRPr lang="ja-JP" altLang="ja-JP"/>
          </a:p>
        </p:txBody>
      </p:sp>
    </p:spTree>
    <p:extLst>
      <p:ext uri="{BB962C8B-B14F-4D97-AF65-F5344CB8AC3E}">
        <p14:creationId xmlns:p14="http://schemas.microsoft.com/office/powerpoint/2010/main" val="74130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8835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29555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82693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77053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84953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78889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dirty="0"/>
          </a:p>
        </p:txBody>
      </p:sp>
    </p:spTree>
    <p:extLst>
      <p:ext uri="{BB962C8B-B14F-4D97-AF65-F5344CB8AC3E}">
        <p14:creationId xmlns:p14="http://schemas.microsoft.com/office/powerpoint/2010/main" val="5208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86415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16808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dirty="0"/>
          </a:p>
        </p:txBody>
      </p:sp>
    </p:spTree>
    <p:extLst>
      <p:ext uri="{BB962C8B-B14F-4D97-AF65-F5344CB8AC3E}">
        <p14:creationId xmlns:p14="http://schemas.microsoft.com/office/powerpoint/2010/main" val="389199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dirty="0"/>
          </a:p>
        </p:txBody>
      </p:sp>
    </p:spTree>
    <p:extLst>
      <p:ext uri="{BB962C8B-B14F-4D97-AF65-F5344CB8AC3E}">
        <p14:creationId xmlns:p14="http://schemas.microsoft.com/office/powerpoint/2010/main" val="8620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dirty="0"/>
          </a:p>
        </p:txBody>
      </p:sp>
    </p:spTree>
    <p:extLst>
      <p:ext uri="{BB962C8B-B14F-4D97-AF65-F5344CB8AC3E}">
        <p14:creationId xmlns:p14="http://schemas.microsoft.com/office/powerpoint/2010/main" val="1277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dirty="0"/>
          </a:p>
        </p:txBody>
      </p:sp>
    </p:spTree>
    <p:extLst>
      <p:ext uri="{BB962C8B-B14F-4D97-AF65-F5344CB8AC3E}">
        <p14:creationId xmlns:p14="http://schemas.microsoft.com/office/powerpoint/2010/main" val="28078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dirty="0"/>
          </a:p>
        </p:txBody>
      </p:sp>
    </p:spTree>
    <p:extLst>
      <p:ext uri="{BB962C8B-B14F-4D97-AF65-F5344CB8AC3E}">
        <p14:creationId xmlns:p14="http://schemas.microsoft.com/office/powerpoint/2010/main" val="288138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dirty="0"/>
          </a:p>
        </p:txBody>
      </p:sp>
    </p:spTree>
    <p:extLst>
      <p:ext uri="{BB962C8B-B14F-4D97-AF65-F5344CB8AC3E}">
        <p14:creationId xmlns:p14="http://schemas.microsoft.com/office/powerpoint/2010/main" val="3925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341967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dirty="0"/>
          </a:p>
        </p:txBody>
      </p:sp>
    </p:spTree>
    <p:extLst>
      <p:ext uri="{BB962C8B-B14F-4D97-AF65-F5344CB8AC3E}">
        <p14:creationId xmlns:p14="http://schemas.microsoft.com/office/powerpoint/2010/main" val="264055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pPr>
                <a:defRPr/>
              </a:pPr>
              <a:t>‹#›</a:t>
            </a:fld>
            <a:endParaRPr lang="en-US" altLang="ja-JP" dirty="0"/>
          </a:p>
        </p:txBody>
      </p:sp>
    </p:spTree>
    <p:extLst>
      <p:ext uri="{BB962C8B-B14F-4D97-AF65-F5344CB8AC3E}">
        <p14:creationId xmlns:p14="http://schemas.microsoft.com/office/powerpoint/2010/main" val="71185998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738"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1962403"/>
            <a:ext cx="9144000" cy="1389629"/>
          </a:xfrm>
        </p:spPr>
        <p:txBody>
          <a:bodyPr>
            <a:noAutofit/>
          </a:bodyPr>
          <a:lstStyle/>
          <a:p>
            <a:pPr algn="l" defTabSz="1055688">
              <a:lnSpc>
                <a:spcPct val="150000"/>
              </a:lnSpc>
              <a:spcBef>
                <a:spcPts val="1200"/>
              </a:spcBef>
              <a:defRPr/>
            </a:pPr>
            <a:r>
              <a:rPr lang="ja-JP" altLang="en-US" sz="4800" b="1" dirty="0" smtClean="0">
                <a:solidFill>
                  <a:schemeClr val="tx1"/>
                </a:solidFill>
                <a:latin typeface="メイリオ" pitchFamily="50" charset="-128"/>
                <a:ea typeface="メイリオ" pitchFamily="50" charset="-128"/>
                <a:cs typeface="メイリオ" pitchFamily="50" charset="-128"/>
              </a:rPr>
              <a:t>   </a:t>
            </a:r>
            <a:r>
              <a:rPr lang="ja-JP" altLang="en-US" sz="5000" b="1" dirty="0" smtClean="0">
                <a:solidFill>
                  <a:schemeClr val="tx1"/>
                </a:solidFill>
                <a:latin typeface="メイリオ" pitchFamily="50" charset="-128"/>
                <a:ea typeface="メイリオ" pitchFamily="50" charset="-128"/>
                <a:cs typeface="メイリオ" pitchFamily="50" charset="-128"/>
              </a:rPr>
              <a:t>第２回　人生とお金</a:t>
            </a:r>
          </a:p>
        </p:txBody>
      </p:sp>
      <p:sp>
        <p:nvSpPr>
          <p:cNvPr id="1030" name="Text Box 5"/>
          <p:cNvSpPr txBox="1">
            <a:spLocks noChangeArrowheads="1"/>
          </p:cNvSpPr>
          <p:nvPr/>
        </p:nvSpPr>
        <p:spPr bwMode="auto">
          <a:xfrm>
            <a:off x="548640" y="4055046"/>
            <a:ext cx="8460606" cy="2237536"/>
          </a:xfrm>
          <a:prstGeom prst="rect">
            <a:avLst/>
          </a:prstGeom>
          <a:noFill/>
          <a:ln w="9525">
            <a:noFill/>
            <a:miter lim="800000"/>
            <a:headEnd/>
            <a:tailEnd/>
          </a:ln>
        </p:spPr>
        <p:txBody>
          <a:bodyPr wrap="square">
            <a:spAutoFit/>
          </a:bodyPr>
          <a:lstStyle/>
          <a:p>
            <a:pPr algn="ctr">
              <a:spcBef>
                <a:spcPts val="600"/>
              </a:spcBef>
              <a:defRPr/>
            </a:pPr>
            <a:r>
              <a:rPr lang="en-US" altLang="ja-JP" sz="2800" dirty="0" smtClean="0">
                <a:latin typeface="ＭＳ Ｐゴシック" pitchFamily="50" charset="-128"/>
              </a:rPr>
              <a:t>2024</a:t>
            </a:r>
            <a:r>
              <a:rPr lang="ja-JP" altLang="en-US" sz="2800" dirty="0" smtClean="0">
                <a:latin typeface="ＭＳ Ｐゴシック" pitchFamily="50" charset="-128"/>
              </a:rPr>
              <a:t>年</a:t>
            </a:r>
            <a:r>
              <a:rPr lang="en-US" altLang="ja-JP" sz="2800" dirty="0" smtClean="0">
                <a:latin typeface="ＭＳ Ｐゴシック" pitchFamily="50" charset="-128"/>
              </a:rPr>
              <a:t>X</a:t>
            </a:r>
            <a:r>
              <a:rPr lang="ja-JP" altLang="en-US" sz="2800" dirty="0" smtClean="0">
                <a:latin typeface="ＭＳ Ｐゴシック" pitchFamily="50" charset="-128"/>
              </a:rPr>
              <a:t>月</a:t>
            </a:r>
            <a:r>
              <a:rPr lang="en-US" altLang="ja-JP" sz="2800" dirty="0" smtClean="0">
                <a:latin typeface="ＭＳ Ｐゴシック" pitchFamily="50" charset="-128"/>
              </a:rPr>
              <a:t>X</a:t>
            </a:r>
            <a:r>
              <a:rPr lang="ja-JP" altLang="en-US" sz="2800" dirty="0" smtClean="0">
                <a:latin typeface="ＭＳ Ｐゴシック" pitchFamily="50" charset="-128"/>
              </a:rPr>
              <a:t>日</a:t>
            </a:r>
            <a:endParaRPr lang="en-US" altLang="ja-JP" sz="2800" dirty="0">
              <a:latin typeface="ＭＳ Ｐゴシック" pitchFamily="50" charset="-128"/>
            </a:endParaRPr>
          </a:p>
          <a:p>
            <a:pPr algn="ctr">
              <a:spcBef>
                <a:spcPts val="0"/>
              </a:spcBef>
              <a:spcAft>
                <a:spcPts val="0"/>
              </a:spcAft>
              <a:defRPr/>
            </a:pPr>
            <a:r>
              <a:rPr lang="ja-JP" altLang="en-US" sz="2800" dirty="0">
                <a:latin typeface="+mj-ea"/>
              </a:rPr>
              <a:t>金融広報中央</a:t>
            </a:r>
            <a:r>
              <a:rPr lang="ja-JP" altLang="en-US" sz="2800" dirty="0" smtClean="0">
                <a:latin typeface="+mj-ea"/>
              </a:rPr>
              <a:t>委員会</a:t>
            </a:r>
            <a:endParaRPr lang="en-US" altLang="ja-JP" sz="2800" dirty="0" smtClean="0">
              <a:latin typeface="+mj-ea"/>
            </a:endParaRPr>
          </a:p>
          <a:p>
            <a:pPr algn="ctr">
              <a:spcBef>
                <a:spcPts val="0"/>
              </a:spcBef>
              <a:spcAft>
                <a:spcPts val="0"/>
              </a:spcAft>
              <a:defRPr/>
            </a:pPr>
            <a:r>
              <a:rPr lang="ja-JP" altLang="en-US" sz="2400" dirty="0" smtClean="0">
                <a:latin typeface="+mj-ea"/>
              </a:rPr>
              <a:t>事務局　○ ○ ○ ○</a:t>
            </a:r>
            <a:endParaRPr lang="en-US" altLang="ja-JP" sz="2400" dirty="0">
              <a:latin typeface="+mj-ea"/>
            </a:endParaRPr>
          </a:p>
          <a:p>
            <a:pPr algn="ctr">
              <a:lnSpc>
                <a:spcPct val="100000"/>
              </a:lnSpc>
              <a:spcBef>
                <a:spcPts val="600"/>
              </a:spcBef>
              <a:defRPr/>
            </a:pPr>
            <a:r>
              <a:rPr lang="ja-JP" altLang="en-US" sz="2800" b="1" dirty="0">
                <a:solidFill>
                  <a:schemeClr val="tx2">
                    <a:lumMod val="75000"/>
                  </a:schemeClr>
                </a:solidFill>
                <a:latin typeface="ＭＳ Ｐゴシック" pitchFamily="50" charset="-128"/>
              </a:rPr>
              <a:t>　　　　</a:t>
            </a:r>
            <a:r>
              <a:rPr lang="ja-JP" altLang="en-US" sz="2800" b="1" dirty="0">
                <a:solidFill>
                  <a:schemeClr val="tx2">
                    <a:lumMod val="75000"/>
                  </a:schemeClr>
                </a:solidFill>
                <a:latin typeface="HG創英角ﾎﾟｯﾌﾟ体" pitchFamily="49" charset="-128"/>
                <a:ea typeface="HG創英角ﾎﾟｯﾌﾟ体" pitchFamily="49" charset="-128"/>
              </a:rPr>
              <a:t>　</a:t>
            </a:r>
            <a:endParaRPr lang="ja-JP" altLang="en-US" sz="2800" b="1" dirty="0">
              <a:latin typeface="HG創英角ﾎﾟｯﾌﾟ体" pitchFamily="49" charset="-128"/>
              <a:ea typeface="HG創英角ﾎﾟｯﾌﾟ体" pitchFamily="49" charset="-128"/>
            </a:endParaRPr>
          </a:p>
        </p:txBody>
      </p:sp>
      <p:sp>
        <p:nvSpPr>
          <p:cNvPr id="2" name="正方形/長方形 1"/>
          <p:cNvSpPr/>
          <p:nvPr/>
        </p:nvSpPr>
        <p:spPr>
          <a:xfrm>
            <a:off x="7729769" y="335075"/>
            <a:ext cx="1109432" cy="400110"/>
          </a:xfrm>
          <a:prstGeom prst="rect">
            <a:avLst/>
          </a:prstGeom>
        </p:spPr>
        <p:txBody>
          <a:bodyPr wrap="square">
            <a:spAutoFit/>
          </a:bodyPr>
          <a:lstStyle/>
          <a:p>
            <a:pPr algn="r">
              <a:lnSpc>
                <a:spcPct val="100000"/>
              </a:lnSpc>
              <a:spcBef>
                <a:spcPts val="0"/>
              </a:spcBef>
              <a:spcAft>
                <a:spcPts val="0"/>
              </a:spcAft>
            </a:pPr>
            <a:r>
              <a:rPr lang="ja-JP" altLang="en-US" sz="2000" dirty="0" smtClean="0"/>
              <a:t>（</a:t>
            </a:r>
            <a:r>
              <a:rPr lang="en-US" altLang="ja-JP" sz="2000" dirty="0" smtClean="0"/>
              <a:t>1/3</a:t>
            </a:r>
            <a:r>
              <a:rPr lang="ja-JP" altLang="en-US" sz="2000" dirty="0" smtClean="0"/>
              <a:t>）</a:t>
            </a:r>
            <a:endParaRPr lang="ja-JP" altLang="en-US" sz="2000" dirty="0"/>
          </a:p>
        </p:txBody>
      </p:sp>
    </p:spTree>
    <p:extLst>
      <p:ext uri="{BB962C8B-B14F-4D97-AF65-F5344CB8AC3E}">
        <p14:creationId xmlns:p14="http://schemas.microsoft.com/office/powerpoint/2010/main" val="396445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901887"/>
            <a:ext cx="8674100" cy="4546538"/>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412750" y="271456"/>
            <a:ext cx="8229600" cy="640045"/>
          </a:xfrm>
          <a:prstGeom prst="rect">
            <a:avLst/>
          </a:prstGeom>
          <a:solidFill>
            <a:schemeClr val="bg1"/>
          </a:solidFill>
        </p:spPr>
        <p:txBody>
          <a:bodyPr/>
          <a:lstStyle/>
          <a:p>
            <a:pPr lvl="0">
              <a:lnSpc>
                <a:spcPct val="100000"/>
              </a:lnSpc>
              <a:spcBef>
                <a:spcPct val="0"/>
              </a:spcBef>
              <a:spcAft>
                <a:spcPct val="0"/>
              </a:spcAft>
              <a:defRPr/>
            </a:pPr>
            <a:r>
              <a:rPr lang="ja-JP" altLang="en-US" sz="3200" b="1" kern="0" dirty="0" smtClean="0">
                <a:latin typeface="Meiryo UI" panose="020B0604030504040204" pitchFamily="50" charset="-128"/>
                <a:ea typeface="Meiryo UI" panose="020B0604030504040204" pitchFamily="50" charset="-128"/>
              </a:rPr>
              <a:t> </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一生涯における</a:t>
            </a:r>
            <a:r>
              <a:rPr lang="ja-JP" altLang="en-US" sz="3200" b="1" kern="0" dirty="0" smtClean="0">
                <a:latin typeface="Meiryo UI" panose="020B0604030504040204" pitchFamily="50" charset="-128"/>
                <a:ea typeface="Meiryo UI" panose="020B0604030504040204" pitchFamily="50" charset="-128"/>
                <a:cs typeface="+mj-cs"/>
              </a:rPr>
              <a:t>収入と支出のイメージ</a:t>
            </a:r>
            <a:endPar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useBgFill="1">
        <p:nvSpPr>
          <p:cNvPr id="12" name="テキスト ボックス 11"/>
          <p:cNvSpPr txBox="1"/>
          <p:nvPr/>
        </p:nvSpPr>
        <p:spPr>
          <a:xfrm>
            <a:off x="190499" y="978259"/>
            <a:ext cx="751609" cy="424732"/>
          </a:xfrm>
          <a:prstGeom prst="rect">
            <a:avLst/>
          </a:prstGeom>
        </p:spPr>
        <p:txBody>
          <a:bodyPr wrap="square" rtlCol="0">
            <a:spAutoFit/>
          </a:bodyPr>
          <a:lstStyle/>
          <a:p>
            <a:endParaRPr kumimoji="1" lang="ja-JP" altLang="en-US" dirty="0"/>
          </a:p>
        </p:txBody>
      </p:sp>
      <p:sp>
        <p:nvSpPr>
          <p:cNvPr id="2" name="テキスト ボックス 1"/>
          <p:cNvSpPr txBox="1"/>
          <p:nvPr/>
        </p:nvSpPr>
        <p:spPr>
          <a:xfrm>
            <a:off x="221394" y="1118031"/>
            <a:ext cx="783867" cy="424732"/>
          </a:xfrm>
          <a:prstGeom prst="rect">
            <a:avLst/>
          </a:prstGeom>
          <a:solidFill>
            <a:schemeClr val="bg1"/>
          </a:solidFill>
          <a:ln>
            <a:solidFill>
              <a:schemeClr val="bg1">
                <a:alpha val="0"/>
              </a:schemeClr>
            </a:solidFill>
          </a:ln>
        </p:spPr>
        <p:txBody>
          <a:bodyPr wrap="square" rtlCol="0">
            <a:spAutoFit/>
          </a:bodyPr>
          <a:lstStyle/>
          <a:p>
            <a:endParaRPr kumimoji="1" lang="ja-JP" altLang="en-US" dirty="0"/>
          </a:p>
        </p:txBody>
      </p:sp>
      <p:sp>
        <p:nvSpPr>
          <p:cNvPr id="13" name="正方形/長方形 12"/>
          <p:cNvSpPr/>
          <p:nvPr/>
        </p:nvSpPr>
        <p:spPr>
          <a:xfrm>
            <a:off x="6164826" y="1030230"/>
            <a:ext cx="924918" cy="4238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6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生涯支出</a:t>
            </a:r>
            <a:endParaRPr lang="ja-JP" altLang="en-US" sz="16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14" name="正方形/長方形 13"/>
          <p:cNvSpPr/>
          <p:nvPr/>
        </p:nvSpPr>
        <p:spPr>
          <a:xfrm>
            <a:off x="3588774" y="1042715"/>
            <a:ext cx="1013871" cy="4292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600" b="1" dirty="0" smtClean="0">
                <a:solidFill>
                  <a:schemeClr val="tx1">
                    <a:lumMod val="65000"/>
                    <a:lumOff val="35000"/>
                  </a:schemeClr>
                </a:solidFill>
                <a:latin typeface="Meiryo UI" pitchFamily="50" charset="-128"/>
                <a:ea typeface="Meiryo UI" pitchFamily="50" charset="-128"/>
                <a:cs typeface="Meiryo UI" pitchFamily="50" charset="-128"/>
              </a:rPr>
              <a:t>生涯収入</a:t>
            </a:r>
            <a:endParaRPr lang="ja-JP" altLang="en-US" sz="16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613525" y="6102526"/>
            <a:ext cx="8327290" cy="572464"/>
          </a:xfrm>
          <a:prstGeom prst="rect">
            <a:avLst/>
          </a:prstGeom>
          <a:noFill/>
        </p:spPr>
        <p:txBody>
          <a:bodyPr wrap="square" rtlCol="0">
            <a:spAutoFit/>
          </a:bodyPr>
          <a:lstStyle/>
          <a:p>
            <a:pPr marL="442913" indent="-442913"/>
            <a:r>
              <a:rPr lang="ja-JP" altLang="en-US" sz="1300" dirty="0">
                <a:latin typeface="Meiryo UI" panose="020B0604030504040204" pitchFamily="50" charset="-128"/>
                <a:ea typeface="Meiryo UI" panose="020B0604030504040204" pitchFamily="50" charset="-128"/>
                <a:cs typeface="Meiryo UI" panose="020B0604030504040204" pitchFamily="50" charset="-128"/>
              </a:rPr>
              <a:t>出所：総務省「家計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年平均）」を基に作成。収入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は可処分所得、支出は消費支出＋土地家屋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借金返済。生涯収入と生涯　支出は</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歳までの合計で試算（</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歳以降は単身世帯となる想定）。</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03394" y="1134010"/>
            <a:ext cx="1045455" cy="288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8316701" y="5800068"/>
            <a:ext cx="62411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089744" y="1028852"/>
            <a:ext cx="1297083" cy="42387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616660" y="1037808"/>
            <a:ext cx="1323128" cy="4238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768947" y="1495909"/>
            <a:ext cx="7667396" cy="4582665"/>
          </a:xfrm>
          <a:prstGeom prst="rect">
            <a:avLst/>
          </a:prstGeom>
        </p:spPr>
      </p:pic>
      <p:sp>
        <p:nvSpPr>
          <p:cNvPr id="21"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10</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8482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12750" y="488698"/>
            <a:ext cx="8229600" cy="60858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1"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グラフから分かることを書き出してみよう。</a:t>
            </a:r>
          </a:p>
        </p:txBody>
      </p:sp>
      <p:graphicFrame>
        <p:nvGraphicFramePr>
          <p:cNvPr id="2" name="表 1"/>
          <p:cNvGraphicFramePr>
            <a:graphicFrameLocks noGrp="1"/>
          </p:cNvGraphicFramePr>
          <p:nvPr>
            <p:extLst>
              <p:ext uri="{D42A27DB-BD31-4B8C-83A1-F6EECF244321}">
                <p14:modId xmlns:p14="http://schemas.microsoft.com/office/powerpoint/2010/main" val="2179380766"/>
              </p:ext>
            </p:extLst>
          </p:nvPr>
        </p:nvGraphicFramePr>
        <p:xfrm>
          <a:off x="709729" y="1319653"/>
          <a:ext cx="7814129" cy="4708063"/>
        </p:xfrm>
        <a:graphic>
          <a:graphicData uri="http://schemas.openxmlformats.org/drawingml/2006/table">
            <a:tbl>
              <a:tblPr firstRow="1">
                <a:tableStyleId>{93296810-A885-4BE3-A3E7-6D5BEEA58F35}</a:tableStyleId>
              </a:tblPr>
              <a:tblGrid>
                <a:gridCol w="2469243">
                  <a:extLst>
                    <a:ext uri="{9D8B030D-6E8A-4147-A177-3AD203B41FA5}">
                      <a16:colId xmlns:a16="http://schemas.microsoft.com/office/drawing/2014/main" val="20000"/>
                    </a:ext>
                  </a:extLst>
                </a:gridCol>
                <a:gridCol w="5344886">
                  <a:extLst>
                    <a:ext uri="{9D8B030D-6E8A-4147-A177-3AD203B41FA5}">
                      <a16:colId xmlns:a16="http://schemas.microsoft.com/office/drawing/2014/main" val="20001"/>
                    </a:ext>
                  </a:extLst>
                </a:gridCol>
              </a:tblGrid>
              <a:tr h="502166">
                <a:tc>
                  <a:txBody>
                    <a:bodyPr/>
                    <a:lstStyle/>
                    <a:p>
                      <a:endParaRPr kumimoji="1" lang="ja-JP" altLang="en-US" dirty="0">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a:r>
                        <a:rPr kumimoji="1" lang="ja-JP" altLang="en-US" b="1" dirty="0" smtClean="0">
                          <a:solidFill>
                            <a:schemeClr val="tx1"/>
                          </a:solidFill>
                          <a:latin typeface="ＭＳ Ｐゴシック" pitchFamily="50" charset="-128"/>
                          <a:ea typeface="ＭＳ Ｐゴシック" pitchFamily="50" charset="-128"/>
                        </a:rPr>
                        <a:t>気付いたこと</a:t>
                      </a:r>
                      <a:endParaRPr kumimoji="1" lang="ja-JP" altLang="en-US" b="1" dirty="0">
                        <a:solidFill>
                          <a:schemeClr val="tx1"/>
                        </a:solidFill>
                        <a:latin typeface="ＭＳ Ｐゴシック" pitchFamily="50" charset="-128"/>
                        <a:ea typeface="ＭＳ Ｐゴシック"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863629">
                <a:tc>
                  <a:txBody>
                    <a:bodyPr/>
                    <a:lstStyle/>
                    <a:p>
                      <a:pPr marL="87313" indent="0"/>
                      <a:r>
                        <a:rPr kumimoji="1" lang="ja-JP" altLang="en-US" dirty="0" smtClean="0">
                          <a:latin typeface="Meiryo UI" panose="020B0604030504040204" pitchFamily="50" charset="-128"/>
                          <a:ea typeface="Meiryo UI" panose="020B0604030504040204" pitchFamily="50" charset="-128"/>
                        </a:rPr>
                        <a:t>一生涯を通してみると</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rgbClr val="FF0000"/>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35567">
                <a:tc>
                  <a:txBody>
                    <a:bodyPr/>
                    <a:lstStyle/>
                    <a:p>
                      <a:pPr marL="87313" indent="0"/>
                      <a:r>
                        <a:rPr kumimoji="1" lang="ja-JP" altLang="en-US" dirty="0" smtClean="0">
                          <a:latin typeface="Meiryo UI" panose="020B0604030504040204" pitchFamily="50" charset="-128"/>
                          <a:ea typeface="Meiryo UI" panose="020B0604030504040204" pitchFamily="50" charset="-128"/>
                        </a:rPr>
                        <a:t>４０歳までをみると</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rgbClr val="FF0000"/>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5567">
                <a:tc>
                  <a:txBody>
                    <a:bodyPr/>
                    <a:lstStyle/>
                    <a:p>
                      <a:pPr marL="182563" indent="-87313"/>
                      <a:r>
                        <a:rPr kumimoji="1" lang="ja-JP" altLang="en-US" dirty="0" smtClean="0">
                          <a:latin typeface="Meiryo UI" panose="020B0604030504040204" pitchFamily="50" charset="-128"/>
                          <a:ea typeface="Meiryo UI" panose="020B0604030504040204" pitchFamily="50" charset="-128"/>
                        </a:rPr>
                        <a:t>４０～６５歳をみると</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rgbClr val="FF0000"/>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5567">
                <a:tc>
                  <a:txBody>
                    <a:bodyPr/>
                    <a:lstStyle/>
                    <a:p>
                      <a:pPr marL="87313" indent="0"/>
                      <a:r>
                        <a:rPr kumimoji="1" lang="ja-JP" altLang="en-US" dirty="0" smtClean="0">
                          <a:latin typeface="Meiryo UI" panose="020B0604030504040204" pitchFamily="50" charset="-128"/>
                          <a:ea typeface="Meiryo UI" panose="020B0604030504040204" pitchFamily="50" charset="-128"/>
                        </a:rPr>
                        <a:t>６５歳以降をみると</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rgbClr val="FF0000"/>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35567">
                <a:tc>
                  <a:txBody>
                    <a:bodyPr/>
                    <a:lstStyle/>
                    <a:p>
                      <a:pPr marL="87313" indent="0"/>
                      <a:r>
                        <a:rPr kumimoji="1" lang="ja-JP" altLang="en-US" dirty="0" smtClean="0">
                          <a:latin typeface="Meiryo UI" panose="020B0604030504040204" pitchFamily="50" charset="-128"/>
                          <a:ea typeface="Meiryo UI" panose="020B0604030504040204" pitchFamily="50" charset="-128"/>
                        </a:rPr>
                        <a:t>収支を合わせるために必要なことは？</a:t>
                      </a:r>
                      <a:endParaRPr kumimoji="1" lang="ja-JP" altLang="en-US"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rgbClr val="FF0000"/>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テキスト ボックス 2"/>
          <p:cNvSpPr txBox="1"/>
          <p:nvPr/>
        </p:nvSpPr>
        <p:spPr>
          <a:xfrm>
            <a:off x="3214838" y="1867301"/>
            <a:ext cx="5309020" cy="8679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（例）</a:t>
            </a:r>
            <a:endParaRPr lang="en-US" altLang="ja-JP" dirty="0">
              <a:solidFill>
                <a:srgbClr val="FF0000"/>
              </a:solidFill>
              <a:latin typeface="Meiryo UI" panose="020B0604030504040204" pitchFamily="50" charset="-128"/>
              <a:ea typeface="Meiryo UI" panose="020B0604030504040204" pitchFamily="50" charset="-128"/>
            </a:endParaRPr>
          </a:p>
          <a:p>
            <a:pPr marL="269875" indent="-182563">
              <a:buFont typeface="Arial" pitchFamily="34" charset="0"/>
              <a:buChar char="•"/>
            </a:pPr>
            <a:r>
              <a:rPr lang="ja-JP" altLang="en-US" dirty="0">
                <a:solidFill>
                  <a:srgbClr val="FF0000"/>
                </a:solidFill>
                <a:latin typeface="Meiryo UI" panose="020B0604030504040204" pitchFamily="50" charset="-128"/>
                <a:ea typeface="Meiryo UI" panose="020B0604030504040204" pitchFamily="50" charset="-128"/>
              </a:rPr>
              <a:t>収支ともに、２億円以上の規模になる。</a:t>
            </a:r>
            <a:endParaRPr kumimoji="1" lang="ja-JP" altLang="en-US"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214838" y="2702210"/>
            <a:ext cx="5309020" cy="8679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（例）</a:t>
            </a:r>
            <a:endParaRPr lang="en-US" altLang="ja-JP" dirty="0">
              <a:solidFill>
                <a:srgbClr val="FF0000"/>
              </a:solidFill>
              <a:latin typeface="Meiryo UI" panose="020B0604030504040204" pitchFamily="50" charset="-128"/>
              <a:ea typeface="Meiryo UI" panose="020B0604030504040204" pitchFamily="50" charset="-128"/>
            </a:endParaRPr>
          </a:p>
          <a:p>
            <a:pPr marL="269875" indent="-182563">
              <a:buFont typeface="Arial" pitchFamily="34" charset="0"/>
              <a:buChar char="•"/>
            </a:pPr>
            <a:r>
              <a:rPr lang="ja-JP" altLang="en-US" dirty="0">
                <a:solidFill>
                  <a:srgbClr val="FF0000"/>
                </a:solidFill>
                <a:latin typeface="Meiryo UI" panose="020B0604030504040204" pitchFamily="50" charset="-128"/>
                <a:ea typeface="Meiryo UI" panose="020B0604030504040204" pitchFamily="50" charset="-128"/>
              </a:rPr>
              <a:t>支出よりも収入の方が上回る。</a:t>
            </a:r>
          </a:p>
        </p:txBody>
      </p:sp>
      <p:sp>
        <p:nvSpPr>
          <p:cNvPr id="7" name="テキスト ボックス 6"/>
          <p:cNvSpPr txBox="1"/>
          <p:nvPr/>
        </p:nvSpPr>
        <p:spPr>
          <a:xfrm>
            <a:off x="3214838" y="3530054"/>
            <a:ext cx="5309020" cy="8679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（例）</a:t>
            </a:r>
            <a:endParaRPr lang="en-US" altLang="ja-JP" dirty="0">
              <a:solidFill>
                <a:srgbClr val="FF0000"/>
              </a:solidFill>
              <a:latin typeface="Meiryo UI" panose="020B0604030504040204" pitchFamily="50" charset="-128"/>
              <a:ea typeface="Meiryo UI" panose="020B0604030504040204" pitchFamily="50" charset="-128"/>
            </a:endParaRPr>
          </a:p>
          <a:p>
            <a:pPr marL="269875" indent="-182563">
              <a:buFont typeface="Arial" pitchFamily="34" charset="0"/>
              <a:buChar char="•"/>
            </a:pPr>
            <a:r>
              <a:rPr lang="ja-JP" altLang="en-US" dirty="0">
                <a:solidFill>
                  <a:srgbClr val="FF0000"/>
                </a:solidFill>
                <a:latin typeface="Meiryo UI" panose="020B0604030504040204" pitchFamily="50" charset="-128"/>
                <a:ea typeface="Meiryo UI" panose="020B0604030504040204" pitchFamily="50" charset="-128"/>
              </a:rPr>
              <a:t>収入、支出ともにピークとなるが、収入の方が多い。</a:t>
            </a:r>
          </a:p>
        </p:txBody>
      </p:sp>
      <p:sp>
        <p:nvSpPr>
          <p:cNvPr id="8" name="テキスト ボックス 7"/>
          <p:cNvSpPr txBox="1"/>
          <p:nvPr/>
        </p:nvSpPr>
        <p:spPr>
          <a:xfrm>
            <a:off x="3214838" y="4357898"/>
            <a:ext cx="5309020" cy="8679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（例）</a:t>
            </a:r>
            <a:endParaRPr lang="en-US" altLang="ja-JP" dirty="0">
              <a:solidFill>
                <a:srgbClr val="FF0000"/>
              </a:solidFill>
              <a:latin typeface="Meiryo UI" panose="020B0604030504040204" pitchFamily="50" charset="-128"/>
              <a:ea typeface="Meiryo UI" panose="020B0604030504040204" pitchFamily="50" charset="-128"/>
            </a:endParaRPr>
          </a:p>
          <a:p>
            <a:pPr marL="269875" indent="-182563">
              <a:buFont typeface="Arial" pitchFamily="34" charset="0"/>
              <a:buChar char="•"/>
            </a:pPr>
            <a:r>
              <a:rPr lang="ja-JP" altLang="en-US" dirty="0">
                <a:solidFill>
                  <a:srgbClr val="FF0000"/>
                </a:solidFill>
                <a:latin typeface="Meiryo UI" panose="020B0604030504040204" pitchFamily="50" charset="-128"/>
                <a:ea typeface="Meiryo UI" panose="020B0604030504040204" pitchFamily="50" charset="-128"/>
              </a:rPr>
              <a:t>収入が大幅にダウンし、支出が収入を上回る。</a:t>
            </a:r>
          </a:p>
        </p:txBody>
      </p:sp>
      <p:sp>
        <p:nvSpPr>
          <p:cNvPr id="10" name="テキスト ボックス 9"/>
          <p:cNvSpPr txBox="1"/>
          <p:nvPr/>
        </p:nvSpPr>
        <p:spPr>
          <a:xfrm>
            <a:off x="3214838" y="5203405"/>
            <a:ext cx="5309020" cy="8679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（例）</a:t>
            </a:r>
            <a:endParaRPr lang="en-US" altLang="ja-JP" dirty="0">
              <a:solidFill>
                <a:srgbClr val="FF0000"/>
              </a:solidFill>
              <a:latin typeface="Meiryo UI" panose="020B0604030504040204" pitchFamily="50" charset="-128"/>
              <a:ea typeface="Meiryo UI" panose="020B0604030504040204" pitchFamily="50" charset="-128"/>
            </a:endParaRPr>
          </a:p>
          <a:p>
            <a:pPr marL="269875" indent="-182563">
              <a:buFont typeface="Arial" pitchFamily="34" charset="0"/>
              <a:buChar char="•"/>
            </a:pPr>
            <a:r>
              <a:rPr lang="ja-JP" altLang="en-US" dirty="0">
                <a:solidFill>
                  <a:srgbClr val="FF0000"/>
                </a:solidFill>
                <a:latin typeface="Meiryo UI" panose="020B0604030504040204" pitchFamily="50" charset="-128"/>
                <a:ea typeface="Meiryo UI" panose="020B0604030504040204" pitchFamily="50" charset="-128"/>
              </a:rPr>
              <a:t>収入の方が多い時期に、貯蓄を行う。</a:t>
            </a:r>
          </a:p>
        </p:txBody>
      </p:sp>
      <p:sp>
        <p:nvSpPr>
          <p:cNvPr id="13"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11</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270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612644"/>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３</a:t>
            </a:r>
            <a:r>
              <a:rPr kumimoji="1" lang="en-US" altLang="ja-JP" sz="40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a:t>
            </a:r>
            <a:r>
              <a:rPr lang="ja-JP" altLang="en-US" sz="4000" b="1" kern="0" dirty="0" smtClean="0">
                <a:latin typeface="メイリオ" pitchFamily="50" charset="-128"/>
                <a:ea typeface="メイリオ" pitchFamily="50" charset="-128"/>
                <a:cs typeface="メイリオ" pitchFamily="50" charset="-128"/>
              </a:rPr>
              <a:t> </a:t>
            </a:r>
            <a:r>
              <a:rPr kumimoji="1" lang="ja-JP" altLang="en-US" sz="40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大学卒業までにかかるお金</a:t>
            </a:r>
          </a:p>
        </p:txBody>
      </p:sp>
    </p:spTree>
    <p:extLst>
      <p:ext uri="{BB962C8B-B14F-4D97-AF65-F5344CB8AC3E}">
        <p14:creationId xmlns:p14="http://schemas.microsoft.com/office/powerpoint/2010/main" val="100332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412750" y="348456"/>
            <a:ext cx="8229600" cy="842169"/>
          </a:xfrm>
          <a:prstGeom prst="rect">
            <a:avLst/>
          </a:prstGeom>
          <a:solidFill>
            <a:schemeClr val="bg1"/>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大学を卒業するまでに</a:t>
            </a:r>
            <a:r>
              <a:rPr kumimoji="1" lang="ja-JP" altLang="en-US" sz="3200" b="1" i="0" u="none" strike="noStrike" kern="0" cap="none" spc="0" normalizeH="0" baseline="0" noProof="0" dirty="0" err="1" smtClean="0">
                <a:ln>
                  <a:noFill/>
                </a:ln>
                <a:effectLst/>
                <a:uLnTx/>
                <a:uFillTx/>
                <a:latin typeface="Meiryo UI" panose="020B0604030504040204" pitchFamily="50" charset="-128"/>
                <a:ea typeface="Meiryo UI" panose="020B0604030504040204" pitchFamily="50" charset="-128"/>
                <a:cs typeface="+mj-cs"/>
              </a:rPr>
              <a:t>か</a:t>
            </a:r>
            <a:r>
              <a:rPr lang="ja-JP" altLang="en-US" sz="3200" b="1" kern="0" dirty="0" smtClean="0">
                <a:latin typeface="Meiryo UI" panose="020B0604030504040204" pitchFamily="50" charset="-128"/>
                <a:ea typeface="Meiryo UI" panose="020B0604030504040204" pitchFamily="50" charset="-128"/>
                <a:cs typeface="+mj-cs"/>
              </a:rPr>
              <a:t>かる教育費</a:t>
            </a:r>
            <a:endPar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8" name="タイトル 1"/>
          <p:cNvSpPr txBox="1">
            <a:spLocks/>
          </p:cNvSpPr>
          <p:nvPr/>
        </p:nvSpPr>
        <p:spPr>
          <a:xfrm>
            <a:off x="565150" y="1190626"/>
            <a:ext cx="8229600" cy="62313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（高校卒業までにかかる教育費）</a:t>
            </a:r>
          </a:p>
        </p:txBody>
      </p:sp>
      <p:graphicFrame>
        <p:nvGraphicFramePr>
          <p:cNvPr id="6" name="表 5"/>
          <p:cNvGraphicFramePr>
            <a:graphicFrameLocks noGrp="1"/>
          </p:cNvGraphicFramePr>
          <p:nvPr>
            <p:extLst/>
          </p:nvPr>
        </p:nvGraphicFramePr>
        <p:xfrm>
          <a:off x="565150" y="2063546"/>
          <a:ext cx="7910511" cy="3550635"/>
        </p:xfrm>
        <a:graphic>
          <a:graphicData uri="http://schemas.openxmlformats.org/drawingml/2006/table">
            <a:tbl>
              <a:tblPr firstRow="1" firstCol="1" bandRow="1">
                <a:tableStyleId>{5940675A-B579-460E-94D1-54222C63F5DA}</a:tableStyleId>
              </a:tblPr>
              <a:tblGrid>
                <a:gridCol w="1528696">
                  <a:extLst>
                    <a:ext uri="{9D8B030D-6E8A-4147-A177-3AD203B41FA5}">
                      <a16:colId xmlns:a16="http://schemas.microsoft.com/office/drawing/2014/main" val="20000"/>
                    </a:ext>
                  </a:extLst>
                </a:gridCol>
                <a:gridCol w="1528696">
                  <a:extLst>
                    <a:ext uri="{9D8B030D-6E8A-4147-A177-3AD203B41FA5}">
                      <a16:colId xmlns:a16="http://schemas.microsoft.com/office/drawing/2014/main" val="20001"/>
                    </a:ext>
                  </a:extLst>
                </a:gridCol>
                <a:gridCol w="1528696">
                  <a:extLst>
                    <a:ext uri="{9D8B030D-6E8A-4147-A177-3AD203B41FA5}">
                      <a16:colId xmlns:a16="http://schemas.microsoft.com/office/drawing/2014/main" val="20002"/>
                    </a:ext>
                  </a:extLst>
                </a:gridCol>
                <a:gridCol w="1528696">
                  <a:extLst>
                    <a:ext uri="{9D8B030D-6E8A-4147-A177-3AD203B41FA5}">
                      <a16:colId xmlns:a16="http://schemas.microsoft.com/office/drawing/2014/main" val="20003"/>
                    </a:ext>
                  </a:extLst>
                </a:gridCol>
                <a:gridCol w="1795727">
                  <a:extLst>
                    <a:ext uri="{9D8B030D-6E8A-4147-A177-3AD203B41FA5}">
                      <a16:colId xmlns:a16="http://schemas.microsoft.com/office/drawing/2014/main" val="20004"/>
                    </a:ext>
                  </a:extLst>
                </a:gridCol>
              </a:tblGrid>
              <a:tr h="710127">
                <a:tc>
                  <a:txBody>
                    <a:bodyPr/>
                    <a:lstStyle/>
                    <a:p>
                      <a:pPr algn="ctr">
                        <a:spcBef>
                          <a:spcPts val="600"/>
                        </a:spcBef>
                        <a:spcAft>
                          <a:spcPts val="0"/>
                        </a:spcAft>
                        <a:tabLst>
                          <a:tab pos="2814320" algn="ctr"/>
                        </a:tabLst>
                      </a:pPr>
                      <a:r>
                        <a:rPr lang="ja-JP" sz="2200" b="1" kern="100" dirty="0">
                          <a:effectLst/>
                          <a:latin typeface="Meiryo UI" panose="020B0604030504040204" pitchFamily="50" charset="-128"/>
                          <a:ea typeface="Meiryo UI" panose="020B0604030504040204" pitchFamily="50" charset="-128"/>
                        </a:rPr>
                        <a:t>幼稚園</a:t>
                      </a:r>
                      <a:endParaRPr 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solidFill>
                      <a:srgbClr val="F7903B"/>
                    </a:solidFill>
                  </a:tcPr>
                </a:tc>
                <a:tc>
                  <a:txBody>
                    <a:bodyPr/>
                    <a:lstStyle/>
                    <a:p>
                      <a:pPr algn="ctr">
                        <a:spcBef>
                          <a:spcPts val="600"/>
                        </a:spcBef>
                        <a:spcAft>
                          <a:spcPts val="0"/>
                        </a:spcAft>
                        <a:tabLst>
                          <a:tab pos="2814320" algn="ctr"/>
                        </a:tabLst>
                      </a:pPr>
                      <a:r>
                        <a:rPr lang="ja-JP" sz="2200" b="1" kern="100" dirty="0">
                          <a:effectLst/>
                          <a:latin typeface="Meiryo UI" panose="020B0604030504040204" pitchFamily="50" charset="-128"/>
                          <a:ea typeface="Meiryo UI" panose="020B0604030504040204" pitchFamily="50" charset="-128"/>
                        </a:rPr>
                        <a:t>小学校</a:t>
                      </a:r>
                      <a:endParaRPr 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solidFill>
                      <a:srgbClr val="F7903B"/>
                    </a:solidFill>
                  </a:tcPr>
                </a:tc>
                <a:tc>
                  <a:txBody>
                    <a:bodyPr/>
                    <a:lstStyle/>
                    <a:p>
                      <a:pPr algn="ctr">
                        <a:spcBef>
                          <a:spcPts val="600"/>
                        </a:spcBef>
                        <a:spcAft>
                          <a:spcPts val="0"/>
                        </a:spcAft>
                        <a:tabLst>
                          <a:tab pos="2814320" algn="ctr"/>
                        </a:tabLst>
                      </a:pPr>
                      <a:r>
                        <a:rPr lang="ja-JP" sz="2200" b="1" kern="100" dirty="0">
                          <a:effectLst/>
                          <a:latin typeface="Meiryo UI" panose="020B0604030504040204" pitchFamily="50" charset="-128"/>
                          <a:ea typeface="Meiryo UI" panose="020B0604030504040204" pitchFamily="50" charset="-128"/>
                        </a:rPr>
                        <a:t>中学校</a:t>
                      </a:r>
                      <a:endParaRPr 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solidFill>
                      <a:srgbClr val="F7903B"/>
                    </a:solidFill>
                  </a:tcPr>
                </a:tc>
                <a:tc>
                  <a:txBody>
                    <a:bodyPr/>
                    <a:lstStyle/>
                    <a:p>
                      <a:pPr algn="ctr">
                        <a:spcBef>
                          <a:spcPts val="600"/>
                        </a:spcBef>
                        <a:spcAft>
                          <a:spcPts val="0"/>
                        </a:spcAft>
                        <a:tabLst>
                          <a:tab pos="2814320" algn="ctr"/>
                        </a:tabLst>
                      </a:pPr>
                      <a:r>
                        <a:rPr lang="ja-JP" sz="2200" b="1" kern="100" dirty="0" smtClean="0">
                          <a:effectLst/>
                          <a:latin typeface="Meiryo UI" panose="020B0604030504040204" pitchFamily="50" charset="-128"/>
                          <a:ea typeface="Meiryo UI" panose="020B0604030504040204" pitchFamily="50" charset="-128"/>
                        </a:rPr>
                        <a:t>高</a:t>
                      </a:r>
                      <a:r>
                        <a:rPr lang="ja-JP" altLang="en-US" sz="2200" b="1" kern="100" dirty="0" smtClean="0">
                          <a:effectLst/>
                          <a:latin typeface="Meiryo UI" panose="020B0604030504040204" pitchFamily="50" charset="-128"/>
                          <a:ea typeface="Meiryo UI" panose="020B0604030504040204" pitchFamily="50" charset="-128"/>
                        </a:rPr>
                        <a:t>　</a:t>
                      </a:r>
                      <a:r>
                        <a:rPr lang="ja-JP" sz="2200" b="1" kern="100" dirty="0" smtClean="0">
                          <a:effectLst/>
                          <a:latin typeface="Meiryo UI" panose="020B0604030504040204" pitchFamily="50" charset="-128"/>
                          <a:ea typeface="Meiryo UI" panose="020B0604030504040204" pitchFamily="50" charset="-128"/>
                        </a:rPr>
                        <a:t>校</a:t>
                      </a:r>
                      <a:endParaRPr 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solidFill>
                      <a:srgbClr val="F7903B"/>
                    </a:solidFill>
                  </a:tcPr>
                </a:tc>
                <a:tc>
                  <a:txBody>
                    <a:bodyPr/>
                    <a:lstStyle/>
                    <a:p>
                      <a:pPr algn="ctr">
                        <a:spcBef>
                          <a:spcPts val="600"/>
                        </a:spcBef>
                        <a:spcAft>
                          <a:spcPts val="0"/>
                        </a:spcAft>
                        <a:tabLst>
                          <a:tab pos="2814320" algn="ctr"/>
                        </a:tabLst>
                      </a:pPr>
                      <a:r>
                        <a:rPr lang="ja-JP" sz="2200" b="1" kern="100" dirty="0" smtClean="0">
                          <a:effectLst/>
                          <a:latin typeface="Meiryo UI" panose="020B0604030504040204" pitchFamily="50" charset="-128"/>
                          <a:ea typeface="Meiryo UI" panose="020B0604030504040204" pitchFamily="50" charset="-128"/>
                        </a:rPr>
                        <a:t>合</a:t>
                      </a:r>
                      <a:r>
                        <a:rPr lang="en-US" altLang="ja-JP" sz="2200" b="1" kern="100" dirty="0" smtClean="0">
                          <a:effectLst/>
                          <a:latin typeface="Meiryo UI" panose="020B0604030504040204" pitchFamily="50" charset="-128"/>
                          <a:ea typeface="Meiryo UI" panose="020B0604030504040204" pitchFamily="50" charset="-128"/>
                        </a:rPr>
                        <a:t> </a:t>
                      </a:r>
                      <a:r>
                        <a:rPr lang="ja-JP" sz="2200" b="1" kern="100" dirty="0" smtClean="0">
                          <a:effectLst/>
                          <a:latin typeface="Meiryo UI" panose="020B0604030504040204" pitchFamily="50" charset="-128"/>
                          <a:ea typeface="Meiryo UI" panose="020B0604030504040204" pitchFamily="50" charset="-128"/>
                        </a:rPr>
                        <a:t>計</a:t>
                      </a:r>
                      <a:r>
                        <a:rPr lang="en-US" altLang="ja-JP" sz="2200" b="1" kern="100" dirty="0" smtClean="0">
                          <a:effectLst/>
                          <a:latin typeface="Meiryo UI" panose="020B0604030504040204" pitchFamily="50" charset="-128"/>
                          <a:ea typeface="Meiryo UI" panose="020B0604030504040204" pitchFamily="50" charset="-128"/>
                        </a:rPr>
                        <a:t> </a:t>
                      </a:r>
                      <a:r>
                        <a:rPr lang="ja-JP" sz="2200" b="1" kern="100" dirty="0" smtClean="0">
                          <a:effectLst/>
                          <a:latin typeface="Meiryo UI" panose="020B0604030504040204" pitchFamily="50" charset="-128"/>
                          <a:ea typeface="Meiryo UI" panose="020B0604030504040204" pitchFamily="50" charset="-128"/>
                        </a:rPr>
                        <a:t>額</a:t>
                      </a:r>
                      <a:endParaRPr lang="ja-JP" sz="2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solidFill>
                      <a:srgbClr val="F7903B"/>
                    </a:solidFill>
                  </a:tcPr>
                </a:tc>
                <a:extLst>
                  <a:ext uri="{0D108BD9-81ED-4DB2-BD59-A6C34878D82A}">
                    <a16:rowId xmlns:a16="http://schemas.microsoft.com/office/drawing/2014/main" val="10000"/>
                  </a:ext>
                </a:extLst>
              </a:tr>
              <a:tr h="710127">
                <a:tc>
                  <a:txBody>
                    <a:bodyPr/>
                    <a:lstStyle/>
                    <a:p>
                      <a:pPr algn="ctr">
                        <a:spcBef>
                          <a:spcPts val="600"/>
                        </a:spcBef>
                        <a:spcAft>
                          <a:spcPts val="0"/>
                        </a:spcAft>
                        <a:tabLst>
                          <a:tab pos="2814320" algn="ctr"/>
                        </a:tabLst>
                      </a:pPr>
                      <a:r>
                        <a:rPr lang="ja-JP" sz="2200" kern="100" dirty="0" smtClean="0">
                          <a:effectLst/>
                          <a:latin typeface="Meiryo UI" panose="020B0604030504040204" pitchFamily="50" charset="-128"/>
                          <a:ea typeface="Meiryo UI" panose="020B0604030504040204" pitchFamily="50" charset="-128"/>
                        </a:rPr>
                        <a:t>公立</a:t>
                      </a:r>
                      <a:endParaRPr lang="ja-JP" sz="2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smtClean="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smtClean="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smtClean="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r">
                        <a:spcBef>
                          <a:spcPts val="600"/>
                        </a:spcBef>
                        <a:spcAft>
                          <a:spcPts val="0"/>
                        </a:spcAft>
                        <a:tabLst>
                          <a:tab pos="2814320" algn="ctr"/>
                        </a:tabLst>
                      </a:pPr>
                      <a:endParaRPr lang="ja-JP" sz="2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10001"/>
                  </a:ext>
                </a:extLst>
              </a:tr>
              <a:tr h="710127">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r">
                        <a:spcBef>
                          <a:spcPts val="600"/>
                        </a:spcBef>
                        <a:spcAft>
                          <a:spcPts val="0"/>
                        </a:spcAft>
                        <a:tabLst>
                          <a:tab pos="2814320" algn="ctr"/>
                        </a:tabLst>
                      </a:pPr>
                      <a:endParaRPr lang="ja-JP" sz="2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10002"/>
                  </a:ext>
                </a:extLst>
              </a:tr>
              <a:tr h="710127">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200" kern="100" dirty="0">
                          <a:effectLst/>
                          <a:latin typeface="Meiryo UI" panose="020B0604030504040204" pitchFamily="50" charset="-128"/>
                          <a:ea typeface="Meiryo UI" panose="020B0604030504040204" pitchFamily="50" charset="-128"/>
                        </a:rPr>
                        <a:t>公立</a:t>
                      </a:r>
                      <a:endParaRPr lang="ja-JP" sz="2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r">
                        <a:spcBef>
                          <a:spcPts val="600"/>
                        </a:spcBef>
                        <a:spcAft>
                          <a:spcPts val="0"/>
                        </a:spcAft>
                        <a:tabLst>
                          <a:tab pos="2814320" algn="ctr"/>
                        </a:tabLst>
                      </a:pPr>
                      <a:endParaRPr lang="ja-JP" sz="2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a:noFill/>
                  </a:tcPr>
                </a:tc>
                <a:extLst>
                  <a:ext uri="{0D108BD9-81ED-4DB2-BD59-A6C34878D82A}">
                    <a16:rowId xmlns:a16="http://schemas.microsoft.com/office/drawing/2014/main" val="10004"/>
                  </a:ext>
                </a:extLst>
              </a:tr>
              <a:tr h="710127">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400" b="1" kern="100" dirty="0" smtClean="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ctr">
                        <a:spcBef>
                          <a:spcPts val="600"/>
                        </a:spcBef>
                        <a:spcAft>
                          <a:spcPts val="0"/>
                        </a:spcAft>
                        <a:tabLst>
                          <a:tab pos="2814320" algn="ctr"/>
                        </a:tabLst>
                      </a:pPr>
                      <a:r>
                        <a:rPr lang="ja-JP" sz="2400" b="1" kern="100" dirty="0">
                          <a:solidFill>
                            <a:srgbClr val="D96709"/>
                          </a:solidFill>
                          <a:effectLst/>
                          <a:latin typeface="Meiryo UI" panose="020B0604030504040204" pitchFamily="50" charset="-128"/>
                          <a:ea typeface="Meiryo UI" panose="020B0604030504040204" pitchFamily="50" charset="-128"/>
                        </a:rPr>
                        <a:t>私立</a:t>
                      </a:r>
                      <a:endParaRPr lang="ja-JP" sz="2400" b="1" kern="100" dirty="0">
                        <a:solidFill>
                          <a:srgbClr val="D96709"/>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79" marR="68579" marT="0" marB="0" anchor="ctr">
                    <a:noFill/>
                  </a:tcPr>
                </a:tc>
                <a:tc>
                  <a:txBody>
                    <a:bodyPr/>
                    <a:lstStyle/>
                    <a:p>
                      <a:pPr algn="r">
                        <a:spcBef>
                          <a:spcPts val="600"/>
                        </a:spcBef>
                        <a:spcAft>
                          <a:spcPts val="0"/>
                        </a:spcAft>
                        <a:tabLst>
                          <a:tab pos="2814320" algn="ctr"/>
                        </a:tabLst>
                      </a:pPr>
                      <a:endParaRPr lang="ja-JP" sz="22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a:tc>
                <a:extLst>
                  <a:ext uri="{0D108BD9-81ED-4DB2-BD59-A6C34878D82A}">
                    <a16:rowId xmlns:a16="http://schemas.microsoft.com/office/drawing/2014/main" val="10006"/>
                  </a:ext>
                </a:extLst>
              </a:tr>
            </a:tbl>
          </a:graphicData>
        </a:graphic>
      </p:graphicFrame>
      <p:sp>
        <p:nvSpPr>
          <p:cNvPr id="9" name="タイトル 1"/>
          <p:cNvSpPr txBox="1">
            <a:spLocks/>
          </p:cNvSpPr>
          <p:nvPr/>
        </p:nvSpPr>
        <p:spPr>
          <a:xfrm>
            <a:off x="794700" y="5733214"/>
            <a:ext cx="7680961" cy="1086296"/>
          </a:xfrm>
          <a:prstGeom prst="rect">
            <a:avLst/>
          </a:prstGeom>
        </p:spPr>
        <p:txBody>
          <a:bodyPr/>
          <a:lstStyle/>
          <a:p>
            <a:pPr>
              <a:lnSpc>
                <a:spcPct val="100000"/>
              </a:lnSpc>
              <a:spcBef>
                <a:spcPct val="0"/>
              </a:spcBef>
              <a:spcAft>
                <a:spcPct val="0"/>
              </a:spcAft>
              <a:defRPr/>
            </a:pPr>
            <a:r>
              <a:rPr lang="en-US" altLang="ja-JP" sz="1500" kern="0" dirty="0" smtClean="0">
                <a:latin typeface="ＭＳ Ｐゴシック" pitchFamily="50" charset="-128"/>
                <a:ea typeface="ＭＳ Ｐゴシック" pitchFamily="50" charset="-128"/>
                <a:cs typeface="+mj-cs"/>
              </a:rPr>
              <a:t>(</a:t>
            </a:r>
            <a:r>
              <a:rPr lang="ja-JP" altLang="en-US" sz="1500" kern="0" dirty="0" smtClean="0">
                <a:latin typeface="ＭＳ Ｐゴシック" pitchFamily="50" charset="-128"/>
                <a:ea typeface="ＭＳ Ｐゴシック" pitchFamily="50" charset="-128"/>
                <a:cs typeface="+mj-cs"/>
              </a:rPr>
              <a:t>出所）文部科学省「令和</a:t>
            </a:r>
            <a:r>
              <a:rPr lang="en-US" altLang="ja-JP" sz="1500" kern="0" dirty="0">
                <a:latin typeface="ＭＳ Ｐゴシック" pitchFamily="50" charset="-128"/>
                <a:ea typeface="ＭＳ Ｐゴシック" pitchFamily="50" charset="-128"/>
                <a:cs typeface="+mj-cs"/>
              </a:rPr>
              <a:t>3</a:t>
            </a:r>
            <a:r>
              <a:rPr lang="ja-JP" altLang="en-US" sz="1500" kern="0" dirty="0" smtClean="0">
                <a:latin typeface="ＭＳ Ｐゴシック" pitchFamily="50" charset="-128"/>
                <a:ea typeface="ＭＳ Ｐゴシック" pitchFamily="50" charset="-128"/>
                <a:cs typeface="+mj-cs"/>
              </a:rPr>
              <a:t>年度子供の学習費調査」</a:t>
            </a:r>
            <a:endParaRPr lang="en-US" altLang="ja-JP" sz="1500" kern="0" dirty="0" smtClean="0">
              <a:latin typeface="ＭＳ Ｐゴシック" pitchFamily="50" charset="-128"/>
              <a:ea typeface="ＭＳ Ｐゴシック" pitchFamily="50" charset="-128"/>
              <a:cs typeface="+mj-cs"/>
            </a:endParaRPr>
          </a:p>
          <a:p>
            <a:pPr>
              <a:lnSpc>
                <a:spcPct val="100000"/>
              </a:lnSpc>
              <a:spcBef>
                <a:spcPts val="30"/>
              </a:spcBef>
              <a:spcAft>
                <a:spcPct val="0"/>
              </a:spcAft>
              <a:defRPr/>
            </a:pPr>
            <a:r>
              <a:rPr lang="ja-JP" altLang="en-US" sz="1500" kern="0" dirty="0">
                <a:latin typeface="ＭＳ Ｐゴシック" pitchFamily="50" charset="-128"/>
                <a:ea typeface="ＭＳ Ｐゴシック" pitchFamily="50" charset="-128"/>
                <a:cs typeface="+mj-cs"/>
              </a:rPr>
              <a:t>　</a:t>
            </a:r>
            <a:r>
              <a:rPr lang="ja-JP" altLang="en-US" sz="1500" kern="0" dirty="0" smtClean="0">
                <a:latin typeface="ＭＳ Ｐゴシック" pitchFamily="50" charset="-128"/>
                <a:ea typeface="ＭＳ Ｐゴシック" pitchFamily="50" charset="-128"/>
                <a:cs typeface="+mj-cs"/>
              </a:rPr>
              <a:t>　幼稚園</a:t>
            </a:r>
            <a:r>
              <a:rPr lang="en-US" altLang="ja-JP" sz="1500" kern="0" dirty="0" smtClean="0">
                <a:latin typeface="ＭＳ Ｐゴシック" pitchFamily="50" charset="-128"/>
                <a:ea typeface="ＭＳ Ｐゴシック" pitchFamily="50" charset="-128"/>
                <a:cs typeface="+mj-cs"/>
              </a:rPr>
              <a:t>3</a:t>
            </a:r>
            <a:r>
              <a:rPr lang="ja-JP" altLang="en-US" sz="1500" kern="0" dirty="0" smtClean="0">
                <a:latin typeface="ＭＳ Ｐゴシック" pitchFamily="50" charset="-128"/>
                <a:ea typeface="ＭＳ Ｐゴシック" pitchFamily="50" charset="-128"/>
                <a:cs typeface="+mj-cs"/>
              </a:rPr>
              <a:t>歳から高校</a:t>
            </a:r>
            <a:r>
              <a:rPr lang="en-US" altLang="ja-JP" sz="1500" kern="0" dirty="0" smtClean="0">
                <a:latin typeface="ＭＳ Ｐゴシック" pitchFamily="50" charset="-128"/>
                <a:ea typeface="ＭＳ Ｐゴシック" pitchFamily="50" charset="-128"/>
                <a:cs typeface="+mj-cs"/>
              </a:rPr>
              <a:t>3</a:t>
            </a:r>
            <a:r>
              <a:rPr lang="ja-JP" altLang="en-US" sz="1500" kern="0" dirty="0" smtClean="0">
                <a:latin typeface="ＭＳ Ｐゴシック" pitchFamily="50" charset="-128"/>
                <a:ea typeface="ＭＳ Ｐゴシック" pitchFamily="50" charset="-128"/>
                <a:cs typeface="+mj-cs"/>
              </a:rPr>
              <a:t>学年までの</a:t>
            </a:r>
            <a:r>
              <a:rPr lang="en-US" altLang="ja-JP" sz="1500" kern="0" dirty="0" smtClean="0">
                <a:latin typeface="ＭＳ Ｐゴシック" pitchFamily="50" charset="-128"/>
                <a:ea typeface="ＭＳ Ｐゴシック" pitchFamily="50" charset="-128"/>
                <a:cs typeface="+mj-cs"/>
              </a:rPr>
              <a:t>15</a:t>
            </a:r>
            <a:r>
              <a:rPr lang="ja-JP" altLang="en-US" sz="1500" kern="0" dirty="0" smtClean="0">
                <a:latin typeface="ＭＳ Ｐゴシック" pitchFamily="50" charset="-128"/>
                <a:ea typeface="ＭＳ Ｐゴシック" pitchFamily="50" charset="-128"/>
                <a:cs typeface="+mj-cs"/>
              </a:rPr>
              <a:t>年間の学習費総額</a:t>
            </a:r>
            <a:r>
              <a:rPr lang="ja-JP" altLang="en-US" sz="1400" kern="0" dirty="0" smtClean="0">
                <a:latin typeface="ＭＳ Ｐゴシック" pitchFamily="50" charset="-128"/>
                <a:ea typeface="ＭＳ Ｐゴシック" pitchFamily="50" charset="-128"/>
                <a:cs typeface="+mj-cs"/>
              </a:rPr>
              <a:t>（授業料、給食費、学習塾費等を含む）。</a:t>
            </a:r>
            <a:endParaRPr lang="en-US" altLang="ja-JP" sz="1400" kern="0" dirty="0" smtClean="0">
              <a:latin typeface="ＭＳ Ｐゴシック" pitchFamily="50" charset="-128"/>
              <a:ea typeface="ＭＳ Ｐゴシック" pitchFamily="50" charset="-128"/>
              <a:cs typeface="+mj-cs"/>
            </a:endParaRPr>
          </a:p>
          <a:p>
            <a:pPr>
              <a:lnSpc>
                <a:spcPct val="100000"/>
              </a:lnSpc>
              <a:spcBef>
                <a:spcPts val="30"/>
              </a:spcBef>
              <a:spcAft>
                <a:spcPct val="0"/>
              </a:spcAft>
              <a:defRPr/>
            </a:pPr>
            <a:r>
              <a:rPr lang="ja-JP" altLang="en-US" sz="1400" kern="0" dirty="0">
                <a:latin typeface="ＭＳ Ｐゴシック" pitchFamily="50" charset="-128"/>
                <a:ea typeface="ＭＳ Ｐゴシック" pitchFamily="50" charset="-128"/>
                <a:cs typeface="+mj-cs"/>
              </a:rPr>
              <a:t>　</a:t>
            </a:r>
            <a:r>
              <a:rPr lang="ja-JP" altLang="en-US" sz="1400" kern="0" dirty="0" smtClean="0">
                <a:latin typeface="ＭＳ Ｐゴシック" pitchFamily="50" charset="-128"/>
                <a:ea typeface="ＭＳ Ｐゴシック" pitchFamily="50" charset="-128"/>
                <a:cs typeface="+mj-cs"/>
              </a:rPr>
              <a:t>　 </a:t>
            </a: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学習費</a:t>
            </a: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　幼稚園：公立</a:t>
            </a:r>
            <a:r>
              <a:rPr lang="en-US" altLang="ja-JP" sz="1400" kern="0" dirty="0" smtClean="0">
                <a:latin typeface="ＭＳ Ｐゴシック" pitchFamily="50" charset="-128"/>
                <a:ea typeface="ＭＳ Ｐゴシック" pitchFamily="50" charset="-128"/>
                <a:cs typeface="+mj-cs"/>
              </a:rPr>
              <a:t>50</a:t>
            </a:r>
            <a:r>
              <a:rPr lang="ja-JP" altLang="en-US" sz="1400" kern="0" dirty="0" smtClean="0">
                <a:latin typeface="ＭＳ Ｐゴシック" pitchFamily="50" charset="-128"/>
                <a:ea typeface="ＭＳ Ｐゴシック" pitchFamily="50" charset="-128"/>
                <a:cs typeface="+mj-cs"/>
              </a:rPr>
              <a:t>万円、私立</a:t>
            </a:r>
            <a:r>
              <a:rPr lang="en-US" altLang="ja-JP" sz="1400" kern="0" dirty="0">
                <a:latin typeface="ＭＳ Ｐゴシック" pitchFamily="50" charset="-128"/>
                <a:ea typeface="ＭＳ Ｐゴシック" pitchFamily="50" charset="-128"/>
                <a:cs typeface="+mj-cs"/>
              </a:rPr>
              <a:t>93</a:t>
            </a:r>
            <a:r>
              <a:rPr lang="ja-JP" altLang="en-US" sz="1400" kern="0" dirty="0" smtClean="0">
                <a:latin typeface="ＭＳ Ｐゴシック" pitchFamily="50" charset="-128"/>
                <a:ea typeface="ＭＳ Ｐゴシック" pitchFamily="50" charset="-128"/>
                <a:cs typeface="+mj-cs"/>
              </a:rPr>
              <a:t>万円　　　    小学校：公立</a:t>
            </a:r>
            <a:r>
              <a:rPr lang="en-US" altLang="ja-JP" sz="1400" kern="0" dirty="0">
                <a:latin typeface="ＭＳ Ｐゴシック" pitchFamily="50" charset="-128"/>
                <a:ea typeface="ＭＳ Ｐゴシック" pitchFamily="50" charset="-128"/>
                <a:cs typeface="+mj-cs"/>
              </a:rPr>
              <a:t>212</a:t>
            </a:r>
            <a:r>
              <a:rPr lang="ja-JP" altLang="en-US" sz="1400" kern="0" dirty="0" smtClean="0">
                <a:latin typeface="ＭＳ Ｐゴシック" pitchFamily="50" charset="-128"/>
                <a:ea typeface="ＭＳ Ｐゴシック" pitchFamily="50" charset="-128"/>
                <a:cs typeface="+mj-cs"/>
              </a:rPr>
              <a:t>万円、私立</a:t>
            </a:r>
            <a:r>
              <a:rPr lang="en-US" altLang="ja-JP" sz="1400" kern="0" dirty="0" smtClean="0">
                <a:latin typeface="ＭＳ Ｐゴシック" pitchFamily="50" charset="-128"/>
                <a:ea typeface="ＭＳ Ｐゴシック" pitchFamily="50" charset="-128"/>
                <a:cs typeface="+mj-cs"/>
              </a:rPr>
              <a:t>1,000</a:t>
            </a:r>
            <a:r>
              <a:rPr lang="ja-JP" altLang="en-US" sz="1400" kern="0" dirty="0" smtClean="0">
                <a:latin typeface="ＭＳ Ｐゴシック" pitchFamily="50" charset="-128"/>
                <a:ea typeface="ＭＳ Ｐゴシック" pitchFamily="50" charset="-128"/>
                <a:cs typeface="+mj-cs"/>
              </a:rPr>
              <a:t>万円</a:t>
            </a:r>
            <a:endParaRPr lang="en-US" altLang="ja-JP" sz="1400" kern="0" dirty="0" smtClean="0">
              <a:latin typeface="ＭＳ Ｐゴシック" pitchFamily="50" charset="-128"/>
              <a:ea typeface="ＭＳ Ｐゴシック" pitchFamily="50" charset="-128"/>
              <a:cs typeface="+mj-cs"/>
            </a:endParaRPr>
          </a:p>
          <a:p>
            <a:pPr>
              <a:lnSpc>
                <a:spcPct val="100000"/>
              </a:lnSpc>
              <a:spcBef>
                <a:spcPct val="0"/>
              </a:spcBef>
              <a:spcAft>
                <a:spcPct val="0"/>
              </a:spcAft>
              <a:defRPr/>
            </a:pPr>
            <a:r>
              <a:rPr lang="ja-JP" altLang="en-US" sz="1400" kern="0" dirty="0">
                <a:latin typeface="ＭＳ Ｐゴシック" pitchFamily="50" charset="-128"/>
                <a:ea typeface="ＭＳ Ｐゴシック" pitchFamily="50" charset="-128"/>
                <a:cs typeface="+mj-cs"/>
              </a:rPr>
              <a:t>　</a:t>
            </a:r>
            <a:r>
              <a:rPr lang="ja-JP" altLang="en-US" sz="1400" kern="0" dirty="0" smtClean="0">
                <a:latin typeface="ＭＳ Ｐゴシック" pitchFamily="50" charset="-128"/>
                <a:ea typeface="ＭＳ Ｐゴシック" pitchFamily="50" charset="-128"/>
                <a:cs typeface="+mj-cs"/>
              </a:rPr>
              <a:t>　　　　　　　　 中学校：公立</a:t>
            </a:r>
            <a:r>
              <a:rPr lang="en-US" altLang="ja-JP" sz="1400" kern="0" dirty="0" smtClean="0">
                <a:latin typeface="ＭＳ Ｐゴシック" pitchFamily="50" charset="-128"/>
                <a:ea typeface="ＭＳ Ｐゴシック" pitchFamily="50" charset="-128"/>
                <a:cs typeface="+mj-cs"/>
              </a:rPr>
              <a:t>162</a:t>
            </a:r>
            <a:r>
              <a:rPr lang="ja-JP" altLang="en-US" sz="1400" kern="0" dirty="0" smtClean="0">
                <a:latin typeface="ＭＳ Ｐゴシック" pitchFamily="50" charset="-128"/>
                <a:ea typeface="ＭＳ Ｐゴシック" pitchFamily="50" charset="-128"/>
                <a:cs typeface="+mj-cs"/>
              </a:rPr>
              <a:t>万円、私立</a:t>
            </a:r>
            <a:r>
              <a:rPr lang="en-US" altLang="ja-JP" sz="1400" kern="0" dirty="0" smtClean="0">
                <a:latin typeface="ＭＳ Ｐゴシック" pitchFamily="50" charset="-128"/>
                <a:ea typeface="ＭＳ Ｐゴシック" pitchFamily="50" charset="-128"/>
                <a:cs typeface="+mj-cs"/>
              </a:rPr>
              <a:t>431</a:t>
            </a:r>
            <a:r>
              <a:rPr lang="ja-JP" altLang="en-US" sz="1400" kern="0" dirty="0" smtClean="0">
                <a:latin typeface="ＭＳ Ｐゴシック" pitchFamily="50" charset="-128"/>
                <a:ea typeface="ＭＳ Ｐゴシック" pitchFamily="50" charset="-128"/>
                <a:cs typeface="+mj-cs"/>
              </a:rPr>
              <a:t>万円       高   校：公立</a:t>
            </a:r>
            <a:r>
              <a:rPr lang="en-US" altLang="ja-JP" sz="1400" kern="0" dirty="0" smtClean="0">
                <a:latin typeface="ＭＳ Ｐゴシック" pitchFamily="50" charset="-128"/>
                <a:ea typeface="ＭＳ Ｐゴシック" pitchFamily="50" charset="-128"/>
                <a:cs typeface="+mj-cs"/>
              </a:rPr>
              <a:t>154</a:t>
            </a:r>
            <a:r>
              <a:rPr lang="ja-JP" altLang="en-US" sz="1400" kern="0" dirty="0" smtClean="0">
                <a:latin typeface="ＭＳ Ｐゴシック" pitchFamily="50" charset="-128"/>
                <a:ea typeface="ＭＳ Ｐゴシック" pitchFamily="50" charset="-128"/>
                <a:cs typeface="+mj-cs"/>
              </a:rPr>
              <a:t>万円、私立</a:t>
            </a:r>
            <a:r>
              <a:rPr lang="en-US" altLang="ja-JP" sz="1400" kern="0" dirty="0" smtClean="0">
                <a:latin typeface="ＭＳ Ｐゴシック" pitchFamily="50" charset="-128"/>
                <a:ea typeface="ＭＳ Ｐゴシック" pitchFamily="50" charset="-128"/>
                <a:cs typeface="+mj-cs"/>
              </a:rPr>
              <a:t>316</a:t>
            </a:r>
            <a:r>
              <a:rPr lang="ja-JP" altLang="en-US" sz="1400" kern="0" dirty="0" smtClean="0">
                <a:latin typeface="ＭＳ Ｐゴシック" pitchFamily="50" charset="-128"/>
                <a:ea typeface="ＭＳ Ｐゴシック" pitchFamily="50" charset="-128"/>
                <a:cs typeface="+mj-cs"/>
              </a:rPr>
              <a:t>万円　　　</a:t>
            </a:r>
            <a:endParaRPr lang="en-US" altLang="ja-JP" sz="1400" kern="0" dirty="0" smtClean="0">
              <a:latin typeface="ＭＳ Ｐゴシック" pitchFamily="50" charset="-128"/>
              <a:ea typeface="ＭＳ Ｐゴシック" pitchFamily="50" charset="-128"/>
              <a:cs typeface="+mj-cs"/>
            </a:endParaRPr>
          </a:p>
          <a:p>
            <a:pPr>
              <a:lnSpc>
                <a:spcPct val="100000"/>
              </a:lnSpc>
              <a:spcBef>
                <a:spcPct val="0"/>
              </a:spcBef>
              <a:spcAft>
                <a:spcPct val="0"/>
              </a:spcAft>
              <a:defRPr/>
            </a:pPr>
            <a:r>
              <a:rPr kumimoji="1" lang="ja-JP" altLang="en-US" sz="1400" b="0" i="0" u="sng" strike="noStrike" kern="0" cap="none" spc="0" normalizeH="0" baseline="0" noProof="0" dirty="0">
                <a:ln>
                  <a:noFill/>
                </a:ln>
                <a:effectLst/>
                <a:uLnTx/>
                <a:uFillTx/>
                <a:latin typeface="ＭＳ Ｐゴシック" pitchFamily="50" charset="-128"/>
                <a:ea typeface="ＭＳ Ｐゴシック" pitchFamily="50" charset="-128"/>
                <a:cs typeface="+mj-cs"/>
              </a:rPr>
              <a:t>　</a:t>
            </a:r>
            <a:r>
              <a:rPr kumimoji="1" lang="ja-JP" altLang="en-US" sz="1400" b="0" i="0" u="sng" strike="noStrike" kern="0" cap="none" spc="0" normalizeH="0" baseline="0" noProof="0" dirty="0" smtClean="0">
                <a:ln>
                  <a:noFill/>
                </a:ln>
                <a:effectLst/>
                <a:uLnTx/>
                <a:uFillTx/>
                <a:latin typeface="ＭＳ Ｐゴシック" pitchFamily="50" charset="-128"/>
                <a:ea typeface="ＭＳ Ｐゴシック" pitchFamily="50" charset="-128"/>
                <a:cs typeface="+mj-cs"/>
              </a:rPr>
              <a:t>　　　　</a:t>
            </a:r>
            <a:endParaRPr kumimoji="1" lang="ja-JP" altLang="en-US" sz="1400" b="0" i="0" u="sng" strike="noStrike" kern="0" cap="none" spc="0" normalizeH="0" baseline="0" noProof="0" dirty="0" smtClean="0">
              <a:ln>
                <a:noFill/>
              </a:ln>
              <a:effectLst/>
              <a:uLnTx/>
              <a:uFillTx/>
              <a:latin typeface="+mj-lt"/>
              <a:ea typeface="+mj-ea"/>
              <a:cs typeface="+mj-cs"/>
            </a:endParaRPr>
          </a:p>
        </p:txBody>
      </p:sp>
      <p:sp>
        <p:nvSpPr>
          <p:cNvPr id="2" name="テキスト ボックス 1"/>
          <p:cNvSpPr txBox="1"/>
          <p:nvPr/>
        </p:nvSpPr>
        <p:spPr>
          <a:xfrm>
            <a:off x="6882063" y="2897204"/>
            <a:ext cx="1593598" cy="498598"/>
          </a:xfrm>
          <a:prstGeom prst="rect">
            <a:avLst/>
          </a:prstGeom>
          <a:noFill/>
        </p:spPr>
        <p:txBody>
          <a:bodyPr wrap="square" rtlCol="0">
            <a:spAutoFit/>
          </a:bodyPr>
          <a:lstStyle/>
          <a:p>
            <a:pPr algn="r"/>
            <a:r>
              <a:rPr lang="ja-JP" altLang="en-US" sz="2200" dirty="0" smtClean="0">
                <a:latin typeface="ＭＳ Ｐゴシック" panose="020B0600070205080204" pitchFamily="50" charset="-128"/>
                <a:ea typeface="ＭＳ Ｐゴシック" panose="020B0600070205080204" pitchFamily="50" charset="-128"/>
              </a:rPr>
              <a:t>５７８万円</a:t>
            </a:r>
            <a:endParaRPr kumimoji="1" lang="ja-JP" altLang="en-US" sz="2200"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6882063" y="3588087"/>
            <a:ext cx="1593598" cy="498598"/>
          </a:xfrm>
          <a:prstGeom prst="rect">
            <a:avLst/>
          </a:prstGeom>
          <a:noFill/>
        </p:spPr>
        <p:txBody>
          <a:bodyPr wrap="square" rtlCol="0">
            <a:spAutoFit/>
          </a:bodyPr>
          <a:lstStyle/>
          <a:p>
            <a:pPr algn="r">
              <a:spcBef>
                <a:spcPts val="600"/>
              </a:spcBef>
              <a:spcAft>
                <a:spcPts val="0"/>
              </a:spcAft>
              <a:tabLst>
                <a:tab pos="2814320" algn="ctr"/>
              </a:tabLst>
            </a:pPr>
            <a:r>
              <a:rPr lang="ja-JP" altLang="en-US" sz="2200" kern="100" dirty="0" smtClean="0">
                <a:latin typeface="ＭＳ Ｐゴシック" panose="020B0600070205080204" pitchFamily="50" charset="-128"/>
                <a:ea typeface="ＭＳ Ｐゴシック" panose="020B0600070205080204" pitchFamily="50" charset="-128"/>
              </a:rPr>
              <a:t>６２０万円</a:t>
            </a:r>
            <a:endParaRPr lang="ja-JP" altLang="ja-JP" sz="2200"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2" name="テキスト ボックス 11"/>
          <p:cNvSpPr txBox="1"/>
          <p:nvPr/>
        </p:nvSpPr>
        <p:spPr>
          <a:xfrm>
            <a:off x="6882063" y="4298783"/>
            <a:ext cx="1593598" cy="498598"/>
          </a:xfrm>
          <a:prstGeom prst="rect">
            <a:avLst/>
          </a:prstGeom>
          <a:noFill/>
        </p:spPr>
        <p:txBody>
          <a:bodyPr wrap="square" rtlCol="0">
            <a:spAutoFit/>
          </a:bodyPr>
          <a:lstStyle/>
          <a:p>
            <a:pPr algn="r"/>
            <a:r>
              <a:rPr lang="ja-JP" altLang="en-US" sz="2200" kern="100" dirty="0" smtClean="0">
                <a:latin typeface="ＭＳ Ｐゴシック" panose="020B0600070205080204" pitchFamily="50" charset="-128"/>
                <a:ea typeface="ＭＳ Ｐゴシック" panose="020B0600070205080204" pitchFamily="50" charset="-128"/>
              </a:rPr>
              <a:t>７８２万円</a:t>
            </a:r>
            <a:endParaRPr kumimoji="1" lang="ja-JP" altLang="en-US" sz="2200"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6310648" y="5002809"/>
            <a:ext cx="2178588" cy="498598"/>
          </a:xfrm>
          <a:prstGeom prst="rect">
            <a:avLst/>
          </a:prstGeom>
          <a:noFill/>
        </p:spPr>
        <p:txBody>
          <a:bodyPr wrap="square" rtlCol="0">
            <a:spAutoFit/>
          </a:bodyPr>
          <a:lstStyle/>
          <a:p>
            <a:pPr algn="r">
              <a:spcBef>
                <a:spcPts val="600"/>
              </a:spcBef>
              <a:spcAft>
                <a:spcPts val="0"/>
              </a:spcAft>
              <a:tabLst>
                <a:tab pos="2814320" algn="ctr"/>
              </a:tabLst>
            </a:pPr>
            <a:r>
              <a:rPr lang="ja-JP" altLang="en-US" sz="2200" kern="100" dirty="0" smtClean="0">
                <a:latin typeface="ＭＳ Ｐゴシック" panose="020B0600070205080204" pitchFamily="50" charset="-128"/>
                <a:ea typeface="ＭＳ Ｐゴシック" panose="020B0600070205080204" pitchFamily="50" charset="-128"/>
              </a:rPr>
              <a:t>１，８４０万円</a:t>
            </a:r>
            <a:endParaRPr lang="ja-JP" altLang="ja-JP" sz="2200"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5" name="スライド番号プレースホルダー 2"/>
          <p:cNvSpPr>
            <a:spLocks noGrp="1"/>
          </p:cNvSpPr>
          <p:nvPr>
            <p:ph type="sldNum" sz="quarter" idx="12"/>
          </p:nvPr>
        </p:nvSpPr>
        <p:spPr>
          <a:xfrm>
            <a:off x="7841672" y="6356350"/>
            <a:ext cx="845127"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13</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333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12750" y="386556"/>
            <a:ext cx="8229600" cy="655864"/>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（大学在学中にかかる教育費）</a:t>
            </a:r>
          </a:p>
        </p:txBody>
      </p:sp>
      <p:graphicFrame>
        <p:nvGraphicFramePr>
          <p:cNvPr id="3" name="表 2"/>
          <p:cNvGraphicFramePr>
            <a:graphicFrameLocks noGrp="1"/>
          </p:cNvGraphicFramePr>
          <p:nvPr>
            <p:extLst>
              <p:ext uri="{D42A27DB-BD31-4B8C-83A1-F6EECF244321}">
                <p14:modId xmlns:p14="http://schemas.microsoft.com/office/powerpoint/2010/main" val="2667749739"/>
              </p:ext>
            </p:extLst>
          </p:nvPr>
        </p:nvGraphicFramePr>
        <p:xfrm>
          <a:off x="670015" y="1273426"/>
          <a:ext cx="7715069" cy="1949539"/>
        </p:xfrm>
        <a:graphic>
          <a:graphicData uri="http://schemas.openxmlformats.org/drawingml/2006/table">
            <a:tbl>
              <a:tblPr firstRow="1" firstCol="1">
                <a:tableStyleId>{5C22544A-7EE6-4342-B048-85BDC9FD1C3A}</a:tableStyleId>
              </a:tblPr>
              <a:tblGrid>
                <a:gridCol w="1306285">
                  <a:extLst>
                    <a:ext uri="{9D8B030D-6E8A-4147-A177-3AD203B41FA5}">
                      <a16:colId xmlns:a16="http://schemas.microsoft.com/office/drawing/2014/main" val="20000"/>
                    </a:ext>
                  </a:extLst>
                </a:gridCol>
                <a:gridCol w="1408624">
                  <a:extLst>
                    <a:ext uri="{9D8B030D-6E8A-4147-A177-3AD203B41FA5}">
                      <a16:colId xmlns:a16="http://schemas.microsoft.com/office/drawing/2014/main" val="20001"/>
                    </a:ext>
                  </a:extLst>
                </a:gridCol>
                <a:gridCol w="1250040">
                  <a:extLst>
                    <a:ext uri="{9D8B030D-6E8A-4147-A177-3AD203B41FA5}">
                      <a16:colId xmlns:a16="http://schemas.microsoft.com/office/drawing/2014/main" val="20002"/>
                    </a:ext>
                  </a:extLst>
                </a:gridCol>
                <a:gridCol w="1250040">
                  <a:extLst>
                    <a:ext uri="{9D8B030D-6E8A-4147-A177-3AD203B41FA5}">
                      <a16:colId xmlns:a16="http://schemas.microsoft.com/office/drawing/2014/main" val="20003"/>
                    </a:ext>
                  </a:extLst>
                </a:gridCol>
                <a:gridCol w="1250040">
                  <a:extLst>
                    <a:ext uri="{9D8B030D-6E8A-4147-A177-3AD203B41FA5}">
                      <a16:colId xmlns:a16="http://schemas.microsoft.com/office/drawing/2014/main" val="20004"/>
                    </a:ext>
                  </a:extLst>
                </a:gridCol>
                <a:gridCol w="1250040">
                  <a:extLst>
                    <a:ext uri="{9D8B030D-6E8A-4147-A177-3AD203B41FA5}">
                      <a16:colId xmlns:a16="http://schemas.microsoft.com/office/drawing/2014/main" val="20005"/>
                    </a:ext>
                  </a:extLst>
                </a:gridCol>
              </a:tblGrid>
              <a:tr h="392243">
                <a:tc rowSpan="2">
                  <a:txBody>
                    <a:bodyPr/>
                    <a:lstStyle/>
                    <a:p>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rowSpan="2">
                  <a:txBody>
                    <a:bodyPr/>
                    <a:lstStyle/>
                    <a:p>
                      <a:pPr marL="87313" lvl="0" indent="0" algn="l"/>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入学金</a:t>
                      </a:r>
                      <a:endParaRPr kumimoji="1" lang="en-US" altLang="ja-JP" b="0" cap="none" spc="0" dirty="0" smtClean="0">
                        <a:ln>
                          <a:noFill/>
                        </a:ln>
                        <a:solidFill>
                          <a:schemeClr val="tx1"/>
                        </a:solidFill>
                        <a:effectLst/>
                        <a:latin typeface="Meiryo UI" panose="020B0604030504040204" pitchFamily="50" charset="-128"/>
                        <a:ea typeface="Meiryo UI" panose="020B0604030504040204" pitchFamily="50" charset="-128"/>
                      </a:endParaRPr>
                    </a:p>
                    <a:p>
                      <a:pPr marL="87313" lvl="0" indent="0" algn="l"/>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授業料等</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gridSpan="2">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生活費</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合　計</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0015">
                <a:tc v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　宅</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自宅外</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　宅</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自宅外</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1"/>
                  </a:ext>
                </a:extLst>
              </a:tr>
              <a:tr h="531284">
                <a:tc>
                  <a:txBody>
                    <a:bodyPr/>
                    <a:lstStyle/>
                    <a:p>
                      <a:pPr algn="ctr"/>
                      <a:r>
                        <a:rPr kumimoji="1" lang="ja-JP" altLang="en-US" b="0" cap="none" spc="0" dirty="0" smtClean="0">
                          <a:ln>
                            <a:noFill/>
                          </a:ln>
                          <a:solidFill>
                            <a:schemeClr val="tx1"/>
                          </a:solidFill>
                          <a:effectLst/>
                          <a:latin typeface="Meiryo UI" panose="020B0604030504040204" pitchFamily="50" charset="-128"/>
                          <a:ea typeface="Meiryo UI" panose="020B0604030504040204" pitchFamily="50" charset="-128"/>
                        </a:rPr>
                        <a:t>国立大学</a:t>
                      </a:r>
                      <a:endParaRPr kumimoji="1" lang="ja-JP" altLang="en-US" b="0" cap="none" spc="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２４３</a:t>
                      </a:r>
                      <a:endParaRPr kumimoji="1" lang="en-US" altLang="ja-JP" b="0" cap="none" spc="0" dirty="0" smtClean="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１４２</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４５７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5997">
                <a:tc>
                  <a:txBody>
                    <a:bodyPr/>
                    <a:lstStyle/>
                    <a:p>
                      <a:pPr algn="ctr"/>
                      <a:r>
                        <a:rPr kumimoji="1" lang="ja-JP" altLang="en-US" b="0" cap="none" spc="0" baseline="0" dirty="0" smtClean="0">
                          <a:ln>
                            <a:noFill/>
                          </a:ln>
                          <a:solidFill>
                            <a:schemeClr val="tx1"/>
                          </a:solidFill>
                          <a:effectLst/>
                          <a:latin typeface="Meiryo UI" panose="020B0604030504040204" pitchFamily="50" charset="-128"/>
                          <a:ea typeface="Meiryo UI" panose="020B0604030504040204" pitchFamily="50" charset="-128"/>
                        </a:rPr>
                        <a:t>私立大学</a:t>
                      </a:r>
                      <a:endParaRPr kumimoji="1" lang="ja-JP" altLang="en-US" b="0" cap="none" spc="0" baseline="0" dirty="0">
                        <a:ln>
                          <a:noFill/>
                        </a:ln>
                        <a:solidFill>
                          <a:schemeClr val="tx1"/>
                        </a:solidFill>
                        <a:effectLst/>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４６９</a:t>
                      </a:r>
                      <a:endParaRPr kumimoji="1" lang="en-US" altLang="ja-JP" b="0" cap="none" spc="0" dirty="0" smtClean="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１５７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b="0" cap="none" spc="0" dirty="0" smtClean="0">
                          <a:ln>
                            <a:noFill/>
                          </a:ln>
                          <a:solidFill>
                            <a:schemeClr val="tx1"/>
                          </a:solidFill>
                          <a:effectLst/>
                          <a:latin typeface="ＭＳ Ｐゴシック" pitchFamily="50" charset="-128"/>
                          <a:ea typeface="ＭＳ Ｐゴシック" pitchFamily="50" charset="-128"/>
                        </a:rPr>
                        <a:t>４３７</a:t>
                      </a: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7238666" y="924640"/>
            <a:ext cx="1125688" cy="327932"/>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単位：万円</a:t>
            </a:r>
          </a:p>
        </p:txBody>
      </p:sp>
      <p:sp>
        <p:nvSpPr>
          <p:cNvPr id="6" name="タイトル 1"/>
          <p:cNvSpPr txBox="1">
            <a:spLocks/>
          </p:cNvSpPr>
          <p:nvPr/>
        </p:nvSpPr>
        <p:spPr>
          <a:xfrm>
            <a:off x="690278" y="5264961"/>
            <a:ext cx="8229600" cy="1145466"/>
          </a:xfrm>
          <a:prstGeom prst="rect">
            <a:avLst/>
          </a:prstGeom>
        </p:spPr>
        <p:txBody>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1" lang="ja-JP" altLang="en-US" sz="16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a:t>
            </a:r>
            <a:r>
              <a:rPr lang="ja-JP" altLang="en-US" sz="1600" kern="0" noProof="0" dirty="0">
                <a:latin typeface="ＭＳ Ｐゴシック" pitchFamily="50" charset="-128"/>
                <a:ea typeface="ＭＳ Ｐゴシック" pitchFamily="50" charset="-128"/>
                <a:cs typeface="+mj-cs"/>
              </a:rPr>
              <a:t>出所</a:t>
            </a:r>
            <a:r>
              <a:rPr kumimoji="1" lang="ja-JP" altLang="en-US" sz="16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）次の資料をもとに金融広報中央委員会で試算。</a:t>
            </a:r>
            <a:endParaRPr kumimoji="1" lang="en-US" altLang="ja-JP" sz="16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endParaRPr>
          </a:p>
          <a:p>
            <a:pPr marL="534988" lvl="1">
              <a:lnSpc>
                <a:spcPct val="100000"/>
              </a:lnSpc>
              <a:spcBef>
                <a:spcPts val="600"/>
              </a:spcBef>
              <a:spcAft>
                <a:spcPct val="0"/>
              </a:spcAft>
              <a:defRPr/>
            </a:pPr>
            <a:r>
              <a:rPr lang="ja-JP" altLang="en-US" sz="1500" kern="0" dirty="0" smtClean="0">
                <a:latin typeface="ＭＳ Ｐゴシック" pitchFamily="50" charset="-128"/>
                <a:ea typeface="ＭＳ Ｐゴシック" pitchFamily="50" charset="-128"/>
                <a:cs typeface="+mj-cs"/>
              </a:rPr>
              <a:t>文部科学省「国立大学の授業料等の推移」</a:t>
            </a:r>
            <a:endParaRPr lang="en-US" altLang="ja-JP" sz="1500" kern="0" dirty="0" smtClean="0">
              <a:latin typeface="ＭＳ Ｐゴシック" pitchFamily="50" charset="-128"/>
              <a:ea typeface="ＭＳ Ｐゴシック" pitchFamily="50" charset="-128"/>
              <a:cs typeface="+mj-cs"/>
            </a:endParaRPr>
          </a:p>
          <a:p>
            <a:pPr marL="534988" lvl="1">
              <a:lnSpc>
                <a:spcPct val="100000"/>
              </a:lnSpc>
              <a:spcBef>
                <a:spcPts val="50"/>
              </a:spcBef>
              <a:spcAft>
                <a:spcPct val="0"/>
              </a:spcAft>
              <a:defRPr/>
            </a:pPr>
            <a:r>
              <a:rPr lang="ja-JP" altLang="en-US" sz="1500" kern="0" dirty="0" smtClean="0">
                <a:latin typeface="ＭＳ Ｐゴシック" pitchFamily="50" charset="-128"/>
                <a:ea typeface="ＭＳ Ｐゴシック" pitchFamily="50" charset="-128"/>
                <a:cs typeface="+mj-cs"/>
              </a:rPr>
              <a:t>　　</a:t>
            </a:r>
            <a:r>
              <a:rPr lang="en-US" altLang="ja-JP" sz="1500" kern="0" dirty="0" smtClean="0">
                <a:latin typeface="ＭＳ Ｐゴシック" pitchFamily="50" charset="-128"/>
                <a:ea typeface="ＭＳ Ｐゴシック" pitchFamily="50" charset="-128"/>
                <a:cs typeface="+mj-cs"/>
              </a:rPr>
              <a:t>〃</a:t>
            </a:r>
            <a:r>
              <a:rPr lang="ja-JP" altLang="en-US" sz="1500" kern="0" dirty="0" smtClean="0">
                <a:latin typeface="ＭＳ Ｐゴシック" pitchFamily="50" charset="-128"/>
                <a:ea typeface="ＭＳ Ｐゴシック" pitchFamily="50" charset="-128"/>
                <a:cs typeface="+mj-cs"/>
              </a:rPr>
              <a:t>　　　　「私立大学等の令和元年度入学者に係る学生納付金等調査結果」</a:t>
            </a:r>
            <a:endParaRPr lang="en-US" altLang="ja-JP" sz="1500" kern="0" dirty="0" smtClean="0">
              <a:latin typeface="ＭＳ Ｐゴシック" pitchFamily="50" charset="-128"/>
              <a:ea typeface="ＭＳ Ｐゴシック" pitchFamily="50" charset="-128"/>
              <a:cs typeface="+mj-cs"/>
            </a:endParaRPr>
          </a:p>
          <a:p>
            <a:pPr marL="534988" lvl="1">
              <a:lnSpc>
                <a:spcPct val="100000"/>
              </a:lnSpc>
              <a:spcBef>
                <a:spcPts val="50"/>
              </a:spcBef>
              <a:spcAft>
                <a:spcPct val="0"/>
              </a:spcAft>
              <a:defRPr/>
            </a:pPr>
            <a:r>
              <a:rPr lang="ja-JP" altLang="en-US" sz="1500" kern="0" dirty="0">
                <a:latin typeface="ＭＳ Ｐゴシック" pitchFamily="50" charset="-128"/>
                <a:ea typeface="ＭＳ Ｐゴシック" pitchFamily="50" charset="-128"/>
                <a:cs typeface="+mj-cs"/>
              </a:rPr>
              <a:t>日本</a:t>
            </a:r>
            <a:r>
              <a:rPr lang="ja-JP" altLang="en-US" sz="1500" kern="0" dirty="0" smtClean="0">
                <a:latin typeface="ＭＳ Ｐゴシック" pitchFamily="50" charset="-128"/>
                <a:ea typeface="ＭＳ Ｐゴシック" pitchFamily="50" charset="-128"/>
                <a:cs typeface="+mj-cs"/>
              </a:rPr>
              <a:t>学生支援機構「令和</a:t>
            </a:r>
            <a:r>
              <a:rPr lang="en-US" altLang="ja-JP" sz="1500" kern="0" dirty="0" smtClean="0">
                <a:latin typeface="ＭＳ Ｐゴシック" pitchFamily="50" charset="-128"/>
                <a:ea typeface="ＭＳ Ｐゴシック" pitchFamily="50" charset="-128"/>
                <a:cs typeface="+mj-cs"/>
              </a:rPr>
              <a:t>2</a:t>
            </a:r>
            <a:r>
              <a:rPr lang="ja-JP" altLang="en-US" sz="1500" kern="0" dirty="0" smtClean="0">
                <a:latin typeface="ＭＳ Ｐゴシック" pitchFamily="50" charset="-128"/>
                <a:ea typeface="ＭＳ Ｐゴシック" pitchFamily="50" charset="-128"/>
                <a:cs typeface="+mj-cs"/>
              </a:rPr>
              <a:t>年度学生生活調査</a:t>
            </a:r>
            <a:r>
              <a:rPr lang="ja-JP" altLang="en-US" sz="1500" kern="0" dirty="0">
                <a:latin typeface="ＭＳ Ｐゴシック" pitchFamily="50" charset="-128"/>
                <a:ea typeface="ＭＳ Ｐゴシック" pitchFamily="50" charset="-128"/>
                <a:cs typeface="+mj-cs"/>
              </a:rPr>
              <a:t>結果</a:t>
            </a:r>
            <a:r>
              <a:rPr lang="ja-JP" altLang="en-US" sz="1500" kern="0" dirty="0" smtClean="0">
                <a:latin typeface="ＭＳ Ｐゴシック" pitchFamily="50" charset="-128"/>
                <a:ea typeface="ＭＳ Ｐゴシック" pitchFamily="50" charset="-128"/>
                <a:cs typeface="+mj-cs"/>
              </a:rPr>
              <a:t>」</a:t>
            </a:r>
            <a:endParaRPr lang="en-US" altLang="ja-JP" sz="1500" kern="0" dirty="0" smtClean="0">
              <a:latin typeface="ＭＳ Ｐゴシック" pitchFamily="50" charset="-128"/>
              <a:ea typeface="ＭＳ Ｐゴシック"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endParaRPr>
          </a:p>
        </p:txBody>
      </p:sp>
      <p:graphicFrame>
        <p:nvGraphicFramePr>
          <p:cNvPr id="2" name="表 1"/>
          <p:cNvGraphicFramePr>
            <a:graphicFrameLocks noGrp="1"/>
          </p:cNvGraphicFramePr>
          <p:nvPr>
            <p:extLst>
              <p:ext uri="{D42A27DB-BD31-4B8C-83A1-F6EECF244321}">
                <p14:modId xmlns:p14="http://schemas.microsoft.com/office/powerpoint/2010/main" val="1242514317"/>
              </p:ext>
            </p:extLst>
          </p:nvPr>
        </p:nvGraphicFramePr>
        <p:xfrm>
          <a:off x="690277" y="4111324"/>
          <a:ext cx="7674077" cy="1033395"/>
        </p:xfrm>
        <a:graphic>
          <a:graphicData uri="http://schemas.openxmlformats.org/drawingml/2006/table">
            <a:tbl>
              <a:tblPr firstRow="1" bandRow="1">
                <a:tableStyleId>{5940675A-B579-460E-94D1-54222C63F5DA}</a:tableStyleId>
              </a:tblPr>
              <a:tblGrid>
                <a:gridCol w="1870043">
                  <a:extLst>
                    <a:ext uri="{9D8B030D-6E8A-4147-A177-3AD203B41FA5}">
                      <a16:colId xmlns:a16="http://schemas.microsoft.com/office/drawing/2014/main" val="20000"/>
                    </a:ext>
                  </a:extLst>
                </a:gridCol>
                <a:gridCol w="1434164">
                  <a:extLst>
                    <a:ext uri="{9D8B030D-6E8A-4147-A177-3AD203B41FA5}">
                      <a16:colId xmlns:a16="http://schemas.microsoft.com/office/drawing/2014/main" val="20001"/>
                    </a:ext>
                  </a:extLst>
                </a:gridCol>
                <a:gridCol w="1549668">
                  <a:extLst>
                    <a:ext uri="{9D8B030D-6E8A-4147-A177-3AD203B41FA5}">
                      <a16:colId xmlns:a16="http://schemas.microsoft.com/office/drawing/2014/main" val="20002"/>
                    </a:ext>
                  </a:extLst>
                </a:gridCol>
                <a:gridCol w="1307157">
                  <a:extLst>
                    <a:ext uri="{9D8B030D-6E8A-4147-A177-3AD203B41FA5}">
                      <a16:colId xmlns:a16="http://schemas.microsoft.com/office/drawing/2014/main" val="20003"/>
                    </a:ext>
                  </a:extLst>
                </a:gridCol>
                <a:gridCol w="1513045">
                  <a:extLst>
                    <a:ext uri="{9D8B030D-6E8A-4147-A177-3AD203B41FA5}">
                      <a16:colId xmlns:a16="http://schemas.microsoft.com/office/drawing/2014/main" val="20004"/>
                    </a:ext>
                  </a:extLst>
                </a:gridCol>
              </a:tblGrid>
              <a:tr h="530475">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家庭からの給付</a:t>
                      </a:r>
                      <a:endParaRPr kumimoji="1" lang="ja-JP" altLang="en-US" dirty="0">
                        <a:latin typeface="Meiryo UI" panose="020B0604030504040204" pitchFamily="50" charset="-128"/>
                        <a:ea typeface="Meiryo UI" panose="020B0604030504040204" pitchFamily="50" charset="-128"/>
                      </a:endParaRPr>
                    </a:p>
                  </a:txBody>
                  <a:tcPr>
                    <a:solidFill>
                      <a:srgbClr val="FF9933"/>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奨学金</a:t>
                      </a:r>
                      <a:endParaRPr kumimoji="1" lang="ja-JP" altLang="en-US" dirty="0">
                        <a:latin typeface="Meiryo UI" panose="020B0604030504040204" pitchFamily="50" charset="-128"/>
                        <a:ea typeface="Meiryo UI" panose="020B0604030504040204" pitchFamily="50" charset="-128"/>
                      </a:endParaRPr>
                    </a:p>
                  </a:txBody>
                  <a:tcPr>
                    <a:solidFill>
                      <a:srgbClr val="FF9933"/>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アルバイト</a:t>
                      </a:r>
                      <a:endParaRPr kumimoji="1" lang="ja-JP" altLang="en-US" dirty="0">
                        <a:latin typeface="Meiryo UI" panose="020B0604030504040204" pitchFamily="50" charset="-128"/>
                        <a:ea typeface="Meiryo UI" panose="020B0604030504040204" pitchFamily="50" charset="-128"/>
                      </a:endParaRPr>
                    </a:p>
                  </a:txBody>
                  <a:tcPr>
                    <a:solidFill>
                      <a:srgbClr val="FF9933"/>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その他</a:t>
                      </a:r>
                      <a:endParaRPr kumimoji="1" lang="ja-JP" altLang="en-US" dirty="0">
                        <a:latin typeface="Meiryo UI" panose="020B0604030504040204" pitchFamily="50" charset="-128"/>
                        <a:ea typeface="Meiryo UI" panose="020B0604030504040204" pitchFamily="50" charset="-128"/>
                      </a:endParaRPr>
                    </a:p>
                  </a:txBody>
                  <a:tcPr>
                    <a:solidFill>
                      <a:srgbClr val="FF9933"/>
                    </a:solidFill>
                  </a:tcPr>
                </a:tc>
                <a:tc>
                  <a:txBody>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合計</a:t>
                      </a:r>
                      <a:endParaRPr kumimoji="1" lang="ja-JP" altLang="en-US" dirty="0">
                        <a:latin typeface="Meiryo UI" panose="020B0604030504040204" pitchFamily="50" charset="-128"/>
                        <a:ea typeface="Meiryo UI" panose="020B0604030504040204" pitchFamily="50" charset="-128"/>
                      </a:endParaRPr>
                    </a:p>
                  </a:txBody>
                  <a:tcPr>
                    <a:solidFill>
                      <a:srgbClr val="FF9933"/>
                    </a:solidFill>
                  </a:tcPr>
                </a:tc>
                <a:extLst>
                  <a:ext uri="{0D108BD9-81ED-4DB2-BD59-A6C34878D82A}">
                    <a16:rowId xmlns:a16="http://schemas.microsoft.com/office/drawing/2014/main" val="10000"/>
                  </a:ext>
                </a:extLst>
              </a:tr>
              <a:tr h="401839">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４５８</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１４９</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１４７</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１７</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lnSpc>
                          <a:spcPct val="150000"/>
                        </a:lnSpc>
                      </a:pPr>
                      <a:r>
                        <a:rPr kumimoji="1" lang="ja-JP" altLang="en-US" dirty="0" smtClean="0">
                          <a:latin typeface="ＭＳ Ｐゴシック" panose="020B0600070205080204" pitchFamily="50" charset="-128"/>
                          <a:ea typeface="ＭＳ Ｐゴシック" panose="020B0600070205080204" pitchFamily="50" charset="-128"/>
                        </a:rPr>
                        <a:t>７７１</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bl>
          </a:graphicData>
        </a:graphic>
      </p:graphicFrame>
      <p:sp>
        <p:nvSpPr>
          <p:cNvPr id="9" name="タイトル 1"/>
          <p:cNvSpPr txBox="1">
            <a:spLocks/>
          </p:cNvSpPr>
          <p:nvPr/>
        </p:nvSpPr>
        <p:spPr>
          <a:xfrm>
            <a:off x="690276" y="3618109"/>
            <a:ext cx="4826945" cy="42450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（参考）大学学部生の在学中平均収入</a:t>
            </a:r>
          </a:p>
        </p:txBody>
      </p:sp>
      <p:sp>
        <p:nvSpPr>
          <p:cNvPr id="10" name="タイトル 1"/>
          <p:cNvSpPr txBox="1">
            <a:spLocks/>
          </p:cNvSpPr>
          <p:nvPr/>
        </p:nvSpPr>
        <p:spPr>
          <a:xfrm>
            <a:off x="7238666" y="3772112"/>
            <a:ext cx="1125688" cy="327932"/>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単位：万円</a:t>
            </a:r>
          </a:p>
        </p:txBody>
      </p:sp>
      <p:sp>
        <p:nvSpPr>
          <p:cNvPr id="11" name="テキスト ボックス 10"/>
          <p:cNvSpPr txBox="1"/>
          <p:nvPr/>
        </p:nvSpPr>
        <p:spPr>
          <a:xfrm>
            <a:off x="5878938" y="2239503"/>
            <a:ext cx="987206" cy="369332"/>
          </a:xfrm>
          <a:prstGeom prst="rect">
            <a:avLst/>
          </a:prstGeom>
          <a:noFill/>
        </p:spPr>
        <p:txBody>
          <a:bodyPr wrap="square" rtlCol="0">
            <a:spAutoFit/>
          </a:bodyPr>
          <a:lstStyle/>
          <a:p>
            <a:pPr algn="r"/>
            <a:r>
              <a:rPr lang="ja-JP" altLang="en-US" dirty="0" smtClean="0">
                <a:latin typeface="ＭＳ Ｐゴシック" panose="020B0600070205080204" pitchFamily="50" charset="-128"/>
                <a:ea typeface="ＭＳ Ｐゴシック" panose="020B0600070205080204" pitchFamily="50" charset="-128"/>
              </a:rPr>
              <a:t>３８</a:t>
            </a:r>
            <a:r>
              <a:rPr lang="ja-JP" altLang="en-US" dirty="0">
                <a:latin typeface="ＭＳ Ｐゴシック" panose="020B0600070205080204" pitchFamily="50" charset="-128"/>
                <a:ea typeface="ＭＳ Ｐゴシック" panose="020B0600070205080204" pitchFamily="50" charset="-128"/>
              </a:rPr>
              <a:t>４</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7126397" y="2239503"/>
            <a:ext cx="987206" cy="369332"/>
          </a:xfrm>
          <a:prstGeom prst="rect">
            <a:avLst/>
          </a:prstGeom>
          <a:noFill/>
        </p:spPr>
        <p:txBody>
          <a:bodyPr wrap="square" rtlCol="0">
            <a:spAutoFit/>
          </a:bodyPr>
          <a:lstStyle/>
          <a:p>
            <a:pPr algn="r"/>
            <a:r>
              <a:rPr lang="ja-JP" altLang="en-US" dirty="0" smtClean="0">
                <a:latin typeface="ＭＳ Ｐゴシック" panose="020B0600070205080204" pitchFamily="50" charset="-128"/>
                <a:ea typeface="ＭＳ Ｐゴシック" panose="020B0600070205080204" pitchFamily="50" charset="-128"/>
              </a:rPr>
              <a:t>７０</a:t>
            </a:r>
            <a:r>
              <a:rPr lang="ja-JP" altLang="en-US" dirty="0">
                <a:latin typeface="ＭＳ Ｐゴシック" panose="020B0600070205080204" pitchFamily="50" charset="-128"/>
                <a:ea typeface="ＭＳ Ｐゴシック" panose="020B0600070205080204" pitchFamily="50" charset="-128"/>
              </a:rPr>
              <a:t>０</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5878938" y="2761980"/>
            <a:ext cx="987206" cy="369332"/>
          </a:xfrm>
          <a:prstGeom prst="rect">
            <a:avLst/>
          </a:prstGeom>
          <a:noFill/>
        </p:spPr>
        <p:txBody>
          <a:bodyPr wrap="square" rtlCol="0">
            <a:spAutoFit/>
          </a:bodyPr>
          <a:lstStyle/>
          <a:p>
            <a:pPr algn="r"/>
            <a:r>
              <a:rPr lang="ja-JP" altLang="en-US" dirty="0" smtClean="0">
                <a:latin typeface="ＭＳ Ｐゴシック" panose="020B0600070205080204" pitchFamily="50" charset="-128"/>
                <a:ea typeface="ＭＳ Ｐゴシック" panose="020B0600070205080204" pitchFamily="50" charset="-128"/>
              </a:rPr>
              <a:t>６２</a:t>
            </a:r>
            <a:r>
              <a:rPr lang="ja-JP" altLang="en-US" dirty="0">
                <a:latin typeface="ＭＳ Ｐゴシック" panose="020B0600070205080204" pitchFamily="50" charset="-128"/>
                <a:ea typeface="ＭＳ Ｐゴシック" panose="020B0600070205080204" pitchFamily="50" charset="-128"/>
              </a:rPr>
              <a:t>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7126397" y="2740368"/>
            <a:ext cx="987206" cy="369332"/>
          </a:xfrm>
          <a:prstGeom prst="rect">
            <a:avLst/>
          </a:prstGeom>
          <a:noFill/>
        </p:spPr>
        <p:txBody>
          <a:bodyPr wrap="square" rtlCol="0">
            <a:spAutoFit/>
          </a:bodyPr>
          <a:lstStyle/>
          <a:p>
            <a:pPr algn="r"/>
            <a:r>
              <a:rPr kumimoji="1" lang="ja-JP" altLang="en-US" dirty="0" smtClean="0">
                <a:latin typeface="ＭＳ Ｐゴシック" panose="020B0600070205080204" pitchFamily="50" charset="-128"/>
                <a:ea typeface="ＭＳ Ｐゴシック" panose="020B0600070205080204" pitchFamily="50" charset="-128"/>
              </a:rPr>
              <a:t>９０６</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6"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14</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786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12757" y="275195"/>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大学に進学することの</a:t>
            </a:r>
            <a:r>
              <a:rPr lang="ja-JP" altLang="en-US" sz="3200" b="1" kern="0" dirty="0" smtClean="0">
                <a:latin typeface="Meiryo UI" panose="020B0604030504040204" pitchFamily="50" charset="-128"/>
                <a:ea typeface="Meiryo UI" panose="020B0604030504040204" pitchFamily="50" charset="-128"/>
                <a:cs typeface="+mj-cs"/>
              </a:rPr>
              <a:t>意味</a:t>
            </a:r>
            <a:endPar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8" name="タイトル 1"/>
          <p:cNvSpPr txBox="1">
            <a:spLocks/>
          </p:cNvSpPr>
          <p:nvPr/>
        </p:nvSpPr>
        <p:spPr>
          <a:xfrm>
            <a:off x="579003" y="1181033"/>
            <a:ext cx="7697107" cy="655864"/>
          </a:xfrm>
          <a:prstGeom prst="rect">
            <a:avLst/>
          </a:prstGeom>
        </p:spPr>
        <p:txBody>
          <a:bodyPr/>
          <a:lstStyle/>
          <a:p>
            <a:pPr marL="457200" marR="0" lvl="0" indent="-457200" defTabSz="914400" rtl="0" eaLnBrk="1" fontAlgn="base" latinLnBrk="0" hangingPunct="1">
              <a:lnSpc>
                <a:spcPct val="100000"/>
              </a:lnSpc>
              <a:spcBef>
                <a:spcPct val="0"/>
              </a:spcBef>
              <a:spcAft>
                <a:spcPct val="0"/>
              </a:spcAft>
              <a:buClrTx/>
              <a:buSzTx/>
              <a:buFont typeface="Wingdings" pitchFamily="2" charset="2"/>
              <a:buChar char="Ø"/>
              <a:tabLst/>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大学に進学することの目的（効果）は？</a:t>
            </a:r>
          </a:p>
        </p:txBody>
      </p:sp>
      <p:sp>
        <p:nvSpPr>
          <p:cNvPr id="2" name="テキスト ボックス 1"/>
          <p:cNvSpPr txBox="1"/>
          <p:nvPr/>
        </p:nvSpPr>
        <p:spPr>
          <a:xfrm>
            <a:off x="704299" y="2099932"/>
            <a:ext cx="7982501" cy="3333220"/>
          </a:xfrm>
          <a:prstGeom prst="rect">
            <a:avLst/>
          </a:prstGeom>
          <a:noFill/>
          <a:ln w="9525">
            <a:solidFill>
              <a:schemeClr val="tx1"/>
            </a:solidFill>
          </a:ln>
        </p:spPr>
        <p:txBody>
          <a:bodyPr wrap="square" rtlCol="0">
            <a:spAutoFit/>
          </a:bodyPr>
          <a:lstStyle/>
          <a:p>
            <a:pPr>
              <a:lnSpc>
                <a:spcPct val="150000"/>
              </a:lnSpc>
              <a:spcAft>
                <a:spcPts val="0"/>
              </a:spcAft>
            </a:pPr>
            <a:r>
              <a:rPr lang="ja-JP" altLang="en-US" dirty="0" smtClean="0">
                <a:solidFill>
                  <a:srgbClr val="FF0000"/>
                </a:solidFill>
                <a:latin typeface="Meiryo UI" panose="020B0604030504040204" pitchFamily="50" charset="-128"/>
                <a:ea typeface="Meiryo UI" panose="020B0604030504040204" pitchFamily="50" charset="-128"/>
              </a:rPr>
              <a:t>（例）</a:t>
            </a:r>
            <a:endParaRPr lang="en-US" altLang="ja-JP" dirty="0" smtClean="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a:solidFill>
                  <a:srgbClr val="FF0000"/>
                </a:solidFill>
                <a:latin typeface="Meiryo UI" panose="020B0604030504040204" pitchFamily="50" charset="-128"/>
                <a:ea typeface="Meiryo UI" panose="020B0604030504040204" pitchFamily="50" charset="-128"/>
              </a:rPr>
              <a:t>　・　</a:t>
            </a:r>
            <a:r>
              <a:rPr lang="ja-JP" altLang="en-US" dirty="0" smtClean="0">
                <a:solidFill>
                  <a:srgbClr val="FF0000"/>
                </a:solidFill>
                <a:latin typeface="Meiryo UI" panose="020B0604030504040204" pitchFamily="50" charset="-128"/>
                <a:ea typeface="Meiryo UI" panose="020B0604030504040204" pitchFamily="50" charset="-128"/>
              </a:rPr>
              <a:t>就職に役立つ知識・技術を習得するため　（就職に有利）</a:t>
            </a:r>
            <a:endParaRPr lang="en-US" altLang="ja-JP" dirty="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smtClean="0">
                <a:solidFill>
                  <a:srgbClr val="FF0000"/>
                </a:solidFill>
                <a:latin typeface="Meiryo UI" panose="020B0604030504040204" pitchFamily="50" charset="-128"/>
                <a:ea typeface="Meiryo UI" panose="020B0604030504040204" pitchFamily="50" charset="-128"/>
              </a:rPr>
              <a:t>　・　大学院進学のため　（大学院進学）</a:t>
            </a:r>
            <a:endParaRPr lang="en-US" altLang="ja-JP" dirty="0" smtClean="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a:solidFill>
                  <a:srgbClr val="FF0000"/>
                </a:solidFill>
                <a:latin typeface="Meiryo UI" panose="020B0604030504040204" pitchFamily="50" charset="-128"/>
                <a:ea typeface="Meiryo UI" panose="020B0604030504040204" pitchFamily="50" charset="-128"/>
              </a:rPr>
              <a:t>　・　</a:t>
            </a:r>
            <a:r>
              <a:rPr lang="ja-JP" altLang="en-US" dirty="0" smtClean="0">
                <a:solidFill>
                  <a:srgbClr val="FF0000"/>
                </a:solidFill>
                <a:latin typeface="Meiryo UI" panose="020B0604030504040204" pitchFamily="50" charset="-128"/>
                <a:ea typeface="Meiryo UI" panose="020B0604030504040204" pitchFamily="50" charset="-128"/>
              </a:rPr>
              <a:t>一般的な教養を身に付け、自分の視野を広げるため　（豊かな人生）</a:t>
            </a:r>
            <a:endParaRPr lang="en-US" altLang="ja-JP" dirty="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smtClean="0">
                <a:solidFill>
                  <a:srgbClr val="FF0000"/>
                </a:solidFill>
                <a:latin typeface="Meiryo UI" panose="020B0604030504040204" pitchFamily="50" charset="-128"/>
                <a:ea typeface="Meiryo UI" panose="020B0604030504040204" pitchFamily="50" charset="-128"/>
              </a:rPr>
              <a:t>　・　専門知識を含む高度な技能を習得し、社会に役立てるため　（幅広い</a:t>
            </a:r>
            <a:endParaRPr lang="en-US" altLang="ja-JP" dirty="0" smtClean="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smtClean="0">
                <a:solidFill>
                  <a:srgbClr val="FF0000"/>
                </a:solidFill>
                <a:latin typeface="Meiryo UI" panose="020B0604030504040204" pitchFamily="50" charset="-128"/>
                <a:ea typeface="Meiryo UI" panose="020B0604030504040204" pitchFamily="50" charset="-128"/>
              </a:rPr>
              <a:t>　　社会貢献）</a:t>
            </a:r>
            <a:endParaRPr lang="en-US" altLang="ja-JP" dirty="0" smtClean="0">
              <a:solidFill>
                <a:srgbClr val="FF0000"/>
              </a:solidFill>
              <a:latin typeface="Meiryo UI" panose="020B0604030504040204" pitchFamily="50" charset="-128"/>
              <a:ea typeface="Meiryo UI" panose="020B0604030504040204" pitchFamily="50" charset="-128"/>
            </a:endParaRPr>
          </a:p>
          <a:p>
            <a:pPr>
              <a:lnSpc>
                <a:spcPct val="150000"/>
              </a:lnSpc>
              <a:spcAft>
                <a:spcPts val="0"/>
              </a:spcAft>
            </a:pPr>
            <a:r>
              <a:rPr lang="ja-JP" altLang="en-US" dirty="0" smtClean="0">
                <a:solidFill>
                  <a:srgbClr val="FF0000"/>
                </a:solidFill>
                <a:latin typeface="Meiryo UI" panose="020B0604030504040204" pitchFamily="50" charset="-128"/>
                <a:ea typeface="Meiryo UI" panose="020B0604030504040204" pitchFamily="50" charset="-128"/>
              </a:rPr>
              <a:t>　・　勉強以外の経験・体験を通じて成長するため　（成長機会）</a:t>
            </a:r>
            <a:endParaRPr lang="en-US" altLang="ja-JP" dirty="0" smtClean="0">
              <a:solidFill>
                <a:srgbClr val="FF0000"/>
              </a:solidFill>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728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576037" y="348456"/>
            <a:ext cx="1677309" cy="544173"/>
          </a:xfrm>
          <a:prstGeom prst="rect">
            <a:avLst/>
          </a:prstGeom>
          <a:solidFill>
            <a:srgbClr val="FF9933"/>
          </a:solidFill>
          <a:ln>
            <a:solidFill>
              <a:srgbClr val="FFC000"/>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kern="0" dirty="0">
                <a:latin typeface="Meiryo UI" panose="020B0604030504040204" pitchFamily="50" charset="-128"/>
                <a:ea typeface="Meiryo UI" panose="020B0604030504040204" pitchFamily="50" charset="-128"/>
                <a:cs typeface="+mj-cs"/>
              </a:rPr>
              <a:t>キーワード</a:t>
            </a:r>
            <a:endPar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8" name="タイトル 1"/>
          <p:cNvSpPr txBox="1">
            <a:spLocks/>
          </p:cNvSpPr>
          <p:nvPr/>
        </p:nvSpPr>
        <p:spPr>
          <a:xfrm>
            <a:off x="457200" y="1870385"/>
            <a:ext cx="8229600" cy="1357726"/>
          </a:xfrm>
          <a:prstGeom prst="rect">
            <a:avLst/>
          </a:prstGeom>
        </p:spPr>
        <p:txBody>
          <a:bodyPr/>
          <a:lstStyle/>
          <a:p>
            <a:pPr marL="625475" marR="0" lvl="0" indent="-442913" defTabSz="914400" rtl="0" eaLnBrk="1" fontAlgn="base" latinLnBrk="0" hangingPunct="1">
              <a:spcBef>
                <a:spcPct val="0"/>
              </a:spcBef>
              <a:spcAft>
                <a:spcPct val="0"/>
              </a:spcAft>
              <a:buClrTx/>
              <a:buSzTx/>
              <a:buFont typeface="Wingdings" pitchFamily="2" charset="2"/>
              <a:buChar char="l"/>
              <a:tabLst/>
              <a:defRPr/>
            </a:pPr>
            <a:r>
              <a:rPr kumimoji="1" lang="ja-JP" altLang="en-US" sz="28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「機会費用（</a:t>
            </a:r>
            <a:r>
              <a:rPr kumimoji="1" lang="en-US" altLang="ja-JP" sz="28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opportunity cost</a:t>
            </a:r>
            <a:r>
              <a:rPr kumimoji="1" lang="ja-JP" altLang="en-US" sz="28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とは、ある活動を選択することで失われる利益のこと。</a:t>
            </a:r>
            <a:endPar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9" name="タイトル 1"/>
          <p:cNvSpPr txBox="1">
            <a:spLocks/>
          </p:cNvSpPr>
          <p:nvPr/>
        </p:nvSpPr>
        <p:spPr>
          <a:xfrm>
            <a:off x="576037" y="3228111"/>
            <a:ext cx="7779151" cy="2874392"/>
          </a:xfrm>
          <a:prstGeom prst="rect">
            <a:avLst/>
          </a:prstGeom>
        </p:spPr>
        <p:txBody>
          <a:bodyPr/>
          <a:lstStyle/>
          <a:p>
            <a:pPr marL="914400" lvl="1" indent="-457200">
              <a:lnSpc>
                <a:spcPct val="100000"/>
              </a:lnSpc>
              <a:spcBef>
                <a:spcPct val="0"/>
              </a:spcBef>
              <a:spcAft>
                <a:spcPct val="0"/>
              </a:spcAft>
              <a:buClr>
                <a:schemeClr val="tx1"/>
              </a:buClr>
              <a:buFont typeface="Century Schoolbook" pitchFamily="18" charset="0"/>
              <a:buChar char="—"/>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a:t>
            </a:r>
            <a:r>
              <a:rPr lang="ja-JP" altLang="en-US" sz="2800" kern="0" dirty="0" smtClean="0">
                <a:latin typeface="Meiryo UI" panose="020B0604030504040204" pitchFamily="50" charset="-128"/>
                <a:ea typeface="Meiryo UI" panose="020B0604030504040204" pitchFamily="50" charset="-128"/>
                <a:cs typeface="+mj-cs"/>
              </a:rPr>
              <a:t>実際に選択する活動をする際にかかる損失（費用）ではなく、目に見えない損失。</a:t>
            </a:r>
            <a:endParaRPr lang="en-US" altLang="ja-JP" sz="2800" kern="0" dirty="0" smtClean="0">
              <a:latin typeface="Meiryo UI" panose="020B0604030504040204" pitchFamily="50" charset="-128"/>
              <a:ea typeface="Meiryo UI" panose="020B0604030504040204" pitchFamily="50" charset="-128"/>
              <a:cs typeface="+mj-cs"/>
            </a:endParaRPr>
          </a:p>
          <a:p>
            <a:pPr marL="914400" lvl="1" indent="-457200">
              <a:lnSpc>
                <a:spcPct val="100000"/>
              </a:lnSpc>
              <a:spcBef>
                <a:spcPct val="0"/>
              </a:spcBef>
              <a:spcAft>
                <a:spcPct val="0"/>
              </a:spcAft>
              <a:buClr>
                <a:schemeClr val="tx1"/>
              </a:buClr>
              <a:buFont typeface="Century Schoolbook" pitchFamily="18" charset="0"/>
              <a:buChar char="—"/>
              <a:defRPr/>
            </a:pPr>
            <a:endParaRPr lang="en-US" altLang="ja-JP" sz="2800" kern="0" dirty="0">
              <a:latin typeface="Meiryo UI" panose="020B0604030504040204" pitchFamily="50" charset="-128"/>
              <a:ea typeface="Meiryo UI" panose="020B0604030504040204" pitchFamily="50" charset="-128"/>
              <a:cs typeface="+mj-cs"/>
            </a:endParaRPr>
          </a:p>
          <a:p>
            <a:pPr marL="914400" lvl="1" indent="-457200">
              <a:lnSpc>
                <a:spcPct val="100000"/>
              </a:lnSpc>
              <a:spcBef>
                <a:spcPct val="0"/>
              </a:spcBef>
              <a:spcAft>
                <a:spcPct val="0"/>
              </a:spcAft>
              <a:buClr>
                <a:schemeClr val="tx1"/>
              </a:buClr>
              <a:buFont typeface="Century Schoolbook" pitchFamily="18" charset="0"/>
              <a:buChar char="—"/>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機会費用の大きさは、他の選択に依存するため、人によって異なる。</a:t>
            </a:r>
            <a:endParaRPr kumimoji="1" lang="en-US" altLang="ja-JP"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914400" lvl="1" indent="-457200">
              <a:lnSpc>
                <a:spcPct val="100000"/>
              </a:lnSpc>
              <a:spcBef>
                <a:spcPct val="0"/>
              </a:spcBef>
              <a:spcAft>
                <a:spcPct val="0"/>
              </a:spcAft>
              <a:buClr>
                <a:schemeClr val="tx1"/>
              </a:buClr>
              <a:buFont typeface="Century Schoolbook" pitchFamily="18" charset="0"/>
              <a:buChar char="—"/>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0" name="タイトル 1"/>
          <p:cNvSpPr txBox="1">
            <a:spLocks/>
          </p:cNvSpPr>
          <p:nvPr/>
        </p:nvSpPr>
        <p:spPr>
          <a:xfrm>
            <a:off x="2495298" y="861174"/>
            <a:ext cx="3940628" cy="84216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3600" b="1" u="sng" kern="0" dirty="0" smtClean="0">
                <a:latin typeface="Meiryo UI" panose="020B0604030504040204" pitchFamily="50" charset="-128"/>
                <a:ea typeface="Meiryo UI" panose="020B0604030504040204" pitchFamily="50" charset="-128"/>
                <a:cs typeface="+mj-cs"/>
              </a:rPr>
              <a:t>機　会　費　用</a:t>
            </a:r>
            <a:endParaRPr kumimoji="1" lang="ja-JP" altLang="en-US" sz="3600" b="1"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2" name="スライド番号プレースホルダー 2"/>
          <p:cNvSpPr>
            <a:spLocks noGrp="1"/>
          </p:cNvSpPr>
          <p:nvPr>
            <p:ph type="sldNum" sz="quarter" idx="12"/>
          </p:nvPr>
        </p:nvSpPr>
        <p:spPr>
          <a:xfrm>
            <a:off x="6862916" y="6389041"/>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16</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15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12750" y="348457"/>
            <a:ext cx="8528364" cy="62369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大学進学の「機会費用」</a:t>
            </a:r>
          </a:p>
        </p:txBody>
      </p:sp>
      <p:sp>
        <p:nvSpPr>
          <p:cNvPr id="8" name="タイトル 1"/>
          <p:cNvSpPr txBox="1">
            <a:spLocks/>
          </p:cNvSpPr>
          <p:nvPr/>
        </p:nvSpPr>
        <p:spPr>
          <a:xfrm>
            <a:off x="537481" y="1226603"/>
            <a:ext cx="8269843" cy="1238988"/>
          </a:xfrm>
          <a:prstGeom prst="rect">
            <a:avLst/>
          </a:prstGeom>
        </p:spPr>
        <p:txBody>
          <a:bodyPr/>
          <a:lstStyle/>
          <a:p>
            <a:pPr marL="457200" indent="-457200">
              <a:lnSpc>
                <a:spcPct val="100000"/>
              </a:lnSpc>
              <a:spcBef>
                <a:spcPct val="0"/>
              </a:spcBef>
              <a:spcAft>
                <a:spcPct val="0"/>
              </a:spcAft>
              <a:buFont typeface="Wingdings" pitchFamily="2" charset="2"/>
              <a:buChar char="l"/>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大学進学の「機会費用」とは、</a:t>
            </a:r>
            <a:r>
              <a:rPr lang="ja-JP" altLang="en-US" sz="2800" kern="0" dirty="0" smtClean="0">
                <a:latin typeface="Meiryo UI" panose="020B0604030504040204" pitchFamily="50" charset="-128"/>
                <a:ea typeface="Meiryo UI" panose="020B0604030504040204" pitchFamily="50" charset="-128"/>
              </a:rPr>
              <a:t>「大学に進学することで失われる利益</a:t>
            </a:r>
            <a:r>
              <a:rPr lang="ja-JP" altLang="en-US" sz="2800" kern="0" dirty="0">
                <a:latin typeface="Meiryo UI" panose="020B0604030504040204" pitchFamily="50" charset="-128"/>
                <a:ea typeface="Meiryo UI" panose="020B0604030504040204" pitchFamily="50" charset="-128"/>
              </a:rPr>
              <a:t>」</a:t>
            </a:r>
          </a:p>
          <a:p>
            <a:pPr marL="457200" marR="0" lvl="0" indent="-457200" defTabSz="914400" rtl="0" eaLnBrk="1" fontAlgn="base" latinLnBrk="0" hangingPunct="1">
              <a:lnSpc>
                <a:spcPct val="100000"/>
              </a:lnSpc>
              <a:spcBef>
                <a:spcPct val="0"/>
              </a:spcBef>
              <a:spcAft>
                <a:spcPct val="0"/>
              </a:spcAft>
              <a:buClrTx/>
              <a:buSzTx/>
              <a:buFont typeface="Wingdings" pitchFamily="2" charset="2"/>
              <a:buChar char="l"/>
              <a:tabLst/>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3" name="タイトル 1"/>
          <p:cNvSpPr txBox="1">
            <a:spLocks/>
          </p:cNvSpPr>
          <p:nvPr/>
        </p:nvSpPr>
        <p:spPr>
          <a:xfrm>
            <a:off x="523587" y="2296160"/>
            <a:ext cx="8413503" cy="1910675"/>
          </a:xfrm>
          <a:prstGeom prst="rect">
            <a:avLst/>
          </a:prstGeom>
        </p:spPr>
        <p:txBody>
          <a:bodyPr/>
          <a:lstStyle/>
          <a:p>
            <a:pPr>
              <a:lnSpc>
                <a:spcPct val="100000"/>
              </a:lnSpc>
              <a:spcBef>
                <a:spcPct val="0"/>
              </a:spcBef>
              <a:spcAft>
                <a:spcPct val="0"/>
              </a:spcAft>
              <a:defRPr/>
            </a:pPr>
            <a:r>
              <a:rPr lang="en-US" altLang="ja-JP" sz="2400" kern="0" dirty="0" smtClean="0">
                <a:latin typeface="Meiryo UI" panose="020B0604030504040204" pitchFamily="50" charset="-128"/>
                <a:ea typeface="Meiryo UI" panose="020B0604030504040204" pitchFamily="50" charset="-128"/>
              </a:rPr>
              <a:t>(</a:t>
            </a:r>
            <a:r>
              <a:rPr lang="ja-JP" altLang="en-US" sz="2400" kern="0" dirty="0" smtClean="0">
                <a:latin typeface="Meiryo UI" panose="020B0604030504040204" pitchFamily="50" charset="-128"/>
                <a:ea typeface="Meiryo UI" panose="020B0604030504040204" pitchFamily="50" charset="-128"/>
              </a:rPr>
              <a:t>例１） 高校卒業後に就職した場合の４年間の収入</a:t>
            </a:r>
            <a:endParaRPr lang="en-US" altLang="ja-JP" sz="2400" kern="0" dirty="0" smtClean="0">
              <a:latin typeface="Meiryo UI" panose="020B0604030504040204" pitchFamily="50" charset="-128"/>
              <a:ea typeface="Meiryo UI" panose="020B0604030504040204" pitchFamily="50" charset="-128"/>
            </a:endParaRPr>
          </a:p>
          <a:p>
            <a:pPr>
              <a:lnSpc>
                <a:spcPct val="100000"/>
              </a:lnSpc>
              <a:spcBef>
                <a:spcPct val="0"/>
              </a:spcBef>
              <a:spcAft>
                <a:spcPct val="0"/>
              </a:spcAft>
              <a:defRPr/>
            </a:pPr>
            <a:r>
              <a:rPr lang="ja-JP" altLang="en-US" sz="2400" kern="0" dirty="0">
                <a:latin typeface="Meiryo UI" panose="020B0604030504040204" pitchFamily="50" charset="-128"/>
                <a:ea typeface="Meiryo UI" panose="020B0604030504040204" pitchFamily="50" charset="-128"/>
              </a:rPr>
              <a:t>　</a:t>
            </a:r>
            <a:r>
              <a:rPr lang="ja-JP" altLang="en-US" sz="2400" kern="0" dirty="0" smtClean="0">
                <a:latin typeface="Meiryo UI" panose="020B0604030504040204" pitchFamily="50" charset="-128"/>
                <a:ea typeface="Meiryo UI" panose="020B0604030504040204" pitchFamily="50" charset="-128"/>
              </a:rPr>
              <a:t>　　　　（約</a:t>
            </a:r>
            <a:r>
              <a:rPr lang="en-US" altLang="ja-JP" sz="2400" kern="0" dirty="0" smtClean="0">
                <a:latin typeface="Meiryo UI" panose="020B0604030504040204" pitchFamily="50" charset="-128"/>
                <a:ea typeface="Meiryo UI" panose="020B0604030504040204" pitchFamily="50" charset="-128"/>
              </a:rPr>
              <a:t>1</a:t>
            </a:r>
            <a:r>
              <a:rPr lang="ja-JP" altLang="en-US" sz="2400" kern="0" dirty="0" smtClean="0">
                <a:latin typeface="Meiryo UI" panose="020B0604030504040204" pitchFamily="50" charset="-128"/>
                <a:ea typeface="Meiryo UI" panose="020B0604030504040204" pitchFamily="50" charset="-128"/>
              </a:rPr>
              <a:t>千万円）</a:t>
            </a:r>
            <a:endParaRPr lang="en-US" altLang="ja-JP" sz="2400" kern="0" dirty="0" smtClean="0">
              <a:latin typeface="Meiryo UI" panose="020B0604030504040204" pitchFamily="50" charset="-128"/>
              <a:ea typeface="Meiryo UI" panose="020B0604030504040204" pitchFamily="50" charset="-128"/>
            </a:endParaRPr>
          </a:p>
          <a:p>
            <a:pPr marL="446088" indent="-176213">
              <a:lnSpc>
                <a:spcPct val="100000"/>
              </a:lnSpc>
              <a:spcBef>
                <a:spcPts val="1800"/>
              </a:spcBef>
              <a:spcAft>
                <a:spcPct val="0"/>
              </a:spcAft>
              <a:defRPr/>
            </a:pPr>
            <a:r>
              <a:rPr lang="ja-JP" altLang="en-US" sz="2000" kern="0" dirty="0" smtClean="0">
                <a:latin typeface="Meiryo UI" panose="020B0604030504040204" pitchFamily="50" charset="-128"/>
                <a:ea typeface="Meiryo UI" panose="020B0604030504040204" pitchFamily="50" charset="-128"/>
              </a:rPr>
              <a:t>　　　─　高校卒業者（</a:t>
            </a:r>
            <a:r>
              <a:rPr lang="en-US" altLang="ja-JP" sz="2000" kern="0" dirty="0" smtClean="0">
                <a:latin typeface="Meiryo UI" panose="020B0604030504040204" pitchFamily="50" charset="-128"/>
                <a:ea typeface="Meiryo UI" panose="020B0604030504040204" pitchFamily="50" charset="-128"/>
              </a:rPr>
              <a:t>20</a:t>
            </a:r>
            <a:r>
              <a:rPr lang="ja-JP" altLang="en-US" sz="2000" kern="0" dirty="0" smtClean="0">
                <a:latin typeface="Meiryo UI" panose="020B0604030504040204" pitchFamily="50" charset="-128"/>
                <a:ea typeface="Meiryo UI" panose="020B0604030504040204" pitchFamily="50" charset="-128"/>
              </a:rPr>
              <a:t>～</a:t>
            </a:r>
            <a:r>
              <a:rPr lang="en-US" altLang="ja-JP" sz="2000" kern="0" dirty="0" smtClean="0">
                <a:latin typeface="Meiryo UI" panose="020B0604030504040204" pitchFamily="50" charset="-128"/>
                <a:ea typeface="Meiryo UI" panose="020B0604030504040204" pitchFamily="50" charset="-128"/>
              </a:rPr>
              <a:t>24</a:t>
            </a:r>
            <a:r>
              <a:rPr lang="ja-JP" altLang="en-US" sz="2000" kern="0" dirty="0" smtClean="0">
                <a:latin typeface="Meiryo UI" panose="020B0604030504040204" pitchFamily="50" charset="-128"/>
                <a:ea typeface="Meiryo UI" panose="020B0604030504040204" pitchFamily="50" charset="-128"/>
              </a:rPr>
              <a:t>歳・男女計）の平均賃金は約２１万円。</a:t>
            </a:r>
            <a:endParaRPr lang="en-US" altLang="ja-JP" sz="2000" kern="0" dirty="0" smtClean="0">
              <a:latin typeface="Meiryo UI" panose="020B0604030504040204" pitchFamily="50" charset="-128"/>
              <a:ea typeface="Meiryo UI" panose="020B0604030504040204" pitchFamily="50" charset="-128"/>
            </a:endParaRPr>
          </a:p>
          <a:p>
            <a:pPr marL="893763" indent="-354013">
              <a:lnSpc>
                <a:spcPct val="100000"/>
              </a:lnSpc>
              <a:spcBef>
                <a:spcPts val="0"/>
              </a:spcBef>
              <a:spcAft>
                <a:spcPct val="0"/>
              </a:spcAft>
              <a:defRPr/>
            </a:pPr>
            <a:r>
              <a:rPr lang="ja-JP" altLang="en-US" sz="2000" kern="0" dirty="0" smtClean="0">
                <a:latin typeface="Meiryo UI" panose="020B0604030504040204" pitchFamily="50" charset="-128"/>
                <a:ea typeface="Meiryo UI" panose="020B0604030504040204" pitchFamily="50" charset="-128"/>
              </a:rPr>
              <a:t>　　　４年間の収入は、２１</a:t>
            </a:r>
            <a:r>
              <a:rPr lang="en-US" altLang="ja-JP" sz="2000" kern="0" dirty="0" smtClean="0">
                <a:latin typeface="Meiryo UI" panose="020B0604030504040204" pitchFamily="50" charset="-128"/>
                <a:ea typeface="Meiryo UI" panose="020B0604030504040204" pitchFamily="50" charset="-128"/>
              </a:rPr>
              <a:t>×12</a:t>
            </a:r>
            <a:r>
              <a:rPr lang="ja-JP" altLang="en-US" sz="2000" kern="0" dirty="0">
                <a:latin typeface="Meiryo UI" panose="020B0604030504040204" pitchFamily="50" charset="-128"/>
                <a:ea typeface="Meiryo UI" panose="020B0604030504040204" pitchFamily="50" charset="-128"/>
              </a:rPr>
              <a:t>か月</a:t>
            </a:r>
            <a:r>
              <a:rPr lang="en-US" altLang="ja-JP" sz="2000" kern="0" dirty="0" smtClean="0">
                <a:latin typeface="Meiryo UI" panose="020B0604030504040204" pitchFamily="50" charset="-128"/>
                <a:ea typeface="Meiryo UI" panose="020B0604030504040204" pitchFamily="50" charset="-128"/>
              </a:rPr>
              <a:t>×</a:t>
            </a:r>
            <a:r>
              <a:rPr lang="ja-JP" altLang="en-US" sz="2000" kern="0" dirty="0" smtClean="0">
                <a:latin typeface="Meiryo UI" panose="020B0604030504040204" pitchFamily="50" charset="-128"/>
                <a:ea typeface="Meiryo UI" panose="020B0604030504040204" pitchFamily="50" charset="-128"/>
              </a:rPr>
              <a:t>４年＝約１</a:t>
            </a:r>
            <a:r>
              <a:rPr lang="ja-JP" altLang="en-US" sz="2000" kern="0" dirty="0">
                <a:latin typeface="Meiryo UI" panose="020B0604030504040204" pitchFamily="50" charset="-128"/>
                <a:ea typeface="Meiryo UI" panose="020B0604030504040204" pitchFamily="50" charset="-128"/>
              </a:rPr>
              <a:t>千</a:t>
            </a:r>
            <a:r>
              <a:rPr lang="ja-JP" altLang="en-US" sz="2000" kern="0" dirty="0" smtClean="0">
                <a:latin typeface="Meiryo UI" panose="020B0604030504040204" pitchFamily="50" charset="-128"/>
                <a:ea typeface="Meiryo UI" panose="020B0604030504040204" pitchFamily="50" charset="-128"/>
              </a:rPr>
              <a:t>万円</a:t>
            </a:r>
            <a:r>
              <a:rPr lang="ja-JP" altLang="en-US" sz="2600" kern="0" dirty="0" smtClean="0">
                <a:latin typeface="Meiryo UI" panose="020B0604030504040204" pitchFamily="50" charset="-128"/>
                <a:ea typeface="Meiryo UI" panose="020B0604030504040204" pitchFamily="50" charset="-128"/>
              </a:rPr>
              <a:t>　</a:t>
            </a:r>
            <a:endParaRPr lang="en-US" altLang="ja-JP" sz="2600" kern="0" dirty="0" smtClean="0">
              <a:latin typeface="Meiryo UI" panose="020B0604030504040204" pitchFamily="50" charset="-128"/>
              <a:ea typeface="Meiryo UI" panose="020B0604030504040204" pitchFamily="50" charset="-128"/>
            </a:endParaRPr>
          </a:p>
          <a:p>
            <a:pPr marL="457200" marR="0" lvl="0" indent="-457200" defTabSz="914400" rtl="0" eaLnBrk="1" fontAlgn="base" latinLnBrk="0" hangingPunct="1">
              <a:lnSpc>
                <a:spcPct val="100000"/>
              </a:lnSpc>
              <a:spcBef>
                <a:spcPct val="0"/>
              </a:spcBef>
              <a:spcAft>
                <a:spcPct val="0"/>
              </a:spcAft>
              <a:buClrTx/>
              <a:buSzTx/>
              <a:buFont typeface="Wingdings" pitchFamily="2" charset="2"/>
              <a:buChar char="l"/>
              <a:tabLst/>
              <a:defRPr/>
            </a:pP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4" name="タイトル 1"/>
          <p:cNvSpPr txBox="1">
            <a:spLocks/>
          </p:cNvSpPr>
          <p:nvPr/>
        </p:nvSpPr>
        <p:spPr>
          <a:xfrm>
            <a:off x="2200878" y="5230282"/>
            <a:ext cx="5839278" cy="525236"/>
          </a:xfrm>
          <a:prstGeom prst="rect">
            <a:avLst/>
          </a:prstGeom>
        </p:spPr>
        <p:txBody>
          <a:bodyPr/>
          <a:lstStyle/>
          <a:p>
            <a:pPr>
              <a:lnSpc>
                <a:spcPct val="100000"/>
              </a:lnSpc>
              <a:spcBef>
                <a:spcPct val="0"/>
              </a:spcBef>
              <a:spcAft>
                <a:spcPct val="0"/>
              </a:spcAft>
              <a:defRPr/>
            </a:pPr>
            <a:r>
              <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「機会費用」は</a:t>
            </a:r>
            <a:r>
              <a:rPr lang="ja-JP" altLang="en-US" sz="3200" kern="0" dirty="0">
                <a:latin typeface="Meiryo UI" panose="020B0604030504040204" pitchFamily="50" charset="-128"/>
                <a:ea typeface="Meiryo UI" panose="020B0604030504040204" pitchFamily="50" charset="-128"/>
                <a:cs typeface="+mj-cs"/>
              </a:rPr>
              <a:t>決して</a:t>
            </a:r>
            <a:r>
              <a:rPr lang="ja-JP" altLang="en-US" sz="3200" kern="0" dirty="0" smtClean="0">
                <a:latin typeface="Meiryo UI" panose="020B0604030504040204" pitchFamily="50" charset="-128"/>
                <a:ea typeface="Meiryo UI" panose="020B0604030504040204" pitchFamily="50" charset="-128"/>
                <a:cs typeface="+mj-cs"/>
              </a:rPr>
              <a:t>小さくない。</a:t>
            </a:r>
            <a:endPar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3" name="右矢印 2"/>
          <p:cNvSpPr/>
          <p:nvPr/>
        </p:nvSpPr>
        <p:spPr>
          <a:xfrm>
            <a:off x="1333000" y="5130950"/>
            <a:ext cx="762000" cy="7239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742668" y="6364288"/>
            <a:ext cx="5214787" cy="357187"/>
          </a:xfrm>
          <a:prstGeom prst="rect">
            <a:avLst/>
          </a:prstGeom>
        </p:spPr>
        <p:txBody>
          <a:bodyPr/>
          <a:lstStyle/>
          <a:p>
            <a:pPr>
              <a:lnSpc>
                <a:spcPct val="100000"/>
              </a:lnSpc>
              <a:spcBef>
                <a:spcPct val="0"/>
              </a:spcBef>
              <a:spcAft>
                <a:spcPct val="0"/>
              </a:spcAft>
              <a:defRPr/>
            </a:pP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注</a:t>
            </a:r>
            <a:r>
              <a:rPr lang="ja-JP" altLang="en-US" sz="1400" kern="0" dirty="0">
                <a:latin typeface="ＭＳ Ｐゴシック" pitchFamily="50" charset="-128"/>
                <a:ea typeface="ＭＳ Ｐゴシック" pitchFamily="50" charset="-128"/>
                <a:cs typeface="+mj-cs"/>
              </a:rPr>
              <a:t>）厚生労働省</a:t>
            </a:r>
            <a:r>
              <a:rPr lang="ja-JP" altLang="en-US" sz="1400" kern="0" dirty="0" smtClean="0">
                <a:latin typeface="ＭＳ Ｐゴシック" pitchFamily="50" charset="-128"/>
                <a:ea typeface="ＭＳ Ｐゴシック" pitchFamily="50" charset="-128"/>
                <a:cs typeface="+mj-cs"/>
              </a:rPr>
              <a:t>「令和４年賃金構造基本統計調査」</a:t>
            </a:r>
            <a:endParaRPr kumimoji="1" lang="ja-JP" altLang="en-US" sz="1400" b="0" i="0" u="sng" strike="noStrike" kern="0" cap="none" spc="0" normalizeH="0" baseline="0" noProof="0" dirty="0" smtClean="0">
              <a:ln>
                <a:noFill/>
              </a:ln>
              <a:effectLst/>
              <a:uLnTx/>
              <a:uFillTx/>
              <a:latin typeface="+mj-lt"/>
              <a:ea typeface="+mj-ea"/>
              <a:cs typeface="+mj-cs"/>
            </a:endParaRPr>
          </a:p>
        </p:txBody>
      </p:sp>
      <p:sp>
        <p:nvSpPr>
          <p:cNvPr id="12" name="タイトル 1"/>
          <p:cNvSpPr txBox="1">
            <a:spLocks/>
          </p:cNvSpPr>
          <p:nvPr/>
        </p:nvSpPr>
        <p:spPr>
          <a:xfrm>
            <a:off x="523587" y="4259635"/>
            <a:ext cx="8413503" cy="724710"/>
          </a:xfrm>
          <a:prstGeom prst="rect">
            <a:avLst/>
          </a:prstGeom>
        </p:spPr>
        <p:txBody>
          <a:bodyPr/>
          <a:lstStyle/>
          <a:p>
            <a:pPr>
              <a:lnSpc>
                <a:spcPct val="100000"/>
              </a:lnSpc>
              <a:spcBef>
                <a:spcPct val="0"/>
              </a:spcBef>
              <a:spcAft>
                <a:spcPct val="0"/>
              </a:spcAft>
              <a:defRPr/>
            </a:pPr>
            <a:r>
              <a:rPr lang="en-US" altLang="ja-JP" sz="2400" kern="0" dirty="0" smtClean="0">
                <a:latin typeface="Meiryo UI" panose="020B0604030504040204" pitchFamily="50" charset="-128"/>
                <a:ea typeface="Meiryo UI" panose="020B0604030504040204" pitchFamily="50" charset="-128"/>
              </a:rPr>
              <a:t>(</a:t>
            </a:r>
            <a:r>
              <a:rPr lang="ja-JP" altLang="en-US" sz="2400" kern="0" dirty="0" smtClean="0">
                <a:latin typeface="Meiryo UI" panose="020B0604030504040204" pitchFamily="50" charset="-128"/>
                <a:ea typeface="Meiryo UI" panose="020B0604030504040204" pitchFamily="50" charset="-128"/>
              </a:rPr>
              <a:t>例２）専門学校進学で習得する専門的な技能や資格・免許</a:t>
            </a:r>
            <a:endParaRPr lang="en-US" altLang="ja-JP" sz="2400" kern="0" dirty="0" smtClean="0">
              <a:latin typeface="Meiryo UI" panose="020B0604030504040204" pitchFamily="50" charset="-128"/>
              <a:ea typeface="Meiryo UI" panose="020B0604030504040204" pitchFamily="50" charset="-128"/>
            </a:endParaRPr>
          </a:p>
        </p:txBody>
      </p:sp>
      <p:sp>
        <p:nvSpPr>
          <p:cNvPr id="15"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17</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040156" y="3106970"/>
            <a:ext cx="646644" cy="289053"/>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（注）</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03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animBg="1"/>
      <p:bldP spid="9" grpId="0"/>
      <p:bldP spid="1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79530" y="371881"/>
            <a:ext cx="8496036"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人生における大学時代の位置づけ</a:t>
            </a:r>
          </a:p>
        </p:txBody>
      </p:sp>
      <p:sp>
        <p:nvSpPr>
          <p:cNvPr id="8" name="タイトル 1"/>
          <p:cNvSpPr txBox="1">
            <a:spLocks/>
          </p:cNvSpPr>
          <p:nvPr/>
        </p:nvSpPr>
        <p:spPr>
          <a:xfrm>
            <a:off x="206014" y="1271156"/>
            <a:ext cx="8643068" cy="624569"/>
          </a:xfrm>
          <a:prstGeom prst="rect">
            <a:avLst/>
          </a:prstGeom>
        </p:spPr>
        <p:txBody>
          <a:bodyPr/>
          <a:lstStyle/>
          <a:p>
            <a:pPr marL="457200" indent="-457200">
              <a:lnSpc>
                <a:spcPct val="100000"/>
              </a:lnSpc>
              <a:spcBef>
                <a:spcPct val="0"/>
              </a:spcBef>
              <a:spcAft>
                <a:spcPct val="0"/>
              </a:spcAft>
              <a:buFont typeface="Wingdings" pitchFamily="2" charset="2"/>
              <a:buChar char="l"/>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大学で過ごすことに伴う直接・間接のコストは大きい。</a:t>
            </a:r>
          </a:p>
        </p:txBody>
      </p:sp>
      <p:sp>
        <p:nvSpPr>
          <p:cNvPr id="13" name="タイトル 1"/>
          <p:cNvSpPr txBox="1">
            <a:spLocks/>
          </p:cNvSpPr>
          <p:nvPr/>
        </p:nvSpPr>
        <p:spPr>
          <a:xfrm>
            <a:off x="834116" y="2748642"/>
            <a:ext cx="7386865" cy="642257"/>
          </a:xfrm>
          <a:prstGeom prst="rect">
            <a:avLst/>
          </a:prstGeom>
        </p:spPr>
        <p:txBody>
          <a:bodyPr/>
          <a:lstStyle/>
          <a:p>
            <a:pPr algn="ctr">
              <a:lnSpc>
                <a:spcPct val="100000"/>
              </a:lnSpc>
              <a:spcBef>
                <a:spcPct val="0"/>
              </a:spcBef>
              <a:spcAft>
                <a:spcPct val="0"/>
              </a:spcAft>
              <a:defRPr/>
            </a:pPr>
            <a:endParaRPr kumimoji="1" lang="ja-JP" altLang="en-US" sz="2800" b="0" i="0" u="none" strike="noStrike" kern="0" cap="none" spc="0" normalizeH="0" baseline="0" noProof="0" dirty="0" smtClean="0">
              <a:ln>
                <a:noFill/>
              </a:ln>
              <a:effectLst/>
              <a:uLnTx/>
              <a:uFillTx/>
              <a:latin typeface="+mj-lt"/>
              <a:ea typeface="+mj-ea"/>
              <a:cs typeface="+mj-cs"/>
            </a:endParaRPr>
          </a:p>
        </p:txBody>
      </p:sp>
      <p:sp>
        <p:nvSpPr>
          <p:cNvPr id="2" name="下矢印 1"/>
          <p:cNvSpPr/>
          <p:nvPr/>
        </p:nvSpPr>
        <p:spPr>
          <a:xfrm>
            <a:off x="3753388" y="1951140"/>
            <a:ext cx="1186543" cy="621345"/>
          </a:xfrm>
          <a:prstGeom prst="downArrow">
            <a:avLst/>
          </a:prstGeom>
          <a:solidFill>
            <a:srgbClr val="F7903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34769" y="2766071"/>
            <a:ext cx="8385557" cy="961114"/>
          </a:xfrm>
          <a:prstGeom prst="roundRect">
            <a:avLst/>
          </a:prstGeom>
          <a:solidFill>
            <a:srgbClr val="F57913"/>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0000"/>
              </a:lnSpc>
              <a:spcBef>
                <a:spcPct val="0"/>
              </a:spcBef>
              <a:spcAft>
                <a:spcPct val="0"/>
              </a:spcAft>
              <a:defRPr/>
            </a:pPr>
            <a:r>
              <a:rPr lang="ja-JP" altLang="en-US" sz="2800" kern="0" dirty="0">
                <a:solidFill>
                  <a:schemeClr val="bg1"/>
                </a:solidFill>
                <a:latin typeface="Meiryo UI" panose="020B0604030504040204" pitchFamily="50" charset="-128"/>
                <a:ea typeface="Meiryo UI" panose="020B0604030504040204" pitchFamily="50" charset="-128"/>
              </a:rPr>
              <a:t>コスト</a:t>
            </a:r>
            <a:r>
              <a:rPr lang="ja-JP" altLang="en-US" sz="2800" kern="0" dirty="0" smtClean="0">
                <a:solidFill>
                  <a:schemeClr val="bg1"/>
                </a:solidFill>
                <a:latin typeface="Meiryo UI" panose="020B0604030504040204" pitchFamily="50" charset="-128"/>
                <a:ea typeface="Meiryo UI" panose="020B0604030504040204" pitchFamily="50" charset="-128"/>
              </a:rPr>
              <a:t>に見合った成果につなげる努力が大切。</a:t>
            </a:r>
            <a:endParaRPr lang="ja-JP" altLang="en-US" sz="2800" kern="0"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79530" y="4060319"/>
            <a:ext cx="8624236" cy="19628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544513" indent="-457200">
              <a:lnSpc>
                <a:spcPct val="100000"/>
              </a:lnSpc>
              <a:spcBef>
                <a:spcPts val="600"/>
              </a:spcBef>
              <a:spcAft>
                <a:spcPts val="600"/>
              </a:spcAft>
              <a:buFont typeface="Wingdings" panose="05000000000000000000" pitchFamily="2" charset="2"/>
              <a:buChar char="ü"/>
            </a:pPr>
            <a:r>
              <a:rPr lang="ja-JP" altLang="en-US" sz="2600" dirty="0" smtClean="0">
                <a:latin typeface="Meiryo UI" panose="020B0604030504040204" pitchFamily="50" charset="-128"/>
                <a:ea typeface="Meiryo UI" panose="020B0604030504040204" pitchFamily="50" charset="-128"/>
              </a:rPr>
              <a:t>在学中に社会人として生活する基礎的な能力を身に付ける。</a:t>
            </a:r>
            <a:endParaRPr lang="en-US" altLang="ja-JP" sz="2600" dirty="0" smtClean="0">
              <a:latin typeface="Meiryo UI" panose="020B0604030504040204" pitchFamily="50" charset="-128"/>
              <a:ea typeface="Meiryo UI" panose="020B0604030504040204" pitchFamily="50" charset="-128"/>
            </a:endParaRPr>
          </a:p>
          <a:p>
            <a:pPr marL="544513" indent="-457200">
              <a:lnSpc>
                <a:spcPct val="100000"/>
              </a:lnSpc>
              <a:spcBef>
                <a:spcPts val="600"/>
              </a:spcBef>
              <a:spcAft>
                <a:spcPts val="600"/>
              </a:spcAft>
              <a:buFont typeface="Wingdings" panose="05000000000000000000" pitchFamily="2" charset="2"/>
              <a:buChar char="ü"/>
            </a:pPr>
            <a:r>
              <a:rPr lang="ja-JP" altLang="en-US" sz="2600" dirty="0" smtClean="0">
                <a:latin typeface="Meiryo UI" panose="020B0604030504040204" pitchFamily="50" charset="-128"/>
                <a:ea typeface="Meiryo UI" panose="020B0604030504040204" pitchFamily="50" charset="-128"/>
              </a:rPr>
              <a:t>基礎的な能力の中に、</a:t>
            </a:r>
            <a:r>
              <a:rPr lang="ja-JP" altLang="en-US" sz="2600" b="1" dirty="0" smtClean="0">
                <a:solidFill>
                  <a:srgbClr val="D96709"/>
                </a:solidFill>
                <a:latin typeface="Meiryo UI" panose="020B0604030504040204" pitchFamily="50" charset="-128"/>
                <a:ea typeface="Meiryo UI" panose="020B0604030504040204" pitchFamily="50" charset="-128"/>
              </a:rPr>
              <a:t>金融リテラシー</a:t>
            </a:r>
            <a:r>
              <a:rPr lang="ja-JP" altLang="en-US" sz="2600" dirty="0" smtClean="0">
                <a:latin typeface="Meiryo UI" panose="020B0604030504040204" pitchFamily="50" charset="-128"/>
                <a:ea typeface="Meiryo UI" panose="020B0604030504040204" pitchFamily="50" charset="-128"/>
              </a:rPr>
              <a:t>がある。</a:t>
            </a:r>
            <a:endParaRPr lang="en-US" altLang="ja-JP" sz="2600" dirty="0" smtClean="0">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18</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392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576037" y="1868837"/>
            <a:ext cx="8067221" cy="2190749"/>
          </a:xfrm>
          <a:prstGeom prst="rect">
            <a:avLst/>
          </a:prstGeom>
        </p:spPr>
        <p:txBody>
          <a:bodyPr/>
          <a:lstStyle/>
          <a:p>
            <a:pPr marL="457200" marR="0" lvl="0" indent="-457200" algn="just" defTabSz="914400" rtl="0" eaLnBrk="1" fontAlgn="base" latinLnBrk="0" hangingPunct="1">
              <a:spcBef>
                <a:spcPct val="0"/>
              </a:spcBef>
              <a:spcAft>
                <a:spcPct val="0"/>
              </a:spcAft>
              <a:buClrTx/>
              <a:buSzTx/>
              <a:buFont typeface="Wingdings" pitchFamily="2" charset="2"/>
              <a:buChar char="l"/>
              <a:tabLst/>
              <a:defRPr/>
            </a:pPr>
            <a:r>
              <a:rPr lang="ja-JP" altLang="en-US" sz="2800" kern="0" dirty="0">
                <a:latin typeface="Meiryo UI" panose="020B0604030504040204" pitchFamily="50" charset="-128"/>
                <a:ea typeface="Meiryo UI" panose="020B0604030504040204" pitchFamily="50" charset="-128"/>
                <a:cs typeface="+mj-cs"/>
              </a:rPr>
              <a:t>何</a:t>
            </a:r>
            <a:r>
              <a:rPr lang="ja-JP" altLang="en-US" sz="2800" kern="0" dirty="0" smtClean="0">
                <a:latin typeface="Meiryo UI" panose="020B0604030504040204" pitchFamily="50" charset="-128"/>
                <a:ea typeface="Meiryo UI" panose="020B0604030504040204" pitchFamily="50" charset="-128"/>
                <a:cs typeface="+mj-cs"/>
              </a:rPr>
              <a:t>かをするとき、直接的な費用や機会費用がかかっているので、その選択をするに当たっては、かかる費用に見合うか否か、慎重に考えることが大切。</a:t>
            </a:r>
            <a:endPar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2" name="タイトル 1"/>
          <p:cNvSpPr txBox="1">
            <a:spLocks/>
          </p:cNvSpPr>
          <p:nvPr/>
        </p:nvSpPr>
        <p:spPr>
          <a:xfrm>
            <a:off x="1097715" y="3643991"/>
            <a:ext cx="4638220" cy="557893"/>
          </a:xfrm>
          <a:prstGeom prst="rect">
            <a:avLst/>
          </a:prstGeom>
        </p:spPr>
        <p:txBody>
          <a:bodyPr/>
          <a:lstStyle/>
          <a:p>
            <a:pPr marR="0" lvl="0" defTabSz="914400" rtl="0" eaLnBrk="1" fontAlgn="base" latinLnBrk="0" hangingPunct="1">
              <a:spcBef>
                <a:spcPct val="0"/>
              </a:spcBef>
              <a:spcAft>
                <a:spcPct val="0"/>
              </a:spcAft>
              <a:buClrTx/>
              <a:buSzTx/>
              <a:tabLst/>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（例）資格取得の費用対効果</a:t>
            </a:r>
          </a:p>
        </p:txBody>
      </p:sp>
      <p:sp>
        <p:nvSpPr>
          <p:cNvPr id="13" name="タイトル 1"/>
          <p:cNvSpPr txBox="1">
            <a:spLocks/>
          </p:cNvSpPr>
          <p:nvPr/>
        </p:nvSpPr>
        <p:spPr>
          <a:xfrm>
            <a:off x="1181926" y="4423338"/>
            <a:ext cx="1032781" cy="557893"/>
          </a:xfrm>
          <a:prstGeom prst="rect">
            <a:avLst/>
          </a:prstGeom>
        </p:spPr>
        <p:txBody>
          <a:bodyPr/>
          <a:lstStyle/>
          <a:p>
            <a:pPr marR="0" lvl="0" defTabSz="914400" rtl="0" eaLnBrk="1" fontAlgn="base" latinLnBrk="0" hangingPunct="1">
              <a:spcBef>
                <a:spcPct val="0"/>
              </a:spcBef>
              <a:spcAft>
                <a:spcPct val="0"/>
              </a:spcAft>
              <a:buClrTx/>
              <a:buSzTx/>
              <a:tabLst/>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費用</a:t>
            </a:r>
          </a:p>
        </p:txBody>
      </p:sp>
      <p:sp>
        <p:nvSpPr>
          <p:cNvPr id="14" name="タイトル 1"/>
          <p:cNvSpPr txBox="1">
            <a:spLocks/>
          </p:cNvSpPr>
          <p:nvPr/>
        </p:nvSpPr>
        <p:spPr>
          <a:xfrm>
            <a:off x="1171043" y="5598995"/>
            <a:ext cx="1032781" cy="557893"/>
          </a:xfrm>
          <a:prstGeom prst="rect">
            <a:avLst/>
          </a:prstGeom>
        </p:spPr>
        <p:txBody>
          <a:bodyPr/>
          <a:lstStyle/>
          <a:p>
            <a:pPr marR="0" lvl="0" defTabSz="914400" rtl="0" eaLnBrk="1" fontAlgn="base" latinLnBrk="0" hangingPunct="1">
              <a:spcBef>
                <a:spcPct val="0"/>
              </a:spcBef>
              <a:spcAft>
                <a:spcPct val="0"/>
              </a:spcAft>
              <a:buClrTx/>
              <a:buSzTx/>
              <a:tabLst/>
              <a:defRPr/>
            </a:pPr>
            <a:r>
              <a:rPr lang="ja-JP" altLang="en-US" sz="2400" kern="0" dirty="0">
                <a:latin typeface="Meiryo UI" panose="020B0604030504040204" pitchFamily="50" charset="-128"/>
                <a:ea typeface="Meiryo UI" panose="020B0604030504040204" pitchFamily="50" charset="-128"/>
                <a:cs typeface="+mj-cs"/>
              </a:rPr>
              <a:t>効果</a:t>
            </a:r>
            <a:endPar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5" name="正方形/長方形 14"/>
          <p:cNvSpPr/>
          <p:nvPr/>
        </p:nvSpPr>
        <p:spPr>
          <a:xfrm>
            <a:off x="2071199" y="5472910"/>
            <a:ext cx="6389911" cy="766083"/>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indent="180975"/>
            <a:r>
              <a:rPr kumimoji="1" lang="ja-JP" altLang="en-US" dirty="0" smtClean="0">
                <a:solidFill>
                  <a:srgbClr val="FF0000"/>
                </a:solidFill>
                <a:latin typeface="Meiryo UI" panose="020B0604030504040204" pitchFamily="50" charset="-128"/>
                <a:ea typeface="Meiryo UI" panose="020B0604030504040204" pitchFamily="50" charset="-128"/>
              </a:rPr>
              <a:t>資格を得ることで期待できる</a:t>
            </a:r>
            <a:r>
              <a:rPr lang="ja-JP" altLang="en-US" dirty="0" smtClean="0">
                <a:solidFill>
                  <a:srgbClr val="FF0000"/>
                </a:solidFill>
                <a:latin typeface="Meiryo UI" panose="020B0604030504040204" pitchFamily="50" charset="-128"/>
                <a:ea typeface="Meiryo UI" panose="020B0604030504040204" pitchFamily="50" charset="-128"/>
              </a:rPr>
              <a:t>収入増や他人からの評価のアップ</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071198" y="4319242"/>
            <a:ext cx="6389912" cy="766083"/>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indent="182563"/>
            <a:r>
              <a:rPr kumimoji="1" lang="ja-JP" altLang="en-US" dirty="0" smtClean="0">
                <a:solidFill>
                  <a:srgbClr val="FF0000"/>
                </a:solidFill>
                <a:latin typeface="Meiryo UI" panose="020B0604030504040204" pitchFamily="50" charset="-128"/>
                <a:ea typeface="Meiryo UI" panose="020B0604030504040204" pitchFamily="50" charset="-128"/>
              </a:rPr>
              <a:t>試験準備のためのテキスト代、授業代、機会費用</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9" name="タイトル 1"/>
          <p:cNvSpPr txBox="1">
            <a:spLocks/>
          </p:cNvSpPr>
          <p:nvPr/>
        </p:nvSpPr>
        <p:spPr>
          <a:xfrm>
            <a:off x="576037" y="348456"/>
            <a:ext cx="1677309" cy="544173"/>
          </a:xfrm>
          <a:prstGeom prst="rect">
            <a:avLst/>
          </a:prstGeom>
          <a:solidFill>
            <a:srgbClr val="FF9933"/>
          </a:solidFill>
          <a:ln>
            <a:solidFill>
              <a:schemeClr val="tx1"/>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キーワード</a:t>
            </a:r>
          </a:p>
        </p:txBody>
      </p:sp>
      <p:sp>
        <p:nvSpPr>
          <p:cNvPr id="20" name="タイトル 1"/>
          <p:cNvSpPr txBox="1">
            <a:spLocks/>
          </p:cNvSpPr>
          <p:nvPr/>
        </p:nvSpPr>
        <p:spPr>
          <a:xfrm>
            <a:off x="2752850" y="940878"/>
            <a:ext cx="3940628" cy="84216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3600" b="1" u="sng" kern="0" dirty="0" smtClean="0">
                <a:latin typeface="Meiryo UI" panose="020B0604030504040204" pitchFamily="50" charset="-128"/>
                <a:ea typeface="Meiryo UI" panose="020B0604030504040204" pitchFamily="50" charset="-128"/>
                <a:cs typeface="+mj-cs"/>
              </a:rPr>
              <a:t>費 用 対 効 果</a:t>
            </a:r>
            <a:endParaRPr kumimoji="1" lang="ja-JP" altLang="en-US" sz="3600" b="1"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1" name="スライド番号プレースホルダー 2"/>
          <p:cNvSpPr>
            <a:spLocks noGrp="1"/>
          </p:cNvSpPr>
          <p:nvPr>
            <p:ph type="sldNum" sz="quarter" idx="12"/>
          </p:nvPr>
        </p:nvSpPr>
        <p:spPr>
          <a:xfrm>
            <a:off x="6862916" y="6389041"/>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19</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251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noGrp="1"/>
          </p:cNvSpPr>
          <p:nvPr>
            <p:ph idx="1"/>
          </p:nvPr>
        </p:nvSpPr>
        <p:spPr>
          <a:xfrm>
            <a:off x="277091" y="2583872"/>
            <a:ext cx="8409709" cy="97674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１</a:t>
            </a:r>
            <a:r>
              <a:rPr kumimoji="1" lang="en-US" altLang="ja-JP"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 </a:t>
            </a:r>
            <a:r>
              <a:rPr kumimoji="1" lang="ja-JP" altLang="en-US"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はじめに</a:t>
            </a:r>
          </a:p>
        </p:txBody>
      </p:sp>
    </p:spTree>
    <p:extLst>
      <p:ext uri="{BB962C8B-B14F-4D97-AF65-F5344CB8AC3E}">
        <p14:creationId xmlns:p14="http://schemas.microsoft.com/office/powerpoint/2010/main" val="3746571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44634" y="193656"/>
            <a:ext cx="8229600" cy="60444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a:t>
            </a: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奨学生</a:t>
            </a:r>
          </a:p>
        </p:txBody>
      </p:sp>
      <p:sp>
        <p:nvSpPr>
          <p:cNvPr id="8" name="タイトル 1"/>
          <p:cNvSpPr txBox="1">
            <a:spLocks/>
          </p:cNvSpPr>
          <p:nvPr/>
        </p:nvSpPr>
        <p:spPr>
          <a:xfrm>
            <a:off x="280779" y="654351"/>
            <a:ext cx="8384740" cy="1663480"/>
          </a:xfrm>
          <a:prstGeom prst="rect">
            <a:avLst/>
          </a:prstGeom>
        </p:spPr>
        <p:txBody>
          <a:bodyPr/>
          <a:lstStyle/>
          <a:p>
            <a:pPr marL="457200" indent="-457200">
              <a:lnSpc>
                <a:spcPct val="100000"/>
              </a:lnSpc>
              <a:spcBef>
                <a:spcPct val="0"/>
              </a:spcBef>
              <a:spcAft>
                <a:spcPts val="600"/>
              </a:spcAft>
              <a:buFont typeface="Wingdings" pitchFamily="2" charset="2"/>
              <a:buChar char="l"/>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経済的理由により進学を</a:t>
            </a:r>
            <a:r>
              <a:rPr lang="ja-JP" altLang="en-US" sz="2400" kern="0" dirty="0" smtClean="0">
                <a:latin typeface="Meiryo UI" panose="020B0604030504040204" pitchFamily="50" charset="-128"/>
                <a:ea typeface="Meiryo UI" panose="020B0604030504040204" pitchFamily="50" charset="-128"/>
                <a:cs typeface="+mj-cs"/>
              </a:rPr>
              <a:t>諦めることがないよう、各種奨学金制度が用意されている。</a:t>
            </a:r>
            <a:endParaRPr kumimoji="1" lang="en-US" altLang="ja-JP"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indent="-457200" algn="just">
              <a:lnSpc>
                <a:spcPct val="100000"/>
              </a:lnSpc>
              <a:spcBef>
                <a:spcPct val="0"/>
              </a:spcBef>
              <a:spcAft>
                <a:spcPct val="0"/>
              </a:spcAft>
              <a:buFont typeface="Wingdings" pitchFamily="2" charset="2"/>
              <a:buChar char="l"/>
              <a:defRPr/>
            </a:pPr>
            <a:r>
              <a:rPr lang="ja-JP" altLang="en-US" sz="2400" kern="0" dirty="0">
                <a:latin typeface="Meiryo UI" panose="020B0604030504040204" pitchFamily="50" charset="-128"/>
                <a:ea typeface="Meiryo UI" panose="020B0604030504040204" pitchFamily="50" charset="-128"/>
              </a:rPr>
              <a:t>大学・大学院の</a:t>
            </a:r>
            <a:r>
              <a:rPr lang="ja-JP" altLang="en-US" sz="2400" kern="0" dirty="0" smtClean="0">
                <a:latin typeface="Meiryo UI" panose="020B0604030504040204" pitchFamily="50" charset="-128"/>
                <a:ea typeface="Meiryo UI" panose="020B0604030504040204" pitchFamily="50" charset="-128"/>
              </a:rPr>
              <a:t>在学者は約</a:t>
            </a:r>
            <a:r>
              <a:rPr lang="en-US" altLang="ja-JP" sz="2400" kern="0" dirty="0">
                <a:latin typeface="Meiryo UI" panose="020B0604030504040204" pitchFamily="50" charset="-128"/>
                <a:ea typeface="Meiryo UI" panose="020B0604030504040204" pitchFamily="50" charset="-128"/>
              </a:rPr>
              <a:t>292</a:t>
            </a:r>
            <a:r>
              <a:rPr lang="ja-JP" altLang="en-US" sz="2400" kern="0" dirty="0" smtClean="0">
                <a:latin typeface="Meiryo UI" panose="020B0604030504040204" pitchFamily="50" charset="-128"/>
                <a:ea typeface="Meiryo UI" panose="020B0604030504040204" pitchFamily="50" charset="-128"/>
              </a:rPr>
              <a:t>万人。これに対し、</a:t>
            </a: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大学・大学院の奨学生は約</a:t>
            </a:r>
            <a:r>
              <a:rPr kumimoji="1" lang="en-US" altLang="ja-JP"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120</a:t>
            </a: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a:t>
            </a:r>
            <a:r>
              <a:rPr lang="ja-JP" altLang="en-US" sz="2400" kern="0" dirty="0" smtClean="0">
                <a:latin typeface="Meiryo UI" panose="020B0604030504040204" pitchFamily="50" charset="-128"/>
                <a:ea typeface="Meiryo UI" panose="020B0604030504040204" pitchFamily="50" charset="-128"/>
                <a:cs typeface="+mj-cs"/>
              </a:rPr>
              <a:t>万人。</a:t>
            </a:r>
            <a:r>
              <a:rPr lang="ja-JP" altLang="en-US" sz="2400" kern="0" dirty="0">
                <a:latin typeface="Meiryo UI" panose="020B0604030504040204" pitchFamily="50" charset="-128"/>
                <a:ea typeface="Meiryo UI" panose="020B0604030504040204" pitchFamily="50" charset="-128"/>
                <a:cs typeface="+mj-cs"/>
              </a:rPr>
              <a:t>　</a:t>
            </a:r>
            <a:r>
              <a:rPr lang="ja-JP" altLang="en-US" sz="2400" kern="0" dirty="0" smtClean="0">
                <a:latin typeface="Meiryo UI" panose="020B0604030504040204" pitchFamily="50" charset="-128"/>
                <a:ea typeface="Meiryo UI" panose="020B0604030504040204" pitchFamily="50" charset="-128"/>
                <a:cs typeface="+mj-cs"/>
              </a:rPr>
              <a:t>　</a:t>
            </a:r>
            <a:endParaRPr kumimoji="1" lang="ja-JP" altLang="en-US" sz="24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graphicFrame>
        <p:nvGraphicFramePr>
          <p:cNvPr id="2" name="表 1"/>
          <p:cNvGraphicFramePr>
            <a:graphicFrameLocks noGrp="1"/>
          </p:cNvGraphicFramePr>
          <p:nvPr>
            <p:extLst/>
          </p:nvPr>
        </p:nvGraphicFramePr>
        <p:xfrm>
          <a:off x="542629" y="3028717"/>
          <a:ext cx="7883074" cy="2828077"/>
        </p:xfrm>
        <a:graphic>
          <a:graphicData uri="http://schemas.openxmlformats.org/drawingml/2006/table">
            <a:tbl>
              <a:tblPr firstRow="1">
                <a:tableStyleId>{5C22544A-7EE6-4342-B048-85BDC9FD1C3A}</a:tableStyleId>
              </a:tblPr>
              <a:tblGrid>
                <a:gridCol w="312776">
                  <a:extLst>
                    <a:ext uri="{9D8B030D-6E8A-4147-A177-3AD203B41FA5}">
                      <a16:colId xmlns:a16="http://schemas.microsoft.com/office/drawing/2014/main" val="20000"/>
                    </a:ext>
                  </a:extLst>
                </a:gridCol>
                <a:gridCol w="1810258">
                  <a:extLst>
                    <a:ext uri="{9D8B030D-6E8A-4147-A177-3AD203B41FA5}">
                      <a16:colId xmlns:a16="http://schemas.microsoft.com/office/drawing/2014/main" val="3806541902"/>
                    </a:ext>
                  </a:extLst>
                </a:gridCol>
                <a:gridCol w="1340655">
                  <a:extLst>
                    <a:ext uri="{9D8B030D-6E8A-4147-A177-3AD203B41FA5}">
                      <a16:colId xmlns:a16="http://schemas.microsoft.com/office/drawing/2014/main" val="20001"/>
                    </a:ext>
                  </a:extLst>
                </a:gridCol>
                <a:gridCol w="1559343">
                  <a:extLst>
                    <a:ext uri="{9D8B030D-6E8A-4147-A177-3AD203B41FA5}">
                      <a16:colId xmlns:a16="http://schemas.microsoft.com/office/drawing/2014/main" val="20002"/>
                    </a:ext>
                  </a:extLst>
                </a:gridCol>
                <a:gridCol w="1283428">
                  <a:extLst>
                    <a:ext uri="{9D8B030D-6E8A-4147-A177-3AD203B41FA5}">
                      <a16:colId xmlns:a16="http://schemas.microsoft.com/office/drawing/2014/main" val="20003"/>
                    </a:ext>
                  </a:extLst>
                </a:gridCol>
                <a:gridCol w="1576614">
                  <a:extLst>
                    <a:ext uri="{9D8B030D-6E8A-4147-A177-3AD203B41FA5}">
                      <a16:colId xmlns:a16="http://schemas.microsoft.com/office/drawing/2014/main" val="20004"/>
                    </a:ext>
                  </a:extLst>
                </a:gridCol>
              </a:tblGrid>
              <a:tr h="309758">
                <a:tc rowSpan="2" gridSpan="2">
                  <a:txBody>
                    <a:bodyPr/>
                    <a:lstStyle/>
                    <a:p>
                      <a:endParaRPr kumimoji="1" lang="ja-JP" altLang="en-US" dirty="0">
                        <a:solidFill>
                          <a:schemeClr val="tx1"/>
                        </a:solidFill>
                        <a:latin typeface="ＭＳ Ｐゴシック" pitchFamily="50" charset="-128"/>
                        <a:ea typeface="ＭＳ Ｐゴシック"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rowSpan="2" hMerge="1">
                  <a:txBody>
                    <a:bodyPr/>
                    <a:lstStyle/>
                    <a:p>
                      <a:endParaRPr kumimoji="1" lang="ja-JP" altLang="en-US"/>
                    </a:p>
                  </a:txBody>
                  <a:tcPr/>
                </a:tc>
                <a:tc gridSpan="4">
                  <a:txBody>
                    <a:bodyPr/>
                    <a:lstStyle/>
                    <a:p>
                      <a:r>
                        <a:rPr kumimoji="1" lang="ja-JP" altLang="en-US" dirty="0" smtClean="0">
                          <a:solidFill>
                            <a:schemeClr val="tx1"/>
                          </a:solidFill>
                          <a:latin typeface="Meiryo UI" panose="020B0604030504040204" pitchFamily="50" charset="-128"/>
                          <a:ea typeface="Meiryo UI" panose="020B0604030504040204" pitchFamily="50" charset="-128"/>
                        </a:rPr>
                        <a:t>　全　　体</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rgbClr val="F7903B"/>
                    </a:solidFill>
                  </a:tcPr>
                </a:tc>
                <a:tc hMerge="1">
                  <a:txBody>
                    <a:bodyPr/>
                    <a:lstStyle/>
                    <a:p>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2077">
                <a:tc gridSpan="2" vMerge="1">
                  <a:txBody>
                    <a:bodyPr/>
                    <a:lstStyle/>
                    <a:p>
                      <a:endParaRPr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日本学生</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支援機構</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学校</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地方公共団体公益法人など</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1"/>
                  </a:ext>
                </a:extLst>
              </a:tr>
              <a:tr h="563151">
                <a:tc gridSpan="2">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奨学生数</a:t>
                      </a:r>
                      <a:r>
                        <a:rPr kumimoji="1" lang="en-US" altLang="ja-JP" dirty="0" smtClean="0">
                          <a:solidFill>
                            <a:schemeClr val="tx1"/>
                          </a:solidFill>
                          <a:latin typeface="Meiryo UI" panose="020B0604030504040204" pitchFamily="50" charset="-128"/>
                          <a:ea typeface="Meiryo UI" panose="020B0604030504040204" pitchFamily="50" charset="-128"/>
                        </a:rPr>
                        <a:t>※</a:t>
                      </a:r>
                    </a:p>
                    <a:p>
                      <a:pPr algn="ctr"/>
                      <a:r>
                        <a:rPr kumimoji="1" lang="ja-JP" altLang="en-US" dirty="0" smtClean="0">
                          <a:solidFill>
                            <a:schemeClr val="tx1"/>
                          </a:solidFill>
                          <a:latin typeface="Meiryo UI" panose="020B0604030504040204" pitchFamily="50" charset="-128"/>
                          <a:ea typeface="Meiryo UI" panose="020B0604030504040204" pitchFamily="50" charset="-128"/>
                        </a:rPr>
                        <a:t>（万人）</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a:txBody>
                    <a:bodyPr/>
                    <a:lstStyle/>
                    <a:p>
                      <a:pPr lvl="0" algn="r"/>
                      <a:r>
                        <a:rPr kumimoji="1" lang="ja-JP" altLang="en-US" sz="2400" dirty="0" smtClean="0">
                          <a:solidFill>
                            <a:schemeClr val="tx1"/>
                          </a:solidFill>
                          <a:latin typeface="ＭＳ Ｐゴシック" pitchFamily="50" charset="-128"/>
                          <a:ea typeface="ＭＳ Ｐゴシック" pitchFamily="50" charset="-128"/>
                        </a:rPr>
                        <a:t>１５３</a:t>
                      </a:r>
                      <a:endParaRPr kumimoji="1" lang="ja-JP" altLang="en-US" sz="2400" dirty="0">
                        <a:solidFill>
                          <a:schemeClr val="tx1"/>
                        </a:solidFill>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１３１</a:t>
                      </a:r>
                      <a:endParaRPr kumimoji="1" lang="en-US" altLang="ja-JP" sz="2400" dirty="0" smtClean="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１４</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９</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2077">
                <a:tc>
                  <a:txBody>
                    <a:bodyP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spcBef>
                          <a:spcPts val="1200"/>
                        </a:spcBef>
                      </a:pPr>
                      <a:r>
                        <a:rPr kumimoji="1" lang="ja-JP" altLang="en-US" dirty="0" smtClean="0">
                          <a:solidFill>
                            <a:schemeClr val="tx1"/>
                          </a:solidFill>
                          <a:latin typeface="Meiryo UI" panose="020B0604030504040204" pitchFamily="50" charset="-128"/>
                          <a:ea typeface="Meiryo UI" panose="020B0604030504040204" pitchFamily="50" charset="-128"/>
                        </a:rPr>
                        <a:t>大学・大学院</a:t>
                      </a:r>
                      <a:endParaRPr kumimoji="1" lang="ja-JP" altLang="en-US"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lvl="0" algn="r">
                        <a:spcBef>
                          <a:spcPts val="1200"/>
                        </a:spcBef>
                      </a:pPr>
                      <a:r>
                        <a:rPr kumimoji="1" lang="ja-JP" altLang="en-US" sz="2400" dirty="0" smtClean="0">
                          <a:solidFill>
                            <a:schemeClr val="tx1"/>
                          </a:solidFill>
                          <a:latin typeface="ＭＳ Ｐゴシック" pitchFamily="50" charset="-128"/>
                          <a:ea typeface="ＭＳ Ｐゴシック" pitchFamily="50" charset="-128"/>
                        </a:rPr>
                        <a:t>１２０</a:t>
                      </a:r>
                      <a:endParaRPr kumimoji="1" lang="ja-JP" altLang="en-US" sz="2400" dirty="0">
                        <a:solidFill>
                          <a:schemeClr val="tx1"/>
                        </a:solidFill>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spcBef>
                          <a:spcPts val="1200"/>
                        </a:spcBef>
                      </a:pPr>
                      <a:r>
                        <a:rPr kumimoji="1" lang="ja-JP" altLang="en-US" sz="2400" dirty="0" smtClean="0">
                          <a:solidFill>
                            <a:schemeClr val="tx1"/>
                          </a:solidFill>
                          <a:latin typeface="ＭＳ Ｐゴシック" pitchFamily="50" charset="-128"/>
                          <a:ea typeface="ＭＳ Ｐゴシック" pitchFamily="50" charset="-128"/>
                        </a:rPr>
                        <a:t>１０３</a:t>
                      </a:r>
                      <a:endParaRPr kumimoji="1" lang="en-US" altLang="ja-JP" sz="2400" dirty="0" smtClean="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spcBef>
                          <a:spcPts val="1200"/>
                        </a:spcBef>
                      </a:pPr>
                      <a:r>
                        <a:rPr kumimoji="1" lang="ja-JP" altLang="en-US" sz="2400" dirty="0" smtClean="0">
                          <a:solidFill>
                            <a:schemeClr val="tx1"/>
                          </a:solidFill>
                          <a:latin typeface="ＭＳ Ｐゴシック" pitchFamily="50" charset="-128"/>
                          <a:ea typeface="ＭＳ Ｐゴシック" pitchFamily="50" charset="-128"/>
                        </a:rPr>
                        <a:t>１１</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spcBef>
                          <a:spcPts val="1200"/>
                        </a:spcBef>
                      </a:pPr>
                      <a:r>
                        <a:rPr kumimoji="1" lang="ja-JP" altLang="en-US" sz="2400" dirty="0" smtClean="0">
                          <a:solidFill>
                            <a:schemeClr val="tx1"/>
                          </a:solidFill>
                          <a:latin typeface="ＭＳ Ｐゴシック" pitchFamily="50" charset="-128"/>
                          <a:ea typeface="ＭＳ Ｐゴシック" pitchFamily="50" charset="-128"/>
                        </a:rPr>
                        <a:t>６</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695985"/>
                  </a:ext>
                </a:extLst>
              </a:tr>
              <a:tr h="542077">
                <a:tc gridSpan="2">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奨学金事業額</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（億円）</a:t>
                      </a:r>
                      <a:endParaRPr kumimoji="1" lang="ja-JP" altLang="en-US" dirty="0">
                        <a:solidFill>
                          <a:schemeClr val="tx1"/>
                        </a:solidFill>
                        <a:latin typeface="Meiryo UI" panose="020B0604030504040204" pitchFamily="50" charset="-128"/>
                        <a:ea typeface="Meiryo UI" panose="020B0604030504040204"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lvl="0" algn="r"/>
                      <a:r>
                        <a:rPr kumimoji="1" lang="ja-JP" altLang="en-US" sz="2400" dirty="0" smtClean="0">
                          <a:solidFill>
                            <a:schemeClr val="tx1"/>
                          </a:solidFill>
                          <a:latin typeface="ＭＳ Ｐゴシック" pitchFamily="50" charset="-128"/>
                          <a:ea typeface="ＭＳ Ｐゴシック" pitchFamily="50" charset="-128"/>
                        </a:rPr>
                        <a:t>１０</a:t>
                      </a:r>
                      <a:r>
                        <a:rPr kumimoji="1" lang="en-US" altLang="ja-JP" sz="2400" dirty="0" smtClean="0">
                          <a:solidFill>
                            <a:schemeClr val="tx1"/>
                          </a:solidFill>
                          <a:latin typeface="ＭＳ Ｐゴシック" pitchFamily="50" charset="-128"/>
                          <a:ea typeface="ＭＳ Ｐゴシック" pitchFamily="50" charset="-128"/>
                        </a:rPr>
                        <a:t>,</a:t>
                      </a:r>
                      <a:r>
                        <a:rPr kumimoji="1" lang="ja-JP" altLang="en-US" sz="2400" dirty="0" smtClean="0">
                          <a:solidFill>
                            <a:schemeClr val="tx1"/>
                          </a:solidFill>
                          <a:latin typeface="ＭＳ Ｐゴシック" pitchFamily="50" charset="-128"/>
                          <a:ea typeface="ＭＳ Ｐゴシック" pitchFamily="50" charset="-128"/>
                        </a:rPr>
                        <a:t>７３７</a:t>
                      </a:r>
                      <a:endParaRPr kumimoji="1" lang="ja-JP" altLang="en-US" sz="2400" dirty="0">
                        <a:solidFill>
                          <a:schemeClr val="tx1"/>
                        </a:solidFill>
                        <a:latin typeface="ＭＳ Ｐゴシック" pitchFamily="50" charset="-128"/>
                        <a:ea typeface="ＭＳ Ｐゴシック" pitchFamily="50" charset="-128"/>
                      </a:endParaRPr>
                    </a:p>
                  </a:txBody>
                  <a:tcPr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９</a:t>
                      </a:r>
                      <a:r>
                        <a:rPr kumimoji="1" lang="en-US" altLang="ja-JP" sz="2400" dirty="0" smtClean="0">
                          <a:solidFill>
                            <a:schemeClr val="tx1"/>
                          </a:solidFill>
                          <a:latin typeface="ＭＳ Ｐゴシック" pitchFamily="50" charset="-128"/>
                          <a:ea typeface="ＭＳ Ｐゴシック" pitchFamily="50" charset="-128"/>
                        </a:rPr>
                        <a:t>,</a:t>
                      </a:r>
                      <a:r>
                        <a:rPr kumimoji="1" lang="ja-JP" altLang="en-US" sz="2400" dirty="0" smtClean="0">
                          <a:solidFill>
                            <a:schemeClr val="tx1"/>
                          </a:solidFill>
                          <a:latin typeface="ＭＳ Ｐゴシック" pitchFamily="50" charset="-128"/>
                          <a:ea typeface="ＭＳ Ｐゴシック" pitchFamily="50" charset="-128"/>
                        </a:rPr>
                        <a:t>８５９</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４２４</a:t>
                      </a:r>
                      <a:endParaRPr kumimoji="1" lang="en-US" altLang="ja-JP" sz="2400" dirty="0" smtClean="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ja-JP" altLang="en-US" sz="2400" dirty="0" smtClean="0">
                          <a:solidFill>
                            <a:schemeClr val="tx1"/>
                          </a:solidFill>
                          <a:latin typeface="ＭＳ Ｐゴシック" pitchFamily="50" charset="-128"/>
                          <a:ea typeface="ＭＳ Ｐゴシック" pitchFamily="50" charset="-128"/>
                        </a:rPr>
                        <a:t>４５３</a:t>
                      </a:r>
                      <a:endParaRPr kumimoji="1" lang="ja-JP" altLang="en-US" sz="2400" dirty="0">
                        <a:solidFill>
                          <a:schemeClr val="tx1"/>
                        </a:solidFill>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 name="タイトル 1"/>
          <p:cNvSpPr txBox="1">
            <a:spLocks/>
          </p:cNvSpPr>
          <p:nvPr/>
        </p:nvSpPr>
        <p:spPr>
          <a:xfrm>
            <a:off x="239029" y="6155973"/>
            <a:ext cx="8693215" cy="611410"/>
          </a:xfrm>
          <a:prstGeom prst="rect">
            <a:avLst/>
          </a:prstGeom>
        </p:spPr>
        <p:txBody>
          <a:bodyPr/>
          <a:lstStyle/>
          <a:p>
            <a:pPr marL="452438" indent="-452438">
              <a:lnSpc>
                <a:spcPct val="100000"/>
              </a:lnSpc>
              <a:spcBef>
                <a:spcPct val="0"/>
              </a:spcBef>
              <a:spcAft>
                <a:spcPct val="0"/>
              </a:spcAft>
              <a:defRPr/>
            </a:pP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出所）日本学生支援機構「令和元年度奨学事業に関する実態調査報告」、「令和元年度</a:t>
            </a:r>
            <a:r>
              <a:rPr lang="en-US" altLang="ja-JP" sz="1400" kern="0" dirty="0" smtClean="0">
                <a:latin typeface="ＭＳ Ｐゴシック" pitchFamily="50" charset="-128"/>
                <a:ea typeface="ＭＳ Ｐゴシック" pitchFamily="50" charset="-128"/>
                <a:cs typeface="+mj-cs"/>
              </a:rPr>
              <a:t>JASSO</a:t>
            </a:r>
            <a:r>
              <a:rPr lang="ja-JP" altLang="en-US" sz="1400" kern="0" dirty="0" smtClean="0">
                <a:latin typeface="ＭＳ Ｐゴシック" pitchFamily="50" charset="-128"/>
                <a:ea typeface="ＭＳ Ｐゴシック" pitchFamily="50" charset="-128"/>
                <a:cs typeface="+mj-cs"/>
              </a:rPr>
              <a:t>年報」</a:t>
            </a:r>
            <a:endParaRPr lang="en-US" altLang="ja-JP" sz="1400" kern="0" dirty="0" smtClean="0">
              <a:latin typeface="ＭＳ Ｐゴシック" pitchFamily="50" charset="-128"/>
              <a:ea typeface="ＭＳ Ｐゴシック" pitchFamily="50" charset="-128"/>
              <a:cs typeface="+mj-cs"/>
            </a:endParaRPr>
          </a:p>
          <a:p>
            <a:pPr marL="452438" indent="-452438">
              <a:lnSpc>
                <a:spcPct val="100000"/>
              </a:lnSpc>
              <a:spcBef>
                <a:spcPct val="0"/>
              </a:spcBef>
              <a:spcAft>
                <a:spcPct val="0"/>
              </a:spcAft>
              <a:defRPr/>
            </a:pPr>
            <a:r>
              <a:rPr kumimoji="1" lang="ja-JP" altLang="en-US" sz="1400" b="0" i="0" strike="noStrike" kern="0" cap="none" spc="0" normalizeH="0" baseline="0" noProof="0" dirty="0">
                <a:ln>
                  <a:noFill/>
                </a:ln>
                <a:effectLst/>
                <a:uLnTx/>
                <a:uFillTx/>
                <a:latin typeface="ＭＳ Ｐゴシック" pitchFamily="50" charset="-128"/>
                <a:ea typeface="ＭＳ Ｐゴシック" pitchFamily="50" charset="-128"/>
                <a:cs typeface="+mj-cs"/>
              </a:rPr>
              <a:t>　</a:t>
            </a:r>
            <a:r>
              <a:rPr kumimoji="1" lang="ja-JP" altLang="en-US" sz="1400" b="0" i="0" strike="noStrike" kern="0" cap="none" spc="0" normalizeH="0" baseline="0" noProof="0" dirty="0" smtClean="0">
                <a:ln>
                  <a:noFill/>
                </a:ln>
                <a:effectLst/>
                <a:uLnTx/>
                <a:uFillTx/>
                <a:latin typeface="ＭＳ Ｐゴシック" pitchFamily="50" charset="-128"/>
                <a:ea typeface="ＭＳ Ｐゴシック" pitchFamily="50" charset="-128"/>
                <a:cs typeface="+mj-cs"/>
              </a:rPr>
              <a:t>　　　文部科学省「令和元年度学校基本調査」</a:t>
            </a:r>
            <a:endParaRPr kumimoji="1" lang="ja-JP" altLang="en-US" sz="1400" b="0" i="0" strike="noStrike" kern="0" cap="none" spc="0" normalizeH="0" baseline="0" noProof="0" dirty="0" smtClean="0">
              <a:ln>
                <a:noFill/>
              </a:ln>
              <a:effectLst/>
              <a:uLnTx/>
              <a:uFillTx/>
              <a:latin typeface="+mj-lt"/>
              <a:ea typeface="+mj-ea"/>
              <a:cs typeface="+mj-cs"/>
            </a:endParaRPr>
          </a:p>
        </p:txBody>
      </p:sp>
      <p:sp>
        <p:nvSpPr>
          <p:cNvPr id="9" name="タイトル 1"/>
          <p:cNvSpPr txBox="1">
            <a:spLocks/>
          </p:cNvSpPr>
          <p:nvPr/>
        </p:nvSpPr>
        <p:spPr>
          <a:xfrm>
            <a:off x="445567" y="2601198"/>
            <a:ext cx="7980136" cy="481263"/>
          </a:xfrm>
          <a:prstGeom prst="rect">
            <a:avLst/>
          </a:prstGeom>
        </p:spPr>
        <p:txBody>
          <a:bodyPr/>
          <a:lstStyle/>
          <a:p>
            <a:pPr>
              <a:lnSpc>
                <a:spcPct val="100000"/>
              </a:lnSpc>
              <a:spcBef>
                <a:spcPct val="0"/>
              </a:spcBef>
              <a:spcAft>
                <a:spcPct val="0"/>
              </a:spcAft>
              <a:defRPr/>
            </a:pPr>
            <a:r>
              <a:rPr kumimoji="1" lang="en-US" altLang="ja-JP" sz="20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20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奨学金事業の概況）</a:t>
            </a:r>
            <a:endParaRPr kumimoji="1" lang="en-US" altLang="ja-JP" sz="20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a:lnSpc>
                <a:spcPct val="100000"/>
              </a:lnSpc>
              <a:spcBef>
                <a:spcPct val="0"/>
              </a:spcBef>
              <a:spcAft>
                <a:spcPct val="0"/>
              </a:spcAft>
              <a:defRPr/>
            </a:pPr>
            <a:endParaRPr kumimoji="1" lang="ja-JP" altLang="en-US" sz="2000" b="0" i="0" u="sng"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3" name="タイトル 1"/>
          <p:cNvSpPr txBox="1">
            <a:spLocks/>
          </p:cNvSpPr>
          <p:nvPr/>
        </p:nvSpPr>
        <p:spPr>
          <a:xfrm>
            <a:off x="494098" y="5850268"/>
            <a:ext cx="7980136" cy="611410"/>
          </a:xfrm>
          <a:prstGeom prst="rect">
            <a:avLst/>
          </a:prstGeom>
        </p:spPr>
        <p:txBody>
          <a:bodyPr/>
          <a:lstStyle/>
          <a:p>
            <a:pPr>
              <a:lnSpc>
                <a:spcPct val="100000"/>
              </a:lnSpc>
              <a:spcBef>
                <a:spcPct val="0"/>
              </a:spcBef>
              <a:spcAft>
                <a:spcPct val="0"/>
              </a:spcAft>
              <a:defRPr/>
            </a:pPr>
            <a:r>
              <a:rPr lang="en-US" altLang="ja-JP" sz="1400" kern="0" dirty="0" smtClean="0">
                <a:latin typeface="Meiryo UI" panose="020B0604030504040204" pitchFamily="50" charset="-128"/>
                <a:ea typeface="Meiryo UI" panose="020B0604030504040204" pitchFamily="50" charset="-128"/>
                <a:cs typeface="+mj-cs"/>
              </a:rPr>
              <a:t>※</a:t>
            </a:r>
            <a:r>
              <a:rPr lang="ja-JP" altLang="en-US" sz="1400" kern="0" dirty="0" smtClean="0">
                <a:latin typeface="Meiryo UI" panose="020B0604030504040204" pitchFamily="50" charset="-128"/>
                <a:ea typeface="Meiryo UI" panose="020B0604030504040204" pitchFamily="50" charset="-128"/>
                <a:cs typeface="+mj-cs"/>
              </a:rPr>
              <a:t>大学院、大学、短大、高専、専修学校、各種学校を含み、高等学校を除くベース。</a:t>
            </a:r>
            <a:endParaRPr kumimoji="1" lang="ja-JP" altLang="en-US" sz="14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3" name="テキスト ボックス 2"/>
          <p:cNvSpPr txBox="1"/>
          <p:nvPr/>
        </p:nvSpPr>
        <p:spPr>
          <a:xfrm>
            <a:off x="3268941" y="1846038"/>
            <a:ext cx="654518" cy="313932"/>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（注）</a:t>
            </a:r>
            <a:endParaRPr kumimoji="1" lang="ja-JP" altLang="en-US" sz="1200" dirty="0">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610808" y="2269180"/>
            <a:ext cx="8533192" cy="611410"/>
          </a:xfrm>
          <a:prstGeom prst="rect">
            <a:avLst/>
          </a:prstGeom>
        </p:spPr>
        <p:txBody>
          <a:bodyPr/>
          <a:lstStyle/>
          <a:p>
            <a:pPr marL="625475" indent="-625475">
              <a:lnSpc>
                <a:spcPct val="100000"/>
              </a:lnSpc>
              <a:spcBef>
                <a:spcPct val="0"/>
              </a:spcBef>
              <a:spcAft>
                <a:spcPct val="0"/>
              </a:spcAft>
              <a:defRPr/>
            </a:pPr>
            <a:r>
              <a:rPr lang="ja-JP" altLang="en-US" sz="1600" kern="0" dirty="0" smtClean="0">
                <a:latin typeface="Meiryo UI" panose="020B0604030504040204" pitchFamily="50" charset="-128"/>
                <a:ea typeface="Meiryo UI" panose="020B0604030504040204" pitchFamily="50" charset="-128"/>
                <a:cs typeface="+mj-cs"/>
              </a:rPr>
              <a:t>（注）給付型、貸与型（無利子）、貸与型（有利子）の併用者を調整しない単純合算ベース。</a:t>
            </a:r>
            <a:endParaRPr kumimoji="1" lang="ja-JP" altLang="en-US" sz="16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5" name="スライド番号プレースホルダー 2"/>
          <p:cNvSpPr txBox="1">
            <a:spLocks/>
          </p:cNvSpPr>
          <p:nvPr/>
        </p:nvSpPr>
        <p:spPr>
          <a:xfrm>
            <a:off x="6928159" y="649287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20</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631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70568" y="168478"/>
            <a:ext cx="8229600" cy="6444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a:t>
            </a: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種類</a:t>
            </a:r>
          </a:p>
        </p:txBody>
      </p:sp>
      <p:sp>
        <p:nvSpPr>
          <p:cNvPr id="8" name="タイトル 1"/>
          <p:cNvSpPr txBox="1">
            <a:spLocks/>
          </p:cNvSpPr>
          <p:nvPr/>
        </p:nvSpPr>
        <p:spPr>
          <a:xfrm>
            <a:off x="453118" y="755197"/>
            <a:ext cx="8064500" cy="986518"/>
          </a:xfrm>
          <a:prstGeom prst="rect">
            <a:avLst/>
          </a:prstGeom>
        </p:spPr>
        <p:txBody>
          <a:bodyPr/>
          <a:lstStyle/>
          <a:p>
            <a:pPr marL="457200" indent="-457200">
              <a:lnSpc>
                <a:spcPct val="100000"/>
              </a:lnSpc>
              <a:spcBef>
                <a:spcPct val="0"/>
              </a:spcBef>
              <a:spcAft>
                <a:spcPct val="0"/>
              </a:spcAft>
              <a:buFont typeface="Wingdings" pitchFamily="2" charset="2"/>
              <a:buChar char="l"/>
              <a:defRPr/>
            </a:pPr>
            <a:endParaRPr kumimoji="1" lang="ja-JP" altLang="en-US" sz="2600" b="0" i="0"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2" name="タイトル 1"/>
          <p:cNvSpPr txBox="1">
            <a:spLocks/>
          </p:cNvSpPr>
          <p:nvPr/>
        </p:nvSpPr>
        <p:spPr>
          <a:xfrm>
            <a:off x="706664" y="5944812"/>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「お金を借りる」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游明朝" panose="02020400000000000000" pitchFamily="18" charset="-128"/>
                <a:ea typeface="Meiryo UI" panose="020B0604030504040204" pitchFamily="50" charset="-128"/>
                <a:cs typeface="Times New Roman" panose="02020603050405020304" pitchFamily="18" charset="0"/>
              </a:rPr>
              <a:t>奨学金</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53118" y="829690"/>
            <a:ext cx="8384740" cy="942354"/>
          </a:xfrm>
          <a:prstGeom prst="rect">
            <a:avLst/>
          </a:prstGeom>
        </p:spPr>
        <p:txBody>
          <a:bodyPr/>
          <a:lstStyle/>
          <a:p>
            <a:pPr marL="457200" indent="-457200">
              <a:lnSpc>
                <a:spcPct val="100000"/>
              </a:lnSpc>
              <a:spcBef>
                <a:spcPct val="0"/>
              </a:spcBef>
              <a:spcAft>
                <a:spcPct val="0"/>
              </a:spcAft>
              <a:buFont typeface="Wingdings" pitchFamily="2" charset="2"/>
              <a:buChar char="l"/>
              <a:defRPr/>
            </a:pPr>
            <a:r>
              <a:rPr lang="ja-JP" altLang="en-US" sz="2800" kern="0" dirty="0" smtClean="0">
                <a:latin typeface="Meiryo UI" panose="020B0604030504040204" pitchFamily="50" charset="-128"/>
                <a:ea typeface="Meiryo UI" panose="020B0604030504040204" pitchFamily="50" charset="-128"/>
                <a:cs typeface="+mj-cs"/>
              </a:rPr>
              <a:t>奨学金には</a:t>
            </a:r>
            <a:r>
              <a:rPr lang="ja-JP" altLang="en-US" sz="2800" u="sng" kern="0" dirty="0" smtClean="0">
                <a:latin typeface="Meiryo UI" panose="020B0604030504040204" pitchFamily="50" charset="-128"/>
                <a:ea typeface="Meiryo UI" panose="020B0604030504040204" pitchFamily="50" charset="-128"/>
                <a:cs typeface="+mj-cs"/>
              </a:rPr>
              <a:t>給付型と貸与型</a:t>
            </a:r>
            <a:r>
              <a:rPr lang="ja-JP" altLang="en-US" sz="2800" kern="0" dirty="0" smtClean="0">
                <a:latin typeface="Meiryo UI" panose="020B0604030504040204" pitchFamily="50" charset="-128"/>
                <a:ea typeface="Meiryo UI" panose="020B0604030504040204" pitchFamily="50" charset="-128"/>
                <a:cs typeface="+mj-cs"/>
              </a:rPr>
              <a:t>がある。</a:t>
            </a:r>
            <a:r>
              <a:rPr lang="ja-JP" altLang="en-US" sz="2800" kern="0" dirty="0" smtClean="0">
                <a:latin typeface="Meiryo UI" panose="020B0604030504040204" pitchFamily="50" charset="-128"/>
                <a:ea typeface="Meiryo UI" panose="020B0604030504040204" pitchFamily="50" charset="-128"/>
              </a:rPr>
              <a:t>日本</a:t>
            </a:r>
            <a:r>
              <a:rPr lang="ja-JP" altLang="en-US" sz="2800" kern="0" dirty="0">
                <a:latin typeface="Meiryo UI" panose="020B0604030504040204" pitchFamily="50" charset="-128"/>
                <a:ea typeface="Meiryo UI" panose="020B0604030504040204" pitchFamily="50" charset="-128"/>
              </a:rPr>
              <a:t>学生支援</a:t>
            </a:r>
            <a:r>
              <a:rPr lang="ja-JP" altLang="en-US" sz="2800" kern="0" dirty="0" smtClean="0">
                <a:latin typeface="Meiryo UI" panose="020B0604030504040204" pitchFamily="50" charset="-128"/>
                <a:ea typeface="Meiryo UI" panose="020B0604030504040204" pitchFamily="50" charset="-128"/>
              </a:rPr>
              <a:t>機構の貸与型には無利子と有利子がある。</a:t>
            </a:r>
            <a:endParaRPr kumimoji="1" lang="en-US" altLang="ja-JP"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811213" indent="-358775">
              <a:lnSpc>
                <a:spcPct val="100000"/>
              </a:lnSpc>
              <a:spcBef>
                <a:spcPts val="600"/>
              </a:spcBef>
              <a:spcAft>
                <a:spcPct val="0"/>
              </a:spcAft>
              <a:defRPr/>
            </a:pPr>
            <a:endParaRPr kumimoji="1" lang="en-US" altLang="ja-JP"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graphicFrame>
        <p:nvGraphicFramePr>
          <p:cNvPr id="16" name="表 15"/>
          <p:cNvGraphicFramePr>
            <a:graphicFrameLocks noGrp="1"/>
          </p:cNvGraphicFramePr>
          <p:nvPr>
            <p:extLst>
              <p:ext uri="{D42A27DB-BD31-4B8C-83A1-F6EECF244321}">
                <p14:modId xmlns:p14="http://schemas.microsoft.com/office/powerpoint/2010/main" val="1206198925"/>
              </p:ext>
            </p:extLst>
          </p:nvPr>
        </p:nvGraphicFramePr>
        <p:xfrm>
          <a:off x="717765" y="1831635"/>
          <a:ext cx="7855446" cy="4053586"/>
        </p:xfrm>
        <a:graphic>
          <a:graphicData uri="http://schemas.openxmlformats.org/drawingml/2006/table">
            <a:tbl>
              <a:tblPr firstRow="1" firstCol="1" bandRow="1">
                <a:tableStyleId>{93296810-A885-4BE3-A3E7-6D5BEEA58F35}</a:tableStyleId>
              </a:tblPr>
              <a:tblGrid>
                <a:gridCol w="2588508">
                  <a:extLst>
                    <a:ext uri="{9D8B030D-6E8A-4147-A177-3AD203B41FA5}">
                      <a16:colId xmlns:a16="http://schemas.microsoft.com/office/drawing/2014/main" val="20000"/>
                    </a:ext>
                  </a:extLst>
                </a:gridCol>
                <a:gridCol w="2501821">
                  <a:extLst>
                    <a:ext uri="{9D8B030D-6E8A-4147-A177-3AD203B41FA5}">
                      <a16:colId xmlns:a16="http://schemas.microsoft.com/office/drawing/2014/main" val="20001"/>
                    </a:ext>
                  </a:extLst>
                </a:gridCol>
                <a:gridCol w="2765117">
                  <a:extLst>
                    <a:ext uri="{9D8B030D-6E8A-4147-A177-3AD203B41FA5}">
                      <a16:colId xmlns:a16="http://schemas.microsoft.com/office/drawing/2014/main" val="20002"/>
                    </a:ext>
                  </a:extLst>
                </a:gridCol>
              </a:tblGrid>
              <a:tr h="668805">
                <a:tc>
                  <a:txBody>
                    <a:bodyPr/>
                    <a:lstStyle/>
                    <a:p>
                      <a:pPr algn="ctr">
                        <a:lnSpc>
                          <a:spcPct val="200000"/>
                        </a:lnSpc>
                      </a:pPr>
                      <a:r>
                        <a:rPr kumimoji="1" lang="ja-JP" altLang="en-US" sz="1800" dirty="0" smtClean="0">
                          <a:latin typeface="Meiryo UI" panose="020B0604030504040204" pitchFamily="50" charset="-128"/>
                          <a:ea typeface="Meiryo UI" panose="020B0604030504040204" pitchFamily="50" charset="-128"/>
                        </a:rPr>
                        <a:t>実施団体</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tc>
                <a:tc>
                  <a:txBody>
                    <a:bodyPr/>
                    <a:lstStyle/>
                    <a:p>
                      <a:pPr algn="ctr">
                        <a:lnSpc>
                          <a:spcPct val="200000"/>
                        </a:lnSpc>
                      </a:pPr>
                      <a:r>
                        <a:rPr kumimoji="1" lang="ja-JP" altLang="en-US" sz="2000" dirty="0" smtClean="0">
                          <a:latin typeface="Meiryo UI" panose="020B0604030504040204" pitchFamily="50" charset="-128"/>
                          <a:ea typeface="Meiryo UI" panose="020B0604030504040204" pitchFamily="50" charset="-128"/>
                        </a:rPr>
                        <a:t>特徴</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tc>
                <a:tc>
                  <a:txBody>
                    <a:bodyPr/>
                    <a:lstStyle/>
                    <a:p>
                      <a:pPr algn="ctr">
                        <a:lnSpc>
                          <a:spcPct val="200000"/>
                        </a:lnSpc>
                      </a:pPr>
                      <a:r>
                        <a:rPr kumimoji="1" lang="ja-JP" altLang="en-US" sz="2000" dirty="0" smtClean="0">
                          <a:latin typeface="Meiryo UI" panose="020B0604030504040204" pitchFamily="50" charset="-128"/>
                          <a:ea typeface="Meiryo UI" panose="020B0604030504040204" pitchFamily="50" charset="-128"/>
                        </a:rPr>
                        <a:t>給付</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貸与</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tc>
                <a:extLst>
                  <a:ext uri="{0D108BD9-81ED-4DB2-BD59-A6C34878D82A}">
                    <a16:rowId xmlns:a16="http://schemas.microsoft.com/office/drawing/2014/main" val="10001"/>
                  </a:ext>
                </a:extLst>
              </a:tr>
              <a:tr h="499347">
                <a:tc rowSpan="3">
                  <a:txBody>
                    <a:bodyPr/>
                    <a:lstStyle/>
                    <a:p>
                      <a:pPr algn="ctr"/>
                      <a:r>
                        <a:rPr kumimoji="1" lang="ja-JP" altLang="en-US" sz="1800" dirty="0" smtClean="0">
                          <a:latin typeface="Meiryo UI" panose="020B0604030504040204" pitchFamily="50" charset="-128"/>
                          <a:ea typeface="Meiryo UI" panose="020B0604030504040204" pitchFamily="50" charset="-128"/>
                        </a:rPr>
                        <a:t>日本学生支援機構</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JASSO</a:t>
                      </a:r>
                      <a:r>
                        <a:rPr kumimoji="1" lang="ja-JP" altLang="en-US" sz="1800" dirty="0" smtClean="0">
                          <a:latin typeface="Meiryo UI" panose="020B0604030504040204" pitchFamily="50" charset="-128"/>
                          <a:ea typeface="Meiryo UI" panose="020B0604030504040204" pitchFamily="50" charset="-128"/>
                        </a:rPr>
                        <a:t>）</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給付奨学金</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給付型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2"/>
                  </a:ext>
                </a:extLst>
              </a:tr>
              <a:tr h="564516">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800" dirty="0" smtClean="0">
                          <a:latin typeface="Meiryo UI" panose="020B0604030504040204" pitchFamily="50" charset="-128"/>
                          <a:ea typeface="Meiryo UI" panose="020B0604030504040204" pitchFamily="50" charset="-128"/>
                        </a:rPr>
                        <a:t>第一種奨学金</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貸与型（無利子）</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3"/>
                  </a:ext>
                </a:extLst>
              </a:tr>
              <a:tr h="543255">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800" dirty="0" smtClean="0">
                          <a:latin typeface="Meiryo UI" panose="020B0604030504040204" pitchFamily="50" charset="-128"/>
                          <a:ea typeface="Meiryo UI" panose="020B0604030504040204" pitchFamily="50" charset="-128"/>
                        </a:rPr>
                        <a:t>第二種奨学金</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貸与型（有利子）</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4"/>
                  </a:ext>
                </a:extLst>
              </a:tr>
              <a:tr h="533848">
                <a:tc>
                  <a:txBody>
                    <a:bodyPr/>
                    <a:lstStyle/>
                    <a:p>
                      <a:pPr algn="ctr"/>
                      <a:r>
                        <a:rPr kumimoji="1" lang="ja-JP" altLang="en-US" sz="1800" dirty="0" smtClean="0">
                          <a:latin typeface="Meiryo UI" panose="020B0604030504040204" pitchFamily="50" charset="-128"/>
                          <a:ea typeface="Meiryo UI" panose="020B0604030504040204" pitchFamily="50" charset="-128"/>
                        </a:rPr>
                        <a:t>大学・短大・専修学校等</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独自の奨学金制度あり</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給付型が多い</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5"/>
                  </a:ext>
                </a:extLst>
              </a:tr>
              <a:tr h="610655">
                <a:tc>
                  <a:txBody>
                    <a:bodyPr/>
                    <a:lstStyle/>
                    <a:p>
                      <a:pPr algn="ctr"/>
                      <a:r>
                        <a:rPr kumimoji="1" lang="ja-JP" altLang="en-US" sz="1800" dirty="0" smtClean="0">
                          <a:latin typeface="Meiryo UI" panose="020B0604030504040204" pitchFamily="50" charset="-128"/>
                          <a:ea typeface="Meiryo UI" panose="020B0604030504040204" pitchFamily="50" charset="-128"/>
                        </a:rPr>
                        <a:t>地方公共団体</a:t>
                      </a:r>
                      <a:endParaRPr kumimoji="1" lang="en-US" altLang="ja-JP" sz="1800" dirty="0" smtClean="0">
                        <a:latin typeface="Meiryo UI" panose="020B0604030504040204" pitchFamily="50" charset="-128"/>
                        <a:ea typeface="Meiryo UI" panose="020B0604030504040204" pitchFamily="50" charset="-128"/>
                      </a:endParaRPr>
                    </a:p>
                    <a:p>
                      <a:pPr algn="ctr"/>
                      <a:r>
                        <a:rPr kumimoji="1" lang="ja-JP" altLang="en-US" sz="1800" dirty="0" smtClean="0">
                          <a:latin typeface="Meiryo UI" panose="020B0604030504040204" pitchFamily="50" charset="-128"/>
                          <a:ea typeface="Meiryo UI" panose="020B0604030504040204" pitchFamily="50" charset="-128"/>
                        </a:rPr>
                        <a:t>（都道府県・市区町村）</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他の奨学金との併用を認めていないこともあり</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貸与型が多い</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6"/>
                  </a:ext>
                </a:extLst>
              </a:tr>
              <a:tr h="610655">
                <a:tc>
                  <a:txBody>
                    <a:bodyPr/>
                    <a:lstStyle/>
                    <a:p>
                      <a:pPr algn="ctr"/>
                      <a:r>
                        <a:rPr kumimoji="1" lang="ja-JP" altLang="en-US" sz="1800" dirty="0" smtClean="0">
                          <a:latin typeface="Meiryo UI" panose="020B0604030504040204" pitchFamily="50" charset="-128"/>
                          <a:ea typeface="Meiryo UI" panose="020B0604030504040204" pitchFamily="50" charset="-128"/>
                        </a:rPr>
                        <a:t>公益財団法人など</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それぞれの理念や目的に合わせ、様々な特色あり</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800" dirty="0" smtClean="0">
                          <a:latin typeface="Meiryo UI" panose="020B0604030504040204" pitchFamily="50" charset="-128"/>
                          <a:ea typeface="Meiryo UI" panose="020B0604030504040204" pitchFamily="50" charset="-128"/>
                        </a:rPr>
                        <a:t>給付型と貸与型は半々くらい</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7"/>
                  </a:ext>
                </a:extLst>
              </a:tr>
            </a:tbl>
          </a:graphicData>
        </a:graphic>
      </p:graphicFrame>
      <p:sp>
        <p:nvSpPr>
          <p:cNvPr id="9"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21</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324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p:cNvSpPr txBox="1">
            <a:spLocks/>
          </p:cNvSpPr>
          <p:nvPr/>
        </p:nvSpPr>
        <p:spPr>
          <a:xfrm>
            <a:off x="285750" y="111780"/>
            <a:ext cx="8229600" cy="6444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lang="ja-JP" altLang="en-US" sz="3200" b="1" kern="0" dirty="0">
                <a:latin typeface="Meiryo UI" panose="020B0604030504040204" pitchFamily="50" charset="-128"/>
                <a:ea typeface="Meiryo UI" panose="020B0604030504040204" pitchFamily="50" charset="-128"/>
                <a:cs typeface="+mj-cs"/>
              </a:rPr>
              <a:t>奨学</a:t>
            </a:r>
            <a:r>
              <a:rPr lang="ja-JP" altLang="en-US" sz="3200" b="1" kern="0" dirty="0" smtClean="0">
                <a:latin typeface="Meiryo UI" panose="020B0604030504040204" pitchFamily="50" charset="-128"/>
                <a:ea typeface="Meiryo UI" panose="020B0604030504040204" pitchFamily="50" charset="-128"/>
                <a:cs typeface="+mj-cs"/>
              </a:rPr>
              <a:t>金</a:t>
            </a:r>
            <a:r>
              <a:rPr lang="en-US" altLang="ja-JP" sz="3200" b="1" kern="0" dirty="0" smtClean="0">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貸与金額</a:t>
            </a:r>
          </a:p>
        </p:txBody>
      </p:sp>
      <p:pic>
        <p:nvPicPr>
          <p:cNvPr id="28" name="table"/>
          <p:cNvPicPr>
            <a:picLocks noChangeAspect="1"/>
          </p:cNvPicPr>
          <p:nvPr/>
        </p:nvPicPr>
        <p:blipFill>
          <a:blip r:embed="rId3"/>
          <a:stretch>
            <a:fillRect/>
          </a:stretch>
        </p:blipFill>
        <p:spPr>
          <a:xfrm>
            <a:off x="627787" y="2119514"/>
            <a:ext cx="7421704" cy="2629259"/>
          </a:xfrm>
          <a:prstGeom prst="rect">
            <a:avLst/>
          </a:prstGeom>
        </p:spPr>
      </p:pic>
      <p:sp>
        <p:nvSpPr>
          <p:cNvPr id="29" name="正方形/長方形 28"/>
          <p:cNvSpPr/>
          <p:nvPr/>
        </p:nvSpPr>
        <p:spPr>
          <a:xfrm>
            <a:off x="2453335" y="761130"/>
            <a:ext cx="6271524" cy="1740680"/>
          </a:xfrm>
          <a:prstGeom prst="rect">
            <a:avLst/>
          </a:prstGeom>
        </p:spPr>
        <p:txBody>
          <a:bodyPr wrap="square" lIns="77925" tIns="38963" rIns="77925" bIns="38963">
            <a:spAutoFit/>
          </a:bodyPr>
          <a:ls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a:lstStyle>
          <a:p>
            <a:pPr>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a:t>
            </a:r>
            <a:r>
              <a:rPr lang="ja-JP"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時における</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生計維持者</a:t>
            </a:r>
            <a:r>
              <a:rPr lang="ja-JP"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が一定額以上の</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高月額は選択</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奨学金を併せて利用する場合</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選択した月額から減額</a:t>
            </a:r>
            <a:endParaRPr lang="en-US" altLang="ja-JP"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円となる</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有り</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31" name="Rectangle 1029"/>
          <p:cNvSpPr>
            <a:spLocks noChangeArrowheads="1"/>
          </p:cNvSpPr>
          <p:nvPr/>
        </p:nvSpPr>
        <p:spPr bwMode="auto">
          <a:xfrm>
            <a:off x="517395" y="872389"/>
            <a:ext cx="1818885" cy="1155769"/>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a:lstStyle>
          <a:p>
            <a:pPr algn="ctr" hangingPunct="1">
              <a:lnSpc>
                <a:spcPct val="95000"/>
              </a:lnSpc>
              <a:spcBef>
                <a:spcPct val="50000"/>
              </a:spcBef>
              <a:spcAft>
                <a:spcPct val="20000"/>
              </a:spcAft>
              <a:buClr>
                <a:srgbClr val="FF9900"/>
              </a:buClr>
              <a:buNone/>
            </a:pPr>
            <a:r>
              <a:rPr lang="ja-JP" altLang="en-US" sz="3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pic>
        <p:nvPicPr>
          <p:cNvPr id="32" name="table"/>
          <p:cNvPicPr>
            <a:picLocks noChangeAspect="1"/>
          </p:cNvPicPr>
          <p:nvPr/>
        </p:nvPicPr>
        <p:blipFill>
          <a:blip r:embed="rId4"/>
          <a:stretch>
            <a:fillRect/>
          </a:stretch>
        </p:blipFill>
        <p:spPr>
          <a:xfrm>
            <a:off x="2578026" y="4929096"/>
            <a:ext cx="5471465" cy="786807"/>
          </a:xfrm>
          <a:prstGeom prst="rect">
            <a:avLst/>
          </a:prstGeom>
        </p:spPr>
      </p:pic>
      <p:sp>
        <p:nvSpPr>
          <p:cNvPr id="33" name="正方形/長方形 32"/>
          <p:cNvSpPr/>
          <p:nvPr/>
        </p:nvSpPr>
        <p:spPr>
          <a:xfrm>
            <a:off x="2582468" y="5749160"/>
            <a:ext cx="1428556" cy="337219"/>
          </a:xfrm>
          <a:prstGeom prst="rect">
            <a:avLst/>
          </a:prstGeom>
        </p:spPr>
        <p:txBody>
          <a:bodyPr wrap="square" lIns="77925" tIns="38963" rIns="77925" bIns="38963">
            <a:spAutoFit/>
          </a:bodyPr>
          <a:ls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a:lstStyle>
          <a:p>
            <a:pPr>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に選択可</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1029"/>
          <p:cNvSpPr>
            <a:spLocks noChangeArrowheads="1"/>
          </p:cNvSpPr>
          <p:nvPr/>
        </p:nvSpPr>
        <p:spPr bwMode="auto">
          <a:xfrm>
            <a:off x="517394" y="4929096"/>
            <a:ext cx="1818886" cy="1155769"/>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a:lstStyle>
          <a:p>
            <a:pPr algn="ctr" hangingPunct="1">
              <a:lnSpc>
                <a:spcPct val="95000"/>
              </a:lnSpc>
              <a:spcBef>
                <a:spcPct val="50000"/>
              </a:spcBef>
              <a:spcAft>
                <a:spcPct val="20000"/>
              </a:spcAft>
              <a:buClr>
                <a:srgbClr val="FF9900"/>
              </a:buClr>
              <a:buNone/>
            </a:pPr>
            <a:r>
              <a:rPr lang="ja-JP" altLang="en-US" sz="3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36" name="タイトル 1"/>
          <p:cNvSpPr txBox="1">
            <a:spLocks/>
          </p:cNvSpPr>
          <p:nvPr/>
        </p:nvSpPr>
        <p:spPr>
          <a:xfrm>
            <a:off x="744723" y="6243104"/>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お金を借りる」</a:t>
            </a:r>
            <a:r>
              <a:rPr lang="en-US" altLang="ja-JP" sz="16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「奨学金」</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22</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198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3048756" y="5725554"/>
            <a:ext cx="5236262" cy="54153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毎月一定額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を返還（返還期間も一定）</a:t>
            </a:r>
          </a:p>
        </p:txBody>
      </p:sp>
      <p:sp>
        <p:nvSpPr>
          <p:cNvPr id="5" name="AutoShape 5"/>
          <p:cNvSpPr>
            <a:spLocks noChangeArrowheads="1"/>
          </p:cNvSpPr>
          <p:nvPr/>
        </p:nvSpPr>
        <p:spPr bwMode="auto">
          <a:xfrm>
            <a:off x="3021375" y="4464785"/>
            <a:ext cx="5731293" cy="107600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所得に応じて毎月の返還額が</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変動</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返還期間も変動）</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第一種奨学金のみ</a:t>
            </a:r>
          </a:p>
        </p:txBody>
      </p:sp>
      <p:sp>
        <p:nvSpPr>
          <p:cNvPr id="6" name="テキスト ボックス 21"/>
          <p:cNvSpPr>
            <a:spLocks noChangeArrowheads="1"/>
          </p:cNvSpPr>
          <p:nvPr/>
        </p:nvSpPr>
        <p:spPr bwMode="auto">
          <a:xfrm>
            <a:off x="236827" y="3806195"/>
            <a:ext cx="3024097" cy="659129"/>
          </a:xfrm>
          <a:prstGeom prst="roundRect">
            <a:avLst>
              <a:gd name="adj" fmla="val 16667"/>
            </a:avLst>
          </a:prstGeom>
          <a:no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返還方式</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4"/>
          <p:cNvSpPr>
            <a:spLocks noChangeArrowheads="1"/>
          </p:cNvSpPr>
          <p:nvPr/>
        </p:nvSpPr>
        <p:spPr bwMode="auto">
          <a:xfrm>
            <a:off x="381553" y="5701174"/>
            <a:ext cx="2436869" cy="659129"/>
          </a:xfrm>
          <a:prstGeom prst="roundRect">
            <a:avLst>
              <a:gd name="adj" fmla="val 16667"/>
            </a:avLst>
          </a:prstGeom>
          <a:solidFill>
            <a:srgbClr val="FF9933"/>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定額返還方式</a:t>
            </a:r>
          </a:p>
        </p:txBody>
      </p:sp>
      <p:sp>
        <p:nvSpPr>
          <p:cNvPr id="8" name="テキスト ボックス 14"/>
          <p:cNvSpPr>
            <a:spLocks noChangeArrowheads="1"/>
          </p:cNvSpPr>
          <p:nvPr/>
        </p:nvSpPr>
        <p:spPr bwMode="auto">
          <a:xfrm>
            <a:off x="381553" y="4406522"/>
            <a:ext cx="2436869" cy="1231201"/>
          </a:xfrm>
          <a:prstGeom prst="roundRect">
            <a:avLst>
              <a:gd name="adj" fmla="val 16667"/>
            </a:avLst>
          </a:prstGeom>
          <a:solidFill>
            <a:srgbClr val="FF9933"/>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所得連動返還方式</a:t>
            </a:r>
          </a:p>
        </p:txBody>
      </p:sp>
      <p:sp>
        <p:nvSpPr>
          <p:cNvPr id="9" name="Rectangle 5"/>
          <p:cNvSpPr>
            <a:spLocks noChangeArrowheads="1"/>
          </p:cNvSpPr>
          <p:nvPr/>
        </p:nvSpPr>
        <p:spPr bwMode="auto">
          <a:xfrm>
            <a:off x="3048756" y="1626458"/>
            <a:ext cx="5842636" cy="8257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lnSpc>
                <a:spcPct val="100000"/>
              </a:lnSpc>
              <a:spcBef>
                <a:spcPts val="0"/>
              </a:spcBef>
              <a:spcAft>
                <a:spcPts val="0"/>
              </a:spcAft>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貸与終了の翌月から数えて</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か月目の月</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就職の有無にかかわらず（</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029"/>
          <p:cNvSpPr>
            <a:spLocks noChangeArrowheads="1"/>
          </p:cNvSpPr>
          <p:nvPr/>
        </p:nvSpPr>
        <p:spPr bwMode="auto">
          <a:xfrm>
            <a:off x="381554" y="1599523"/>
            <a:ext cx="2436868" cy="1188000"/>
          </a:xfrm>
          <a:prstGeom prst="roundRect">
            <a:avLst>
              <a:gd name="adj" fmla="val 16667"/>
            </a:avLst>
          </a:prstGeom>
          <a:solidFill>
            <a:srgbClr val="FF9933"/>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100000"/>
              </a:lnSpc>
              <a:spcBef>
                <a:spcPts val="1200"/>
              </a:spcBef>
              <a:spcAft>
                <a:spcPts val="1200"/>
              </a:spcAft>
              <a:buClr>
                <a:srgbClr val="FF9900"/>
              </a:buClr>
              <a:buNone/>
            </a:pP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返還の開始</a:t>
            </a:r>
          </a:p>
        </p:txBody>
      </p:sp>
      <p:sp>
        <p:nvSpPr>
          <p:cNvPr id="11" name="Rectangle 1029"/>
          <p:cNvSpPr>
            <a:spLocks noChangeArrowheads="1"/>
          </p:cNvSpPr>
          <p:nvPr/>
        </p:nvSpPr>
        <p:spPr bwMode="auto">
          <a:xfrm>
            <a:off x="381554" y="2977006"/>
            <a:ext cx="2436869" cy="653617"/>
          </a:xfrm>
          <a:prstGeom prst="roundRect">
            <a:avLst>
              <a:gd name="adj" fmla="val 16667"/>
            </a:avLst>
          </a:prstGeom>
          <a:solidFill>
            <a:srgbClr val="FF9933"/>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繰上返還</a:t>
            </a:r>
          </a:p>
        </p:txBody>
      </p:sp>
      <p:sp>
        <p:nvSpPr>
          <p:cNvPr id="12" name="テキスト ボックス 21"/>
          <p:cNvSpPr>
            <a:spLocks noChangeArrowheads="1"/>
          </p:cNvSpPr>
          <p:nvPr/>
        </p:nvSpPr>
        <p:spPr bwMode="auto">
          <a:xfrm>
            <a:off x="236827" y="921304"/>
            <a:ext cx="4168917" cy="659129"/>
          </a:xfrm>
          <a:prstGeom prst="roundRect">
            <a:avLst>
              <a:gd name="adj" fmla="val 16667"/>
            </a:avLst>
          </a:prstGeom>
          <a:no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返還中</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5"/>
          <p:cNvSpPr>
            <a:spLocks noChangeArrowheads="1"/>
          </p:cNvSpPr>
          <p:nvPr/>
        </p:nvSpPr>
        <p:spPr bwMode="auto">
          <a:xfrm>
            <a:off x="2993996" y="2818467"/>
            <a:ext cx="5786053" cy="9706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lnSpc>
                <a:spcPct val="100000"/>
              </a:lnSpc>
              <a:spcBef>
                <a:spcPts val="0"/>
              </a:spcBef>
              <a:spcAft>
                <a:spcPts val="0"/>
              </a:spcAft>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次回以降に返還する分を繰り上げて</a:t>
            </a: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a:t>
            </a:r>
            <a:endPar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pP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77"/>
          <p:cNvSpPr>
            <a:spLocks noChangeArrowheads="1"/>
          </p:cNvSpPr>
          <p:nvPr/>
        </p:nvSpPr>
        <p:spPr bwMode="auto">
          <a:xfrm>
            <a:off x="3048756" y="2404805"/>
            <a:ext cx="6513954" cy="417676"/>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無職・未就職の場合は救済制度</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（後述）</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の申請が可能</a:t>
            </a:r>
          </a:p>
        </p:txBody>
      </p:sp>
      <p:sp>
        <p:nvSpPr>
          <p:cNvPr id="15" name="タイトル 1"/>
          <p:cNvSpPr txBox="1">
            <a:spLocks/>
          </p:cNvSpPr>
          <p:nvPr/>
        </p:nvSpPr>
        <p:spPr>
          <a:xfrm>
            <a:off x="236827" y="277290"/>
            <a:ext cx="8229600" cy="6444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a:t>
            </a: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返還と各種手続き</a:t>
            </a:r>
          </a:p>
        </p:txBody>
      </p:sp>
      <p:sp>
        <p:nvSpPr>
          <p:cNvPr id="16" name="タイトル 1"/>
          <p:cNvSpPr txBox="1">
            <a:spLocks/>
          </p:cNvSpPr>
          <p:nvPr/>
        </p:nvSpPr>
        <p:spPr>
          <a:xfrm>
            <a:off x="535214" y="6423754"/>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「お金を借りる」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游明朝" panose="02020400000000000000" pitchFamily="18" charset="-128"/>
                <a:ea typeface="Meiryo UI" panose="020B0604030504040204" pitchFamily="50" charset="-128"/>
                <a:cs typeface="Times New Roman" panose="02020603050405020304" pitchFamily="18" charset="0"/>
              </a:rPr>
              <a:t>奨学金</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23</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83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261565" y="56400"/>
            <a:ext cx="8229600" cy="6444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a:t>
            </a: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返還と各種手続き（続き）</a:t>
            </a:r>
          </a:p>
        </p:txBody>
      </p:sp>
      <p:sp>
        <p:nvSpPr>
          <p:cNvPr id="17" name="Rectangle 5"/>
          <p:cNvSpPr>
            <a:spLocks noChangeArrowheads="1"/>
          </p:cNvSpPr>
          <p:nvPr/>
        </p:nvSpPr>
        <p:spPr bwMode="auto">
          <a:xfrm>
            <a:off x="2406190" y="1588865"/>
            <a:ext cx="6289269" cy="9338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lnSpc>
                <a:spcPct val="100000"/>
              </a:lnSpc>
              <a:spcBef>
                <a:spcPts val="0"/>
              </a:spcBef>
              <a:spcAft>
                <a:spcPts val="0"/>
              </a:spcAft>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毎月</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の返還額を減額（</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1/3</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2400" b="1"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2/3</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して返還</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029"/>
          <p:cNvSpPr>
            <a:spLocks noChangeArrowheads="1"/>
          </p:cNvSpPr>
          <p:nvPr/>
        </p:nvSpPr>
        <p:spPr bwMode="auto">
          <a:xfrm>
            <a:off x="529765" y="1692162"/>
            <a:ext cx="1742390" cy="796635"/>
          </a:xfrm>
          <a:prstGeom prst="roundRect">
            <a:avLst>
              <a:gd name="adj" fmla="val 16667"/>
            </a:avLst>
          </a:prstGeom>
          <a:solidFill>
            <a:srgbClr val="FF9933"/>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150000"/>
              </a:lnSpc>
              <a:spcBef>
                <a:spcPts val="0"/>
              </a:spcBef>
              <a:spcAft>
                <a:spcPts val="0"/>
              </a:spcAft>
              <a:buClr>
                <a:srgbClr val="FF9900"/>
              </a:buClr>
              <a:buNone/>
            </a:pP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減額返還</a:t>
            </a:r>
          </a:p>
        </p:txBody>
      </p:sp>
      <p:sp>
        <p:nvSpPr>
          <p:cNvPr id="19" name="テキスト ボックス 21"/>
          <p:cNvSpPr>
            <a:spLocks noChangeArrowheads="1"/>
          </p:cNvSpPr>
          <p:nvPr/>
        </p:nvSpPr>
        <p:spPr bwMode="auto">
          <a:xfrm>
            <a:off x="400156" y="594793"/>
            <a:ext cx="6354153" cy="659129"/>
          </a:xfrm>
          <a:prstGeom prst="roundRect">
            <a:avLst>
              <a:gd name="adj" fmla="val 16667"/>
            </a:avLst>
          </a:prstGeom>
          <a:no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が困難になったら（救済制度</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5"/>
          <p:cNvSpPr>
            <a:spLocks noChangeArrowheads="1"/>
          </p:cNvSpPr>
          <p:nvPr/>
        </p:nvSpPr>
        <p:spPr bwMode="auto">
          <a:xfrm>
            <a:off x="3826702" y="4160345"/>
            <a:ext cx="3225262" cy="4547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返還を先送り</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1029"/>
          <p:cNvSpPr>
            <a:spLocks noChangeArrowheads="1"/>
          </p:cNvSpPr>
          <p:nvPr/>
        </p:nvSpPr>
        <p:spPr bwMode="auto">
          <a:xfrm>
            <a:off x="529765" y="4057340"/>
            <a:ext cx="3020287" cy="653617"/>
          </a:xfrm>
          <a:prstGeom prst="roundRect">
            <a:avLst>
              <a:gd name="adj" fmla="val 16667"/>
            </a:avLst>
          </a:prstGeom>
          <a:solidFill>
            <a:srgbClr val="FF9933"/>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返還期限の猶予</a:t>
            </a:r>
          </a:p>
        </p:txBody>
      </p:sp>
      <p:sp>
        <p:nvSpPr>
          <p:cNvPr id="22" name="Rectangle 5"/>
          <p:cNvSpPr>
            <a:spLocks noChangeArrowheads="1"/>
          </p:cNvSpPr>
          <p:nvPr/>
        </p:nvSpPr>
        <p:spPr bwMode="auto">
          <a:xfrm>
            <a:off x="1156494" y="1190575"/>
            <a:ext cx="5262496"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病気・失業等で奨学金の返還が困難になった場合　～</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92" y="2602033"/>
            <a:ext cx="6547375" cy="1356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92" y="4809980"/>
            <a:ext cx="6555449" cy="1296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タイトル 1"/>
          <p:cNvSpPr txBox="1">
            <a:spLocks/>
          </p:cNvSpPr>
          <p:nvPr/>
        </p:nvSpPr>
        <p:spPr>
          <a:xfrm>
            <a:off x="535214" y="6245592"/>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」「お金を借りる」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游明朝" panose="02020400000000000000" pitchFamily="18" charset="-128"/>
                <a:ea typeface="Meiryo UI" panose="020B0604030504040204" pitchFamily="50" charset="-128"/>
                <a:cs typeface="Times New Roman" panose="02020603050405020304" pitchFamily="18" charset="0"/>
              </a:rPr>
              <a:t>奨学金</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24</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7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285750" y="111780"/>
            <a:ext cx="8229600" cy="6444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奨学金</a:t>
            </a:r>
            <a:r>
              <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a:t>
            </a: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返還と各種手続き（続き）</a:t>
            </a:r>
          </a:p>
        </p:txBody>
      </p:sp>
      <p:sp>
        <p:nvSpPr>
          <p:cNvPr id="25" name="タイトル 1"/>
          <p:cNvSpPr txBox="1">
            <a:spLocks/>
          </p:cNvSpPr>
          <p:nvPr/>
        </p:nvSpPr>
        <p:spPr>
          <a:xfrm>
            <a:off x="535214" y="6300971"/>
            <a:ext cx="7980136" cy="475884"/>
          </a:xfrm>
          <a:prstGeom prst="rect">
            <a:avLst/>
          </a:prstGeom>
        </p:spPr>
        <p:txBody>
          <a:bodyPr/>
          <a:lstStyle/>
          <a:p>
            <a:pPr marL="534988" indent="-53498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「お金を借りる」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latin typeface="游明朝" panose="02020400000000000000" pitchFamily="18" charset="-128"/>
                <a:ea typeface="Meiryo UI" panose="020B0604030504040204" pitchFamily="50" charset="-128"/>
                <a:cs typeface="Times New Roman" panose="02020603050405020304" pitchFamily="18" charset="0"/>
              </a:rPr>
              <a:t>奨学金</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21"/>
          <p:cNvSpPr>
            <a:spLocks noChangeArrowheads="1"/>
          </p:cNvSpPr>
          <p:nvPr/>
        </p:nvSpPr>
        <p:spPr bwMode="auto">
          <a:xfrm>
            <a:off x="430692" y="818662"/>
            <a:ext cx="4750907" cy="659129"/>
          </a:xfrm>
          <a:prstGeom prst="roundRect">
            <a:avLst>
              <a:gd name="adj" fmla="val 16667"/>
            </a:avLst>
          </a:prstGeom>
          <a:no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が滞った</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bwMode="auto">
          <a:xfrm>
            <a:off x="4525281" y="3142974"/>
            <a:ext cx="4383313" cy="2326960"/>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4488503" y="3414771"/>
            <a:ext cx="4545299" cy="2199185"/>
          </a:xfrm>
          <a:prstGeom prst="roundRect">
            <a:avLst/>
          </a:prstGeom>
          <a:noFill/>
          <a:ln w="635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・連帯保証人・保証人への請求</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・債権回収会社の回収</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・法的処理（支払督促申立等）</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20" name="正方形/長方形 23"/>
          <p:cNvSpPr>
            <a:spLocks noChangeArrowheads="1"/>
          </p:cNvSpPr>
          <p:nvPr/>
        </p:nvSpPr>
        <p:spPr bwMode="auto">
          <a:xfrm>
            <a:off x="881207" y="1532411"/>
            <a:ext cx="7214592"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400" dirty="0">
                <a:latin typeface="Meiryo UI" panose="020B0604030504040204" pitchFamily="50" charset="-128"/>
                <a:ea typeface="Meiryo UI" panose="020B0604030504040204" pitchFamily="50" charset="-128"/>
                <a:cs typeface="メイリオ" pitchFamily="50" charset="-128"/>
              </a:rPr>
              <a:t>・延滞金の賦課（年３％）　　　</a:t>
            </a:r>
          </a:p>
        </p:txBody>
      </p:sp>
      <p:sp>
        <p:nvSpPr>
          <p:cNvPr id="21" name="Rectangle 1029"/>
          <p:cNvSpPr>
            <a:spLocks noChangeArrowheads="1"/>
          </p:cNvSpPr>
          <p:nvPr/>
        </p:nvSpPr>
        <p:spPr bwMode="auto">
          <a:xfrm>
            <a:off x="5173004" y="2821769"/>
            <a:ext cx="3087865" cy="599668"/>
          </a:xfrm>
          <a:prstGeom prst="roundRect">
            <a:avLst>
              <a:gd name="adj" fmla="val 16667"/>
            </a:avLst>
          </a:prstGeom>
          <a:solidFill>
            <a:srgbClr val="F7903B"/>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人的保証</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3"/>
          <p:cNvSpPr>
            <a:spLocks noChangeArrowheads="1"/>
          </p:cNvSpPr>
          <p:nvPr/>
        </p:nvSpPr>
        <p:spPr bwMode="auto">
          <a:xfrm>
            <a:off x="881207" y="1990732"/>
            <a:ext cx="7214592"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400" dirty="0">
                <a:latin typeface="Meiryo UI" panose="020B0604030504040204" pitchFamily="50" charset="-128"/>
                <a:ea typeface="Meiryo UI" panose="020B0604030504040204" pitchFamily="50" charset="-128"/>
                <a:cs typeface="メイリオ" pitchFamily="50" charset="-128"/>
              </a:rPr>
              <a:t>・債権回収会社からの電話督促　　　</a:t>
            </a:r>
          </a:p>
        </p:txBody>
      </p:sp>
      <p:sp>
        <p:nvSpPr>
          <p:cNvPr id="24" name="正方形/長方形 23"/>
          <p:cNvSpPr>
            <a:spLocks noChangeArrowheads="1"/>
          </p:cNvSpPr>
          <p:nvPr/>
        </p:nvSpPr>
        <p:spPr bwMode="auto">
          <a:xfrm>
            <a:off x="265262" y="5859691"/>
            <a:ext cx="8643332" cy="33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800" b="1" dirty="0">
                <a:solidFill>
                  <a:srgbClr val="D96709"/>
                </a:solidFill>
                <a:latin typeface="Meiryo UI" panose="020B0604030504040204" pitchFamily="50" charset="-128"/>
                <a:ea typeface="Meiryo UI" panose="020B0604030504040204" pitchFamily="50" charset="-128"/>
                <a:cs typeface="メイリオ" pitchFamily="50" charset="-128"/>
              </a:rPr>
              <a:t>返還に困ったら、まず</a:t>
            </a:r>
            <a:r>
              <a:rPr lang="en-US" altLang="ja-JP" sz="2800" b="1" dirty="0">
                <a:solidFill>
                  <a:srgbClr val="D96709"/>
                </a:solidFill>
                <a:latin typeface="Meiryo UI" panose="020B0604030504040204" pitchFamily="50" charset="-128"/>
                <a:ea typeface="Meiryo UI" panose="020B0604030504040204" pitchFamily="50" charset="-128"/>
                <a:cs typeface="メイリオ" pitchFamily="50" charset="-128"/>
              </a:rPr>
              <a:t>JASSO</a:t>
            </a:r>
            <a:r>
              <a:rPr lang="ja-JP" altLang="en-US" sz="2800" b="1" dirty="0" smtClean="0">
                <a:solidFill>
                  <a:srgbClr val="D96709"/>
                </a:solidFill>
                <a:latin typeface="Meiryo UI" panose="020B0604030504040204" pitchFamily="50" charset="-128"/>
                <a:ea typeface="Meiryo UI" panose="020B0604030504040204" pitchFamily="50" charset="-128"/>
                <a:cs typeface="メイリオ" pitchFamily="50" charset="-128"/>
              </a:rPr>
              <a:t>に相談してください</a:t>
            </a:r>
            <a:r>
              <a:rPr lang="ja-JP" altLang="en-US" sz="2800" b="1" dirty="0">
                <a:solidFill>
                  <a:srgbClr val="D96709"/>
                </a:solidFill>
                <a:latin typeface="Meiryo UI" panose="020B0604030504040204" pitchFamily="50" charset="-128"/>
                <a:ea typeface="Meiryo UI" panose="020B0604030504040204" pitchFamily="50" charset="-128"/>
                <a:cs typeface="メイリオ" pitchFamily="50" charset="-128"/>
              </a:rPr>
              <a:t>！</a:t>
            </a:r>
            <a:r>
              <a:rPr lang="ja-JP" altLang="en-US" sz="2800" dirty="0">
                <a:solidFill>
                  <a:srgbClr val="D96709"/>
                </a:solidFill>
                <a:latin typeface="Meiryo UI" panose="020B0604030504040204" pitchFamily="50" charset="-128"/>
                <a:ea typeface="Meiryo UI" panose="020B0604030504040204" pitchFamily="50" charset="-128"/>
                <a:cs typeface="メイリオ" pitchFamily="50" charset="-128"/>
              </a:rPr>
              <a:t>　　</a:t>
            </a:r>
          </a:p>
        </p:txBody>
      </p:sp>
      <p:sp>
        <p:nvSpPr>
          <p:cNvPr id="32" name="角丸四角形 31"/>
          <p:cNvSpPr/>
          <p:nvPr/>
        </p:nvSpPr>
        <p:spPr bwMode="auto">
          <a:xfrm>
            <a:off x="346354" y="3142974"/>
            <a:ext cx="4016941" cy="2326959"/>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・代位弁済請求</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・保証機関からの請求・督促</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1029"/>
          <p:cNvSpPr>
            <a:spLocks noChangeArrowheads="1"/>
          </p:cNvSpPr>
          <p:nvPr/>
        </p:nvSpPr>
        <p:spPr bwMode="auto">
          <a:xfrm>
            <a:off x="1116535" y="2814981"/>
            <a:ext cx="2481533" cy="599668"/>
          </a:xfrm>
          <a:prstGeom prst="roundRect">
            <a:avLst>
              <a:gd name="adj" fmla="val 16667"/>
            </a:avLst>
          </a:prstGeom>
          <a:solidFill>
            <a:srgbClr val="F7903B"/>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機関保証</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正方形/長方形 23"/>
          <p:cNvSpPr>
            <a:spLocks noChangeArrowheads="1"/>
          </p:cNvSpPr>
          <p:nvPr/>
        </p:nvSpPr>
        <p:spPr bwMode="auto">
          <a:xfrm>
            <a:off x="881207" y="2369776"/>
            <a:ext cx="4830371"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・個人信用情報機関への登録　　　</a:t>
            </a:r>
          </a:p>
        </p:txBody>
      </p:sp>
      <p:sp>
        <p:nvSpPr>
          <p:cNvPr id="17"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37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P spid="20" grpId="0"/>
      <p:bldP spid="21" grpId="0" animBg="1"/>
      <p:bldP spid="23" grpId="0"/>
      <p:bldP spid="24" grpId="0"/>
      <p:bldP spid="32" grpId="0" animBg="1"/>
      <p:bldP spid="22"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４</a:t>
            </a:r>
            <a:r>
              <a:rPr kumimoji="1" lang="en-US" altLang="ja-JP" sz="3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 </a:t>
            </a:r>
            <a:r>
              <a:rPr kumimoji="1" lang="ja-JP" altLang="en-US" sz="3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人生設計</a:t>
            </a:r>
            <a:r>
              <a:rPr kumimoji="1" lang="ja-JP" altLang="en-US" sz="32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（ライフプラン）</a:t>
            </a:r>
            <a:r>
              <a:rPr kumimoji="1" lang="ja-JP" altLang="en-US" sz="34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の大切さ</a:t>
            </a:r>
          </a:p>
        </p:txBody>
      </p:sp>
    </p:spTree>
    <p:extLst>
      <p:ext uri="{BB962C8B-B14F-4D97-AF65-F5344CB8AC3E}">
        <p14:creationId xmlns:p14="http://schemas.microsoft.com/office/powerpoint/2010/main" val="290359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24464" y="1645227"/>
            <a:ext cx="5220929" cy="830997"/>
          </a:xfrm>
          <a:prstGeom prst="rect">
            <a:avLst/>
          </a:prstGeom>
          <a:noFill/>
        </p:spPr>
        <p:txBody>
          <a:bodyPr wrap="square" rtlCol="0">
            <a:spAutoFit/>
          </a:bodyPr>
          <a:lstStyle/>
          <a:p>
            <a:r>
              <a:rPr kumimoji="1" lang="ja-JP" altLang="en-US" sz="4000" b="1" u="sng" dirty="0">
                <a:solidFill>
                  <a:srgbClr val="F57913"/>
                </a:solidFill>
                <a:latin typeface="Meiryo UI" panose="020B0604030504040204" pitchFamily="50" charset="-128"/>
                <a:ea typeface="Meiryo UI" panose="020B0604030504040204" pitchFamily="50" charset="-128"/>
              </a:rPr>
              <a:t>ライフプラン</a:t>
            </a:r>
            <a:r>
              <a:rPr kumimoji="1" lang="ja-JP" altLang="en-US" sz="4000" b="1" dirty="0">
                <a:latin typeface="Meiryo UI" panose="020B0604030504040204" pitchFamily="50" charset="-128"/>
                <a:ea typeface="Meiryo UI" panose="020B0604030504040204" pitchFamily="50" charset="-128"/>
              </a:rPr>
              <a:t>とは</a:t>
            </a:r>
          </a:p>
        </p:txBody>
      </p:sp>
      <p:sp>
        <p:nvSpPr>
          <p:cNvPr id="9" name="テキスト ボックス 8"/>
          <p:cNvSpPr txBox="1"/>
          <p:nvPr/>
        </p:nvSpPr>
        <p:spPr>
          <a:xfrm>
            <a:off x="819975" y="2921457"/>
            <a:ext cx="7521677" cy="1865126"/>
          </a:xfrm>
          <a:prstGeom prst="rect">
            <a:avLst/>
          </a:prstGeom>
          <a:noFill/>
        </p:spPr>
        <p:txBody>
          <a:bodyPr wrap="square" rtlCol="0">
            <a:spAutoFit/>
          </a:bodyPr>
          <a:lstStyle/>
          <a:p>
            <a:r>
              <a:rPr lang="ja-JP" altLang="ja-JP" sz="3200" dirty="0">
                <a:latin typeface="Meiryo UI" panose="020B0604030504040204" pitchFamily="50" charset="-128"/>
                <a:ea typeface="Meiryo UI" panose="020B0604030504040204" pitchFamily="50" charset="-128"/>
              </a:rPr>
              <a:t>自分がどう生きていきたいか、どんな働き方や暮らし方をしたいかを、時系列に</a:t>
            </a:r>
            <a:r>
              <a:rPr lang="ja-JP" altLang="en-US" sz="3200" dirty="0">
                <a:latin typeface="Meiryo UI" panose="020B0604030504040204" pitchFamily="50" charset="-128"/>
                <a:ea typeface="Meiryo UI" panose="020B0604030504040204" pitchFamily="50" charset="-128"/>
              </a:rPr>
              <a:t>して、</a:t>
            </a:r>
            <a:r>
              <a:rPr lang="ja-JP" altLang="ja-JP" sz="3200" dirty="0">
                <a:latin typeface="Meiryo UI" panose="020B0604030504040204" pitchFamily="50" charset="-128"/>
                <a:ea typeface="Meiryo UI" panose="020B0604030504040204" pitchFamily="50" charset="-128"/>
              </a:rPr>
              <a:t>具体的な計画を立てること</a:t>
            </a:r>
            <a:r>
              <a:rPr lang="ja-JP" altLang="en-US" sz="3200" dirty="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590745" y="5843454"/>
            <a:ext cx="7980136" cy="695459"/>
          </a:xfrm>
          <a:prstGeom prst="rect">
            <a:avLst/>
          </a:prstGeom>
        </p:spPr>
        <p:txBody>
          <a:bodyPr/>
          <a:lstStyle/>
          <a:p>
            <a:pPr marL="541338" indent="-541338"/>
            <a:r>
              <a:rPr lang="en-US" altLang="ja-JP" sz="1600" kern="0" dirty="0" smtClean="0">
                <a:latin typeface="ＭＳ Ｐゴシック" pitchFamily="50" charset="-128"/>
                <a:ea typeface="ＭＳ Ｐゴシック" pitchFamily="50" charset="-128"/>
                <a:cs typeface="+mj-cs"/>
              </a:rPr>
              <a:t>(</a:t>
            </a:r>
            <a:r>
              <a:rPr lang="ja-JP" altLang="en-US" sz="1600" kern="0" dirty="0" smtClean="0">
                <a:latin typeface="ＭＳ Ｐゴシック" pitchFamily="50" charset="-128"/>
                <a:ea typeface="ＭＳ Ｐゴシック" pitchFamily="50" charset="-128"/>
                <a:cs typeface="+mj-cs"/>
              </a:rPr>
              <a:t>出所）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「ライフプランを描く」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游明朝" panose="02020400000000000000" pitchFamily="18" charset="-128"/>
                <a:ea typeface="Meiryo UI" panose="020B0604030504040204" pitchFamily="50" charset="-128"/>
                <a:cs typeface="Times New Roman" panose="02020603050405020304" pitchFamily="18" charset="0"/>
              </a:rPr>
              <a:t>生活設計　　</a:t>
            </a:r>
            <a:r>
              <a:rPr lang="ja-JP" altLang="en-US" sz="1600" dirty="0">
                <a:solidFill>
                  <a:srgbClr val="262626"/>
                </a:solidFill>
                <a:latin typeface="メイリオ" panose="020B0604030504040204" pitchFamily="50" charset="-128"/>
                <a:ea typeface="メイリオ" panose="020B0604030504040204" pitchFamily="50" charset="-128"/>
              </a:rPr>
              <a:t> ～個人で考えよう</a:t>
            </a:r>
            <a:r>
              <a:rPr lang="ja-JP" altLang="en-US" sz="1600" dirty="0" smtClean="0">
                <a:solidFill>
                  <a:srgbClr val="262626"/>
                </a:solidFill>
                <a:latin typeface="メイリオ" panose="020B0604030504040204" pitchFamily="50" charset="-128"/>
                <a:ea typeface="メイリオ" panose="020B0604030504040204" pitchFamily="50" charset="-128"/>
              </a:rPr>
              <a:t>、家族</a:t>
            </a:r>
            <a:r>
              <a:rPr lang="ja-JP" altLang="en-US" sz="1600" dirty="0">
                <a:solidFill>
                  <a:srgbClr val="262626"/>
                </a:solidFill>
                <a:latin typeface="メイリオ" panose="020B0604030504040204" pitchFamily="50" charset="-128"/>
                <a:ea typeface="メイリオ" panose="020B0604030504040204" pitchFamily="50" charset="-128"/>
              </a:rPr>
              <a:t>で話そう将来</a:t>
            </a:r>
            <a:r>
              <a:rPr lang="ja-JP" altLang="en-US" sz="1600" dirty="0" smtClean="0">
                <a:solidFill>
                  <a:srgbClr val="262626"/>
                </a:solidFill>
                <a:latin typeface="メイリオ" panose="020B0604030504040204" pitchFamily="50" charset="-128"/>
                <a:ea typeface="メイリオ" panose="020B0604030504040204" pitchFamily="50" charset="-128"/>
              </a:rPr>
              <a:t>設計」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27</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13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322596" y="219512"/>
            <a:ext cx="6040883" cy="609487"/>
          </a:xfrm>
          <a:prstGeom prst="rect">
            <a:avLst/>
          </a:prstGeom>
          <a:solidFill>
            <a:schemeClr val="bg1"/>
          </a:solid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ライフイベントにかかるお金の例</a:t>
            </a:r>
          </a:p>
        </p:txBody>
      </p:sp>
      <p:grpSp>
        <p:nvGrpSpPr>
          <p:cNvPr id="31" name="グループ化 30"/>
          <p:cNvGrpSpPr/>
          <p:nvPr/>
        </p:nvGrpSpPr>
        <p:grpSpPr>
          <a:xfrm>
            <a:off x="909664" y="2279815"/>
            <a:ext cx="7986019" cy="4175373"/>
            <a:chOff x="-245763" y="2387499"/>
            <a:chExt cx="7986019" cy="3159076"/>
          </a:xfrm>
        </p:grpSpPr>
        <p:sp>
          <p:nvSpPr>
            <p:cNvPr id="40" name="Text Box 13"/>
            <p:cNvSpPr txBox="1">
              <a:spLocks noChangeArrowheads="1"/>
            </p:cNvSpPr>
            <p:nvPr/>
          </p:nvSpPr>
          <p:spPr bwMode="auto">
            <a:xfrm>
              <a:off x="2820866" y="3062288"/>
              <a:ext cx="753208" cy="31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endParaRPr kumimoji="1" lang="ja-JP" altLang="en-US" sz="1800" b="0" dirty="0">
                <a:solidFill>
                  <a:srgbClr val="000000"/>
                </a:solidFill>
                <a:latin typeface="ＨＧｺﾞｼｯｸE-PRO"/>
                <a:ea typeface="ＨＧｺﾞｼｯｸE-PRO"/>
                <a:cs typeface="ＨＧｺﾞｼｯｸE-PRO"/>
              </a:endParaRPr>
            </a:p>
          </p:txBody>
        </p:sp>
        <p:sp>
          <p:nvSpPr>
            <p:cNvPr id="44" name="AutoShape 17"/>
            <p:cNvSpPr>
              <a:spLocks noChangeAspect="1" noChangeArrowheads="1"/>
            </p:cNvSpPr>
            <p:nvPr/>
          </p:nvSpPr>
          <p:spPr bwMode="auto">
            <a:xfrm>
              <a:off x="4728419" y="2387499"/>
              <a:ext cx="3011837" cy="768448"/>
            </a:xfrm>
            <a:prstGeom prst="wedgeRectCallout">
              <a:avLst>
                <a:gd name="adj1" fmla="val 50147"/>
                <a:gd name="adj2" fmla="val 24458"/>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2000" b="0" dirty="0">
                  <a:solidFill>
                    <a:srgbClr val="000000"/>
                  </a:solidFill>
                  <a:latin typeface="ＨＧｺﾞｼｯｸE-PRO"/>
                  <a:ea typeface="ＨＧｺﾞｼｯｸE-PRO"/>
                  <a:cs typeface="ＨＧｺﾞｼｯｸE-PRO"/>
                </a:rPr>
                <a:t>住宅</a:t>
              </a:r>
              <a:r>
                <a:rPr kumimoji="1" lang="ja-JP" altLang="en-US" sz="2000" b="0" dirty="0" smtClean="0">
                  <a:solidFill>
                    <a:srgbClr val="000000"/>
                  </a:solidFill>
                  <a:latin typeface="ＨＧｺﾞｼｯｸE-PRO"/>
                  <a:ea typeface="ＨＧｺﾞｼｯｸE-PRO"/>
                  <a:cs typeface="ＨＧｺﾞｼｯｸE-PRO"/>
                </a:rPr>
                <a:t>取得平均額（建売）</a:t>
              </a:r>
              <a:endParaRPr kumimoji="1" lang="ja-JP" altLang="en-US" sz="2000" b="0" dirty="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sz="2000" b="0" dirty="0">
                  <a:solidFill>
                    <a:srgbClr val="000000"/>
                  </a:solidFill>
                  <a:latin typeface="ＨＧｺﾞｼｯｸE-PRO"/>
                  <a:ea typeface="ＨＧｺﾞｼｯｸE-PRO"/>
                  <a:cs typeface="ＨＧｺﾞｼｯｸE-PRO"/>
                </a:rPr>
                <a:t>３</a:t>
              </a:r>
              <a:r>
                <a:rPr lang="en-US" altLang="ja-JP" sz="2000" b="0" dirty="0">
                  <a:solidFill>
                    <a:srgbClr val="000000"/>
                  </a:solidFill>
                  <a:latin typeface="ＨＧｺﾞｼｯｸE-PRO"/>
                  <a:ea typeface="ＨＧｺﾞｼｯｸE-PRO"/>
                  <a:cs typeface="ＨＧｺﾞｼｯｸE-PRO"/>
                </a:rPr>
                <a:t>,</a:t>
              </a:r>
              <a:r>
                <a:rPr lang="ja-JP" altLang="en-US" sz="2000" b="0" dirty="0">
                  <a:solidFill>
                    <a:srgbClr val="000000"/>
                  </a:solidFill>
                  <a:latin typeface="ＨＧｺﾞｼｯｸE-PRO"/>
                  <a:ea typeface="ＨＧｺﾞｼｯｸE-PRO"/>
                  <a:cs typeface="ＨＧｺﾞｼｯｸE-PRO"/>
                </a:rPr>
                <a:t>６０５万円</a:t>
              </a:r>
              <a:r>
                <a:rPr kumimoji="1" lang="ja-JP" altLang="en-US" sz="2000" b="0" dirty="0">
                  <a:solidFill>
                    <a:srgbClr val="000000"/>
                  </a:solidFill>
                  <a:latin typeface="ＨＧｺﾞｼｯｸE-PRO"/>
                  <a:ea typeface="ＨＧｺﾞｼｯｸE-PRO"/>
                  <a:cs typeface="ＨＧｺﾞｼｯｸE-PRO"/>
                </a:rPr>
                <a:t>　</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ja-JP" altLang="en-US" b="0" dirty="0" smtClean="0">
                  <a:solidFill>
                    <a:srgbClr val="000000"/>
                  </a:solidFill>
                  <a:latin typeface="ＨＧｺﾞｼｯｸE-PRO"/>
                  <a:ea typeface="ＨＧｺﾞｼｯｸE-PRO"/>
                  <a:cs typeface="ＨＧｺﾞｼｯｸE-PRO"/>
                </a:rPr>
                <a:t>独立</a:t>
              </a:r>
              <a:r>
                <a:rPr kumimoji="1" lang="ja-JP" altLang="en-US" b="0" dirty="0">
                  <a:solidFill>
                    <a:srgbClr val="000000"/>
                  </a:solidFill>
                  <a:latin typeface="ＨＧｺﾞｼｯｸE-PRO"/>
                  <a:ea typeface="ＨＧｺﾞｼｯｸE-PRO"/>
                  <a:cs typeface="ＨＧｺﾞｼｯｸE-PRO"/>
                </a:rPr>
                <a:t>行政法人住宅金融支援機構</a:t>
              </a:r>
            </a:p>
            <a:p>
              <a:pPr algn="ctr" eaLnBrk="1" hangingPunct="1">
                <a:lnSpc>
                  <a:spcPct val="100000"/>
                </a:lnSpc>
                <a:spcBef>
                  <a:spcPts val="0"/>
                </a:spcBef>
                <a:spcAft>
                  <a:spcPts val="0"/>
                </a:spcAft>
              </a:pPr>
              <a:r>
                <a:rPr kumimoji="1" lang="ja-JP" altLang="en-US" b="0" dirty="0" smtClean="0">
                  <a:solidFill>
                    <a:srgbClr val="000000"/>
                  </a:solidFill>
                  <a:latin typeface="ＨＧｺﾞｼｯｸE-PRO"/>
                  <a:ea typeface="ＨＧｺﾞｼｯｸE-PRO"/>
                  <a:cs typeface="ＨＧｺﾞｼｯｸE-PRO"/>
                </a:rPr>
                <a:t>「</a:t>
              </a:r>
              <a:r>
                <a:rPr lang="ja-JP" altLang="en-US" b="0" dirty="0" smtClean="0">
                  <a:latin typeface="ＨＧｺﾞｼｯｸE-PRO"/>
                  <a:ea typeface="ＨＧｺﾞｼｯｸE-PRO"/>
                  <a:cs typeface="ＨＧｺﾞｼｯｸE-PRO"/>
                </a:rPr>
                <a:t>２０２</a:t>
              </a:r>
              <a:r>
                <a:rPr lang="en-US" altLang="ja-JP" b="0" dirty="0" smtClean="0">
                  <a:latin typeface="ＨＧｺﾞｼｯｸE-PRO"/>
                  <a:ea typeface="ＨＧｺﾞｼｯｸE-PRO"/>
                  <a:cs typeface="ＨＧｺﾞｼｯｸE-PRO"/>
                </a:rPr>
                <a:t>1</a:t>
              </a:r>
              <a:r>
                <a:rPr kumimoji="1" lang="ja-JP" altLang="en-US" b="0" dirty="0" smtClean="0">
                  <a:solidFill>
                    <a:srgbClr val="000000"/>
                  </a:solidFill>
                  <a:latin typeface="ＨＧｺﾞｼｯｸE-PRO"/>
                  <a:ea typeface="ＨＧｺﾞｼｯｸE-PRO"/>
                  <a:cs typeface="ＨＧｺﾞｼｯｸE-PRO"/>
                </a:rPr>
                <a:t>年度フラット３５利用者調査」</a:t>
              </a:r>
              <a:endParaRPr kumimoji="1" lang="ja-JP" altLang="en-US" b="0" dirty="0">
                <a:solidFill>
                  <a:srgbClr val="000000"/>
                </a:solidFill>
                <a:latin typeface="ＨＧｺﾞｼｯｸE-PRO"/>
                <a:ea typeface="ＨＧｺﾞｼｯｸE-PRO"/>
                <a:cs typeface="ＨＧｺﾞｼｯｸE-PRO"/>
              </a:endParaRPr>
            </a:p>
          </p:txBody>
        </p:sp>
        <p:sp>
          <p:nvSpPr>
            <p:cNvPr id="45" name="AutoShape 18"/>
            <p:cNvSpPr>
              <a:spLocks noChangeAspect="1" noChangeArrowheads="1"/>
            </p:cNvSpPr>
            <p:nvPr/>
          </p:nvSpPr>
          <p:spPr bwMode="auto">
            <a:xfrm>
              <a:off x="682559" y="2657380"/>
              <a:ext cx="2498224" cy="791734"/>
            </a:xfrm>
            <a:prstGeom prst="wedgeRectCallout">
              <a:avLst>
                <a:gd name="adj1" fmla="val -29486"/>
                <a:gd name="adj2" fmla="val -4973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kumimoji="1" lang="ja-JP" altLang="en-US" sz="1200" b="0" dirty="0">
                  <a:solidFill>
                    <a:srgbClr val="000000"/>
                  </a:solidFill>
                  <a:latin typeface="ＨＧｺﾞｼｯｸE-PRO"/>
                  <a:ea typeface="ＨＧｺﾞｼｯｸE-PRO"/>
                  <a:cs typeface="ＨＧｺﾞｼｯｸE-PRO"/>
                </a:rPr>
                <a:t>　</a:t>
              </a:r>
              <a:r>
                <a:rPr kumimoji="1" lang="ja-JP" altLang="en-US" sz="2000" b="0" dirty="0" smtClean="0">
                  <a:solidFill>
                    <a:srgbClr val="000000"/>
                  </a:solidFill>
                  <a:latin typeface="ＨＧｺﾞｼｯｸE-PRO"/>
                  <a:ea typeface="ＨＧｺﾞｼｯｸE-PRO"/>
                  <a:cs typeface="ＨＧｺﾞｼｯｸE-PRO"/>
                </a:rPr>
                <a:t>結婚</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ja-JP" altLang="en-US" sz="2000" b="0" dirty="0" smtClean="0">
                  <a:solidFill>
                    <a:srgbClr val="000000"/>
                  </a:solidFill>
                  <a:latin typeface="ＨＧｺﾞｼｯｸE-PRO"/>
                  <a:ea typeface="ＨＧｺﾞｼｯｸE-PRO"/>
                  <a:cs typeface="ＨＧｺﾞｼｯｸE-PRO"/>
                </a:rPr>
                <a:t>平均</a:t>
              </a:r>
              <a:r>
                <a:rPr kumimoji="1" lang="ja-JP" altLang="en-US" sz="2000" b="0" dirty="0" smtClean="0">
                  <a:latin typeface="ＨＧｺﾞｼｯｸE-PRO"/>
                  <a:ea typeface="ＨＧｺﾞｼｯｸE-PRO"/>
                  <a:cs typeface="ＨＧｺﾞｼｯｸE-PRO"/>
                </a:rPr>
                <a:t>３７１</a:t>
              </a:r>
              <a:r>
                <a:rPr kumimoji="1" lang="ja-JP" altLang="en-US" sz="2000" b="0" dirty="0" smtClean="0">
                  <a:solidFill>
                    <a:srgbClr val="000000"/>
                  </a:solidFill>
                  <a:latin typeface="ＨＧｺﾞｼｯｸE-PRO"/>
                  <a:ea typeface="ＨＧｺﾞｼｯｸE-PRO"/>
                  <a:cs typeface="ＨＧｺﾞｼｯｸE-PRO"/>
                </a:rPr>
                <a:t>万円</a:t>
              </a:r>
              <a:endParaRPr kumimoji="1" lang="ja-JP" altLang="en-US" sz="2000" b="0" dirty="0">
                <a:solidFill>
                  <a:srgbClr val="000000"/>
                </a:solidFill>
                <a:latin typeface="ＨＧｺﾞｼｯｸE-PRO"/>
                <a:ea typeface="ＨＧｺﾞｼｯｸE-PRO"/>
                <a:cs typeface="ＨＧｺﾞｼｯｸE-PRO"/>
              </a:endParaRPr>
            </a:p>
            <a:p>
              <a:pPr eaLnBrk="1" hangingPunct="1">
                <a:lnSpc>
                  <a:spcPct val="100000"/>
                </a:lnSpc>
                <a:spcBef>
                  <a:spcPts val="0"/>
                </a:spcBef>
                <a:spcAft>
                  <a:spcPts val="0"/>
                </a:spcAft>
              </a:pPr>
              <a:r>
                <a:rPr kumimoji="1" lang="ja-JP" altLang="en-US" sz="1200" b="0" dirty="0">
                  <a:solidFill>
                    <a:srgbClr val="000000"/>
                  </a:solidFill>
                  <a:latin typeface="ＨＧｺﾞｼｯｸE-PRO"/>
                  <a:ea typeface="ＨＧｺﾞｼｯｸE-PRO"/>
                  <a:cs typeface="ＨＧｺﾞｼｯｸE-PRO"/>
                </a:rPr>
                <a:t>　</a:t>
              </a:r>
              <a:r>
                <a:rPr kumimoji="1" lang="ja-JP" altLang="en-US" sz="900" b="0" dirty="0">
                  <a:solidFill>
                    <a:srgbClr val="000000"/>
                  </a:solidFill>
                  <a:latin typeface="ＨＧｺﾞｼｯｸE-PRO"/>
                  <a:ea typeface="ＨＧｺﾞｼｯｸE-PRO"/>
                  <a:cs typeface="ＨＧｺﾞｼｯｸE-PRO"/>
                </a:rPr>
                <a:t>　</a:t>
              </a:r>
              <a:r>
                <a:rPr kumimoji="1" lang="ja-JP" altLang="en-US" b="0" dirty="0" smtClean="0">
                  <a:solidFill>
                    <a:srgbClr val="000000"/>
                  </a:solidFill>
                  <a:latin typeface="ＨＧｺﾞｼｯｸE-PRO"/>
                  <a:ea typeface="ＨＧｺﾞｼｯｸE-PRO"/>
                  <a:cs typeface="ＨＧｺﾞｼｯｸE-PRO"/>
                </a:rPr>
                <a:t>　「</a:t>
              </a:r>
              <a:r>
                <a:rPr lang="ja-JP" altLang="en-US" b="0" dirty="0" smtClean="0">
                  <a:solidFill>
                    <a:srgbClr val="000000"/>
                  </a:solidFill>
                  <a:latin typeface="ＨＧｺﾞｼｯｸE-PRO"/>
                  <a:ea typeface="ＨＧｺﾞｼｯｸE-PRO"/>
                  <a:cs typeface="ＨＧｺﾞｼｯｸE-PRO"/>
                </a:rPr>
                <a:t>ゼクシィ </a:t>
              </a:r>
              <a:r>
                <a:rPr lang="ja-JP" altLang="en-US" b="0" dirty="0">
                  <a:solidFill>
                    <a:srgbClr val="000000"/>
                  </a:solidFill>
                  <a:latin typeface="ＨＧｺﾞｼｯｸE-PRO"/>
                  <a:ea typeface="ＨＧｺﾞｼｯｸE-PRO"/>
                  <a:cs typeface="ＨＧｺﾞｼｯｸE-PRO"/>
                </a:rPr>
                <a:t>結婚トレンド</a:t>
              </a:r>
              <a:r>
                <a:rPr lang="ja-JP" altLang="en-US" b="0" dirty="0" smtClean="0">
                  <a:solidFill>
                    <a:srgbClr val="000000"/>
                  </a:solidFill>
                  <a:latin typeface="ＨＧｺﾞｼｯｸE-PRO"/>
                  <a:ea typeface="ＨＧｺﾞｼｯｸE-PRO"/>
                  <a:cs typeface="ＨＧｺﾞｼｯｸE-PRO"/>
                </a:rPr>
                <a:t>調査</a:t>
              </a:r>
              <a:r>
                <a:rPr lang="ja-JP" altLang="en-US" b="0" dirty="0" smtClean="0">
                  <a:latin typeface="ＨＧｺﾞｼｯｸE-PRO"/>
                  <a:ea typeface="ＨＧｺﾞｼｯｸE-PRO"/>
                  <a:cs typeface="ＨＧｺﾞｼｯｸE-PRO"/>
                </a:rPr>
                <a:t>２０２２</a:t>
              </a:r>
              <a:r>
                <a:rPr lang="ja-JP" altLang="en-US" b="0" dirty="0" smtClean="0">
                  <a:solidFill>
                    <a:srgbClr val="000000"/>
                  </a:solidFill>
                  <a:latin typeface="ＨＧｺﾞｼｯｸE-PRO"/>
                  <a:ea typeface="ＨＧｺﾞｼｯｸE-PRO"/>
                  <a:cs typeface="ＨＧｺﾞｼｯｸE-PRO"/>
                </a:rPr>
                <a:t>」</a:t>
              </a:r>
              <a:endParaRPr lang="en-US" altLang="ja-JP"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kumimoji="1" lang="en-US" altLang="ja-JP" b="0" dirty="0" smtClean="0">
                  <a:solidFill>
                    <a:srgbClr val="000000"/>
                  </a:solidFill>
                  <a:latin typeface="ＨＧｺﾞｼｯｸE-PRO"/>
                  <a:ea typeface="ＨＧｺﾞｼｯｸE-PRO"/>
                  <a:cs typeface="ＨＧｺﾞｼｯｸE-PRO"/>
                </a:rPr>
                <a:t>※</a:t>
              </a:r>
              <a:r>
                <a:rPr kumimoji="1" lang="ja-JP" altLang="en-US" b="0" dirty="0" smtClean="0">
                  <a:solidFill>
                    <a:srgbClr val="000000"/>
                  </a:solidFill>
                  <a:latin typeface="ＨＧｺﾞｼｯｸE-PRO"/>
                  <a:ea typeface="ＨＧｺﾞｼｯｸE-PRO"/>
                  <a:cs typeface="ＨＧｺﾞｼｯｸE-PRO"/>
                </a:rPr>
                <a:t>挙式・披露宴、指輪、旅行代金等</a:t>
              </a:r>
              <a:endParaRPr kumimoji="1" lang="ja-JP" altLang="en-US" b="0" dirty="0">
                <a:solidFill>
                  <a:srgbClr val="000000"/>
                </a:solidFill>
                <a:latin typeface="ＨＧｺﾞｼｯｸE-PRO"/>
                <a:ea typeface="ＨＧｺﾞｼｯｸE-PRO"/>
                <a:cs typeface="ＨＧｺﾞｼｯｸE-PRO"/>
              </a:endParaRPr>
            </a:p>
          </p:txBody>
        </p:sp>
        <p:sp>
          <p:nvSpPr>
            <p:cNvPr id="49" name="AutoShape 22"/>
            <p:cNvSpPr>
              <a:spLocks noChangeAspect="1" noChangeArrowheads="1"/>
            </p:cNvSpPr>
            <p:nvPr/>
          </p:nvSpPr>
          <p:spPr bwMode="auto">
            <a:xfrm>
              <a:off x="5206157" y="4127543"/>
              <a:ext cx="2466516" cy="1059526"/>
            </a:xfrm>
            <a:prstGeom prst="wedgeRectCallout">
              <a:avLst>
                <a:gd name="adj1" fmla="val 50099"/>
                <a:gd name="adj2" fmla="val 28391"/>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algn="ctr" eaLnBrk="1" hangingPunct="1">
                <a:lnSpc>
                  <a:spcPct val="100000"/>
                </a:lnSpc>
                <a:spcBef>
                  <a:spcPts val="0"/>
                </a:spcBef>
                <a:spcAft>
                  <a:spcPts val="0"/>
                </a:spcAft>
              </a:pPr>
              <a:r>
                <a:rPr lang="ja-JP" altLang="en-US" sz="2000" b="0" dirty="0">
                  <a:solidFill>
                    <a:srgbClr val="000000"/>
                  </a:solidFill>
                  <a:latin typeface="ＨＧｺﾞｼｯｸE-PRO"/>
                  <a:ea typeface="ＨＧｺﾞｼｯｸE-PRO"/>
                  <a:cs typeface="ＨＧｺﾞｼｯｸE-PRO"/>
                </a:rPr>
                <a:t>老後の</a:t>
              </a:r>
              <a:r>
                <a:rPr lang="ja-JP" altLang="en-US" sz="2000" b="0" dirty="0" smtClean="0">
                  <a:solidFill>
                    <a:srgbClr val="000000"/>
                  </a:solidFill>
                  <a:latin typeface="ＨＧｺﾞｼｯｸE-PRO"/>
                  <a:ea typeface="ＨＧｺﾞｼｯｸE-PRO"/>
                  <a:cs typeface="ＨＧｺﾞｼｯｸE-PRO"/>
                </a:rPr>
                <a:t>生活費</a:t>
              </a:r>
              <a:endParaRPr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sz="2000" b="0" dirty="0" smtClean="0">
                  <a:solidFill>
                    <a:srgbClr val="000000"/>
                  </a:solidFill>
                  <a:latin typeface="ＨＧｺﾞｼｯｸE-PRO"/>
                  <a:ea typeface="ＨＧｺﾞｼｯｸE-PRO"/>
                  <a:cs typeface="ＨＧｺﾞｼｯｸE-PRO"/>
                </a:rPr>
                <a:t>（</a:t>
              </a:r>
              <a:r>
                <a:rPr lang="ja-JP" altLang="en-US" sz="2000" b="0" dirty="0">
                  <a:solidFill>
                    <a:srgbClr val="000000"/>
                  </a:solidFill>
                  <a:latin typeface="ＨＧｺﾞｼｯｸE-PRO"/>
                  <a:ea typeface="ＨＧｺﾞｼｯｸE-PRO"/>
                  <a:cs typeface="ＨＧｺﾞｼｯｸE-PRO"/>
                </a:rPr>
                <a:t>二人以上世帯</a:t>
              </a:r>
              <a:r>
                <a:rPr lang="ja-JP" altLang="en-US" sz="2000" b="0" dirty="0" smtClean="0">
                  <a:solidFill>
                    <a:srgbClr val="000000"/>
                  </a:solidFill>
                  <a:latin typeface="ＨＧｺﾞｼｯｸE-PRO"/>
                  <a:ea typeface="ＨＧｺﾞｼｯｸE-PRO"/>
                  <a:cs typeface="ＨＧｺﾞｼｯｸE-PRO"/>
                </a:rPr>
                <a:t>）</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600"/>
                </a:spcAft>
              </a:pPr>
              <a:r>
                <a:rPr kumimoji="1" lang="ja-JP" altLang="en-US" sz="2000" b="0" dirty="0" smtClean="0">
                  <a:solidFill>
                    <a:srgbClr val="000000"/>
                  </a:solidFill>
                  <a:latin typeface="ＨＧｺﾞｼｯｸE-PRO"/>
                  <a:ea typeface="ＨＧｺﾞｼｯｸE-PRO"/>
                  <a:cs typeface="ＨＧｺﾞｼｯｸE-PRO"/>
                </a:rPr>
                <a:t>月平均２</a:t>
              </a:r>
              <a:r>
                <a:rPr kumimoji="1" lang="ja-JP" altLang="en-US" sz="2000" b="0" dirty="0" smtClean="0">
                  <a:latin typeface="ＨＧｺﾞｼｯｸE-PRO"/>
                  <a:ea typeface="ＨＧｺﾞｼｯｸE-PRO"/>
                  <a:cs typeface="ＨＧｺﾞｼｯｸE-PRO"/>
                </a:rPr>
                <a:t>７</a:t>
              </a:r>
              <a:r>
                <a:rPr kumimoji="1" lang="ja-JP" altLang="en-US" sz="2000" b="0" dirty="0" smtClean="0">
                  <a:solidFill>
                    <a:srgbClr val="000000"/>
                  </a:solidFill>
                  <a:latin typeface="ＨＧｺﾞｼｯｸE-PRO"/>
                  <a:ea typeface="ＨＧｺﾞｼｯｸE-PRO"/>
                  <a:cs typeface="ＨＧｺﾞｼｯｸE-PRO"/>
                </a:rPr>
                <a:t>万円</a:t>
              </a:r>
              <a:endParaRPr kumimoji="1" lang="en-US" altLang="ja-JP" sz="2000"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ja-JP" altLang="en-US" b="0" dirty="0" smtClean="0">
                  <a:solidFill>
                    <a:srgbClr val="000000"/>
                  </a:solidFill>
                  <a:latin typeface="ＨＧｺﾞｼｯｸE-PRO"/>
                  <a:ea typeface="ＨＧｺﾞｼｯｸE-PRO"/>
                  <a:cs typeface="ＨＧｺﾞｼｯｸE-PRO"/>
                </a:rPr>
                <a:t>総務省「家計</a:t>
              </a:r>
              <a:r>
                <a:rPr lang="ja-JP" altLang="en-US" b="0" dirty="0" smtClean="0">
                  <a:latin typeface="ＨＧｺﾞｼｯｸE-PRO"/>
                  <a:ea typeface="ＨＧｺﾞｼｯｸE-PRO"/>
                  <a:cs typeface="ＨＧｺﾞｼｯｸE-PRO"/>
                </a:rPr>
                <a:t>調査２０２２年</a:t>
              </a:r>
              <a:r>
                <a:rPr lang="ja-JP" altLang="en-US" b="0" dirty="0" smtClean="0">
                  <a:solidFill>
                    <a:srgbClr val="000000"/>
                  </a:solidFill>
                  <a:latin typeface="ＨＧｺﾞｼｯｸE-PRO"/>
                  <a:ea typeface="ＨＧｺﾞｼｯｸE-PRO"/>
                  <a:cs typeface="ＨＧｺﾞｼｯｸE-PRO"/>
                </a:rPr>
                <a:t>」</a:t>
              </a:r>
              <a:endParaRPr lang="en-US" altLang="ja-JP" b="0" dirty="0" smtClean="0">
                <a:solidFill>
                  <a:srgbClr val="000000"/>
                </a:solidFill>
                <a:latin typeface="ＨＧｺﾞｼｯｸE-PRO"/>
                <a:ea typeface="ＨＧｺﾞｼｯｸE-PRO"/>
                <a:cs typeface="ＨＧｺﾞｼｯｸE-PRO"/>
              </a:endParaRPr>
            </a:p>
            <a:p>
              <a:pPr algn="ctr" eaLnBrk="1" hangingPunct="1">
                <a:lnSpc>
                  <a:spcPct val="100000"/>
                </a:lnSpc>
                <a:spcBef>
                  <a:spcPts val="0"/>
                </a:spcBef>
                <a:spcAft>
                  <a:spcPts val="0"/>
                </a:spcAft>
              </a:pPr>
              <a:r>
                <a:rPr lang="en-US" altLang="ja-JP" b="0" dirty="0" smtClean="0">
                  <a:solidFill>
                    <a:srgbClr val="000000"/>
                  </a:solidFill>
                  <a:latin typeface="ＨＧｺﾞｼｯｸE-PRO"/>
                  <a:ea typeface="ＨＧｺﾞｼｯｸE-PRO"/>
                  <a:cs typeface="ＨＧｺﾞｼｯｸE-PRO"/>
                </a:rPr>
                <a:t>65</a:t>
              </a:r>
              <a:r>
                <a:rPr lang="ja-JP" altLang="en-US" b="0" dirty="0" smtClean="0">
                  <a:solidFill>
                    <a:srgbClr val="000000"/>
                  </a:solidFill>
                  <a:latin typeface="ＨＧｺﾞｼｯｸE-PRO"/>
                  <a:ea typeface="ＨＧｺﾞｼｯｸE-PRO"/>
                  <a:cs typeface="ＨＧｺﾞｼｯｸE-PRO"/>
                </a:rPr>
                <a:t>歳以上の夫婦一組（無職世帯）の実支出</a:t>
              </a:r>
              <a:endParaRPr lang="ja-JP" altLang="en-US" b="0" dirty="0">
                <a:solidFill>
                  <a:srgbClr val="000000"/>
                </a:solidFill>
                <a:latin typeface="ＨＧｺﾞｼｯｸE-PRO"/>
                <a:ea typeface="ＨＧｺﾞｼｯｸE-PRO"/>
                <a:cs typeface="ＨＧｺﾞｼｯｸE-PRO"/>
              </a:endParaRPr>
            </a:p>
          </p:txBody>
        </p:sp>
        <p:sp>
          <p:nvSpPr>
            <p:cNvPr id="47" name="AutoShape 20"/>
            <p:cNvSpPr>
              <a:spLocks noChangeAspect="1" noChangeArrowheads="1"/>
            </p:cNvSpPr>
            <p:nvPr/>
          </p:nvSpPr>
          <p:spPr bwMode="auto">
            <a:xfrm>
              <a:off x="-245763" y="4195970"/>
              <a:ext cx="4287247" cy="1350605"/>
            </a:xfrm>
            <a:prstGeom prst="wedgeRectCallout">
              <a:avLst>
                <a:gd name="adj1" fmla="val -48235"/>
                <a:gd name="adj2" fmla="val -26200"/>
              </a:avLst>
            </a:prstGeom>
            <a:noFill/>
            <a:ln w="25400">
              <a:solidFill>
                <a:srgbClr val="90B1B8"/>
              </a:solidFill>
              <a:miter lim="800000"/>
              <a:headEnd/>
              <a:tailEnd/>
            </a:ln>
            <a:extLst>
              <a:ext uri="{909E8E84-426E-40DD-AFC4-6F175D3DCCD1}">
                <a14:hiddenFill xmlns:a14="http://schemas.microsoft.com/office/drawing/2010/main">
                  <a:solidFill>
                    <a:srgbClr val="FFFFFF"/>
                  </a:solidFill>
                </a14:hiddenFill>
              </a:ext>
            </a:extLst>
          </p:spPr>
          <p:txBody>
            <a:bodyPr wrap="square" lIns="18000" rIns="18000">
              <a:spAutoFit/>
            </a:bodyPr>
            <a:lstStyle>
              <a:lvl1pPr eaLnBrk="0" hangingPunct="0">
                <a:defRPr sz="1000" b="1">
                  <a:solidFill>
                    <a:schemeClr val="tx1"/>
                  </a:solidFill>
                  <a:latin typeface="Arial" pitchFamily="34" charset="0"/>
                  <a:ea typeface="ＭＳ Ｐゴシック" pitchFamily="50" charset="-128"/>
                </a:defRPr>
              </a:lvl1pPr>
              <a:lvl2pPr marL="742950" indent="-285750" eaLnBrk="0" hangingPunct="0">
                <a:defRPr sz="1000" b="1">
                  <a:solidFill>
                    <a:schemeClr val="tx1"/>
                  </a:solidFill>
                  <a:latin typeface="Arial" pitchFamily="34" charset="0"/>
                  <a:ea typeface="ＭＳ Ｐゴシック" pitchFamily="50" charset="-128"/>
                </a:defRPr>
              </a:lvl2pPr>
              <a:lvl3pPr marL="1143000" indent="-228600" eaLnBrk="0" hangingPunct="0">
                <a:defRPr sz="1000" b="1">
                  <a:solidFill>
                    <a:schemeClr val="tx1"/>
                  </a:solidFill>
                  <a:latin typeface="Arial" pitchFamily="34" charset="0"/>
                  <a:ea typeface="ＭＳ Ｐゴシック" pitchFamily="50" charset="-128"/>
                </a:defRPr>
              </a:lvl3pPr>
              <a:lvl4pPr marL="1600200" indent="-228600" eaLnBrk="0" hangingPunct="0">
                <a:defRPr sz="1000" b="1">
                  <a:solidFill>
                    <a:schemeClr val="tx1"/>
                  </a:solidFill>
                  <a:latin typeface="Arial" pitchFamily="34" charset="0"/>
                  <a:ea typeface="ＭＳ Ｐゴシック" pitchFamily="50" charset="-128"/>
                </a:defRPr>
              </a:lvl4pPr>
              <a:lvl5pPr marL="2057400" indent="-228600" eaLnBrk="0" hangingPunct="0">
                <a:defRPr sz="10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marL="87313" algn="ctr" eaLnBrk="1" hangingPunct="1">
                <a:lnSpc>
                  <a:spcPct val="100000"/>
                </a:lnSpc>
                <a:spcBef>
                  <a:spcPts val="0"/>
                </a:spcBef>
                <a:spcAft>
                  <a:spcPts val="0"/>
                </a:spcAft>
              </a:pPr>
              <a:r>
                <a:rPr kumimoji="1" lang="ja-JP" altLang="en-US" sz="2000" b="0" dirty="0" smtClean="0">
                  <a:latin typeface="ＨＧｺﾞｼｯｸE-PRO"/>
                  <a:ea typeface="ＨＧｺﾞｼｯｸE-PRO"/>
                  <a:cs typeface="ＨＧｺﾞｼｯｸE-PRO"/>
                </a:rPr>
                <a:t>教育資金</a:t>
              </a:r>
              <a:endParaRPr kumimoji="1" lang="en-US" altLang="ja-JP" sz="2000" b="0" dirty="0" smtClean="0">
                <a:latin typeface="ＨＧｺﾞｼｯｸE-PRO"/>
                <a:ea typeface="ＨＧｺﾞｼｯｸE-PRO"/>
                <a:cs typeface="ＨＧｺﾞｼｯｸE-PRO"/>
              </a:endParaRPr>
            </a:p>
            <a:p>
              <a:pPr marL="87313" algn="ctr" eaLnBrk="1" hangingPunct="1">
                <a:lnSpc>
                  <a:spcPct val="100000"/>
                </a:lnSpc>
                <a:spcBef>
                  <a:spcPts val="0"/>
                </a:spcBef>
                <a:spcAft>
                  <a:spcPts val="0"/>
                </a:spcAft>
              </a:pPr>
              <a:r>
                <a:rPr kumimoji="1" lang="ja-JP" altLang="en-US" sz="2000" b="0" dirty="0" smtClean="0">
                  <a:latin typeface="ＨＧｺﾞｼｯｸE-PRO"/>
                  <a:ea typeface="ＨＧｺﾞｼｯｸE-PRO"/>
                  <a:cs typeface="ＨＧｺﾞｼｯｸE-PRO"/>
                </a:rPr>
                <a:t>約 ８００万円</a:t>
              </a:r>
              <a:r>
                <a:rPr lang="ja-JP" altLang="en-US" sz="2000" b="0" dirty="0" smtClean="0">
                  <a:latin typeface="ＨＧｺﾞｼｯｸE-PRO"/>
                  <a:ea typeface="ＨＧｺﾞｼｯｸE-PRO"/>
                  <a:cs typeface="ＨＧｺﾞｼｯｸE-PRO"/>
                </a:rPr>
                <a:t> </a:t>
              </a:r>
              <a:r>
                <a:rPr lang="ja-JP" altLang="en-US" sz="1200" b="0" dirty="0">
                  <a:latin typeface="ＨＧｺﾞｼｯｸE-PRO"/>
                  <a:ea typeface="ＨＧｺﾞｼｯｸE-PRO"/>
                  <a:cs typeface="ＨＧｺﾞｼｯｸE-PRO"/>
                </a:rPr>
                <a:t>（全て公立）</a:t>
              </a:r>
              <a:r>
                <a:rPr lang="ja-JP" altLang="en-US" sz="2000" b="0" dirty="0" smtClean="0">
                  <a:latin typeface="ＨＧｺﾞｼｯｸE-PRO"/>
                  <a:ea typeface="ＨＧｺﾞｼｯｸE-PRO"/>
                  <a:cs typeface="ＨＧｺﾞｼｯｸE-PRO"/>
                </a:rPr>
                <a:t>～</a:t>
              </a:r>
              <a:endParaRPr lang="en-US" altLang="ja-JP" sz="2000" b="0" dirty="0" smtClean="0">
                <a:latin typeface="ＨＧｺﾞｼｯｸE-PRO"/>
                <a:ea typeface="ＨＧｺﾞｼｯｸE-PRO"/>
                <a:cs typeface="ＨＧｺﾞｼｯｸE-PRO"/>
              </a:endParaRPr>
            </a:p>
            <a:p>
              <a:pPr marL="87313" algn="ctr" eaLnBrk="1" hangingPunct="1">
                <a:lnSpc>
                  <a:spcPct val="100000"/>
                </a:lnSpc>
                <a:spcBef>
                  <a:spcPts val="0"/>
                </a:spcBef>
                <a:spcAft>
                  <a:spcPts val="0"/>
                </a:spcAft>
              </a:pPr>
              <a:r>
                <a:rPr lang="ja-JP" altLang="en-US" sz="2000" b="0" dirty="0" smtClean="0">
                  <a:latin typeface="ＨＧｺﾞｼｯｸE-PRO"/>
                  <a:ea typeface="ＨＧｺﾞｼｯｸE-PRO"/>
                  <a:cs typeface="ＨＧｺﾞｼｯｸE-PRO"/>
                </a:rPr>
                <a:t>２，０００万円</a:t>
              </a:r>
              <a:r>
                <a:rPr lang="ja-JP" altLang="en-US" sz="1200" b="0" dirty="0" smtClean="0">
                  <a:latin typeface="ＨＧｺﾞｼｯｸE-PRO"/>
                  <a:ea typeface="ＨＧｺﾞｼｯｸE-PRO"/>
                  <a:cs typeface="ＨＧｺﾞｼｯｸE-PRO"/>
                </a:rPr>
                <a:t>以上</a:t>
              </a:r>
              <a:r>
                <a:rPr lang="ja-JP" altLang="en-US" sz="1200" b="0" dirty="0">
                  <a:solidFill>
                    <a:srgbClr val="000000"/>
                  </a:solidFill>
                  <a:latin typeface="ＨＧｺﾞｼｯｸE-PRO"/>
                  <a:ea typeface="ＨＧｺﾞｼｯｸE-PRO"/>
                  <a:cs typeface="ＨＧｺﾞｼｯｸE-PRO"/>
                </a:rPr>
                <a:t>（</a:t>
              </a:r>
              <a:r>
                <a:rPr lang="ja-JP" altLang="en-US" sz="1200" b="0" dirty="0" smtClean="0">
                  <a:solidFill>
                    <a:srgbClr val="000000"/>
                  </a:solidFill>
                  <a:latin typeface="ＨＧｺﾞｼｯｸE-PRO"/>
                  <a:ea typeface="ＨＧｺﾞｼｯｸE-PRO"/>
                  <a:cs typeface="ＨＧｺﾞｼｯｸE-PRO"/>
                </a:rPr>
                <a:t>全て</a:t>
              </a:r>
              <a:r>
                <a:rPr lang="ja-JP" altLang="en-US" sz="1200" b="0" dirty="0">
                  <a:solidFill>
                    <a:srgbClr val="000000"/>
                  </a:solidFill>
                  <a:latin typeface="ＨＧｺﾞｼｯｸE-PRO"/>
                  <a:ea typeface="ＨＧｺﾞｼｯｸE-PRO"/>
                  <a:cs typeface="ＨＧｺﾞｼｯｸE-PRO"/>
                </a:rPr>
                <a:t>私立）</a:t>
              </a:r>
              <a:endParaRPr lang="en-US" altLang="ja-JP" b="0" dirty="0">
                <a:solidFill>
                  <a:srgbClr val="000000"/>
                </a:solidFill>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solidFill>
                    <a:srgbClr val="000000"/>
                  </a:solidFill>
                  <a:latin typeface="ＨＧｺﾞｼｯｸE-PRO"/>
                  <a:ea typeface="ＨＧｺﾞｼｯｸE-PRO"/>
                  <a:cs typeface="ＨＧｺﾞｼｯｸE-PRO"/>
                </a:rPr>
                <a:t>幼稚園～高校：文部科学省「令和３年度子供の学習費調査」──学校教育費・学校給食費等含む</a:t>
              </a:r>
              <a:endParaRPr lang="en-US" altLang="ja-JP" b="0" dirty="0">
                <a:solidFill>
                  <a:srgbClr val="000000"/>
                </a:solidFill>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latin typeface="ＨＧｺﾞｼｯｸE-PRO"/>
                  <a:ea typeface="ＨＧｺﾞｼｯｸE-PRO"/>
                  <a:cs typeface="ＨＧｺﾞｼｯｸE-PRO"/>
                </a:rPr>
                <a:t>大学（公立）：文部科学省「国立</a:t>
              </a:r>
              <a:r>
                <a:rPr lang="ja-JP" altLang="en-US" b="0" dirty="0" smtClean="0">
                  <a:latin typeface="ＨＧｺﾞｼｯｸE-PRO"/>
                  <a:ea typeface="ＨＧｺﾞｼｯｸE-PRO"/>
                  <a:cs typeface="ＨＧｺﾞｼｯｸE-PRO"/>
                </a:rPr>
                <a:t>大学等の</a:t>
              </a:r>
              <a:r>
                <a:rPr lang="ja-JP" altLang="en-US" b="0" dirty="0">
                  <a:latin typeface="ＨＧｺﾞｼｯｸE-PRO"/>
                  <a:ea typeface="ＨＧｺﾞｼｯｸE-PRO"/>
                  <a:cs typeface="ＨＧｺﾞｼｯｸE-PRO"/>
                </a:rPr>
                <a:t>授業料その他の費用に関する省令</a:t>
              </a:r>
              <a:r>
                <a:rPr lang="ja-JP" altLang="en-US" b="0" dirty="0" smtClean="0">
                  <a:latin typeface="ＨＧｺﾞｼｯｸE-PRO"/>
                  <a:ea typeface="ＨＧｺﾞｼｯｸE-PRO"/>
                  <a:cs typeface="ＨＧｺﾞｼｯｸE-PRO"/>
                </a:rPr>
                <a:t>」</a:t>
              </a:r>
              <a:endParaRPr lang="en-US" altLang="ja-JP" b="0" dirty="0">
                <a:latin typeface="ＨＧｺﾞｼｯｸE-PRO"/>
                <a:ea typeface="ＨＧｺﾞｼｯｸE-PRO"/>
                <a:cs typeface="ＨＧｺﾞｼｯｸE-PRO"/>
              </a:endParaRPr>
            </a:p>
            <a:p>
              <a:pPr marL="87313" eaLnBrk="1" hangingPunct="1">
                <a:lnSpc>
                  <a:spcPct val="100000"/>
                </a:lnSpc>
                <a:spcBef>
                  <a:spcPts val="0"/>
                </a:spcBef>
                <a:spcAft>
                  <a:spcPts val="0"/>
                </a:spcAft>
              </a:pPr>
              <a:r>
                <a:rPr lang="ja-JP" altLang="en-US" b="0" dirty="0">
                  <a:latin typeface="ＨＧｺﾞｼｯｸE-PRO"/>
                  <a:ea typeface="ＨＧｺﾞｼｯｸE-PRO"/>
                  <a:cs typeface="ＨＧｺﾞｼｯｸE-PRO"/>
                </a:rPr>
                <a:t>大学（私立）：文部</a:t>
              </a:r>
              <a:r>
                <a:rPr lang="ja-JP" altLang="en-US" b="0" dirty="0" smtClean="0">
                  <a:latin typeface="ＨＧｺﾞｼｯｸE-PRO"/>
                  <a:ea typeface="ＨＧｺﾞｼｯｸE-PRO"/>
                  <a:cs typeface="ＨＧｺﾞｼｯｸE-PRO"/>
                </a:rPr>
                <a:t>科学省「令和</a:t>
              </a:r>
              <a:r>
                <a:rPr lang="en-US" altLang="ja-JP" b="0" dirty="0" smtClean="0">
                  <a:latin typeface="ＨＧｺﾞｼｯｸE-PRO"/>
                  <a:ea typeface="ＨＧｺﾞｼｯｸE-PRO"/>
                  <a:cs typeface="ＨＧｺﾞｼｯｸE-PRO"/>
                </a:rPr>
                <a:t>3</a:t>
              </a:r>
              <a:r>
                <a:rPr lang="ja-JP" altLang="en-US" b="0" dirty="0" smtClean="0">
                  <a:latin typeface="ＨＧｺﾞｼｯｸE-PRO"/>
                  <a:ea typeface="ＨＧｺﾞｼｯｸE-PRO"/>
                  <a:cs typeface="ＨＧｺﾞｼｯｸE-PRO"/>
                </a:rPr>
                <a:t>年度</a:t>
              </a:r>
              <a:r>
                <a:rPr lang="ja-JP" altLang="en-US" b="0" dirty="0">
                  <a:latin typeface="ＨＧｺﾞｼｯｸE-PRO"/>
                  <a:ea typeface="ＨＧｺﾞｼｯｸE-PRO"/>
                  <a:cs typeface="ＨＧｺﾞｼｯｸE-PRO"/>
                </a:rPr>
                <a:t>私立大学等の入学者に係る学生</a:t>
              </a:r>
              <a:r>
                <a:rPr lang="ja-JP" altLang="en-US" b="0" dirty="0">
                  <a:solidFill>
                    <a:srgbClr val="000000"/>
                  </a:solidFill>
                  <a:latin typeface="ＨＧｺﾞｼｯｸE-PRO"/>
                  <a:ea typeface="ＨＧｺﾞｼｯｸE-PRO"/>
                  <a:cs typeface="ＨＧｺﾞｼｯｸE-PRO"/>
                </a:rPr>
                <a:t>納付金等調査結果について」</a:t>
              </a:r>
              <a:endParaRPr lang="en-US" altLang="ja-JP" b="0" dirty="0">
                <a:solidFill>
                  <a:srgbClr val="000000"/>
                </a:solidFill>
                <a:latin typeface="ＨＧｺﾞｼｯｸE-PRO"/>
                <a:ea typeface="ＨＧｺﾞｼｯｸE-PRO"/>
                <a:cs typeface="ＨＧｺﾞｼｯｸE-PRO"/>
              </a:endParaRPr>
            </a:p>
          </p:txBody>
        </p:sp>
      </p:grpSp>
      <p:sp>
        <p:nvSpPr>
          <p:cNvPr id="30" name="タイトル 1"/>
          <p:cNvSpPr txBox="1">
            <a:spLocks/>
          </p:cNvSpPr>
          <p:nvPr/>
        </p:nvSpPr>
        <p:spPr>
          <a:xfrm>
            <a:off x="783660" y="6465570"/>
            <a:ext cx="7980136" cy="357187"/>
          </a:xfrm>
          <a:prstGeom prst="rect">
            <a:avLst/>
          </a:prstGeom>
        </p:spPr>
        <p:txBody>
          <a:bodyPr/>
          <a:lstStyle/>
          <a:p>
            <a:pPr>
              <a:lnSpc>
                <a:spcPct val="100000"/>
              </a:lnSpc>
              <a:spcBef>
                <a:spcPct val="0"/>
              </a:spcBef>
              <a:spcAft>
                <a:spcPct val="0"/>
              </a:spcAft>
              <a:defRPr/>
            </a:pPr>
            <a:r>
              <a:rPr lang="en-US" altLang="ja-JP" sz="1400" kern="0" dirty="0" smtClean="0">
                <a:latin typeface="ＭＳ Ｐゴシック" pitchFamily="50" charset="-128"/>
                <a:ea typeface="ＭＳ Ｐゴシック" pitchFamily="50" charset="-128"/>
                <a:cs typeface="+mj-cs"/>
              </a:rPr>
              <a:t>(</a:t>
            </a:r>
            <a:r>
              <a:rPr lang="ja-JP" altLang="en-US" sz="1400" kern="0" dirty="0" smtClean="0">
                <a:latin typeface="ＭＳ Ｐゴシック" pitchFamily="50" charset="-128"/>
                <a:ea typeface="ＭＳ Ｐゴシック" pitchFamily="50" charset="-128"/>
                <a:cs typeface="+mj-cs"/>
              </a:rPr>
              <a:t>出所）上記各種資料及びこれらをもとに金融広報中央委員会で試算</a:t>
            </a:r>
            <a:endParaRPr kumimoji="1" lang="ja-JP" altLang="en-US" sz="1400" b="0" i="0" u="sng" strike="noStrike" kern="0" cap="none" spc="0" normalizeH="0" baseline="0" noProof="0" dirty="0" smtClean="0">
              <a:ln>
                <a:noFill/>
              </a:ln>
              <a:effectLst/>
              <a:uLnTx/>
              <a:uFillTx/>
              <a:latin typeface="+mj-lt"/>
              <a:ea typeface="+mj-ea"/>
              <a:cs typeface="+mj-cs"/>
            </a:endParaRPr>
          </a:p>
        </p:txBody>
      </p:sp>
      <p:sp>
        <p:nvSpPr>
          <p:cNvPr id="28" name="タイトル 1"/>
          <p:cNvSpPr txBox="1">
            <a:spLocks/>
          </p:cNvSpPr>
          <p:nvPr/>
        </p:nvSpPr>
        <p:spPr>
          <a:xfrm>
            <a:off x="322596" y="751345"/>
            <a:ext cx="8607959" cy="1245230"/>
          </a:xfrm>
          <a:prstGeom prst="rect">
            <a:avLst/>
          </a:prstGeom>
        </p:spPr>
        <p:txBody>
          <a:bodyPr/>
          <a:lstStyle/>
          <a:p>
            <a:pPr marL="468313" lvl="0" indent="-285750">
              <a:lnSpc>
                <a:spcPct val="100000"/>
              </a:lnSpc>
              <a:spcBef>
                <a:spcPct val="0"/>
              </a:spcBef>
              <a:spcAft>
                <a:spcPct val="0"/>
              </a:spcAft>
              <a:buFont typeface="Wingdings" panose="05000000000000000000" pitchFamily="2" charset="2"/>
              <a:buChar char="l"/>
              <a:defRPr/>
            </a:pPr>
            <a:r>
              <a:rPr lang="ja-JP" altLang="en-US" sz="2400" kern="0" dirty="0" smtClean="0">
                <a:latin typeface="Meiryo UI" panose="020B0604030504040204" pitchFamily="50" charset="-128"/>
                <a:ea typeface="Meiryo UI" panose="020B0604030504040204" pitchFamily="50" charset="-128"/>
              </a:rPr>
              <a:t>ライフイベントとは</a:t>
            </a:r>
            <a:r>
              <a:rPr lang="ja-JP" altLang="en-US" sz="2400" kern="0" dirty="0" smtClean="0">
                <a:latin typeface="Meiryo UI" panose="020B0604030504040204" pitchFamily="50" charset="-128"/>
                <a:ea typeface="Meiryo UI" panose="020B0604030504040204" pitchFamily="50" charset="-128"/>
                <a:cs typeface="+mj-cs"/>
              </a:rPr>
              <a:t>人生</a:t>
            </a:r>
            <a:r>
              <a:rPr lang="ja-JP" altLang="en-US" sz="2400" kern="0" dirty="0">
                <a:latin typeface="Meiryo UI" panose="020B0604030504040204" pitchFamily="50" charset="-128"/>
                <a:ea typeface="Meiryo UI" panose="020B0604030504040204" pitchFamily="50" charset="-128"/>
                <a:cs typeface="+mj-cs"/>
              </a:rPr>
              <a:t>の中で起こり得る</a:t>
            </a:r>
            <a:r>
              <a:rPr lang="ja-JP" altLang="en-US" sz="2400" kern="0" dirty="0" smtClean="0">
                <a:latin typeface="Meiryo UI" panose="020B0604030504040204" pitchFamily="50" charset="-128"/>
                <a:ea typeface="Meiryo UI" panose="020B0604030504040204" pitchFamily="50" charset="-128"/>
                <a:cs typeface="+mj-cs"/>
              </a:rPr>
              <a:t>出来事です。ライフイベントは人</a:t>
            </a:r>
            <a:r>
              <a:rPr lang="ja-JP" altLang="en-US" sz="2400" kern="0" dirty="0">
                <a:latin typeface="Meiryo UI" panose="020B0604030504040204" pitchFamily="50" charset="-128"/>
                <a:ea typeface="Meiryo UI" panose="020B0604030504040204" pitchFamily="50" charset="-128"/>
                <a:cs typeface="+mj-cs"/>
              </a:rPr>
              <a:t>に</a:t>
            </a:r>
            <a:r>
              <a:rPr lang="ja-JP" altLang="en-US" sz="2400" kern="0" dirty="0" smtClean="0">
                <a:latin typeface="Meiryo UI" panose="020B0604030504040204" pitchFamily="50" charset="-128"/>
                <a:ea typeface="Meiryo UI" panose="020B0604030504040204" pitchFamily="50" charset="-128"/>
                <a:cs typeface="+mj-cs"/>
              </a:rPr>
              <a:t>よって異なります。ご自分の価値観に基づいてライフプランを立てましょう</a:t>
            </a:r>
            <a:r>
              <a:rPr kumimoji="1" lang="ja-JP" altLang="en-US" sz="2400" b="0" i="0" u="none" strike="noStrike" kern="0" cap="none" spc="0" normalizeH="0" baseline="0" noProof="0" dirty="0" err="1" smtClean="0">
                <a:ln>
                  <a:noFill/>
                </a:ln>
                <a:effectLst/>
                <a:uLnTx/>
                <a:uFillTx/>
                <a:latin typeface="Meiryo UI" panose="020B0604030504040204" pitchFamily="50" charset="-128"/>
                <a:ea typeface="Meiryo UI" panose="020B0604030504040204" pitchFamily="50" charset="-128"/>
                <a:cs typeface="+mj-cs"/>
              </a:rPr>
              <a:t>。</a:t>
            </a:r>
            <a:endPar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pic>
        <p:nvPicPr>
          <p:cNvPr id="2" name="図 1"/>
          <p:cNvPicPr>
            <a:picLocks noChangeAspect="1"/>
          </p:cNvPicPr>
          <p:nvPr/>
        </p:nvPicPr>
        <p:blipFill>
          <a:blip r:embed="rId3"/>
          <a:stretch>
            <a:fillRect/>
          </a:stretch>
        </p:blipFill>
        <p:spPr>
          <a:xfrm>
            <a:off x="5130852" y="4032793"/>
            <a:ext cx="1169232" cy="1451806"/>
          </a:xfrm>
          <a:prstGeom prst="rect">
            <a:avLst/>
          </a:prstGeom>
        </p:spPr>
      </p:pic>
      <p:pic>
        <p:nvPicPr>
          <p:cNvPr id="3" name="図 2"/>
          <p:cNvPicPr>
            <a:picLocks noChangeAspect="1"/>
          </p:cNvPicPr>
          <p:nvPr/>
        </p:nvPicPr>
        <p:blipFill>
          <a:blip r:embed="rId4"/>
          <a:stretch>
            <a:fillRect/>
          </a:stretch>
        </p:blipFill>
        <p:spPr>
          <a:xfrm>
            <a:off x="4413717" y="2279815"/>
            <a:ext cx="1396412" cy="1383707"/>
          </a:xfrm>
          <a:prstGeom prst="rect">
            <a:avLst/>
          </a:prstGeom>
        </p:spPr>
      </p:pic>
      <p:pic>
        <p:nvPicPr>
          <p:cNvPr id="4" name="図 3"/>
          <p:cNvPicPr>
            <a:picLocks noChangeAspect="1"/>
          </p:cNvPicPr>
          <p:nvPr/>
        </p:nvPicPr>
        <p:blipFill>
          <a:blip r:embed="rId5"/>
          <a:stretch>
            <a:fillRect/>
          </a:stretch>
        </p:blipFill>
        <p:spPr>
          <a:xfrm>
            <a:off x="442208" y="1996575"/>
            <a:ext cx="1355112" cy="1651815"/>
          </a:xfrm>
          <a:prstGeom prst="rect">
            <a:avLst/>
          </a:prstGeom>
        </p:spPr>
      </p:pic>
      <p:pic>
        <p:nvPicPr>
          <p:cNvPr id="5" name="図 4"/>
          <p:cNvPicPr>
            <a:picLocks noChangeAspect="1"/>
          </p:cNvPicPr>
          <p:nvPr/>
        </p:nvPicPr>
        <p:blipFill>
          <a:blip r:embed="rId6"/>
          <a:stretch>
            <a:fillRect/>
          </a:stretch>
        </p:blipFill>
        <p:spPr>
          <a:xfrm>
            <a:off x="975722" y="4127651"/>
            <a:ext cx="659476" cy="1258330"/>
          </a:xfrm>
          <a:prstGeom prst="rect">
            <a:avLst/>
          </a:prstGeom>
        </p:spPr>
      </p:pic>
      <p:pic>
        <p:nvPicPr>
          <p:cNvPr id="6" name="図 5"/>
          <p:cNvPicPr>
            <a:picLocks noChangeAspect="1"/>
          </p:cNvPicPr>
          <p:nvPr/>
        </p:nvPicPr>
        <p:blipFill>
          <a:blip r:embed="rId7"/>
          <a:stretch>
            <a:fillRect/>
          </a:stretch>
        </p:blipFill>
        <p:spPr>
          <a:xfrm>
            <a:off x="192128" y="4758696"/>
            <a:ext cx="783594" cy="1224113"/>
          </a:xfrm>
          <a:prstGeom prst="rect">
            <a:avLst/>
          </a:prstGeom>
        </p:spPr>
      </p:pic>
      <p:sp>
        <p:nvSpPr>
          <p:cNvPr id="8" name="テキスト ボックス 7"/>
          <p:cNvSpPr txBox="1"/>
          <p:nvPr/>
        </p:nvSpPr>
        <p:spPr>
          <a:xfrm>
            <a:off x="3762963" y="2873661"/>
            <a:ext cx="405413" cy="284501"/>
          </a:xfrm>
          <a:prstGeom prst="rect">
            <a:avLst/>
          </a:prstGeom>
          <a:noFill/>
        </p:spPr>
        <p:txBody>
          <a:bodyPr wrap="square" rtlCol="0">
            <a:spAutoFit/>
          </a:bodyPr>
          <a:lstStyle/>
          <a:p>
            <a:r>
              <a:rPr kumimoji="1" lang="en-US" altLang="ja-JP" sz="1200" dirty="0" smtClean="0">
                <a:latin typeface="+mn-ea"/>
                <a:ea typeface="+mn-ea"/>
              </a:rPr>
              <a:t>※</a:t>
            </a:r>
            <a:endParaRPr kumimoji="1" lang="ja-JP" altLang="en-US" sz="1200" dirty="0">
              <a:latin typeface="+mn-ea"/>
              <a:ea typeface="+mn-ea"/>
            </a:endParaRPr>
          </a:p>
        </p:txBody>
      </p:sp>
      <p:sp>
        <p:nvSpPr>
          <p:cNvPr id="20" name="スライド番号プレースホルダー 2"/>
          <p:cNvSpPr txBox="1">
            <a:spLocks/>
          </p:cNvSpPr>
          <p:nvPr/>
        </p:nvSpPr>
        <p:spPr>
          <a:xfrm>
            <a:off x="6919077" y="6391506"/>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28</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793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412750" y="348456"/>
            <a:ext cx="8229600" cy="609487"/>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人生の３大費用 </a:t>
            </a:r>
            <a:r>
              <a:rPr kumimoji="1" lang="ja-JP" altLang="en-US" sz="2400" b="1"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とされるもの</a:t>
            </a:r>
          </a:p>
        </p:txBody>
      </p:sp>
      <p:graphicFrame>
        <p:nvGraphicFramePr>
          <p:cNvPr id="2" name="表 1"/>
          <p:cNvGraphicFramePr>
            <a:graphicFrameLocks noGrp="1"/>
          </p:cNvGraphicFramePr>
          <p:nvPr>
            <p:extLst>
              <p:ext uri="{D42A27DB-BD31-4B8C-83A1-F6EECF244321}">
                <p14:modId xmlns:p14="http://schemas.microsoft.com/office/powerpoint/2010/main" val="3233811842"/>
              </p:ext>
            </p:extLst>
          </p:nvPr>
        </p:nvGraphicFramePr>
        <p:xfrm>
          <a:off x="489978" y="4706432"/>
          <a:ext cx="8152371" cy="1188720"/>
        </p:xfrm>
        <a:graphic>
          <a:graphicData uri="http://schemas.openxmlformats.org/drawingml/2006/table">
            <a:tbl>
              <a:tblPr firstRow="1" bandRow="1">
                <a:tableStyleId>{5C22544A-7EE6-4342-B048-85BDC9FD1C3A}</a:tableStyleId>
              </a:tblPr>
              <a:tblGrid>
                <a:gridCol w="1883904">
                  <a:extLst>
                    <a:ext uri="{9D8B030D-6E8A-4147-A177-3AD203B41FA5}">
                      <a16:colId xmlns:a16="http://schemas.microsoft.com/office/drawing/2014/main" val="20000"/>
                    </a:ext>
                  </a:extLst>
                </a:gridCol>
                <a:gridCol w="3005502">
                  <a:extLst>
                    <a:ext uri="{9D8B030D-6E8A-4147-A177-3AD203B41FA5}">
                      <a16:colId xmlns:a16="http://schemas.microsoft.com/office/drawing/2014/main" val="20001"/>
                    </a:ext>
                  </a:extLst>
                </a:gridCol>
                <a:gridCol w="3262965">
                  <a:extLst>
                    <a:ext uri="{9D8B030D-6E8A-4147-A177-3AD203B41FA5}">
                      <a16:colId xmlns:a16="http://schemas.microsoft.com/office/drawing/2014/main" val="20002"/>
                    </a:ext>
                  </a:extLst>
                </a:gridCol>
              </a:tblGrid>
              <a:tr h="950161">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③老後費用</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リタイア後、死ぬまでにかかる生活費。</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自分の選択だけで必要額を大きく減らすことは難しい。</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97621923"/>
              </p:ext>
            </p:extLst>
          </p:nvPr>
        </p:nvGraphicFramePr>
        <p:xfrm>
          <a:off x="489978" y="3151952"/>
          <a:ext cx="8152371" cy="1554480"/>
        </p:xfrm>
        <a:graphic>
          <a:graphicData uri="http://schemas.openxmlformats.org/drawingml/2006/table">
            <a:tbl>
              <a:tblPr firstRow="1" bandRow="1">
                <a:tableStyleId>{5C22544A-7EE6-4342-B048-85BDC9FD1C3A}</a:tableStyleId>
              </a:tblPr>
              <a:tblGrid>
                <a:gridCol w="1883904">
                  <a:extLst>
                    <a:ext uri="{9D8B030D-6E8A-4147-A177-3AD203B41FA5}">
                      <a16:colId xmlns:a16="http://schemas.microsoft.com/office/drawing/2014/main" val="20000"/>
                    </a:ext>
                  </a:extLst>
                </a:gridCol>
                <a:gridCol w="3005502">
                  <a:extLst>
                    <a:ext uri="{9D8B030D-6E8A-4147-A177-3AD203B41FA5}">
                      <a16:colId xmlns:a16="http://schemas.microsoft.com/office/drawing/2014/main" val="20001"/>
                    </a:ext>
                  </a:extLst>
                </a:gridCol>
                <a:gridCol w="3262965">
                  <a:extLst>
                    <a:ext uri="{9D8B030D-6E8A-4147-A177-3AD203B41FA5}">
                      <a16:colId xmlns:a16="http://schemas.microsoft.com/office/drawing/2014/main" val="20002"/>
                    </a:ext>
                  </a:extLst>
                </a:gridCol>
              </a:tblGrid>
              <a:tr h="950161">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②住宅費用</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住宅の取得、賃借にかかる費用。</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400" b="0" dirty="0" smtClean="0">
                          <a:solidFill>
                            <a:schemeClr val="tx1"/>
                          </a:solidFill>
                          <a:latin typeface="Meiryo UI" panose="020B0604030504040204" pitchFamily="50" charset="-128"/>
                          <a:ea typeface="Meiryo UI" panose="020B0604030504040204" pitchFamily="50" charset="-128"/>
                        </a:rPr>
                        <a:t>取得・賃借、新築・中古、都心・郊外など、選択によって必要額は大きく変わる。</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375049505"/>
              </p:ext>
            </p:extLst>
          </p:nvPr>
        </p:nvGraphicFramePr>
        <p:xfrm>
          <a:off x="489979" y="1128386"/>
          <a:ext cx="8152371" cy="2058821"/>
        </p:xfrm>
        <a:graphic>
          <a:graphicData uri="http://schemas.openxmlformats.org/drawingml/2006/table">
            <a:tbl>
              <a:tblPr firstRow="1" bandRow="1">
                <a:tableStyleId>{5C22544A-7EE6-4342-B048-85BDC9FD1C3A}</a:tableStyleId>
              </a:tblPr>
              <a:tblGrid>
                <a:gridCol w="1883904">
                  <a:extLst>
                    <a:ext uri="{9D8B030D-6E8A-4147-A177-3AD203B41FA5}">
                      <a16:colId xmlns:a16="http://schemas.microsoft.com/office/drawing/2014/main" val="20000"/>
                    </a:ext>
                  </a:extLst>
                </a:gridCol>
                <a:gridCol w="3005502">
                  <a:extLst>
                    <a:ext uri="{9D8B030D-6E8A-4147-A177-3AD203B41FA5}">
                      <a16:colId xmlns:a16="http://schemas.microsoft.com/office/drawing/2014/main" val="20001"/>
                    </a:ext>
                  </a:extLst>
                </a:gridCol>
                <a:gridCol w="3262965">
                  <a:extLst>
                    <a:ext uri="{9D8B030D-6E8A-4147-A177-3AD203B41FA5}">
                      <a16:colId xmlns:a16="http://schemas.microsoft.com/office/drawing/2014/main" val="20002"/>
                    </a:ext>
                  </a:extLst>
                </a:gridCol>
              </a:tblGrid>
              <a:tr h="425087">
                <a:tc>
                  <a:txBody>
                    <a:bodyPr/>
                    <a:lstStyle/>
                    <a:p>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rPr>
                        <a:t>内　　容</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tc>
                  <a:txBody>
                    <a:bodyPr/>
                    <a:lstStyle/>
                    <a:p>
                      <a:pPr algn="ctr"/>
                      <a:r>
                        <a:rPr kumimoji="1" lang="ja-JP" altLang="en-US" sz="2400" b="0" dirty="0" smtClean="0">
                          <a:solidFill>
                            <a:schemeClr val="tx1"/>
                          </a:solidFill>
                          <a:latin typeface="Meiryo UI" panose="020B0604030504040204" pitchFamily="50" charset="-128"/>
                          <a:ea typeface="Meiryo UI" panose="020B0604030504040204" pitchFamily="50" charset="-128"/>
                        </a:rPr>
                        <a:t>特徴点</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7903B"/>
                    </a:solidFill>
                  </a:tcPr>
                </a:tc>
                <a:extLst>
                  <a:ext uri="{0D108BD9-81ED-4DB2-BD59-A6C34878D82A}">
                    <a16:rowId xmlns:a16="http://schemas.microsoft.com/office/drawing/2014/main" val="10000"/>
                  </a:ext>
                </a:extLst>
              </a:tr>
              <a:tr h="1601621">
                <a:tc>
                  <a:txBody>
                    <a:bodyPr/>
                    <a:lstStyle/>
                    <a:p>
                      <a:r>
                        <a:rPr kumimoji="1" lang="ja-JP" altLang="en-US" sz="2400" b="0" dirty="0" smtClean="0">
                          <a:latin typeface="Meiryo UI" panose="020B0604030504040204" pitchFamily="50" charset="-128"/>
                          <a:ea typeface="Meiryo UI" panose="020B0604030504040204" pitchFamily="50" charset="-128"/>
                        </a:rPr>
                        <a:t>①教育費用</a:t>
                      </a:r>
                      <a:endParaRPr kumimoji="1" lang="ja-JP" altLang="en-US" sz="2400" b="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400" b="0" dirty="0" smtClean="0">
                          <a:latin typeface="Meiryo UI" panose="020B0604030504040204" pitchFamily="50" charset="-128"/>
                          <a:ea typeface="Meiryo UI" panose="020B0604030504040204" pitchFamily="50" charset="-128"/>
                        </a:rPr>
                        <a:t>子の養育と学校教育にかかる費用。</a:t>
                      </a:r>
                      <a:endParaRPr kumimoji="1" lang="ja-JP" altLang="en-US" sz="2400" b="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2400" b="0" dirty="0" smtClean="0">
                          <a:latin typeface="Meiryo UI" panose="020B0604030504040204" pitchFamily="50" charset="-128"/>
                          <a:ea typeface="Meiryo UI" panose="020B0604030504040204" pitchFamily="50" charset="-128"/>
                        </a:rPr>
                        <a:t>公立・私立、大学・専門学校など、選択によって必要額は大きく変わる。</a:t>
                      </a:r>
                      <a:endParaRPr kumimoji="1" lang="ja-JP" altLang="en-US" sz="2400" b="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29</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66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349307" y="396252"/>
            <a:ext cx="6471450" cy="677806"/>
          </a:xfrm>
        </p:spPr>
        <p:txBody>
          <a:bodyPr>
            <a:noAutofit/>
          </a:bodyPr>
          <a:lstStyle/>
          <a:p>
            <a:pPr>
              <a:lnSpc>
                <a:spcPts val="5169"/>
              </a:lnSpc>
            </a:pPr>
            <a:r>
              <a:rPr lang="ja-JP" altLang="en-US" sz="3692" b="1" dirty="0" smtClean="0">
                <a:solidFill>
                  <a:schemeClr val="accent4">
                    <a:lumMod val="50000"/>
                  </a:schemeClr>
                </a:solidFill>
                <a:latin typeface="メイリオ" panose="020B0604030504040204" pitchFamily="50" charset="-128"/>
                <a:ea typeface="メイリオ" panose="020B0604030504040204" pitchFamily="50" charset="-128"/>
              </a:rPr>
              <a:t>金融</a:t>
            </a:r>
            <a:r>
              <a:rPr lang="ja-JP" altLang="en-US" sz="3692" b="1" dirty="0">
                <a:solidFill>
                  <a:schemeClr val="accent4">
                    <a:lumMod val="50000"/>
                  </a:schemeClr>
                </a:solidFill>
                <a:latin typeface="メイリオ" panose="020B0604030504040204" pitchFamily="50" charset="-128"/>
                <a:ea typeface="メイリオ" panose="020B0604030504040204" pitchFamily="50" charset="-128"/>
              </a:rPr>
              <a:t>広報中央委員会とは？</a:t>
            </a:r>
          </a:p>
        </p:txBody>
      </p:sp>
      <p:pic>
        <p:nvPicPr>
          <p:cNvPr id="61" name="図 60"/>
          <p:cNvPicPr>
            <a:picLocks noChangeAspect="1"/>
          </p:cNvPicPr>
          <p:nvPr/>
        </p:nvPicPr>
        <p:blipFill>
          <a:blip r:embed="rId2"/>
          <a:stretch>
            <a:fillRect/>
          </a:stretch>
        </p:blipFill>
        <p:spPr>
          <a:xfrm>
            <a:off x="6284122" y="1433620"/>
            <a:ext cx="2426598" cy="878109"/>
          </a:xfrm>
          <a:prstGeom prst="rect">
            <a:avLst/>
          </a:prstGeom>
        </p:spPr>
      </p:pic>
      <p:sp>
        <p:nvSpPr>
          <p:cNvPr id="62" name="テキスト ボックス 61"/>
          <p:cNvSpPr txBox="1"/>
          <p:nvPr/>
        </p:nvSpPr>
        <p:spPr>
          <a:xfrm>
            <a:off x="5913782" y="2605300"/>
            <a:ext cx="3144926" cy="319639"/>
          </a:xfrm>
          <a:prstGeom prst="rect">
            <a:avLst/>
          </a:prstGeom>
          <a:noFill/>
        </p:spPr>
        <p:txBody>
          <a:bodyPr wrap="square" rtlCol="0">
            <a:spAutoFit/>
          </a:bodyPr>
          <a:lstStyle/>
          <a:p>
            <a:pPr algn="ctr"/>
            <a:r>
              <a:rPr lang="ja-JP" altLang="en-US" sz="1477" b="1" dirty="0">
                <a:latin typeface="Meiryo UI" panose="020B0604030504040204" pitchFamily="50" charset="-128"/>
                <a:ea typeface="Meiryo UI" panose="020B0604030504040204" pitchFamily="50" charset="-128"/>
              </a:rPr>
              <a:t>＜初代会長をつとめた渋沢敬三＞</a:t>
            </a:r>
          </a:p>
        </p:txBody>
      </p:sp>
      <p:sp>
        <p:nvSpPr>
          <p:cNvPr id="63" name="テキスト ボックス 62"/>
          <p:cNvSpPr txBox="1"/>
          <p:nvPr/>
        </p:nvSpPr>
        <p:spPr>
          <a:xfrm>
            <a:off x="6039504" y="1140049"/>
            <a:ext cx="2893482" cy="319639"/>
          </a:xfrm>
          <a:prstGeom prst="rect">
            <a:avLst/>
          </a:prstGeom>
          <a:noFill/>
        </p:spPr>
        <p:txBody>
          <a:bodyPr wrap="square" rtlCol="0">
            <a:spAutoFit/>
          </a:bodyPr>
          <a:lstStyle/>
          <a:p>
            <a:pPr algn="ctr"/>
            <a:r>
              <a:rPr lang="ja-JP" altLang="en-US" sz="1477" b="1" dirty="0">
                <a:latin typeface="Meiryo UI" panose="020B0604030504040204" pitchFamily="50" charset="-128"/>
                <a:ea typeface="Meiryo UI" panose="020B0604030504040204" pitchFamily="50" charset="-128"/>
              </a:rPr>
              <a:t>＜金融広報中央委員会の愛称＞</a:t>
            </a:r>
          </a:p>
        </p:txBody>
      </p:sp>
      <p:sp>
        <p:nvSpPr>
          <p:cNvPr id="64" name="テキスト ボックス 63"/>
          <p:cNvSpPr txBox="1"/>
          <p:nvPr/>
        </p:nvSpPr>
        <p:spPr>
          <a:xfrm>
            <a:off x="7046637" y="6287310"/>
            <a:ext cx="1689662" cy="248530"/>
          </a:xfrm>
          <a:prstGeom prst="rect">
            <a:avLst/>
          </a:prstGeom>
          <a:noFill/>
        </p:spPr>
        <p:txBody>
          <a:bodyPr wrap="square" rtlCol="0">
            <a:spAutoFit/>
          </a:bodyPr>
          <a:lstStyle/>
          <a:p>
            <a:pPr algn="r"/>
            <a:r>
              <a:rPr lang="ja-JP" altLang="en-US" sz="1015" dirty="0"/>
              <a:t>（写真提供：日本銀行）</a:t>
            </a:r>
          </a:p>
        </p:txBody>
      </p:sp>
      <p:sp>
        <p:nvSpPr>
          <p:cNvPr id="70" name="タイトル 1"/>
          <p:cNvSpPr txBox="1">
            <a:spLocks/>
          </p:cNvSpPr>
          <p:nvPr/>
        </p:nvSpPr>
        <p:spPr>
          <a:xfrm>
            <a:off x="1291669" y="1299868"/>
            <a:ext cx="4722256" cy="4405154"/>
          </a:xfrm>
          <a:prstGeom prst="rect">
            <a:avLst/>
          </a:prstGeom>
        </p:spPr>
        <p:txBody>
          <a:bodyPr vert="horz" lIns="84406" tIns="42203" rIns="84406" bIns="42203"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a:lnSpc>
                <a:spcPts val="3323"/>
              </a:lnSpc>
            </a:pPr>
            <a:r>
              <a:rPr lang="en-US" altLang="ja-JP" sz="2585" b="1" dirty="0">
                <a:solidFill>
                  <a:schemeClr val="accent2">
                    <a:lumMod val="50000"/>
                  </a:schemeClr>
                </a:solidFill>
                <a:latin typeface="Meiryo UI" panose="020B0604030504040204" pitchFamily="50" charset="-128"/>
                <a:ea typeface="Meiryo UI" panose="020B0604030504040204" pitchFamily="50" charset="-128"/>
              </a:rPr>
              <a:t>1952</a:t>
            </a:r>
            <a:r>
              <a:rPr lang="ja-JP" altLang="en-US" sz="2585" b="1" dirty="0">
                <a:solidFill>
                  <a:schemeClr val="accent2">
                    <a:lumMod val="50000"/>
                  </a:schemeClr>
                </a:solidFill>
                <a:latin typeface="Meiryo UI" panose="020B0604030504040204" pitchFamily="50" charset="-128"/>
                <a:ea typeface="Meiryo UI" panose="020B0604030504040204" pitchFamily="50" charset="-128"/>
              </a:rPr>
              <a:t>年：貯蓄増強中央委員会</a:t>
            </a:r>
            <a:endParaRPr lang="en-US" altLang="ja-JP" sz="2585" b="1" dirty="0">
              <a:solidFill>
                <a:schemeClr val="accent2">
                  <a:lumMod val="50000"/>
                </a:schemeClr>
              </a:solidFill>
              <a:latin typeface="Meiryo UI" panose="020B0604030504040204" pitchFamily="50" charset="-128"/>
              <a:ea typeface="Meiryo UI" panose="020B0604030504040204" pitchFamily="50" charset="-128"/>
            </a:endParaRPr>
          </a:p>
          <a:p>
            <a:pPr marL="1496196" algn="just">
              <a:lnSpc>
                <a:spcPts val="2585"/>
              </a:lnSpc>
            </a:pPr>
            <a:r>
              <a:rPr lang="ja-JP" altLang="en-US" sz="1846" dirty="0">
                <a:solidFill>
                  <a:schemeClr val="accent4">
                    <a:lumMod val="50000"/>
                  </a:schemeClr>
                </a:solidFill>
                <a:latin typeface="Meiryo UI" panose="020B0604030504040204" pitchFamily="50" charset="-128"/>
                <a:ea typeface="Meiryo UI" panose="020B0604030504040204" pitchFamily="50" charset="-128"/>
              </a:rPr>
              <a:t> 戦後、インフレの終息と資本蓄積のための資金吸収を目的とした国民</a:t>
            </a:r>
            <a:r>
              <a:rPr lang="ja-JP" altLang="en-US" sz="1846" dirty="0" smtClean="0">
                <a:solidFill>
                  <a:schemeClr val="accent4">
                    <a:lumMod val="50000"/>
                  </a:schemeClr>
                </a:solidFill>
                <a:latin typeface="Meiryo UI" panose="020B0604030504040204" pitchFamily="50" charset="-128"/>
                <a:ea typeface="Meiryo UI" panose="020B0604030504040204" pitchFamily="50" charset="-128"/>
              </a:rPr>
              <a:t>運動</a:t>
            </a:r>
            <a:endParaRPr lang="en-US" altLang="ja-JP" sz="2585" b="1" dirty="0">
              <a:solidFill>
                <a:schemeClr val="accent4">
                  <a:lumMod val="50000"/>
                </a:schemeClr>
              </a:solidFill>
              <a:latin typeface="Meiryo UI" panose="020B0604030504040204" pitchFamily="50" charset="-128"/>
              <a:ea typeface="Meiryo UI" panose="020B0604030504040204" pitchFamily="50" charset="-128"/>
            </a:endParaRPr>
          </a:p>
          <a:p>
            <a:pPr algn="just">
              <a:lnSpc>
                <a:spcPts val="3323"/>
              </a:lnSpc>
              <a:spcBef>
                <a:spcPts val="1108"/>
              </a:spcBef>
            </a:pPr>
            <a:r>
              <a:rPr lang="en-US" altLang="ja-JP" sz="2585" b="1" dirty="0">
                <a:solidFill>
                  <a:schemeClr val="accent2">
                    <a:lumMod val="50000"/>
                  </a:schemeClr>
                </a:solidFill>
                <a:latin typeface="Meiryo UI" panose="020B0604030504040204" pitchFamily="50" charset="-128"/>
                <a:ea typeface="Meiryo UI" panose="020B0604030504040204" pitchFamily="50" charset="-128"/>
              </a:rPr>
              <a:t>1988</a:t>
            </a:r>
            <a:r>
              <a:rPr lang="ja-JP" altLang="en-US" sz="2585" b="1" dirty="0">
                <a:solidFill>
                  <a:schemeClr val="accent2">
                    <a:lumMod val="50000"/>
                  </a:schemeClr>
                </a:solidFill>
                <a:latin typeface="Meiryo UI" panose="020B0604030504040204" pitchFamily="50" charset="-128"/>
                <a:ea typeface="Meiryo UI" panose="020B0604030504040204" pitchFamily="50" charset="-128"/>
              </a:rPr>
              <a:t>年：貯蓄広報中央委員会</a:t>
            </a:r>
            <a:endParaRPr lang="en-US" altLang="ja-JP" sz="2585" b="1" dirty="0">
              <a:solidFill>
                <a:schemeClr val="accent2">
                  <a:lumMod val="50000"/>
                </a:schemeClr>
              </a:solidFill>
              <a:latin typeface="Meiryo UI" panose="020B0604030504040204" pitchFamily="50" charset="-128"/>
              <a:ea typeface="Meiryo UI" panose="020B0604030504040204" pitchFamily="50" charset="-128"/>
            </a:endParaRPr>
          </a:p>
          <a:p>
            <a:pPr marL="1496196" algn="just">
              <a:lnSpc>
                <a:spcPts val="2585"/>
              </a:lnSpc>
            </a:pPr>
            <a:r>
              <a:rPr lang="ja-JP" altLang="en-US" sz="1846" dirty="0">
                <a:solidFill>
                  <a:schemeClr val="accent4">
                    <a:lumMod val="50000"/>
                  </a:schemeClr>
                </a:solidFill>
                <a:latin typeface="Meiryo UI" panose="020B0604030504040204" pitchFamily="50" charset="-128"/>
                <a:ea typeface="Meiryo UI" panose="020B0604030504040204" pitchFamily="50" charset="-128"/>
              </a:rPr>
              <a:t> 貯蓄関連知識の広報</a:t>
            </a:r>
            <a:r>
              <a:rPr lang="ja-JP" altLang="en-US" sz="1846" dirty="0" smtClean="0">
                <a:solidFill>
                  <a:schemeClr val="accent4">
                    <a:lumMod val="50000"/>
                  </a:schemeClr>
                </a:solidFill>
                <a:latin typeface="Meiryo UI" panose="020B0604030504040204" pitchFamily="50" charset="-128"/>
                <a:ea typeface="Meiryo UI" panose="020B0604030504040204" pitchFamily="50" charset="-128"/>
              </a:rPr>
              <a:t>中心</a:t>
            </a:r>
            <a:endParaRPr lang="en-US" altLang="ja-JP" sz="2585" b="1" dirty="0">
              <a:solidFill>
                <a:schemeClr val="accent4">
                  <a:lumMod val="50000"/>
                </a:schemeClr>
              </a:solidFill>
              <a:latin typeface="Meiryo UI" panose="020B0604030504040204" pitchFamily="50" charset="-128"/>
              <a:ea typeface="Meiryo UI" panose="020B0604030504040204" pitchFamily="50" charset="-128"/>
            </a:endParaRPr>
          </a:p>
          <a:p>
            <a:pPr algn="just">
              <a:lnSpc>
                <a:spcPts val="3323"/>
              </a:lnSpc>
              <a:spcBef>
                <a:spcPts val="1108"/>
              </a:spcBef>
            </a:pPr>
            <a:r>
              <a:rPr lang="en-US" altLang="ja-JP" sz="2585" b="1" dirty="0">
                <a:solidFill>
                  <a:schemeClr val="accent2">
                    <a:lumMod val="50000"/>
                  </a:schemeClr>
                </a:solidFill>
                <a:latin typeface="Meiryo UI" panose="020B0604030504040204" pitchFamily="50" charset="-128"/>
                <a:ea typeface="Meiryo UI" panose="020B0604030504040204" pitchFamily="50" charset="-128"/>
              </a:rPr>
              <a:t>2001</a:t>
            </a:r>
            <a:r>
              <a:rPr lang="ja-JP" altLang="en-US" sz="2585" b="1" dirty="0">
                <a:solidFill>
                  <a:schemeClr val="accent2">
                    <a:lumMod val="50000"/>
                  </a:schemeClr>
                </a:solidFill>
                <a:latin typeface="Meiryo UI" panose="020B0604030504040204" pitchFamily="50" charset="-128"/>
                <a:ea typeface="Meiryo UI" panose="020B0604030504040204" pitchFamily="50" charset="-128"/>
              </a:rPr>
              <a:t>年：金融広報中央委員会</a:t>
            </a:r>
            <a:endParaRPr lang="en-US" altLang="ja-JP" sz="2585" b="1" dirty="0">
              <a:solidFill>
                <a:schemeClr val="accent2">
                  <a:lumMod val="50000"/>
                </a:schemeClr>
              </a:solidFill>
              <a:latin typeface="Meiryo UI" panose="020B0604030504040204" pitchFamily="50" charset="-128"/>
              <a:ea typeface="Meiryo UI" panose="020B0604030504040204" pitchFamily="50" charset="-128"/>
            </a:endParaRPr>
          </a:p>
          <a:p>
            <a:pPr marL="1496196" algn="just">
              <a:lnSpc>
                <a:spcPts val="2585"/>
              </a:lnSpc>
            </a:pPr>
            <a:r>
              <a:rPr lang="ja-JP" altLang="en-US" sz="1846" dirty="0">
                <a:solidFill>
                  <a:schemeClr val="accent4">
                    <a:lumMod val="50000"/>
                  </a:schemeClr>
                </a:solidFill>
                <a:latin typeface="Meiryo UI" panose="020B0604030504040204" pitchFamily="50" charset="-128"/>
                <a:ea typeface="Meiryo UI" panose="020B0604030504040204" pitchFamily="50" charset="-128"/>
              </a:rPr>
              <a:t> 金融自由化が進む中、自立した消費者の支援と学校における金融教育の普及に</a:t>
            </a:r>
            <a:r>
              <a:rPr lang="ja-JP" altLang="en-US" sz="1846" dirty="0" smtClean="0">
                <a:solidFill>
                  <a:schemeClr val="accent4">
                    <a:lumMod val="50000"/>
                  </a:schemeClr>
                </a:solidFill>
                <a:latin typeface="Meiryo UI" panose="020B0604030504040204" pitchFamily="50" charset="-128"/>
                <a:ea typeface="Meiryo UI" panose="020B0604030504040204" pitchFamily="50" charset="-128"/>
              </a:rPr>
              <a:t>注力</a:t>
            </a:r>
            <a:endParaRPr lang="en-US" altLang="ja-JP" sz="1846" dirty="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endParaRPr lang="en-US" altLang="ja-JP" sz="1846" dirty="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endParaRPr lang="en-US" altLang="ja-JP" sz="1846" dirty="0" smtClean="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endParaRPr lang="ja-JP" altLang="en-US" sz="1846" dirty="0">
              <a:solidFill>
                <a:schemeClr val="accent4">
                  <a:lumMod val="50000"/>
                </a:schemeClr>
              </a:solidFill>
              <a:latin typeface="Meiryo UI" panose="020B0604030504040204" pitchFamily="50" charset="-128"/>
              <a:ea typeface="Meiryo UI" panose="020B0604030504040204" pitchFamily="50" charset="-128"/>
            </a:endParaRPr>
          </a:p>
        </p:txBody>
      </p:sp>
      <p:sp>
        <p:nvSpPr>
          <p:cNvPr id="5" name="下矢印 4"/>
          <p:cNvSpPr/>
          <p:nvPr/>
        </p:nvSpPr>
        <p:spPr>
          <a:xfrm>
            <a:off x="792906" y="1363121"/>
            <a:ext cx="524341" cy="5250115"/>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テキスト ボックス 7"/>
          <p:cNvSpPr txBox="1"/>
          <p:nvPr/>
        </p:nvSpPr>
        <p:spPr>
          <a:xfrm>
            <a:off x="415140" y="1363121"/>
            <a:ext cx="468718" cy="4617247"/>
          </a:xfrm>
          <a:prstGeom prst="rect">
            <a:avLst/>
          </a:prstGeom>
          <a:noFill/>
          <a:ln w="28575">
            <a:noFill/>
          </a:ln>
        </p:spPr>
        <p:txBody>
          <a:bodyPr vert="eaVert" wrap="square" rtlCol="0">
            <a:spAutoFit/>
          </a:bodyPr>
          <a:lstStyle/>
          <a:p>
            <a:pPr algn="ctr"/>
            <a:r>
              <a:rPr lang="ja-JP" altLang="en-US" sz="1846" b="1" dirty="0">
                <a:solidFill>
                  <a:srgbClr val="C00000"/>
                </a:solidFill>
                <a:latin typeface="Meiryo UI" panose="020B0604030504040204" pitchFamily="50" charset="-128"/>
                <a:ea typeface="Meiryo UI" panose="020B0604030504040204" pitchFamily="50" charset="-128"/>
              </a:rPr>
              <a:t>時代のニーズに合わせて活動・名称を変更</a:t>
            </a:r>
          </a:p>
        </p:txBody>
      </p:sp>
      <p:sp>
        <p:nvSpPr>
          <p:cNvPr id="12" name="スライド番号プレースホルダー 2"/>
          <p:cNvSpPr>
            <a:spLocks noGrp="1"/>
          </p:cNvSpPr>
          <p:nvPr>
            <p:ph type="sldNum" sz="quarter" idx="12"/>
          </p:nvPr>
        </p:nvSpPr>
        <p:spPr>
          <a:xfrm>
            <a:off x="6862916" y="6389041"/>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3</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1349307" y="5612184"/>
            <a:ext cx="4722256" cy="572806"/>
          </a:xfrm>
          <a:prstGeom prst="rect">
            <a:avLst/>
          </a:prstGeom>
        </p:spPr>
        <p:txBody>
          <a:bodyPr vert="horz" lIns="84406" tIns="42203" rIns="84406" bIns="42203"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a:lnSpc>
                <a:spcPts val="3323"/>
              </a:lnSpc>
            </a:pPr>
            <a:r>
              <a:rPr lang="en-US" altLang="ja-JP" sz="2585" b="1" dirty="0" smtClean="0">
                <a:solidFill>
                  <a:schemeClr val="accent2">
                    <a:lumMod val="50000"/>
                  </a:schemeClr>
                </a:solidFill>
                <a:latin typeface="Meiryo UI" panose="020B0604030504040204" pitchFamily="50" charset="-128"/>
                <a:ea typeface="Meiryo UI" panose="020B0604030504040204" pitchFamily="50" charset="-128"/>
              </a:rPr>
              <a:t>2022</a:t>
            </a:r>
            <a:r>
              <a:rPr lang="ja-JP" altLang="en-US" sz="2585" b="1" dirty="0" smtClean="0">
                <a:solidFill>
                  <a:schemeClr val="accent2">
                    <a:lumMod val="50000"/>
                  </a:schemeClr>
                </a:solidFill>
                <a:latin typeface="Meiryo UI" panose="020B0604030504040204" pitchFamily="50" charset="-128"/>
                <a:ea typeface="Meiryo UI" panose="020B0604030504040204" pitchFamily="50" charset="-128"/>
              </a:rPr>
              <a:t>年：</a:t>
            </a:r>
            <a:r>
              <a:rPr lang="en-US" altLang="ja-JP" sz="1846" dirty="0">
                <a:solidFill>
                  <a:schemeClr val="accent4">
                    <a:lumMod val="50000"/>
                  </a:schemeClr>
                </a:solidFill>
                <a:latin typeface="Meiryo UI" panose="020B0604030504040204" pitchFamily="50" charset="-128"/>
                <a:ea typeface="Meiryo UI" panose="020B0604030504040204" pitchFamily="50" charset="-128"/>
              </a:rPr>
              <a:t>70</a:t>
            </a:r>
            <a:r>
              <a:rPr lang="ja-JP" altLang="en-US" sz="1846" dirty="0" smtClean="0">
                <a:solidFill>
                  <a:schemeClr val="accent4">
                    <a:lumMod val="50000"/>
                  </a:schemeClr>
                </a:solidFill>
                <a:latin typeface="Meiryo UI" panose="020B0604030504040204" pitchFamily="50" charset="-128"/>
                <a:ea typeface="Meiryo UI" panose="020B0604030504040204" pitchFamily="50" charset="-128"/>
              </a:rPr>
              <a:t>周年を迎える</a:t>
            </a:r>
            <a:endParaRPr lang="en-US" altLang="ja-JP" sz="1846" dirty="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r>
              <a:rPr lang="ja-JP" altLang="en-US" sz="1846" dirty="0">
                <a:solidFill>
                  <a:schemeClr val="accent4">
                    <a:lumMod val="50000"/>
                  </a:schemeClr>
                </a:solidFill>
                <a:latin typeface="Meiryo UI" panose="020B0604030504040204" pitchFamily="50" charset="-128"/>
                <a:ea typeface="Meiryo UI" panose="020B0604030504040204" pitchFamily="50" charset="-128"/>
              </a:rPr>
              <a:t> </a:t>
            </a:r>
            <a:endParaRPr lang="en-US" altLang="ja-JP" sz="1846" dirty="0" smtClean="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endParaRPr lang="ja-JP" altLang="en-US" sz="1846" dirty="0">
              <a:solidFill>
                <a:schemeClr val="accent4">
                  <a:lumMod val="50000"/>
                </a:schemeClr>
              </a:solidFill>
              <a:latin typeface="Meiryo UI" panose="020B0604030504040204" pitchFamily="50" charset="-128"/>
              <a:ea typeface="Meiryo UI" panose="020B0604030504040204" pitchFamily="50" charset="-128"/>
            </a:endParaRPr>
          </a:p>
        </p:txBody>
      </p:sp>
      <p:sp>
        <p:nvSpPr>
          <p:cNvPr id="14" name="タイトル 1"/>
          <p:cNvSpPr txBox="1">
            <a:spLocks/>
          </p:cNvSpPr>
          <p:nvPr/>
        </p:nvSpPr>
        <p:spPr>
          <a:xfrm>
            <a:off x="1349307" y="6125172"/>
            <a:ext cx="6538548" cy="572806"/>
          </a:xfrm>
          <a:prstGeom prst="rect">
            <a:avLst/>
          </a:prstGeom>
        </p:spPr>
        <p:txBody>
          <a:bodyPr vert="horz" lIns="84406" tIns="42203" rIns="84406" bIns="42203"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just">
              <a:lnSpc>
                <a:spcPts val="3323"/>
              </a:lnSpc>
            </a:pPr>
            <a:r>
              <a:rPr lang="en-US" altLang="ja-JP" sz="2585" b="1" dirty="0" smtClean="0">
                <a:solidFill>
                  <a:schemeClr val="accent2">
                    <a:lumMod val="50000"/>
                  </a:schemeClr>
                </a:solidFill>
                <a:latin typeface="Meiryo UI" panose="020B0604030504040204" pitchFamily="50" charset="-128"/>
                <a:ea typeface="Meiryo UI" panose="020B0604030504040204" pitchFamily="50" charset="-128"/>
              </a:rPr>
              <a:t>2024</a:t>
            </a:r>
            <a:r>
              <a:rPr lang="ja-JP" altLang="en-US" sz="2585" b="1" dirty="0" smtClean="0">
                <a:solidFill>
                  <a:schemeClr val="accent2">
                    <a:lumMod val="50000"/>
                  </a:schemeClr>
                </a:solidFill>
                <a:latin typeface="Meiryo UI" panose="020B0604030504040204" pitchFamily="50" charset="-128"/>
                <a:ea typeface="Meiryo UI" panose="020B0604030504040204" pitchFamily="50" charset="-128"/>
              </a:rPr>
              <a:t>年：</a:t>
            </a:r>
            <a:r>
              <a:rPr lang="ja-JP" altLang="en-US" sz="1846" dirty="0">
                <a:solidFill>
                  <a:schemeClr val="accent4">
                    <a:lumMod val="50000"/>
                  </a:schemeClr>
                </a:solidFill>
                <a:latin typeface="Meiryo UI" panose="020B0604030504040204" pitchFamily="50" charset="-128"/>
                <a:ea typeface="Meiryo UI" panose="020B0604030504040204" pitchFamily="50" charset="-128"/>
              </a:rPr>
              <a:t>金融経済</a:t>
            </a:r>
            <a:r>
              <a:rPr lang="ja-JP" altLang="en-US" sz="1846" dirty="0" smtClean="0">
                <a:solidFill>
                  <a:schemeClr val="accent4">
                    <a:lumMod val="50000"/>
                  </a:schemeClr>
                </a:solidFill>
                <a:latin typeface="Meiryo UI" panose="020B0604030504040204" pitchFamily="50" charset="-128"/>
                <a:ea typeface="Meiryo UI" panose="020B0604030504040204" pitchFamily="50" charset="-128"/>
              </a:rPr>
              <a:t>教育推進機構に機能を移管・承継</a:t>
            </a:r>
            <a:endParaRPr lang="en-US" altLang="ja-JP" sz="1846" dirty="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r>
              <a:rPr lang="ja-JP" altLang="en-US" sz="1846" dirty="0">
                <a:solidFill>
                  <a:schemeClr val="accent4">
                    <a:lumMod val="50000"/>
                  </a:schemeClr>
                </a:solidFill>
                <a:latin typeface="Meiryo UI" panose="020B0604030504040204" pitchFamily="50" charset="-128"/>
                <a:ea typeface="Meiryo UI" panose="020B0604030504040204" pitchFamily="50" charset="-128"/>
              </a:rPr>
              <a:t> </a:t>
            </a:r>
            <a:endParaRPr lang="en-US" altLang="ja-JP" sz="1846" dirty="0" smtClean="0">
              <a:solidFill>
                <a:schemeClr val="accent4">
                  <a:lumMod val="50000"/>
                </a:schemeClr>
              </a:solidFill>
              <a:latin typeface="Meiryo UI" panose="020B0604030504040204" pitchFamily="50" charset="-128"/>
              <a:ea typeface="Meiryo UI" panose="020B0604030504040204" pitchFamily="50" charset="-128"/>
            </a:endParaRPr>
          </a:p>
          <a:p>
            <a:pPr marL="1496196" algn="just">
              <a:lnSpc>
                <a:spcPts val="2585"/>
              </a:lnSpc>
            </a:pPr>
            <a:endParaRPr lang="ja-JP" altLang="en-US" sz="1846" dirty="0">
              <a:solidFill>
                <a:schemeClr val="accent4">
                  <a:lumMod val="50000"/>
                </a:schemeClr>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6437127" y="2999295"/>
            <a:ext cx="2198378" cy="3077729"/>
          </a:xfrm>
          <a:prstGeom prst="rect">
            <a:avLst/>
          </a:prstGeom>
        </p:spPr>
      </p:pic>
    </p:spTree>
    <p:extLst>
      <p:ext uri="{BB962C8B-B14F-4D97-AF65-F5344CB8AC3E}">
        <p14:creationId xmlns:p14="http://schemas.microsoft.com/office/powerpoint/2010/main" val="305174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93937" y="653256"/>
            <a:ext cx="8229600" cy="842169"/>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あらためて「金融リテラシー」とは</a:t>
            </a:r>
          </a:p>
        </p:txBody>
      </p:sp>
      <p:sp>
        <p:nvSpPr>
          <p:cNvPr id="8" name="タイトル 1"/>
          <p:cNvSpPr txBox="1">
            <a:spLocks/>
          </p:cNvSpPr>
          <p:nvPr/>
        </p:nvSpPr>
        <p:spPr>
          <a:xfrm>
            <a:off x="493937" y="1445084"/>
            <a:ext cx="8192863" cy="3642786"/>
          </a:xfrm>
          <a:prstGeom prst="rect">
            <a:avLst/>
          </a:prstGeom>
        </p:spPr>
        <p:txBody>
          <a:bodyPr/>
          <a:lstStyle/>
          <a:p>
            <a:pPr marL="457200" indent="-457200" algn="just">
              <a:lnSpc>
                <a:spcPct val="100000"/>
              </a:lnSpc>
              <a:spcBef>
                <a:spcPct val="0"/>
              </a:spcBef>
              <a:spcAft>
                <a:spcPct val="0"/>
              </a:spcAft>
              <a:buFont typeface="Wingdings" pitchFamily="2" charset="2"/>
              <a:buChar char="l"/>
              <a:defRPr/>
            </a:pPr>
            <a:r>
              <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様々なライフイベントに対処するためのお金の「知識」と、必要な行動が取れるようになるための「判断力」を</a:t>
            </a:r>
            <a:r>
              <a:rPr lang="ja-JP" altLang="en-US" sz="3200" kern="0" dirty="0">
                <a:latin typeface="Meiryo UI" panose="020B0604030504040204" pitchFamily="50" charset="-128"/>
                <a:ea typeface="Meiryo UI" panose="020B0604030504040204" pitchFamily="50" charset="-128"/>
              </a:rPr>
              <a:t>「金融リテラシー」という</a:t>
            </a:r>
            <a:r>
              <a:rPr kumimoji="1" lang="ja-JP" altLang="en-US" sz="3200" b="0" i="0" u="none" strike="noStrike" kern="0" cap="none" spc="0" normalizeH="0" baseline="0" noProof="0" dirty="0" err="1" smtClean="0">
                <a:ln>
                  <a:noFill/>
                </a:ln>
                <a:effectLst/>
                <a:uLnTx/>
                <a:uFillTx/>
                <a:latin typeface="Meiryo UI" panose="020B0604030504040204" pitchFamily="50" charset="-128"/>
                <a:ea typeface="Meiryo UI" panose="020B0604030504040204" pitchFamily="50" charset="-128"/>
                <a:cs typeface="+mj-cs"/>
              </a:rPr>
              <a:t>。</a:t>
            </a:r>
            <a:endParaRPr kumimoji="1" lang="en-US" altLang="ja-JP"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indent="-457200" algn="just">
              <a:lnSpc>
                <a:spcPct val="100000"/>
              </a:lnSpc>
              <a:spcBef>
                <a:spcPct val="0"/>
              </a:spcBef>
              <a:spcAft>
                <a:spcPct val="0"/>
              </a:spcAft>
              <a:buFont typeface="Wingdings" pitchFamily="2" charset="2"/>
              <a:buChar char="l"/>
              <a:defRPr/>
            </a:pPr>
            <a:endParaRPr kumimoji="1" lang="en-US" altLang="ja-JP"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indent="-457200" algn="just">
              <a:spcBef>
                <a:spcPct val="0"/>
              </a:spcBef>
              <a:spcAft>
                <a:spcPct val="0"/>
              </a:spcAft>
              <a:buFont typeface="Wingdings" pitchFamily="2" charset="2"/>
              <a:buChar char="l"/>
              <a:defRPr/>
            </a:pPr>
            <a:r>
              <a:rPr lang="ja-JP" altLang="en-US" sz="3200" kern="0" dirty="0">
                <a:latin typeface="Meiryo UI" panose="020B0604030504040204" pitchFamily="50" charset="-128"/>
                <a:ea typeface="Meiryo UI" panose="020B0604030504040204" pitchFamily="50" charset="-128"/>
              </a:rPr>
              <a:t>金融リテラシーは、より安心で豊かな暮らしを実現するために必要不可欠な「力」である</a:t>
            </a:r>
            <a:r>
              <a:rPr lang="ja-JP" altLang="en-US" sz="3200" kern="0" dirty="0" smtClean="0">
                <a:latin typeface="Meiryo UI" panose="020B0604030504040204" pitchFamily="50" charset="-128"/>
                <a:ea typeface="Meiryo UI" panose="020B0604030504040204" pitchFamily="50" charset="-128"/>
              </a:rPr>
              <a:t>。</a:t>
            </a:r>
            <a:endParaRPr kumimoji="1" lang="en-US" altLang="ja-JP"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indent="-457200" algn="just">
              <a:lnSpc>
                <a:spcPct val="100000"/>
              </a:lnSpc>
              <a:spcBef>
                <a:spcPct val="0"/>
              </a:spcBef>
              <a:spcAft>
                <a:spcPct val="0"/>
              </a:spcAft>
              <a:buFont typeface="Wingdings" pitchFamily="2" charset="2"/>
              <a:buChar char="l"/>
              <a:defRPr/>
            </a:pPr>
            <a:endPar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13" name="タイトル 1"/>
          <p:cNvSpPr txBox="1">
            <a:spLocks/>
          </p:cNvSpPr>
          <p:nvPr/>
        </p:nvSpPr>
        <p:spPr>
          <a:xfrm>
            <a:off x="834116" y="2748642"/>
            <a:ext cx="7386865" cy="642257"/>
          </a:xfrm>
          <a:prstGeom prst="rect">
            <a:avLst/>
          </a:prstGeom>
        </p:spPr>
        <p:txBody>
          <a:bodyPr/>
          <a:lstStyle/>
          <a:p>
            <a:pPr algn="ctr">
              <a:lnSpc>
                <a:spcPct val="100000"/>
              </a:lnSpc>
              <a:spcBef>
                <a:spcPct val="0"/>
              </a:spcBef>
              <a:spcAft>
                <a:spcPct val="0"/>
              </a:spcAft>
              <a:defRPr/>
            </a:pPr>
            <a:endParaRPr kumimoji="1" lang="ja-JP" altLang="en-US" sz="2800" b="0" i="0" u="none" strike="noStrike" kern="0" cap="none" spc="0" normalizeH="0" baseline="0" noProof="0" dirty="0" smtClean="0">
              <a:ln>
                <a:noFill/>
              </a:ln>
              <a:effectLst/>
              <a:uLnTx/>
              <a:uFillTx/>
              <a:latin typeface="+mj-lt"/>
              <a:ea typeface="+mj-ea"/>
              <a:cs typeface="+mj-cs"/>
            </a:endParaRPr>
          </a:p>
        </p:txBody>
      </p:sp>
      <p:sp>
        <p:nvSpPr>
          <p:cNvPr id="12" name="タイトル 1"/>
          <p:cNvSpPr txBox="1">
            <a:spLocks/>
          </p:cNvSpPr>
          <p:nvPr/>
        </p:nvSpPr>
        <p:spPr>
          <a:xfrm>
            <a:off x="614595" y="4895445"/>
            <a:ext cx="8108942" cy="1224932"/>
          </a:xfrm>
          <a:prstGeom prst="rect">
            <a:avLst/>
          </a:prstGeom>
          <a:solidFill>
            <a:srgbClr val="FF9933"/>
          </a:solidFill>
        </p:spPr>
        <p:style>
          <a:lnRef idx="2">
            <a:schemeClr val="dk1"/>
          </a:lnRef>
          <a:fillRef idx="1">
            <a:schemeClr val="lt1"/>
          </a:fillRef>
          <a:effectRef idx="0">
            <a:schemeClr val="dk1"/>
          </a:effectRef>
          <a:fontRef idx="minor">
            <a:schemeClr val="dk1"/>
          </a:fontRef>
        </p:style>
        <p:txBody>
          <a:bodyPr anchor="ctr"/>
          <a:lstStyle/>
          <a:p>
            <a:pPr>
              <a:lnSpc>
                <a:spcPct val="100000"/>
              </a:lnSpc>
              <a:spcBef>
                <a:spcPct val="0"/>
              </a:spcBef>
              <a:spcAft>
                <a:spcPct val="0"/>
              </a:spcAft>
              <a:defRPr/>
            </a:pPr>
            <a:r>
              <a:rPr kumimoji="1" lang="ja-JP" altLang="en-US" sz="3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人生をより豊かにするために、若いうちに金融リテラシーを身に付けることが大切。</a:t>
            </a:r>
          </a:p>
        </p:txBody>
      </p:sp>
      <p:sp>
        <p:nvSpPr>
          <p:cNvPr id="10"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30</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592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493818" y="242910"/>
            <a:ext cx="3820509" cy="587715"/>
          </a:xfrm>
          <a:prstGeom prst="rect">
            <a:avLst/>
          </a:prstGeom>
          <a:solidFill>
            <a:srgbClr val="F7903B"/>
          </a:solidFill>
          <a:ln w="12700">
            <a:solidFill>
              <a:schemeClr val="tx1"/>
            </a:solidFill>
          </a:ln>
        </p:spPr>
        <p:txBody>
          <a:bodyPr/>
          <a:lstStyle/>
          <a:p>
            <a:pPr algn="ctr">
              <a:lnSpc>
                <a:spcPct val="100000"/>
              </a:lnSpc>
              <a:spcBef>
                <a:spcPct val="0"/>
              </a:spcBef>
              <a:spcAft>
                <a:spcPct val="0"/>
              </a:spcAft>
              <a:defRPr/>
            </a:pPr>
            <a:r>
              <a:rPr lang="ja-JP" altLang="en-US" sz="3200" b="1" kern="0" dirty="0" smtClean="0">
                <a:solidFill>
                  <a:prstClr val="black"/>
                </a:solidFill>
                <a:latin typeface="Meiryo UI" panose="020B0604030504040204" pitchFamily="50" charset="-128"/>
                <a:ea typeface="Meiryo UI" panose="020B0604030504040204" pitchFamily="50" charset="-128"/>
              </a:rPr>
              <a:t>本日の講義のまとめ</a:t>
            </a:r>
          </a:p>
        </p:txBody>
      </p:sp>
      <p:sp>
        <p:nvSpPr>
          <p:cNvPr id="8" name="タイトル 1"/>
          <p:cNvSpPr txBox="1">
            <a:spLocks/>
          </p:cNvSpPr>
          <p:nvPr/>
        </p:nvSpPr>
        <p:spPr>
          <a:xfrm>
            <a:off x="446474" y="929587"/>
            <a:ext cx="7979229" cy="4353614"/>
          </a:xfrm>
          <a:prstGeom prst="rect">
            <a:avLst/>
          </a:prstGeom>
        </p:spPr>
        <p:txBody>
          <a:bodyPr/>
          <a:lstStyle/>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大学を卒業する</a:t>
            </a:r>
            <a:r>
              <a:rPr lang="ja-JP" altLang="en-US" sz="2800" kern="0" dirty="0">
                <a:solidFill>
                  <a:prstClr val="black"/>
                </a:solidFill>
                <a:latin typeface="Meiryo UI" panose="020B0604030504040204" pitchFamily="50" charset="-128"/>
                <a:ea typeface="Meiryo UI" panose="020B0604030504040204" pitchFamily="50" charset="-128"/>
              </a:rPr>
              <a:t>までに</a:t>
            </a:r>
            <a:r>
              <a:rPr lang="ja-JP" altLang="en-US" sz="2800" kern="0" dirty="0" smtClean="0">
                <a:solidFill>
                  <a:prstClr val="black"/>
                </a:solidFill>
                <a:latin typeface="Meiryo UI" panose="020B0604030504040204" pitchFamily="50" charset="-128"/>
                <a:ea typeface="Meiryo UI" panose="020B0604030504040204" pitchFamily="50" charset="-128"/>
              </a:rPr>
              <a:t>は、相応の費用（機会費用を含む）がかかっている。</a:t>
            </a:r>
            <a:endParaRPr lang="en-US" altLang="ja-JP" sz="2800" kern="0" dirty="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大学時代に、その費用以上の効果が将来得られるよう準備することが望ましい。</a:t>
            </a: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社会に出る前に、自分なりのライフプランを持つことが大切である。</a:t>
            </a:r>
            <a:endParaRPr lang="en-US" altLang="ja-JP" sz="2800" kern="0" dirty="0" smtClean="0">
              <a:solidFill>
                <a:prstClr val="black"/>
              </a:solidFill>
              <a:latin typeface="Meiryo UI" panose="020B0604030504040204" pitchFamily="50" charset="-128"/>
              <a:ea typeface="Meiryo UI" panose="020B0604030504040204" pitchFamily="50" charset="-128"/>
            </a:endParaRPr>
          </a:p>
          <a:p>
            <a:pPr marL="457200" indent="-457200" algn="just">
              <a:lnSpc>
                <a:spcPct val="100000"/>
              </a:lnSpc>
              <a:spcBef>
                <a:spcPts val="1200"/>
              </a:spcBef>
              <a:spcAft>
                <a:spcPct val="0"/>
              </a:spcAft>
              <a:buFont typeface="Wingdings" pitchFamily="2" charset="2"/>
              <a:buChar char="l"/>
              <a:defRPr/>
            </a:pPr>
            <a:r>
              <a:rPr lang="ja-JP" altLang="en-US" sz="2800" kern="0" dirty="0" smtClean="0">
                <a:solidFill>
                  <a:prstClr val="black"/>
                </a:solidFill>
                <a:latin typeface="Meiryo UI" panose="020B0604030504040204" pitchFamily="50" charset="-128"/>
                <a:ea typeface="Meiryo UI" panose="020B0604030504040204" pitchFamily="50" charset="-128"/>
              </a:rPr>
              <a:t>ライフプランの実現には、金融リテラシーが必要不可欠である。学び続けることも重要。</a:t>
            </a:r>
            <a:endParaRPr lang="en-US" altLang="ja-JP" sz="2800" kern="0" dirty="0" smtClean="0">
              <a:solidFill>
                <a:prstClr val="black"/>
              </a:solidFill>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834116" y="2748642"/>
            <a:ext cx="7386865" cy="642257"/>
          </a:xfrm>
          <a:prstGeom prst="rect">
            <a:avLst/>
          </a:prstGeom>
        </p:spPr>
        <p:txBody>
          <a:bodyPr/>
          <a:lstStyle/>
          <a:p>
            <a:pPr algn="ctr">
              <a:lnSpc>
                <a:spcPct val="100000"/>
              </a:lnSpc>
              <a:spcBef>
                <a:spcPct val="0"/>
              </a:spcBef>
              <a:spcAft>
                <a:spcPct val="0"/>
              </a:spcAft>
              <a:defRPr/>
            </a:pPr>
            <a:endParaRPr lang="ja-JP" altLang="en-US" sz="2800" kern="0" dirty="0" smtClean="0">
              <a:solidFill>
                <a:prstClr val="black"/>
              </a:solidFill>
              <a:latin typeface="Calibri"/>
              <a:ea typeface="ＭＳ Ｐゴシック"/>
            </a:endParaRPr>
          </a:p>
        </p:txBody>
      </p:sp>
      <p:sp>
        <p:nvSpPr>
          <p:cNvPr id="9"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31</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550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709725" y="471134"/>
            <a:ext cx="7528130" cy="677806"/>
          </a:xfrm>
        </p:spPr>
        <p:txBody>
          <a:bodyPr>
            <a:noAutofit/>
          </a:bodyPr>
          <a:lstStyle/>
          <a:p>
            <a:pPr>
              <a:lnSpc>
                <a:spcPts val="5169"/>
              </a:lnSpc>
            </a:pPr>
            <a:r>
              <a:rPr lang="ja-JP" altLang="en-US" sz="3692" b="1" dirty="0" smtClean="0">
                <a:latin typeface="メイリオ" panose="020B0604030504040204" pitchFamily="50" charset="-128"/>
                <a:ea typeface="メイリオ" panose="020B0604030504040204" pitchFamily="50" charset="-128"/>
              </a:rPr>
              <a:t>若年層の金融リテラシーの重要性</a:t>
            </a:r>
            <a:endParaRPr lang="ja-JP" altLang="en-US" sz="3692"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71038" y="1826127"/>
            <a:ext cx="8261235" cy="4712785"/>
          </a:xfrm>
        </p:spPr>
        <p:txBody>
          <a:bodyPr>
            <a:normAutofit fontScale="92500" lnSpcReduction="10000"/>
          </a:bodyPr>
          <a:lstStyle/>
          <a:p>
            <a:pPr>
              <a:buFont typeface="Wingdings" panose="05000000000000000000" pitchFamily="2" charset="2"/>
              <a:buChar char="Ø"/>
            </a:pPr>
            <a:r>
              <a:rPr kumimoji="1" lang="ja-JP" altLang="en-US" dirty="0" smtClean="0">
                <a:latin typeface="Meiryo UI" panose="020B0604030504040204" pitchFamily="50" charset="-128"/>
                <a:ea typeface="Meiryo UI" panose="020B0604030504040204" pitchFamily="50" charset="-128"/>
              </a:rPr>
              <a:t>金融サービス提供のデジタル化</a:t>
            </a:r>
            <a:endParaRPr kumimoji="1" lang="en-US" altLang="ja-JP" dirty="0" smtClean="0">
              <a:latin typeface="Meiryo UI" panose="020B0604030504040204" pitchFamily="50" charset="-128"/>
              <a:ea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rPr>
              <a:t>➡　</a:t>
            </a:r>
            <a:r>
              <a:rPr lang="ja-JP" altLang="en-US" b="1" dirty="0" smtClean="0">
                <a:solidFill>
                  <a:srgbClr val="F57913"/>
                </a:solidFill>
                <a:latin typeface="Meiryo UI" panose="020B0604030504040204" pitchFamily="50" charset="-128"/>
                <a:ea typeface="Meiryo UI" panose="020B0604030504040204" pitchFamily="50" charset="-128"/>
              </a:rPr>
              <a:t>金融サービスへのアクセスが容易に</a:t>
            </a:r>
            <a:endParaRPr kumimoji="1" lang="en-US" altLang="ja-JP" b="1" dirty="0" smtClean="0">
              <a:solidFill>
                <a:srgbClr val="F57913"/>
              </a:solidFill>
              <a:latin typeface="Meiryo UI" panose="020B0604030504040204" pitchFamily="50" charset="-128"/>
              <a:ea typeface="Meiryo UI" panose="020B0604030504040204" pitchFamily="50" charset="-128"/>
            </a:endParaRPr>
          </a:p>
          <a:p>
            <a:pPr>
              <a:spcBef>
                <a:spcPts val="1800"/>
              </a:spcBef>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成年年齢の引下げ</a:t>
            </a:r>
            <a:endParaRPr lang="en-US" altLang="ja-JP" dirty="0" smtClean="0">
              <a:latin typeface="Meiryo UI" panose="020B0604030504040204" pitchFamily="50" charset="-128"/>
              <a:ea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rPr>
              <a:t>➡　</a:t>
            </a:r>
            <a:r>
              <a:rPr kumimoji="1" lang="en-US" altLang="ja-JP" b="1" dirty="0" smtClean="0">
                <a:solidFill>
                  <a:srgbClr val="F57913"/>
                </a:solidFill>
                <a:latin typeface="Meiryo UI" panose="020B0604030504040204" pitchFamily="50" charset="-128"/>
                <a:ea typeface="Meiryo UI" panose="020B0604030504040204" pitchFamily="50" charset="-128"/>
              </a:rPr>
              <a:t>18</a:t>
            </a:r>
            <a:r>
              <a:rPr kumimoji="1" lang="ja-JP" altLang="en-US" b="1" dirty="0" smtClean="0">
                <a:solidFill>
                  <a:srgbClr val="F57913"/>
                </a:solidFill>
                <a:latin typeface="Meiryo UI" panose="020B0604030504040204" pitchFamily="50" charset="-128"/>
                <a:ea typeface="Meiryo UI" panose="020B0604030504040204" pitchFamily="50" charset="-128"/>
              </a:rPr>
              <a:t>歳で「自立した消費者」としての責任</a:t>
            </a:r>
            <a:endParaRPr kumimoji="1" lang="en-US" altLang="ja-JP" b="1" dirty="0" smtClean="0">
              <a:solidFill>
                <a:srgbClr val="F57913"/>
              </a:solidFill>
              <a:latin typeface="Meiryo UI" panose="020B0604030504040204" pitchFamily="50" charset="-128"/>
              <a:ea typeface="Meiryo UI" panose="020B0604030504040204" pitchFamily="50" charset="-128"/>
            </a:endParaRPr>
          </a:p>
          <a:p>
            <a:pPr>
              <a:spcBef>
                <a:spcPts val="1800"/>
              </a:spcBef>
              <a:buFont typeface="Wingdings" panose="05000000000000000000" pitchFamily="2" charset="2"/>
              <a:buChar char="Ø"/>
            </a:pPr>
            <a:r>
              <a:rPr kumimoji="1" lang="ja-JP" altLang="en-US" dirty="0" smtClean="0">
                <a:latin typeface="Meiryo UI" panose="020B0604030504040204" pitchFamily="50" charset="-128"/>
                <a:ea typeface="Meiryo UI" panose="020B0604030504040204" pitchFamily="50" charset="-128"/>
              </a:rPr>
              <a:t>学習指導要領の改訂</a:t>
            </a:r>
            <a:endParaRPr kumimoji="1" lang="en-US" altLang="ja-JP" dirty="0" smtClean="0">
              <a:latin typeface="Meiryo UI" panose="020B0604030504040204" pitchFamily="50" charset="-128"/>
              <a:ea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solidFill>
                  <a:srgbClr val="F57913"/>
                </a:solidFill>
                <a:latin typeface="Meiryo UI" panose="020B0604030504040204" pitchFamily="50" charset="-128"/>
                <a:ea typeface="Meiryo UI" panose="020B0604030504040204" pitchFamily="50" charset="-128"/>
              </a:rPr>
              <a:t>お金に関する内容が拡充</a:t>
            </a:r>
            <a:endParaRPr kumimoji="1" lang="en-US" altLang="ja-JP" dirty="0" smtClean="0">
              <a:solidFill>
                <a:srgbClr val="F57913"/>
              </a:solidFill>
              <a:latin typeface="Meiryo UI" panose="020B0604030504040204" pitchFamily="50" charset="-128"/>
              <a:ea typeface="Meiryo UI" panose="020B0604030504040204" pitchFamily="50" charset="-128"/>
            </a:endParaRPr>
          </a:p>
          <a:p>
            <a:pPr>
              <a:spcBef>
                <a:spcPts val="1800"/>
              </a:spcBef>
              <a:buFont typeface="Wingdings" panose="05000000000000000000" pitchFamily="2" charset="2"/>
              <a:buChar char="Ø"/>
            </a:pPr>
            <a:r>
              <a:rPr kumimoji="1" lang="ja-JP" altLang="en-US" dirty="0" smtClean="0">
                <a:latin typeface="Meiryo UI" panose="020B0604030504040204" pitchFamily="50" charset="-128"/>
                <a:ea typeface="Meiryo UI" panose="020B0604030504040204" pitchFamily="50" charset="-128"/>
              </a:rPr>
              <a:t>ＳＤＧｓへの社会的な関心の高まり</a:t>
            </a:r>
            <a:endParaRPr kumimoji="1" lang="en-US" altLang="ja-JP" dirty="0" smtClean="0">
              <a:latin typeface="Meiryo UI" panose="020B0604030504040204" pitchFamily="50" charset="-128"/>
              <a:ea typeface="Meiryo UI" panose="020B0604030504040204" pitchFamily="50" charset="-128"/>
            </a:endParaRPr>
          </a:p>
          <a:p>
            <a:pPr marL="0" indent="0">
              <a:spcBef>
                <a:spcPts val="720"/>
              </a:spcBef>
              <a:buNone/>
            </a:pPr>
            <a:r>
              <a:rPr lang="ja-JP" altLang="en-US" dirty="0">
                <a:latin typeface="Meiryo UI" panose="020B0604030504040204" pitchFamily="50" charset="-128"/>
                <a:ea typeface="Meiryo UI" panose="020B0604030504040204" pitchFamily="50" charset="-128"/>
              </a:rPr>
              <a:t>➡　</a:t>
            </a:r>
            <a:r>
              <a:rPr lang="ja-JP" altLang="en-US" b="1" dirty="0" smtClean="0">
                <a:solidFill>
                  <a:srgbClr val="F57913"/>
                </a:solidFill>
                <a:latin typeface="Meiryo UI" panose="020B0604030504040204" pitchFamily="50" charset="-128"/>
                <a:ea typeface="Meiryo UI" panose="020B0604030504040204" pitchFamily="50" charset="-128"/>
              </a:rPr>
              <a:t>「働きがいも経済成長も」、「貧困をなくそう」</a:t>
            </a:r>
            <a:r>
              <a:rPr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482944" y="1149383"/>
            <a:ext cx="3829366" cy="46149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F57913"/>
                </a:solidFill>
                <a:latin typeface="Meiryo UI" panose="020B0604030504040204" pitchFamily="50" charset="-128"/>
                <a:ea typeface="Meiryo UI" panose="020B0604030504040204" pitchFamily="50" charset="-128"/>
                <a:cs typeface="Meiryo UI" panose="020B0604030504040204" pitchFamily="50" charset="-128"/>
              </a:rPr>
              <a:t>～近年の環境変化～</a:t>
            </a:r>
            <a:endParaRPr lang="ja-JP" altLang="en-US" sz="2800" b="1" dirty="0">
              <a:solidFill>
                <a:srgbClr val="F5791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4</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714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正方形/長方形 114"/>
          <p:cNvSpPr/>
          <p:nvPr/>
        </p:nvSpPr>
        <p:spPr>
          <a:xfrm>
            <a:off x="-85092" y="378530"/>
            <a:ext cx="9153144" cy="797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3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のデジタル化（フィンテック）</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6" name="図 115"/>
          <p:cNvPicPr>
            <a:picLocks noChangeAspect="1"/>
          </p:cNvPicPr>
          <p:nvPr/>
        </p:nvPicPr>
        <p:blipFill>
          <a:blip r:embed="rId2"/>
          <a:stretch>
            <a:fillRect/>
          </a:stretch>
        </p:blipFill>
        <p:spPr>
          <a:xfrm>
            <a:off x="966353" y="1136468"/>
            <a:ext cx="7211292" cy="1081288"/>
          </a:xfrm>
          <a:prstGeom prst="rect">
            <a:avLst/>
          </a:prstGeom>
        </p:spPr>
      </p:pic>
      <p:pic>
        <p:nvPicPr>
          <p:cNvPr id="117" name="図 116"/>
          <p:cNvPicPr>
            <a:picLocks noChangeAspect="1"/>
          </p:cNvPicPr>
          <p:nvPr/>
        </p:nvPicPr>
        <p:blipFill>
          <a:blip r:embed="rId3"/>
          <a:stretch>
            <a:fillRect/>
          </a:stretch>
        </p:blipFill>
        <p:spPr>
          <a:xfrm>
            <a:off x="1065046" y="2311274"/>
            <a:ext cx="7449894" cy="3800803"/>
          </a:xfrm>
          <a:prstGeom prst="rect">
            <a:avLst/>
          </a:prstGeom>
        </p:spPr>
      </p:pic>
      <p:sp>
        <p:nvSpPr>
          <p:cNvPr id="119" name="テキスト ボックス 118"/>
          <p:cNvSpPr txBox="1"/>
          <p:nvPr/>
        </p:nvSpPr>
        <p:spPr>
          <a:xfrm>
            <a:off x="457700" y="6112077"/>
            <a:ext cx="8327290" cy="609398"/>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「金融と経済を学ぶ」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あなた</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の夢の実現と</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持続可能</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な社会の</a:t>
            </a: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形成</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に向けて　～なぜ金融リテラシーが必要か</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5</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59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fade">
                                      <p:cBhvr>
                                        <p:cTn id="1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06696"/>
            <a:ext cx="8383604" cy="2684386"/>
          </a:xfrm>
          <a:solidFill>
            <a:srgbClr val="F7903B"/>
          </a:solidFill>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kumimoji="1" lang="ja-JP" altLang="en-US" sz="2400" dirty="0" smtClean="0">
                <a:latin typeface="Meiryo UI" panose="020B0604030504040204" pitchFamily="50" charset="-128"/>
                <a:ea typeface="Meiryo UI" panose="020B0604030504040204" pitchFamily="50" charset="-128"/>
              </a:rPr>
              <a:t>＜行為能力＞</a:t>
            </a:r>
            <a:endParaRPr kumimoji="1" lang="en-US" altLang="ja-JP" sz="2400" dirty="0" smtClean="0">
              <a:latin typeface="Meiryo UI" panose="020B0604030504040204" pitchFamily="50" charset="-128"/>
              <a:ea typeface="Meiryo UI" panose="020B0604030504040204" pitchFamily="50" charset="-128"/>
            </a:endParaRPr>
          </a:p>
          <a:p>
            <a:pPr marL="0" indent="0">
              <a:buNone/>
            </a:pPr>
            <a:r>
              <a:rPr lang="ja-JP" altLang="en-US" sz="2400" dirty="0" smtClean="0">
                <a:latin typeface="Meiryo UI" panose="020B0604030504040204" pitchFamily="50" charset="-128"/>
                <a:ea typeface="Meiryo UI" panose="020B0604030504040204" pitchFamily="50" charset="-128"/>
              </a:rPr>
              <a:t>民法</a:t>
            </a:r>
            <a:endParaRPr lang="en-US" altLang="ja-JP" sz="2400" dirty="0" smtClean="0">
              <a:latin typeface="Meiryo UI" panose="020B0604030504040204" pitchFamily="50" charset="-128"/>
              <a:ea typeface="Meiryo UI" panose="020B0604030504040204" pitchFamily="50" charset="-128"/>
            </a:endParaRPr>
          </a:p>
          <a:p>
            <a:pPr marL="0" indent="0">
              <a:spcBef>
                <a:spcPts val="0"/>
              </a:spcBef>
              <a:buNone/>
            </a:pPr>
            <a:r>
              <a:rPr lang="ja-JP" altLang="en-US" sz="2400" dirty="0" smtClean="0">
                <a:latin typeface="Meiryo UI" panose="020B0604030504040204" pitchFamily="50" charset="-128"/>
                <a:ea typeface="Meiryo UI" panose="020B0604030504040204" pitchFamily="50" charset="-128"/>
              </a:rPr>
              <a:t>第４条</a:t>
            </a:r>
            <a:r>
              <a:rPr lang="ja-JP" altLang="en-US" sz="2000" dirty="0" smtClean="0">
                <a:latin typeface="Meiryo UI" panose="020B0604030504040204" pitchFamily="50" charset="-128"/>
                <a:ea typeface="Meiryo UI" panose="020B0604030504040204" pitchFamily="50" charset="-128"/>
              </a:rPr>
              <a:t>　　 </a:t>
            </a:r>
            <a:r>
              <a:rPr lang="ja-JP" altLang="en-US" sz="2400" u="sng" dirty="0" smtClean="0">
                <a:latin typeface="Meiryo UI" panose="020B0604030504040204" pitchFamily="50" charset="-128"/>
                <a:ea typeface="Meiryo UI" panose="020B0604030504040204" pitchFamily="50" charset="-128"/>
              </a:rPr>
              <a:t>年齢</a:t>
            </a:r>
            <a:r>
              <a:rPr lang="en-US" altLang="ja-JP" sz="3600" b="1" u="sng" dirty="0" smtClean="0">
                <a:latin typeface="Meiryo UI" panose="020B0604030504040204" pitchFamily="50" charset="-128"/>
                <a:ea typeface="Meiryo UI" panose="020B0604030504040204" pitchFamily="50" charset="-128"/>
              </a:rPr>
              <a:t>18</a:t>
            </a:r>
            <a:r>
              <a:rPr lang="ja-JP" altLang="en-US" sz="2400" u="sng" dirty="0" smtClean="0">
                <a:latin typeface="Meiryo UI" panose="020B0604030504040204" pitchFamily="50" charset="-128"/>
                <a:ea typeface="Meiryo UI" panose="020B0604030504040204" pitchFamily="50" charset="-128"/>
              </a:rPr>
              <a:t>歳</a:t>
            </a:r>
            <a:r>
              <a:rPr lang="ja-JP" altLang="en-US" sz="2400" dirty="0" smtClean="0">
                <a:latin typeface="Meiryo UI" panose="020B0604030504040204" pitchFamily="50" charset="-128"/>
                <a:ea typeface="Meiryo UI" panose="020B0604030504040204" pitchFamily="50" charset="-128"/>
              </a:rPr>
              <a:t>をもって、成年とする。</a:t>
            </a:r>
            <a:endParaRPr lang="en-US" altLang="ja-JP" sz="2400" dirty="0" smtClean="0">
              <a:latin typeface="Meiryo UI" panose="020B0604030504040204" pitchFamily="50" charset="-128"/>
              <a:ea typeface="Meiryo UI" panose="020B0604030504040204" pitchFamily="50" charset="-128"/>
            </a:endParaRPr>
          </a:p>
          <a:p>
            <a:pPr marL="1617663" indent="-1617663">
              <a:spcBef>
                <a:spcPts val="1200"/>
              </a:spcBef>
              <a:buNone/>
            </a:pPr>
            <a:r>
              <a:rPr kumimoji="1" lang="ja-JP" altLang="en-US" sz="2400" dirty="0" smtClean="0">
                <a:latin typeface="Meiryo UI" panose="020B0604030504040204" pitchFamily="50" charset="-128"/>
                <a:ea typeface="Meiryo UI" panose="020B0604030504040204" pitchFamily="50" charset="-128"/>
              </a:rPr>
              <a:t>第５条①　未成年が法律行為をするには、その法定代理人の同意を</a:t>
            </a:r>
            <a:endParaRPr kumimoji="1" lang="en-US" altLang="ja-JP" sz="2400" dirty="0" smtClean="0">
              <a:latin typeface="Meiryo UI" panose="020B0604030504040204" pitchFamily="50" charset="-128"/>
              <a:ea typeface="Meiryo UI" panose="020B0604030504040204" pitchFamily="50" charset="-128"/>
            </a:endParaRPr>
          </a:p>
          <a:p>
            <a:pPr marL="1617663" indent="-1617663">
              <a:buNone/>
            </a:pPr>
            <a:r>
              <a:rPr lang="ja-JP" altLang="en-US" sz="2400" dirty="0" smtClean="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　　  得なければならない。</a:t>
            </a:r>
            <a:endParaRPr kumimoji="1" lang="en-US" altLang="ja-JP" sz="2400" dirty="0" smtClean="0">
              <a:latin typeface="Meiryo UI" panose="020B0604030504040204" pitchFamily="50" charset="-128"/>
              <a:ea typeface="Meiryo UI" panose="020B0604030504040204" pitchFamily="50" charset="-128"/>
            </a:endParaRPr>
          </a:p>
          <a:p>
            <a:pPr marL="1885950" indent="-1885950">
              <a:buNone/>
            </a:pPr>
            <a:r>
              <a:rPr lang="ja-JP" altLang="en-US" sz="2400" dirty="0" smtClean="0">
                <a:latin typeface="Meiryo UI" panose="020B0604030504040204" pitchFamily="50" charset="-128"/>
                <a:ea typeface="Meiryo UI" panose="020B0604030504040204" pitchFamily="50" charset="-128"/>
              </a:rPr>
              <a:t>　　　　 ②　前項の規定に反する法律行為は、取り消すことができる。</a:t>
            </a:r>
            <a:endParaRPr kumimoji="1" lang="ja-JP" altLang="en-US" sz="240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457200" y="3258470"/>
            <a:ext cx="8229600" cy="3103829"/>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ct val="20000"/>
              </a:spcBef>
            </a:pPr>
            <a:endParaRPr lang="ja-JP" altLang="en-US" sz="3600" dirty="0">
              <a:latin typeface="+mn-ea"/>
              <a:ea typeface="+mn-ea"/>
            </a:endParaRPr>
          </a:p>
        </p:txBody>
      </p:sp>
      <p:sp>
        <p:nvSpPr>
          <p:cNvPr id="6" name="コンテンツ プレースホルダー 2"/>
          <p:cNvSpPr txBox="1">
            <a:spLocks/>
          </p:cNvSpPr>
          <p:nvPr/>
        </p:nvSpPr>
        <p:spPr>
          <a:xfrm>
            <a:off x="317689" y="4056715"/>
            <a:ext cx="8466221" cy="2201864"/>
          </a:xfrm>
          <a:prstGeom prst="rect">
            <a:avLst/>
          </a:prstGeom>
          <a:ln>
            <a:solidFill>
              <a:schemeClr val="bg1">
                <a:alpha val="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algn="just">
              <a:lnSpc>
                <a:spcPct val="100000"/>
              </a:lnSpc>
              <a:spcBef>
                <a:spcPts val="1200"/>
              </a:spcBef>
              <a:spcAft>
                <a:spcPts val="600"/>
              </a:spcAft>
              <a:buFont typeface="Wingdings" pitchFamily="2" charset="2"/>
              <a:buChar char="l"/>
            </a:pPr>
            <a:r>
              <a:rPr lang="ja-JP" altLang="en-US" sz="2400" dirty="0" smtClean="0">
                <a:latin typeface="Meiryo UI" panose="020B0604030504040204" pitchFamily="50" charset="-128"/>
                <a:ea typeface="Meiryo UI" panose="020B0604030504040204" pitchFamily="50" charset="-128"/>
              </a:rPr>
              <a:t>成年年齢を</a:t>
            </a:r>
            <a:r>
              <a:rPr lang="en-US" altLang="ja-JP" sz="2400" dirty="0" smtClean="0">
                <a:latin typeface="Meiryo UI" panose="020B0604030504040204" pitchFamily="50" charset="-128"/>
                <a:ea typeface="Meiryo UI" panose="020B0604030504040204" pitchFamily="50" charset="-128"/>
              </a:rPr>
              <a:t>18</a:t>
            </a:r>
            <a:r>
              <a:rPr lang="ja-JP" altLang="en-US" sz="2400" dirty="0" smtClean="0">
                <a:latin typeface="Meiryo UI" panose="020B0604030504040204" pitchFamily="50" charset="-128"/>
                <a:ea typeface="Meiryo UI" panose="020B0604030504040204" pitchFamily="50" charset="-128"/>
              </a:rPr>
              <a:t>歳に引き下げる民法改正案が</a:t>
            </a:r>
            <a:r>
              <a:rPr lang="en-US" altLang="ja-JP" sz="2400" dirty="0" smtClean="0">
                <a:latin typeface="Meiryo UI" panose="020B0604030504040204" pitchFamily="50" charset="-128"/>
                <a:ea typeface="Meiryo UI" panose="020B0604030504040204" pitchFamily="50" charset="-128"/>
              </a:rPr>
              <a:t>2018</a:t>
            </a:r>
            <a:r>
              <a:rPr lang="ja-JP" altLang="en-US" sz="2400" dirty="0" smtClean="0">
                <a:latin typeface="Meiryo UI" panose="020B0604030504040204" pitchFamily="50" charset="-128"/>
                <a:ea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rPr>
              <a:t>6</a:t>
            </a:r>
            <a:r>
              <a:rPr lang="ja-JP" altLang="en-US" sz="2400" dirty="0" smtClean="0">
                <a:latin typeface="Meiryo UI" panose="020B0604030504040204" pitchFamily="50" charset="-128"/>
                <a:ea typeface="Meiryo UI" panose="020B0604030504040204" pitchFamily="50" charset="-128"/>
              </a:rPr>
              <a:t>月に</a:t>
            </a:r>
            <a:r>
              <a:rPr lang="en-US" altLang="ja-JP" sz="2400" dirty="0" smtClean="0">
                <a:latin typeface="Meiryo UI" panose="020B0604030504040204" pitchFamily="50" charset="-128"/>
                <a:ea typeface="Meiryo UI" panose="020B0604030504040204" pitchFamily="50" charset="-128"/>
              </a:rPr>
              <a:t/>
            </a:r>
            <a:br>
              <a:rPr lang="en-US" altLang="ja-JP" sz="2400" dirty="0" smtClean="0">
                <a:latin typeface="Meiryo UI" panose="020B0604030504040204" pitchFamily="50" charset="-128"/>
                <a:ea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rPr>
              <a:t>成立し、</a:t>
            </a:r>
            <a:r>
              <a:rPr lang="en-US" altLang="ja-JP" sz="2400" u="sng" dirty="0" smtClean="0">
                <a:latin typeface="Meiryo UI" panose="020B0604030504040204" pitchFamily="50" charset="-128"/>
                <a:ea typeface="Meiryo UI" panose="020B0604030504040204" pitchFamily="50" charset="-128"/>
              </a:rPr>
              <a:t>2022</a:t>
            </a:r>
            <a:r>
              <a:rPr lang="ja-JP" altLang="en-US" sz="2400" u="sng" dirty="0" smtClean="0">
                <a:latin typeface="Meiryo UI" panose="020B0604030504040204" pitchFamily="50" charset="-128"/>
                <a:ea typeface="Meiryo UI" panose="020B0604030504040204" pitchFamily="50" charset="-128"/>
              </a:rPr>
              <a:t>年</a:t>
            </a:r>
            <a:r>
              <a:rPr lang="en-US" altLang="ja-JP" sz="2400" u="sng" dirty="0" smtClean="0">
                <a:latin typeface="Meiryo UI" panose="020B0604030504040204" pitchFamily="50" charset="-128"/>
                <a:ea typeface="Meiryo UI" panose="020B0604030504040204" pitchFamily="50" charset="-128"/>
              </a:rPr>
              <a:t>4</a:t>
            </a:r>
            <a:r>
              <a:rPr lang="ja-JP" altLang="en-US" sz="2400" u="sng" dirty="0" smtClean="0">
                <a:latin typeface="Meiryo UI" panose="020B0604030504040204" pitchFamily="50" charset="-128"/>
                <a:ea typeface="Meiryo UI" panose="020B0604030504040204" pitchFamily="50" charset="-128"/>
              </a:rPr>
              <a:t>月１日から施行された</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a:p>
            <a:pPr algn="just">
              <a:lnSpc>
                <a:spcPct val="100000"/>
              </a:lnSpc>
              <a:spcBef>
                <a:spcPts val="1200"/>
              </a:spcBef>
              <a:spcAft>
                <a:spcPts val="0"/>
              </a:spcAft>
              <a:buFont typeface="Wingdings" pitchFamily="2" charset="2"/>
              <a:buChar char="l"/>
            </a:pPr>
            <a:r>
              <a:rPr lang="ja-JP" altLang="en-US" sz="2400" dirty="0" smtClean="0">
                <a:latin typeface="Meiryo UI" panose="020B0604030504040204" pitchFamily="50" charset="-128"/>
                <a:ea typeface="Meiryo UI" panose="020B0604030504040204" pitchFamily="50" charset="-128"/>
              </a:rPr>
              <a:t>「成年」（成人）になると、契約（売買、貸借、予約、贈与等）が自分ひとりでできる（未成年者取消権はなくなる）。インターネット上の取引についても例外ではない。</a:t>
            </a:r>
            <a:endParaRPr lang="en-US" altLang="ja-JP" sz="2400" dirty="0">
              <a:latin typeface="Meiryo UI" panose="020B0604030504040204" pitchFamily="50" charset="-128"/>
              <a:ea typeface="Meiryo UI" panose="020B0604030504040204" pitchFamily="50" charset="-128"/>
            </a:endParaRPr>
          </a:p>
        </p:txBody>
      </p:sp>
      <p:sp>
        <p:nvSpPr>
          <p:cNvPr id="9" name="タイトル 1"/>
          <p:cNvSpPr txBox="1">
            <a:spLocks/>
          </p:cNvSpPr>
          <p:nvPr/>
        </p:nvSpPr>
        <p:spPr>
          <a:xfrm>
            <a:off x="1256869" y="428890"/>
            <a:ext cx="6587862" cy="67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lnSpc>
                <a:spcPts val="5169"/>
              </a:lnSpc>
              <a:spcAft>
                <a:spcPts val="0"/>
              </a:spcAft>
            </a:pPr>
            <a:r>
              <a:rPr lang="ja-JP" altLang="en-US" sz="3692" b="1" dirty="0" smtClean="0">
                <a:latin typeface="メイリオ" panose="020B0604030504040204" pitchFamily="50" charset="-128"/>
                <a:ea typeface="メイリオ" panose="020B0604030504040204" pitchFamily="50" charset="-128"/>
              </a:rPr>
              <a:t>成年年齢引き下げ</a:t>
            </a:r>
            <a:endParaRPr lang="ja-JP" altLang="en-US" sz="3692" b="1" dirty="0">
              <a:latin typeface="メイリオ" panose="020B0604030504040204" pitchFamily="50" charset="-128"/>
              <a:ea typeface="メイリオ" panose="020B0604030504040204" pitchFamily="50" charset="-128"/>
            </a:endParaRPr>
          </a:p>
        </p:txBody>
      </p:sp>
      <p:sp>
        <p:nvSpPr>
          <p:cNvPr id="10"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6</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959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310533" y="2162294"/>
            <a:ext cx="8480539" cy="1607513"/>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fontAlgn="auto">
              <a:lnSpc>
                <a:spcPct val="100000"/>
              </a:lnSpc>
              <a:spcAft>
                <a:spcPts val="0"/>
              </a:spcAft>
              <a:buFont typeface="Wingdings" panose="05000000000000000000" pitchFamily="2" charset="2"/>
              <a:buChar char="Ø"/>
            </a:pPr>
            <a:r>
              <a:rPr lang="ja-JP" altLang="en-US" sz="1800" dirty="0" smtClean="0">
                <a:latin typeface="Meiryo UI" panose="020B0604030504040204" pitchFamily="50" charset="-128"/>
                <a:ea typeface="Meiryo UI" panose="020B0604030504040204" pitchFamily="50" charset="-128"/>
              </a:rPr>
              <a:t>生涯を見通した経済計画を立てるには、教育資金、住宅取得、老後の備え</a:t>
            </a:r>
            <a:r>
              <a:rPr lang="ja-JP" altLang="en-US" sz="2000" baseline="30000" dirty="0" smtClean="0">
                <a:latin typeface="Meiryo UI" panose="020B0604030504040204" pitchFamily="50" charset="-128"/>
                <a:ea typeface="Meiryo UI" panose="020B0604030504040204" pitchFamily="50" charset="-128"/>
              </a:rPr>
              <a:t>（金広委注）</a:t>
            </a:r>
            <a:r>
              <a:rPr lang="ja-JP" altLang="en-US" sz="1800" dirty="0" smtClean="0">
                <a:latin typeface="Meiryo UI" panose="020B0604030504040204" pitchFamily="50" charset="-128"/>
                <a:ea typeface="Meiryo UI" panose="020B0604030504040204" pitchFamily="50" charset="-128"/>
              </a:rPr>
              <a:t>の</a:t>
            </a:r>
            <a:r>
              <a:rPr lang="ja-JP" altLang="en-US" sz="1800" dirty="0">
                <a:latin typeface="Meiryo UI" panose="020B0604030504040204" pitchFamily="50" charset="-128"/>
                <a:ea typeface="Meiryo UI" panose="020B0604030504040204" pitchFamily="50" charset="-128"/>
              </a:rPr>
              <a:t>他に</a:t>
            </a:r>
            <a:r>
              <a:rPr lang="ja-JP" altLang="en-US" sz="1800" dirty="0" smtClean="0">
                <a:latin typeface="Meiryo UI" panose="020B0604030504040204" pitchFamily="50" charset="-128"/>
                <a:ea typeface="Meiryo UI" panose="020B0604030504040204" pitchFamily="50" charset="-128"/>
              </a:rPr>
              <a:t>も、事故や病気、失業などリスクへの対応が必要であることを取り上げ、預貯金、民間保険、株式、債券、投資信託等の基本的な金融商品の特徴（メリット、デメリット）、</a:t>
            </a:r>
            <a:r>
              <a:rPr lang="ja-JP" altLang="en-US" sz="1800" b="1" u="sng" dirty="0" smtClean="0">
                <a:solidFill>
                  <a:srgbClr val="F57913"/>
                </a:solidFill>
                <a:latin typeface="Meiryo UI" panose="020B0604030504040204" pitchFamily="50" charset="-128"/>
                <a:ea typeface="Meiryo UI" panose="020B0604030504040204" pitchFamily="50" charset="-128"/>
              </a:rPr>
              <a:t>資産形成の視点</a:t>
            </a:r>
            <a:r>
              <a:rPr lang="ja-JP" altLang="en-US" sz="1800" dirty="0" smtClean="0">
                <a:latin typeface="Meiryo UI" panose="020B0604030504040204" pitchFamily="50" charset="-128"/>
                <a:ea typeface="Meiryo UI" panose="020B0604030504040204" pitchFamily="50" charset="-128"/>
              </a:rPr>
              <a:t>にも触れるようにする。</a:t>
            </a:r>
            <a:endParaRPr lang="en-US" altLang="ja-JP" sz="1800" dirty="0" smtClean="0">
              <a:latin typeface="Meiryo UI" panose="020B0604030504040204" pitchFamily="50" charset="-128"/>
              <a:ea typeface="Meiryo UI" panose="020B0604030504040204" pitchFamily="50" charset="-128"/>
            </a:endParaRPr>
          </a:p>
          <a:p>
            <a:pPr marL="176213" algn="l" fontAlgn="auto">
              <a:lnSpc>
                <a:spcPct val="100000"/>
              </a:lnSpc>
              <a:spcBef>
                <a:spcPts val="600"/>
              </a:spcBef>
              <a:spcAft>
                <a:spcPts val="0"/>
              </a:spcAft>
            </a:pPr>
            <a:r>
              <a:rPr lang="ja-JP" altLang="en-US" sz="1800" dirty="0" smtClean="0">
                <a:latin typeface="Meiryo UI" panose="020B0604030504040204" pitchFamily="50" charset="-128"/>
                <a:ea typeface="Meiryo UI" panose="020B0604030504040204" pitchFamily="50" charset="-128"/>
              </a:rPr>
              <a:t>（金広委注）金融広報活動では、これらを総称して「人生の三大費用」と呼ぶ。</a:t>
            </a:r>
            <a:endParaRPr lang="ja-JP" altLang="en-US" sz="18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1760235" y="1041316"/>
            <a:ext cx="5581131" cy="464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8000" indent="-457200" algn="l" fontAlgn="auto">
              <a:lnSpc>
                <a:spcPct val="100000"/>
              </a:lnSpc>
              <a:spcAft>
                <a:spcPts val="0"/>
              </a:spcAft>
            </a:pPr>
            <a:r>
              <a:rPr lang="ja-JP" altLang="en-US" sz="2400" b="1" dirty="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「家庭」の視点、「公民」の視点～</a:t>
            </a:r>
            <a:endParaRPr lang="ja-JP" altLang="en-US" sz="2400" b="1"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310533" y="4579095"/>
            <a:ext cx="8480539" cy="1394501"/>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fontAlgn="auto">
              <a:lnSpc>
                <a:spcPct val="100000"/>
              </a:lnSpc>
              <a:spcAft>
                <a:spcPts val="0"/>
              </a:spcAft>
              <a:buFont typeface="Wingdings" panose="05000000000000000000" pitchFamily="2" charset="2"/>
              <a:buChar char="Ø"/>
            </a:pPr>
            <a:r>
              <a:rPr lang="ja-JP" altLang="en-US" sz="1800" dirty="0" smtClean="0">
                <a:latin typeface="Meiryo UI" panose="020B0604030504040204" pitchFamily="50" charset="-128"/>
                <a:ea typeface="Meiryo UI" panose="020B0604030504040204" pitchFamily="50" charset="-128"/>
              </a:rPr>
              <a:t>金融は個人の</a:t>
            </a:r>
            <a:r>
              <a:rPr lang="ja-JP" altLang="en-US" sz="1800" b="1" u="sng" dirty="0" smtClean="0">
                <a:solidFill>
                  <a:srgbClr val="F57913"/>
                </a:solidFill>
                <a:latin typeface="Meiryo UI" panose="020B0604030504040204" pitchFamily="50" charset="-128"/>
                <a:ea typeface="Meiryo UI" panose="020B0604030504040204" pitchFamily="50" charset="-128"/>
              </a:rPr>
              <a:t>資産形成</a:t>
            </a:r>
            <a:r>
              <a:rPr lang="ja-JP" altLang="en-US" sz="1800" dirty="0" smtClean="0">
                <a:latin typeface="Meiryo UI" panose="020B0604030504040204" pitchFamily="50" charset="-128"/>
                <a:ea typeface="Meiryo UI" panose="020B0604030504040204" pitchFamily="50" charset="-128"/>
              </a:rPr>
              <a:t>に関係する活動だけではなく、家計や企業からの資金を様々な経済主体に投資することで資本を増加させ、生産性を高め、社会を豊かに発展させる役割を担っている。このような金融を通した経済活動の活性化の仕組みや在り方を多面的・多角的に考察、構想し、表現できるようにすることが求められている。</a:t>
            </a:r>
            <a:endParaRPr lang="ja-JP" altLang="en-US" sz="1800" dirty="0">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310533" y="1667368"/>
            <a:ext cx="5961930" cy="494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ct val="100000"/>
              </a:lnSpc>
              <a:spcAft>
                <a:spcPts val="0"/>
              </a:spcAft>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新学習指導要領解説　家庭編</a:t>
            </a:r>
            <a:r>
              <a:rPr lang="en-US" altLang="ja-JP" sz="1800"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ミクロ</a:t>
            </a:r>
            <a:r>
              <a:rPr lang="ja-JP" altLang="en-US" sz="1800" dirty="0" smtClean="0">
                <a:latin typeface="Meiryo UI" panose="020B0604030504040204" pitchFamily="50" charset="-128"/>
                <a:ea typeface="Meiryo UI" panose="020B0604030504040204" pitchFamily="50" charset="-128"/>
              </a:rPr>
              <a:t>の視点</a:t>
            </a:r>
            <a:endParaRPr lang="en-US" altLang="ja-JP" sz="1800" dirty="0" smtClean="0">
              <a:latin typeface="Meiryo UI" panose="020B0604030504040204" pitchFamily="50" charset="-128"/>
              <a:ea typeface="Meiryo UI" panose="020B0604030504040204" pitchFamily="50" charset="-128"/>
            </a:endParaRPr>
          </a:p>
        </p:txBody>
      </p:sp>
      <p:sp>
        <p:nvSpPr>
          <p:cNvPr id="13" name="タイトル 1"/>
          <p:cNvSpPr txBox="1">
            <a:spLocks/>
          </p:cNvSpPr>
          <p:nvPr/>
        </p:nvSpPr>
        <p:spPr>
          <a:xfrm>
            <a:off x="310533" y="4084169"/>
            <a:ext cx="5961930" cy="494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ct val="100000"/>
              </a:lnSpc>
              <a:spcAft>
                <a:spcPts val="0"/>
              </a:spcAft>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新学習指導要領解説　公民編</a:t>
            </a:r>
            <a:r>
              <a:rPr lang="en-US" altLang="ja-JP" sz="1800"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マクロ</a:t>
            </a:r>
            <a:r>
              <a:rPr lang="ja-JP" altLang="en-US" sz="1800" dirty="0" smtClean="0">
                <a:latin typeface="Meiryo UI" panose="020B0604030504040204" pitchFamily="50" charset="-128"/>
                <a:ea typeface="Meiryo UI" panose="020B0604030504040204" pitchFamily="50" charset="-128"/>
              </a:rPr>
              <a:t>の視点</a:t>
            </a:r>
            <a:endParaRPr lang="en-US" altLang="ja-JP" sz="1800" dirty="0" smtClean="0">
              <a:latin typeface="Meiryo UI" panose="020B0604030504040204" pitchFamily="50" charset="-128"/>
              <a:ea typeface="Meiryo UI" panose="020B0604030504040204" pitchFamily="50" charset="-128"/>
            </a:endParaRPr>
          </a:p>
        </p:txBody>
      </p:sp>
      <p:sp>
        <p:nvSpPr>
          <p:cNvPr id="14" name="タイトル 1"/>
          <p:cNvSpPr>
            <a:spLocks noGrp="1"/>
          </p:cNvSpPr>
          <p:nvPr>
            <p:ph type="title"/>
          </p:nvPr>
        </p:nvSpPr>
        <p:spPr>
          <a:xfrm>
            <a:off x="1256869" y="428890"/>
            <a:ext cx="6587862" cy="677806"/>
          </a:xfrm>
        </p:spPr>
        <p:txBody>
          <a:bodyPr>
            <a:noAutofit/>
          </a:bodyPr>
          <a:lstStyle/>
          <a:p>
            <a:pPr>
              <a:lnSpc>
                <a:spcPts val="5169"/>
              </a:lnSpc>
            </a:pPr>
            <a:r>
              <a:rPr lang="ja-JP" altLang="en-US" sz="3692" b="1" dirty="0" smtClean="0">
                <a:latin typeface="メイリオ" panose="020B0604030504040204" pitchFamily="50" charset="-128"/>
                <a:ea typeface="メイリオ" panose="020B0604030504040204" pitchFamily="50" charset="-128"/>
              </a:rPr>
              <a:t>高校の学習指導要領の改訂</a:t>
            </a:r>
            <a:endParaRPr lang="ja-JP" altLang="en-US" sz="3692" b="1"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7</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2624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608" y="3298004"/>
            <a:ext cx="4446594" cy="28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35"/>
          <p:cNvSpPr>
            <a:spLocks noChangeArrowheads="1"/>
          </p:cNvSpPr>
          <p:nvPr/>
        </p:nvSpPr>
        <p:spPr bwMode="auto">
          <a:xfrm>
            <a:off x="801385" y="926349"/>
            <a:ext cx="7294651" cy="237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100000"/>
              </a:lnSpc>
              <a:spcBef>
                <a:spcPct val="0"/>
              </a:spcBef>
              <a:spcAft>
                <a:spcPts val="0"/>
              </a:spcAft>
              <a:buNone/>
              <a:defRPr/>
            </a:pPr>
            <a:r>
              <a:rPr lang="en-US" altLang="ja-JP" sz="22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年までに「</a:t>
            </a:r>
            <a:r>
              <a:rPr lang="ja-JP" altLang="en-US" sz="22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持続可能な世界を実現する</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」ことを目指して、国連サミットで採択された開発目標。</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ct val="0"/>
              </a:spcBef>
              <a:spcAft>
                <a:spcPts val="0"/>
              </a:spcAft>
              <a:buNone/>
              <a:defRPr/>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 貧困</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や飢餓</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ct val="0"/>
              </a:spcBef>
              <a:spcAft>
                <a:spcPts val="0"/>
              </a:spcAft>
              <a:buNone/>
              <a:defRPr/>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 保健</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、教育、ジェンダー</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ct val="0"/>
              </a:spcBef>
              <a:spcAft>
                <a:spcPts val="0"/>
              </a:spcAft>
              <a:buNone/>
              <a:defRPr/>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 環境</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ct val="0"/>
              </a:spcBef>
              <a:spcAft>
                <a:spcPts val="0"/>
              </a:spcAft>
              <a:buNone/>
              <a:defRPr/>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 生産</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、雇用</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00000"/>
              </a:lnSpc>
              <a:spcBef>
                <a:spcPct val="0"/>
              </a:spcBef>
              <a:spcAft>
                <a:spcPts val="0"/>
              </a:spcAft>
              <a:buNone/>
              <a:defRPr/>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など幅広く、</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のターゲットから構成される。</a:t>
            </a:r>
          </a:p>
        </p:txBody>
      </p:sp>
      <p:sp>
        <p:nvSpPr>
          <p:cNvPr id="7" name="タイトル 1"/>
          <p:cNvSpPr txBox="1">
            <a:spLocks/>
          </p:cNvSpPr>
          <p:nvPr/>
        </p:nvSpPr>
        <p:spPr>
          <a:xfrm>
            <a:off x="82193" y="231388"/>
            <a:ext cx="9328935" cy="100799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1200"/>
              </a:spcBef>
              <a:spcAft>
                <a:spcPts val="3600"/>
              </a:spcAft>
            </a:pPr>
            <a:r>
              <a:rPr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SDGs </a:t>
            </a:r>
            <a:r>
              <a:rPr lang="en-US" altLang="ja-JP" sz="3600" dirty="0">
                <a:latin typeface="メイリオ" panose="020B0604030504040204" pitchFamily="50" charset="-128"/>
                <a:ea typeface="メイリオ" panose="020B0604030504040204" pitchFamily="50" charset="-128"/>
                <a:cs typeface="メイリオ" panose="020B0604030504040204" pitchFamily="50" charset="-128"/>
              </a:rPr>
              <a:t>(Sustainable Development Goals</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09306" y="6216541"/>
            <a:ext cx="7648295" cy="609398"/>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「金融と経済を学ぶ」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あなた</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の夢の実現と</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持続可能</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な社会の</a:t>
            </a:r>
            <a:r>
              <a:rPr lang="ja-JP" altLang="en-US" sz="1400" kern="100" dirty="0">
                <a:latin typeface="游明朝" panose="02020400000000000000" pitchFamily="18" charset="-128"/>
                <a:ea typeface="Meiryo UI" panose="020B0604030504040204" pitchFamily="50" charset="-128"/>
                <a:cs typeface="Times New Roman" panose="02020603050405020304" pitchFamily="18" charset="0"/>
              </a:rPr>
              <a:t>形成</a:t>
            </a:r>
            <a:r>
              <a:rPr lang="ja-JP" altLang="ja-JP" sz="1400" kern="100" dirty="0">
                <a:latin typeface="游明朝" panose="02020400000000000000" pitchFamily="18" charset="-128"/>
                <a:ea typeface="Meiryo UI" panose="020B0604030504040204" pitchFamily="50" charset="-128"/>
                <a:cs typeface="Times New Roman" panose="02020603050405020304" pitchFamily="18" charset="0"/>
              </a:rPr>
              <a:t>に向けて　～なぜ金融リテラシーが必要か</a:t>
            </a:r>
            <a:r>
              <a:rPr lang="ja-JP" altLang="ja-JP" sz="1400" kern="100" dirty="0" smtClean="0">
                <a:latin typeface="游明朝" panose="02020400000000000000" pitchFamily="18" charset="-128"/>
                <a:ea typeface="Meiryo UI" panose="020B0604030504040204" pitchFamily="50" charset="-128"/>
                <a:cs typeface="Times New Roman" panose="02020603050405020304" pitchFamily="18" charset="0"/>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6553200" y="6356350"/>
            <a:ext cx="2133600" cy="365125"/>
          </a:xfrm>
        </p:spPr>
        <p:txBody>
          <a:bodyPr/>
          <a:lstStyle/>
          <a:p>
            <a:fld id="{8549D000-9F9E-4C61-95C7-5047871B5096}" type="slidenum">
              <a:rPr kumimoji="1" lang="ja-JP" altLang="en-US" sz="1800" b="1" smtClean="0">
                <a:solidFill>
                  <a:srgbClr val="D96709"/>
                </a:solidFill>
                <a:latin typeface="Meiryo UI" panose="020B0604030504040204" pitchFamily="50" charset="-128"/>
                <a:ea typeface="Meiryo UI" panose="020B0604030504040204" pitchFamily="50" charset="-128"/>
              </a:rPr>
              <a:t>8</a:t>
            </a:fld>
            <a:endParaRPr kumimoji="1"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7050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２</a:t>
            </a:r>
            <a:r>
              <a:rPr kumimoji="1" lang="en-US" altLang="ja-JP"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 </a:t>
            </a:r>
            <a:r>
              <a:rPr kumimoji="1" lang="ja-JP" altLang="en-US" sz="4400" b="1" i="0" u="none" strike="noStrike" kern="0" cap="none" spc="0" normalizeH="0" baseline="0" noProof="0" dirty="0" smtClean="0">
                <a:ln>
                  <a:noFill/>
                </a:ln>
                <a:effectLst/>
                <a:uLnTx/>
                <a:uFillTx/>
                <a:latin typeface="メイリオ" pitchFamily="50" charset="-128"/>
                <a:ea typeface="メイリオ" pitchFamily="50" charset="-128"/>
                <a:cs typeface="メイリオ" pitchFamily="50" charset="-128"/>
              </a:rPr>
              <a:t>一生涯に付き合うお金</a:t>
            </a:r>
          </a:p>
        </p:txBody>
      </p:sp>
    </p:spTree>
    <p:extLst>
      <p:ext uri="{BB962C8B-B14F-4D97-AF65-F5344CB8AC3E}">
        <p14:creationId xmlns:p14="http://schemas.microsoft.com/office/powerpoint/2010/main" val="251329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3184</Words>
  <Application>Microsoft Office PowerPoint</Application>
  <PresentationFormat>画面に合わせる (4:3)</PresentationFormat>
  <Paragraphs>378</Paragraphs>
  <Slides>31</Slides>
  <Notes>22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31</vt:i4>
      </vt:variant>
    </vt:vector>
  </HeadingPairs>
  <TitlesOfParts>
    <vt:vector size="45" baseType="lpstr">
      <vt:lpstr>ＨＧｺﾞｼｯｸE-PRO</vt:lpstr>
      <vt:lpstr>HG創英角ﾎﾟｯﾌﾟ体</vt:lpstr>
      <vt:lpstr>Meiryo UI</vt:lpstr>
      <vt:lpstr>ＭＳ Ｐゴシック</vt:lpstr>
      <vt:lpstr>ＭＳ Ｐ明朝</vt:lpstr>
      <vt:lpstr>メイリオ</vt:lpstr>
      <vt:lpstr>游明朝</vt:lpstr>
      <vt:lpstr>Arial</vt:lpstr>
      <vt:lpstr>Calibri</vt:lpstr>
      <vt:lpstr>Century Schoolbook</vt:lpstr>
      <vt:lpstr>Tahoma</vt:lpstr>
      <vt:lpstr>Times New Roman</vt:lpstr>
      <vt:lpstr>Wingdings</vt:lpstr>
      <vt:lpstr>Office ​​テーマ</vt:lpstr>
      <vt:lpstr>   第２回　人生とお金</vt:lpstr>
      <vt:lpstr>PowerPoint プレゼンテーション</vt:lpstr>
      <vt:lpstr>金融広報中央委員会とは？</vt:lpstr>
      <vt:lpstr>若年層の金融リテラシーの重要性</vt:lpstr>
      <vt:lpstr>PowerPoint プレゼンテーション</vt:lpstr>
      <vt:lpstr>PowerPoint プレゼンテーション</vt:lpstr>
      <vt:lpstr>高校の学習指導要領の改訂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第２回　人生とお金</dc:title>
  <dc:creator/>
  <cp:lastModifiedBy/>
  <cp:revision>1</cp:revision>
  <dcterms:created xsi:type="dcterms:W3CDTF">2023-04-11T10:09:22Z</dcterms:created>
  <dcterms:modified xsi:type="dcterms:W3CDTF">2024-04-09T05:10:54Z</dcterms:modified>
</cp:coreProperties>
</file>