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Lst>
  <p:notesMasterIdLst>
    <p:notesMasterId r:id="rId28"/>
  </p:notesMasterIdLst>
  <p:handoutMasterIdLst>
    <p:handoutMasterId r:id="rId29"/>
  </p:handoutMasterIdLst>
  <p:sldIdLst>
    <p:sldId id="981" r:id="rId2"/>
    <p:sldId id="982" r:id="rId3"/>
    <p:sldId id="990" r:id="rId4"/>
    <p:sldId id="946" r:id="rId5"/>
    <p:sldId id="947" r:id="rId6"/>
    <p:sldId id="955" r:id="rId7"/>
    <p:sldId id="958" r:id="rId8"/>
    <p:sldId id="991" r:id="rId9"/>
    <p:sldId id="976" r:id="rId10"/>
    <p:sldId id="980" r:id="rId11"/>
    <p:sldId id="977" r:id="rId12"/>
    <p:sldId id="954" r:id="rId13"/>
    <p:sldId id="953" r:id="rId14"/>
    <p:sldId id="992" r:id="rId15"/>
    <p:sldId id="966" r:id="rId16"/>
    <p:sldId id="960" r:id="rId17"/>
    <p:sldId id="961" r:id="rId18"/>
    <p:sldId id="962" r:id="rId19"/>
    <p:sldId id="964" r:id="rId20"/>
    <p:sldId id="984" r:id="rId21"/>
    <p:sldId id="985" r:id="rId22"/>
    <p:sldId id="986" r:id="rId23"/>
    <p:sldId id="987" r:id="rId24"/>
    <p:sldId id="988" r:id="rId25"/>
    <p:sldId id="989" r:id="rId26"/>
    <p:sldId id="906" r:id="rId27"/>
  </p:sldIdLst>
  <p:sldSz cx="9144000" cy="6858000" type="screen4x3"/>
  <p:notesSz cx="6735763" cy="9866313"/>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709"/>
    <a:srgbClr val="F57913"/>
    <a:srgbClr val="F7903B"/>
    <a:srgbClr val="FFE181"/>
    <a:srgbClr val="E7BD47"/>
    <a:srgbClr val="FFFF99"/>
    <a:srgbClr val="FF3300"/>
    <a:srgbClr val="0000FF"/>
    <a:srgbClr val="66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95320" autoAdjust="0"/>
  </p:normalViewPr>
  <p:slideViewPr>
    <p:cSldViewPr snapToGrid="0">
      <p:cViewPr varScale="1">
        <p:scale>
          <a:sx n="83" d="100"/>
          <a:sy n="83" d="100"/>
        </p:scale>
        <p:origin x="109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4"/>
    </p:cViewPr>
  </p:sorterViewPr>
  <p:notesViewPr>
    <p:cSldViewPr snapToGrid="0">
      <p:cViewPr varScale="1">
        <p:scale>
          <a:sx n="54" d="100"/>
          <a:sy n="54" d="100"/>
        </p:scale>
        <p:origin x="-1698" y="-78"/>
      </p:cViewPr>
      <p:guideLst>
        <p:guide orient="horz" pos="3107"/>
        <p:guide pos="212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28156\Desktop\&#27161;&#28310;&#35611;&#32681;&#36039;&#26009;\&#12510;&#12540;&#12463;&#12450;&#12483;&#12503;c2_2_01_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cssxv11\G220\G22018\02&#37329;&#34701;_20&#22823;&#23398;&#36899;&#25658;&#35611;&#24231;&#31561;\2023&#24180;&#24230;\&#27161;&#28310;&#35611;&#32681;&#36039;&#26009;\2&#22238;&#20998;\d2-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1980</c:v>
                </c:pt>
              </c:strCache>
            </c:strRef>
          </c:tx>
          <c:spPr>
            <a:solidFill>
              <a:schemeClr val="tx2">
                <a:lumMod val="60000"/>
                <a:lumOff val="40000"/>
              </a:schemeClr>
            </a:solidFill>
            <a:ln>
              <a:noFill/>
            </a:ln>
            <a:effectLst/>
          </c:spPr>
          <c:invertIfNegative val="0"/>
          <c:cat>
            <c:strRef>
              <c:f>Sheet1!$A$4:$A$11</c:f>
              <c:strCache>
                <c:ptCount val="5"/>
                <c:pt idx="0">
                  <c:v>米国</c:v>
                </c:pt>
                <c:pt idx="1">
                  <c:v>英国</c:v>
                </c:pt>
                <c:pt idx="2">
                  <c:v>フランス</c:v>
                </c:pt>
                <c:pt idx="3">
                  <c:v>ドイツ</c:v>
                </c:pt>
                <c:pt idx="4">
                  <c:v>日本</c:v>
                </c:pt>
              </c:strCache>
            </c:strRef>
          </c:cat>
          <c:val>
            <c:numRef>
              <c:f>Sheet1!$B$4:$B$11</c:f>
              <c:numCache>
                <c:formatCode>#,##0.00_);\(#,##0.00\)</c:formatCode>
                <c:ptCount val="5"/>
                <c:pt idx="0">
                  <c:v>1.1499999999999999</c:v>
                </c:pt>
                <c:pt idx="1">
                  <c:v>0.94</c:v>
                </c:pt>
                <c:pt idx="2">
                  <c:v>0.97</c:v>
                </c:pt>
                <c:pt idx="3">
                  <c:v>1.06</c:v>
                </c:pt>
                <c:pt idx="4">
                  <c:v>1.03</c:v>
                </c:pt>
              </c:numCache>
            </c:numRef>
          </c:val>
          <c:extLst>
            <c:ext xmlns:c16="http://schemas.microsoft.com/office/drawing/2014/chart" uri="{C3380CC4-5D6E-409C-BE32-E72D297353CC}">
              <c16:uniqueId val="{00000000-626B-41E2-8D9F-186A70B00655}"/>
            </c:ext>
          </c:extLst>
        </c:ser>
        <c:ser>
          <c:idx val="1"/>
          <c:order val="1"/>
          <c:tx>
            <c:strRef>
              <c:f>Sheet1!$C$3</c:f>
              <c:strCache>
                <c:ptCount val="1"/>
                <c:pt idx="0">
                  <c:v>2016</c:v>
                </c:pt>
              </c:strCache>
            </c:strRef>
          </c:tx>
          <c:spPr>
            <a:solidFill>
              <a:srgbClr val="F57913"/>
            </a:solidFill>
            <a:ln>
              <a:noFill/>
            </a:ln>
            <a:effectLst/>
          </c:spPr>
          <c:invertIfNegative val="0"/>
          <c:cat>
            <c:strRef>
              <c:f>Sheet1!$A$4:$A$11</c:f>
              <c:strCache>
                <c:ptCount val="5"/>
                <c:pt idx="0">
                  <c:v>米国</c:v>
                </c:pt>
                <c:pt idx="1">
                  <c:v>英国</c:v>
                </c:pt>
                <c:pt idx="2">
                  <c:v>フランス</c:v>
                </c:pt>
                <c:pt idx="3">
                  <c:v>ドイツ</c:v>
                </c:pt>
                <c:pt idx="4">
                  <c:v>日本</c:v>
                </c:pt>
              </c:strCache>
            </c:strRef>
          </c:cat>
          <c:val>
            <c:numRef>
              <c:f>Sheet1!$C$4:$C$11</c:f>
              <c:numCache>
                <c:formatCode>#,##0.00_);\(#,##0.00\)</c:formatCode>
                <c:ptCount val="5"/>
                <c:pt idx="0">
                  <c:v>1.78</c:v>
                </c:pt>
                <c:pt idx="1">
                  <c:v>1.68</c:v>
                </c:pt>
                <c:pt idx="2">
                  <c:v>1.5</c:v>
                </c:pt>
                <c:pt idx="3">
                  <c:v>1.35</c:v>
                </c:pt>
                <c:pt idx="4">
                  <c:v>1.33</c:v>
                </c:pt>
              </c:numCache>
            </c:numRef>
          </c:val>
          <c:extLst>
            <c:ext xmlns:c16="http://schemas.microsoft.com/office/drawing/2014/chart" uri="{C3380CC4-5D6E-409C-BE32-E72D297353CC}">
              <c16:uniqueId val="{00000001-626B-41E2-8D9F-186A70B00655}"/>
            </c:ext>
          </c:extLst>
        </c:ser>
        <c:dLbls>
          <c:showLegendKey val="0"/>
          <c:showVal val="0"/>
          <c:showCatName val="0"/>
          <c:showSerName val="0"/>
          <c:showPercent val="0"/>
          <c:showBubbleSize val="0"/>
        </c:dLbls>
        <c:gapWidth val="45"/>
        <c:overlap val="-27"/>
        <c:axId val="206416776"/>
        <c:axId val="206417432"/>
      </c:barChart>
      <c:catAx>
        <c:axId val="20641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6417432"/>
        <c:crosses val="autoZero"/>
        <c:auto val="1"/>
        <c:lblAlgn val="ctr"/>
        <c:lblOffset val="100"/>
        <c:noMultiLvlLbl val="0"/>
      </c:catAx>
      <c:valAx>
        <c:axId val="20641743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6416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実質賃金!$A$14</c:f>
              <c:strCache>
                <c:ptCount val="1"/>
                <c:pt idx="0">
                  <c:v>フランス</c:v>
                </c:pt>
              </c:strCache>
            </c:strRef>
          </c:tx>
          <c:spPr>
            <a:ln w="28575" cap="rnd">
              <a:solidFill>
                <a:srgbClr val="FFC000"/>
              </a:solidFill>
              <a:round/>
            </a:ln>
            <a:effectLst/>
          </c:spPr>
          <c:marker>
            <c:symbol val="none"/>
          </c:marker>
          <c:dLbls>
            <c:dLbl>
              <c:idx val="29"/>
              <c:layout>
                <c:manualLayout>
                  <c:x val="0"/>
                  <c:y val="3.240740740740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9D-44A4-8395-68758A05C1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実質賃金!$B$12:$AE$12</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実質賃金!$B$14:$AE$14</c:f>
              <c:numCache>
                <c:formatCode>General</c:formatCode>
                <c:ptCount val="30"/>
                <c:pt idx="0">
                  <c:v>100</c:v>
                </c:pt>
                <c:pt idx="1">
                  <c:v>101.1</c:v>
                </c:pt>
                <c:pt idx="2">
                  <c:v>102.3</c:v>
                </c:pt>
                <c:pt idx="3">
                  <c:v>102.7</c:v>
                </c:pt>
                <c:pt idx="4">
                  <c:v>104.2</c:v>
                </c:pt>
                <c:pt idx="5">
                  <c:v>104.5</c:v>
                </c:pt>
                <c:pt idx="6">
                  <c:v>105.7</c:v>
                </c:pt>
                <c:pt idx="7">
                  <c:v>107.3</c:v>
                </c:pt>
                <c:pt idx="8">
                  <c:v>109.7</c:v>
                </c:pt>
                <c:pt idx="9">
                  <c:v>110.2</c:v>
                </c:pt>
                <c:pt idx="10">
                  <c:v>110.9</c:v>
                </c:pt>
                <c:pt idx="11">
                  <c:v>113.9</c:v>
                </c:pt>
                <c:pt idx="12">
                  <c:v>114.8</c:v>
                </c:pt>
                <c:pt idx="13">
                  <c:v>116.7</c:v>
                </c:pt>
                <c:pt idx="14">
                  <c:v>118.1</c:v>
                </c:pt>
                <c:pt idx="15">
                  <c:v>119.5</c:v>
                </c:pt>
                <c:pt idx="16">
                  <c:v>119.9</c:v>
                </c:pt>
                <c:pt idx="17">
                  <c:v>119.7</c:v>
                </c:pt>
                <c:pt idx="18">
                  <c:v>123.5</c:v>
                </c:pt>
                <c:pt idx="19">
                  <c:v>126</c:v>
                </c:pt>
                <c:pt idx="20">
                  <c:v>125.8</c:v>
                </c:pt>
                <c:pt idx="21">
                  <c:v>126.6</c:v>
                </c:pt>
                <c:pt idx="22">
                  <c:v>127.7</c:v>
                </c:pt>
                <c:pt idx="23">
                  <c:v>128.6</c:v>
                </c:pt>
                <c:pt idx="24">
                  <c:v>129.80000000000001</c:v>
                </c:pt>
                <c:pt idx="25">
                  <c:v>131.4</c:v>
                </c:pt>
                <c:pt idx="26">
                  <c:v>133.19999999999999</c:v>
                </c:pt>
                <c:pt idx="27">
                  <c:v>133.19999999999999</c:v>
                </c:pt>
                <c:pt idx="28">
                  <c:v>133.9</c:v>
                </c:pt>
                <c:pt idx="29">
                  <c:v>129.6</c:v>
                </c:pt>
              </c:numCache>
            </c:numRef>
          </c:val>
          <c:smooth val="0"/>
          <c:extLst>
            <c:ext xmlns:c16="http://schemas.microsoft.com/office/drawing/2014/chart" uri="{C3380CC4-5D6E-409C-BE32-E72D297353CC}">
              <c16:uniqueId val="{00000001-3E9D-44A4-8395-68758A05C1CC}"/>
            </c:ext>
          </c:extLst>
        </c:ser>
        <c:ser>
          <c:idx val="1"/>
          <c:order val="1"/>
          <c:tx>
            <c:strRef>
              <c:f>実質賃金!$A$15</c:f>
              <c:strCache>
                <c:ptCount val="1"/>
                <c:pt idx="0">
                  <c:v>ドイツ</c:v>
                </c:pt>
              </c:strCache>
            </c:strRef>
          </c:tx>
          <c:spPr>
            <a:ln w="28575" cap="rnd">
              <a:solidFill>
                <a:srgbClr val="00B050"/>
              </a:solidFill>
              <a:round/>
            </a:ln>
            <a:effectLst/>
          </c:spPr>
          <c:marker>
            <c:symbol val="none"/>
          </c:marker>
          <c:dLbls>
            <c:dLbl>
              <c:idx val="29"/>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9D-44A4-8395-68758A05C1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実質賃金!$B$12:$AE$12</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実質賃金!$B$15:$AE$15</c:f>
              <c:numCache>
                <c:formatCode>General</c:formatCode>
                <c:ptCount val="30"/>
                <c:pt idx="0">
                  <c:v>100</c:v>
                </c:pt>
                <c:pt idx="1">
                  <c:v>105.9</c:v>
                </c:pt>
                <c:pt idx="2">
                  <c:v>106.6</c:v>
                </c:pt>
                <c:pt idx="3">
                  <c:v>106.8</c:v>
                </c:pt>
                <c:pt idx="4">
                  <c:v>109.1</c:v>
                </c:pt>
                <c:pt idx="5">
                  <c:v>110.4</c:v>
                </c:pt>
                <c:pt idx="6">
                  <c:v>109.9</c:v>
                </c:pt>
                <c:pt idx="7">
                  <c:v>111.3</c:v>
                </c:pt>
                <c:pt idx="8">
                  <c:v>112.8</c:v>
                </c:pt>
                <c:pt idx="9">
                  <c:v>113.4</c:v>
                </c:pt>
                <c:pt idx="10">
                  <c:v>114.3</c:v>
                </c:pt>
                <c:pt idx="11">
                  <c:v>115</c:v>
                </c:pt>
                <c:pt idx="12">
                  <c:v>115.4</c:v>
                </c:pt>
                <c:pt idx="13">
                  <c:v>115.4</c:v>
                </c:pt>
                <c:pt idx="14">
                  <c:v>115.8</c:v>
                </c:pt>
                <c:pt idx="15">
                  <c:v>115.8</c:v>
                </c:pt>
                <c:pt idx="16">
                  <c:v>115.5</c:v>
                </c:pt>
                <c:pt idx="17">
                  <c:v>116</c:v>
                </c:pt>
                <c:pt idx="18">
                  <c:v>116.1</c:v>
                </c:pt>
                <c:pt idx="19">
                  <c:v>117.1</c:v>
                </c:pt>
                <c:pt idx="20">
                  <c:v>119.5</c:v>
                </c:pt>
                <c:pt idx="21">
                  <c:v>121.1</c:v>
                </c:pt>
                <c:pt idx="22">
                  <c:v>122.3</c:v>
                </c:pt>
                <c:pt idx="23">
                  <c:v>124.4</c:v>
                </c:pt>
                <c:pt idx="24">
                  <c:v>127.3</c:v>
                </c:pt>
                <c:pt idx="25">
                  <c:v>129.1</c:v>
                </c:pt>
                <c:pt idx="26">
                  <c:v>130.5</c:v>
                </c:pt>
                <c:pt idx="27">
                  <c:v>132.4</c:v>
                </c:pt>
                <c:pt idx="28">
                  <c:v>134.5</c:v>
                </c:pt>
                <c:pt idx="29">
                  <c:v>133.69999999999999</c:v>
                </c:pt>
              </c:numCache>
            </c:numRef>
          </c:val>
          <c:smooth val="0"/>
          <c:extLst>
            <c:ext xmlns:c16="http://schemas.microsoft.com/office/drawing/2014/chart" uri="{C3380CC4-5D6E-409C-BE32-E72D297353CC}">
              <c16:uniqueId val="{00000003-3E9D-44A4-8395-68758A05C1CC}"/>
            </c:ext>
          </c:extLst>
        </c:ser>
        <c:ser>
          <c:idx val="2"/>
          <c:order val="2"/>
          <c:tx>
            <c:strRef>
              <c:f>実質賃金!$A$16</c:f>
              <c:strCache>
                <c:ptCount val="1"/>
                <c:pt idx="0">
                  <c:v>日本</c:v>
                </c:pt>
              </c:strCache>
            </c:strRef>
          </c:tx>
          <c:spPr>
            <a:ln w="28575" cap="rnd">
              <a:solidFill>
                <a:srgbClr val="FF0000"/>
              </a:solidFill>
              <a:round/>
            </a:ln>
            <a:effectLst/>
          </c:spPr>
          <c:marker>
            <c:symbol val="none"/>
          </c:marker>
          <c:dLbls>
            <c:dLbl>
              <c:idx val="29"/>
              <c:layout>
                <c:manualLayout>
                  <c:x val="0"/>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9D-44A4-8395-68758A05C1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実質賃金!$B$12:$AE$12</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実質賃金!$B$16:$AE$16</c:f>
              <c:numCache>
                <c:formatCode>General</c:formatCode>
                <c:ptCount val="30"/>
                <c:pt idx="0">
                  <c:v>100</c:v>
                </c:pt>
                <c:pt idx="1">
                  <c:v>100.3</c:v>
                </c:pt>
                <c:pt idx="2">
                  <c:v>99.4</c:v>
                </c:pt>
                <c:pt idx="3">
                  <c:v>100.4</c:v>
                </c:pt>
                <c:pt idx="4">
                  <c:v>101.5</c:v>
                </c:pt>
                <c:pt idx="5">
                  <c:v>101.9</c:v>
                </c:pt>
                <c:pt idx="6">
                  <c:v>102.7</c:v>
                </c:pt>
                <c:pt idx="7">
                  <c:v>102.3</c:v>
                </c:pt>
                <c:pt idx="8">
                  <c:v>102.1</c:v>
                </c:pt>
                <c:pt idx="9">
                  <c:v>102.7</c:v>
                </c:pt>
                <c:pt idx="10">
                  <c:v>101.6</c:v>
                </c:pt>
                <c:pt idx="11">
                  <c:v>99.6</c:v>
                </c:pt>
                <c:pt idx="12">
                  <c:v>99.7</c:v>
                </c:pt>
                <c:pt idx="13">
                  <c:v>101.4</c:v>
                </c:pt>
                <c:pt idx="14">
                  <c:v>104</c:v>
                </c:pt>
                <c:pt idx="15">
                  <c:v>104</c:v>
                </c:pt>
                <c:pt idx="16">
                  <c:v>103.7</c:v>
                </c:pt>
                <c:pt idx="17">
                  <c:v>102.9</c:v>
                </c:pt>
                <c:pt idx="18">
                  <c:v>101.6</c:v>
                </c:pt>
                <c:pt idx="19">
                  <c:v>101.9</c:v>
                </c:pt>
                <c:pt idx="20">
                  <c:v>103.6</c:v>
                </c:pt>
                <c:pt idx="21">
                  <c:v>101.8</c:v>
                </c:pt>
                <c:pt idx="22">
                  <c:v>102</c:v>
                </c:pt>
                <c:pt idx="23">
                  <c:v>100.2</c:v>
                </c:pt>
                <c:pt idx="24">
                  <c:v>99.7</c:v>
                </c:pt>
                <c:pt idx="25">
                  <c:v>101.2</c:v>
                </c:pt>
                <c:pt idx="26">
                  <c:v>101.6</c:v>
                </c:pt>
                <c:pt idx="27">
                  <c:v>102.9</c:v>
                </c:pt>
                <c:pt idx="28">
                  <c:v>104.5</c:v>
                </c:pt>
                <c:pt idx="29">
                  <c:v>103.1</c:v>
                </c:pt>
              </c:numCache>
            </c:numRef>
          </c:val>
          <c:smooth val="0"/>
          <c:extLst>
            <c:ext xmlns:c16="http://schemas.microsoft.com/office/drawing/2014/chart" uri="{C3380CC4-5D6E-409C-BE32-E72D297353CC}">
              <c16:uniqueId val="{00000005-3E9D-44A4-8395-68758A05C1CC}"/>
            </c:ext>
          </c:extLst>
        </c:ser>
        <c:ser>
          <c:idx val="3"/>
          <c:order val="3"/>
          <c:tx>
            <c:strRef>
              <c:f>実質賃金!$A$17</c:f>
              <c:strCache>
                <c:ptCount val="1"/>
                <c:pt idx="0">
                  <c:v>英国</c:v>
                </c:pt>
              </c:strCache>
            </c:strRef>
          </c:tx>
          <c:spPr>
            <a:ln w="28575" cap="rnd">
              <a:solidFill>
                <a:srgbClr val="00B0F0"/>
              </a:solidFill>
              <a:round/>
            </a:ln>
            <a:effectLst/>
          </c:spPr>
          <c:marker>
            <c:symbol val="none"/>
          </c:marker>
          <c:dLbls>
            <c:dLbl>
              <c:idx val="29"/>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9D-44A4-8395-68758A05C1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実質賃金!$B$12:$AE$12</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実質賃金!$B$17:$AE$17</c:f>
              <c:numCache>
                <c:formatCode>General</c:formatCode>
                <c:ptCount val="30"/>
                <c:pt idx="0">
                  <c:v>100</c:v>
                </c:pt>
                <c:pt idx="1">
                  <c:v>102</c:v>
                </c:pt>
                <c:pt idx="2">
                  <c:v>103.7</c:v>
                </c:pt>
                <c:pt idx="3">
                  <c:v>105.5</c:v>
                </c:pt>
                <c:pt idx="4">
                  <c:v>105.6</c:v>
                </c:pt>
                <c:pt idx="5">
                  <c:v>105.6</c:v>
                </c:pt>
                <c:pt idx="6">
                  <c:v>109.7</c:v>
                </c:pt>
                <c:pt idx="7">
                  <c:v>111.6</c:v>
                </c:pt>
                <c:pt idx="8">
                  <c:v>117.7</c:v>
                </c:pt>
                <c:pt idx="9">
                  <c:v>123.1</c:v>
                </c:pt>
                <c:pt idx="10">
                  <c:v>128.30000000000001</c:v>
                </c:pt>
                <c:pt idx="11">
                  <c:v>130.4</c:v>
                </c:pt>
                <c:pt idx="12">
                  <c:v>134.19999999999999</c:v>
                </c:pt>
                <c:pt idx="13">
                  <c:v>138.4</c:v>
                </c:pt>
                <c:pt idx="14">
                  <c:v>138.9</c:v>
                </c:pt>
                <c:pt idx="15">
                  <c:v>142.5</c:v>
                </c:pt>
                <c:pt idx="16">
                  <c:v>146.5</c:v>
                </c:pt>
                <c:pt idx="17">
                  <c:v>143</c:v>
                </c:pt>
                <c:pt idx="18">
                  <c:v>143.6</c:v>
                </c:pt>
                <c:pt idx="19">
                  <c:v>143.5</c:v>
                </c:pt>
                <c:pt idx="20">
                  <c:v>141</c:v>
                </c:pt>
                <c:pt idx="21">
                  <c:v>139.19999999999999</c:v>
                </c:pt>
                <c:pt idx="22">
                  <c:v>141</c:v>
                </c:pt>
                <c:pt idx="23">
                  <c:v>141.30000000000001</c:v>
                </c:pt>
                <c:pt idx="24">
                  <c:v>142.80000000000001</c:v>
                </c:pt>
                <c:pt idx="25">
                  <c:v>144.5</c:v>
                </c:pt>
                <c:pt idx="26">
                  <c:v>144.4</c:v>
                </c:pt>
                <c:pt idx="27">
                  <c:v>144.6</c:v>
                </c:pt>
                <c:pt idx="28">
                  <c:v>146.80000000000001</c:v>
                </c:pt>
                <c:pt idx="29">
                  <c:v>144.4</c:v>
                </c:pt>
              </c:numCache>
            </c:numRef>
          </c:val>
          <c:smooth val="0"/>
          <c:extLst>
            <c:ext xmlns:c16="http://schemas.microsoft.com/office/drawing/2014/chart" uri="{C3380CC4-5D6E-409C-BE32-E72D297353CC}">
              <c16:uniqueId val="{00000007-3E9D-44A4-8395-68758A05C1CC}"/>
            </c:ext>
          </c:extLst>
        </c:ser>
        <c:ser>
          <c:idx val="4"/>
          <c:order val="4"/>
          <c:tx>
            <c:strRef>
              <c:f>実質賃金!$A$18</c:f>
              <c:strCache>
                <c:ptCount val="1"/>
                <c:pt idx="0">
                  <c:v>アメリカ</c:v>
                </c:pt>
              </c:strCache>
            </c:strRef>
          </c:tx>
          <c:spPr>
            <a:ln w="28575" cap="rnd">
              <a:solidFill>
                <a:srgbClr val="0070C0"/>
              </a:solidFill>
              <a:round/>
            </a:ln>
            <a:effectLst/>
          </c:spPr>
          <c:marker>
            <c:symbol val="none"/>
          </c:marker>
          <c:dLbls>
            <c:dLbl>
              <c:idx val="29"/>
              <c:layout>
                <c:manualLayout>
                  <c:x val="0"/>
                  <c:y val="-4.629629629629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9D-44A4-8395-68758A05C1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実質賃金!$B$12:$AE$12</c:f>
              <c:strCache>
                <c:ptCount val="30"/>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c:v>
                </c:pt>
                <c:pt idx="26">
                  <c:v>17</c:v>
                </c:pt>
                <c:pt idx="27">
                  <c:v>18</c:v>
                </c:pt>
                <c:pt idx="28">
                  <c:v>19</c:v>
                </c:pt>
                <c:pt idx="29">
                  <c:v>20</c:v>
                </c:pt>
              </c:strCache>
            </c:strRef>
          </c:cat>
          <c:val>
            <c:numRef>
              <c:f>実質賃金!$B$18:$AE$18</c:f>
              <c:numCache>
                <c:formatCode>General</c:formatCode>
                <c:ptCount val="30"/>
                <c:pt idx="0">
                  <c:v>100</c:v>
                </c:pt>
                <c:pt idx="1">
                  <c:v>102.3</c:v>
                </c:pt>
                <c:pt idx="2">
                  <c:v>101.7</c:v>
                </c:pt>
                <c:pt idx="3">
                  <c:v>101.3</c:v>
                </c:pt>
                <c:pt idx="4">
                  <c:v>101.9</c:v>
                </c:pt>
                <c:pt idx="5">
                  <c:v>103.4</c:v>
                </c:pt>
                <c:pt idx="6">
                  <c:v>106</c:v>
                </c:pt>
                <c:pt idx="7">
                  <c:v>110.3</c:v>
                </c:pt>
                <c:pt idx="8">
                  <c:v>113.2</c:v>
                </c:pt>
                <c:pt idx="9">
                  <c:v>117.1</c:v>
                </c:pt>
                <c:pt idx="10">
                  <c:v>118.1</c:v>
                </c:pt>
                <c:pt idx="11">
                  <c:v>119</c:v>
                </c:pt>
                <c:pt idx="12">
                  <c:v>120.5</c:v>
                </c:pt>
                <c:pt idx="13">
                  <c:v>122.7</c:v>
                </c:pt>
                <c:pt idx="14">
                  <c:v>122.8</c:v>
                </c:pt>
                <c:pt idx="15">
                  <c:v>124.8</c:v>
                </c:pt>
                <c:pt idx="16">
                  <c:v>127.3</c:v>
                </c:pt>
                <c:pt idx="17">
                  <c:v>126.8</c:v>
                </c:pt>
                <c:pt idx="18">
                  <c:v>127.9</c:v>
                </c:pt>
                <c:pt idx="19">
                  <c:v>129.1</c:v>
                </c:pt>
                <c:pt idx="20">
                  <c:v>129.30000000000001</c:v>
                </c:pt>
                <c:pt idx="21">
                  <c:v>130.30000000000001</c:v>
                </c:pt>
                <c:pt idx="22">
                  <c:v>129.69999999999999</c:v>
                </c:pt>
                <c:pt idx="23">
                  <c:v>131.69999999999999</c:v>
                </c:pt>
                <c:pt idx="24">
                  <c:v>135</c:v>
                </c:pt>
                <c:pt idx="25">
                  <c:v>135.19999999999999</c:v>
                </c:pt>
                <c:pt idx="26">
                  <c:v>136.6</c:v>
                </c:pt>
                <c:pt idx="27">
                  <c:v>138.1</c:v>
                </c:pt>
                <c:pt idx="28">
                  <c:v>140.4</c:v>
                </c:pt>
                <c:pt idx="29">
                  <c:v>146.69999999999999</c:v>
                </c:pt>
              </c:numCache>
            </c:numRef>
          </c:val>
          <c:smooth val="0"/>
          <c:extLst>
            <c:ext xmlns:c16="http://schemas.microsoft.com/office/drawing/2014/chart" uri="{C3380CC4-5D6E-409C-BE32-E72D297353CC}">
              <c16:uniqueId val="{00000009-3E9D-44A4-8395-68758A05C1CC}"/>
            </c:ext>
          </c:extLst>
        </c:ser>
        <c:dLbls>
          <c:showLegendKey val="0"/>
          <c:showVal val="0"/>
          <c:showCatName val="0"/>
          <c:showSerName val="0"/>
          <c:showPercent val="0"/>
          <c:showBubbleSize val="0"/>
        </c:dLbls>
        <c:smooth val="0"/>
        <c:axId val="377023680"/>
        <c:axId val="377025320"/>
      </c:lineChart>
      <c:catAx>
        <c:axId val="37702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7025320"/>
        <c:crosses val="autoZero"/>
        <c:auto val="1"/>
        <c:lblAlgn val="ctr"/>
        <c:lblOffset val="100"/>
        <c:tickLblSkip val="2"/>
        <c:tickMarkSkip val="5"/>
        <c:noMultiLvlLbl val="0"/>
      </c:catAx>
      <c:valAx>
        <c:axId val="377025320"/>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702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0.07028</cdr:x>
      <cdr:y>0.02088</cdr:y>
    </cdr:from>
    <cdr:to>
      <cdr:x>1</cdr:x>
      <cdr:y>0.09414</cdr:y>
    </cdr:to>
    <cdr:sp macro="" textlink="">
      <cdr:nvSpPr>
        <cdr:cNvPr id="2" name="テキスト ボックス 9"/>
        <cdr:cNvSpPr txBox="1"/>
      </cdr:nvSpPr>
      <cdr:spPr>
        <a:xfrm xmlns:a="http://schemas.openxmlformats.org/drawingml/2006/main">
          <a:off x="240631" y="100004"/>
          <a:ext cx="3183155" cy="3508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xmlns:a="http://schemas.openxmlformats.org/drawingml/2006/main">
          <a:pPr marL="442913" indent="-442913"/>
          <a:r>
            <a:rPr lang="ja-JP" altLang="en-US" sz="1400" dirty="0" smtClean="0"/>
            <a:t>マークアップ率＝販売価格／限界費用</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1635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381635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898525" y="4686300"/>
            <a:ext cx="4938713"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1635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381635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xfrm>
            <a:off x="900113" y="739775"/>
            <a:ext cx="4935537" cy="3702050"/>
          </a:xfrm>
          <a:ln/>
        </p:spPr>
      </p:sp>
      <p:sp>
        <p:nvSpPr>
          <p:cNvPr id="33795" name="ノート プレースホルダ 2"/>
          <p:cNvSpPr>
            <a:spLocks noGrp="1"/>
          </p:cNvSpPr>
          <p:nvPr>
            <p:ph type="body" idx="1"/>
          </p:nvPr>
        </p:nvSpPr>
        <p:spPr>
          <a:noFill/>
          <a:ln w="9525"/>
        </p:spPr>
        <p:txBody>
          <a:bodyPr/>
          <a:lstStyle/>
          <a:p>
            <a:endParaRPr lang="ja-JP" altLang="en-US" dirty="0" smtClean="0"/>
          </a:p>
        </p:txBody>
      </p:sp>
      <p:sp>
        <p:nvSpPr>
          <p:cNvPr id="33797" name="日付プレースホルダ 4"/>
          <p:cNvSpPr>
            <a:spLocks noGrp="1"/>
          </p:cNvSpPr>
          <p:nvPr>
            <p:ph type="dt" sz="quarter" idx="1"/>
          </p:nvPr>
        </p:nvSpPr>
        <p:spPr>
          <a:noFill/>
        </p:spPr>
        <p:txBody>
          <a:bodyPr/>
          <a:lstStyle/>
          <a:p>
            <a:r>
              <a:rPr lang="en-US" altLang="ja-JP" dirty="0" smtClean="0"/>
              <a:t>2013/07/31</a:t>
            </a:r>
          </a:p>
        </p:txBody>
      </p:sp>
    </p:spTree>
    <p:extLst>
      <p:ext uri="{BB962C8B-B14F-4D97-AF65-F5344CB8AC3E}">
        <p14:creationId xmlns:p14="http://schemas.microsoft.com/office/powerpoint/2010/main" val="345865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5366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56794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17667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17</a:t>
            </a:fld>
            <a:endParaRPr lang="ja-JP" altLang="ja-JP" dirty="0"/>
          </a:p>
        </p:txBody>
      </p:sp>
    </p:spTree>
    <p:extLst>
      <p:ext uri="{BB962C8B-B14F-4D97-AF65-F5344CB8AC3E}">
        <p14:creationId xmlns:p14="http://schemas.microsoft.com/office/powerpoint/2010/main" val="57060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9267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63917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02247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2445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22861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5492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48151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lang="ja-JP" altLang="ja-JP" dirty="0" smtClean="0"/>
          </a:p>
        </p:txBody>
      </p:sp>
    </p:spTree>
    <p:extLst>
      <p:ext uri="{BB962C8B-B14F-4D97-AF65-F5344CB8AC3E}">
        <p14:creationId xmlns:p14="http://schemas.microsoft.com/office/powerpoint/2010/main" val="319330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smtClean="0"/>
          </a:p>
        </p:txBody>
      </p:sp>
    </p:spTree>
    <p:extLst>
      <p:ext uri="{BB962C8B-B14F-4D97-AF65-F5344CB8AC3E}">
        <p14:creationId xmlns:p14="http://schemas.microsoft.com/office/powerpoint/2010/main" val="332986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5989" eaLnBrk="0" hangingPunct="0">
              <a:spcBef>
                <a:spcPct val="30000"/>
              </a:spcBef>
              <a:defRPr kumimoji="1" sz="1300">
                <a:solidFill>
                  <a:schemeClr val="tx1"/>
                </a:solidFill>
                <a:latin typeface="Times New Roman" pitchFamily="18" charset="0"/>
                <a:ea typeface="ＭＳ Ｐ明朝" pitchFamily="18" charset="-128"/>
              </a:defRPr>
            </a:lvl1pPr>
            <a:lvl2pPr marL="702895" indent="-264973" algn="l" defTabSz="905989" eaLnBrk="0" hangingPunct="0">
              <a:spcBef>
                <a:spcPct val="30000"/>
              </a:spcBef>
              <a:defRPr kumimoji="1" sz="1300">
                <a:solidFill>
                  <a:schemeClr val="tx1"/>
                </a:solidFill>
                <a:latin typeface="Times New Roman" pitchFamily="18" charset="0"/>
                <a:ea typeface="ＭＳ Ｐ明朝" pitchFamily="18" charset="-128"/>
              </a:defRPr>
            </a:lvl2pPr>
            <a:lvl3pPr marL="1083695" indent="-207856" algn="l" defTabSz="905989" eaLnBrk="0" hangingPunct="0">
              <a:spcBef>
                <a:spcPct val="30000"/>
              </a:spcBef>
              <a:defRPr kumimoji="1" sz="1300">
                <a:solidFill>
                  <a:schemeClr val="tx1"/>
                </a:solidFill>
                <a:latin typeface="Times New Roman" pitchFamily="18" charset="0"/>
                <a:ea typeface="ＭＳ Ｐ明朝" pitchFamily="18" charset="-128"/>
              </a:defRPr>
            </a:lvl3pPr>
            <a:lvl4pPr marL="1523201" indent="-207856" algn="l" defTabSz="905989" eaLnBrk="0" hangingPunct="0">
              <a:spcBef>
                <a:spcPct val="30000"/>
              </a:spcBef>
              <a:defRPr kumimoji="1" sz="1300">
                <a:solidFill>
                  <a:schemeClr val="tx1"/>
                </a:solidFill>
                <a:latin typeface="Times New Roman" pitchFamily="18" charset="0"/>
                <a:ea typeface="ＭＳ Ｐ明朝" pitchFamily="18" charset="-128"/>
              </a:defRPr>
            </a:lvl4pPr>
            <a:lvl5pPr marL="1961122" indent="-207856" algn="l" defTabSz="905989" eaLnBrk="0" hangingPunct="0">
              <a:spcBef>
                <a:spcPct val="30000"/>
              </a:spcBef>
              <a:defRPr kumimoji="1" sz="1300">
                <a:solidFill>
                  <a:schemeClr val="tx1"/>
                </a:solidFill>
                <a:latin typeface="Times New Roman" pitchFamily="18" charset="0"/>
                <a:ea typeface="ＭＳ Ｐ明朝" pitchFamily="18" charset="-128"/>
              </a:defRPr>
            </a:lvl5pPr>
            <a:lvl6pPr marL="2418083"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7504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3200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788964" indent="-207856" defTabSz="905989"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smtClean="0"/>
          </a:p>
        </p:txBody>
      </p:sp>
    </p:spTree>
    <p:extLst>
      <p:ext uri="{BB962C8B-B14F-4D97-AF65-F5344CB8AC3E}">
        <p14:creationId xmlns:p14="http://schemas.microsoft.com/office/powerpoint/2010/main" val="21833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smtClean="0"/>
          </a:p>
        </p:txBody>
      </p:sp>
    </p:spTree>
    <p:extLst>
      <p:ext uri="{BB962C8B-B14F-4D97-AF65-F5344CB8AC3E}">
        <p14:creationId xmlns:p14="http://schemas.microsoft.com/office/powerpoint/2010/main" val="387999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smtClean="0"/>
          </a:p>
        </p:txBody>
      </p:sp>
    </p:spTree>
    <p:extLst>
      <p:ext uri="{BB962C8B-B14F-4D97-AF65-F5344CB8AC3E}">
        <p14:creationId xmlns:p14="http://schemas.microsoft.com/office/powerpoint/2010/main" val="337626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endParaRPr kumimoji="1" lang="en-US" altLang="ja-JP" dirty="0" smtClean="0"/>
          </a:p>
        </p:txBody>
      </p:sp>
    </p:spTree>
    <p:extLst>
      <p:ext uri="{BB962C8B-B14F-4D97-AF65-F5344CB8AC3E}">
        <p14:creationId xmlns:p14="http://schemas.microsoft.com/office/powerpoint/2010/main" val="27523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261755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ユーザー設定レイアウト">
    <p:spTree>
      <p:nvGrpSpPr>
        <p:cNvPr id="1" name=""/>
        <p:cNvGrpSpPr/>
        <p:nvPr/>
      </p:nvGrpSpPr>
      <p:grpSpPr>
        <a:xfrm>
          <a:off x="0" y="0"/>
          <a:ext cx="0" cy="0"/>
          <a:chOff x="0" y="0"/>
          <a:chExt cx="0" cy="0"/>
        </a:xfrm>
      </p:grpSpPr>
      <p:sp>
        <p:nvSpPr>
          <p:cNvPr id="11" name="正方形/長方形 10"/>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baseline="0" smtClean="0">
                <a:solidFill>
                  <a:srgbClr val="D96709"/>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sz="1600" b="1" baseline="0" dirty="0">
              <a:solidFill>
                <a:srgbClr val="D96709"/>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62433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dirty="0"/>
          </a:p>
        </p:txBody>
      </p:sp>
    </p:spTree>
    <p:extLst>
      <p:ext uri="{BB962C8B-B14F-4D97-AF65-F5344CB8AC3E}">
        <p14:creationId xmlns:p14="http://schemas.microsoft.com/office/powerpoint/2010/main" val="389199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dirty="0"/>
          </a:p>
        </p:txBody>
      </p:sp>
    </p:spTree>
    <p:extLst>
      <p:ext uri="{BB962C8B-B14F-4D97-AF65-F5344CB8AC3E}">
        <p14:creationId xmlns:p14="http://schemas.microsoft.com/office/powerpoint/2010/main" val="8620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dirty="0"/>
          </a:p>
        </p:txBody>
      </p:sp>
    </p:spTree>
    <p:extLst>
      <p:ext uri="{BB962C8B-B14F-4D97-AF65-F5344CB8AC3E}">
        <p14:creationId xmlns:p14="http://schemas.microsoft.com/office/powerpoint/2010/main" val="127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dirty="0"/>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dirty="0"/>
          </a:p>
        </p:txBody>
      </p:sp>
    </p:spTree>
    <p:extLst>
      <p:ext uri="{BB962C8B-B14F-4D97-AF65-F5344CB8AC3E}">
        <p14:creationId xmlns:p14="http://schemas.microsoft.com/office/powerpoint/2010/main" val="3925915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738" r:id="rId13"/>
    <p:sldLayoutId id="2147483970" r:id="rId14"/>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0" y="1988670"/>
            <a:ext cx="9144000" cy="1389629"/>
          </a:xfrm>
        </p:spPr>
        <p:txBody>
          <a:bodyPr>
            <a:noAutofit/>
          </a:bodyPr>
          <a:lstStyle/>
          <a:p>
            <a:pPr marL="357188" indent="177800" algn="l" defTabSz="1055688">
              <a:lnSpc>
                <a:spcPct val="150000"/>
              </a:lnSpc>
              <a:spcBef>
                <a:spcPts val="1200"/>
              </a:spcBef>
              <a:defRPr/>
            </a:pPr>
            <a:r>
              <a:rPr lang="ja-JP" altLang="en-US" sz="5000" b="1" dirty="0" smtClean="0">
                <a:solidFill>
                  <a:schemeClr val="tx1"/>
                </a:solidFill>
                <a:latin typeface="メイリオ" panose="020B0604030504040204" pitchFamily="50" charset="-128"/>
                <a:ea typeface="メイリオ" panose="020B0604030504040204" pitchFamily="50" charset="-128"/>
              </a:rPr>
              <a:t>第３回　お金を稼ぐ</a:t>
            </a:r>
          </a:p>
        </p:txBody>
      </p:sp>
      <p:sp>
        <p:nvSpPr>
          <p:cNvPr id="1030" name="Text Box 5"/>
          <p:cNvSpPr txBox="1">
            <a:spLocks noChangeArrowheads="1"/>
          </p:cNvSpPr>
          <p:nvPr/>
        </p:nvSpPr>
        <p:spPr bwMode="auto">
          <a:xfrm>
            <a:off x="0" y="4063266"/>
            <a:ext cx="9144000" cy="1729704"/>
          </a:xfrm>
          <a:prstGeom prst="rect">
            <a:avLst/>
          </a:prstGeom>
          <a:noFill/>
          <a:ln w="9525">
            <a:noFill/>
            <a:miter lim="800000"/>
            <a:headEnd/>
            <a:tailEnd/>
          </a:ln>
        </p:spPr>
        <p:txBody>
          <a:bodyPr wrap="square">
            <a:spAutoFit/>
          </a:bodyPr>
          <a:lstStyle/>
          <a:p>
            <a:pPr algn="ctr">
              <a:spcBef>
                <a:spcPts val="600"/>
              </a:spcBef>
              <a:defRPr/>
            </a:pPr>
            <a:r>
              <a:rPr lang="en-US" altLang="ja-JP" sz="2800" dirty="0" smtClean="0">
                <a:latin typeface="ＭＳ Ｐゴシック" pitchFamily="50" charset="-128"/>
              </a:rPr>
              <a:t>2024</a:t>
            </a:r>
            <a:r>
              <a:rPr lang="ja-JP" altLang="en-US" sz="2800" dirty="0" smtClean="0">
                <a:latin typeface="ＭＳ Ｐゴシック" pitchFamily="50" charset="-128"/>
              </a:rPr>
              <a:t>年</a:t>
            </a:r>
            <a:r>
              <a:rPr lang="en-US" altLang="ja-JP" sz="2800" dirty="0">
                <a:latin typeface="ＭＳ Ｐゴシック" pitchFamily="50" charset="-128"/>
              </a:rPr>
              <a:t>XX</a:t>
            </a:r>
            <a:r>
              <a:rPr lang="ja-JP" altLang="en-US" sz="2800" dirty="0" smtClean="0">
                <a:latin typeface="ＭＳ Ｐゴシック" pitchFamily="50" charset="-128"/>
              </a:rPr>
              <a:t>月</a:t>
            </a:r>
            <a:r>
              <a:rPr lang="en-US" altLang="ja-JP" sz="2800" dirty="0">
                <a:latin typeface="ＭＳ Ｐゴシック" pitchFamily="50" charset="-128"/>
              </a:rPr>
              <a:t>XX</a:t>
            </a:r>
            <a:r>
              <a:rPr lang="ja-JP" altLang="en-US" sz="2800" dirty="0" smtClean="0">
                <a:latin typeface="ＭＳ Ｐゴシック" pitchFamily="50" charset="-128"/>
              </a:rPr>
              <a:t>日</a:t>
            </a:r>
            <a:endParaRPr lang="en-US" altLang="ja-JP" sz="2800" dirty="0">
              <a:latin typeface="ＭＳ Ｐゴシック" pitchFamily="50" charset="-128"/>
            </a:endParaRPr>
          </a:p>
          <a:p>
            <a:pPr algn="ctr">
              <a:spcBef>
                <a:spcPts val="0"/>
              </a:spcBef>
              <a:spcAft>
                <a:spcPts val="0"/>
              </a:spcAft>
              <a:defRPr/>
            </a:pPr>
            <a:r>
              <a:rPr lang="ja-JP" altLang="en-US" sz="2800" dirty="0" smtClean="0">
                <a:latin typeface="+mj-ea"/>
              </a:rPr>
              <a:t>金融広報中央委員会</a:t>
            </a:r>
            <a:endParaRPr lang="en-US" altLang="ja-JP" sz="2800" dirty="0" smtClean="0">
              <a:latin typeface="+mj-ea"/>
            </a:endParaRPr>
          </a:p>
          <a:p>
            <a:pPr algn="ctr">
              <a:spcBef>
                <a:spcPts val="0"/>
              </a:spcBef>
              <a:spcAft>
                <a:spcPts val="0"/>
              </a:spcAft>
              <a:defRPr/>
            </a:pPr>
            <a:r>
              <a:rPr lang="ja-JP" altLang="en-US" sz="2800" b="1" dirty="0">
                <a:solidFill>
                  <a:schemeClr val="tx2">
                    <a:lumMod val="75000"/>
                  </a:schemeClr>
                </a:solidFill>
                <a:latin typeface="ＭＳ Ｐゴシック" pitchFamily="50" charset="-128"/>
              </a:rPr>
              <a:t>　</a:t>
            </a:r>
            <a:r>
              <a:rPr lang="ja-JP" altLang="en-US" sz="2400" dirty="0" smtClean="0">
                <a:latin typeface="+mj-ea"/>
              </a:rPr>
              <a:t>事務局</a:t>
            </a:r>
            <a:r>
              <a:rPr lang="ja-JP" altLang="en-US" sz="2400" dirty="0">
                <a:latin typeface="+mj-ea"/>
              </a:rPr>
              <a:t>　</a:t>
            </a:r>
            <a:r>
              <a:rPr lang="ja-JP" altLang="en-US" sz="2800" b="1" dirty="0">
                <a:solidFill>
                  <a:schemeClr val="tx2">
                    <a:lumMod val="75000"/>
                  </a:schemeClr>
                </a:solidFill>
                <a:latin typeface="ＭＳ Ｐゴシック" pitchFamily="50" charset="-128"/>
              </a:rPr>
              <a:t>　　　</a:t>
            </a:r>
            <a:r>
              <a:rPr lang="ja-JP" altLang="en-US" sz="2800" b="1" dirty="0">
                <a:solidFill>
                  <a:schemeClr val="tx2">
                    <a:lumMod val="75000"/>
                  </a:schemeClr>
                </a:solidFill>
                <a:latin typeface="HG創英角ﾎﾟｯﾌﾟ体" pitchFamily="49" charset="-128"/>
                <a:ea typeface="HG創英角ﾎﾟｯﾌﾟ体" pitchFamily="49" charset="-128"/>
              </a:rPr>
              <a:t>　</a:t>
            </a:r>
            <a:endParaRPr lang="ja-JP" altLang="en-US" sz="2800" b="1" dirty="0">
              <a:latin typeface="HG創英角ﾎﾟｯﾌﾟ体" pitchFamily="49" charset="-128"/>
              <a:ea typeface="HG創英角ﾎﾟｯﾌﾟ体" pitchFamily="49" charset="-128"/>
            </a:endParaRPr>
          </a:p>
        </p:txBody>
      </p:sp>
      <p:sp>
        <p:nvSpPr>
          <p:cNvPr id="4" name="正方形/長方形 3"/>
          <p:cNvSpPr/>
          <p:nvPr/>
        </p:nvSpPr>
        <p:spPr>
          <a:xfrm>
            <a:off x="7729769" y="335075"/>
            <a:ext cx="1109432" cy="400110"/>
          </a:xfrm>
          <a:prstGeom prst="rect">
            <a:avLst/>
          </a:prstGeom>
        </p:spPr>
        <p:txBody>
          <a:bodyPr wrap="square">
            <a:spAutoFit/>
          </a:bodyPr>
          <a:lstStyle/>
          <a:p>
            <a:pPr algn="r">
              <a:lnSpc>
                <a:spcPct val="100000"/>
              </a:lnSpc>
              <a:spcBef>
                <a:spcPts val="0"/>
              </a:spcBef>
              <a:spcAft>
                <a:spcPts val="0"/>
              </a:spcAft>
            </a:pPr>
            <a:r>
              <a:rPr lang="ja-JP" altLang="en-US" sz="2000" dirty="0" smtClean="0"/>
              <a:t>（</a:t>
            </a:r>
            <a:r>
              <a:rPr lang="en-US" altLang="ja-JP" sz="2000" dirty="0" smtClean="0"/>
              <a:t>2/3</a:t>
            </a:r>
            <a:r>
              <a:rPr lang="ja-JP" altLang="en-US" sz="2000" dirty="0" smtClean="0"/>
              <a:t>）</a:t>
            </a:r>
            <a:endParaRPr lang="ja-JP" altLang="en-US" sz="2000" dirty="0"/>
          </a:p>
        </p:txBody>
      </p:sp>
    </p:spTree>
    <p:extLst>
      <p:ext uri="{BB962C8B-B14F-4D97-AF65-F5344CB8AC3E}">
        <p14:creationId xmlns:p14="http://schemas.microsoft.com/office/powerpoint/2010/main" val="63519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
          <p:cNvSpPr txBox="1">
            <a:spLocks/>
          </p:cNvSpPr>
          <p:nvPr/>
        </p:nvSpPr>
        <p:spPr>
          <a:xfrm>
            <a:off x="8323729" y="6394218"/>
            <a:ext cx="820271" cy="357539"/>
          </a:xfrm>
          <a:prstGeom prst="rect">
            <a:avLst/>
          </a:prstGeom>
          <a:solidFill>
            <a:schemeClr val="bg1"/>
          </a:solidFill>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sz="2000" dirty="0" smtClean="0">
                <a:solidFill>
                  <a:schemeClr val="accent1">
                    <a:lumMod val="75000"/>
                  </a:schemeClr>
                </a:solidFill>
              </a:rPr>
              <a:t>　</a:t>
            </a:r>
            <a:r>
              <a:rPr lang="ja-JP" altLang="en-US" sz="2000" dirty="0" smtClean="0">
                <a:solidFill>
                  <a:srgbClr val="D96709"/>
                </a:solidFill>
              </a:rPr>
              <a:t>　</a:t>
            </a:r>
            <a:fld id="{EAD68E1B-C62F-44BA-BE96-B3D3A04D6E8E}" type="slidenum">
              <a:rPr lang="ja-JP" altLang="en-US" sz="2000" b="1" smtClean="0">
                <a:solidFill>
                  <a:srgbClr val="D96709"/>
                </a:solidFill>
              </a:rPr>
              <a:pPr>
                <a:defRPr/>
              </a:pPr>
              <a:t>10</a:t>
            </a:fld>
            <a:endParaRPr lang="en-US" altLang="ja-JP" sz="2000" b="1" dirty="0">
              <a:solidFill>
                <a:srgbClr val="D96709"/>
              </a:solidFill>
            </a:endParaRPr>
          </a:p>
        </p:txBody>
      </p:sp>
      <p:sp>
        <p:nvSpPr>
          <p:cNvPr id="2" name="タイトル 1"/>
          <p:cNvSpPr>
            <a:spLocks noGrp="1"/>
          </p:cNvSpPr>
          <p:nvPr>
            <p:ph type="title"/>
          </p:nvPr>
        </p:nvSpPr>
        <p:spPr>
          <a:xfrm>
            <a:off x="685989" y="758043"/>
            <a:ext cx="8229600" cy="1143000"/>
          </a:xfrm>
        </p:spPr>
        <p:txBody>
          <a:bodyPr>
            <a:normAutofit/>
          </a:bodyPr>
          <a:lstStyle/>
          <a:p>
            <a:pPr>
              <a:spcBef>
                <a:spcPts val="0"/>
              </a:spcBef>
              <a:defRPr/>
            </a:pPr>
            <a:r>
              <a:rPr lang="ja-JP" altLang="en-US" sz="2800" b="1" i="1" dirty="0">
                <a:latin typeface="Meiryo UI" panose="020B0604030504040204" pitchFamily="50" charset="-128"/>
                <a:ea typeface="Meiryo UI" panose="020B0604030504040204" pitchFamily="50" charset="-128"/>
                <a:cs typeface="Meiryo UI" panose="020B0604030504040204" pitchFamily="50" charset="-128"/>
              </a:rPr>
              <a:t>稼ぐ力を高めるために必要なもの</a:t>
            </a:r>
          </a:p>
        </p:txBody>
      </p:sp>
      <p:sp>
        <p:nvSpPr>
          <p:cNvPr id="13" name="楕円 12"/>
          <p:cNvSpPr/>
          <p:nvPr/>
        </p:nvSpPr>
        <p:spPr>
          <a:xfrm>
            <a:off x="1180296" y="2286009"/>
            <a:ext cx="2140721" cy="1371601"/>
          </a:xfrm>
          <a:prstGeom prst="ellipse">
            <a:avLst/>
          </a:prstGeom>
          <a:solidFill>
            <a:srgbClr val="FF0000"/>
          </a:solidFill>
          <a:ln>
            <a:solidFill>
              <a:schemeClr val="accent6">
                <a:lumMod val="40000"/>
                <a:lumOff val="60000"/>
              </a:schemeClr>
            </a:solidFill>
          </a:ln>
          <a:effectLst>
            <a:innerShdw blurRad="63500" dist="50800" dir="2700000">
              <a:prstClr val="black">
                <a:alpha val="50000"/>
              </a:prstClr>
            </a:innerShdw>
          </a:effectLst>
        </p:spPr>
        <p:txBody>
          <a:bodyPr wrap="square" rtlCol="0" anchor="ctr">
            <a:spAutoFit/>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5" name="AutoShape 18"/>
          <p:cNvSpPr>
            <a:spLocks noChangeAspect="1" noChangeArrowheads="1"/>
          </p:cNvSpPr>
          <p:nvPr/>
        </p:nvSpPr>
        <p:spPr bwMode="auto">
          <a:xfrm>
            <a:off x="1346324" y="2710199"/>
            <a:ext cx="1808663" cy="523220"/>
          </a:xfrm>
          <a:prstGeom prst="wedgeRectCallout">
            <a:avLst>
              <a:gd name="adj1" fmla="val -29486"/>
              <a:gd name="adj2" fmla="val -49731"/>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800" b="0" dirty="0" smtClean="0">
                <a:solidFill>
                  <a:srgbClr val="000000"/>
                </a:solidFill>
                <a:latin typeface="ＨＧｺﾞｼｯｸE-PRO"/>
                <a:ea typeface="ＨＧｺﾞｼｯｸE-PRO"/>
                <a:cs typeface="ＨＧｺﾞｼｯｸE-PRO"/>
              </a:rPr>
              <a:t>マインド</a:t>
            </a:r>
            <a:endParaRPr kumimoji="1" lang="ja-JP" altLang="en-US" sz="2800" b="0" dirty="0">
              <a:solidFill>
                <a:srgbClr val="000000"/>
              </a:solidFill>
              <a:latin typeface="ＨＧｺﾞｼｯｸE-PRO"/>
              <a:ea typeface="ＨＧｺﾞｼｯｸE-PRO"/>
              <a:cs typeface="ＨＧｺﾞｼｯｸE-PRO"/>
            </a:endParaRPr>
          </a:p>
        </p:txBody>
      </p:sp>
      <p:sp>
        <p:nvSpPr>
          <p:cNvPr id="14" name="AutoShape 18"/>
          <p:cNvSpPr>
            <a:spLocks noChangeAspect="1" noChangeArrowheads="1"/>
          </p:cNvSpPr>
          <p:nvPr/>
        </p:nvSpPr>
        <p:spPr bwMode="auto">
          <a:xfrm>
            <a:off x="997528" y="4525987"/>
            <a:ext cx="2535382" cy="523220"/>
          </a:xfrm>
          <a:prstGeom prst="wedgeRectCallout">
            <a:avLst>
              <a:gd name="adj1" fmla="val -29486"/>
              <a:gd name="adj2" fmla="val -4973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800" b="0" dirty="0" smtClean="0">
                <a:solidFill>
                  <a:srgbClr val="000000"/>
                </a:solidFill>
                <a:latin typeface="ＨＧｺﾞｼｯｸE-PRO"/>
                <a:ea typeface="ＨＧｺﾞｼｯｸE-PRO"/>
                <a:cs typeface="ＨＧｺﾞｼｯｸE-PRO"/>
              </a:rPr>
              <a:t>チャレンジ精神</a:t>
            </a:r>
            <a:endParaRPr kumimoji="1" lang="ja-JP" altLang="en-US" sz="2800" b="0" dirty="0">
              <a:solidFill>
                <a:srgbClr val="000000"/>
              </a:solidFill>
              <a:latin typeface="ＨＧｺﾞｼｯｸE-PRO"/>
              <a:ea typeface="ＨＧｺﾞｼｯｸE-PRO"/>
              <a:cs typeface="ＨＧｺﾞｼｯｸE-PRO"/>
            </a:endParaRPr>
          </a:p>
        </p:txBody>
      </p:sp>
      <p:sp>
        <p:nvSpPr>
          <p:cNvPr id="15" name="楕円 14"/>
          <p:cNvSpPr/>
          <p:nvPr/>
        </p:nvSpPr>
        <p:spPr>
          <a:xfrm>
            <a:off x="3899861" y="2286009"/>
            <a:ext cx="2140721" cy="1371601"/>
          </a:xfrm>
          <a:prstGeom prst="ellipse">
            <a:avLst/>
          </a:prstGeom>
          <a:solidFill>
            <a:srgbClr val="33CCFF"/>
          </a:solidFill>
          <a:ln>
            <a:solidFill>
              <a:schemeClr val="accent6">
                <a:lumMod val="40000"/>
                <a:lumOff val="60000"/>
              </a:schemeClr>
            </a:solidFill>
          </a:ln>
          <a:effectLst>
            <a:innerShdw blurRad="63500" dist="50800" dir="2700000">
              <a:prstClr val="black">
                <a:alpha val="50000"/>
              </a:prstClr>
            </a:innerShdw>
          </a:effectLst>
        </p:spPr>
        <p:txBody>
          <a:bodyPr wrap="square" rtlCol="0" anchor="ctr">
            <a:spAutoFit/>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6" name="楕円 15"/>
          <p:cNvSpPr/>
          <p:nvPr/>
        </p:nvSpPr>
        <p:spPr>
          <a:xfrm>
            <a:off x="6499421" y="2267704"/>
            <a:ext cx="2140721" cy="1371601"/>
          </a:xfrm>
          <a:prstGeom prst="ellipse">
            <a:avLst/>
          </a:prstGeom>
          <a:solidFill>
            <a:srgbClr val="FFFF00"/>
          </a:solidFill>
          <a:ln>
            <a:solidFill>
              <a:schemeClr val="accent6">
                <a:lumMod val="40000"/>
                <a:lumOff val="60000"/>
              </a:schemeClr>
            </a:solidFill>
          </a:ln>
          <a:effectLst>
            <a:innerShdw blurRad="63500" dist="50800" dir="2700000">
              <a:prstClr val="black">
                <a:alpha val="50000"/>
              </a:prstClr>
            </a:innerShdw>
          </a:effectLst>
        </p:spPr>
        <p:txBody>
          <a:bodyPr wrap="square" rtlCol="0" anchor="ctr">
            <a:spAutoFit/>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7" name="AutoShape 18"/>
          <p:cNvSpPr>
            <a:spLocks noChangeAspect="1" noChangeArrowheads="1"/>
          </p:cNvSpPr>
          <p:nvPr/>
        </p:nvSpPr>
        <p:spPr bwMode="auto">
          <a:xfrm>
            <a:off x="3862027" y="2710199"/>
            <a:ext cx="2096384" cy="523220"/>
          </a:xfrm>
          <a:prstGeom prst="wedgeRectCallout">
            <a:avLst>
              <a:gd name="adj1" fmla="val -29486"/>
              <a:gd name="adj2" fmla="val -49731"/>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800" b="0" dirty="0" smtClean="0">
                <a:solidFill>
                  <a:srgbClr val="000000"/>
                </a:solidFill>
                <a:latin typeface="ＨＧｺﾞｼｯｸE-PRO"/>
                <a:ea typeface="ＨＧｺﾞｼｯｸE-PRO"/>
                <a:cs typeface="ＨＧｺﾞｼｯｸE-PRO"/>
              </a:rPr>
              <a:t>テクノロジー</a:t>
            </a:r>
            <a:endParaRPr kumimoji="1" lang="ja-JP" altLang="en-US" sz="2800" b="0" dirty="0">
              <a:solidFill>
                <a:srgbClr val="000000"/>
              </a:solidFill>
              <a:latin typeface="ＨＧｺﾞｼｯｸE-PRO"/>
              <a:ea typeface="ＨＧｺﾞｼｯｸE-PRO"/>
              <a:cs typeface="ＨＧｺﾞｼｯｸE-PRO"/>
            </a:endParaRPr>
          </a:p>
        </p:txBody>
      </p:sp>
      <p:sp>
        <p:nvSpPr>
          <p:cNvPr id="20" name="AutoShape 18"/>
          <p:cNvSpPr>
            <a:spLocks noChangeAspect="1" noChangeArrowheads="1"/>
          </p:cNvSpPr>
          <p:nvPr/>
        </p:nvSpPr>
        <p:spPr bwMode="auto">
          <a:xfrm>
            <a:off x="6492354" y="2710199"/>
            <a:ext cx="2096384" cy="523220"/>
          </a:xfrm>
          <a:prstGeom prst="wedgeRectCallout">
            <a:avLst>
              <a:gd name="adj1" fmla="val -29486"/>
              <a:gd name="adj2" fmla="val -49731"/>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800" b="0" dirty="0" smtClean="0">
                <a:solidFill>
                  <a:srgbClr val="000000"/>
                </a:solidFill>
                <a:latin typeface="ＨＧｺﾞｼｯｸE-PRO"/>
                <a:ea typeface="ＨＧｺﾞｼｯｸE-PRO"/>
                <a:cs typeface="ＨＧｺﾞｼｯｸE-PRO"/>
              </a:rPr>
              <a:t>人　材</a:t>
            </a:r>
            <a:endParaRPr kumimoji="1" lang="ja-JP" altLang="en-US" sz="2800" b="0" dirty="0">
              <a:solidFill>
                <a:srgbClr val="000000"/>
              </a:solidFill>
              <a:latin typeface="ＨＧｺﾞｼｯｸE-PRO"/>
              <a:ea typeface="ＨＧｺﾞｼｯｸE-PRO"/>
              <a:cs typeface="ＨＧｺﾞｼｯｸE-PRO"/>
            </a:endParaRPr>
          </a:p>
        </p:txBody>
      </p:sp>
      <p:sp>
        <p:nvSpPr>
          <p:cNvPr id="21" name="AutoShape 18"/>
          <p:cNvSpPr>
            <a:spLocks noChangeAspect="1" noChangeArrowheads="1"/>
          </p:cNvSpPr>
          <p:nvPr/>
        </p:nvSpPr>
        <p:spPr bwMode="auto">
          <a:xfrm>
            <a:off x="6553200" y="4533275"/>
            <a:ext cx="1974693" cy="523220"/>
          </a:xfrm>
          <a:prstGeom prst="wedgeRectCallout">
            <a:avLst>
              <a:gd name="adj1" fmla="val -29486"/>
              <a:gd name="adj2" fmla="val -4973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lang="ja-JP" altLang="en-US" sz="2800" b="0" dirty="0" smtClean="0">
                <a:solidFill>
                  <a:srgbClr val="000000"/>
                </a:solidFill>
                <a:latin typeface="ＨＧｺﾞｼｯｸE-PRO"/>
                <a:ea typeface="ＨＧｺﾞｼｯｸE-PRO"/>
                <a:cs typeface="ＨＧｺﾞｼｯｸE-PRO"/>
              </a:rPr>
              <a:t>学び直</a:t>
            </a:r>
            <a:r>
              <a:rPr lang="ja-JP" altLang="en-US" sz="2800" b="0" dirty="0">
                <a:solidFill>
                  <a:srgbClr val="000000"/>
                </a:solidFill>
                <a:latin typeface="ＨＧｺﾞｼｯｸE-PRO"/>
                <a:ea typeface="ＨＧｺﾞｼｯｸE-PRO"/>
                <a:cs typeface="ＨＧｺﾞｼｯｸE-PRO"/>
              </a:rPr>
              <a:t>し</a:t>
            </a:r>
            <a:endParaRPr kumimoji="1" lang="ja-JP" altLang="en-US" sz="2800" b="0" dirty="0">
              <a:solidFill>
                <a:srgbClr val="000000"/>
              </a:solidFill>
              <a:latin typeface="ＨＧｺﾞｼｯｸE-PRO"/>
              <a:ea typeface="ＨＧｺﾞｼｯｸE-PRO"/>
              <a:cs typeface="ＨＧｺﾞｼｯｸE-PRO"/>
            </a:endParaRPr>
          </a:p>
        </p:txBody>
      </p:sp>
      <p:sp>
        <p:nvSpPr>
          <p:cNvPr id="22" name="AutoShape 18"/>
          <p:cNvSpPr>
            <a:spLocks noChangeAspect="1" noChangeArrowheads="1"/>
          </p:cNvSpPr>
          <p:nvPr/>
        </p:nvSpPr>
        <p:spPr bwMode="auto">
          <a:xfrm>
            <a:off x="3862027" y="4525987"/>
            <a:ext cx="2260725" cy="523220"/>
          </a:xfrm>
          <a:prstGeom prst="wedgeRectCallout">
            <a:avLst>
              <a:gd name="adj1" fmla="val -29486"/>
              <a:gd name="adj2" fmla="val -4973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800" b="0" dirty="0" smtClean="0">
                <a:solidFill>
                  <a:srgbClr val="000000"/>
                </a:solidFill>
                <a:latin typeface="ＨＧｺﾞｼｯｸE-PRO"/>
                <a:ea typeface="ＨＧｺﾞｼｯｸE-PRO"/>
                <a:cs typeface="ＨＧｺﾞｼｯｸE-PRO"/>
              </a:rPr>
              <a:t>イノベーション</a:t>
            </a:r>
            <a:endParaRPr kumimoji="1" lang="ja-JP" altLang="en-US" sz="2800" b="0" dirty="0">
              <a:solidFill>
                <a:srgbClr val="000000"/>
              </a:solidFill>
              <a:latin typeface="ＨＧｺﾞｼｯｸE-PRO"/>
              <a:ea typeface="ＨＧｺﾞｼｯｸE-PRO"/>
              <a:cs typeface="ＨＧｺﾞｼｯｸE-PRO"/>
            </a:endParaRPr>
          </a:p>
        </p:txBody>
      </p:sp>
    </p:spTree>
    <p:extLst>
      <p:ext uri="{BB962C8B-B14F-4D97-AF65-F5344CB8AC3E}">
        <p14:creationId xmlns:p14="http://schemas.microsoft.com/office/powerpoint/2010/main" val="49304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015314108"/>
              </p:ext>
            </p:extLst>
          </p:nvPr>
        </p:nvGraphicFramePr>
        <p:xfrm>
          <a:off x="0" y="716437"/>
          <a:ext cx="5288437" cy="518160"/>
        </p:xfrm>
        <a:graphic>
          <a:graphicData uri="http://schemas.openxmlformats.org/drawingml/2006/table">
            <a:tbl>
              <a:tblPr firstRow="1" bandRow="1">
                <a:tableStyleId>{5C22544A-7EE6-4342-B048-85BDC9FD1C3A}</a:tableStyleId>
              </a:tblPr>
              <a:tblGrid>
                <a:gridCol w="326144">
                  <a:extLst>
                    <a:ext uri="{9D8B030D-6E8A-4147-A177-3AD203B41FA5}">
                      <a16:colId xmlns:a16="http://schemas.microsoft.com/office/drawing/2014/main" val="20000"/>
                    </a:ext>
                  </a:extLst>
                </a:gridCol>
                <a:gridCol w="4962293">
                  <a:extLst>
                    <a:ext uri="{9D8B030D-6E8A-4147-A177-3AD203B41FA5}">
                      <a16:colId xmlns:a16="http://schemas.microsoft.com/office/drawing/2014/main" val="20001"/>
                    </a:ext>
                  </a:extLst>
                </a:gridCol>
              </a:tblGrid>
              <a:tr h="506160">
                <a:tc>
                  <a:txBody>
                    <a:bodyPr/>
                    <a:lstStyle/>
                    <a:p>
                      <a:pPr algn="ct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デジタル化と柔軟な働き方</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タイトル 1"/>
          <p:cNvSpPr txBox="1">
            <a:spLocks/>
          </p:cNvSpPr>
          <p:nvPr/>
        </p:nvSpPr>
        <p:spPr>
          <a:xfrm>
            <a:off x="562961" y="1523332"/>
            <a:ext cx="7611221" cy="4794341"/>
          </a:xfrm>
          <a:prstGeom prst="rect">
            <a:avLst/>
          </a:prstGeom>
        </p:spPr>
        <p:txBody>
          <a:bodyPr/>
          <a:lstStyle/>
          <a:p>
            <a:pPr marL="468313" lvl="0" indent="-285750">
              <a:lnSpc>
                <a:spcPct val="150000"/>
              </a:lnSpc>
              <a:spcBef>
                <a:spcPct val="0"/>
              </a:spcBef>
              <a:spcAft>
                <a:spcPct val="0"/>
              </a:spcAft>
              <a:buFont typeface="Wingdings" panose="05000000000000000000" pitchFamily="2" charset="2"/>
              <a:buChar char="l"/>
              <a:defRPr/>
            </a:pPr>
            <a:r>
              <a:rPr lang="ja-JP" altLang="en-US" sz="2400" kern="0" dirty="0">
                <a:latin typeface="Meiryo UI" panose="020B0604030504040204" pitchFamily="50" charset="-128"/>
                <a:ea typeface="Meiryo UI" panose="020B0604030504040204" pitchFamily="50" charset="-128"/>
                <a:cs typeface="+mj-cs"/>
              </a:rPr>
              <a:t>リモートワークの展開</a:t>
            </a:r>
            <a:r>
              <a:rPr lang="ja-JP" altLang="en-US" sz="2400" kern="0" dirty="0" smtClean="0">
                <a:latin typeface="Meiryo UI" panose="020B0604030504040204" pitchFamily="50" charset="-128"/>
                <a:ea typeface="Meiryo UI" panose="020B0604030504040204" pitchFamily="50" charset="-128"/>
                <a:cs typeface="+mj-cs"/>
              </a:rPr>
              <a:t>（「壁」が</a:t>
            </a:r>
            <a:r>
              <a:rPr lang="ja-JP" altLang="en-US" sz="2400" kern="0" dirty="0">
                <a:latin typeface="Meiryo UI" panose="020B0604030504040204" pitchFamily="50" charset="-128"/>
                <a:ea typeface="Meiryo UI" panose="020B0604030504040204" pitchFamily="50" charset="-128"/>
                <a:cs typeface="+mj-cs"/>
              </a:rPr>
              <a:t>消える）</a:t>
            </a:r>
          </a:p>
          <a:p>
            <a:pPr marL="468313" lvl="0" indent="-285750">
              <a:lnSpc>
                <a:spcPct val="15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ビジネスチャンス</a:t>
            </a:r>
            <a:r>
              <a:rPr lang="ja-JP" altLang="en-US" sz="2400" kern="0" dirty="0">
                <a:latin typeface="Meiryo UI" panose="020B0604030504040204" pitchFamily="50" charset="-128"/>
                <a:ea typeface="Meiryo UI" panose="020B0604030504040204" pitchFamily="50" charset="-128"/>
                <a:cs typeface="+mj-cs"/>
              </a:rPr>
              <a:t>の拡大（つながりやすくなる）</a:t>
            </a:r>
          </a:p>
          <a:p>
            <a:pPr marL="468313" lvl="0" indent="-285750">
              <a:lnSpc>
                <a:spcPct val="15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ＡＩ</a:t>
            </a:r>
            <a:r>
              <a:rPr lang="ja-JP" altLang="en-US" sz="2400" kern="0" dirty="0">
                <a:latin typeface="Meiryo UI" panose="020B0604030504040204" pitchFamily="50" charset="-128"/>
                <a:ea typeface="Meiryo UI" panose="020B0604030504040204" pitchFamily="50" charset="-128"/>
                <a:cs typeface="+mj-cs"/>
              </a:rPr>
              <a:t>／</a:t>
            </a:r>
            <a:r>
              <a:rPr lang="ja-JP" altLang="en-US" sz="2400" kern="0" dirty="0" smtClean="0">
                <a:latin typeface="Meiryo UI" panose="020B0604030504040204" pitchFamily="50" charset="-128"/>
                <a:ea typeface="Meiryo UI" panose="020B0604030504040204" pitchFamily="50" charset="-128"/>
                <a:cs typeface="+mj-cs"/>
              </a:rPr>
              <a:t>ロボット化（味方？脅威？）</a:t>
            </a:r>
            <a:endParaRPr lang="ja-JP" altLang="en-US" sz="2400" kern="0" dirty="0">
              <a:latin typeface="Meiryo UI" panose="020B0604030504040204" pitchFamily="50" charset="-128"/>
              <a:ea typeface="Meiryo UI" panose="020B0604030504040204" pitchFamily="50" charset="-128"/>
              <a:cs typeface="+mj-cs"/>
            </a:endParaRPr>
          </a:p>
          <a:p>
            <a:pPr marL="468313" lvl="0" indent="-285750">
              <a:lnSpc>
                <a:spcPct val="150000"/>
              </a:lnSpc>
              <a:spcBef>
                <a:spcPct val="0"/>
              </a:spcBef>
              <a:spcAft>
                <a:spcPct val="0"/>
              </a:spcAft>
              <a:buFont typeface="Wingdings" panose="05000000000000000000" pitchFamily="2" charset="2"/>
              <a:buChar char="l"/>
              <a:defRPr/>
            </a:pPr>
            <a:endParaRPr lang="ja-JP" altLang="en-US" sz="2400" kern="0" dirty="0">
              <a:latin typeface="Meiryo UI" panose="020B0604030504040204" pitchFamily="50" charset="-128"/>
              <a:ea typeface="Meiryo UI" panose="020B0604030504040204" pitchFamily="50" charset="-128"/>
              <a:cs typeface="+mj-cs"/>
            </a:endParaRPr>
          </a:p>
          <a:p>
            <a:pPr marL="182563" lvl="0">
              <a:lnSpc>
                <a:spcPct val="150000"/>
              </a:lnSpc>
              <a:spcBef>
                <a:spcPct val="0"/>
              </a:spcBef>
              <a:spcAft>
                <a:spcPct val="0"/>
              </a:spcAft>
              <a:defRPr/>
            </a:pPr>
            <a:r>
              <a:rPr lang="ja-JP" altLang="en-US" sz="2400" kern="0" dirty="0">
                <a:latin typeface="Meiryo UI" panose="020B0604030504040204" pitchFamily="50" charset="-128"/>
                <a:ea typeface="Meiryo UI" panose="020B0604030504040204" pitchFamily="50" charset="-128"/>
                <a:cs typeface="+mj-cs"/>
              </a:rPr>
              <a:t>（柔軟な働き方）</a:t>
            </a:r>
          </a:p>
          <a:p>
            <a:pPr marL="468313" lvl="0" indent="-285750">
              <a:lnSpc>
                <a:spcPct val="15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時間</a:t>
            </a:r>
            <a:r>
              <a:rPr lang="ja-JP" altLang="en-US" sz="2400" kern="0" dirty="0">
                <a:latin typeface="Meiryo UI" panose="020B0604030504040204" pitchFamily="50" charset="-128"/>
                <a:ea typeface="Meiryo UI" panose="020B0604030504040204" pitchFamily="50" charset="-128"/>
                <a:cs typeface="+mj-cs"/>
              </a:rPr>
              <a:t>・場所を選ばないワークスタイル</a:t>
            </a:r>
          </a:p>
          <a:p>
            <a:pPr marL="468313" lvl="0" indent="-285750">
              <a:lnSpc>
                <a:spcPct val="15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副業</a:t>
            </a:r>
            <a:r>
              <a:rPr lang="ja-JP" altLang="en-US" sz="2400" kern="0" dirty="0">
                <a:latin typeface="Meiryo UI" panose="020B0604030504040204" pitchFamily="50" charset="-128"/>
                <a:ea typeface="Meiryo UI" panose="020B0604030504040204" pitchFamily="50" charset="-128"/>
                <a:cs typeface="+mj-cs"/>
              </a:rPr>
              <a:t>・</a:t>
            </a:r>
            <a:r>
              <a:rPr lang="ja-JP" altLang="en-US" sz="2400" kern="0" dirty="0" smtClean="0">
                <a:latin typeface="Meiryo UI" panose="020B0604030504040204" pitchFamily="50" charset="-128"/>
                <a:ea typeface="Meiryo UI" panose="020B0604030504040204" pitchFamily="50" charset="-128"/>
                <a:cs typeface="+mj-cs"/>
              </a:rPr>
              <a:t>兼業・起業の広がり</a:t>
            </a:r>
            <a:endParaRPr lang="ja-JP" altLang="en-US" sz="2400" kern="0" dirty="0">
              <a:latin typeface="Meiryo UI" panose="020B0604030504040204" pitchFamily="50" charset="-128"/>
              <a:ea typeface="Meiryo UI" panose="020B0604030504040204" pitchFamily="50" charset="-128"/>
              <a:cs typeface="+mj-cs"/>
            </a:endParaRPr>
          </a:p>
          <a:p>
            <a:pPr marL="468313" lvl="0" indent="-285750">
              <a:lnSpc>
                <a:spcPct val="15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ワーク</a:t>
            </a:r>
            <a:r>
              <a:rPr lang="ja-JP" altLang="en-US" sz="2400" kern="0" dirty="0">
                <a:latin typeface="Meiryo UI" panose="020B0604030504040204" pitchFamily="50" charset="-128"/>
                <a:ea typeface="Meiryo UI" panose="020B0604030504040204" pitchFamily="50" charset="-128"/>
                <a:cs typeface="+mj-cs"/>
              </a:rPr>
              <a:t>・ライフ・バランス（子育て・介護等との両立）</a:t>
            </a:r>
          </a:p>
          <a:p>
            <a:pPr marL="468313" lvl="0" indent="-285750">
              <a:lnSpc>
                <a:spcPct val="15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脱</a:t>
            </a:r>
            <a:r>
              <a:rPr lang="ja-JP" altLang="en-US" sz="2400" kern="0" dirty="0">
                <a:latin typeface="Meiryo UI" panose="020B0604030504040204" pitchFamily="50" charset="-128"/>
                <a:ea typeface="Meiryo UI" panose="020B0604030504040204" pitchFamily="50" charset="-128"/>
                <a:cs typeface="+mj-cs"/>
              </a:rPr>
              <a:t>・男性</a:t>
            </a:r>
            <a:r>
              <a:rPr lang="ja-JP" altLang="en-US" sz="2400" kern="0" dirty="0" smtClean="0">
                <a:latin typeface="Meiryo UI" panose="020B0604030504040204" pitchFamily="50" charset="-128"/>
                <a:ea typeface="Meiryo UI" panose="020B0604030504040204" pitchFamily="50" charset="-128"/>
                <a:cs typeface="+mj-cs"/>
              </a:rPr>
              <a:t>中心社会（</a:t>
            </a:r>
            <a:r>
              <a:rPr lang="ja-JP" altLang="en-US" sz="2400" kern="0" dirty="0">
                <a:latin typeface="Meiryo UI" panose="020B0604030504040204" pitchFamily="50" charset="-128"/>
                <a:ea typeface="Meiryo UI" panose="020B0604030504040204" pitchFamily="50" charset="-128"/>
                <a:cs typeface="+mj-cs"/>
              </a:rPr>
              <a:t>女性、障害者、外国人材</a:t>
            </a:r>
            <a:r>
              <a:rPr lang="ja-JP" altLang="en-US" sz="2400" kern="0" dirty="0" smtClean="0">
                <a:latin typeface="Meiryo UI" panose="020B0604030504040204" pitchFamily="50" charset="-128"/>
                <a:ea typeface="Meiryo UI" panose="020B0604030504040204" pitchFamily="50" charset="-128"/>
                <a:cs typeface="+mj-cs"/>
              </a:rPr>
              <a:t>の参加）</a:t>
            </a:r>
            <a:endParaRPr lang="ja-JP" altLang="en-US" sz="2400" kern="0" dirty="0">
              <a:latin typeface="Meiryo UI" panose="020B0604030504040204" pitchFamily="50" charset="-128"/>
              <a:ea typeface="Meiryo UI" panose="020B0604030504040204" pitchFamily="50" charset="-128"/>
              <a:cs typeface="+mj-cs"/>
            </a:endParaRPr>
          </a:p>
        </p:txBody>
      </p:sp>
    </p:spTree>
    <p:extLst>
      <p:ext uri="{BB962C8B-B14F-4D97-AF65-F5344CB8AC3E}">
        <p14:creationId xmlns:p14="http://schemas.microsoft.com/office/powerpoint/2010/main" val="548775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410513"/>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400" b="1" kern="0" dirty="0">
                <a:latin typeface="メイリオ" panose="020B0604030504040204" pitchFamily="50" charset="-128"/>
                <a:ea typeface="メイリオ" panose="020B0604030504040204" pitchFamily="50" charset="-128"/>
                <a:cs typeface="+mj-cs"/>
              </a:rPr>
              <a:t>２</a:t>
            </a:r>
            <a:r>
              <a:rPr kumimoji="1" lang="en-US" altLang="ja-JP"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a:t>
            </a:r>
            <a:r>
              <a:rPr lang="ja-JP" altLang="en-US" sz="4400" b="1" kern="0" dirty="0" smtClean="0">
                <a:latin typeface="メイリオ" panose="020B0604030504040204" pitchFamily="50" charset="-128"/>
                <a:ea typeface="メイリオ" panose="020B0604030504040204" pitchFamily="50" charset="-128"/>
                <a:cs typeface="+mj-cs"/>
              </a:rPr>
              <a:t> </a:t>
            </a:r>
            <a:r>
              <a:rPr kumimoji="1" lang="ja-JP" altLang="en-US"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家計管理</a:t>
            </a:r>
          </a:p>
        </p:txBody>
      </p:sp>
    </p:spTree>
    <p:extLst>
      <p:ext uri="{BB962C8B-B14F-4D97-AF65-F5344CB8AC3E}">
        <p14:creationId xmlns:p14="http://schemas.microsoft.com/office/powerpoint/2010/main" val="383386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53743490"/>
              </p:ext>
            </p:extLst>
          </p:nvPr>
        </p:nvGraphicFramePr>
        <p:xfrm>
          <a:off x="396494" y="996697"/>
          <a:ext cx="7154233" cy="1857339"/>
        </p:xfrm>
        <a:graphic>
          <a:graphicData uri="http://schemas.openxmlformats.org/drawingml/2006/table">
            <a:tbl>
              <a:tblPr firstRow="1" bandRow="1">
                <a:tableStyleId>{93296810-A885-4BE3-A3E7-6D5BEEA58F35}</a:tableStyleId>
              </a:tblPr>
              <a:tblGrid>
                <a:gridCol w="7154233">
                  <a:extLst>
                    <a:ext uri="{9D8B030D-6E8A-4147-A177-3AD203B41FA5}">
                      <a16:colId xmlns:a16="http://schemas.microsoft.com/office/drawing/2014/main" val="20000"/>
                    </a:ext>
                  </a:extLst>
                </a:gridCol>
              </a:tblGrid>
              <a:tr h="666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t>生活費の主な項目</a:t>
                      </a:r>
                      <a:endParaRPr lang="en-US" altLang="ja-JP" sz="3200" b="1" dirty="0">
                        <a:solidFill>
                          <a:prstClr val="black"/>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19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t>食費、住居費、光熱水道費、車両費、</a:t>
                      </a:r>
                      <a:endParaRPr lang="en-US" altLang="ja-JP"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t>通信費、教養娯楽費</a:t>
                      </a:r>
                      <a:r>
                        <a:rPr lang="ja-JP" altLang="en-US" sz="2000" dirty="0"/>
                        <a:t>　など</a:t>
                      </a:r>
                      <a:endParaRPr lang="en-US" altLang="ja-JP" sz="2000" b="1" dirty="0">
                        <a:solidFill>
                          <a:prstClr val="black"/>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385210324"/>
              </p:ext>
            </p:extLst>
          </p:nvPr>
        </p:nvGraphicFramePr>
        <p:xfrm>
          <a:off x="396494" y="2908563"/>
          <a:ext cx="7154233" cy="2145792"/>
        </p:xfrm>
        <a:graphic>
          <a:graphicData uri="http://schemas.openxmlformats.org/drawingml/2006/table">
            <a:tbl>
              <a:tblPr firstRow="1" bandRow="1">
                <a:tableStyleId>{93296810-A885-4BE3-A3E7-6D5BEEA58F35}</a:tableStyleId>
              </a:tblPr>
              <a:tblGrid>
                <a:gridCol w="7154233">
                  <a:extLst>
                    <a:ext uri="{9D8B030D-6E8A-4147-A177-3AD203B41FA5}">
                      <a16:colId xmlns:a16="http://schemas.microsoft.com/office/drawing/2014/main" val="20000"/>
                    </a:ext>
                  </a:extLst>
                </a:gridCol>
              </a:tblGrid>
              <a:tr h="455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t>世帯構成別生活費</a:t>
                      </a:r>
                      <a:endParaRPr lang="en-US" altLang="ja-JP" sz="3200" b="1" dirty="0">
                        <a:solidFill>
                          <a:prstClr val="black"/>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246704">
                <a:tc>
                  <a:txBody>
                    <a:bodyPr/>
                    <a:lstStyle/>
                    <a:p>
                      <a:pPr marL="0" algn="l" defTabSz="685800">
                        <a:lnSpc>
                          <a:spcPct val="110000"/>
                        </a:lnSpc>
                        <a:spcBef>
                          <a:spcPts val="0"/>
                        </a:spcBef>
                        <a:spcAft>
                          <a:spcPts val="0"/>
                        </a:spcAft>
                        <a:buClr>
                          <a:srgbClr val="2DA2BF"/>
                        </a:buClr>
                        <a:defRPr/>
                      </a:pPr>
                      <a:r>
                        <a:rPr lang="ja-JP" altLang="en-US" sz="2800" dirty="0"/>
                        <a:t>単身世帯（</a:t>
                      </a:r>
                      <a:r>
                        <a:rPr lang="en-US" altLang="ja-JP" sz="2800" dirty="0"/>
                        <a:t>35</a:t>
                      </a:r>
                      <a:r>
                        <a:rPr lang="ja-JP" altLang="en-US" sz="2800" dirty="0"/>
                        <a:t>歳未満）：</a:t>
                      </a:r>
                      <a:r>
                        <a:rPr lang="ja-JP" altLang="en-US" sz="4000" b="1" u="sng" dirty="0">
                          <a:solidFill>
                            <a:srgbClr val="D96709"/>
                          </a:solidFill>
                        </a:rPr>
                        <a:t>約</a:t>
                      </a:r>
                      <a:r>
                        <a:rPr lang="en-US" altLang="ja-JP" sz="4400" b="1" u="sng" dirty="0">
                          <a:solidFill>
                            <a:srgbClr val="D96709"/>
                          </a:solidFill>
                        </a:rPr>
                        <a:t>18</a:t>
                      </a:r>
                      <a:r>
                        <a:rPr lang="ja-JP" altLang="en-US" sz="4000" b="1" u="sng" dirty="0">
                          <a:solidFill>
                            <a:srgbClr val="D96709"/>
                          </a:solidFill>
                        </a:rPr>
                        <a:t>万円</a:t>
                      </a:r>
                      <a:endParaRPr lang="en-US" altLang="ja-JP" sz="4000" b="1" u="sng" dirty="0">
                        <a:solidFill>
                          <a:srgbClr val="D96709"/>
                        </a:solidFill>
                      </a:endParaRPr>
                    </a:p>
                    <a:p>
                      <a:pPr marL="0" algn="l" defTabSz="685800">
                        <a:lnSpc>
                          <a:spcPct val="110000"/>
                        </a:lnSpc>
                        <a:spcBef>
                          <a:spcPts val="0"/>
                        </a:spcBef>
                        <a:spcAft>
                          <a:spcPts val="0"/>
                        </a:spcAft>
                        <a:buClr>
                          <a:srgbClr val="2DA2BF"/>
                        </a:buClr>
                        <a:defRPr/>
                      </a:pPr>
                      <a:r>
                        <a:rPr lang="en-US" altLang="ja-JP" sz="2800" dirty="0"/>
                        <a:t>2</a:t>
                      </a:r>
                      <a:r>
                        <a:rPr lang="ja-JP" altLang="en-US" sz="2800" dirty="0"/>
                        <a:t>人以上世帯：</a:t>
                      </a:r>
                      <a:r>
                        <a:rPr lang="ja-JP" altLang="en-US" sz="4000" b="1" u="sng" dirty="0">
                          <a:solidFill>
                            <a:srgbClr val="D96709"/>
                          </a:solidFill>
                        </a:rPr>
                        <a:t>約</a:t>
                      </a:r>
                      <a:r>
                        <a:rPr lang="en-US" altLang="ja-JP" sz="4400" b="1" u="sng" dirty="0">
                          <a:solidFill>
                            <a:srgbClr val="D96709"/>
                          </a:solidFill>
                        </a:rPr>
                        <a:t>28</a:t>
                      </a:r>
                      <a:r>
                        <a:rPr lang="ja-JP" altLang="en-US" sz="4000" b="1" u="sng" dirty="0">
                          <a:solidFill>
                            <a:srgbClr val="D96709"/>
                          </a:solidFill>
                        </a:rPr>
                        <a:t>万円</a:t>
                      </a:r>
                      <a:endParaRPr lang="en-US" altLang="ja-JP" sz="4000" b="1" u="sng" dirty="0">
                        <a:solidFill>
                          <a:srgbClr val="D96709"/>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853" y="1645143"/>
            <a:ext cx="1579874" cy="129347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542" y="582497"/>
            <a:ext cx="1612185" cy="1096510"/>
          </a:xfrm>
          <a:prstGeom prst="rect">
            <a:avLst/>
          </a:prstGeom>
        </p:spPr>
      </p:pic>
      <p:sp>
        <p:nvSpPr>
          <p:cNvPr id="7" name="タイトル 1"/>
          <p:cNvSpPr txBox="1">
            <a:spLocks/>
          </p:cNvSpPr>
          <p:nvPr/>
        </p:nvSpPr>
        <p:spPr>
          <a:xfrm>
            <a:off x="396495" y="6309361"/>
            <a:ext cx="7650225" cy="338327"/>
          </a:xfrm>
          <a:prstGeom prst="rect">
            <a:avLst/>
          </a:prstGeom>
        </p:spPr>
        <p:txBody>
          <a:bodyPr/>
          <a:lstStyle/>
          <a:p>
            <a:pPr>
              <a:lnSpc>
                <a:spcPct val="100000"/>
              </a:lnSpc>
              <a:spcBef>
                <a:spcPct val="0"/>
              </a:spcBef>
              <a:spcAft>
                <a:spcPct val="0"/>
              </a:spcAft>
              <a:defRPr/>
            </a:pPr>
            <a:r>
              <a:rPr lang="en-US" altLang="ja-JP" sz="1400" kern="0" dirty="0" smtClean="0">
                <a:latin typeface="Meiryo UI" panose="020B0604030504040204" pitchFamily="50" charset="-128"/>
                <a:ea typeface="Meiryo UI" panose="020B0604030504040204" pitchFamily="50" charset="-128"/>
                <a:cs typeface="+mj-cs"/>
              </a:rPr>
              <a:t>(</a:t>
            </a:r>
            <a:r>
              <a:rPr lang="ja-JP" altLang="en-US" sz="1400" kern="0" dirty="0" smtClean="0">
                <a:latin typeface="Meiryo UI" panose="020B0604030504040204" pitchFamily="50" charset="-128"/>
                <a:ea typeface="Meiryo UI" panose="020B0604030504040204" pitchFamily="50" charset="-128"/>
                <a:cs typeface="+mj-cs"/>
              </a:rPr>
              <a:t>データ出所）総務省「</a:t>
            </a:r>
            <a:r>
              <a:rPr lang="en-US" altLang="ja-JP" sz="1400" kern="0" dirty="0" smtClean="0">
                <a:latin typeface="Meiryo UI" panose="020B0604030504040204" pitchFamily="50" charset="-128"/>
                <a:ea typeface="Meiryo UI" panose="020B0604030504040204" pitchFamily="50" charset="-128"/>
                <a:cs typeface="+mj-cs"/>
              </a:rPr>
              <a:t>2019</a:t>
            </a:r>
            <a:r>
              <a:rPr lang="ja-JP" altLang="en-US" sz="1400" kern="0" dirty="0" smtClean="0">
                <a:latin typeface="Meiryo UI" panose="020B0604030504040204" pitchFamily="50" charset="-128"/>
                <a:ea typeface="Meiryo UI" panose="020B0604030504040204" pitchFamily="50" charset="-128"/>
                <a:cs typeface="+mj-cs"/>
              </a:rPr>
              <a:t>年家計調査</a:t>
            </a:r>
            <a:r>
              <a:rPr lang="en-US" altLang="ja-JP" sz="1400" kern="0" dirty="0" smtClean="0">
                <a:latin typeface="Meiryo UI" panose="020B0604030504040204" pitchFamily="50" charset="-128"/>
                <a:ea typeface="Meiryo UI" panose="020B0604030504040204" pitchFamily="50" charset="-128"/>
                <a:cs typeface="+mj-cs"/>
              </a:rPr>
              <a:t>[</a:t>
            </a:r>
            <a:r>
              <a:rPr lang="ja-JP" altLang="en-US" sz="1400" kern="0" dirty="0" smtClean="0">
                <a:latin typeface="Meiryo UI" panose="020B0604030504040204" pitchFamily="50" charset="-128"/>
                <a:ea typeface="Meiryo UI" panose="020B0604030504040204" pitchFamily="50" charset="-128"/>
                <a:cs typeface="+mj-cs"/>
              </a:rPr>
              <a:t>家計収支編</a:t>
            </a:r>
            <a:r>
              <a:rPr lang="en-US" altLang="ja-JP" sz="1400" kern="0" dirty="0" smtClean="0">
                <a:latin typeface="Meiryo UI" panose="020B0604030504040204" pitchFamily="50" charset="-128"/>
                <a:ea typeface="Meiryo UI" panose="020B0604030504040204" pitchFamily="50" charset="-128"/>
                <a:cs typeface="+mj-cs"/>
              </a:rPr>
              <a:t>]</a:t>
            </a:r>
            <a:r>
              <a:rPr lang="ja-JP" altLang="en-US" sz="1400" kern="0" dirty="0" smtClean="0">
                <a:latin typeface="Meiryo UI" panose="020B0604030504040204" pitchFamily="50" charset="-128"/>
                <a:ea typeface="Meiryo UI" panose="020B0604030504040204" pitchFamily="50" charset="-128"/>
                <a:cs typeface="+mj-cs"/>
              </a:rPr>
              <a:t>」</a:t>
            </a:r>
            <a:endParaRPr lang="ja-JP" altLang="en-US" sz="1400" u="sng" kern="0" dirty="0">
              <a:latin typeface="Meiryo UI" panose="020B0604030504040204" pitchFamily="50" charset="-128"/>
              <a:ea typeface="Meiryo UI" panose="020B0604030504040204" pitchFamily="50" charset="-128"/>
              <a:cs typeface="+mj-cs"/>
            </a:endParaRPr>
          </a:p>
        </p:txBody>
      </p:sp>
      <p:sp>
        <p:nvSpPr>
          <p:cNvPr id="8" name="タイトル 1"/>
          <p:cNvSpPr txBox="1">
            <a:spLocks/>
          </p:cNvSpPr>
          <p:nvPr/>
        </p:nvSpPr>
        <p:spPr>
          <a:xfrm>
            <a:off x="396494" y="269509"/>
            <a:ext cx="8229600" cy="636773"/>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生活にかかる金額</a:t>
            </a:r>
          </a:p>
        </p:txBody>
      </p:sp>
      <p:sp>
        <p:nvSpPr>
          <p:cNvPr id="9" name="タイトル 1"/>
          <p:cNvSpPr txBox="1">
            <a:spLocks/>
          </p:cNvSpPr>
          <p:nvPr/>
        </p:nvSpPr>
        <p:spPr>
          <a:xfrm>
            <a:off x="396494" y="5883356"/>
            <a:ext cx="8922998"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家計管理（その１）」</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1008497" y="5154486"/>
            <a:ext cx="7872268" cy="631373"/>
          </a:xfrm>
          <a:prstGeom prst="rect">
            <a:avLst/>
          </a:prstGeom>
          <a:solidFill>
            <a:srgbClr val="F57913"/>
          </a:solidFill>
          <a:ln w="19050">
            <a:solidFill>
              <a:schemeClr val="tx1"/>
            </a:solidFill>
          </a:ln>
        </p:spPr>
        <p:txBody>
          <a:bodyPr/>
          <a:lstStyle/>
          <a:p>
            <a:pPr marL="0" lvl="1" algn="just">
              <a:lnSpc>
                <a:spcPct val="150000"/>
              </a:lnSpc>
              <a:spcBef>
                <a:spcPts val="1200"/>
              </a:spcBef>
              <a:spcAft>
                <a:spcPct val="0"/>
              </a:spcAft>
              <a:defRPr/>
            </a:pPr>
            <a:r>
              <a:rPr lang="ja-JP" altLang="en-US" sz="2400" kern="0" dirty="0" smtClean="0">
                <a:solidFill>
                  <a:schemeClr val="bg1"/>
                </a:solidFill>
                <a:latin typeface="ＭＳ Ｐゴシック" pitchFamily="50" charset="-128"/>
                <a:ea typeface="ＭＳ Ｐゴシック" pitchFamily="50" charset="-128"/>
                <a:cs typeface="+mj-cs"/>
              </a:rPr>
              <a:t>月々の収支を黒字にして、将来の支出に備えることが大事。</a:t>
            </a:r>
            <a:endParaRPr lang="en-US" altLang="ja-JP" sz="2400" kern="0" dirty="0" smtClean="0">
              <a:solidFill>
                <a:schemeClr val="bg1"/>
              </a:solidFill>
              <a:latin typeface="ＭＳ Ｐゴシック" pitchFamily="50" charset="-128"/>
              <a:ea typeface="ＭＳ Ｐゴシック" pitchFamily="50" charset="-128"/>
              <a:cs typeface="+mj-cs"/>
            </a:endParaRPr>
          </a:p>
        </p:txBody>
      </p:sp>
      <p:sp>
        <p:nvSpPr>
          <p:cNvPr id="11" name="右矢印 10"/>
          <p:cNvSpPr/>
          <p:nvPr/>
        </p:nvSpPr>
        <p:spPr>
          <a:xfrm>
            <a:off x="396494" y="5154486"/>
            <a:ext cx="509655" cy="628739"/>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13</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9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600"/>
                                        <p:tgtEl>
                                          <p:spTgt spid="10"/>
                                        </p:tgtEl>
                                      </p:cBhvr>
                                    </p:animEffect>
                                    <p:anim calcmode="lin" valueType="num">
                                      <p:cBhvr>
                                        <p:cTn id="31" dur="600" fill="hold"/>
                                        <p:tgtEl>
                                          <p:spTgt spid="10"/>
                                        </p:tgtEl>
                                        <p:attrNameLst>
                                          <p:attrName>ppt_x</p:attrName>
                                        </p:attrNameLst>
                                      </p:cBhvr>
                                      <p:tavLst>
                                        <p:tav tm="0">
                                          <p:val>
                                            <p:strVal val="#ppt_x"/>
                                          </p:val>
                                        </p:tav>
                                        <p:tav tm="100000">
                                          <p:val>
                                            <p:strVal val="#ppt_x"/>
                                          </p:val>
                                        </p:tav>
                                      </p:tavLst>
                                    </p:anim>
                                    <p:anim calcmode="lin" valueType="num">
                                      <p:cBhvr>
                                        <p:cTn id="32" dur="600" fill="hold"/>
                                        <p:tgtEl>
                                          <p:spTgt spid="10"/>
                                        </p:tgtEl>
                                        <p:attrNameLst>
                                          <p:attrName>ppt_y</p:attrName>
                                        </p:attrNameLst>
                                      </p:cBhvr>
                                      <p:tavLst>
                                        <p:tav tm="0">
                                          <p:val>
                                            <p:strVal val="#ppt_y+.1"/>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600" fill="hold"/>
                                        <p:tgtEl>
                                          <p:spTgt spid="11"/>
                                        </p:tgtEl>
                                        <p:attrNameLst>
                                          <p:attrName>ppt_x</p:attrName>
                                        </p:attrNameLst>
                                      </p:cBhvr>
                                      <p:tavLst>
                                        <p:tav tm="0">
                                          <p:val>
                                            <p:strVal val="#ppt_x"/>
                                          </p:val>
                                        </p:tav>
                                        <p:tav tm="100000">
                                          <p:val>
                                            <p:strVal val="#ppt_x"/>
                                          </p:val>
                                        </p:tav>
                                      </p:tavLst>
                                    </p:anim>
                                    <p:anim calcmode="lin" valueType="num">
                                      <p:cBhvr additive="base">
                                        <p:cTn id="36" dur="6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22596" y="219512"/>
            <a:ext cx="6790898" cy="609487"/>
          </a:xfrm>
          <a:prstGeom prst="rect">
            <a:avLst/>
          </a:prstGeom>
          <a:solidFill>
            <a:schemeClr val="bg1"/>
          </a:solidFill>
          <a:ln>
            <a:noFill/>
          </a:ln>
        </p:spPr>
        <p:txBody>
          <a:bodyPr/>
          <a:lstStyle/>
          <a:p>
            <a:pPr>
              <a:lnSpc>
                <a:spcPct val="100000"/>
              </a:lnSpc>
              <a:spcBef>
                <a:spcPct val="0"/>
              </a:spcBef>
              <a:spcAft>
                <a:spcPct val="0"/>
              </a:spcAf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ライフイベントにかかるお金の例</a:t>
            </a:r>
            <a:r>
              <a:rPr lang="ja-JP" altLang="en-US" sz="2800" b="1" kern="0" dirty="0">
                <a:latin typeface="Meiryo UI" panose="020B0604030504040204" pitchFamily="50" charset="-128"/>
                <a:ea typeface="Meiryo UI" panose="020B0604030504040204" pitchFamily="50" charset="-128"/>
              </a:rPr>
              <a:t>（再掲）</a:t>
            </a:r>
          </a:p>
          <a:p>
            <a:pPr marL="0" marR="0" lvl="0" indent="0"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grpSp>
        <p:nvGrpSpPr>
          <p:cNvPr id="31" name="グループ化 30"/>
          <p:cNvGrpSpPr/>
          <p:nvPr/>
        </p:nvGrpSpPr>
        <p:grpSpPr>
          <a:xfrm>
            <a:off x="909664" y="2279815"/>
            <a:ext cx="7986019" cy="4175373"/>
            <a:chOff x="-245763" y="2387499"/>
            <a:chExt cx="7986019" cy="3159076"/>
          </a:xfrm>
        </p:grpSpPr>
        <p:sp>
          <p:nvSpPr>
            <p:cNvPr id="40" name="Text Box 13"/>
            <p:cNvSpPr txBox="1">
              <a:spLocks noChangeArrowheads="1"/>
            </p:cNvSpPr>
            <p:nvPr/>
          </p:nvSpPr>
          <p:spPr bwMode="auto">
            <a:xfrm>
              <a:off x="2820866" y="3062288"/>
              <a:ext cx="753208" cy="3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endParaRPr kumimoji="1" lang="ja-JP" altLang="en-US" sz="1800" b="0" dirty="0">
                <a:solidFill>
                  <a:srgbClr val="000000"/>
                </a:solidFill>
                <a:latin typeface="ＨＧｺﾞｼｯｸE-PRO"/>
                <a:ea typeface="ＨＧｺﾞｼｯｸE-PRO"/>
                <a:cs typeface="ＨＧｺﾞｼｯｸE-PRO"/>
              </a:endParaRPr>
            </a:p>
          </p:txBody>
        </p:sp>
        <p:sp>
          <p:nvSpPr>
            <p:cNvPr id="44" name="AutoShape 17"/>
            <p:cNvSpPr>
              <a:spLocks noChangeAspect="1" noChangeArrowheads="1"/>
            </p:cNvSpPr>
            <p:nvPr/>
          </p:nvSpPr>
          <p:spPr bwMode="auto">
            <a:xfrm>
              <a:off x="4728419" y="2387499"/>
              <a:ext cx="3011837" cy="768448"/>
            </a:xfrm>
            <a:prstGeom prst="wedgeRectCallout">
              <a:avLst>
                <a:gd name="adj1" fmla="val 50147"/>
                <a:gd name="adj2" fmla="val 24458"/>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000" b="0" dirty="0">
                  <a:solidFill>
                    <a:srgbClr val="000000"/>
                  </a:solidFill>
                  <a:latin typeface="ＨＧｺﾞｼｯｸE-PRO"/>
                  <a:ea typeface="ＨＧｺﾞｼｯｸE-PRO"/>
                  <a:cs typeface="ＨＧｺﾞｼｯｸE-PRO"/>
                </a:rPr>
                <a:t>住宅</a:t>
              </a:r>
              <a:r>
                <a:rPr kumimoji="1" lang="ja-JP" altLang="en-US" sz="2000" b="0" dirty="0" smtClean="0">
                  <a:solidFill>
                    <a:srgbClr val="000000"/>
                  </a:solidFill>
                  <a:latin typeface="ＨＧｺﾞｼｯｸE-PRO"/>
                  <a:ea typeface="ＨＧｺﾞｼｯｸE-PRO"/>
                  <a:cs typeface="ＨＧｺﾞｼｯｸE-PRO"/>
                </a:rPr>
                <a:t>取得平均額（建売）</a:t>
              </a:r>
              <a:endParaRPr kumimoji="1" lang="ja-JP" altLang="en-US" sz="2000" b="0" dirty="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ja-JP" altLang="en-US" sz="2000" b="0" dirty="0">
                  <a:solidFill>
                    <a:srgbClr val="000000"/>
                  </a:solidFill>
                  <a:latin typeface="ＨＧｺﾞｼｯｸE-PRO"/>
                  <a:ea typeface="ＨＧｺﾞｼｯｸE-PRO"/>
                  <a:cs typeface="ＨＧｺﾞｼｯｸE-PRO"/>
                </a:rPr>
                <a:t>３</a:t>
              </a:r>
              <a:r>
                <a:rPr lang="en-US" altLang="ja-JP" sz="2000" b="0" dirty="0">
                  <a:solidFill>
                    <a:srgbClr val="000000"/>
                  </a:solidFill>
                  <a:latin typeface="ＨＧｺﾞｼｯｸE-PRO"/>
                  <a:ea typeface="ＨＧｺﾞｼｯｸE-PRO"/>
                  <a:cs typeface="ＨＧｺﾞｼｯｸE-PRO"/>
                </a:rPr>
                <a:t>,</a:t>
              </a:r>
              <a:r>
                <a:rPr lang="ja-JP" altLang="en-US" sz="2000" b="0" dirty="0">
                  <a:solidFill>
                    <a:srgbClr val="000000"/>
                  </a:solidFill>
                  <a:latin typeface="ＨＧｺﾞｼｯｸE-PRO"/>
                  <a:ea typeface="ＨＧｺﾞｼｯｸE-PRO"/>
                  <a:cs typeface="ＨＧｺﾞｼｯｸE-PRO"/>
                </a:rPr>
                <a:t>６０５万円</a:t>
              </a:r>
              <a:r>
                <a:rPr kumimoji="1" lang="ja-JP" altLang="en-US" sz="2000" b="0" dirty="0">
                  <a:solidFill>
                    <a:srgbClr val="000000"/>
                  </a:solidFill>
                  <a:latin typeface="ＨＧｺﾞｼｯｸE-PRO"/>
                  <a:ea typeface="ＨＧｺﾞｼｯｸE-PRO"/>
                  <a:cs typeface="ＨＧｺﾞｼｯｸE-PRO"/>
                </a:rPr>
                <a:t>　</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kumimoji="1" lang="ja-JP" altLang="en-US" b="0" dirty="0" smtClean="0">
                  <a:solidFill>
                    <a:srgbClr val="000000"/>
                  </a:solidFill>
                  <a:latin typeface="ＨＧｺﾞｼｯｸE-PRO"/>
                  <a:ea typeface="ＨＧｺﾞｼｯｸE-PRO"/>
                  <a:cs typeface="ＨＧｺﾞｼｯｸE-PRO"/>
                </a:rPr>
                <a:t>独立</a:t>
              </a:r>
              <a:r>
                <a:rPr kumimoji="1" lang="ja-JP" altLang="en-US" b="0" dirty="0">
                  <a:solidFill>
                    <a:srgbClr val="000000"/>
                  </a:solidFill>
                  <a:latin typeface="ＨＧｺﾞｼｯｸE-PRO"/>
                  <a:ea typeface="ＨＧｺﾞｼｯｸE-PRO"/>
                  <a:cs typeface="ＨＧｺﾞｼｯｸE-PRO"/>
                </a:rPr>
                <a:t>行政法人住宅金融支援機構</a:t>
              </a:r>
            </a:p>
            <a:p>
              <a:pPr algn="ctr" eaLnBrk="1" hangingPunct="1">
                <a:lnSpc>
                  <a:spcPct val="100000"/>
                </a:lnSpc>
                <a:spcBef>
                  <a:spcPts val="0"/>
                </a:spcBef>
                <a:spcAft>
                  <a:spcPts val="0"/>
                </a:spcAft>
              </a:pPr>
              <a:r>
                <a:rPr kumimoji="1" lang="ja-JP" altLang="en-US" b="0" dirty="0" smtClean="0">
                  <a:solidFill>
                    <a:srgbClr val="000000"/>
                  </a:solidFill>
                  <a:latin typeface="ＨＧｺﾞｼｯｸE-PRO"/>
                  <a:ea typeface="ＨＧｺﾞｼｯｸE-PRO"/>
                  <a:cs typeface="ＨＧｺﾞｼｯｸE-PRO"/>
                </a:rPr>
                <a:t>「</a:t>
              </a:r>
              <a:r>
                <a:rPr lang="ja-JP" altLang="en-US" b="0" dirty="0" smtClean="0">
                  <a:latin typeface="ＨＧｺﾞｼｯｸE-PRO"/>
                  <a:ea typeface="ＨＧｺﾞｼｯｸE-PRO"/>
                  <a:cs typeface="ＨＧｺﾞｼｯｸE-PRO"/>
                </a:rPr>
                <a:t>２０２</a:t>
              </a:r>
              <a:r>
                <a:rPr lang="en-US" altLang="ja-JP" b="0" dirty="0" smtClean="0">
                  <a:latin typeface="ＨＧｺﾞｼｯｸE-PRO"/>
                  <a:ea typeface="ＨＧｺﾞｼｯｸE-PRO"/>
                  <a:cs typeface="ＨＧｺﾞｼｯｸE-PRO"/>
                </a:rPr>
                <a:t>1</a:t>
              </a:r>
              <a:r>
                <a:rPr kumimoji="1" lang="ja-JP" altLang="en-US" b="0" dirty="0" smtClean="0">
                  <a:solidFill>
                    <a:srgbClr val="000000"/>
                  </a:solidFill>
                  <a:latin typeface="ＨＧｺﾞｼｯｸE-PRO"/>
                  <a:ea typeface="ＨＧｺﾞｼｯｸE-PRO"/>
                  <a:cs typeface="ＨＧｺﾞｼｯｸE-PRO"/>
                </a:rPr>
                <a:t>年度フラット３５利用者調査」</a:t>
              </a:r>
              <a:endParaRPr kumimoji="1" lang="ja-JP" altLang="en-US" b="0" dirty="0">
                <a:solidFill>
                  <a:srgbClr val="000000"/>
                </a:solidFill>
                <a:latin typeface="ＨＧｺﾞｼｯｸE-PRO"/>
                <a:ea typeface="ＨＧｺﾞｼｯｸE-PRO"/>
                <a:cs typeface="ＨＧｺﾞｼｯｸE-PRO"/>
              </a:endParaRPr>
            </a:p>
          </p:txBody>
        </p:sp>
        <p:sp>
          <p:nvSpPr>
            <p:cNvPr id="45" name="AutoShape 18"/>
            <p:cNvSpPr>
              <a:spLocks noChangeAspect="1" noChangeArrowheads="1"/>
            </p:cNvSpPr>
            <p:nvPr/>
          </p:nvSpPr>
          <p:spPr bwMode="auto">
            <a:xfrm>
              <a:off x="682559" y="2657380"/>
              <a:ext cx="2498224" cy="791734"/>
            </a:xfrm>
            <a:prstGeom prst="wedgeRectCallout">
              <a:avLst>
                <a:gd name="adj1" fmla="val -29486"/>
                <a:gd name="adj2" fmla="val -4973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1200" b="0" dirty="0">
                  <a:solidFill>
                    <a:srgbClr val="000000"/>
                  </a:solidFill>
                  <a:latin typeface="ＨＧｺﾞｼｯｸE-PRO"/>
                  <a:ea typeface="ＨＧｺﾞｼｯｸE-PRO"/>
                  <a:cs typeface="ＨＧｺﾞｼｯｸE-PRO"/>
                </a:rPr>
                <a:t>　</a:t>
              </a:r>
              <a:r>
                <a:rPr kumimoji="1" lang="ja-JP" altLang="en-US" sz="2000" b="0" dirty="0" smtClean="0">
                  <a:solidFill>
                    <a:srgbClr val="000000"/>
                  </a:solidFill>
                  <a:latin typeface="ＨＧｺﾞｼｯｸE-PRO"/>
                  <a:ea typeface="ＨＧｺﾞｼｯｸE-PRO"/>
                  <a:cs typeface="ＨＧｺﾞｼｯｸE-PRO"/>
                </a:rPr>
                <a:t>結婚</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kumimoji="1" lang="ja-JP" altLang="en-US" sz="2000" b="0" dirty="0" smtClean="0">
                  <a:solidFill>
                    <a:srgbClr val="000000"/>
                  </a:solidFill>
                  <a:latin typeface="ＨＧｺﾞｼｯｸE-PRO"/>
                  <a:ea typeface="ＨＧｺﾞｼｯｸE-PRO"/>
                  <a:cs typeface="ＨＧｺﾞｼｯｸE-PRO"/>
                </a:rPr>
                <a:t>平均</a:t>
              </a:r>
              <a:r>
                <a:rPr kumimoji="1" lang="ja-JP" altLang="en-US" sz="2000" b="0" dirty="0" smtClean="0">
                  <a:latin typeface="ＨＧｺﾞｼｯｸE-PRO"/>
                  <a:ea typeface="ＨＧｺﾞｼｯｸE-PRO"/>
                  <a:cs typeface="ＨＧｺﾞｼｯｸE-PRO"/>
                </a:rPr>
                <a:t>３７１</a:t>
              </a:r>
              <a:r>
                <a:rPr kumimoji="1" lang="ja-JP" altLang="en-US" sz="2000" b="0" dirty="0" smtClean="0">
                  <a:solidFill>
                    <a:srgbClr val="000000"/>
                  </a:solidFill>
                  <a:latin typeface="ＨＧｺﾞｼｯｸE-PRO"/>
                  <a:ea typeface="ＨＧｺﾞｼｯｸE-PRO"/>
                  <a:cs typeface="ＨＧｺﾞｼｯｸE-PRO"/>
                </a:rPr>
                <a:t>万円</a:t>
              </a:r>
              <a:endParaRPr kumimoji="1" lang="ja-JP" altLang="en-US" sz="2000" b="0" dirty="0">
                <a:solidFill>
                  <a:srgbClr val="000000"/>
                </a:solidFill>
                <a:latin typeface="ＨＧｺﾞｼｯｸE-PRO"/>
                <a:ea typeface="ＨＧｺﾞｼｯｸE-PRO"/>
                <a:cs typeface="ＨＧｺﾞｼｯｸE-PRO"/>
              </a:endParaRPr>
            </a:p>
            <a:p>
              <a:pPr eaLnBrk="1" hangingPunct="1">
                <a:lnSpc>
                  <a:spcPct val="100000"/>
                </a:lnSpc>
                <a:spcBef>
                  <a:spcPts val="0"/>
                </a:spcBef>
                <a:spcAft>
                  <a:spcPts val="0"/>
                </a:spcAft>
              </a:pPr>
              <a:r>
                <a:rPr kumimoji="1" lang="ja-JP" altLang="en-US" sz="1200" b="0" dirty="0">
                  <a:solidFill>
                    <a:srgbClr val="000000"/>
                  </a:solidFill>
                  <a:latin typeface="ＨＧｺﾞｼｯｸE-PRO"/>
                  <a:ea typeface="ＨＧｺﾞｼｯｸE-PRO"/>
                  <a:cs typeface="ＨＧｺﾞｼｯｸE-PRO"/>
                </a:rPr>
                <a:t>　</a:t>
              </a:r>
              <a:r>
                <a:rPr kumimoji="1" lang="ja-JP" altLang="en-US" sz="900" b="0" dirty="0">
                  <a:solidFill>
                    <a:srgbClr val="000000"/>
                  </a:solidFill>
                  <a:latin typeface="ＨＧｺﾞｼｯｸE-PRO"/>
                  <a:ea typeface="ＨＧｺﾞｼｯｸE-PRO"/>
                  <a:cs typeface="ＨＧｺﾞｼｯｸE-PRO"/>
                </a:rPr>
                <a:t>　</a:t>
              </a:r>
              <a:r>
                <a:rPr kumimoji="1" lang="ja-JP" altLang="en-US" b="0" dirty="0" smtClean="0">
                  <a:solidFill>
                    <a:srgbClr val="000000"/>
                  </a:solidFill>
                  <a:latin typeface="ＨＧｺﾞｼｯｸE-PRO"/>
                  <a:ea typeface="ＨＧｺﾞｼｯｸE-PRO"/>
                  <a:cs typeface="ＨＧｺﾞｼｯｸE-PRO"/>
                </a:rPr>
                <a:t>　「</a:t>
              </a:r>
              <a:r>
                <a:rPr lang="ja-JP" altLang="en-US" b="0" dirty="0" smtClean="0">
                  <a:solidFill>
                    <a:srgbClr val="000000"/>
                  </a:solidFill>
                  <a:latin typeface="ＨＧｺﾞｼｯｸE-PRO"/>
                  <a:ea typeface="ＨＧｺﾞｼｯｸE-PRO"/>
                  <a:cs typeface="ＨＧｺﾞｼｯｸE-PRO"/>
                </a:rPr>
                <a:t>ゼクシィ </a:t>
              </a:r>
              <a:r>
                <a:rPr lang="ja-JP" altLang="en-US" b="0" dirty="0">
                  <a:solidFill>
                    <a:srgbClr val="000000"/>
                  </a:solidFill>
                  <a:latin typeface="ＨＧｺﾞｼｯｸE-PRO"/>
                  <a:ea typeface="ＨＧｺﾞｼｯｸE-PRO"/>
                  <a:cs typeface="ＨＧｺﾞｼｯｸE-PRO"/>
                </a:rPr>
                <a:t>結婚トレンド</a:t>
              </a:r>
              <a:r>
                <a:rPr lang="ja-JP" altLang="en-US" b="0" dirty="0" smtClean="0">
                  <a:solidFill>
                    <a:srgbClr val="000000"/>
                  </a:solidFill>
                  <a:latin typeface="ＨＧｺﾞｼｯｸE-PRO"/>
                  <a:ea typeface="ＨＧｺﾞｼｯｸE-PRO"/>
                  <a:cs typeface="ＨＧｺﾞｼｯｸE-PRO"/>
                </a:rPr>
                <a:t>調査</a:t>
              </a:r>
              <a:r>
                <a:rPr lang="ja-JP" altLang="en-US" b="0" dirty="0" smtClean="0">
                  <a:latin typeface="ＨＧｺﾞｼｯｸE-PRO"/>
                  <a:ea typeface="ＨＧｺﾞｼｯｸE-PRO"/>
                  <a:cs typeface="ＨＧｺﾞｼｯｸE-PRO"/>
                </a:rPr>
                <a:t>２０２２</a:t>
              </a:r>
              <a:r>
                <a:rPr lang="ja-JP" altLang="en-US" b="0" dirty="0" smtClean="0">
                  <a:solidFill>
                    <a:srgbClr val="000000"/>
                  </a:solidFill>
                  <a:latin typeface="ＨＧｺﾞｼｯｸE-PRO"/>
                  <a:ea typeface="ＨＧｺﾞｼｯｸE-PRO"/>
                  <a:cs typeface="ＨＧｺﾞｼｯｸE-PRO"/>
                </a:rPr>
                <a:t>」</a:t>
              </a:r>
              <a:endParaRPr lang="en-US" altLang="ja-JP"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kumimoji="1" lang="en-US" altLang="ja-JP" b="0" dirty="0" smtClean="0">
                  <a:solidFill>
                    <a:srgbClr val="000000"/>
                  </a:solidFill>
                  <a:latin typeface="ＨＧｺﾞｼｯｸE-PRO"/>
                  <a:ea typeface="ＨＧｺﾞｼｯｸE-PRO"/>
                  <a:cs typeface="ＨＧｺﾞｼｯｸE-PRO"/>
                </a:rPr>
                <a:t>※</a:t>
              </a:r>
              <a:r>
                <a:rPr kumimoji="1" lang="ja-JP" altLang="en-US" b="0" dirty="0" smtClean="0">
                  <a:solidFill>
                    <a:srgbClr val="000000"/>
                  </a:solidFill>
                  <a:latin typeface="ＨＧｺﾞｼｯｸE-PRO"/>
                  <a:ea typeface="ＨＧｺﾞｼｯｸE-PRO"/>
                  <a:cs typeface="ＨＧｺﾞｼｯｸE-PRO"/>
                </a:rPr>
                <a:t>挙式・披露宴、指輪、旅行代金等</a:t>
              </a:r>
              <a:endParaRPr kumimoji="1" lang="ja-JP" altLang="en-US" b="0" dirty="0">
                <a:solidFill>
                  <a:srgbClr val="000000"/>
                </a:solidFill>
                <a:latin typeface="ＨＧｺﾞｼｯｸE-PRO"/>
                <a:ea typeface="ＨＧｺﾞｼｯｸE-PRO"/>
                <a:cs typeface="ＨＧｺﾞｼｯｸE-PRO"/>
              </a:endParaRPr>
            </a:p>
          </p:txBody>
        </p:sp>
        <p:sp>
          <p:nvSpPr>
            <p:cNvPr id="49" name="AutoShape 22"/>
            <p:cNvSpPr>
              <a:spLocks noChangeAspect="1" noChangeArrowheads="1"/>
            </p:cNvSpPr>
            <p:nvPr/>
          </p:nvSpPr>
          <p:spPr bwMode="auto">
            <a:xfrm>
              <a:off x="5206157" y="4127543"/>
              <a:ext cx="2466516" cy="1059526"/>
            </a:xfrm>
            <a:prstGeom prst="wedgeRectCallout">
              <a:avLst>
                <a:gd name="adj1" fmla="val 50099"/>
                <a:gd name="adj2" fmla="val 2839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lang="ja-JP" altLang="en-US" sz="2000" b="0" dirty="0">
                  <a:solidFill>
                    <a:srgbClr val="000000"/>
                  </a:solidFill>
                  <a:latin typeface="ＨＧｺﾞｼｯｸE-PRO"/>
                  <a:ea typeface="ＨＧｺﾞｼｯｸE-PRO"/>
                  <a:cs typeface="ＨＧｺﾞｼｯｸE-PRO"/>
                </a:rPr>
                <a:t>老後の</a:t>
              </a:r>
              <a:r>
                <a:rPr lang="ja-JP" altLang="en-US" sz="2000" b="0" dirty="0" smtClean="0">
                  <a:solidFill>
                    <a:srgbClr val="000000"/>
                  </a:solidFill>
                  <a:latin typeface="ＨＧｺﾞｼｯｸE-PRO"/>
                  <a:ea typeface="ＨＧｺﾞｼｯｸE-PRO"/>
                  <a:cs typeface="ＨＧｺﾞｼｯｸE-PRO"/>
                </a:rPr>
                <a:t>生活費</a:t>
              </a:r>
              <a:endParaRPr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ja-JP" altLang="en-US" sz="2000" b="0" dirty="0" smtClean="0">
                  <a:solidFill>
                    <a:srgbClr val="000000"/>
                  </a:solidFill>
                  <a:latin typeface="ＨＧｺﾞｼｯｸE-PRO"/>
                  <a:ea typeface="ＨＧｺﾞｼｯｸE-PRO"/>
                  <a:cs typeface="ＨＧｺﾞｼｯｸE-PRO"/>
                </a:rPr>
                <a:t>（</a:t>
              </a:r>
              <a:r>
                <a:rPr lang="ja-JP" altLang="en-US" sz="2000" b="0" dirty="0">
                  <a:solidFill>
                    <a:srgbClr val="000000"/>
                  </a:solidFill>
                  <a:latin typeface="ＨＧｺﾞｼｯｸE-PRO"/>
                  <a:ea typeface="ＨＧｺﾞｼｯｸE-PRO"/>
                  <a:cs typeface="ＨＧｺﾞｼｯｸE-PRO"/>
                </a:rPr>
                <a:t>二人以上世帯</a:t>
              </a:r>
              <a:r>
                <a:rPr lang="ja-JP" altLang="en-US" sz="2000" b="0" dirty="0" smtClean="0">
                  <a:solidFill>
                    <a:srgbClr val="000000"/>
                  </a:solidFill>
                  <a:latin typeface="ＨＧｺﾞｼｯｸE-PRO"/>
                  <a:ea typeface="ＨＧｺﾞｼｯｸE-PRO"/>
                  <a:cs typeface="ＨＧｺﾞｼｯｸE-PRO"/>
                </a:rPr>
                <a:t>）</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600"/>
                </a:spcAft>
              </a:pPr>
              <a:r>
                <a:rPr kumimoji="1" lang="ja-JP" altLang="en-US" sz="2000" b="0" dirty="0" smtClean="0">
                  <a:solidFill>
                    <a:srgbClr val="000000"/>
                  </a:solidFill>
                  <a:latin typeface="ＨＧｺﾞｼｯｸE-PRO"/>
                  <a:ea typeface="ＨＧｺﾞｼｯｸE-PRO"/>
                  <a:cs typeface="ＨＧｺﾞｼｯｸE-PRO"/>
                </a:rPr>
                <a:t>月平均２</a:t>
              </a:r>
              <a:r>
                <a:rPr kumimoji="1" lang="ja-JP" altLang="en-US" sz="2000" b="0" dirty="0" smtClean="0">
                  <a:latin typeface="ＨＧｺﾞｼｯｸE-PRO"/>
                  <a:ea typeface="ＨＧｺﾞｼｯｸE-PRO"/>
                  <a:cs typeface="ＨＧｺﾞｼｯｸE-PRO"/>
                </a:rPr>
                <a:t>７</a:t>
              </a:r>
              <a:r>
                <a:rPr kumimoji="1" lang="ja-JP" altLang="en-US" sz="2000" b="0" dirty="0" smtClean="0">
                  <a:solidFill>
                    <a:srgbClr val="000000"/>
                  </a:solidFill>
                  <a:latin typeface="ＨＧｺﾞｼｯｸE-PRO"/>
                  <a:ea typeface="ＨＧｺﾞｼｯｸE-PRO"/>
                  <a:cs typeface="ＨＧｺﾞｼｯｸE-PRO"/>
                </a:rPr>
                <a:t>万円</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ja-JP" altLang="en-US" b="0" dirty="0" smtClean="0">
                  <a:solidFill>
                    <a:srgbClr val="000000"/>
                  </a:solidFill>
                  <a:latin typeface="ＨＧｺﾞｼｯｸE-PRO"/>
                  <a:ea typeface="ＨＧｺﾞｼｯｸE-PRO"/>
                  <a:cs typeface="ＨＧｺﾞｼｯｸE-PRO"/>
                </a:rPr>
                <a:t>総務省「家計</a:t>
              </a:r>
              <a:r>
                <a:rPr lang="ja-JP" altLang="en-US" b="0" dirty="0" smtClean="0">
                  <a:latin typeface="ＨＧｺﾞｼｯｸE-PRO"/>
                  <a:ea typeface="ＨＧｺﾞｼｯｸE-PRO"/>
                  <a:cs typeface="ＨＧｺﾞｼｯｸE-PRO"/>
                </a:rPr>
                <a:t>調査２０２２年</a:t>
              </a:r>
              <a:r>
                <a:rPr lang="ja-JP" altLang="en-US" b="0" dirty="0" smtClean="0">
                  <a:solidFill>
                    <a:srgbClr val="000000"/>
                  </a:solidFill>
                  <a:latin typeface="ＨＧｺﾞｼｯｸE-PRO"/>
                  <a:ea typeface="ＨＧｺﾞｼｯｸE-PRO"/>
                  <a:cs typeface="ＨＧｺﾞｼｯｸE-PRO"/>
                </a:rPr>
                <a:t>」</a:t>
              </a:r>
              <a:endParaRPr lang="en-US" altLang="ja-JP"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en-US" altLang="ja-JP" b="0" dirty="0" smtClean="0">
                  <a:solidFill>
                    <a:srgbClr val="000000"/>
                  </a:solidFill>
                  <a:latin typeface="ＨＧｺﾞｼｯｸE-PRO"/>
                  <a:ea typeface="ＨＧｺﾞｼｯｸE-PRO"/>
                  <a:cs typeface="ＨＧｺﾞｼｯｸE-PRO"/>
                </a:rPr>
                <a:t>65</a:t>
              </a:r>
              <a:r>
                <a:rPr lang="ja-JP" altLang="en-US" b="0" dirty="0" smtClean="0">
                  <a:solidFill>
                    <a:srgbClr val="000000"/>
                  </a:solidFill>
                  <a:latin typeface="ＨＧｺﾞｼｯｸE-PRO"/>
                  <a:ea typeface="ＨＧｺﾞｼｯｸE-PRO"/>
                  <a:cs typeface="ＨＧｺﾞｼｯｸE-PRO"/>
                </a:rPr>
                <a:t>歳以上の夫婦一組（無職世帯）の実支出</a:t>
              </a:r>
              <a:endParaRPr lang="ja-JP" altLang="en-US" b="0" dirty="0">
                <a:solidFill>
                  <a:srgbClr val="000000"/>
                </a:solidFill>
                <a:latin typeface="ＨＧｺﾞｼｯｸE-PRO"/>
                <a:ea typeface="ＨＧｺﾞｼｯｸE-PRO"/>
                <a:cs typeface="ＨＧｺﾞｼｯｸE-PRO"/>
              </a:endParaRPr>
            </a:p>
          </p:txBody>
        </p:sp>
        <p:sp>
          <p:nvSpPr>
            <p:cNvPr id="47" name="AutoShape 20"/>
            <p:cNvSpPr>
              <a:spLocks noChangeAspect="1" noChangeArrowheads="1"/>
            </p:cNvSpPr>
            <p:nvPr/>
          </p:nvSpPr>
          <p:spPr bwMode="auto">
            <a:xfrm>
              <a:off x="-245763" y="4195970"/>
              <a:ext cx="4287247" cy="1350605"/>
            </a:xfrm>
            <a:prstGeom prst="wedgeRectCallout">
              <a:avLst>
                <a:gd name="adj1" fmla="val -48235"/>
                <a:gd name="adj2" fmla="val -26200"/>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marL="87313" algn="ctr" eaLnBrk="1" hangingPunct="1">
                <a:lnSpc>
                  <a:spcPct val="100000"/>
                </a:lnSpc>
                <a:spcBef>
                  <a:spcPts val="0"/>
                </a:spcBef>
                <a:spcAft>
                  <a:spcPts val="0"/>
                </a:spcAft>
              </a:pPr>
              <a:r>
                <a:rPr kumimoji="1" lang="ja-JP" altLang="en-US" sz="2000" b="0" dirty="0" smtClean="0">
                  <a:latin typeface="ＨＧｺﾞｼｯｸE-PRO"/>
                  <a:ea typeface="ＨＧｺﾞｼｯｸE-PRO"/>
                  <a:cs typeface="ＨＧｺﾞｼｯｸE-PRO"/>
                </a:rPr>
                <a:t>教育資金</a:t>
              </a:r>
              <a:endParaRPr kumimoji="1" lang="en-US" altLang="ja-JP" sz="2000" b="0" dirty="0" smtClean="0">
                <a:latin typeface="ＨＧｺﾞｼｯｸE-PRO"/>
                <a:ea typeface="ＨＧｺﾞｼｯｸE-PRO"/>
                <a:cs typeface="ＨＧｺﾞｼｯｸE-PRO"/>
              </a:endParaRPr>
            </a:p>
            <a:p>
              <a:pPr marL="87313" algn="ctr" eaLnBrk="1" hangingPunct="1">
                <a:lnSpc>
                  <a:spcPct val="100000"/>
                </a:lnSpc>
                <a:spcBef>
                  <a:spcPts val="0"/>
                </a:spcBef>
                <a:spcAft>
                  <a:spcPts val="0"/>
                </a:spcAft>
              </a:pPr>
              <a:r>
                <a:rPr kumimoji="1" lang="ja-JP" altLang="en-US" sz="2000" b="0" dirty="0" smtClean="0">
                  <a:latin typeface="ＨＧｺﾞｼｯｸE-PRO"/>
                  <a:ea typeface="ＨＧｺﾞｼｯｸE-PRO"/>
                  <a:cs typeface="ＨＧｺﾞｼｯｸE-PRO"/>
                </a:rPr>
                <a:t>約 ８００万円</a:t>
              </a:r>
              <a:r>
                <a:rPr lang="ja-JP" altLang="en-US" sz="2000" b="0" dirty="0" smtClean="0">
                  <a:latin typeface="ＨＧｺﾞｼｯｸE-PRO"/>
                  <a:ea typeface="ＨＧｺﾞｼｯｸE-PRO"/>
                  <a:cs typeface="ＨＧｺﾞｼｯｸE-PRO"/>
                </a:rPr>
                <a:t> </a:t>
              </a:r>
              <a:r>
                <a:rPr lang="ja-JP" altLang="en-US" sz="1200" b="0" dirty="0">
                  <a:latin typeface="ＨＧｺﾞｼｯｸE-PRO"/>
                  <a:ea typeface="ＨＧｺﾞｼｯｸE-PRO"/>
                  <a:cs typeface="ＨＧｺﾞｼｯｸE-PRO"/>
                </a:rPr>
                <a:t>（全て公立）</a:t>
              </a:r>
              <a:r>
                <a:rPr lang="ja-JP" altLang="en-US" sz="2000" b="0" dirty="0" smtClean="0">
                  <a:latin typeface="ＨＧｺﾞｼｯｸE-PRO"/>
                  <a:ea typeface="ＨＧｺﾞｼｯｸE-PRO"/>
                  <a:cs typeface="ＨＧｺﾞｼｯｸE-PRO"/>
                </a:rPr>
                <a:t>～</a:t>
              </a:r>
              <a:endParaRPr lang="en-US" altLang="ja-JP" sz="2000" b="0" dirty="0" smtClean="0">
                <a:latin typeface="ＨＧｺﾞｼｯｸE-PRO"/>
                <a:ea typeface="ＨＧｺﾞｼｯｸE-PRO"/>
                <a:cs typeface="ＨＧｺﾞｼｯｸE-PRO"/>
              </a:endParaRPr>
            </a:p>
            <a:p>
              <a:pPr marL="87313" algn="ctr" eaLnBrk="1" hangingPunct="1">
                <a:lnSpc>
                  <a:spcPct val="100000"/>
                </a:lnSpc>
                <a:spcBef>
                  <a:spcPts val="0"/>
                </a:spcBef>
                <a:spcAft>
                  <a:spcPts val="0"/>
                </a:spcAft>
              </a:pPr>
              <a:r>
                <a:rPr lang="ja-JP" altLang="en-US" sz="2000" b="0" dirty="0" smtClean="0">
                  <a:latin typeface="ＨＧｺﾞｼｯｸE-PRO"/>
                  <a:ea typeface="ＨＧｺﾞｼｯｸE-PRO"/>
                  <a:cs typeface="ＨＧｺﾞｼｯｸE-PRO"/>
                </a:rPr>
                <a:t>２，０００万円</a:t>
              </a:r>
              <a:r>
                <a:rPr lang="ja-JP" altLang="en-US" sz="1200" b="0" dirty="0" smtClean="0">
                  <a:latin typeface="ＨＧｺﾞｼｯｸE-PRO"/>
                  <a:ea typeface="ＨＧｺﾞｼｯｸE-PRO"/>
                  <a:cs typeface="ＨＧｺﾞｼｯｸE-PRO"/>
                </a:rPr>
                <a:t>以上</a:t>
              </a:r>
              <a:r>
                <a:rPr lang="ja-JP" altLang="en-US" sz="1200" b="0" dirty="0">
                  <a:solidFill>
                    <a:srgbClr val="000000"/>
                  </a:solidFill>
                  <a:latin typeface="ＨＧｺﾞｼｯｸE-PRO"/>
                  <a:ea typeface="ＨＧｺﾞｼｯｸE-PRO"/>
                  <a:cs typeface="ＨＧｺﾞｼｯｸE-PRO"/>
                </a:rPr>
                <a:t>（</a:t>
              </a:r>
              <a:r>
                <a:rPr lang="ja-JP" altLang="en-US" sz="1200" b="0" dirty="0" smtClean="0">
                  <a:solidFill>
                    <a:srgbClr val="000000"/>
                  </a:solidFill>
                  <a:latin typeface="ＨＧｺﾞｼｯｸE-PRO"/>
                  <a:ea typeface="ＨＧｺﾞｼｯｸE-PRO"/>
                  <a:cs typeface="ＨＧｺﾞｼｯｸE-PRO"/>
                </a:rPr>
                <a:t>全て</a:t>
              </a:r>
              <a:r>
                <a:rPr lang="ja-JP" altLang="en-US" sz="1200" b="0" dirty="0">
                  <a:solidFill>
                    <a:srgbClr val="000000"/>
                  </a:solidFill>
                  <a:latin typeface="ＨＧｺﾞｼｯｸE-PRO"/>
                  <a:ea typeface="ＨＧｺﾞｼｯｸE-PRO"/>
                  <a:cs typeface="ＨＧｺﾞｼｯｸE-PRO"/>
                </a:rPr>
                <a:t>私立）</a:t>
              </a:r>
              <a:endParaRPr lang="en-US" altLang="ja-JP" b="0" dirty="0">
                <a:solidFill>
                  <a:srgbClr val="000000"/>
                </a:solidFill>
                <a:latin typeface="ＨＧｺﾞｼｯｸE-PRO"/>
                <a:ea typeface="ＨＧｺﾞｼｯｸE-PRO"/>
                <a:cs typeface="ＨＧｺﾞｼｯｸE-PRO"/>
              </a:endParaRPr>
            </a:p>
            <a:p>
              <a:pPr marL="87313" eaLnBrk="1" hangingPunct="1">
                <a:lnSpc>
                  <a:spcPct val="100000"/>
                </a:lnSpc>
                <a:spcBef>
                  <a:spcPts val="0"/>
                </a:spcBef>
                <a:spcAft>
                  <a:spcPts val="0"/>
                </a:spcAft>
              </a:pPr>
              <a:r>
                <a:rPr lang="ja-JP" altLang="en-US" b="0" dirty="0">
                  <a:solidFill>
                    <a:srgbClr val="000000"/>
                  </a:solidFill>
                  <a:latin typeface="ＨＧｺﾞｼｯｸE-PRO"/>
                  <a:ea typeface="ＨＧｺﾞｼｯｸE-PRO"/>
                  <a:cs typeface="ＨＧｺﾞｼｯｸE-PRO"/>
                </a:rPr>
                <a:t>幼稚園～高校：文部科学省「令和３年度子供の学習費調査」──学校教育費・学校給食費等含む</a:t>
              </a:r>
              <a:endParaRPr lang="en-US" altLang="ja-JP" b="0" dirty="0">
                <a:solidFill>
                  <a:srgbClr val="000000"/>
                </a:solidFill>
                <a:latin typeface="ＨＧｺﾞｼｯｸE-PRO"/>
                <a:ea typeface="ＨＧｺﾞｼｯｸE-PRO"/>
                <a:cs typeface="ＨＧｺﾞｼｯｸE-PRO"/>
              </a:endParaRPr>
            </a:p>
            <a:p>
              <a:pPr marL="87313" eaLnBrk="1" hangingPunct="1">
                <a:lnSpc>
                  <a:spcPct val="100000"/>
                </a:lnSpc>
                <a:spcBef>
                  <a:spcPts val="0"/>
                </a:spcBef>
                <a:spcAft>
                  <a:spcPts val="0"/>
                </a:spcAft>
              </a:pPr>
              <a:r>
                <a:rPr lang="ja-JP" altLang="en-US" b="0" dirty="0">
                  <a:latin typeface="ＨＧｺﾞｼｯｸE-PRO"/>
                  <a:ea typeface="ＨＧｺﾞｼｯｸE-PRO"/>
                  <a:cs typeface="ＨＧｺﾞｼｯｸE-PRO"/>
                </a:rPr>
                <a:t>大学（公立）：文部科学省「国立</a:t>
              </a:r>
              <a:r>
                <a:rPr lang="ja-JP" altLang="en-US" b="0" dirty="0" smtClean="0">
                  <a:latin typeface="ＨＧｺﾞｼｯｸE-PRO"/>
                  <a:ea typeface="ＨＧｺﾞｼｯｸE-PRO"/>
                  <a:cs typeface="ＨＧｺﾞｼｯｸE-PRO"/>
                </a:rPr>
                <a:t>大学等の</a:t>
              </a:r>
              <a:r>
                <a:rPr lang="ja-JP" altLang="en-US" b="0" dirty="0">
                  <a:latin typeface="ＨＧｺﾞｼｯｸE-PRO"/>
                  <a:ea typeface="ＨＧｺﾞｼｯｸE-PRO"/>
                  <a:cs typeface="ＨＧｺﾞｼｯｸE-PRO"/>
                </a:rPr>
                <a:t>授業料その他の費用に関する省令</a:t>
              </a:r>
              <a:r>
                <a:rPr lang="ja-JP" altLang="en-US" b="0" dirty="0" smtClean="0">
                  <a:latin typeface="ＨＧｺﾞｼｯｸE-PRO"/>
                  <a:ea typeface="ＨＧｺﾞｼｯｸE-PRO"/>
                  <a:cs typeface="ＨＧｺﾞｼｯｸE-PRO"/>
                </a:rPr>
                <a:t>」</a:t>
              </a:r>
              <a:endParaRPr lang="en-US" altLang="ja-JP" b="0" dirty="0">
                <a:latin typeface="ＨＧｺﾞｼｯｸE-PRO"/>
                <a:ea typeface="ＨＧｺﾞｼｯｸE-PRO"/>
                <a:cs typeface="ＨＧｺﾞｼｯｸE-PRO"/>
              </a:endParaRPr>
            </a:p>
            <a:p>
              <a:pPr marL="87313" eaLnBrk="1" hangingPunct="1">
                <a:lnSpc>
                  <a:spcPct val="100000"/>
                </a:lnSpc>
                <a:spcBef>
                  <a:spcPts val="0"/>
                </a:spcBef>
                <a:spcAft>
                  <a:spcPts val="0"/>
                </a:spcAft>
              </a:pPr>
              <a:r>
                <a:rPr lang="ja-JP" altLang="en-US" b="0" dirty="0">
                  <a:latin typeface="ＨＧｺﾞｼｯｸE-PRO"/>
                  <a:ea typeface="ＨＧｺﾞｼｯｸE-PRO"/>
                  <a:cs typeface="ＨＧｺﾞｼｯｸE-PRO"/>
                </a:rPr>
                <a:t>大学（私立）：文部</a:t>
              </a:r>
              <a:r>
                <a:rPr lang="ja-JP" altLang="en-US" b="0" dirty="0" smtClean="0">
                  <a:latin typeface="ＨＧｺﾞｼｯｸE-PRO"/>
                  <a:ea typeface="ＨＧｺﾞｼｯｸE-PRO"/>
                  <a:cs typeface="ＨＧｺﾞｼｯｸE-PRO"/>
                </a:rPr>
                <a:t>科学省「令和</a:t>
              </a:r>
              <a:r>
                <a:rPr lang="en-US" altLang="ja-JP" b="0" dirty="0" smtClean="0">
                  <a:latin typeface="ＨＧｺﾞｼｯｸE-PRO"/>
                  <a:ea typeface="ＨＧｺﾞｼｯｸE-PRO"/>
                  <a:cs typeface="ＨＧｺﾞｼｯｸE-PRO"/>
                </a:rPr>
                <a:t>3</a:t>
              </a:r>
              <a:r>
                <a:rPr lang="ja-JP" altLang="en-US" b="0" dirty="0" smtClean="0">
                  <a:latin typeface="ＨＧｺﾞｼｯｸE-PRO"/>
                  <a:ea typeface="ＨＧｺﾞｼｯｸE-PRO"/>
                  <a:cs typeface="ＨＧｺﾞｼｯｸE-PRO"/>
                </a:rPr>
                <a:t>年度</a:t>
              </a:r>
              <a:r>
                <a:rPr lang="ja-JP" altLang="en-US" b="0" dirty="0">
                  <a:latin typeface="ＨＧｺﾞｼｯｸE-PRO"/>
                  <a:ea typeface="ＨＧｺﾞｼｯｸE-PRO"/>
                  <a:cs typeface="ＨＧｺﾞｼｯｸE-PRO"/>
                </a:rPr>
                <a:t>私立大学等の入学者に係る学生</a:t>
              </a:r>
              <a:r>
                <a:rPr lang="ja-JP" altLang="en-US" b="0" dirty="0">
                  <a:solidFill>
                    <a:srgbClr val="000000"/>
                  </a:solidFill>
                  <a:latin typeface="ＨＧｺﾞｼｯｸE-PRO"/>
                  <a:ea typeface="ＨＧｺﾞｼｯｸE-PRO"/>
                  <a:cs typeface="ＨＧｺﾞｼｯｸE-PRO"/>
                </a:rPr>
                <a:t>納付金等調査結果について」</a:t>
              </a:r>
              <a:endParaRPr lang="en-US" altLang="ja-JP" b="0" dirty="0">
                <a:solidFill>
                  <a:srgbClr val="000000"/>
                </a:solidFill>
                <a:latin typeface="ＨＧｺﾞｼｯｸE-PRO"/>
                <a:ea typeface="ＨＧｺﾞｼｯｸE-PRO"/>
                <a:cs typeface="ＨＧｺﾞｼｯｸE-PRO"/>
              </a:endParaRPr>
            </a:p>
          </p:txBody>
        </p:sp>
      </p:grpSp>
      <p:sp>
        <p:nvSpPr>
          <p:cNvPr id="30" name="タイトル 1"/>
          <p:cNvSpPr txBox="1">
            <a:spLocks/>
          </p:cNvSpPr>
          <p:nvPr/>
        </p:nvSpPr>
        <p:spPr>
          <a:xfrm>
            <a:off x="783660" y="6465570"/>
            <a:ext cx="7980136" cy="357187"/>
          </a:xfrm>
          <a:prstGeom prst="rect">
            <a:avLst/>
          </a:prstGeom>
        </p:spPr>
        <p:txBody>
          <a:bodyPr/>
          <a:lstStyle/>
          <a:p>
            <a:pPr>
              <a:lnSpc>
                <a:spcPct val="100000"/>
              </a:lnSpc>
              <a:spcBef>
                <a:spcPct val="0"/>
              </a:spcBef>
              <a:spcAft>
                <a:spcPct val="0"/>
              </a:spcAft>
              <a:defRPr/>
            </a:pPr>
            <a:r>
              <a:rPr lang="en-US" altLang="ja-JP" sz="1400" kern="0" dirty="0" smtClean="0">
                <a:latin typeface="ＭＳ Ｐゴシック" pitchFamily="50" charset="-128"/>
                <a:ea typeface="ＭＳ Ｐゴシック" pitchFamily="50" charset="-128"/>
                <a:cs typeface="+mj-cs"/>
              </a:rPr>
              <a:t>(</a:t>
            </a:r>
            <a:r>
              <a:rPr lang="ja-JP" altLang="en-US" sz="1400" kern="0" dirty="0" smtClean="0">
                <a:latin typeface="ＭＳ Ｐゴシック" pitchFamily="50" charset="-128"/>
                <a:ea typeface="ＭＳ Ｐゴシック" pitchFamily="50" charset="-128"/>
                <a:cs typeface="+mj-cs"/>
              </a:rPr>
              <a:t>出所）上記各種資料及びこれらをもとに金融広報中央委員会で試算</a:t>
            </a:r>
            <a:endParaRPr kumimoji="1" lang="ja-JP" altLang="en-US" sz="1400" b="0" i="0" u="sng" strike="noStrike" kern="0" cap="none" spc="0" normalizeH="0" baseline="0" noProof="0" dirty="0" smtClean="0">
              <a:ln>
                <a:noFill/>
              </a:ln>
              <a:effectLst/>
              <a:uLnTx/>
              <a:uFillTx/>
              <a:latin typeface="+mj-lt"/>
              <a:ea typeface="+mj-ea"/>
              <a:cs typeface="+mj-cs"/>
            </a:endParaRPr>
          </a:p>
        </p:txBody>
      </p:sp>
      <p:sp>
        <p:nvSpPr>
          <p:cNvPr id="28" name="タイトル 1"/>
          <p:cNvSpPr txBox="1">
            <a:spLocks/>
          </p:cNvSpPr>
          <p:nvPr/>
        </p:nvSpPr>
        <p:spPr>
          <a:xfrm>
            <a:off x="322596" y="751345"/>
            <a:ext cx="8607959" cy="1245230"/>
          </a:xfrm>
          <a:prstGeom prst="rect">
            <a:avLst/>
          </a:prstGeom>
        </p:spPr>
        <p:txBody>
          <a:bodyPr/>
          <a:lstStyle/>
          <a:p>
            <a:pPr marL="468313" lvl="0" indent="-285750">
              <a:lnSpc>
                <a:spcPct val="10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rPr>
              <a:t>ライフイベントとは</a:t>
            </a:r>
            <a:r>
              <a:rPr lang="ja-JP" altLang="en-US" sz="2400" kern="0" dirty="0" smtClean="0">
                <a:latin typeface="Meiryo UI" panose="020B0604030504040204" pitchFamily="50" charset="-128"/>
                <a:ea typeface="Meiryo UI" panose="020B0604030504040204" pitchFamily="50" charset="-128"/>
                <a:cs typeface="+mj-cs"/>
              </a:rPr>
              <a:t>人生</a:t>
            </a:r>
            <a:r>
              <a:rPr lang="ja-JP" altLang="en-US" sz="2400" kern="0" dirty="0">
                <a:latin typeface="Meiryo UI" panose="020B0604030504040204" pitchFamily="50" charset="-128"/>
                <a:ea typeface="Meiryo UI" panose="020B0604030504040204" pitchFamily="50" charset="-128"/>
                <a:cs typeface="+mj-cs"/>
              </a:rPr>
              <a:t>の中で起こり得る</a:t>
            </a:r>
            <a:r>
              <a:rPr lang="ja-JP" altLang="en-US" sz="2400" kern="0" dirty="0" smtClean="0">
                <a:latin typeface="Meiryo UI" panose="020B0604030504040204" pitchFamily="50" charset="-128"/>
                <a:ea typeface="Meiryo UI" panose="020B0604030504040204" pitchFamily="50" charset="-128"/>
                <a:cs typeface="+mj-cs"/>
              </a:rPr>
              <a:t>出来事です。ライフイベントは人</a:t>
            </a:r>
            <a:r>
              <a:rPr lang="ja-JP" altLang="en-US" sz="2400" kern="0" dirty="0">
                <a:latin typeface="Meiryo UI" panose="020B0604030504040204" pitchFamily="50" charset="-128"/>
                <a:ea typeface="Meiryo UI" panose="020B0604030504040204" pitchFamily="50" charset="-128"/>
                <a:cs typeface="+mj-cs"/>
              </a:rPr>
              <a:t>に</a:t>
            </a:r>
            <a:r>
              <a:rPr lang="ja-JP" altLang="en-US" sz="2400" kern="0" dirty="0" smtClean="0">
                <a:latin typeface="Meiryo UI" panose="020B0604030504040204" pitchFamily="50" charset="-128"/>
                <a:ea typeface="Meiryo UI" panose="020B0604030504040204" pitchFamily="50" charset="-128"/>
                <a:cs typeface="+mj-cs"/>
              </a:rPr>
              <a:t>よって異なります。ご自分の価値観に基づいてライフプランを立てましょう</a:t>
            </a:r>
            <a:r>
              <a:rPr kumimoji="1" lang="ja-JP" altLang="en-US" sz="2400" b="0" i="0" u="none" strike="noStrike" kern="0" cap="none" spc="0" normalizeH="0" baseline="0" noProof="0" dirty="0" err="1" smtClean="0">
                <a:ln>
                  <a:noFill/>
                </a:ln>
                <a:effectLst/>
                <a:uLnTx/>
                <a:uFillTx/>
                <a:latin typeface="Meiryo UI" panose="020B0604030504040204" pitchFamily="50" charset="-128"/>
                <a:ea typeface="Meiryo UI" panose="020B0604030504040204" pitchFamily="50" charset="-128"/>
                <a:cs typeface="+mj-cs"/>
              </a:rPr>
              <a:t>。</a:t>
            </a:r>
            <a:endPar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pic>
        <p:nvPicPr>
          <p:cNvPr id="2" name="図 1"/>
          <p:cNvPicPr>
            <a:picLocks noChangeAspect="1"/>
          </p:cNvPicPr>
          <p:nvPr/>
        </p:nvPicPr>
        <p:blipFill>
          <a:blip r:embed="rId3"/>
          <a:stretch>
            <a:fillRect/>
          </a:stretch>
        </p:blipFill>
        <p:spPr>
          <a:xfrm>
            <a:off x="5130852" y="4032793"/>
            <a:ext cx="1169232" cy="1451806"/>
          </a:xfrm>
          <a:prstGeom prst="rect">
            <a:avLst/>
          </a:prstGeom>
        </p:spPr>
      </p:pic>
      <p:pic>
        <p:nvPicPr>
          <p:cNvPr id="3" name="図 2"/>
          <p:cNvPicPr>
            <a:picLocks noChangeAspect="1"/>
          </p:cNvPicPr>
          <p:nvPr/>
        </p:nvPicPr>
        <p:blipFill>
          <a:blip r:embed="rId4"/>
          <a:stretch>
            <a:fillRect/>
          </a:stretch>
        </p:blipFill>
        <p:spPr>
          <a:xfrm>
            <a:off x="4413717" y="2279815"/>
            <a:ext cx="1396412" cy="1383707"/>
          </a:xfrm>
          <a:prstGeom prst="rect">
            <a:avLst/>
          </a:prstGeom>
        </p:spPr>
      </p:pic>
      <p:pic>
        <p:nvPicPr>
          <p:cNvPr id="4" name="図 3"/>
          <p:cNvPicPr>
            <a:picLocks noChangeAspect="1"/>
          </p:cNvPicPr>
          <p:nvPr/>
        </p:nvPicPr>
        <p:blipFill>
          <a:blip r:embed="rId5"/>
          <a:stretch>
            <a:fillRect/>
          </a:stretch>
        </p:blipFill>
        <p:spPr>
          <a:xfrm>
            <a:off x="442208" y="1996575"/>
            <a:ext cx="1355112" cy="1651815"/>
          </a:xfrm>
          <a:prstGeom prst="rect">
            <a:avLst/>
          </a:prstGeom>
        </p:spPr>
      </p:pic>
      <p:pic>
        <p:nvPicPr>
          <p:cNvPr id="5" name="図 4"/>
          <p:cNvPicPr>
            <a:picLocks noChangeAspect="1"/>
          </p:cNvPicPr>
          <p:nvPr/>
        </p:nvPicPr>
        <p:blipFill>
          <a:blip r:embed="rId6"/>
          <a:stretch>
            <a:fillRect/>
          </a:stretch>
        </p:blipFill>
        <p:spPr>
          <a:xfrm>
            <a:off x="975722" y="4127651"/>
            <a:ext cx="659476" cy="1258330"/>
          </a:xfrm>
          <a:prstGeom prst="rect">
            <a:avLst/>
          </a:prstGeom>
        </p:spPr>
      </p:pic>
      <p:pic>
        <p:nvPicPr>
          <p:cNvPr id="6" name="図 5"/>
          <p:cNvPicPr>
            <a:picLocks noChangeAspect="1"/>
          </p:cNvPicPr>
          <p:nvPr/>
        </p:nvPicPr>
        <p:blipFill>
          <a:blip r:embed="rId7"/>
          <a:stretch>
            <a:fillRect/>
          </a:stretch>
        </p:blipFill>
        <p:spPr>
          <a:xfrm>
            <a:off x="192128" y="4758696"/>
            <a:ext cx="783594" cy="1224113"/>
          </a:xfrm>
          <a:prstGeom prst="rect">
            <a:avLst/>
          </a:prstGeom>
        </p:spPr>
      </p:pic>
      <p:sp>
        <p:nvSpPr>
          <p:cNvPr id="8" name="テキスト ボックス 7"/>
          <p:cNvSpPr txBox="1"/>
          <p:nvPr/>
        </p:nvSpPr>
        <p:spPr>
          <a:xfrm>
            <a:off x="3762963" y="2873661"/>
            <a:ext cx="405413" cy="284501"/>
          </a:xfrm>
          <a:prstGeom prst="rect">
            <a:avLst/>
          </a:prstGeom>
          <a:noFill/>
        </p:spPr>
        <p:txBody>
          <a:bodyPr wrap="square" rtlCol="0">
            <a:spAutoFit/>
          </a:bodyPr>
          <a:lstStyle/>
          <a:p>
            <a:r>
              <a:rPr kumimoji="1" lang="en-US" altLang="ja-JP" sz="1200" dirty="0" smtClean="0">
                <a:latin typeface="+mn-ea"/>
                <a:ea typeface="+mn-ea"/>
              </a:rPr>
              <a:t>※</a:t>
            </a:r>
            <a:endParaRPr kumimoji="1" lang="ja-JP" altLang="en-US" sz="1200" dirty="0">
              <a:latin typeface="+mn-ea"/>
              <a:ea typeface="+mn-ea"/>
            </a:endParaRPr>
          </a:p>
        </p:txBody>
      </p:sp>
      <p:sp>
        <p:nvSpPr>
          <p:cNvPr id="20" name="スライド番号プレースホルダー 2"/>
          <p:cNvSpPr txBox="1">
            <a:spLocks/>
          </p:cNvSpPr>
          <p:nvPr/>
        </p:nvSpPr>
        <p:spPr>
          <a:xfrm>
            <a:off x="6919077" y="6391506"/>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14</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370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12750" y="225446"/>
            <a:ext cx="8229600" cy="519987"/>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生涯にかかるお金のファイナンス</a:t>
            </a:r>
          </a:p>
        </p:txBody>
      </p:sp>
      <p:sp>
        <p:nvSpPr>
          <p:cNvPr id="9" name="タイトル 1"/>
          <p:cNvSpPr txBox="1">
            <a:spLocks/>
          </p:cNvSpPr>
          <p:nvPr/>
        </p:nvSpPr>
        <p:spPr>
          <a:xfrm>
            <a:off x="412750" y="894563"/>
            <a:ext cx="8317593" cy="1151461"/>
          </a:xfrm>
          <a:prstGeom prst="rect">
            <a:avLst/>
          </a:prstGeom>
        </p:spPr>
        <p:txBody>
          <a:bodyPr/>
          <a:lstStyle/>
          <a:p>
            <a:pPr marL="457200" indent="-457200" algn="just">
              <a:lnSpc>
                <a:spcPct val="100000"/>
              </a:lnSpc>
              <a:spcBef>
                <a:spcPct val="0"/>
              </a:spcBef>
              <a:spcAft>
                <a:spcPct val="0"/>
              </a:spcAft>
              <a:buFont typeface="Wingdings" pitchFamily="2" charset="2"/>
              <a:buChar char="l"/>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生涯を通して支払うことになるお金の原資は、</a:t>
            </a:r>
            <a:r>
              <a:rPr kumimoji="1" lang="ja-JP" altLang="en-US" sz="28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基本的には働いて得る月々の収入</a:t>
            </a: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である。</a:t>
            </a:r>
          </a:p>
        </p:txBody>
      </p:sp>
      <p:sp>
        <p:nvSpPr>
          <p:cNvPr id="12" name="タイトル 1"/>
          <p:cNvSpPr txBox="1">
            <a:spLocks/>
          </p:cNvSpPr>
          <p:nvPr/>
        </p:nvSpPr>
        <p:spPr>
          <a:xfrm>
            <a:off x="324757" y="2023103"/>
            <a:ext cx="8317593" cy="2504197"/>
          </a:xfrm>
          <a:prstGeom prst="rect">
            <a:avLst/>
          </a:prstGeom>
        </p:spPr>
        <p:txBody>
          <a:bodyPr/>
          <a:lstStyle/>
          <a:p>
            <a:pPr marL="914400" lvl="1" indent="-457200" algn="just">
              <a:lnSpc>
                <a:spcPct val="100000"/>
              </a:lnSpc>
              <a:spcBef>
                <a:spcPts val="0"/>
              </a:spcBef>
              <a:spcAft>
                <a:spcPct val="0"/>
              </a:spcAft>
              <a:buFont typeface="Wingdings" pitchFamily="2" charset="2"/>
              <a:buChar char="Ø"/>
              <a:defRPr/>
            </a:pPr>
            <a:r>
              <a:rPr lang="ja-JP" altLang="en-US" sz="2800" kern="0" dirty="0" smtClean="0">
                <a:latin typeface="Meiryo UI" panose="020B0604030504040204" pitchFamily="50" charset="-128"/>
                <a:ea typeface="Meiryo UI" panose="020B0604030504040204" pitchFamily="50" charset="-128"/>
                <a:cs typeface="+mj-cs"/>
              </a:rPr>
              <a:t>多額の支出は、教育ローンや住宅ローンなど借入で賄うこともあるが、最終的には月々の収入から分割返済することになる。</a:t>
            </a:r>
            <a:endParaRPr lang="en-US" altLang="ja-JP" sz="2800" kern="0" dirty="0" smtClean="0">
              <a:latin typeface="Meiryo UI" panose="020B0604030504040204" pitchFamily="50" charset="-128"/>
              <a:ea typeface="Meiryo UI" panose="020B0604030504040204" pitchFamily="50" charset="-128"/>
              <a:cs typeface="+mj-cs"/>
            </a:endParaRPr>
          </a:p>
          <a:p>
            <a:pPr marL="914400" lvl="1" indent="-457200" algn="just">
              <a:lnSpc>
                <a:spcPct val="100000"/>
              </a:lnSpc>
              <a:spcBef>
                <a:spcPts val="1800"/>
              </a:spcBef>
              <a:spcAft>
                <a:spcPct val="0"/>
              </a:spcAft>
              <a:buFont typeface="Wingdings" pitchFamily="2" charset="2"/>
              <a:buChar char="Ø"/>
              <a:defRPr/>
            </a:pPr>
            <a:r>
              <a:rPr lang="ja-JP" altLang="en-US" sz="2800" kern="0" dirty="0" smtClean="0">
                <a:latin typeface="Meiryo UI" panose="020B0604030504040204" pitchFamily="50" charset="-128"/>
                <a:ea typeface="Meiryo UI" panose="020B0604030504040204" pitchFamily="50" charset="-128"/>
                <a:cs typeface="+mj-cs"/>
              </a:rPr>
              <a:t>老後の主たる収入となる年金についても、月々の収入から納める保険料や税金が原資となっている。</a:t>
            </a:r>
            <a:endParaRPr lang="en-US" altLang="ja-JP" sz="2800" kern="0" dirty="0" smtClean="0">
              <a:latin typeface="Meiryo UI" panose="020B0604030504040204" pitchFamily="50" charset="-128"/>
              <a:ea typeface="Meiryo UI" panose="020B0604030504040204" pitchFamily="50" charset="-128"/>
              <a:cs typeface="+mj-cs"/>
            </a:endParaRPr>
          </a:p>
          <a:p>
            <a:pPr marL="457200" indent="-457200" algn="just">
              <a:lnSpc>
                <a:spcPct val="100000"/>
              </a:lnSpc>
              <a:spcBef>
                <a:spcPct val="0"/>
              </a:spcBef>
              <a:spcAft>
                <a:spcPct val="0"/>
              </a:spcAft>
              <a:buFont typeface="Wingdings" pitchFamily="2" charset="2"/>
              <a:buChar char="l"/>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3" name="タイトル 1"/>
          <p:cNvSpPr txBox="1">
            <a:spLocks/>
          </p:cNvSpPr>
          <p:nvPr/>
        </p:nvSpPr>
        <p:spPr>
          <a:xfrm>
            <a:off x="1182025" y="5511772"/>
            <a:ext cx="6779041" cy="1110701"/>
          </a:xfrm>
          <a:prstGeom prst="rect">
            <a:avLst/>
          </a:prstGeom>
          <a:solidFill>
            <a:srgbClr val="F7903B"/>
          </a:solidFill>
          <a:ln w="19050">
            <a:solidFill>
              <a:schemeClr val="tx1"/>
            </a:solidFill>
          </a:ln>
        </p:spPr>
        <p:txBody>
          <a:bodyPr/>
          <a:lstStyle/>
          <a:p>
            <a:pPr marL="0" lvl="1" algn="ctr">
              <a:lnSpc>
                <a:spcPct val="100000"/>
              </a:lnSpc>
              <a:spcBef>
                <a:spcPts val="600"/>
              </a:spcBef>
              <a:spcAft>
                <a:spcPct val="0"/>
              </a:spcAft>
              <a:defRPr/>
            </a:pPr>
            <a:r>
              <a:rPr lang="ja-JP" altLang="en-US" sz="2800" kern="0" dirty="0">
                <a:latin typeface="Meiryo UI" panose="020B0604030504040204" pitchFamily="50" charset="-128"/>
                <a:ea typeface="Meiryo UI" panose="020B0604030504040204" pitchFamily="50" charset="-128"/>
              </a:rPr>
              <a:t>将来の支出や返済に</a:t>
            </a:r>
            <a:r>
              <a:rPr lang="ja-JP" altLang="en-US" sz="2800" kern="0" dirty="0" smtClean="0">
                <a:latin typeface="Meiryo UI" panose="020B0604030504040204" pitchFamily="50" charset="-128"/>
                <a:ea typeface="Meiryo UI" panose="020B0604030504040204" pitchFamily="50" charset="-128"/>
              </a:rPr>
              <a:t>備えて、</a:t>
            </a:r>
            <a:endParaRPr lang="en-US" altLang="ja-JP" sz="2800" kern="0" dirty="0" smtClean="0">
              <a:latin typeface="Meiryo UI" panose="020B0604030504040204" pitchFamily="50" charset="-128"/>
              <a:ea typeface="Meiryo UI" panose="020B0604030504040204" pitchFamily="50" charset="-128"/>
            </a:endParaRPr>
          </a:p>
          <a:p>
            <a:pPr marL="0" lvl="1" algn="ctr">
              <a:lnSpc>
                <a:spcPct val="100000"/>
              </a:lnSpc>
              <a:spcBef>
                <a:spcPts val="600"/>
              </a:spcBef>
              <a:spcAft>
                <a:spcPct val="0"/>
              </a:spcAft>
              <a:defRPr/>
            </a:pPr>
            <a:r>
              <a:rPr lang="ja-JP" altLang="en-US" sz="2800" kern="0" dirty="0" smtClean="0">
                <a:latin typeface="Meiryo UI" panose="020B0604030504040204" pitchFamily="50" charset="-128"/>
                <a:ea typeface="Meiryo UI" panose="020B0604030504040204" pitchFamily="50" charset="-128"/>
                <a:cs typeface="+mj-cs"/>
              </a:rPr>
              <a:t>月々の収入を賢く使うことが大事。</a:t>
            </a:r>
            <a:endParaRPr lang="en-US" altLang="ja-JP" sz="2800" kern="0" dirty="0" smtClean="0">
              <a:latin typeface="Meiryo UI" panose="020B0604030504040204" pitchFamily="50" charset="-128"/>
              <a:ea typeface="Meiryo UI" panose="020B0604030504040204" pitchFamily="50" charset="-128"/>
              <a:cs typeface="+mj-cs"/>
            </a:endParaRPr>
          </a:p>
          <a:p>
            <a:pPr marL="457200" indent="-457200" algn="ctr">
              <a:lnSpc>
                <a:spcPct val="100000"/>
              </a:lnSpc>
              <a:spcBef>
                <a:spcPct val="0"/>
              </a:spcBef>
              <a:spcAft>
                <a:spcPct val="0"/>
              </a:spcAft>
              <a:buFont typeface="Wingdings" pitchFamily="2" charset="2"/>
              <a:buChar char="l"/>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2" name="下矢印 1"/>
          <p:cNvSpPr/>
          <p:nvPr/>
        </p:nvSpPr>
        <p:spPr>
          <a:xfrm>
            <a:off x="3885745" y="4698407"/>
            <a:ext cx="1371600" cy="642257"/>
          </a:xfrm>
          <a:prstGeom prst="downArrow">
            <a:avLst/>
          </a:prstGeom>
          <a:solidFill>
            <a:srgbClr val="F790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15</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584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bwMode="auto">
          <a:xfrm>
            <a:off x="396494" y="4592880"/>
            <a:ext cx="8418920" cy="1204855"/>
          </a:xfrm>
          <a:prstGeom prst="rect">
            <a:avLst/>
          </a:prstGeom>
          <a:solidFill>
            <a:srgbClr val="F7903B"/>
          </a:solidFill>
          <a:ln>
            <a:noFill/>
          </a:ln>
          <a:extLst/>
        </p:spPr>
        <p:txBody>
          <a:bodyPr vert="horz" wrap="square" lIns="91440" tIns="45720" rIns="91440" bIns="45720" numCol="1" anchor="ctr" anchorCtr="0" compatLnSpc="1">
            <a:prstTxWarp prst="textNoShape">
              <a:avLst/>
            </a:prstTxWarp>
            <a:normAutofit/>
          </a:bodyPr>
          <a:lstStyle/>
          <a:p>
            <a:pPr marL="100012" defTabSz="685800">
              <a:lnSpc>
                <a:spcPct val="100000"/>
              </a:lnSpc>
              <a:spcBef>
                <a:spcPts val="0"/>
              </a:spcBef>
              <a:spcAft>
                <a:spcPts val="0"/>
              </a:spcAft>
              <a:buClr>
                <a:srgbClr val="2DA2BF"/>
              </a:buClr>
              <a:defRPr/>
            </a:pPr>
            <a:r>
              <a:rPr lang="ja-JP" altLang="en-US" sz="2800" b="1" dirty="0" smtClean="0">
                <a:solidFill>
                  <a:prstClr val="black"/>
                </a:solidFill>
                <a:latin typeface="Meiryo UI" panose="020B0604030504040204" pitchFamily="50" charset="-128"/>
                <a:ea typeface="Meiryo UI" panose="020B0604030504040204" pitchFamily="50" charset="-128"/>
              </a:rPr>
              <a:t>日常的</a:t>
            </a:r>
            <a:r>
              <a:rPr lang="ja-JP" altLang="en-US" sz="2800" b="1" dirty="0">
                <a:solidFill>
                  <a:prstClr val="black"/>
                </a:solidFill>
                <a:latin typeface="Meiryo UI" panose="020B0604030504040204" pitchFamily="50" charset="-128"/>
                <a:ea typeface="Meiryo UI" panose="020B0604030504040204" pitchFamily="50" charset="-128"/>
              </a:rPr>
              <a:t>な支払いや緊急時に備えた資金として</a:t>
            </a:r>
            <a:endParaRPr lang="en-US" altLang="ja-JP" sz="2800" b="1" dirty="0">
              <a:solidFill>
                <a:prstClr val="black"/>
              </a:solidFill>
              <a:latin typeface="Meiryo UI" panose="020B0604030504040204" pitchFamily="50" charset="-128"/>
              <a:ea typeface="Meiryo UI" panose="020B0604030504040204" pitchFamily="50" charset="-128"/>
            </a:endParaRPr>
          </a:p>
          <a:p>
            <a:pPr marL="100012" defTabSz="685800">
              <a:lnSpc>
                <a:spcPct val="100000"/>
              </a:lnSpc>
              <a:spcBef>
                <a:spcPts val="0"/>
              </a:spcBef>
              <a:spcAft>
                <a:spcPts val="0"/>
              </a:spcAft>
              <a:buClr>
                <a:srgbClr val="2DA2BF"/>
              </a:buClr>
              <a:defRPr/>
            </a:pPr>
            <a:r>
              <a:rPr lang="en-US" altLang="ja-JP" sz="3200" b="1" dirty="0" smtClean="0">
                <a:solidFill>
                  <a:srgbClr val="C00000"/>
                </a:solidFill>
                <a:latin typeface="Meiryo UI" panose="020B0604030504040204" pitchFamily="50" charset="-128"/>
                <a:ea typeface="Meiryo UI" panose="020B0604030504040204" pitchFamily="50" charset="-128"/>
              </a:rPr>
              <a:t>3</a:t>
            </a:r>
            <a:r>
              <a:rPr lang="ja-JP" altLang="en-US" sz="3200" b="1" dirty="0">
                <a:solidFill>
                  <a:srgbClr val="C00000"/>
                </a:solidFill>
                <a:latin typeface="Meiryo UI" panose="020B0604030504040204" pitchFamily="50" charset="-128"/>
                <a:ea typeface="Meiryo UI" panose="020B0604030504040204" pitchFamily="50" charset="-128"/>
              </a:rPr>
              <a:t>カ月～</a:t>
            </a:r>
            <a:r>
              <a:rPr lang="en-US" altLang="ja-JP" sz="3200" b="1" dirty="0">
                <a:solidFill>
                  <a:srgbClr val="C00000"/>
                </a:solidFill>
                <a:latin typeface="Meiryo UI" panose="020B0604030504040204" pitchFamily="50" charset="-128"/>
                <a:ea typeface="Meiryo UI" panose="020B0604030504040204" pitchFamily="50" charset="-128"/>
              </a:rPr>
              <a:t>1</a:t>
            </a:r>
            <a:r>
              <a:rPr lang="ja-JP" altLang="en-US" sz="3200" b="1" dirty="0">
                <a:solidFill>
                  <a:srgbClr val="C00000"/>
                </a:solidFill>
                <a:latin typeface="Meiryo UI" panose="020B0604030504040204" pitchFamily="50" charset="-128"/>
                <a:ea typeface="Meiryo UI" panose="020B0604030504040204" pitchFamily="50" charset="-128"/>
              </a:rPr>
              <a:t>年分</a:t>
            </a:r>
            <a:r>
              <a:rPr lang="ja-JP" altLang="en-US" sz="2800" b="1" dirty="0">
                <a:solidFill>
                  <a:prstClr val="black"/>
                </a:solidFill>
                <a:latin typeface="Meiryo UI" panose="020B0604030504040204" pitchFamily="50" charset="-128"/>
                <a:ea typeface="Meiryo UI" panose="020B0604030504040204" pitchFamily="50" charset="-128"/>
              </a:rPr>
              <a:t>の生活費を</a:t>
            </a:r>
            <a:r>
              <a:rPr lang="ja-JP" altLang="en-US" sz="2800" b="1" dirty="0" smtClean="0">
                <a:solidFill>
                  <a:prstClr val="black"/>
                </a:solidFill>
                <a:latin typeface="Meiryo UI" panose="020B0604030504040204" pitchFamily="50" charset="-128"/>
                <a:ea typeface="Meiryo UI" panose="020B0604030504040204" pitchFamily="50" charset="-128"/>
              </a:rPr>
              <a:t>確保することが大切です。</a:t>
            </a:r>
            <a:endParaRPr lang="en-US" altLang="ja-JP" sz="2800" b="1" dirty="0">
              <a:solidFill>
                <a:prstClr val="black"/>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323" y="985118"/>
            <a:ext cx="1714500" cy="17145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706" y="2416995"/>
            <a:ext cx="1714500" cy="17145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189" y="2373433"/>
            <a:ext cx="1653540" cy="1653540"/>
          </a:xfrm>
          <a:prstGeom prst="rect">
            <a:avLst/>
          </a:prstGeom>
        </p:spPr>
      </p:pic>
      <p:sp>
        <p:nvSpPr>
          <p:cNvPr id="7" name="テキスト ボックス 6"/>
          <p:cNvSpPr txBox="1"/>
          <p:nvPr/>
        </p:nvSpPr>
        <p:spPr>
          <a:xfrm>
            <a:off x="321392" y="2701523"/>
            <a:ext cx="1768295" cy="350865"/>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＜ケガ＞</a:t>
            </a:r>
          </a:p>
        </p:txBody>
      </p:sp>
      <p:sp>
        <p:nvSpPr>
          <p:cNvPr id="8" name="テキスト ボックス 7"/>
          <p:cNvSpPr txBox="1"/>
          <p:nvPr/>
        </p:nvSpPr>
        <p:spPr>
          <a:xfrm>
            <a:off x="2277812" y="3952702"/>
            <a:ext cx="1768295" cy="350865"/>
          </a:xfrm>
          <a:prstGeom prst="rect">
            <a:avLst/>
          </a:prstGeom>
          <a:noFill/>
        </p:spPr>
        <p:txBody>
          <a:bodyPr wrap="square" rtlCol="0">
            <a:spAutoFit/>
          </a:bodyPr>
          <a:lstStyle/>
          <a:p>
            <a:pPr algn="ctr"/>
            <a:r>
              <a:rPr lang="ja-JP" altLang="en-US" sz="1400" b="1" dirty="0"/>
              <a:t>＜</a:t>
            </a:r>
            <a:r>
              <a:rPr lang="ja-JP" altLang="en-US" sz="1400" b="1" dirty="0">
                <a:latin typeface="Meiryo UI" panose="020B0604030504040204" pitchFamily="50" charset="-128"/>
                <a:ea typeface="Meiryo UI" panose="020B0604030504040204" pitchFamily="50" charset="-128"/>
              </a:rPr>
              <a:t>病気</a:t>
            </a:r>
            <a:r>
              <a:rPr lang="ja-JP" altLang="en-US" sz="1400" b="1" dirty="0"/>
              <a:t>＞</a:t>
            </a:r>
          </a:p>
        </p:txBody>
      </p:sp>
      <p:sp>
        <p:nvSpPr>
          <p:cNvPr id="9" name="テキスト ボックス 8"/>
          <p:cNvSpPr txBox="1"/>
          <p:nvPr/>
        </p:nvSpPr>
        <p:spPr>
          <a:xfrm>
            <a:off x="4612513" y="2670279"/>
            <a:ext cx="1768295" cy="350865"/>
          </a:xfrm>
          <a:prstGeom prst="rect">
            <a:avLst/>
          </a:prstGeom>
          <a:noFill/>
        </p:spPr>
        <p:txBody>
          <a:bodyPr wrap="square" rtlCol="0">
            <a:spAutoFit/>
          </a:bodyPr>
          <a:lstStyle/>
          <a:p>
            <a:pPr algn="ctr"/>
            <a:r>
              <a:rPr lang="ja-JP" altLang="en-US" sz="1400" b="1" dirty="0"/>
              <a:t>＜</a:t>
            </a:r>
            <a:r>
              <a:rPr lang="ja-JP" altLang="en-US" sz="1400" b="1" dirty="0">
                <a:latin typeface="Meiryo UI" panose="020B0604030504040204" pitchFamily="50" charset="-128"/>
                <a:ea typeface="Meiryo UI" panose="020B0604030504040204" pitchFamily="50" charset="-128"/>
              </a:rPr>
              <a:t>失業</a:t>
            </a:r>
            <a:r>
              <a:rPr lang="ja-JP" altLang="en-US" sz="1400" b="1" dirty="0"/>
              <a:t>＞</a:t>
            </a:r>
          </a:p>
        </p:txBody>
      </p:sp>
      <p:sp>
        <p:nvSpPr>
          <p:cNvPr id="10" name="テキスト ボックス 9"/>
          <p:cNvSpPr txBox="1"/>
          <p:nvPr/>
        </p:nvSpPr>
        <p:spPr>
          <a:xfrm>
            <a:off x="6407706" y="4026973"/>
            <a:ext cx="1768295" cy="350865"/>
          </a:xfrm>
          <a:prstGeom prst="rect">
            <a:avLst/>
          </a:prstGeom>
          <a:noFill/>
        </p:spPr>
        <p:txBody>
          <a:bodyPr wrap="square" rtlCol="0">
            <a:spAutoFit/>
          </a:bodyPr>
          <a:lstStyle/>
          <a:p>
            <a:pPr algn="ctr"/>
            <a:r>
              <a:rPr lang="ja-JP" altLang="en-US" sz="1400" b="1" dirty="0"/>
              <a:t>＜</a:t>
            </a:r>
            <a:r>
              <a:rPr lang="ja-JP" altLang="en-US" sz="1400" b="1" dirty="0">
                <a:latin typeface="Meiryo UI" panose="020B0604030504040204" pitchFamily="50" charset="-128"/>
                <a:ea typeface="Meiryo UI" panose="020B0604030504040204" pitchFamily="50" charset="-128"/>
              </a:rPr>
              <a:t>災害</a:t>
            </a:r>
            <a:r>
              <a:rPr lang="ja-JP" altLang="en-US" sz="1400" b="1" dirty="0"/>
              <a:t>＞</a:t>
            </a: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62" y="1332382"/>
            <a:ext cx="1354385" cy="1354385"/>
          </a:xfrm>
          <a:prstGeom prst="rect">
            <a:avLst/>
          </a:prstGeom>
        </p:spPr>
      </p:pic>
      <p:sp>
        <p:nvSpPr>
          <p:cNvPr id="12" name="サブタイトル 2"/>
          <p:cNvSpPr txBox="1">
            <a:spLocks/>
          </p:cNvSpPr>
          <p:nvPr/>
        </p:nvSpPr>
        <p:spPr bwMode="auto">
          <a:xfrm>
            <a:off x="321392" y="280444"/>
            <a:ext cx="8311896" cy="79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100012" defTabSz="685800">
              <a:lnSpc>
                <a:spcPct val="110000"/>
              </a:lnSpc>
              <a:spcBef>
                <a:spcPts val="750"/>
              </a:spcBef>
              <a:spcAft>
                <a:spcPts val="1200"/>
              </a:spcAft>
              <a:buClr>
                <a:srgbClr val="2DA2BF"/>
              </a:buClr>
              <a:defRPr/>
            </a:pPr>
            <a:r>
              <a:rPr lang="ja-JP" altLang="en-US" sz="3200" b="1" dirty="0" smtClean="0">
                <a:latin typeface="Meiryo UI" panose="020B0604030504040204" pitchFamily="50" charset="-128"/>
                <a:ea typeface="Meiryo UI" panose="020B0604030504040204" pitchFamily="50" charset="-128"/>
              </a:rPr>
              <a:t>緊急</a:t>
            </a:r>
            <a:r>
              <a:rPr lang="ja-JP" altLang="en-US" sz="3200" b="1" dirty="0">
                <a:latin typeface="Meiryo UI" panose="020B0604030504040204" pitchFamily="50" charset="-128"/>
                <a:ea typeface="Meiryo UI" panose="020B0604030504040204" pitchFamily="50" charset="-128"/>
              </a:rPr>
              <a:t>資金の</a:t>
            </a:r>
            <a:r>
              <a:rPr lang="ja-JP" altLang="en-US" sz="3200" b="1" dirty="0" smtClean="0">
                <a:latin typeface="Meiryo UI" panose="020B0604030504040204" pitchFamily="50" charset="-128"/>
                <a:ea typeface="Meiryo UI" panose="020B0604030504040204" pitchFamily="50" charset="-128"/>
              </a:rPr>
              <a:t>確保</a:t>
            </a:r>
            <a:endParaRPr lang="en-US" altLang="ja-JP" sz="3200" b="1" dirty="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205777" y="6000393"/>
            <a:ext cx="8800354"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家計管理（その２）」</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16</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43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48693" y="801642"/>
            <a:ext cx="8346295" cy="971121"/>
          </a:xfrm>
          <a:prstGeom prst="rect">
            <a:avLst/>
          </a:prstGeom>
        </p:spPr>
        <p:txBody>
          <a:bodyPr/>
          <a:lstStyle/>
          <a:p>
            <a:pPr algn="just">
              <a:lnSpc>
                <a:spcPct val="100000"/>
              </a:lnSpc>
              <a:spcBef>
                <a:spcPct val="0"/>
              </a:spcBef>
              <a:spcAft>
                <a:spcPct val="0"/>
              </a:spcAft>
              <a:defRPr/>
            </a:pPr>
            <a:r>
              <a:rPr lang="ja-JP" altLang="en-US" sz="2400" kern="0" dirty="0">
                <a:latin typeface="Meiryo UI" panose="020B0604030504040204" pitchFamily="50" charset="-128"/>
                <a:ea typeface="Meiryo UI" panose="020B0604030504040204" pitchFamily="50" charset="-128"/>
                <a:cs typeface="+mj-cs"/>
              </a:rPr>
              <a:t>給与明細から</a:t>
            </a:r>
            <a:r>
              <a:rPr lang="ja-JP" altLang="en-US" sz="3200" kern="0" dirty="0">
                <a:latin typeface="Meiryo UI" panose="020B0604030504040204" pitchFamily="50" charset="-128"/>
                <a:ea typeface="Meiryo UI" panose="020B0604030504040204" pitchFamily="50" charset="-128"/>
                <a:cs typeface="+mj-cs"/>
              </a:rPr>
              <a:t>「</a:t>
            </a:r>
            <a:r>
              <a:rPr lang="ja-JP" altLang="en-US" sz="3200" b="1" kern="0" dirty="0">
                <a:solidFill>
                  <a:srgbClr val="D96709"/>
                </a:solidFill>
                <a:latin typeface="Meiryo UI" panose="020B0604030504040204" pitchFamily="50" charset="-128"/>
                <a:ea typeface="Meiryo UI" panose="020B0604030504040204" pitchFamily="50" charset="-128"/>
                <a:cs typeface="+mj-cs"/>
              </a:rPr>
              <a:t>手取り収入</a:t>
            </a:r>
            <a:r>
              <a:rPr lang="ja-JP" altLang="en-US" sz="3200" kern="0" dirty="0">
                <a:latin typeface="Meiryo UI" panose="020B0604030504040204" pitchFamily="50" charset="-128"/>
                <a:ea typeface="Meiryo UI" panose="020B0604030504040204" pitchFamily="50" charset="-128"/>
                <a:cs typeface="+mj-cs"/>
              </a:rPr>
              <a:t>」</a:t>
            </a:r>
            <a:r>
              <a:rPr lang="ja-JP" altLang="en-US" sz="2400" kern="0" dirty="0">
                <a:latin typeface="Meiryo UI" panose="020B0604030504040204" pitchFamily="50" charset="-128"/>
                <a:ea typeface="Meiryo UI" panose="020B0604030504040204" pitchFamily="50" charset="-128"/>
                <a:cs typeface="+mj-cs"/>
              </a:rPr>
              <a:t>（可処分所得）を把握し、</a:t>
            </a:r>
            <a:endParaRPr lang="en-US" altLang="ja-JP" sz="2400" kern="0" dirty="0">
              <a:latin typeface="Meiryo UI" panose="020B0604030504040204" pitchFamily="50" charset="-128"/>
              <a:ea typeface="Meiryo UI" panose="020B0604030504040204" pitchFamily="50" charset="-128"/>
              <a:cs typeface="+mj-cs"/>
            </a:endParaRPr>
          </a:p>
          <a:p>
            <a:pPr algn="just">
              <a:lnSpc>
                <a:spcPct val="100000"/>
              </a:lnSpc>
              <a:spcBef>
                <a:spcPct val="0"/>
              </a:spcBef>
              <a:spcAft>
                <a:spcPct val="0"/>
              </a:spcAft>
              <a:defRPr/>
            </a:pPr>
            <a:r>
              <a:rPr lang="ja-JP" altLang="en-US" sz="2400" kern="0" dirty="0">
                <a:latin typeface="Meiryo UI" panose="020B0604030504040204" pitchFamily="50" charset="-128"/>
                <a:ea typeface="Meiryo UI" panose="020B0604030504040204" pitchFamily="50" charset="-128"/>
                <a:cs typeface="+mj-cs"/>
              </a:rPr>
              <a:t>その範囲内で生活するのが基本</a:t>
            </a:r>
          </a:p>
        </p:txBody>
      </p:sp>
      <p:sp>
        <p:nvSpPr>
          <p:cNvPr id="4" name="タイトル 1"/>
          <p:cNvSpPr txBox="1">
            <a:spLocks/>
          </p:cNvSpPr>
          <p:nvPr/>
        </p:nvSpPr>
        <p:spPr>
          <a:xfrm>
            <a:off x="527071" y="5318870"/>
            <a:ext cx="7924204" cy="998805"/>
          </a:xfrm>
          <a:prstGeom prst="rect">
            <a:avLst/>
          </a:prstGeom>
          <a:solidFill>
            <a:schemeClr val="bg1">
              <a:lumMod val="95000"/>
            </a:schemeClr>
          </a:solidFill>
          <a:ln w="12700">
            <a:noFill/>
          </a:ln>
        </p:spPr>
        <p:txBody>
          <a:bodyPr/>
          <a:lstStyle/>
          <a:p>
            <a:pPr marL="0" lvl="1" algn="ctr">
              <a:lnSpc>
                <a:spcPct val="100000"/>
              </a:lnSpc>
              <a:spcBef>
                <a:spcPts val="600"/>
              </a:spcBef>
              <a:spcAft>
                <a:spcPct val="0"/>
              </a:spcAft>
              <a:defRPr/>
            </a:pPr>
            <a:r>
              <a:rPr lang="ja-JP" altLang="en-US" sz="2400" b="1" kern="0" dirty="0">
                <a:latin typeface="Meiryo UI" panose="020B0604030504040204" pitchFamily="50" charset="-128"/>
                <a:ea typeface="Meiryo UI" panose="020B0604030504040204" pitchFamily="50" charset="-128"/>
                <a:cs typeface="+mj-cs"/>
              </a:rPr>
              <a:t>総支給額 </a:t>
            </a:r>
            <a:r>
              <a:rPr lang="en-US" altLang="ja-JP" sz="2400" b="1" kern="0" dirty="0">
                <a:latin typeface="Meiryo UI" panose="020B0604030504040204" pitchFamily="50" charset="-128"/>
                <a:ea typeface="Meiryo UI" panose="020B0604030504040204" pitchFamily="50" charset="-128"/>
                <a:cs typeface="+mj-cs"/>
              </a:rPr>
              <a:t>–</a:t>
            </a:r>
            <a:r>
              <a:rPr lang="ja-JP" altLang="en-US" sz="2400" b="1" kern="0" dirty="0">
                <a:latin typeface="Meiryo UI" panose="020B0604030504040204" pitchFamily="50" charset="-128"/>
                <a:ea typeface="Meiryo UI" panose="020B0604030504040204" pitchFamily="50" charset="-128"/>
                <a:cs typeface="+mj-cs"/>
              </a:rPr>
              <a:t> （社会保険料</a:t>
            </a:r>
            <a:r>
              <a:rPr lang="en-US" altLang="ja-JP" sz="2400" b="1" kern="0" dirty="0">
                <a:latin typeface="Meiryo UI" panose="020B0604030504040204" pitchFamily="50" charset="-128"/>
                <a:ea typeface="Meiryo UI" panose="020B0604030504040204" pitchFamily="50" charset="-128"/>
                <a:cs typeface="+mj-cs"/>
              </a:rPr>
              <a:t>+ </a:t>
            </a:r>
            <a:r>
              <a:rPr lang="ja-JP" altLang="en-US" sz="2400" b="1" kern="0" dirty="0">
                <a:latin typeface="Meiryo UI" panose="020B0604030504040204" pitchFamily="50" charset="-128"/>
                <a:ea typeface="Meiryo UI" panose="020B0604030504040204" pitchFamily="50" charset="-128"/>
                <a:cs typeface="+mj-cs"/>
              </a:rPr>
              <a:t>税金） </a:t>
            </a:r>
            <a:r>
              <a:rPr lang="en-US" altLang="ja-JP" sz="2400" b="1" kern="0" dirty="0">
                <a:latin typeface="Meiryo UI" panose="020B0604030504040204" pitchFamily="50" charset="-128"/>
                <a:ea typeface="Meiryo UI" panose="020B0604030504040204" pitchFamily="50" charset="-128"/>
                <a:cs typeface="+mj-cs"/>
              </a:rPr>
              <a:t>=</a:t>
            </a:r>
            <a:r>
              <a:rPr lang="ja-JP" altLang="en-US" sz="2400" b="1" kern="0" dirty="0">
                <a:latin typeface="Meiryo UI" panose="020B0604030504040204" pitchFamily="50" charset="-128"/>
                <a:ea typeface="Meiryo UI" panose="020B0604030504040204" pitchFamily="50" charset="-128"/>
                <a:cs typeface="+mj-cs"/>
              </a:rPr>
              <a:t> </a:t>
            </a:r>
            <a:r>
              <a:rPr lang="ja-JP" altLang="en-US" sz="2800" b="1" kern="0" dirty="0">
                <a:solidFill>
                  <a:srgbClr val="D96709"/>
                </a:solidFill>
                <a:latin typeface="Meiryo UI" panose="020B0604030504040204" pitchFamily="50" charset="-128"/>
                <a:ea typeface="Meiryo UI" panose="020B0604030504040204" pitchFamily="50" charset="-128"/>
                <a:cs typeface="+mj-cs"/>
              </a:rPr>
              <a:t>手取り収入</a:t>
            </a:r>
            <a:endParaRPr lang="en-US" altLang="ja-JP" sz="2800" b="1" kern="0" dirty="0">
              <a:solidFill>
                <a:srgbClr val="D96709"/>
              </a:solidFill>
              <a:latin typeface="Meiryo UI" panose="020B0604030504040204" pitchFamily="50" charset="-128"/>
              <a:ea typeface="Meiryo UI" panose="020B0604030504040204" pitchFamily="50" charset="-128"/>
              <a:cs typeface="+mj-cs"/>
            </a:endParaRPr>
          </a:p>
          <a:p>
            <a:pPr marL="0" lvl="1" algn="ctr">
              <a:lnSpc>
                <a:spcPct val="100000"/>
              </a:lnSpc>
              <a:spcBef>
                <a:spcPts val="600"/>
              </a:spcBef>
              <a:spcAft>
                <a:spcPct val="0"/>
              </a:spcAft>
              <a:defRPr/>
            </a:pPr>
            <a:r>
              <a:rPr lang="en-US" altLang="ja-JP" sz="2400" b="1" kern="0" dirty="0">
                <a:latin typeface="Meiryo UI" panose="020B0604030504040204" pitchFamily="50" charset="-128"/>
                <a:ea typeface="Meiryo UI" panose="020B0604030504040204" pitchFamily="50" charset="-128"/>
                <a:cs typeface="+mj-cs"/>
              </a:rPr>
              <a:t>218,000 – (</a:t>
            </a:r>
            <a:r>
              <a:rPr lang="en-US" altLang="ja-JP" sz="2400" b="1" kern="0" dirty="0" smtClean="0">
                <a:latin typeface="Meiryo UI" panose="020B0604030504040204" pitchFamily="50" charset="-128"/>
                <a:ea typeface="Meiryo UI" panose="020B0604030504040204" pitchFamily="50" charset="-128"/>
                <a:cs typeface="+mj-cs"/>
              </a:rPr>
              <a:t>31,674</a:t>
            </a:r>
            <a:r>
              <a:rPr lang="ja-JP" altLang="en-US" sz="2400" b="1" kern="0" dirty="0" smtClean="0">
                <a:latin typeface="Meiryo UI" panose="020B0604030504040204" pitchFamily="50" charset="-128"/>
                <a:ea typeface="Meiryo UI" panose="020B0604030504040204" pitchFamily="50" charset="-128"/>
                <a:cs typeface="+mj-cs"/>
              </a:rPr>
              <a:t> </a:t>
            </a:r>
            <a:r>
              <a:rPr lang="en-US" altLang="ja-JP" sz="2400" b="1" kern="0" dirty="0">
                <a:latin typeface="Meiryo UI" panose="020B0604030504040204" pitchFamily="50" charset="-128"/>
                <a:ea typeface="Meiryo UI" panose="020B0604030504040204" pitchFamily="50" charset="-128"/>
                <a:cs typeface="+mj-cs"/>
              </a:rPr>
              <a:t>+ </a:t>
            </a:r>
            <a:r>
              <a:rPr lang="en-US" altLang="ja-JP" sz="2400" b="1" kern="0" dirty="0" smtClean="0">
                <a:latin typeface="Meiryo UI" panose="020B0604030504040204" pitchFamily="50" charset="-128"/>
                <a:ea typeface="Meiryo UI" panose="020B0604030504040204" pitchFamily="50" charset="-128"/>
                <a:cs typeface="+mj-cs"/>
              </a:rPr>
              <a:t>11,110</a:t>
            </a:r>
            <a:r>
              <a:rPr lang="en-US" altLang="ja-JP" sz="2400" b="1" kern="0" dirty="0">
                <a:latin typeface="Meiryo UI" panose="020B0604030504040204" pitchFamily="50" charset="-128"/>
                <a:ea typeface="Meiryo UI" panose="020B0604030504040204" pitchFamily="50" charset="-128"/>
                <a:cs typeface="+mj-cs"/>
              </a:rPr>
              <a:t>)  </a:t>
            </a:r>
            <a:r>
              <a:rPr lang="en-US" altLang="ja-JP" sz="2000" kern="0" dirty="0">
                <a:latin typeface="Meiryo UI" panose="020B0604030504040204" pitchFamily="50" charset="-128"/>
                <a:ea typeface="Meiryo UI" panose="020B0604030504040204" pitchFamily="50" charset="-128"/>
                <a:cs typeface="+mj-cs"/>
              </a:rPr>
              <a:t>=</a:t>
            </a:r>
            <a:r>
              <a:rPr lang="en-US" altLang="ja-JP" sz="2800" b="1" kern="0" dirty="0" smtClean="0">
                <a:solidFill>
                  <a:srgbClr val="D96709"/>
                </a:solidFill>
                <a:latin typeface="Meiryo UI" panose="020B0604030504040204" pitchFamily="50" charset="-128"/>
                <a:ea typeface="Meiryo UI" panose="020B0604030504040204" pitchFamily="50" charset="-128"/>
                <a:cs typeface="+mj-cs"/>
              </a:rPr>
              <a:t>175,216</a:t>
            </a:r>
            <a:r>
              <a:rPr lang="ja-JP" altLang="en-US" sz="2800" b="1" kern="0" dirty="0" smtClean="0">
                <a:solidFill>
                  <a:srgbClr val="D96709"/>
                </a:solidFill>
                <a:latin typeface="Meiryo UI" panose="020B0604030504040204" pitchFamily="50" charset="-128"/>
                <a:ea typeface="Meiryo UI" panose="020B0604030504040204" pitchFamily="50" charset="-128"/>
                <a:cs typeface="+mj-cs"/>
              </a:rPr>
              <a:t>円</a:t>
            </a:r>
            <a:endParaRPr lang="en-US" altLang="ja-JP" sz="2800" kern="0" dirty="0">
              <a:solidFill>
                <a:srgbClr val="D96709"/>
              </a:solidFill>
              <a:latin typeface="Meiryo UI" panose="020B0604030504040204" pitchFamily="50" charset="-128"/>
              <a:ea typeface="Meiryo UI" panose="020B0604030504040204" pitchFamily="50" charset="-128"/>
              <a:cs typeface="+mj-cs"/>
            </a:endParaRPr>
          </a:p>
          <a:p>
            <a:pPr marL="0" lvl="1" algn="just">
              <a:lnSpc>
                <a:spcPct val="100000"/>
              </a:lnSpc>
              <a:spcBef>
                <a:spcPts val="600"/>
              </a:spcBef>
              <a:spcAft>
                <a:spcPct val="0"/>
              </a:spcAft>
              <a:defRPr/>
            </a:pPr>
            <a:endParaRPr lang="en-US" altLang="ja-JP" sz="2800" kern="0" dirty="0">
              <a:latin typeface="Meiryo UI" panose="020B0604030504040204" pitchFamily="50" charset="-128"/>
              <a:ea typeface="Meiryo UI" panose="020B0604030504040204" pitchFamily="50" charset="-128"/>
              <a:cs typeface="+mj-cs"/>
            </a:endParaRPr>
          </a:p>
          <a:p>
            <a:pPr marL="0" lvl="1" algn="just">
              <a:lnSpc>
                <a:spcPct val="100000"/>
              </a:lnSpc>
              <a:spcBef>
                <a:spcPts val="600"/>
              </a:spcBef>
              <a:spcAft>
                <a:spcPct val="0"/>
              </a:spcAft>
              <a:defRPr/>
            </a:pPr>
            <a:endParaRPr lang="en-US" altLang="ja-JP" sz="2800" kern="0" dirty="0">
              <a:latin typeface="Meiryo UI" panose="020B0604030504040204" pitchFamily="50" charset="-128"/>
              <a:ea typeface="Meiryo UI" panose="020B0604030504040204" pitchFamily="50" charset="-128"/>
              <a:cs typeface="+mj-cs"/>
            </a:endParaRPr>
          </a:p>
          <a:p>
            <a:pPr marL="0" lvl="1" algn="just">
              <a:lnSpc>
                <a:spcPct val="100000"/>
              </a:lnSpc>
              <a:spcBef>
                <a:spcPts val="600"/>
              </a:spcBef>
              <a:spcAft>
                <a:spcPct val="0"/>
              </a:spcAft>
              <a:defRPr/>
            </a:pPr>
            <a:endParaRPr lang="en-US" altLang="ja-JP" sz="2800" kern="0" dirty="0">
              <a:latin typeface="Meiryo UI" panose="020B0604030504040204" pitchFamily="50" charset="-128"/>
              <a:ea typeface="Meiryo UI" panose="020B0604030504040204" pitchFamily="50" charset="-128"/>
              <a:cs typeface="+mj-cs"/>
            </a:endParaRPr>
          </a:p>
          <a:p>
            <a:pPr marL="0" lvl="1" algn="just">
              <a:lnSpc>
                <a:spcPct val="100000"/>
              </a:lnSpc>
              <a:spcBef>
                <a:spcPts val="600"/>
              </a:spcBef>
              <a:spcAft>
                <a:spcPct val="0"/>
              </a:spcAft>
              <a:defRPr/>
            </a:pPr>
            <a:endParaRPr lang="en-US" altLang="ja-JP" sz="2800" kern="0" dirty="0">
              <a:latin typeface="Meiryo UI" panose="020B0604030504040204" pitchFamily="50" charset="-128"/>
              <a:ea typeface="Meiryo UI" panose="020B0604030504040204" pitchFamily="50" charset="-128"/>
              <a:cs typeface="+mj-cs"/>
            </a:endParaRPr>
          </a:p>
          <a:p>
            <a:pPr marL="457200" indent="-457200" algn="just">
              <a:lnSpc>
                <a:spcPct val="100000"/>
              </a:lnSpc>
              <a:spcBef>
                <a:spcPct val="0"/>
              </a:spcBef>
              <a:spcAft>
                <a:spcPct val="0"/>
              </a:spcAft>
              <a:buFont typeface="Wingdings" pitchFamily="2" charset="2"/>
              <a:buChar char="l"/>
              <a:defRPr/>
            </a:pPr>
            <a:endParaRPr lang="ja-JP" altLang="en-US" sz="2800" kern="0" dirty="0">
              <a:latin typeface="Meiryo UI" panose="020B0604030504040204" pitchFamily="50" charset="-128"/>
              <a:ea typeface="Meiryo UI" panose="020B0604030504040204" pitchFamily="50" charset="-128"/>
              <a:cs typeface="+mj-cs"/>
            </a:endParaRPr>
          </a:p>
        </p:txBody>
      </p:sp>
      <p:sp>
        <p:nvSpPr>
          <p:cNvPr id="6" name="タイトル 1"/>
          <p:cNvSpPr txBox="1">
            <a:spLocks/>
          </p:cNvSpPr>
          <p:nvPr/>
        </p:nvSpPr>
        <p:spPr>
          <a:xfrm>
            <a:off x="7064952" y="1843057"/>
            <a:ext cx="1360751" cy="327646"/>
          </a:xfrm>
          <a:prstGeom prst="rect">
            <a:avLst/>
          </a:prstGeom>
        </p:spPr>
        <p:txBody>
          <a:bodyPr/>
          <a:lstStyle/>
          <a:p>
            <a:pPr algn="r">
              <a:lnSpc>
                <a:spcPct val="100000"/>
              </a:lnSpc>
              <a:spcBef>
                <a:spcPct val="0"/>
              </a:spcBef>
              <a:spcAft>
                <a:spcPct val="0"/>
              </a:spcAft>
              <a:defRPr/>
            </a:pPr>
            <a:r>
              <a:rPr lang="ja-JP" altLang="en-US" sz="1400" b="1" kern="0" dirty="0" smtClean="0">
                <a:latin typeface="+mj-ea"/>
                <a:ea typeface="+mj-ea"/>
                <a:cs typeface="+mj-cs"/>
              </a:rPr>
              <a:t>（単位</a:t>
            </a:r>
            <a:r>
              <a:rPr lang="ja-JP" altLang="en-US" sz="1400" b="1" kern="0" dirty="0">
                <a:latin typeface="+mj-ea"/>
                <a:ea typeface="+mj-ea"/>
                <a:cs typeface="+mj-cs"/>
              </a:rPr>
              <a:t>：</a:t>
            </a:r>
            <a:r>
              <a:rPr lang="ja-JP" altLang="en-US" sz="1400" b="1" kern="0" dirty="0" smtClean="0">
                <a:latin typeface="+mj-ea"/>
                <a:ea typeface="+mj-ea"/>
                <a:cs typeface="+mj-cs"/>
              </a:rPr>
              <a:t>円）</a:t>
            </a:r>
            <a:endParaRPr lang="ja-JP" altLang="en-US" sz="1400" b="1" kern="0" dirty="0">
              <a:latin typeface="+mj-ea"/>
              <a:ea typeface="+mj-ea"/>
              <a:cs typeface="+mj-cs"/>
            </a:endParaRPr>
          </a:p>
        </p:txBody>
      </p:sp>
      <p:sp>
        <p:nvSpPr>
          <p:cNvPr id="7" name="タイトル 1"/>
          <p:cNvSpPr txBox="1">
            <a:spLocks/>
          </p:cNvSpPr>
          <p:nvPr/>
        </p:nvSpPr>
        <p:spPr>
          <a:xfrm>
            <a:off x="527071" y="1750215"/>
            <a:ext cx="1885023" cy="318539"/>
          </a:xfrm>
          <a:prstGeom prst="rect">
            <a:avLst/>
          </a:prstGeom>
        </p:spPr>
        <p:txBody>
          <a:bodyPr/>
          <a:lstStyle/>
          <a:p>
            <a:pPr>
              <a:lnSpc>
                <a:spcPct val="100000"/>
              </a:lnSpc>
              <a:spcBef>
                <a:spcPct val="0"/>
              </a:spcBef>
              <a:spcAft>
                <a:spcPct val="0"/>
              </a:spcAft>
              <a:defRPr/>
            </a:pPr>
            <a:r>
              <a:rPr lang="ja-JP" altLang="en-US" sz="1600" kern="0" dirty="0">
                <a:latin typeface="+mj-ea"/>
                <a:ea typeface="+mj-ea"/>
                <a:cs typeface="+mj-cs"/>
              </a:rPr>
              <a:t>（給与明細の例）</a:t>
            </a:r>
          </a:p>
        </p:txBody>
      </p:sp>
      <p:sp>
        <p:nvSpPr>
          <p:cNvPr id="8" name="タイトル 1"/>
          <p:cNvSpPr txBox="1">
            <a:spLocks/>
          </p:cNvSpPr>
          <p:nvPr/>
        </p:nvSpPr>
        <p:spPr>
          <a:xfrm>
            <a:off x="412750" y="236166"/>
            <a:ext cx="8229600" cy="655864"/>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3200" b="1" kern="0" dirty="0">
                <a:latin typeface="Meiryo UI" panose="020B0604030504040204" pitchFamily="50" charset="-128"/>
                <a:ea typeface="Meiryo UI" panose="020B0604030504040204" pitchFamily="50" charset="-128"/>
                <a:cs typeface="+mj-cs"/>
              </a:rPr>
              <a:t>給与</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と手取り収入</a:t>
            </a:r>
          </a:p>
        </p:txBody>
      </p:sp>
      <p:graphicFrame>
        <p:nvGraphicFramePr>
          <p:cNvPr id="12" name="表 11"/>
          <p:cNvGraphicFramePr>
            <a:graphicFrameLocks noGrp="1"/>
          </p:cNvGraphicFramePr>
          <p:nvPr>
            <p:extLst>
              <p:ext uri="{D42A27DB-BD31-4B8C-83A1-F6EECF244321}">
                <p14:modId xmlns:p14="http://schemas.microsoft.com/office/powerpoint/2010/main" val="3578022760"/>
              </p:ext>
            </p:extLst>
          </p:nvPr>
        </p:nvGraphicFramePr>
        <p:xfrm>
          <a:off x="695324" y="2169684"/>
          <a:ext cx="7664452" cy="3048256"/>
        </p:xfrm>
        <a:graphic>
          <a:graphicData uri="http://schemas.openxmlformats.org/drawingml/2006/table">
            <a:tbl>
              <a:tblPr firstRow="1" firstCol="1">
                <a:tableStyleId>{5C22544A-7EE6-4342-B048-85BDC9FD1C3A}</a:tableStyleId>
              </a:tblPr>
              <a:tblGrid>
                <a:gridCol w="449832">
                  <a:extLst>
                    <a:ext uri="{9D8B030D-6E8A-4147-A177-3AD203B41FA5}">
                      <a16:colId xmlns:a16="http://schemas.microsoft.com/office/drawing/2014/main" val="20000"/>
                    </a:ext>
                  </a:extLst>
                </a:gridCol>
                <a:gridCol w="1803655">
                  <a:extLst>
                    <a:ext uri="{9D8B030D-6E8A-4147-A177-3AD203B41FA5}">
                      <a16:colId xmlns:a16="http://schemas.microsoft.com/office/drawing/2014/main" val="20001"/>
                    </a:ext>
                  </a:extLst>
                </a:gridCol>
                <a:gridCol w="1803655">
                  <a:extLst>
                    <a:ext uri="{9D8B030D-6E8A-4147-A177-3AD203B41FA5}">
                      <a16:colId xmlns:a16="http://schemas.microsoft.com/office/drawing/2014/main" val="20002"/>
                    </a:ext>
                  </a:extLst>
                </a:gridCol>
                <a:gridCol w="1803655">
                  <a:extLst>
                    <a:ext uri="{9D8B030D-6E8A-4147-A177-3AD203B41FA5}">
                      <a16:colId xmlns:a16="http://schemas.microsoft.com/office/drawing/2014/main" val="20003"/>
                    </a:ext>
                  </a:extLst>
                </a:gridCol>
                <a:gridCol w="1803655">
                  <a:extLst>
                    <a:ext uri="{9D8B030D-6E8A-4147-A177-3AD203B41FA5}">
                      <a16:colId xmlns:a16="http://schemas.microsoft.com/office/drawing/2014/main" val="20004"/>
                    </a:ext>
                  </a:extLst>
                </a:gridCol>
              </a:tblGrid>
              <a:tr h="388570">
                <a:tc row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支給</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vert="eaVert">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marL="87313" lvl="0" indent="0"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基本給</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87313" lvl="0" indent="0"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時間外手当</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通勤手当</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支給額計</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0"/>
                  </a:ext>
                </a:extLst>
              </a:tr>
              <a:tr h="583309">
                <a:tc vMerge="1">
                  <a:txBody>
                    <a:bodyPr/>
                    <a:lstStyle/>
                    <a:p>
                      <a:pPr algn="l"/>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87313" lvl="0" indent="0"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２００，０００   </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87313" lvl="0" indent="0"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８，０００</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１０，０００</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２１８，０００</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3206">
                <a:tc rowSpan="4">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控　除</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vert="eaVert"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雇用保険</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健康保険</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厚生年金保険</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社会保険料計</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2"/>
                  </a:ext>
                </a:extLst>
              </a:tr>
              <a:tr h="604968">
                <a:tc v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６５４</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１０，８９０</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２０，１３０</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３１，６７４</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8570">
                <a:tc vMerge="1">
                  <a:txBody>
                    <a:bodyPr/>
                    <a:lstStyle/>
                    <a:p>
                      <a:pPr algn="ct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vert="eaVert">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所得税</a:t>
                      </a:r>
                      <a:endPar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住民税</a:t>
                      </a:r>
                      <a:endPar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税額計</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4"/>
                  </a:ext>
                </a:extLst>
              </a:tr>
              <a:tr h="594293">
                <a:tc vMerge="1">
                  <a:txBody>
                    <a:bodyPr/>
                    <a:lstStyle/>
                    <a:p>
                      <a:pPr algn="ctr"/>
                      <a:endParaRPr kumimoji="1" lang="ja-JP" altLang="en-US" sz="16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３，９１０</a:t>
                      </a:r>
                      <a:endParaRPr kumimoji="1" lang="en-US" altLang="ja-JP" sz="2400" b="0" cap="none" spc="0" dirty="0" smtClean="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７，２００</a:t>
                      </a:r>
                      <a:endParaRPr kumimoji="1" lang="en-US" altLang="ja-JP" sz="2400" b="0" cap="none" spc="0" dirty="0" smtClean="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b="0" cap="none" spc="0" dirty="0" smtClean="0">
                          <a:ln>
                            <a:noFill/>
                          </a:ln>
                          <a:solidFill>
                            <a:schemeClr val="tx1"/>
                          </a:solidFill>
                          <a:effectLst/>
                          <a:latin typeface="ＭＳ Ｐゴシック" pitchFamily="50" charset="-128"/>
                          <a:ea typeface="ＭＳ Ｐゴシック" pitchFamily="50" charset="-128"/>
                        </a:rPr>
                        <a:t>１１，１１０</a:t>
                      </a:r>
                      <a:endParaRPr kumimoji="1" lang="ja-JP" altLang="en-US" sz="2400"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17</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60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12750" y="165100"/>
            <a:ext cx="8229600"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3200" b="1" kern="0" dirty="0" smtClean="0">
                <a:latin typeface="Meiryo UI" panose="020B0604030504040204" pitchFamily="50" charset="-128"/>
                <a:ea typeface="Meiryo UI" panose="020B0604030504040204" pitchFamily="50" charset="-128"/>
                <a:cs typeface="+mj-cs"/>
              </a:rPr>
              <a:t>給与から控除される</a:t>
            </a:r>
            <a:r>
              <a:rPr kumimoji="1" lang="ja-JP" altLang="en-US" sz="3200" b="1" i="0" u="none" strike="noStrike" kern="0" cap="none" spc="0" normalizeH="0" baseline="0" noProof="0" dirty="0" smtClean="0">
                <a:ln>
                  <a:noFill/>
                </a:ln>
                <a:solidFill>
                  <a:srgbClr val="D96709"/>
                </a:solidFill>
                <a:effectLst/>
                <a:uLnTx/>
                <a:uFillTx/>
                <a:latin typeface="Meiryo UI" panose="020B0604030504040204" pitchFamily="50" charset="-128"/>
                <a:ea typeface="Meiryo UI" panose="020B0604030504040204" pitchFamily="50" charset="-128"/>
                <a:cs typeface="+mj-cs"/>
              </a:rPr>
              <a:t>社会保険</a:t>
            </a:r>
          </a:p>
        </p:txBody>
      </p:sp>
      <p:sp>
        <p:nvSpPr>
          <p:cNvPr id="13" name="タイトル 1"/>
          <p:cNvSpPr txBox="1">
            <a:spLocks/>
          </p:cNvSpPr>
          <p:nvPr/>
        </p:nvSpPr>
        <p:spPr>
          <a:xfrm>
            <a:off x="2652563" y="851883"/>
            <a:ext cx="6046343" cy="629160"/>
          </a:xfrm>
          <a:prstGeom prst="rect">
            <a:avLst/>
          </a:prstGeom>
        </p:spPr>
        <p:txBody>
          <a:bodyPr anchor="ctr"/>
          <a:lstStyle/>
          <a:p>
            <a:pPr algn="just">
              <a:lnSpc>
                <a:spcPct val="100000"/>
              </a:lnSpc>
              <a:spcBef>
                <a:spcPct val="0"/>
              </a:spcBef>
              <a:spcAft>
                <a:spcPct val="0"/>
              </a:spcAft>
              <a:defRPr/>
            </a:pP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　</a:t>
            </a:r>
            <a:r>
              <a:rPr kumimoji="1" lang="ja-JP" altLang="en-US" sz="25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失業手当等</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の給付が受けられる保険。</a:t>
            </a:r>
          </a:p>
        </p:txBody>
      </p:sp>
      <p:sp>
        <p:nvSpPr>
          <p:cNvPr id="14" name="タイトル 1"/>
          <p:cNvSpPr txBox="1">
            <a:spLocks/>
          </p:cNvSpPr>
          <p:nvPr/>
        </p:nvSpPr>
        <p:spPr>
          <a:xfrm>
            <a:off x="325664" y="940396"/>
            <a:ext cx="2248571" cy="557213"/>
          </a:xfrm>
          <a:prstGeom prst="rect">
            <a:avLst/>
          </a:prstGeom>
          <a:solidFill>
            <a:srgbClr val="F7903B"/>
          </a:solidFill>
          <a:ln>
            <a:solidFill>
              <a:schemeClr val="tx1"/>
            </a:solidFill>
          </a:ln>
        </p:spPr>
        <p:txBody>
          <a:bodyPr/>
          <a:lstStyle/>
          <a:p>
            <a:pPr>
              <a:lnSpc>
                <a:spcPct val="100000"/>
              </a:lnSpc>
              <a:spcBef>
                <a:spcPct val="0"/>
              </a:spcBef>
              <a:spcAft>
                <a:spcPct val="0"/>
              </a:spcAft>
              <a:defRPr/>
            </a:pPr>
            <a:r>
              <a:rPr lang="ja-JP" altLang="en-US" sz="2600" kern="0" dirty="0" smtClean="0">
                <a:latin typeface="Meiryo UI" panose="020B0604030504040204" pitchFamily="50" charset="-128"/>
                <a:ea typeface="Meiryo UI" panose="020B0604030504040204" pitchFamily="50" charset="-128"/>
                <a:cs typeface="+mj-cs"/>
              </a:rPr>
              <a:t>雇　用　保　険</a:t>
            </a:r>
            <a:endPar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6" name="タイトル 1"/>
          <p:cNvSpPr txBox="1">
            <a:spLocks/>
          </p:cNvSpPr>
          <p:nvPr/>
        </p:nvSpPr>
        <p:spPr>
          <a:xfrm>
            <a:off x="2659230" y="1763511"/>
            <a:ext cx="6033011" cy="1258320"/>
          </a:xfrm>
          <a:prstGeom prst="rect">
            <a:avLst/>
          </a:prstGeom>
        </p:spPr>
        <p:txBody>
          <a:bodyPr/>
          <a:lstStyle/>
          <a:p>
            <a:pPr marL="536575" indent="-536575" algn="just">
              <a:lnSpc>
                <a:spcPct val="100000"/>
              </a:lnSpc>
              <a:spcBef>
                <a:spcPct val="0"/>
              </a:spcBef>
              <a:spcAft>
                <a:spcPct val="0"/>
              </a:spcAft>
              <a:defRPr/>
            </a:pPr>
            <a:r>
              <a:rPr lang="ja-JP" altLang="en-US" sz="2400" kern="0" dirty="0" smtClean="0">
                <a:latin typeface="Meiryo UI" panose="020B0604030504040204" pitchFamily="50" charset="-128"/>
                <a:ea typeface="Meiryo UI" panose="020B0604030504040204" pitchFamily="50" charset="-128"/>
              </a:rPr>
              <a:t>➡　</a:t>
            </a:r>
            <a:r>
              <a:rPr kumimoji="1" lang="ja-JP" altLang="en-US" sz="25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医療費</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を負担してもらえる保険。</a:t>
            </a:r>
            <a:endParaRPr kumimoji="1" lang="en-US" altLang="ja-JP"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536575" indent="-536575" algn="just">
              <a:lnSpc>
                <a:spcPct val="100000"/>
              </a:lnSpc>
              <a:spcBef>
                <a:spcPct val="0"/>
              </a:spcBef>
              <a:spcAft>
                <a:spcPct val="0"/>
              </a:spcAft>
              <a:defRPr/>
            </a:pPr>
            <a:r>
              <a:rPr lang="en-US" altLang="ja-JP" sz="2500" kern="0" dirty="0">
                <a:latin typeface="Meiryo UI" panose="020B0604030504040204" pitchFamily="50" charset="-128"/>
                <a:ea typeface="Meiryo UI" panose="020B0604030504040204" pitchFamily="50" charset="-128"/>
                <a:cs typeface="+mj-cs"/>
              </a:rPr>
              <a:t> </a:t>
            </a:r>
            <a:r>
              <a:rPr lang="en-US" altLang="ja-JP" sz="2500" kern="0" dirty="0" smtClean="0">
                <a:latin typeface="Meiryo UI" panose="020B0604030504040204" pitchFamily="50" charset="-128"/>
                <a:ea typeface="Meiryo UI" panose="020B0604030504040204" pitchFamily="50" charset="-128"/>
                <a:cs typeface="+mj-cs"/>
              </a:rPr>
              <a:t>    </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本人の負担は</a:t>
            </a:r>
            <a:r>
              <a:rPr kumimoji="1" lang="ja-JP" altLang="en-US" sz="25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原則３割</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で済む（残り７</a:t>
            </a:r>
            <a:r>
              <a:rPr lang="ja-JP" altLang="en-US" sz="2500" kern="0" dirty="0" smtClean="0">
                <a:latin typeface="Meiryo UI" panose="020B0604030504040204" pitchFamily="50" charset="-128"/>
                <a:ea typeface="Meiryo UI" panose="020B0604030504040204" pitchFamily="50" charset="-128"/>
                <a:cs typeface="+mj-cs"/>
              </a:rPr>
              <a:t>割は保険でカバーされる）。</a:t>
            </a:r>
            <a:endPar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20" name="タイトル 1"/>
          <p:cNvSpPr txBox="1">
            <a:spLocks/>
          </p:cNvSpPr>
          <p:nvPr/>
        </p:nvSpPr>
        <p:spPr>
          <a:xfrm>
            <a:off x="325664" y="1801125"/>
            <a:ext cx="2248571" cy="557213"/>
          </a:xfrm>
          <a:prstGeom prst="rect">
            <a:avLst/>
          </a:prstGeom>
          <a:solidFill>
            <a:srgbClr val="F7903B"/>
          </a:solidFill>
          <a:ln>
            <a:solidFill>
              <a:schemeClr val="tx1"/>
            </a:solidFill>
          </a:ln>
        </p:spPr>
        <p:txBody>
          <a:bodyPr/>
          <a:lstStyle/>
          <a:p>
            <a:pPr>
              <a:lnSpc>
                <a:spcPct val="100000"/>
              </a:lnSpc>
              <a:spcBef>
                <a:spcPct val="0"/>
              </a:spcBef>
              <a:spcAft>
                <a:spcPct val="0"/>
              </a:spcAft>
              <a:defRPr/>
            </a:pPr>
            <a:r>
              <a:rPr lang="ja-JP" altLang="en-US" sz="2600" kern="0" dirty="0" smtClean="0">
                <a:latin typeface="Meiryo UI" panose="020B0604030504040204" pitchFamily="50" charset="-128"/>
                <a:ea typeface="Meiryo UI" panose="020B0604030504040204" pitchFamily="50" charset="-128"/>
                <a:cs typeface="+mj-cs"/>
              </a:rPr>
              <a:t>健　康　保　険</a:t>
            </a:r>
            <a:endPar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21" name="タイトル 1"/>
          <p:cNvSpPr txBox="1">
            <a:spLocks/>
          </p:cNvSpPr>
          <p:nvPr/>
        </p:nvSpPr>
        <p:spPr>
          <a:xfrm>
            <a:off x="2643809" y="3155212"/>
            <a:ext cx="6063855" cy="3474188"/>
          </a:xfrm>
          <a:prstGeom prst="rect">
            <a:avLst/>
          </a:prstGeom>
        </p:spPr>
        <p:txBody>
          <a:bodyPr/>
          <a:lstStyle/>
          <a:p>
            <a:pPr marL="536575" indent="-536575" algn="just">
              <a:lnSpc>
                <a:spcPct val="100000"/>
              </a:lnSpc>
              <a:spcBef>
                <a:spcPct val="0"/>
              </a:spcBef>
              <a:spcAft>
                <a:spcPct val="0"/>
              </a:spcAft>
              <a:tabLst>
                <a:tab pos="88900" algn="l"/>
              </a:tabLst>
              <a:defRPr/>
            </a:pPr>
            <a:r>
              <a:rPr lang="ja-JP" altLang="en-US" sz="2400" kern="0" dirty="0" smtClean="0">
                <a:latin typeface="Meiryo UI" panose="020B0604030504040204" pitchFamily="50" charset="-128"/>
                <a:ea typeface="Meiryo UI" panose="020B0604030504040204" pitchFamily="50" charset="-128"/>
              </a:rPr>
              <a:t>➡　</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２０歳以上６０歳未満の人は、法令に　　より</a:t>
            </a:r>
            <a:r>
              <a:rPr kumimoji="1" lang="ja-JP" altLang="en-US" sz="2500" b="1" i="0" strike="noStrike" kern="0" cap="none" spc="0" normalizeH="0" baseline="0" noProof="0" dirty="0" smtClean="0">
                <a:ln>
                  <a:noFill/>
                </a:ln>
                <a:solidFill>
                  <a:srgbClr val="D96709"/>
                </a:solidFill>
                <a:effectLst/>
                <a:uLnTx/>
                <a:uFillTx/>
                <a:latin typeface="Meiryo UI" panose="020B0604030504040204" pitchFamily="50" charset="-128"/>
                <a:ea typeface="Meiryo UI" panose="020B0604030504040204" pitchFamily="50" charset="-128"/>
                <a:cs typeface="+mj-cs"/>
              </a:rPr>
              <a:t>国民年金</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に加入し、保険料を納めることになっている。</a:t>
            </a:r>
            <a:endParaRPr kumimoji="1" lang="en-US" altLang="ja-JP"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536575" indent="-536575" algn="just">
              <a:lnSpc>
                <a:spcPct val="100000"/>
              </a:lnSpc>
              <a:spcBef>
                <a:spcPct val="0"/>
              </a:spcBef>
              <a:spcAft>
                <a:spcPct val="0"/>
              </a:spcAft>
              <a:tabLst>
                <a:tab pos="88900" algn="l"/>
              </a:tabLst>
              <a:defRPr/>
            </a:pPr>
            <a:r>
              <a:rPr lang="en-US" altLang="ja-JP" sz="2500" kern="0" dirty="0">
                <a:latin typeface="Meiryo UI" panose="020B0604030504040204" pitchFamily="50" charset="-128"/>
                <a:ea typeface="Meiryo UI" panose="020B0604030504040204" pitchFamily="50" charset="-128"/>
                <a:cs typeface="+mj-cs"/>
              </a:rPr>
              <a:t> </a:t>
            </a:r>
            <a:r>
              <a:rPr lang="en-US" altLang="ja-JP" sz="2500" kern="0" dirty="0" smtClean="0">
                <a:latin typeface="Meiryo UI" panose="020B0604030504040204" pitchFamily="50" charset="-128"/>
                <a:ea typeface="Meiryo UI" panose="020B0604030504040204" pitchFamily="50" charset="-128"/>
                <a:cs typeface="+mj-cs"/>
              </a:rPr>
              <a:t>    </a:t>
            </a:r>
            <a:r>
              <a:rPr kumimoji="1" lang="ja-JP" altLang="en-US" sz="25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会社員や公務員</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は、</a:t>
            </a:r>
            <a:r>
              <a:rPr kumimoji="1" lang="ja-JP" altLang="en-US" sz="25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国民年金</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に加えて</a:t>
            </a:r>
            <a:r>
              <a:rPr kumimoji="1" lang="ja-JP" altLang="en-US" sz="2500" b="1" i="0" strike="noStrike" kern="0" cap="none" spc="0" normalizeH="0" baseline="0" noProof="0" dirty="0" smtClean="0">
                <a:ln>
                  <a:noFill/>
                </a:ln>
                <a:solidFill>
                  <a:srgbClr val="D96709"/>
                </a:solidFill>
                <a:effectLst/>
                <a:uLnTx/>
                <a:uFillTx/>
                <a:latin typeface="Meiryo UI" panose="020B0604030504040204" pitchFamily="50" charset="-128"/>
                <a:ea typeface="Meiryo UI" panose="020B0604030504040204" pitchFamily="50" charset="-128"/>
                <a:cs typeface="+mj-cs"/>
              </a:rPr>
              <a:t>厚生年金</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にも加入することになって</a:t>
            </a:r>
            <a:r>
              <a:rPr lang="ja-JP" altLang="en-US" sz="2500" kern="0" dirty="0">
                <a:latin typeface="Meiryo UI" panose="020B0604030504040204" pitchFamily="50" charset="-128"/>
                <a:ea typeface="Meiryo UI" panose="020B0604030504040204" pitchFamily="50" charset="-128"/>
                <a:cs typeface="+mj-cs"/>
              </a:rPr>
              <a:t>いる</a:t>
            </a:r>
            <a:r>
              <a:rPr lang="ja-JP" altLang="en-US" sz="2500" kern="0" dirty="0" smtClean="0">
                <a:latin typeface="Meiryo UI" panose="020B0604030504040204" pitchFamily="50" charset="-128"/>
                <a:ea typeface="Meiryo UI" panose="020B0604030504040204" pitchFamily="50" charset="-128"/>
                <a:cs typeface="+mj-cs"/>
              </a:rPr>
              <a:t>。</a:t>
            </a:r>
            <a:r>
              <a:rPr kumimoji="1" lang="ja-JP" altLang="en-US" sz="25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保険料</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を一定期間（原則として１０年以上）納めることで、６５歳になると</a:t>
            </a:r>
            <a:r>
              <a:rPr kumimoji="1" lang="ja-JP" altLang="en-US" sz="2500" b="1" i="0" strike="noStrike" kern="0" cap="none" spc="0" normalizeH="0" baseline="0" noProof="0" dirty="0" smtClean="0">
                <a:ln>
                  <a:noFill/>
                </a:ln>
                <a:solidFill>
                  <a:srgbClr val="D96709"/>
                </a:solidFill>
                <a:effectLst/>
                <a:uLnTx/>
                <a:uFillTx/>
                <a:latin typeface="Meiryo UI" panose="020B0604030504040204" pitchFamily="50" charset="-128"/>
                <a:ea typeface="Meiryo UI" panose="020B0604030504040204" pitchFamily="50" charset="-128"/>
                <a:cs typeface="+mj-cs"/>
              </a:rPr>
              <a:t>老齢年金</a:t>
            </a:r>
            <a:r>
              <a:rPr kumimoji="1" lang="ja-JP" altLang="en-US" sz="25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（両年金の合算）を受給できる。</a:t>
            </a:r>
          </a:p>
        </p:txBody>
      </p:sp>
      <p:sp>
        <p:nvSpPr>
          <p:cNvPr id="22" name="タイトル 1"/>
          <p:cNvSpPr txBox="1">
            <a:spLocks/>
          </p:cNvSpPr>
          <p:nvPr/>
        </p:nvSpPr>
        <p:spPr>
          <a:xfrm>
            <a:off x="325664" y="3155212"/>
            <a:ext cx="2248571" cy="557213"/>
          </a:xfrm>
          <a:prstGeom prst="rect">
            <a:avLst/>
          </a:prstGeom>
          <a:solidFill>
            <a:srgbClr val="F7903B"/>
          </a:solidFill>
          <a:ln>
            <a:solidFill>
              <a:schemeClr val="tx1"/>
            </a:solidFill>
          </a:ln>
        </p:spPr>
        <p:txBody>
          <a:bodyPr/>
          <a:lstStyle/>
          <a:p>
            <a:pPr>
              <a:lnSpc>
                <a:spcPct val="100000"/>
              </a:lnSpc>
              <a:spcBef>
                <a:spcPct val="0"/>
              </a:spcBef>
              <a:spcAft>
                <a:spcPct val="0"/>
              </a:spcAft>
              <a:defRPr/>
            </a:pPr>
            <a:r>
              <a:rPr lang="ja-JP" altLang="en-US" sz="2600" kern="0" dirty="0">
                <a:latin typeface="Meiryo UI" panose="020B0604030504040204" pitchFamily="50" charset="-128"/>
                <a:ea typeface="Meiryo UI" panose="020B0604030504040204" pitchFamily="50" charset="-128"/>
                <a:cs typeface="+mj-cs"/>
              </a:rPr>
              <a:t>厚生</a:t>
            </a:r>
            <a:r>
              <a:rPr lang="ja-JP" altLang="en-US" sz="2600" kern="0" dirty="0" smtClean="0">
                <a:latin typeface="Meiryo UI" panose="020B0604030504040204" pitchFamily="50" charset="-128"/>
                <a:ea typeface="Meiryo UI" panose="020B0604030504040204" pitchFamily="50" charset="-128"/>
                <a:cs typeface="+mj-cs"/>
              </a:rPr>
              <a:t>年金保険</a:t>
            </a:r>
            <a:endPar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23" name="タイトル 1"/>
          <p:cNvSpPr txBox="1">
            <a:spLocks/>
          </p:cNvSpPr>
          <p:nvPr/>
        </p:nvSpPr>
        <p:spPr>
          <a:xfrm>
            <a:off x="934356" y="6132177"/>
            <a:ext cx="6772729" cy="497223"/>
          </a:xfrm>
          <a:prstGeom prst="rect">
            <a:avLst/>
          </a:prstGeom>
        </p:spPr>
        <p:txBody>
          <a:bodyPr/>
          <a:lstStyle/>
          <a:p>
            <a:pPr algn="just">
              <a:lnSpc>
                <a:spcPct val="100000"/>
              </a:lnSpc>
              <a:spcBef>
                <a:spcPct val="0"/>
              </a:spcBef>
              <a:spcAft>
                <a:spcPct val="0"/>
              </a:spcAft>
              <a:defRPr/>
            </a:pPr>
            <a:endParaRPr kumimoji="1" lang="ja-JP" altLang="en-US" sz="2200" b="0" i="1" u="none" strike="noStrike" kern="0" cap="none" spc="0" normalizeH="0" baseline="0" noProof="0" dirty="0" smtClean="0">
              <a:ln>
                <a:noFill/>
              </a:ln>
              <a:effectLst/>
              <a:uLnTx/>
              <a:uFillTx/>
              <a:latin typeface="ＭＳ Ｐゴシック" pitchFamily="50" charset="-128"/>
              <a:ea typeface="ＭＳ Ｐゴシック" pitchFamily="50" charset="-128"/>
              <a:cs typeface="+mj-cs"/>
            </a:endParaRPr>
          </a:p>
        </p:txBody>
      </p:sp>
      <p:sp>
        <p:nvSpPr>
          <p:cNvPr id="15"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18</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83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390750" y="817908"/>
            <a:ext cx="8273599" cy="1880231"/>
          </a:xfrm>
          <a:prstGeom prst="rect">
            <a:avLst/>
          </a:prstGeom>
        </p:spPr>
        <p:txBody>
          <a:bodyPr/>
          <a:lstStyle/>
          <a:p>
            <a:pPr marL="457200" indent="-457200" algn="just">
              <a:lnSpc>
                <a:spcPct val="100000"/>
              </a:lnSpc>
              <a:spcBef>
                <a:spcPct val="0"/>
              </a:spcBef>
              <a:spcAft>
                <a:spcPct val="0"/>
              </a:spcAft>
              <a:buFont typeface="Wingdings" pitchFamily="2" charset="2"/>
              <a:buChar char="l"/>
              <a:defRPr/>
            </a:pPr>
            <a:r>
              <a:rPr kumimoji="1" lang="en-US" altLang="ja-JP"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20</a:t>
            </a: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歳になると、国民年金の保険料（</a:t>
            </a:r>
            <a:r>
              <a:rPr kumimoji="1" lang="en-US" altLang="ja-JP"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2024</a:t>
            </a: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年度：</a:t>
            </a:r>
            <a:r>
              <a:rPr kumimoji="1" lang="en-US" altLang="ja-JP" sz="2800" b="0" i="0" u="none" strike="noStrike" kern="0" cap="none" spc="0" normalizeH="0" baseline="0" noProof="0" smtClean="0">
                <a:ln>
                  <a:noFill/>
                </a:ln>
                <a:effectLst/>
                <a:uLnTx/>
                <a:uFillTx/>
                <a:latin typeface="Meiryo UI" panose="020B0604030504040204" pitchFamily="50" charset="-128"/>
                <a:ea typeface="Meiryo UI" panose="020B0604030504040204" pitchFamily="50" charset="-128"/>
                <a:cs typeface="+mj-cs"/>
              </a:rPr>
              <a:t>16,980</a:t>
            </a:r>
            <a:r>
              <a:rPr kumimoji="1" lang="ja-JP" altLang="en-US" sz="2800" b="0" i="0" u="none" strike="noStrike" kern="0" cap="none" spc="0" normalizeH="0" baseline="0" noProof="0" smtClean="0">
                <a:ln>
                  <a:noFill/>
                </a:ln>
                <a:effectLst/>
                <a:uLnTx/>
                <a:uFillTx/>
                <a:latin typeface="Meiryo UI" panose="020B0604030504040204" pitchFamily="50" charset="-128"/>
                <a:ea typeface="Meiryo UI" panose="020B0604030504040204" pitchFamily="50" charset="-128"/>
                <a:cs typeface="+mj-cs"/>
              </a:rPr>
              <a:t>円</a:t>
            </a:r>
            <a:r>
              <a:rPr kumimoji="1" lang="en-US" altLang="ja-JP"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lang="ja-JP" altLang="en-US" sz="2800" kern="0" dirty="0" smtClean="0">
                <a:latin typeface="Meiryo UI" panose="020B0604030504040204" pitchFamily="50" charset="-128"/>
                <a:ea typeface="Meiryo UI" panose="020B0604030504040204" pitchFamily="50" charset="-128"/>
                <a:cs typeface="+mj-cs"/>
              </a:rPr>
              <a:t>月）を納める義務が生じる。</a:t>
            </a: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30" name="タイトル 1"/>
          <p:cNvSpPr txBox="1">
            <a:spLocks/>
          </p:cNvSpPr>
          <p:nvPr/>
        </p:nvSpPr>
        <p:spPr>
          <a:xfrm>
            <a:off x="390750" y="1716643"/>
            <a:ext cx="8317593" cy="982696"/>
          </a:xfrm>
          <a:prstGeom prst="rect">
            <a:avLst/>
          </a:prstGeom>
        </p:spPr>
        <p:txBody>
          <a:bodyPr/>
          <a:lstStyle/>
          <a:p>
            <a:pPr marL="457200" indent="-457200" algn="just">
              <a:lnSpc>
                <a:spcPct val="100000"/>
              </a:lnSpc>
              <a:spcBef>
                <a:spcPct val="0"/>
              </a:spcBef>
              <a:spcAft>
                <a:spcPct val="0"/>
              </a:spcAft>
              <a:buFont typeface="Wingdings" pitchFamily="2" charset="2"/>
              <a:buChar char="l"/>
              <a:defRPr/>
            </a:pPr>
            <a:r>
              <a:rPr kumimoji="1" lang="ja-JP" altLang="en-US" sz="28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しかし、市（区）役所等の国民年金窓口で申請すれば、保険料の納付を</a:t>
            </a:r>
            <a:r>
              <a:rPr kumimoji="1" lang="ja-JP" altLang="en-US" sz="2800" b="0" i="0" u="sng" strike="noStrike" kern="0" cap="none" spc="0" normalizeH="0" baseline="0" noProof="0" dirty="0" smtClean="0">
                <a:ln>
                  <a:noFill/>
                </a:ln>
                <a:effectLst/>
                <a:uLnTx/>
                <a:uFillTx/>
                <a:latin typeface="ＭＳ Ｐゴシック" pitchFamily="50" charset="-128"/>
                <a:ea typeface="ＭＳ Ｐゴシック" pitchFamily="50" charset="-128"/>
                <a:cs typeface="+mj-cs"/>
              </a:rPr>
              <a:t>猶予（先送り）</a:t>
            </a:r>
            <a:r>
              <a:rPr kumimoji="1" lang="ja-JP" altLang="en-US" sz="28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してもらえる。</a:t>
            </a:r>
            <a:endParaRPr kumimoji="1" lang="ja-JP" altLang="en-US" sz="2800" b="0" i="0" u="none" strike="noStrike" kern="0" cap="none" spc="0" normalizeH="0" baseline="0" noProof="0" dirty="0" smtClean="0">
              <a:ln>
                <a:noFill/>
              </a:ln>
              <a:effectLst/>
              <a:uLnTx/>
              <a:uFillTx/>
              <a:latin typeface="+mj-lt"/>
              <a:ea typeface="+mj-ea"/>
              <a:cs typeface="+mj-cs"/>
            </a:endParaRPr>
          </a:p>
        </p:txBody>
      </p:sp>
      <p:graphicFrame>
        <p:nvGraphicFramePr>
          <p:cNvPr id="31" name="表 30"/>
          <p:cNvGraphicFramePr>
            <a:graphicFrameLocks noGrp="1"/>
          </p:cNvGraphicFramePr>
          <p:nvPr>
            <p:extLst>
              <p:ext uri="{D42A27DB-BD31-4B8C-83A1-F6EECF244321}">
                <p14:modId xmlns:p14="http://schemas.microsoft.com/office/powerpoint/2010/main" val="3201322143"/>
              </p:ext>
            </p:extLst>
          </p:nvPr>
        </p:nvGraphicFramePr>
        <p:xfrm>
          <a:off x="696689" y="3027815"/>
          <a:ext cx="7989656" cy="2108401"/>
        </p:xfrm>
        <a:graphic>
          <a:graphicData uri="http://schemas.openxmlformats.org/drawingml/2006/table">
            <a:tbl>
              <a:tblPr firstRow="1" firstCol="1">
                <a:tableStyleId>{5C22544A-7EE6-4342-B048-85BDC9FD1C3A}</a:tableStyleId>
              </a:tblPr>
              <a:tblGrid>
                <a:gridCol w="1813151">
                  <a:extLst>
                    <a:ext uri="{9D8B030D-6E8A-4147-A177-3AD203B41FA5}">
                      <a16:colId xmlns:a16="http://schemas.microsoft.com/office/drawing/2014/main" val="20000"/>
                    </a:ext>
                  </a:extLst>
                </a:gridCol>
                <a:gridCol w="2181677">
                  <a:extLst>
                    <a:ext uri="{9D8B030D-6E8A-4147-A177-3AD203B41FA5}">
                      <a16:colId xmlns:a16="http://schemas.microsoft.com/office/drawing/2014/main" val="20001"/>
                    </a:ext>
                  </a:extLst>
                </a:gridCol>
                <a:gridCol w="1997414">
                  <a:extLst>
                    <a:ext uri="{9D8B030D-6E8A-4147-A177-3AD203B41FA5}">
                      <a16:colId xmlns:a16="http://schemas.microsoft.com/office/drawing/2014/main" val="20002"/>
                    </a:ext>
                  </a:extLst>
                </a:gridCol>
                <a:gridCol w="1997414">
                  <a:extLst>
                    <a:ext uri="{9D8B030D-6E8A-4147-A177-3AD203B41FA5}">
                      <a16:colId xmlns:a16="http://schemas.microsoft.com/office/drawing/2014/main" val="20003"/>
                    </a:ext>
                  </a:extLst>
                </a:gridCol>
              </a:tblGrid>
              <a:tr h="436343">
                <a:tc rowSpan="2">
                  <a:txBody>
                    <a:bodyPr/>
                    <a:lstStyle/>
                    <a:p>
                      <a:pPr marL="87313" lvl="0" indent="0"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gridSpan="2">
                  <a:txBody>
                    <a:bodyPr/>
                    <a:lstStyle/>
                    <a:p>
                      <a:pPr marL="87313" lvl="0" indent="0"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老齢基礎年金</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h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障害基礎年金</a:t>
                      </a:r>
                      <a:endParaRPr kumimoji="1" lang="en-US" altLang="ja-JP" sz="2000" b="0" cap="none" spc="0" dirty="0" smtClean="0">
                        <a:ln>
                          <a:noFill/>
                        </a:ln>
                        <a:solidFill>
                          <a:schemeClr val="tx1"/>
                        </a:solidFill>
                        <a:effectLst/>
                        <a:latin typeface="Meiryo UI" panose="020B0604030504040204" pitchFamily="50" charset="-128"/>
                        <a:ea typeface="Meiryo UI" panose="020B0604030504040204" pitchFamily="50" charset="-128"/>
                      </a:endParaRPr>
                    </a:p>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遺族基礎年金</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0"/>
                  </a:ext>
                </a:extLst>
              </a:tr>
              <a:tr h="707963">
                <a:tc vMerge="1">
                  <a:txBody>
                    <a:bodyPr/>
                    <a:lstStyle/>
                    <a:p>
                      <a:pPr marL="87313" lvl="0" indent="0"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87313" lvl="0" indent="0" algn="l"/>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受給資格期間への算入</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年金額への反映</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v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7017">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学生納付特例</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baseline="7800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77078">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未　　納</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3" name="タイトル 1"/>
          <p:cNvSpPr txBox="1">
            <a:spLocks/>
          </p:cNvSpPr>
          <p:nvPr/>
        </p:nvSpPr>
        <p:spPr>
          <a:xfrm>
            <a:off x="505162" y="6407808"/>
            <a:ext cx="8000775" cy="413664"/>
          </a:xfrm>
          <a:prstGeom prst="rect">
            <a:avLst/>
          </a:prstGeom>
          <a:ln w="12700">
            <a:noFill/>
          </a:ln>
        </p:spPr>
        <p:txBody>
          <a:bodyPr anchor="ctr"/>
          <a:lstStyle/>
          <a:p>
            <a:pPr marL="0" lvl="1" algn="just">
              <a:lnSpc>
                <a:spcPct val="100000"/>
              </a:lnSpc>
              <a:spcBef>
                <a:spcPts val="600"/>
              </a:spcBef>
              <a:spcAft>
                <a:spcPct val="0"/>
              </a:spcAft>
              <a:defRPr/>
            </a:pPr>
            <a:r>
              <a:rPr lang="ja-JP" altLang="en-US" sz="1400" kern="0" dirty="0" smtClean="0">
                <a:latin typeface="ＭＳ Ｐゴシック" pitchFamily="50" charset="-128"/>
                <a:ea typeface="ＭＳ Ｐゴシック" pitchFamily="50" charset="-128"/>
                <a:cs typeface="+mj-cs"/>
              </a:rPr>
              <a:t>（出所）日本年金機構「学生納付特例制度のポイント」</a:t>
            </a:r>
            <a:r>
              <a:rPr lang="ja-JP" altLang="en-US" sz="1400" kern="0" smtClean="0">
                <a:latin typeface="ＭＳ Ｐゴシック" pitchFamily="50" charset="-128"/>
                <a:ea typeface="ＭＳ Ｐゴシック" pitchFamily="50" charset="-128"/>
                <a:cs typeface="+mj-cs"/>
              </a:rPr>
              <a:t>（令和６年度版</a:t>
            </a:r>
            <a:r>
              <a:rPr lang="ja-JP" altLang="en-US" sz="1400" kern="0" dirty="0" smtClean="0">
                <a:latin typeface="ＭＳ Ｐゴシック" pitchFamily="50" charset="-128"/>
                <a:ea typeface="ＭＳ Ｐゴシック" pitchFamily="50" charset="-128"/>
                <a:cs typeface="+mj-cs"/>
              </a:rPr>
              <a:t>）をもとに金融広報中央委員会作成</a:t>
            </a:r>
            <a:endParaRPr kumimoji="1" lang="ja-JP" altLang="en-US" sz="1400" b="0" i="0" u="none" strike="noStrike" kern="0" cap="none" spc="0" normalizeH="0" baseline="0" noProof="0" dirty="0" smtClean="0">
              <a:ln>
                <a:noFill/>
              </a:ln>
              <a:effectLst/>
              <a:uLnTx/>
              <a:uFillTx/>
              <a:latin typeface="+mj-lt"/>
              <a:ea typeface="+mj-ea"/>
              <a:cs typeface="+mj-cs"/>
            </a:endParaRPr>
          </a:p>
        </p:txBody>
      </p:sp>
      <p:sp>
        <p:nvSpPr>
          <p:cNvPr id="10" name="タイトル 1"/>
          <p:cNvSpPr txBox="1">
            <a:spLocks/>
          </p:cNvSpPr>
          <p:nvPr/>
        </p:nvSpPr>
        <p:spPr>
          <a:xfrm>
            <a:off x="643731" y="2616715"/>
            <a:ext cx="2845143" cy="413664"/>
          </a:xfrm>
          <a:prstGeom prst="rect">
            <a:avLst/>
          </a:prstGeom>
          <a:ln w="12700">
            <a:noFill/>
          </a:ln>
        </p:spPr>
        <p:txBody>
          <a:bodyPr/>
          <a:lstStyle/>
          <a:p>
            <a:pPr marL="0" lvl="1" algn="just">
              <a:lnSpc>
                <a:spcPct val="100000"/>
              </a:lnSpc>
              <a:spcBef>
                <a:spcPts val="600"/>
              </a:spcBef>
              <a:spcAft>
                <a:spcPct val="0"/>
              </a:spcAft>
              <a:defRPr/>
            </a:pPr>
            <a:r>
              <a:rPr lang="ja-JP" altLang="en-US" sz="2200" kern="0" dirty="0" smtClean="0">
                <a:latin typeface="Meiryo UI" panose="020B0604030504040204" pitchFamily="50" charset="-128"/>
                <a:ea typeface="Meiryo UI" panose="020B0604030504040204" pitchFamily="50" charset="-128"/>
                <a:cs typeface="+mj-cs"/>
              </a:rPr>
              <a:t>（猶予と未納の違い）</a:t>
            </a:r>
            <a:endParaRPr kumimoji="1" lang="ja-JP" altLang="en-US" sz="2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2" name="タイトル 1"/>
          <p:cNvSpPr txBox="1">
            <a:spLocks/>
          </p:cNvSpPr>
          <p:nvPr/>
        </p:nvSpPr>
        <p:spPr>
          <a:xfrm>
            <a:off x="412750" y="289891"/>
            <a:ext cx="8229600" cy="556592"/>
          </a:xfrm>
          <a:prstGeom prst="rect">
            <a:avLst/>
          </a:prstGeom>
        </p:spPr>
        <p:txBody>
          <a:bodyPr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学生納付特例制度</a:t>
            </a:r>
          </a:p>
        </p:txBody>
      </p:sp>
      <p:sp>
        <p:nvSpPr>
          <p:cNvPr id="2" name="正方形/長方形 1"/>
          <p:cNvSpPr/>
          <p:nvPr/>
        </p:nvSpPr>
        <p:spPr>
          <a:xfrm>
            <a:off x="757802" y="5130891"/>
            <a:ext cx="7884548" cy="1237262"/>
          </a:xfrm>
          <a:prstGeom prst="rect">
            <a:avLst/>
          </a:prstGeom>
        </p:spPr>
        <p:txBody>
          <a:bodyPr wrap="square">
            <a:spAutoFit/>
          </a:bodyPr>
          <a:lstStyle/>
          <a:p>
            <a:pPr>
              <a:spcAft>
                <a:spcPts val="0"/>
              </a:spcAft>
            </a:pPr>
            <a:r>
              <a:rPr lang="ja-JP" altLang="en-US" sz="1200" dirty="0" smtClean="0"/>
              <a:t>（</a:t>
            </a:r>
            <a:r>
              <a:rPr lang="ja-JP" altLang="en-US" sz="1200" dirty="0"/>
              <a:t>注） 障害基礎年金および遺族基礎年金を受け取るためには一定の要件が</a:t>
            </a:r>
            <a:r>
              <a:rPr lang="ja-JP" altLang="en-US" sz="1200" dirty="0" smtClean="0"/>
              <a:t>ある。 </a:t>
            </a:r>
            <a:endParaRPr lang="en-US" altLang="ja-JP" sz="1200" dirty="0" smtClean="0"/>
          </a:p>
          <a:p>
            <a:pPr>
              <a:lnSpc>
                <a:spcPct val="100000"/>
              </a:lnSpc>
              <a:spcBef>
                <a:spcPts val="0"/>
              </a:spcBef>
              <a:spcAft>
                <a:spcPts val="0"/>
              </a:spcAft>
            </a:pPr>
            <a:r>
              <a:rPr lang="ja-JP" altLang="en-US" sz="1200" dirty="0"/>
              <a:t>　</a:t>
            </a:r>
            <a:r>
              <a:rPr lang="ja-JP" altLang="en-US" sz="1200" dirty="0" smtClean="0"/>
              <a:t>　学生</a:t>
            </a:r>
            <a:r>
              <a:rPr lang="ja-JP" altLang="en-US" sz="1200" dirty="0"/>
              <a:t>納付特例の承認を受けた期間があると、保険料を全額納付したときに比べ、将来受け取る老齢基礎年</a:t>
            </a:r>
            <a:r>
              <a:rPr lang="ja-JP" altLang="en-US" sz="1200" dirty="0" smtClean="0"/>
              <a:t>金額が少</a:t>
            </a:r>
            <a:endParaRPr lang="en-US" altLang="ja-JP" sz="1200" dirty="0" smtClean="0"/>
          </a:p>
          <a:p>
            <a:pPr>
              <a:spcAft>
                <a:spcPts val="0"/>
              </a:spcAft>
            </a:pPr>
            <a:r>
              <a:rPr lang="ja-JP" altLang="en-US" sz="1200" dirty="0"/>
              <a:t>　</a:t>
            </a:r>
            <a:r>
              <a:rPr lang="ja-JP" altLang="en-US" sz="1200" dirty="0" smtClean="0"/>
              <a:t>　なくなる。</a:t>
            </a:r>
            <a:endParaRPr lang="en-US" altLang="ja-JP" sz="1200" dirty="0" smtClean="0"/>
          </a:p>
          <a:p>
            <a:pPr>
              <a:lnSpc>
                <a:spcPct val="100000"/>
              </a:lnSpc>
              <a:spcBef>
                <a:spcPts val="0"/>
              </a:spcBef>
              <a:spcAft>
                <a:spcPts val="0"/>
              </a:spcAft>
            </a:pPr>
            <a:r>
              <a:rPr lang="ja-JP" altLang="en-US" sz="1200" dirty="0" smtClean="0"/>
              <a:t>　　承認を受けた期間の保険料は、１０年以内であれば、あとから納めること（追納）ができる。 ただし、承認を受けた期間</a:t>
            </a:r>
            <a:endParaRPr lang="en-US" altLang="ja-JP" sz="1200" dirty="0" smtClean="0"/>
          </a:p>
          <a:p>
            <a:pPr>
              <a:spcAft>
                <a:spcPts val="0"/>
              </a:spcAft>
            </a:pPr>
            <a:r>
              <a:rPr lang="ja-JP" altLang="en-US" sz="1200" dirty="0"/>
              <a:t>　</a:t>
            </a:r>
            <a:r>
              <a:rPr lang="ja-JP" altLang="en-US" sz="1200" dirty="0" smtClean="0"/>
              <a:t>　の翌年度から起算して、３年度目以降に追納する場合、承認当時の保険料に経過期間に応じた加算額がプラスされる。</a:t>
            </a:r>
            <a:endParaRPr lang="ja-JP" altLang="en-US" sz="1200" dirty="0"/>
          </a:p>
        </p:txBody>
      </p:sp>
      <p:sp>
        <p:nvSpPr>
          <p:cNvPr id="13" name="スライド番号プレースホルダー 2"/>
          <p:cNvSpPr>
            <a:spLocks noGrp="1"/>
          </p:cNvSpPr>
          <p:nvPr>
            <p:ph type="sldNum" sz="quarter" idx="12"/>
          </p:nvPr>
        </p:nvSpPr>
        <p:spPr>
          <a:xfrm>
            <a:off x="6847840" y="6486117"/>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19</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102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410513"/>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1.</a:t>
            </a:r>
            <a:r>
              <a:rPr lang="ja-JP" altLang="en-US" sz="4400" b="1" kern="0" dirty="0" smtClean="0">
                <a:latin typeface="メイリオ" panose="020B0604030504040204" pitchFamily="50" charset="-128"/>
                <a:ea typeface="メイリオ" panose="020B0604030504040204" pitchFamily="50" charset="-128"/>
                <a:cs typeface="+mj-cs"/>
              </a:rPr>
              <a:t> </a:t>
            </a:r>
            <a:r>
              <a:rPr kumimoji="1" lang="ja-JP" altLang="en-US"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働いて稼ぐこと</a:t>
            </a:r>
            <a:endParaRPr kumimoji="1" lang="en-US" altLang="ja-JP"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344299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576037" y="348456"/>
            <a:ext cx="1677309" cy="544173"/>
          </a:xfrm>
          <a:prstGeom prst="rect">
            <a:avLst/>
          </a:prstGeom>
          <a:solidFill>
            <a:schemeClr val="accent6"/>
          </a:solidFill>
          <a:ln>
            <a:solidFill>
              <a:schemeClr val="tx1"/>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キーワード</a:t>
            </a:r>
          </a:p>
        </p:txBody>
      </p:sp>
      <p:sp>
        <p:nvSpPr>
          <p:cNvPr id="8" name="タイトル 1"/>
          <p:cNvSpPr txBox="1">
            <a:spLocks/>
          </p:cNvSpPr>
          <p:nvPr/>
        </p:nvSpPr>
        <p:spPr>
          <a:xfrm>
            <a:off x="449196" y="1718300"/>
            <a:ext cx="8229600" cy="1613806"/>
          </a:xfrm>
          <a:prstGeom prst="rect">
            <a:avLst/>
          </a:prstGeom>
        </p:spPr>
        <p:txBody>
          <a:bodyPr/>
          <a:lstStyle/>
          <a:p>
            <a:pPr marL="457200" marR="0" lvl="0" indent="-457200" defTabSz="914400" rtl="0" eaLnBrk="1" fontAlgn="base" latinLnBrk="0" hangingPunct="1">
              <a:spcBef>
                <a:spcPct val="0"/>
              </a:spcBef>
              <a:spcAft>
                <a:spcPct val="0"/>
              </a:spcAft>
              <a:buClrTx/>
              <a:buSzTx/>
              <a:buFont typeface="Wingdings" pitchFamily="2" charset="2"/>
              <a:buChar char="l"/>
              <a:tabLst/>
              <a:defRPr/>
            </a:pPr>
            <a:r>
              <a:rPr kumimoji="1" lang="ja-JP" altLang="en-US" sz="26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自分の意思で使い方を</a:t>
            </a:r>
            <a:r>
              <a:rPr lang="ja-JP" altLang="en-US" sz="2600" u="sng" kern="0" dirty="0">
                <a:latin typeface="Meiryo UI" panose="020B0604030504040204" pitchFamily="50" charset="-128"/>
                <a:ea typeface="Meiryo UI" panose="020B0604030504040204" pitchFamily="50" charset="-128"/>
                <a:cs typeface="+mj-cs"/>
              </a:rPr>
              <a:t>決める</a:t>
            </a:r>
            <a:r>
              <a:rPr kumimoji="1" lang="ja-JP" altLang="en-US" sz="26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ことのできるお金</a:t>
            </a: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のこと。将来のライフプランを考えるうえで、基本的かつ重要な概念。</a:t>
            </a:r>
            <a:endParaRPr kumimoji="1" lang="en-US" altLang="ja-JP"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0" name="タイトル 1"/>
          <p:cNvSpPr txBox="1">
            <a:spLocks/>
          </p:cNvSpPr>
          <p:nvPr/>
        </p:nvSpPr>
        <p:spPr>
          <a:xfrm>
            <a:off x="2343311" y="892629"/>
            <a:ext cx="3940628" cy="842169"/>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3600" u="sng" kern="0" dirty="0" smtClean="0">
                <a:latin typeface="Meiryo UI" panose="020B0604030504040204" pitchFamily="50" charset="-128"/>
                <a:ea typeface="Meiryo UI" panose="020B0604030504040204" pitchFamily="50" charset="-128"/>
                <a:cs typeface="+mj-cs"/>
              </a:rPr>
              <a:t>手 取 り 収 入</a:t>
            </a:r>
            <a:endParaRPr kumimoji="1" lang="ja-JP" altLang="en-US" sz="36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2" name="タイトル 1"/>
          <p:cNvSpPr txBox="1">
            <a:spLocks/>
          </p:cNvSpPr>
          <p:nvPr/>
        </p:nvSpPr>
        <p:spPr>
          <a:xfrm>
            <a:off x="449196" y="2941208"/>
            <a:ext cx="8229600" cy="1240972"/>
          </a:xfrm>
          <a:prstGeom prst="rect">
            <a:avLst/>
          </a:prstGeom>
        </p:spPr>
        <p:txBody>
          <a:bodyPr/>
          <a:lstStyle/>
          <a:p>
            <a:pPr marL="457200" marR="0" lvl="0" indent="-457200" defTabSz="914400" rtl="0" eaLnBrk="1" fontAlgn="base" latinLnBrk="0" hangingPunct="1">
              <a:spcBef>
                <a:spcPct val="0"/>
              </a:spcBef>
              <a:spcAft>
                <a:spcPct val="0"/>
              </a:spcAft>
              <a:buClrTx/>
              <a:buSzTx/>
              <a:buFont typeface="Wingdings" pitchFamily="2" charset="2"/>
              <a:buChar char="l"/>
              <a:tabLst/>
              <a:defRPr/>
            </a:pP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「手取り収入」は、</a:t>
            </a:r>
            <a:r>
              <a:rPr kumimoji="1" lang="ja-JP" altLang="en-US" sz="26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日常の生活を送るための原資であり、かつ、将来の支出に充てるための貯蓄の原資でもある</a:t>
            </a: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endParaRPr kumimoji="1" lang="en-US" altLang="ja-JP"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2" name="角丸四角形 1"/>
          <p:cNvSpPr/>
          <p:nvPr/>
        </p:nvSpPr>
        <p:spPr>
          <a:xfrm>
            <a:off x="647976" y="4849342"/>
            <a:ext cx="8038824" cy="132805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spcAft>
                <a:spcPct val="0"/>
              </a:spcAft>
              <a:defRPr/>
            </a:pPr>
            <a:r>
              <a:rPr lang="ja-JP" altLang="en-US" sz="2600" kern="0" dirty="0">
                <a:solidFill>
                  <a:schemeClr val="tx1"/>
                </a:solidFill>
                <a:latin typeface="Meiryo UI" panose="020B0604030504040204" pitchFamily="50" charset="-128"/>
                <a:ea typeface="Meiryo UI" panose="020B0604030504040204" pitchFamily="50" charset="-128"/>
              </a:rPr>
              <a:t>限られた「手取り収入」</a:t>
            </a:r>
            <a:r>
              <a:rPr lang="ja-JP" altLang="en-US" sz="2600" kern="0" dirty="0" smtClean="0">
                <a:solidFill>
                  <a:schemeClr val="tx1"/>
                </a:solidFill>
                <a:latin typeface="Meiryo UI" panose="020B0604030504040204" pitchFamily="50" charset="-128"/>
                <a:ea typeface="Meiryo UI" panose="020B0604030504040204" pitchFamily="50" charset="-128"/>
              </a:rPr>
              <a:t>を、「</a:t>
            </a:r>
            <a:r>
              <a:rPr lang="ja-JP" altLang="en-US" sz="2600" kern="0" dirty="0">
                <a:solidFill>
                  <a:schemeClr val="tx1"/>
                </a:solidFill>
                <a:latin typeface="Meiryo UI" panose="020B0604030504040204" pitchFamily="50" charset="-128"/>
                <a:ea typeface="Meiryo UI" panose="020B0604030504040204" pitchFamily="50" charset="-128"/>
              </a:rPr>
              <a:t>今の生活」と「将来の生活」のためにどう配分すると幸福になれるかを考える。</a:t>
            </a:r>
            <a:endParaRPr lang="en-US" altLang="ja-JP" sz="2600" kern="0" dirty="0">
              <a:solidFill>
                <a:schemeClr val="tx1"/>
              </a:solidFill>
              <a:latin typeface="Meiryo UI" panose="020B0604030504040204" pitchFamily="50" charset="-128"/>
              <a:ea typeface="Meiryo UI" panose="020B0604030504040204" pitchFamily="50" charset="-128"/>
            </a:endParaRPr>
          </a:p>
        </p:txBody>
      </p:sp>
      <p:sp>
        <p:nvSpPr>
          <p:cNvPr id="3" name="下矢印 2"/>
          <p:cNvSpPr/>
          <p:nvPr/>
        </p:nvSpPr>
        <p:spPr>
          <a:xfrm>
            <a:off x="3727610" y="3999268"/>
            <a:ext cx="1172029" cy="664028"/>
          </a:xfrm>
          <a:prstGeom prst="down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2"/>
          <p:cNvSpPr>
            <a:spLocks noGrp="1"/>
          </p:cNvSpPr>
          <p:nvPr>
            <p:ph type="sldNum" sz="quarter" idx="12"/>
          </p:nvPr>
        </p:nvSpPr>
        <p:spPr>
          <a:xfrm>
            <a:off x="6941792" y="6437901"/>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20</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275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410513"/>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a:t>
            </a:r>
            <a:r>
              <a:rPr lang="ja-JP" altLang="en-US" sz="4400" b="1" kern="0" dirty="0" smtClean="0">
                <a:latin typeface="メイリオ" panose="020B0604030504040204" pitchFamily="50" charset="-128"/>
                <a:ea typeface="メイリオ" panose="020B0604030504040204" pitchFamily="50" charset="-128"/>
                <a:cs typeface="+mj-cs"/>
              </a:rPr>
              <a:t> </a:t>
            </a:r>
            <a:r>
              <a:rPr kumimoji="1" lang="ja-JP" altLang="en-US" sz="4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収支管理の基本</a:t>
            </a:r>
          </a:p>
        </p:txBody>
      </p:sp>
    </p:spTree>
    <p:extLst>
      <p:ext uri="{BB962C8B-B14F-4D97-AF65-F5344CB8AC3E}">
        <p14:creationId xmlns:p14="http://schemas.microsoft.com/office/powerpoint/2010/main" val="377570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bwMode="auto">
          <a:xfrm>
            <a:off x="546862" y="979934"/>
            <a:ext cx="8095488" cy="508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100012" defTabSz="685800">
              <a:lnSpc>
                <a:spcPct val="110000"/>
              </a:lnSpc>
              <a:spcBef>
                <a:spcPts val="750"/>
              </a:spcBef>
              <a:spcAft>
                <a:spcPts val="1200"/>
              </a:spcAft>
              <a:buClr>
                <a:srgbClr val="2DA2BF"/>
              </a:buClr>
              <a:defRPr/>
            </a:pPr>
            <a:r>
              <a:rPr lang="en-US" altLang="ja-JP" sz="3600" dirty="0">
                <a:latin typeface="Meiryo UI" panose="020B0604030504040204" pitchFamily="50" charset="-128"/>
                <a:ea typeface="Meiryo UI" panose="020B0604030504040204" pitchFamily="50" charset="-128"/>
              </a:rPr>
              <a:t>1.</a:t>
            </a:r>
            <a:r>
              <a:rPr lang="ja-JP" altLang="en-US" sz="36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生活の</a:t>
            </a:r>
            <a:r>
              <a:rPr lang="ja-JP" altLang="en-US" sz="3600" b="1" dirty="0">
                <a:solidFill>
                  <a:schemeClr val="accent6">
                    <a:lumMod val="75000"/>
                  </a:schemeClr>
                </a:solidFill>
                <a:latin typeface="Meiryo UI" panose="020B0604030504040204" pitchFamily="50" charset="-128"/>
                <a:ea typeface="Meiryo UI" panose="020B0604030504040204" pitchFamily="50" charset="-128"/>
              </a:rPr>
              <a:t>経済的基盤</a:t>
            </a:r>
            <a:r>
              <a:rPr lang="ja-JP" altLang="en-US" sz="2400" dirty="0">
                <a:latin typeface="Meiryo UI" panose="020B0604030504040204" pitchFamily="50" charset="-128"/>
                <a:ea typeface="Meiryo UI" panose="020B0604030504040204" pitchFamily="50" charset="-128"/>
              </a:rPr>
              <a:t>の確保</a:t>
            </a:r>
            <a:endParaRPr lang="en-US" altLang="ja-JP" sz="2400" dirty="0">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収入を把握し、支出を管理する</a:t>
            </a:r>
            <a:endParaRPr lang="en-US" altLang="ja-JP" sz="2400" dirty="0">
              <a:latin typeface="Meiryo UI" panose="020B0604030504040204" pitchFamily="50" charset="-128"/>
              <a:ea typeface="Meiryo UI" panose="020B0604030504040204" pitchFamily="50" charset="-128"/>
            </a:endParaRPr>
          </a:p>
          <a:p>
            <a:pPr marL="100012" defTabSz="685800">
              <a:lnSpc>
                <a:spcPct val="110000"/>
              </a:lnSpc>
              <a:spcBef>
                <a:spcPts val="1800"/>
              </a:spcBef>
              <a:spcAft>
                <a:spcPts val="1200"/>
              </a:spcAft>
              <a:buClr>
                <a:srgbClr val="2DA2BF"/>
              </a:buClr>
              <a:defRPr/>
            </a:pPr>
            <a:r>
              <a:rPr lang="en-US" altLang="ja-JP" sz="3600" dirty="0">
                <a:solidFill>
                  <a:prstClr val="black"/>
                </a:solidFill>
                <a:latin typeface="Meiryo UI" panose="020B0604030504040204" pitchFamily="50" charset="-128"/>
                <a:ea typeface="Meiryo UI" panose="020B0604030504040204" pitchFamily="50" charset="-128"/>
              </a:rPr>
              <a:t>2.</a:t>
            </a:r>
            <a:r>
              <a:rPr lang="ja-JP" altLang="en-US" sz="3600" dirty="0">
                <a:solidFill>
                  <a:prstClr val="black"/>
                </a:solidFill>
                <a:latin typeface="Meiryo UI" panose="020B0604030504040204" pitchFamily="50" charset="-128"/>
                <a:ea typeface="Meiryo UI" panose="020B0604030504040204" pitchFamily="50" charset="-128"/>
              </a:rPr>
              <a:t>　</a:t>
            </a:r>
            <a:r>
              <a:rPr lang="ja-JP" altLang="en-US" sz="3600" b="1" dirty="0">
                <a:solidFill>
                  <a:schemeClr val="accent6">
                    <a:lumMod val="75000"/>
                  </a:schemeClr>
                </a:solidFill>
                <a:latin typeface="Meiryo UI" panose="020B0604030504040204" pitchFamily="50" charset="-128"/>
                <a:ea typeface="Meiryo UI" panose="020B0604030504040204" pitchFamily="50" charset="-128"/>
              </a:rPr>
              <a:t>収支</a:t>
            </a:r>
            <a:r>
              <a:rPr lang="ja-JP" altLang="en-US" sz="2400" dirty="0">
                <a:solidFill>
                  <a:prstClr val="black"/>
                </a:solidFill>
                <a:latin typeface="Meiryo UI" panose="020B0604030504040204" pitchFamily="50" charset="-128"/>
                <a:ea typeface="Meiryo UI" panose="020B0604030504040204" pitchFamily="50" charset="-128"/>
              </a:rPr>
              <a:t>の改善</a:t>
            </a:r>
            <a:endParaRPr lang="en-US" altLang="ja-JP" sz="2400" dirty="0">
              <a:solidFill>
                <a:prstClr val="black"/>
              </a:solidFill>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r>
              <a:rPr lang="ja-JP" altLang="en-US" sz="2800" dirty="0">
                <a:solidFill>
                  <a:prstClr val="black"/>
                </a:solidFill>
                <a:latin typeface="Meiryo UI" panose="020B0604030504040204" pitchFamily="50" charset="-128"/>
                <a:ea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rPr>
              <a:t>①</a:t>
            </a:r>
            <a:r>
              <a:rPr lang="ja-JP" altLang="en-US" sz="2400" dirty="0" smtClean="0">
                <a:latin typeface="Meiryo UI" panose="020B0604030504040204" pitchFamily="50" charset="-128"/>
                <a:ea typeface="Meiryo UI" panose="020B0604030504040204" pitchFamily="50" charset="-128"/>
              </a:rPr>
              <a:t>支出</a:t>
            </a:r>
            <a:r>
              <a:rPr lang="ja-JP" altLang="en-US" sz="2400" dirty="0">
                <a:latin typeface="Meiryo UI" panose="020B0604030504040204" pitchFamily="50" charset="-128"/>
                <a:ea typeface="Meiryo UI" panose="020B0604030504040204" pitchFamily="50" charset="-128"/>
              </a:rPr>
              <a:t>を減らす</a:t>
            </a:r>
            <a:r>
              <a:rPr lang="ja-JP" altLang="en-US" sz="2400" dirty="0" smtClean="0">
                <a:latin typeface="Meiryo UI" panose="020B0604030504040204" pitchFamily="50" charset="-128"/>
                <a:ea typeface="Meiryo UI" panose="020B0604030504040204" pitchFamily="50" charset="-128"/>
              </a:rPr>
              <a:t>、②収入</a:t>
            </a:r>
            <a:r>
              <a:rPr lang="ja-JP" altLang="en-US" sz="2400" dirty="0">
                <a:latin typeface="Meiryo UI" panose="020B0604030504040204" pitchFamily="50" charset="-128"/>
                <a:ea typeface="Meiryo UI" panose="020B0604030504040204" pitchFamily="50" charset="-128"/>
              </a:rPr>
              <a:t>を増やす</a:t>
            </a:r>
            <a:r>
              <a:rPr lang="ja-JP" altLang="en-US" sz="2400" dirty="0" smtClean="0">
                <a:latin typeface="Meiryo UI" panose="020B0604030504040204" pitchFamily="50" charset="-128"/>
                <a:ea typeface="Meiryo UI" panose="020B0604030504040204" pitchFamily="50" charset="-128"/>
              </a:rPr>
              <a:t>、③貯蓄</a:t>
            </a:r>
            <a:r>
              <a:rPr lang="ja-JP" altLang="en-US" sz="2400" dirty="0">
                <a:latin typeface="Meiryo UI" panose="020B0604030504040204" pitchFamily="50" charset="-128"/>
                <a:ea typeface="Meiryo UI" panose="020B0604030504040204" pitchFamily="50" charset="-128"/>
              </a:rPr>
              <a:t>や運用を行う</a:t>
            </a:r>
            <a:endParaRPr lang="en-US" altLang="ja-JP" sz="2400" dirty="0">
              <a:latin typeface="Meiryo UI" panose="020B0604030504040204" pitchFamily="50" charset="-128"/>
              <a:ea typeface="Meiryo UI" panose="020B0604030504040204" pitchFamily="50" charset="-128"/>
            </a:endParaRPr>
          </a:p>
          <a:p>
            <a:pPr marL="100012" defTabSz="685800">
              <a:lnSpc>
                <a:spcPct val="110000"/>
              </a:lnSpc>
              <a:spcBef>
                <a:spcPts val="1800"/>
              </a:spcBef>
              <a:spcAft>
                <a:spcPts val="1200"/>
              </a:spcAft>
              <a:buClr>
                <a:srgbClr val="2DA2BF"/>
              </a:buClr>
              <a:defRPr/>
            </a:pPr>
            <a:r>
              <a:rPr lang="en-US" altLang="ja-JP" sz="3600" dirty="0">
                <a:solidFill>
                  <a:prstClr val="black"/>
                </a:solidFill>
                <a:latin typeface="Meiryo UI" panose="020B0604030504040204" pitchFamily="50" charset="-128"/>
                <a:ea typeface="Meiryo UI" panose="020B0604030504040204" pitchFamily="50" charset="-128"/>
              </a:rPr>
              <a:t>3.</a:t>
            </a:r>
            <a:r>
              <a:rPr lang="ja-JP" altLang="en-US" sz="3600" dirty="0">
                <a:solidFill>
                  <a:prstClr val="black"/>
                </a:solidFill>
                <a:latin typeface="Meiryo UI" panose="020B0604030504040204" pitchFamily="50" charset="-128"/>
                <a:ea typeface="Meiryo UI" panose="020B0604030504040204" pitchFamily="50" charset="-128"/>
              </a:rPr>
              <a:t>　</a:t>
            </a:r>
            <a:r>
              <a:rPr lang="ja-JP" altLang="en-US" sz="3600" b="1" dirty="0">
                <a:solidFill>
                  <a:schemeClr val="accent6">
                    <a:lumMod val="75000"/>
                  </a:schemeClr>
                </a:solidFill>
                <a:latin typeface="Meiryo UI" panose="020B0604030504040204" pitchFamily="50" charset="-128"/>
                <a:ea typeface="Meiryo UI" panose="020B0604030504040204" pitchFamily="50" charset="-128"/>
              </a:rPr>
              <a:t>家計簿アプリ</a:t>
            </a:r>
            <a:r>
              <a:rPr lang="ja-JP" altLang="en-US" sz="2400" dirty="0">
                <a:solidFill>
                  <a:prstClr val="black"/>
                </a:solidFill>
                <a:latin typeface="Meiryo UI" panose="020B0604030504040204" pitchFamily="50" charset="-128"/>
                <a:ea typeface="Meiryo UI" panose="020B0604030504040204" pitchFamily="50" charset="-128"/>
              </a:rPr>
              <a:t>等の活用</a:t>
            </a:r>
            <a:endParaRPr lang="en-US" altLang="ja-JP" sz="2400" dirty="0">
              <a:solidFill>
                <a:prstClr val="black"/>
              </a:solidFill>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r>
              <a:rPr lang="ja-JP" altLang="en-US" sz="28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ムダ使いを防ぎ、お金の流れを把握する</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412750" y="203200"/>
            <a:ext cx="8229600"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収支管理の基本</a:t>
            </a:r>
          </a:p>
        </p:txBody>
      </p:sp>
      <p:sp>
        <p:nvSpPr>
          <p:cNvPr id="6" name="タイトル 1"/>
          <p:cNvSpPr txBox="1">
            <a:spLocks/>
          </p:cNvSpPr>
          <p:nvPr/>
        </p:nvSpPr>
        <p:spPr>
          <a:xfrm>
            <a:off x="412750" y="6194313"/>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家計管理（その１）」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22</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96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12750" y="203200"/>
            <a:ext cx="8229600"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3600" b="1" kern="0" noProof="0" dirty="0" smtClean="0">
                <a:latin typeface="Meiryo UI" panose="020B0604030504040204" pitchFamily="50" charset="-128"/>
                <a:ea typeface="Meiryo UI" panose="020B0604030504040204" pitchFamily="50" charset="-128"/>
                <a:cs typeface="+mj-cs"/>
              </a:rPr>
              <a:t>貯蓄のコツ</a:t>
            </a:r>
            <a:endParaRPr kumimoji="1" lang="ja-JP" altLang="en-US" sz="36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5" name="サブタイトル 2"/>
          <p:cNvSpPr txBox="1">
            <a:spLocks/>
          </p:cNvSpPr>
          <p:nvPr/>
        </p:nvSpPr>
        <p:spPr bwMode="auto">
          <a:xfrm>
            <a:off x="257140" y="740403"/>
            <a:ext cx="8229600" cy="255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100012" defTabSz="685800">
              <a:lnSpc>
                <a:spcPct val="110000"/>
              </a:lnSpc>
              <a:spcBef>
                <a:spcPts val="750"/>
              </a:spcBef>
              <a:spcAft>
                <a:spcPts val="1200"/>
              </a:spcAft>
              <a:buClr>
                <a:srgbClr val="2DA2BF"/>
              </a:buClr>
              <a:defRPr/>
            </a:pPr>
            <a:r>
              <a:rPr lang="en-US" altLang="ja-JP" sz="4000" dirty="0">
                <a:latin typeface="Meiryo UI" panose="020B0604030504040204" pitchFamily="50" charset="-128"/>
                <a:ea typeface="Meiryo UI" panose="020B0604030504040204" pitchFamily="50" charset="-128"/>
              </a:rPr>
              <a:t>1.</a:t>
            </a:r>
            <a:r>
              <a:rPr lang="ja-JP" altLang="en-US" sz="4000" dirty="0">
                <a:latin typeface="Meiryo UI" panose="020B0604030504040204" pitchFamily="50" charset="-128"/>
                <a:ea typeface="Meiryo UI" panose="020B0604030504040204" pitchFamily="50" charset="-128"/>
              </a:rPr>
              <a:t>　</a:t>
            </a:r>
            <a:r>
              <a:rPr lang="ja-JP" altLang="en-US" sz="4000" b="1" dirty="0">
                <a:solidFill>
                  <a:schemeClr val="accent6">
                    <a:lumMod val="75000"/>
                  </a:schemeClr>
                </a:solidFill>
                <a:latin typeface="Meiryo UI" panose="020B0604030504040204" pitchFamily="50" charset="-128"/>
                <a:ea typeface="Meiryo UI" panose="020B0604030504040204" pitchFamily="50" charset="-128"/>
              </a:rPr>
              <a:t>ニーズ</a:t>
            </a:r>
            <a:r>
              <a:rPr lang="ja-JP" altLang="en-US" sz="2800" dirty="0">
                <a:latin typeface="Meiryo UI" panose="020B0604030504040204" pitchFamily="50" charset="-128"/>
                <a:ea typeface="Meiryo UI" panose="020B0604030504040204" pitchFamily="50" charset="-128"/>
              </a:rPr>
              <a:t>と</a:t>
            </a:r>
            <a:r>
              <a:rPr lang="ja-JP" altLang="en-US" sz="4000" b="1" dirty="0">
                <a:solidFill>
                  <a:schemeClr val="accent6">
                    <a:lumMod val="75000"/>
                  </a:schemeClr>
                </a:solidFill>
                <a:latin typeface="Meiryo UI" panose="020B0604030504040204" pitchFamily="50" charset="-128"/>
                <a:ea typeface="Meiryo UI" panose="020B0604030504040204" pitchFamily="50" charset="-128"/>
              </a:rPr>
              <a:t>ウォンツ</a:t>
            </a:r>
            <a:r>
              <a:rPr lang="ja-JP" altLang="en-US" sz="2800" dirty="0">
                <a:latin typeface="Meiryo UI" panose="020B0604030504040204" pitchFamily="50" charset="-128"/>
                <a:ea typeface="Meiryo UI" panose="020B0604030504040204" pitchFamily="50" charset="-128"/>
              </a:rPr>
              <a:t>を区別する</a:t>
            </a:r>
            <a:endParaRPr lang="en-US" altLang="ja-JP" sz="2800" dirty="0">
              <a:latin typeface="Meiryo UI" panose="020B0604030504040204" pitchFamily="50" charset="-128"/>
              <a:ea typeface="Meiryo UI" panose="020B0604030504040204" pitchFamily="50" charset="-128"/>
            </a:endParaRPr>
          </a:p>
          <a:p>
            <a:pPr eaLnBrk="1" hangingPunct="1">
              <a:defRPr/>
            </a:pPr>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必要なもの・こと（</a:t>
            </a:r>
            <a:r>
              <a:rPr lang="en-US" altLang="ja-JP" sz="2400" dirty="0">
                <a:solidFill>
                  <a:schemeClr val="accent6">
                    <a:lumMod val="75000"/>
                  </a:schemeClr>
                </a:solidFill>
                <a:latin typeface="Meiryo UI" panose="020B0604030504040204" pitchFamily="50" charset="-128"/>
                <a:ea typeface="Meiryo UI" panose="020B0604030504040204" pitchFamily="50" charset="-128"/>
              </a:rPr>
              <a:t>Needs</a:t>
            </a:r>
            <a:r>
              <a:rPr lang="ja-JP" altLang="en-US" sz="2400" dirty="0">
                <a:solidFill>
                  <a:schemeClr val="accent6">
                    <a:lumMod val="75000"/>
                  </a:schemeClr>
                </a:solidFill>
                <a:latin typeface="Meiryo UI" panose="020B0604030504040204" pitchFamily="50" charset="-128"/>
                <a:ea typeface="Meiryo UI" panose="020B0604030504040204" pitchFamily="50" charset="-128"/>
              </a:rPr>
              <a:t>：ニーズ</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eaLnBrk="1" hangingPunct="1">
              <a:defRPr/>
            </a:pPr>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欲しいもの・やりたいこと（</a:t>
            </a:r>
            <a:r>
              <a:rPr lang="en-US" altLang="ja-JP" sz="2400" dirty="0">
                <a:solidFill>
                  <a:schemeClr val="accent6">
                    <a:lumMod val="75000"/>
                  </a:schemeClr>
                </a:solidFill>
                <a:latin typeface="Meiryo UI" panose="020B0604030504040204" pitchFamily="50" charset="-128"/>
                <a:ea typeface="Meiryo UI" panose="020B0604030504040204" pitchFamily="50" charset="-128"/>
              </a:rPr>
              <a:t>Wants</a:t>
            </a:r>
            <a:r>
              <a:rPr lang="ja-JP" altLang="en-US" sz="2400" dirty="0">
                <a:solidFill>
                  <a:schemeClr val="accent6">
                    <a:lumMod val="75000"/>
                  </a:schemeClr>
                </a:solidFill>
                <a:latin typeface="Meiryo UI" panose="020B0604030504040204" pitchFamily="50" charset="-128"/>
                <a:ea typeface="Meiryo UI" panose="020B0604030504040204" pitchFamily="50" charset="-128"/>
              </a:rPr>
              <a:t>：ウォンツ</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120" y="1697562"/>
            <a:ext cx="1515823" cy="1457522"/>
          </a:xfrm>
          <a:prstGeom prst="rect">
            <a:avLst/>
          </a:prstGeom>
        </p:spPr>
      </p:pic>
      <p:sp>
        <p:nvSpPr>
          <p:cNvPr id="7" name="テキスト ボックス 6"/>
          <p:cNvSpPr txBox="1"/>
          <p:nvPr/>
        </p:nvSpPr>
        <p:spPr>
          <a:xfrm>
            <a:off x="7573733" y="3086807"/>
            <a:ext cx="1506583" cy="387798"/>
          </a:xfrm>
          <a:prstGeom prst="rect">
            <a:avLst/>
          </a:prstGeom>
          <a:noFill/>
        </p:spPr>
        <p:txBody>
          <a:bodyPr wrap="square" rtlCol="0">
            <a:spAutoFit/>
          </a:bodyPr>
          <a:lstStyle/>
          <a:p>
            <a:pPr algn="ctr"/>
            <a:r>
              <a:rPr lang="ja-JP" altLang="en-US" sz="1600"/>
              <a:t>＜</a:t>
            </a:r>
            <a:r>
              <a:rPr lang="ja-JP" altLang="en-US" sz="1600" b="1">
                <a:latin typeface="Meiryo UI" panose="020B0604030504040204" pitchFamily="50" charset="-128"/>
                <a:ea typeface="Meiryo UI" panose="020B0604030504040204" pitchFamily="50" charset="-128"/>
              </a:rPr>
              <a:t>ウォンツ</a:t>
            </a:r>
            <a:r>
              <a:rPr lang="ja-JP" altLang="en-US" sz="1600"/>
              <a:t>＞</a:t>
            </a:r>
          </a:p>
        </p:txBody>
      </p:sp>
      <p:sp>
        <p:nvSpPr>
          <p:cNvPr id="8" name="サブタイトル 2"/>
          <p:cNvSpPr txBox="1">
            <a:spLocks/>
          </p:cNvSpPr>
          <p:nvPr/>
        </p:nvSpPr>
        <p:spPr bwMode="auto">
          <a:xfrm>
            <a:off x="315923" y="3597534"/>
            <a:ext cx="8229600" cy="256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100012" defTabSz="685800">
              <a:lnSpc>
                <a:spcPct val="110000"/>
              </a:lnSpc>
              <a:spcBef>
                <a:spcPts val="0"/>
              </a:spcBef>
              <a:spcAft>
                <a:spcPts val="1200"/>
              </a:spcAft>
              <a:buClr>
                <a:srgbClr val="2DA2BF"/>
              </a:buClr>
              <a:defRPr/>
            </a:pPr>
            <a:r>
              <a:rPr lang="en-US" altLang="ja-JP" sz="4000" dirty="0">
                <a:solidFill>
                  <a:prstClr val="black"/>
                </a:solidFill>
                <a:latin typeface="Meiryo UI" panose="020B0604030504040204" pitchFamily="50" charset="-128"/>
                <a:ea typeface="Meiryo UI" panose="020B0604030504040204" pitchFamily="50" charset="-128"/>
              </a:rPr>
              <a:t>2.</a:t>
            </a:r>
            <a:r>
              <a:rPr lang="ja-JP" altLang="en-US" sz="4000" dirty="0">
                <a:solidFill>
                  <a:prstClr val="black"/>
                </a:solidFill>
                <a:latin typeface="Meiryo UI" panose="020B0604030504040204" pitchFamily="50" charset="-128"/>
                <a:ea typeface="Meiryo UI" panose="020B0604030504040204" pitchFamily="50" charset="-128"/>
              </a:rPr>
              <a:t>　</a:t>
            </a:r>
            <a:r>
              <a:rPr lang="ja-JP" altLang="en-US" sz="4000" b="1" dirty="0">
                <a:solidFill>
                  <a:schemeClr val="accent6">
                    <a:lumMod val="75000"/>
                  </a:schemeClr>
                </a:solidFill>
                <a:latin typeface="Meiryo UI" panose="020B0604030504040204" pitchFamily="50" charset="-128"/>
                <a:ea typeface="Meiryo UI" panose="020B0604030504040204" pitchFamily="50" charset="-128"/>
              </a:rPr>
              <a:t>固定費</a:t>
            </a:r>
            <a:r>
              <a:rPr lang="ja-JP" altLang="en-US" sz="2800" dirty="0">
                <a:solidFill>
                  <a:prstClr val="black"/>
                </a:solidFill>
                <a:latin typeface="Meiryo UI" panose="020B0604030504040204" pitchFamily="50" charset="-128"/>
                <a:ea typeface="Meiryo UI" panose="020B0604030504040204" pitchFamily="50" charset="-128"/>
              </a:rPr>
              <a:t>を圧縮</a:t>
            </a:r>
            <a:r>
              <a:rPr lang="ja-JP" altLang="en-US" sz="2800" dirty="0" smtClean="0">
                <a:solidFill>
                  <a:prstClr val="black"/>
                </a:solidFill>
                <a:latin typeface="Meiryo UI" panose="020B0604030504040204" pitchFamily="50" charset="-128"/>
                <a:ea typeface="Meiryo UI" panose="020B0604030504040204" pitchFamily="50" charset="-128"/>
              </a:rPr>
              <a:t>する</a:t>
            </a:r>
            <a:endParaRPr lang="en-US" altLang="ja-JP" sz="2800" dirty="0" smtClean="0">
              <a:solidFill>
                <a:prstClr val="black"/>
              </a:solidFill>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r>
              <a:rPr lang="en-US" altLang="ja-JP" sz="2800" dirty="0" smtClean="0">
                <a:solidFill>
                  <a:srgbClr val="FF0000"/>
                </a:solidFill>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固定費：</a:t>
            </a:r>
            <a:r>
              <a:rPr lang="ja-JP" altLang="en-US" sz="2800" u="sng" dirty="0" smtClean="0">
                <a:latin typeface="Meiryo UI" panose="020B0604030504040204" pitchFamily="50" charset="-128"/>
                <a:ea typeface="Meiryo UI" panose="020B0604030504040204" pitchFamily="50" charset="-128"/>
              </a:rPr>
              <a:t>住居費</a:t>
            </a:r>
            <a:r>
              <a:rPr lang="ja-JP" altLang="en-US" sz="2800" dirty="0" smtClean="0">
                <a:latin typeface="Meiryo UI" panose="020B0604030504040204" pitchFamily="50" charset="-128"/>
                <a:ea typeface="Meiryo UI" panose="020B0604030504040204" pitchFamily="50" charset="-128"/>
              </a:rPr>
              <a:t>、</a:t>
            </a:r>
            <a:r>
              <a:rPr lang="ja-JP" altLang="en-US" sz="2800" u="sng" dirty="0" smtClean="0">
                <a:latin typeface="Meiryo UI" panose="020B0604030504040204" pitchFamily="50" charset="-128"/>
                <a:ea typeface="Meiryo UI" panose="020B0604030504040204" pitchFamily="50" charset="-128"/>
              </a:rPr>
              <a:t>通信費</a:t>
            </a:r>
            <a:r>
              <a:rPr lang="ja-JP" altLang="en-US" sz="2800" dirty="0" smtClean="0">
                <a:latin typeface="Meiryo UI" panose="020B0604030504040204" pitchFamily="50" charset="-128"/>
                <a:ea typeface="Meiryo UI" panose="020B0604030504040204" pitchFamily="50" charset="-128"/>
              </a:rPr>
              <a:t>、</a:t>
            </a:r>
            <a:r>
              <a:rPr lang="ja-JP" altLang="en-US" sz="2800" u="sng" dirty="0" smtClean="0">
                <a:latin typeface="Meiryo UI" panose="020B0604030504040204" pitchFamily="50" charset="-128"/>
                <a:ea typeface="Meiryo UI" panose="020B0604030504040204" pitchFamily="50" charset="-128"/>
              </a:rPr>
              <a:t>保険料</a:t>
            </a:r>
            <a:r>
              <a:rPr lang="ja-JP" altLang="en-US" sz="2800" dirty="0" smtClean="0">
                <a:latin typeface="Meiryo UI" panose="020B0604030504040204" pitchFamily="50" charset="-128"/>
                <a:ea typeface="Meiryo UI" panose="020B0604030504040204" pitchFamily="50" charset="-128"/>
              </a:rPr>
              <a:t>、</a:t>
            </a:r>
            <a:r>
              <a:rPr lang="ja-JP" altLang="en-US" sz="2800" u="sng" dirty="0" smtClean="0">
                <a:latin typeface="Meiryo UI" panose="020B0604030504040204" pitchFamily="50" charset="-128"/>
                <a:ea typeface="Meiryo UI" panose="020B0604030504040204" pitchFamily="50" charset="-128"/>
              </a:rPr>
              <a:t>駐車場代</a:t>
            </a:r>
            <a:r>
              <a:rPr lang="ja-JP" altLang="en-US" sz="28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など</a:t>
            </a:r>
            <a:endParaRPr lang="en-US" altLang="ja-JP" sz="1400" dirty="0" smtClean="0">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r>
              <a:rPr lang="ja-JP" altLang="en-US" sz="2800"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変動費：食費、被服費、交際費、娯楽費 </a:t>
            </a:r>
            <a:r>
              <a:rPr lang="ja-JP" altLang="en-US" sz="1200" dirty="0">
                <a:solidFill>
                  <a:prstClr val="black"/>
                </a:solidFill>
                <a:latin typeface="Meiryo UI" panose="020B0604030504040204" pitchFamily="50" charset="-128"/>
                <a:ea typeface="Meiryo UI" panose="020B0604030504040204" pitchFamily="50" charset="-128"/>
              </a:rPr>
              <a:t>など</a:t>
            </a:r>
            <a:endParaRPr lang="en-US" altLang="ja-JP" sz="1200" dirty="0">
              <a:solidFill>
                <a:prstClr val="black"/>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316" y="1697563"/>
            <a:ext cx="1123080" cy="1322504"/>
          </a:xfrm>
          <a:prstGeom prst="rect">
            <a:avLst/>
          </a:prstGeom>
        </p:spPr>
      </p:pic>
      <p:sp>
        <p:nvSpPr>
          <p:cNvPr id="10" name="テキスト ボックス 9"/>
          <p:cNvSpPr txBox="1"/>
          <p:nvPr/>
        </p:nvSpPr>
        <p:spPr>
          <a:xfrm>
            <a:off x="6145565" y="3086807"/>
            <a:ext cx="1506583" cy="387798"/>
          </a:xfrm>
          <a:prstGeom prst="rect">
            <a:avLst/>
          </a:prstGeom>
          <a:noFill/>
        </p:spPr>
        <p:txBody>
          <a:bodyPr wrap="square" rtlCol="0">
            <a:spAutoFit/>
          </a:bodyPr>
          <a:lstStyle/>
          <a:p>
            <a:pPr algn="ctr"/>
            <a:r>
              <a:rPr lang="ja-JP" altLang="en-US" sz="1600" b="1" dirty="0"/>
              <a:t>＜</a:t>
            </a:r>
            <a:r>
              <a:rPr lang="ja-JP" altLang="en-US" sz="1600" b="1" dirty="0">
                <a:latin typeface="Meiryo UI" panose="020B0604030504040204" pitchFamily="50" charset="-128"/>
                <a:ea typeface="Meiryo UI" panose="020B0604030504040204" pitchFamily="50" charset="-128"/>
              </a:rPr>
              <a:t>ニーズ</a:t>
            </a:r>
            <a:r>
              <a:rPr lang="ja-JP" altLang="en-US" sz="1600" b="1" dirty="0"/>
              <a:t>＞</a:t>
            </a:r>
          </a:p>
        </p:txBody>
      </p:sp>
      <p:sp>
        <p:nvSpPr>
          <p:cNvPr id="11" name="雲形吹き出し 10"/>
          <p:cNvSpPr/>
          <p:nvPr/>
        </p:nvSpPr>
        <p:spPr>
          <a:xfrm>
            <a:off x="4701125" y="3787441"/>
            <a:ext cx="3958860" cy="840993"/>
          </a:xfrm>
          <a:prstGeom prst="cloudCallout">
            <a:avLst>
              <a:gd name="adj1" fmla="val -55857"/>
              <a:gd name="adj2" fmla="val 330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テキスト ボックス 11"/>
          <p:cNvSpPr txBox="1"/>
          <p:nvPr/>
        </p:nvSpPr>
        <p:spPr>
          <a:xfrm>
            <a:off x="5074484" y="3891254"/>
            <a:ext cx="3567866" cy="535531"/>
          </a:xfrm>
          <a:prstGeom prst="rect">
            <a:avLst/>
          </a:prstGeom>
          <a:noFill/>
        </p:spPr>
        <p:txBody>
          <a:bodyPr wrap="square" rtlCol="0">
            <a:spAutoFit/>
          </a:bodyPr>
          <a:lstStyle/>
          <a:p>
            <a:r>
              <a:rPr kumimoji="1" lang="ja-JP" altLang="en-US" sz="2400" dirty="0" smtClean="0"/>
              <a:t>「</a:t>
            </a:r>
            <a:r>
              <a:rPr kumimoji="1" lang="ja-JP" altLang="en-US" sz="2400" dirty="0" smtClean="0">
                <a:solidFill>
                  <a:schemeClr val="accent6">
                    <a:lumMod val="75000"/>
                  </a:schemeClr>
                </a:solidFill>
              </a:rPr>
              <a:t>サブスク</a:t>
            </a:r>
            <a:r>
              <a:rPr kumimoji="1" lang="ja-JP" altLang="en-US" sz="2400" dirty="0" smtClean="0"/>
              <a:t>」代も固定費！</a:t>
            </a:r>
            <a:endParaRPr kumimoji="1" lang="ja-JP" altLang="en-US" sz="2400" dirty="0"/>
          </a:p>
        </p:txBody>
      </p:sp>
      <p:sp>
        <p:nvSpPr>
          <p:cNvPr id="14" name="タイトル 1"/>
          <p:cNvSpPr txBox="1">
            <a:spLocks/>
          </p:cNvSpPr>
          <p:nvPr/>
        </p:nvSpPr>
        <p:spPr>
          <a:xfrm>
            <a:off x="412750" y="6165665"/>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家計管理</a:t>
            </a:r>
            <a:r>
              <a:rPr lang="ja-JP" altLang="en-US" sz="1400" kern="100" smtClean="0">
                <a:latin typeface="游明朝" panose="02020400000000000000" pitchFamily="18" charset="-128"/>
                <a:ea typeface="Meiryo UI" panose="020B0604030504040204" pitchFamily="50" charset="-128"/>
                <a:cs typeface="Times New Roman" panose="02020603050405020304" pitchFamily="18" charset="0"/>
              </a:rPr>
              <a:t>（その１）</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23</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4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12750" y="203200"/>
            <a:ext cx="8229600"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3600" b="1" kern="0" noProof="0" dirty="0" smtClean="0">
                <a:latin typeface="Meiryo UI" panose="020B0604030504040204" pitchFamily="50" charset="-128"/>
                <a:ea typeface="Meiryo UI" panose="020B0604030504040204" pitchFamily="50" charset="-128"/>
                <a:cs typeface="+mj-cs"/>
              </a:rPr>
              <a:t>貯蓄のコツ（続き）</a:t>
            </a:r>
            <a:endParaRPr kumimoji="1" lang="ja-JP" altLang="en-US" sz="36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6" name="サブタイトル 2"/>
          <p:cNvSpPr txBox="1">
            <a:spLocks/>
          </p:cNvSpPr>
          <p:nvPr/>
        </p:nvSpPr>
        <p:spPr bwMode="auto">
          <a:xfrm>
            <a:off x="412750" y="2281160"/>
            <a:ext cx="8311896" cy="13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100012" defTabSz="685800">
              <a:lnSpc>
                <a:spcPct val="110000"/>
              </a:lnSpc>
              <a:spcBef>
                <a:spcPts val="0"/>
              </a:spcBef>
              <a:spcAft>
                <a:spcPts val="1200"/>
              </a:spcAft>
              <a:buClr>
                <a:srgbClr val="2DA2BF"/>
              </a:buClr>
              <a:defRPr/>
            </a:pPr>
            <a:r>
              <a:rPr lang="ja-JP" altLang="en-US" sz="3200" dirty="0" smtClean="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手取り</a:t>
            </a:r>
            <a:r>
              <a:rPr lang="ja-JP" altLang="en-US" sz="2800" dirty="0">
                <a:latin typeface="Meiryo UI" panose="020B0604030504040204" pitchFamily="50" charset="-128"/>
                <a:ea typeface="Meiryo UI" panose="020B0604030504040204" pitchFamily="50" charset="-128"/>
              </a:rPr>
              <a:t>収入の一定額を定期的に積み立てる</a:t>
            </a:r>
            <a:endParaRPr lang="en-US" altLang="ja-JP" sz="2800" dirty="0">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r>
              <a:rPr lang="ja-JP" altLang="en-US" sz="2800" dirty="0">
                <a:latin typeface="Meiryo UI" panose="020B0604030504040204" pitchFamily="50" charset="-128"/>
                <a:ea typeface="Meiryo UI" panose="020B0604030504040204" pitchFamily="50" charset="-128"/>
              </a:rPr>
              <a:t>　　 　先に貯蓄し、残ったお金で生活することを習慣化</a:t>
            </a:r>
            <a:endParaRPr lang="en-US" altLang="ja-JP" sz="800" dirty="0">
              <a:solidFill>
                <a:prstClr val="black"/>
              </a:solidFill>
              <a:latin typeface="Meiryo UI" panose="020B0604030504040204" pitchFamily="50" charset="-128"/>
              <a:ea typeface="Meiryo UI" panose="020B0604030504040204" pitchFamily="50" charset="-128"/>
            </a:endParaRPr>
          </a:p>
          <a:p>
            <a:pPr marL="100012" defTabSz="685800">
              <a:lnSpc>
                <a:spcPct val="110000"/>
              </a:lnSpc>
              <a:spcBef>
                <a:spcPts val="0"/>
              </a:spcBef>
              <a:spcAft>
                <a:spcPts val="1200"/>
              </a:spcAft>
              <a:buClr>
                <a:srgbClr val="2DA2BF"/>
              </a:buClr>
              <a:defRPr/>
            </a:pP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7" name="サブタイトル 2"/>
          <p:cNvSpPr txBox="1">
            <a:spLocks/>
          </p:cNvSpPr>
          <p:nvPr/>
        </p:nvSpPr>
        <p:spPr bwMode="auto">
          <a:xfrm>
            <a:off x="548814" y="1192849"/>
            <a:ext cx="8311896" cy="79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100012" defTabSz="685800">
              <a:lnSpc>
                <a:spcPct val="110000"/>
              </a:lnSpc>
              <a:spcBef>
                <a:spcPts val="750"/>
              </a:spcBef>
              <a:spcAft>
                <a:spcPts val="1200"/>
              </a:spcAft>
              <a:buClr>
                <a:srgbClr val="2DA2BF"/>
              </a:buClr>
              <a:defRPr/>
            </a:pPr>
            <a:r>
              <a:rPr lang="ja-JP" altLang="en-US" sz="4400" dirty="0" smtClean="0">
                <a:latin typeface="Meiryo UI" panose="020B0604030504040204" pitchFamily="50" charset="-128"/>
                <a:ea typeface="Meiryo UI" panose="020B0604030504040204" pitchFamily="50" charset="-128"/>
              </a:rPr>
              <a:t>３</a:t>
            </a:r>
            <a:r>
              <a:rPr lang="en-US" altLang="ja-JP" sz="4400" dirty="0" smtClean="0">
                <a:latin typeface="Meiryo UI" panose="020B0604030504040204" pitchFamily="50" charset="-128"/>
                <a:ea typeface="Meiryo UI" panose="020B0604030504040204" pitchFamily="50" charset="-128"/>
              </a:rPr>
              <a:t>.</a:t>
            </a:r>
            <a:r>
              <a:rPr lang="ja-JP" altLang="en-US" sz="4400" dirty="0">
                <a:latin typeface="Meiryo UI" panose="020B0604030504040204" pitchFamily="50" charset="-128"/>
                <a:ea typeface="Meiryo UI" panose="020B0604030504040204" pitchFamily="50" charset="-128"/>
              </a:rPr>
              <a:t>　</a:t>
            </a:r>
            <a:r>
              <a:rPr lang="ja-JP" altLang="en-US" sz="4400" b="1" dirty="0">
                <a:solidFill>
                  <a:schemeClr val="accent6">
                    <a:lumMod val="75000"/>
                  </a:schemeClr>
                </a:solidFill>
                <a:latin typeface="Meiryo UI" panose="020B0604030504040204" pitchFamily="50" charset="-128"/>
                <a:ea typeface="Meiryo UI" panose="020B0604030504040204" pitchFamily="50" charset="-128"/>
              </a:rPr>
              <a:t>天引き</a:t>
            </a:r>
            <a:r>
              <a:rPr lang="ja-JP" altLang="en-US" sz="4400" b="1" dirty="0" smtClean="0">
                <a:solidFill>
                  <a:schemeClr val="accent6">
                    <a:lumMod val="75000"/>
                  </a:schemeClr>
                </a:solidFill>
                <a:latin typeface="Meiryo UI" panose="020B0604030504040204" pitchFamily="50" charset="-128"/>
                <a:ea typeface="Meiryo UI" panose="020B0604030504040204" pitchFamily="50" charset="-128"/>
              </a:rPr>
              <a:t>貯蓄</a:t>
            </a:r>
            <a:r>
              <a:rPr lang="ja-JP" altLang="en-US" sz="6000" dirty="0">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8" name="額縁 7"/>
          <p:cNvSpPr/>
          <p:nvPr/>
        </p:nvSpPr>
        <p:spPr>
          <a:xfrm>
            <a:off x="958356" y="3880810"/>
            <a:ext cx="7138830" cy="984069"/>
          </a:xfrm>
          <a:prstGeom prst="bevel">
            <a:avLst/>
          </a:prstGeom>
          <a:ln/>
        </p:spPr>
        <p:style>
          <a:lnRef idx="1">
            <a:schemeClr val="accent5"/>
          </a:lnRef>
          <a:fillRef idx="2">
            <a:schemeClr val="accent5"/>
          </a:fillRef>
          <a:effectRef idx="1">
            <a:schemeClr val="accent5"/>
          </a:effectRef>
          <a:fontRef idx="minor">
            <a:schemeClr val="dk1"/>
          </a:fontRef>
        </p:style>
        <p:txBody>
          <a:bodyPr rtlCol="0" anchor="ctr"/>
          <a:lstStyle/>
          <a:p>
            <a:pPr marL="100012" algn="ctr" defTabSz="685800">
              <a:lnSpc>
                <a:spcPct val="110000"/>
              </a:lnSpc>
              <a:spcBef>
                <a:spcPts val="0"/>
              </a:spcBef>
              <a:spcAft>
                <a:spcPts val="1200"/>
              </a:spcAft>
              <a:buClr>
                <a:srgbClr val="2DA2BF"/>
              </a:buClr>
              <a:defRPr/>
            </a:pPr>
            <a:r>
              <a:rPr lang="ja-JP" altLang="en-US" sz="4000" b="1" dirty="0">
                <a:solidFill>
                  <a:schemeClr val="tx2">
                    <a:lumMod val="50000"/>
                  </a:schemeClr>
                </a:solidFill>
                <a:latin typeface="Meiryo UI" panose="020B0604030504040204" pitchFamily="50" charset="-128"/>
                <a:ea typeface="Meiryo UI" panose="020B0604030504040204" pitchFamily="50" charset="-128"/>
              </a:rPr>
              <a:t>収入 － 貯蓄 ＝ 支出可能額</a:t>
            </a:r>
            <a:endParaRPr lang="en-US" altLang="ja-JP" sz="40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659384" y="6118408"/>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家計管理（その２）」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24</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99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12750" y="203200"/>
            <a:ext cx="8229600" cy="803647"/>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ja-JP" altLang="en-US" sz="3600" b="1" kern="0" noProof="0" dirty="0" smtClean="0">
                <a:latin typeface="Meiryo UI" panose="020B0604030504040204" pitchFamily="50" charset="-128"/>
                <a:ea typeface="Meiryo UI" panose="020B0604030504040204" pitchFamily="50" charset="-128"/>
                <a:cs typeface="+mj-cs"/>
              </a:rPr>
              <a:t>貯蓄のコツ（続き）</a:t>
            </a:r>
            <a:endParaRPr kumimoji="1" lang="ja-JP" altLang="en-US" sz="36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4" name="Text Box 8"/>
          <p:cNvSpPr txBox="1">
            <a:spLocks noChangeArrowheads="1"/>
          </p:cNvSpPr>
          <p:nvPr/>
        </p:nvSpPr>
        <p:spPr bwMode="auto">
          <a:xfrm>
            <a:off x="225273" y="960008"/>
            <a:ext cx="8461527" cy="587271"/>
          </a:xfrm>
          <a:prstGeom prst="rect">
            <a:avLst/>
          </a:prstGeom>
          <a:noFill/>
          <a:ln>
            <a:noFill/>
          </a:ln>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800" dirty="0"/>
              <a:t>　</a:t>
            </a:r>
            <a:r>
              <a:rPr lang="ja-JP" altLang="en-US" sz="2800" b="1" dirty="0" smtClean="0">
                <a:latin typeface="Meiryo UI" panose="020B0604030504040204" pitchFamily="50" charset="-128"/>
                <a:ea typeface="Meiryo UI" panose="020B0604030504040204" pitchFamily="50" charset="-128"/>
              </a:rPr>
              <a:t>４</a:t>
            </a:r>
            <a:r>
              <a:rPr lang="en-US" altLang="ja-JP" sz="2800" b="1" dirty="0" smtClean="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　</a:t>
            </a:r>
            <a:r>
              <a:rPr lang="ja-JP" altLang="en-US" sz="2800" b="1" dirty="0" smtClean="0">
                <a:solidFill>
                  <a:schemeClr val="accent6">
                    <a:lumMod val="75000"/>
                  </a:schemeClr>
                </a:solidFill>
                <a:latin typeface="Meiryo UI" panose="020B0604030504040204" pitchFamily="50" charset="-128"/>
                <a:ea typeface="Meiryo UI" panose="020B0604030504040204" pitchFamily="50" charset="-128"/>
              </a:rPr>
              <a:t>目標</a:t>
            </a:r>
            <a:r>
              <a:rPr lang="ja-JP" altLang="en-US" sz="2800" b="1" dirty="0">
                <a:solidFill>
                  <a:schemeClr val="accent6">
                    <a:lumMod val="75000"/>
                  </a:schemeClr>
                </a:solidFill>
                <a:latin typeface="Meiryo UI" panose="020B0604030504040204" pitchFamily="50" charset="-128"/>
                <a:ea typeface="Meiryo UI" panose="020B0604030504040204" pitchFamily="50" charset="-128"/>
              </a:rPr>
              <a:t>額積立シミュレーション（知る</a:t>
            </a:r>
            <a:r>
              <a:rPr lang="ja-JP" altLang="en-US" sz="2800" b="1" dirty="0" err="1">
                <a:solidFill>
                  <a:schemeClr val="accent6">
                    <a:lumMod val="75000"/>
                  </a:schemeClr>
                </a:solidFill>
                <a:latin typeface="Meiryo UI" panose="020B0604030504040204" pitchFamily="50" charset="-128"/>
                <a:ea typeface="Meiryo UI" panose="020B0604030504040204" pitchFamily="50" charset="-128"/>
              </a:rPr>
              <a:t>ぽる</a:t>
            </a:r>
            <a:r>
              <a:rPr lang="ja-JP" altLang="en-US" sz="2800" b="1" dirty="0">
                <a:solidFill>
                  <a:schemeClr val="accent6">
                    <a:lumMod val="75000"/>
                  </a:schemeClr>
                </a:solidFill>
                <a:latin typeface="Meiryo UI" panose="020B0604030504040204" pitchFamily="50" charset="-128"/>
                <a:ea typeface="Meiryo UI" panose="020B0604030504040204" pitchFamily="50" charset="-128"/>
              </a:rPr>
              <a:t>と</a:t>
            </a:r>
            <a:r>
              <a:rPr lang="en-US" altLang="ja-JP" sz="2800" b="1" dirty="0">
                <a:solidFill>
                  <a:schemeClr val="accent6">
                    <a:lumMod val="75000"/>
                  </a:schemeClr>
                </a:solidFill>
                <a:latin typeface="Meiryo UI" panose="020B0604030504040204" pitchFamily="50" charset="-128"/>
                <a:ea typeface="Meiryo UI" panose="020B0604030504040204" pitchFamily="50" charset="-128"/>
              </a:rPr>
              <a:t>HP</a:t>
            </a:r>
            <a:r>
              <a:rPr lang="ja-JP" altLang="en-US" sz="2800" b="1" dirty="0">
                <a:solidFill>
                  <a:schemeClr val="accent6">
                    <a:lumMod val="75000"/>
                  </a:schemeClr>
                </a:solidFill>
                <a:latin typeface="Meiryo UI" panose="020B0604030504040204" pitchFamily="50" charset="-128"/>
                <a:ea typeface="Meiryo UI" panose="020B0604030504040204" pitchFamily="50" charset="-128"/>
              </a:rPr>
              <a:t>）</a:t>
            </a:r>
            <a:endParaRPr lang="en-US" altLang="ja-JP" sz="2800" b="1" dirty="0">
              <a:solidFill>
                <a:schemeClr val="accent6">
                  <a:lumMod val="75000"/>
                </a:schemeClr>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28" y="1446215"/>
            <a:ext cx="6439031" cy="371814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490" y="5164355"/>
            <a:ext cx="896112" cy="889818"/>
          </a:xfrm>
          <a:prstGeom prst="rect">
            <a:avLst/>
          </a:prstGeom>
        </p:spPr>
      </p:pic>
      <p:pic>
        <p:nvPicPr>
          <p:cNvPr id="7" name="図 6"/>
          <p:cNvPicPr>
            <a:picLocks noChangeAspect="1"/>
          </p:cNvPicPr>
          <p:nvPr/>
        </p:nvPicPr>
        <p:blipFill>
          <a:blip r:embed="rId4"/>
          <a:stretch>
            <a:fillRect/>
          </a:stretch>
        </p:blipFill>
        <p:spPr>
          <a:xfrm>
            <a:off x="650829" y="5092939"/>
            <a:ext cx="6382512" cy="708916"/>
          </a:xfrm>
          <a:prstGeom prst="rect">
            <a:avLst/>
          </a:prstGeom>
        </p:spPr>
      </p:pic>
      <p:sp>
        <p:nvSpPr>
          <p:cNvPr id="8" name="正方形/長方形 7"/>
          <p:cNvSpPr/>
          <p:nvPr/>
        </p:nvSpPr>
        <p:spPr>
          <a:xfrm>
            <a:off x="742269" y="5765170"/>
            <a:ext cx="6199632" cy="313932"/>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https://www.shiruporuto.jp/public/check/funds/sikin/menu/r_mokutumi.html</a:t>
            </a:r>
            <a:endParaRPr lang="ja-JP" altLang="en-US" sz="1200"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412750" y="6160654"/>
            <a:ext cx="7953595"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家計管理（その２）」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a:spLocks noGrp="1"/>
          </p:cNvSpPr>
          <p:nvPr>
            <p:ph type="sldNum" sz="quarter" idx="12"/>
          </p:nvPr>
        </p:nvSpPr>
        <p:spPr>
          <a:xfrm>
            <a:off x="6941792" y="6437901"/>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25</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10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493818" y="242910"/>
            <a:ext cx="3820509" cy="587715"/>
          </a:xfrm>
          <a:prstGeom prst="rect">
            <a:avLst/>
          </a:prstGeom>
          <a:solidFill>
            <a:srgbClr val="F7903B"/>
          </a:solidFill>
          <a:ln w="12700">
            <a:solidFill>
              <a:schemeClr val="tx1"/>
            </a:solidFill>
          </a:ln>
        </p:spPr>
        <p:txBody>
          <a:bodyPr/>
          <a:lstStyle/>
          <a:p>
            <a:pPr algn="ctr">
              <a:lnSpc>
                <a:spcPct val="100000"/>
              </a:lnSpc>
              <a:spcBef>
                <a:spcPct val="0"/>
              </a:spcBef>
              <a:spcAft>
                <a:spcPct val="0"/>
              </a:spcAft>
              <a:defRPr/>
            </a:pPr>
            <a:r>
              <a:rPr lang="ja-JP" altLang="en-US" sz="3200" b="1" kern="0" dirty="0" smtClean="0">
                <a:solidFill>
                  <a:prstClr val="black"/>
                </a:solidFill>
                <a:latin typeface="Meiryo UI" panose="020B0604030504040204" pitchFamily="50" charset="-128"/>
                <a:ea typeface="Meiryo UI" panose="020B0604030504040204" pitchFamily="50" charset="-128"/>
              </a:rPr>
              <a:t>本日の講義のまとめ</a:t>
            </a:r>
          </a:p>
        </p:txBody>
      </p:sp>
      <p:sp>
        <p:nvSpPr>
          <p:cNvPr id="8" name="タイトル 1"/>
          <p:cNvSpPr txBox="1">
            <a:spLocks/>
          </p:cNvSpPr>
          <p:nvPr/>
        </p:nvSpPr>
        <p:spPr>
          <a:xfrm>
            <a:off x="446474" y="929586"/>
            <a:ext cx="7979229" cy="5955475"/>
          </a:xfrm>
          <a:prstGeom prst="rect">
            <a:avLst/>
          </a:prstGeom>
        </p:spPr>
        <p:txBody>
          <a:bodyPr/>
          <a:lstStyle/>
          <a:p>
            <a:pPr marL="457200" indent="-457200" algn="just">
              <a:lnSpc>
                <a:spcPct val="100000"/>
              </a:lnSpc>
              <a:spcBef>
                <a:spcPts val="1200"/>
              </a:spcBef>
              <a:spcAft>
                <a:spcPct val="0"/>
              </a:spcAft>
              <a:buFont typeface="Wingdings" pitchFamily="2" charset="2"/>
              <a:buChar char="l"/>
              <a:defRPr/>
            </a:pPr>
            <a:endParaRPr lang="en-US" altLang="ja-JP" sz="2800" kern="0" dirty="0" smtClean="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a:latin typeface="Meiryo UI" panose="020B0604030504040204" pitchFamily="50" charset="-128"/>
                <a:ea typeface="Meiryo UI" panose="020B0604030504040204" pitchFamily="50" charset="-128"/>
              </a:rPr>
              <a:t>働いて提供する付加価値への対価が稼ぎとなる。</a:t>
            </a:r>
            <a:endParaRPr lang="en-US" altLang="ja-JP" sz="2800" kern="0" dirty="0">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ライフプランの実現には、金融リテラシーが必要不可欠である。学び続けることも重要。</a:t>
            </a:r>
            <a:endParaRPr lang="en-US" altLang="ja-JP" sz="2800" kern="0" dirty="0" smtClean="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働き方や就職先によって収入額は大きく変わる。</a:t>
            </a:r>
            <a:endParaRPr lang="en-US" altLang="ja-JP" sz="2800" kern="0" dirty="0" smtClean="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家計管理の基本は、月々の収支を黒字にして、将来の支出に備えることである。</a:t>
            </a:r>
            <a:endParaRPr lang="en-US" altLang="ja-JP" sz="2800" kern="0" dirty="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a:latin typeface="Meiryo UI" panose="020B0604030504040204" pitchFamily="50" charset="-128"/>
                <a:ea typeface="Meiryo UI" panose="020B0604030504040204" pitchFamily="50" charset="-128"/>
              </a:rPr>
              <a:t>月々の給与明細から「手取り収入」を把握し、その範囲内で生活をすることが基本。</a:t>
            </a:r>
            <a:endParaRPr lang="en-US" altLang="ja-JP" sz="2800" kern="0" dirty="0">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a:latin typeface="Meiryo UI" panose="020B0604030504040204" pitchFamily="50" charset="-128"/>
                <a:ea typeface="Meiryo UI" panose="020B0604030504040204" pitchFamily="50" charset="-128"/>
              </a:rPr>
              <a:t>収支改善には、ニーズとウォンツの区別、固定費の削減、天引き貯蓄などが効果的。</a:t>
            </a:r>
            <a:endParaRPr lang="en-US" altLang="ja-JP" sz="2800" kern="0" dirty="0">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endParaRPr lang="en-US" altLang="ja-JP" sz="2800" kern="0" dirty="0" smtClean="0">
              <a:solidFill>
                <a:prstClr val="black"/>
              </a:solidFill>
              <a:latin typeface="Meiryo UI" panose="020B0604030504040204" pitchFamily="50" charset="-128"/>
              <a:ea typeface="Meiryo UI" panose="020B0604030504040204" pitchFamily="50" charset="-128"/>
            </a:endParaRPr>
          </a:p>
          <a:p>
            <a:pPr marL="457200" indent="-457200">
              <a:lnSpc>
                <a:spcPct val="100000"/>
              </a:lnSpc>
              <a:spcBef>
                <a:spcPct val="0"/>
              </a:spcBef>
              <a:spcAft>
                <a:spcPct val="0"/>
              </a:spcAft>
              <a:buFont typeface="Wingdings" pitchFamily="2" charset="2"/>
              <a:buChar char="l"/>
              <a:defRPr/>
            </a:pPr>
            <a:endParaRPr lang="en-US" altLang="ja-JP" sz="3200" kern="0" dirty="0">
              <a:solidFill>
                <a:prstClr val="black"/>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834116" y="2748642"/>
            <a:ext cx="7386865" cy="642257"/>
          </a:xfrm>
          <a:prstGeom prst="rect">
            <a:avLst/>
          </a:prstGeom>
        </p:spPr>
        <p:txBody>
          <a:bodyPr/>
          <a:lstStyle/>
          <a:p>
            <a:pPr algn="ctr">
              <a:lnSpc>
                <a:spcPct val="100000"/>
              </a:lnSpc>
              <a:spcBef>
                <a:spcPct val="0"/>
              </a:spcBef>
              <a:spcAft>
                <a:spcPct val="0"/>
              </a:spcAft>
              <a:defRPr/>
            </a:pPr>
            <a:endParaRPr lang="ja-JP" altLang="en-US" sz="2800" kern="0" dirty="0" smtClean="0">
              <a:solidFill>
                <a:prstClr val="black"/>
              </a:solidFill>
              <a:latin typeface="Calibri"/>
              <a:ea typeface="ＭＳ Ｐゴシック"/>
            </a:endParaRPr>
          </a:p>
        </p:txBody>
      </p:sp>
      <p:sp>
        <p:nvSpPr>
          <p:cNvPr id="9"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26</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550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12750" y="275275"/>
            <a:ext cx="8229600" cy="842169"/>
          </a:xfrm>
          <a:prstGeom prst="rect">
            <a:avLst/>
          </a:prstGeom>
          <a:solidFill>
            <a:schemeClr val="bg1"/>
          </a:solid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大学生の就職意識</a:t>
            </a:r>
          </a:p>
        </p:txBody>
      </p:sp>
      <p:sp>
        <p:nvSpPr>
          <p:cNvPr id="15" name="タイトル 1"/>
          <p:cNvSpPr txBox="1">
            <a:spLocks/>
          </p:cNvSpPr>
          <p:nvPr/>
        </p:nvSpPr>
        <p:spPr>
          <a:xfrm>
            <a:off x="229260" y="1074725"/>
            <a:ext cx="8596580" cy="1621971"/>
          </a:xfrm>
          <a:prstGeom prst="rect">
            <a:avLst/>
          </a:prstGeom>
        </p:spPr>
        <p:txBody>
          <a:bodyPr/>
          <a:lstStyle/>
          <a:p>
            <a:pPr marL="457200" indent="-457200" algn="just">
              <a:lnSpc>
                <a:spcPct val="100000"/>
              </a:lnSpc>
              <a:spcBef>
                <a:spcPct val="0"/>
              </a:spcBef>
              <a:spcAft>
                <a:spcPct val="0"/>
              </a:spcAft>
              <a:buFont typeface="Wingdings" pitchFamily="2" charset="2"/>
              <a:buChar char="l"/>
              <a:defRPr/>
            </a:pPr>
            <a:r>
              <a:rPr kumimoji="1" lang="ja-JP" altLang="en-US"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仕事選びの基準は人それぞれ。自分の夢や希望を実現することが大切だが、収入も重要な要素。</a:t>
            </a:r>
          </a:p>
        </p:txBody>
      </p:sp>
      <p:graphicFrame>
        <p:nvGraphicFramePr>
          <p:cNvPr id="5" name="表 4"/>
          <p:cNvGraphicFramePr>
            <a:graphicFrameLocks noGrp="1"/>
          </p:cNvGraphicFramePr>
          <p:nvPr>
            <p:extLst/>
          </p:nvPr>
        </p:nvGraphicFramePr>
        <p:xfrm>
          <a:off x="621840" y="2967228"/>
          <a:ext cx="8064960" cy="2612806"/>
        </p:xfrm>
        <a:graphic>
          <a:graphicData uri="http://schemas.openxmlformats.org/drawingml/2006/table">
            <a:tbl>
              <a:tblPr firstRow="1" firstCol="1">
                <a:tableStyleId>{5C22544A-7EE6-4342-B048-85BDC9FD1C3A}</a:tableStyleId>
              </a:tblPr>
              <a:tblGrid>
                <a:gridCol w="2016240">
                  <a:extLst>
                    <a:ext uri="{9D8B030D-6E8A-4147-A177-3AD203B41FA5}">
                      <a16:colId xmlns:a16="http://schemas.microsoft.com/office/drawing/2014/main" val="20001"/>
                    </a:ext>
                  </a:extLst>
                </a:gridCol>
                <a:gridCol w="2016240">
                  <a:extLst>
                    <a:ext uri="{9D8B030D-6E8A-4147-A177-3AD203B41FA5}">
                      <a16:colId xmlns:a16="http://schemas.microsoft.com/office/drawing/2014/main" val="20002"/>
                    </a:ext>
                  </a:extLst>
                </a:gridCol>
                <a:gridCol w="2016240">
                  <a:extLst>
                    <a:ext uri="{9D8B030D-6E8A-4147-A177-3AD203B41FA5}">
                      <a16:colId xmlns:a16="http://schemas.microsoft.com/office/drawing/2014/main" val="20003"/>
                    </a:ext>
                  </a:extLst>
                </a:gridCol>
                <a:gridCol w="2016240">
                  <a:extLst>
                    <a:ext uri="{9D8B030D-6E8A-4147-A177-3AD203B41FA5}">
                      <a16:colId xmlns:a16="http://schemas.microsoft.com/office/drawing/2014/main" val="20004"/>
                    </a:ext>
                  </a:extLst>
                </a:gridCol>
              </a:tblGrid>
              <a:tr h="775252">
                <a:tc>
                  <a:txBody>
                    <a:bodyPr/>
                    <a:lstStyle/>
                    <a:p>
                      <a:pPr marL="87313" lvl="0" indent="0"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収入のため</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03B"/>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自分の夢のため</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03B"/>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人や社会のため</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03B"/>
                    </a:solidFill>
                  </a:tcPr>
                </a:tc>
                <a:tc>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楽しく働きたい</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03B"/>
                    </a:solidFill>
                  </a:tcPr>
                </a:tc>
                <a:extLst>
                  <a:ext uri="{0D108BD9-81ED-4DB2-BD59-A6C34878D82A}">
                    <a16:rowId xmlns:a16="http://schemas.microsoft.com/office/drawing/2014/main" val="10000"/>
                  </a:ext>
                </a:extLst>
              </a:tr>
              <a:tr h="574574">
                <a:tc>
                  <a:txBody>
                    <a:bodyPr/>
                    <a:lstStyle/>
                    <a:p>
                      <a:pPr algn="ctr"/>
                      <a:r>
                        <a:rPr kumimoji="1" lang="ja-JP" altLang="en-US" sz="2000" b="0" cap="none" spc="0" dirty="0" smtClean="0">
                          <a:ln>
                            <a:noFill/>
                          </a:ln>
                          <a:solidFill>
                            <a:schemeClr val="tx1"/>
                          </a:solidFill>
                          <a:effectLst/>
                          <a:latin typeface="ＭＳ Ｐゴシック" pitchFamily="50" charset="-128"/>
                          <a:ea typeface="ＭＳ Ｐゴシック" pitchFamily="50" charset="-128"/>
                        </a:rPr>
                        <a:t>６．１ （３．４）</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2000" b="0" cap="none" spc="0" dirty="0" smtClean="0">
                          <a:ln>
                            <a:noFill/>
                          </a:ln>
                          <a:solidFill>
                            <a:schemeClr val="tx1"/>
                          </a:solidFill>
                          <a:effectLst/>
                          <a:latin typeface="ＭＳ Ｐゴシック" pitchFamily="50" charset="-128"/>
                          <a:ea typeface="ＭＳ Ｐゴシック" pitchFamily="50" charset="-128"/>
                        </a:rPr>
                        <a:t> </a:t>
                      </a:r>
                      <a:r>
                        <a:rPr kumimoji="1" lang="ja-JP" altLang="en-US" sz="2000" b="0" cap="none" spc="0" dirty="0" smtClean="0">
                          <a:ln>
                            <a:noFill/>
                          </a:ln>
                          <a:solidFill>
                            <a:schemeClr val="tx1"/>
                          </a:solidFill>
                          <a:effectLst/>
                          <a:latin typeface="ＭＳ Ｐゴシック" pitchFamily="50" charset="-128"/>
                          <a:ea typeface="ＭＳ Ｐゴシック" pitchFamily="50" charset="-128"/>
                        </a:rPr>
                        <a:t>１０．１ （１１．０）</a:t>
                      </a:r>
                      <a:endParaRPr kumimoji="1" lang="en-US" altLang="ja-JP" sz="2000" b="0" cap="none" spc="0" dirty="0" smtClean="0">
                        <a:ln>
                          <a:noFill/>
                        </a:ln>
                        <a:solidFill>
                          <a:schemeClr val="tx1"/>
                        </a:solidFill>
                        <a:effectLst/>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cap="none" spc="0" dirty="0" smtClean="0">
                          <a:ln>
                            <a:noFill/>
                          </a:ln>
                          <a:solidFill>
                            <a:schemeClr val="tx1"/>
                          </a:solidFill>
                          <a:effectLst/>
                          <a:latin typeface="ＭＳ Ｐゴシック" pitchFamily="50" charset="-128"/>
                          <a:ea typeface="ＭＳ Ｐゴシック" pitchFamily="50" charset="-128"/>
                        </a:rPr>
                        <a:t>１９．０ （</a:t>
                      </a:r>
                      <a:r>
                        <a:rPr kumimoji="1" lang="ja-JP" altLang="en-US" sz="2000" b="0" cap="none" spc="0" dirty="0" smtClean="0">
                          <a:ln>
                            <a:noFill/>
                          </a:ln>
                          <a:solidFill>
                            <a:schemeClr val="tx1"/>
                          </a:solidFill>
                          <a:effectLst/>
                          <a:latin typeface="ＭＳ Ｐゴシック" pitchFamily="50" charset="-128"/>
                          <a:ea typeface="+mn-ea"/>
                        </a:rPr>
                        <a:t>２２．１</a:t>
                      </a:r>
                      <a:r>
                        <a:rPr kumimoji="1" lang="ja-JP" altLang="en-US" sz="2000" b="0" cap="none" spc="0" dirty="0" smtClean="0">
                          <a:ln>
                            <a:noFill/>
                          </a:ln>
                          <a:solidFill>
                            <a:schemeClr val="tx1"/>
                          </a:solidFill>
                          <a:effectLst/>
                          <a:latin typeface="ＭＳ Ｐゴシック" pitchFamily="50" charset="-128"/>
                          <a:ea typeface="ＭＳ Ｐゴシック" pitchFamily="50" charset="-128"/>
                        </a:rPr>
                        <a:t>）</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cap="none" spc="0" dirty="0" smtClean="0">
                          <a:ln>
                            <a:noFill/>
                          </a:ln>
                          <a:solidFill>
                            <a:schemeClr val="tx1"/>
                          </a:solidFill>
                          <a:effectLst/>
                          <a:latin typeface="ＭＳ Ｐゴシック" pitchFamily="50" charset="-128"/>
                          <a:ea typeface="ＭＳ Ｐゴシック" pitchFamily="50" charset="-128"/>
                        </a:rPr>
                        <a:t>３７．６ （２９．７）</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2785">
                <a:tc grid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大企業志向</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03B"/>
                    </a:solidFill>
                  </a:tcPr>
                </a:tc>
                <a:tc h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2000" b="0" cap="none" spc="0" dirty="0" smtClean="0">
                          <a:ln>
                            <a:noFill/>
                          </a:ln>
                          <a:solidFill>
                            <a:schemeClr val="tx1"/>
                          </a:solidFill>
                          <a:effectLst/>
                          <a:latin typeface="Meiryo UI" panose="020B0604030504040204" pitchFamily="50" charset="-128"/>
                          <a:ea typeface="Meiryo UI" panose="020B0604030504040204" pitchFamily="50" charset="-128"/>
                        </a:rPr>
                        <a:t>中堅・中小企業志向</a:t>
                      </a:r>
                      <a:endParaRPr kumimoji="1" lang="ja-JP" altLang="en-US" sz="2000"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03B"/>
                    </a:solidFill>
                  </a:tcPr>
                </a:tc>
                <a:tc h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0195">
                <a:tc gridSpan="2">
                  <a:txBody>
                    <a:bodyPr/>
                    <a:lstStyle/>
                    <a:p>
                      <a:pPr algn="ctr">
                        <a:lnSpc>
                          <a:spcPct val="150000"/>
                        </a:lnSpc>
                      </a:pPr>
                      <a:r>
                        <a:rPr kumimoji="1" lang="ja-JP" altLang="en-US" sz="2000" b="0" cap="none" spc="0" dirty="0" smtClean="0">
                          <a:ln>
                            <a:noFill/>
                          </a:ln>
                          <a:solidFill>
                            <a:schemeClr val="tx1"/>
                          </a:solidFill>
                          <a:effectLst/>
                          <a:latin typeface="ＭＳ Ｐゴシック" pitchFamily="50" charset="-128"/>
                          <a:ea typeface="ＭＳ Ｐゴシック" pitchFamily="50" charset="-128"/>
                        </a:rPr>
                        <a:t>４８．５</a:t>
                      </a:r>
                      <a:r>
                        <a:rPr kumimoji="1" lang="ja-JP" altLang="en-US" sz="2000" b="0" cap="none" spc="0" dirty="0" smtClean="0">
                          <a:ln>
                            <a:noFill/>
                          </a:ln>
                          <a:solidFill>
                            <a:schemeClr val="tx1"/>
                          </a:solidFill>
                          <a:effectLst/>
                          <a:latin typeface="ＭＳ Ｐゴシック" pitchFamily="50" charset="-128"/>
                          <a:ea typeface="+mn-ea"/>
                        </a:rPr>
                        <a:t>（５２．８）</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lnSpc>
                          <a:spcPct val="150000"/>
                        </a:lnSpc>
                      </a:pPr>
                      <a:r>
                        <a:rPr kumimoji="1" lang="ja-JP" altLang="en-US" sz="2000" b="0" cap="none" spc="0" dirty="0" smtClean="0">
                          <a:ln>
                            <a:noFill/>
                          </a:ln>
                          <a:solidFill>
                            <a:schemeClr val="tx1"/>
                          </a:solidFill>
                          <a:effectLst/>
                          <a:latin typeface="ＭＳ Ｐゴシック" pitchFamily="50" charset="-128"/>
                          <a:ea typeface="ＭＳ Ｐゴシック" pitchFamily="50" charset="-128"/>
                        </a:rPr>
                        <a:t>４７．８　（４３．２）</a:t>
                      </a: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タイトル 1"/>
          <p:cNvSpPr txBox="1">
            <a:spLocks/>
          </p:cNvSpPr>
          <p:nvPr/>
        </p:nvSpPr>
        <p:spPr>
          <a:xfrm>
            <a:off x="7374835" y="2527175"/>
            <a:ext cx="1267515" cy="33904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単位：％</a:t>
            </a:r>
          </a:p>
        </p:txBody>
      </p:sp>
      <p:sp>
        <p:nvSpPr>
          <p:cNvPr id="10" name="タイトル 1"/>
          <p:cNvSpPr txBox="1">
            <a:spLocks/>
          </p:cNvSpPr>
          <p:nvPr/>
        </p:nvSpPr>
        <p:spPr>
          <a:xfrm>
            <a:off x="576943" y="6016817"/>
            <a:ext cx="8065407" cy="421084"/>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（出所）マイナビ　「</a:t>
            </a:r>
            <a:r>
              <a:rPr kumimoji="1" lang="en-US" altLang="ja-JP"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2023</a:t>
            </a:r>
            <a:r>
              <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年卒マイナビ大学生就職意識調査」をもとに金融広報中央委員会作成</a:t>
            </a:r>
          </a:p>
        </p:txBody>
      </p:sp>
      <p:sp>
        <p:nvSpPr>
          <p:cNvPr id="3" name="テキスト ボックス 2"/>
          <p:cNvSpPr txBox="1"/>
          <p:nvPr/>
        </p:nvSpPr>
        <p:spPr>
          <a:xfrm>
            <a:off x="577391" y="2431697"/>
            <a:ext cx="3428079" cy="535531"/>
          </a:xfrm>
          <a:prstGeom prst="rect">
            <a:avLst/>
          </a:prstGeom>
          <a:noFill/>
        </p:spPr>
        <p:txBody>
          <a:bodyPr wrap="square" rtlCol="0">
            <a:spAutoFit/>
          </a:bodyPr>
          <a:lstStyle/>
          <a:p>
            <a:r>
              <a:rPr kumimoji="1" lang="en-US" altLang="ja-JP" sz="2400" dirty="0" smtClean="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大学生の就職意識</a:t>
            </a:r>
            <a:r>
              <a:rPr kumimoji="1"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621393" y="5595733"/>
            <a:ext cx="8065407" cy="421084"/>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a:t>
            </a:r>
            <a:r>
              <a:rPr lang="ja-JP" altLang="en-US" sz="1400" kern="0" dirty="0">
                <a:latin typeface="ＭＳ Ｐゴシック" pitchFamily="50" charset="-128"/>
                <a:ea typeface="ＭＳ Ｐゴシック" pitchFamily="50" charset="-128"/>
                <a:cs typeface="+mj-cs"/>
              </a:rPr>
              <a:t>注</a:t>
            </a:r>
            <a:r>
              <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）カッコ内は</a:t>
            </a:r>
            <a:r>
              <a:rPr kumimoji="1" lang="en-US" altLang="ja-JP"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5</a:t>
            </a:r>
            <a:r>
              <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年前（</a:t>
            </a:r>
            <a:r>
              <a:rPr kumimoji="1" lang="en-US" altLang="ja-JP"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201</a:t>
            </a:r>
            <a:r>
              <a:rPr lang="en-US" altLang="ja-JP" sz="1400" kern="0" noProof="0" dirty="0">
                <a:latin typeface="ＭＳ Ｐゴシック" pitchFamily="50" charset="-128"/>
                <a:ea typeface="ＭＳ Ｐゴシック" pitchFamily="50" charset="-128"/>
                <a:cs typeface="+mj-cs"/>
              </a:rPr>
              <a:t>8</a:t>
            </a:r>
            <a:r>
              <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年卒）調査</a:t>
            </a:r>
          </a:p>
        </p:txBody>
      </p:sp>
      <p:sp>
        <p:nvSpPr>
          <p:cNvPr id="13"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3</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861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89836797"/>
              </p:ext>
            </p:extLst>
          </p:nvPr>
        </p:nvGraphicFramePr>
        <p:xfrm>
          <a:off x="92364" y="1898146"/>
          <a:ext cx="8931564" cy="3592344"/>
        </p:xfrm>
        <a:graphic>
          <a:graphicData uri="http://schemas.openxmlformats.org/drawingml/2006/table">
            <a:tbl>
              <a:tblPr firstRow="1" bandRow="1">
                <a:tableStyleId>{5C22544A-7EE6-4342-B048-85BDC9FD1C3A}</a:tableStyleId>
              </a:tblPr>
              <a:tblGrid>
                <a:gridCol w="1278620">
                  <a:extLst>
                    <a:ext uri="{9D8B030D-6E8A-4147-A177-3AD203B41FA5}">
                      <a16:colId xmlns:a16="http://schemas.microsoft.com/office/drawing/2014/main" val="20000"/>
                    </a:ext>
                  </a:extLst>
                </a:gridCol>
                <a:gridCol w="7652944">
                  <a:extLst>
                    <a:ext uri="{9D8B030D-6E8A-4147-A177-3AD203B41FA5}">
                      <a16:colId xmlns:a16="http://schemas.microsoft.com/office/drawing/2014/main" val="20001"/>
                    </a:ext>
                  </a:extLst>
                </a:gridCol>
              </a:tblGrid>
              <a:tr h="612000">
                <a:tc>
                  <a:txBody>
                    <a:bodyPr/>
                    <a:lstStyle/>
                    <a:p>
                      <a:pPr algn="l"/>
                      <a:r>
                        <a:rPr kumimoji="1" lang="ja-JP" altLang="en-US" sz="3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3200" b="1" kern="1200"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労働と収入</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l"/>
                      <a:endPar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en-US" altLang="ja-JP"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人はなぜ、働くとお金をもらえるのでしょうか。</a:t>
                      </a:r>
                    </a:p>
                  </a:txBody>
                  <a:tcPr marL="166154" marR="84406" anchor="ctr">
                    <a:lnL w="12700" cmpd="sng">
                      <a:noFill/>
                    </a:lnL>
                    <a:lnR w="63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3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T="46800" marB="180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1" kern="1200"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付加価値</a:t>
                      </a:r>
                    </a:p>
                  </a:txBody>
                  <a:tcPr marL="166154" marR="84406" marT="46800" marB="180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2"/>
                  </a:ext>
                </a:extLst>
              </a:tr>
              <a:tr h="834613">
                <a:tc>
                  <a:txBody>
                    <a:bodyPr/>
                    <a:lstStyle/>
                    <a:p>
                      <a:pPr marL="0" algn="l" defTabSz="914400" rtl="0" eaLnBrk="1" latinLnBrk="0" hangingPunct="1"/>
                      <a:endParaRPr kumimoji="1" lang="ja-JP" altLang="en-US" sz="3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r>
                        <a:rPr kumimoji="1" lang="en-US" altLang="ja-JP"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なぜ、同じ１時間働いても「稼ぎ」はそれぞれちがうのでしょうか。</a:t>
                      </a:r>
                    </a:p>
                  </a:txBody>
                  <a:tcPr marL="166154" marR="84406" anchor="ctr">
                    <a:lnL w="12700" cmpd="sng">
                      <a:noFill/>
                    </a:lnL>
                    <a:lnR w="63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9964639"/>
              </p:ext>
            </p:extLst>
          </p:nvPr>
        </p:nvGraphicFramePr>
        <p:xfrm>
          <a:off x="291436" y="712655"/>
          <a:ext cx="4067020" cy="622592"/>
        </p:xfrm>
        <a:graphic>
          <a:graphicData uri="http://schemas.openxmlformats.org/drawingml/2006/table">
            <a:tbl>
              <a:tblPr firstRow="1" bandRow="1">
                <a:tableStyleId>{5C22544A-7EE6-4342-B048-85BDC9FD1C3A}</a:tableStyleId>
              </a:tblPr>
              <a:tblGrid>
                <a:gridCol w="384425">
                  <a:extLst>
                    <a:ext uri="{9D8B030D-6E8A-4147-A177-3AD203B41FA5}">
                      <a16:colId xmlns:a16="http://schemas.microsoft.com/office/drawing/2014/main" val="20000"/>
                    </a:ext>
                  </a:extLst>
                </a:gridCol>
                <a:gridCol w="3682595">
                  <a:extLst>
                    <a:ext uri="{9D8B030D-6E8A-4147-A177-3AD203B41FA5}">
                      <a16:colId xmlns:a16="http://schemas.microsoft.com/office/drawing/2014/main" val="20001"/>
                    </a:ext>
                  </a:extLst>
                </a:gridCol>
              </a:tblGrid>
              <a:tr h="622592">
                <a:tc>
                  <a:txBody>
                    <a:bodyPr/>
                    <a:lstStyle/>
                    <a:p>
                      <a:pPr algn="ctr"/>
                      <a:endParaRPr kumimoji="1" lang="ja-JP" altLang="en-US"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3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「稼ぐ」ということは</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6071009" y="209550"/>
            <a:ext cx="2817586" cy="313932"/>
          </a:xfrm>
          <a:prstGeom prst="rect">
            <a:avLst/>
          </a:prstGeom>
          <a:noFill/>
          <a:ln>
            <a:solidFill>
              <a:srgbClr val="F57913"/>
            </a:solidFill>
          </a:ln>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4</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6806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524815666"/>
              </p:ext>
            </p:extLst>
          </p:nvPr>
        </p:nvGraphicFramePr>
        <p:xfrm>
          <a:off x="359219" y="651454"/>
          <a:ext cx="2881789" cy="622592"/>
        </p:xfrm>
        <a:graphic>
          <a:graphicData uri="http://schemas.openxmlformats.org/drawingml/2006/table">
            <a:tbl>
              <a:tblPr firstRow="1" bandRow="1">
                <a:tableStyleId>{5C22544A-7EE6-4342-B048-85BDC9FD1C3A}</a:tableStyleId>
              </a:tblPr>
              <a:tblGrid>
                <a:gridCol w="388926">
                  <a:extLst>
                    <a:ext uri="{9D8B030D-6E8A-4147-A177-3AD203B41FA5}">
                      <a16:colId xmlns:a16="http://schemas.microsoft.com/office/drawing/2014/main" val="20000"/>
                    </a:ext>
                  </a:extLst>
                </a:gridCol>
                <a:gridCol w="2492863">
                  <a:extLst>
                    <a:ext uri="{9D8B030D-6E8A-4147-A177-3AD203B41FA5}">
                      <a16:colId xmlns:a16="http://schemas.microsoft.com/office/drawing/2014/main" val="20001"/>
                    </a:ext>
                  </a:extLst>
                </a:gridCol>
              </a:tblGrid>
              <a:tr h="622592">
                <a:tc>
                  <a:txBody>
                    <a:bodyPr/>
                    <a:lstStyle/>
                    <a:p>
                      <a:pPr algn="ct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490224329"/>
              </p:ext>
            </p:extLst>
          </p:nvPr>
        </p:nvGraphicFramePr>
        <p:xfrm>
          <a:off x="359217" y="1631664"/>
          <a:ext cx="8354769" cy="777240"/>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20000"/>
                    </a:ext>
                  </a:extLst>
                </a:gridCol>
                <a:gridCol w="7092000">
                  <a:extLst>
                    <a:ext uri="{9D8B030D-6E8A-4147-A177-3AD203B41FA5}">
                      <a16:colId xmlns:a16="http://schemas.microsoft.com/office/drawing/2014/main" val="20001"/>
                    </a:ext>
                  </a:extLst>
                </a:gridCol>
              </a:tblGrid>
              <a:tr h="774646">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働いて「どの程度の収入が得られるか」は、</a:t>
                      </a:r>
                      <a:r>
                        <a:rPr kumimoji="1" lang="ja-JP" altLang="en-US" sz="2400" b="1" kern="1200"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みなさんが</a:t>
                      </a:r>
                      <a:endParaRPr kumimoji="1" lang="en-US" altLang="ja-JP" sz="2400" b="1" kern="1200"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2400" b="1" kern="1200"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提供できる「　　　　　　　」の大きさ</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と関係しています。</a:t>
                      </a:r>
                    </a:p>
                  </a:txBody>
                  <a:tcPr marL="166154" marR="84406" marB="0">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 name="テキスト ボックス 1"/>
          <p:cNvSpPr txBox="1"/>
          <p:nvPr/>
        </p:nvSpPr>
        <p:spPr>
          <a:xfrm>
            <a:off x="936153" y="5676927"/>
            <a:ext cx="7200900" cy="913070"/>
          </a:xfrm>
          <a:prstGeom prst="rect">
            <a:avLst/>
          </a:prstGeom>
          <a:noFill/>
        </p:spPr>
        <p:txBody>
          <a:bodyPr wrap="square" rtlCol="0">
            <a:spAutoFit/>
          </a:bodyPr>
          <a:lstStyle/>
          <a:p>
            <a:pPr marL="361950" indent="-361950">
              <a:lnSpc>
                <a:spcPts val="1600"/>
              </a:lnSpc>
            </a:pPr>
            <a:r>
              <a:rPr kumimoji="1" lang="ja-JP" altLang="en-US" sz="1600" dirty="0" smtClean="0"/>
              <a:t>（注）「付加価値」（</a:t>
            </a:r>
            <a:r>
              <a:rPr lang="en-US" altLang="ja-JP" sz="1600" dirty="0" smtClean="0"/>
              <a:t>value  added</a:t>
            </a:r>
            <a:r>
              <a:rPr kumimoji="1" lang="ja-JP" altLang="en-US" sz="1600" dirty="0" smtClean="0"/>
              <a:t>）とは、「新たに付け加えられた価値」のことで、たとえば人や企業が、より良い商品やサービスを世の中に提供する（そのプロセスの　一部を担う）ことを指します。一人一人が付加価値を生み出すことで経済は成長し、社会の発展にも貢献します。</a:t>
            </a:r>
            <a:endParaRPr kumimoji="1" lang="ja-JP" altLang="en-US" sz="1600" dirty="0"/>
          </a:p>
        </p:txBody>
      </p:sp>
      <p:sp>
        <p:nvSpPr>
          <p:cNvPr id="10" name="テキスト ボックス 9"/>
          <p:cNvSpPr txBox="1"/>
          <p:nvPr/>
        </p:nvSpPr>
        <p:spPr>
          <a:xfrm>
            <a:off x="6077564" y="209550"/>
            <a:ext cx="2808389" cy="313932"/>
          </a:xfrm>
          <a:prstGeom prst="rect">
            <a:avLst/>
          </a:prstGeom>
          <a:noFill/>
          <a:ln>
            <a:solidFill>
              <a:srgbClr val="F57913"/>
            </a:solidFill>
          </a:ln>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04449691"/>
              </p:ext>
            </p:extLst>
          </p:nvPr>
        </p:nvGraphicFramePr>
        <p:xfrm>
          <a:off x="359217" y="2825906"/>
          <a:ext cx="8354769" cy="457614"/>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825931376"/>
                    </a:ext>
                  </a:extLst>
                </a:gridCol>
                <a:gridCol w="7092000">
                  <a:extLst>
                    <a:ext uri="{9D8B030D-6E8A-4147-A177-3AD203B41FA5}">
                      <a16:colId xmlns:a16="http://schemas.microsoft.com/office/drawing/2014/main" val="1640781630"/>
                    </a:ext>
                  </a:extLst>
                </a:gridCol>
              </a:tblGrid>
              <a:tr h="45761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多くの人が働いて「　　　　　　」を世の中に提供しています。</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81194941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86334603"/>
              </p:ext>
            </p:extLst>
          </p:nvPr>
        </p:nvGraphicFramePr>
        <p:xfrm>
          <a:off x="359218" y="3755358"/>
          <a:ext cx="8354769" cy="490301"/>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1000607090"/>
                    </a:ext>
                  </a:extLst>
                </a:gridCol>
                <a:gridCol w="7092000">
                  <a:extLst>
                    <a:ext uri="{9D8B030D-6E8A-4147-A177-3AD203B41FA5}">
                      <a16:colId xmlns:a16="http://schemas.microsoft.com/office/drawing/2014/main" val="2091818109"/>
                    </a:ext>
                  </a:extLst>
                </a:gridCol>
              </a:tblGrid>
              <a:tr h="49030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働き方によって、</a:t>
                      </a:r>
                      <a:r>
                        <a:rPr kumimoji="1" lang="ja-JP" altLang="en-US" sz="2400" b="1" kern="1200"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収入は異なります</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36077409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982702950"/>
              </p:ext>
            </p:extLst>
          </p:nvPr>
        </p:nvGraphicFramePr>
        <p:xfrm>
          <a:off x="359218" y="4611862"/>
          <a:ext cx="8354769" cy="822960"/>
        </p:xfrm>
        <a:graphic>
          <a:graphicData uri="http://schemas.openxmlformats.org/drawingml/2006/table">
            <a:tbl>
              <a:tblPr firstRow="1" bandRow="1">
                <a:tableStyleId>{5C22544A-7EE6-4342-B048-85BDC9FD1C3A}</a:tableStyleId>
              </a:tblPr>
              <a:tblGrid>
                <a:gridCol w="1262769">
                  <a:extLst>
                    <a:ext uri="{9D8B030D-6E8A-4147-A177-3AD203B41FA5}">
                      <a16:colId xmlns:a16="http://schemas.microsoft.com/office/drawing/2014/main" val="3459130662"/>
                    </a:ext>
                  </a:extLst>
                </a:gridCol>
                <a:gridCol w="7092000">
                  <a:extLst>
                    <a:ext uri="{9D8B030D-6E8A-4147-A177-3AD203B41FA5}">
                      <a16:colId xmlns:a16="http://schemas.microsoft.com/office/drawing/2014/main" val="2464548312"/>
                    </a:ext>
                  </a:extLst>
                </a:gridCol>
              </a:tblGrid>
              <a:tr h="7844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社会や経済の変化に応じた、柔軟な働き方も大事です。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（特に「人生</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年」時代には）</a:t>
                      </a:r>
                    </a:p>
                  </a:txBody>
                  <a:tcPr marL="166154" marR="84406">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56314191"/>
                  </a:ext>
                </a:extLst>
              </a:tr>
            </a:tbl>
          </a:graphicData>
        </a:graphic>
      </p:graphicFrame>
      <p:sp>
        <p:nvSpPr>
          <p:cNvPr id="6" name="テキスト ボックス 5"/>
          <p:cNvSpPr txBox="1"/>
          <p:nvPr/>
        </p:nvSpPr>
        <p:spPr>
          <a:xfrm>
            <a:off x="3305660" y="1975989"/>
            <a:ext cx="1413164" cy="485774"/>
          </a:xfrm>
          <a:prstGeom prst="rect">
            <a:avLst/>
          </a:prstGeom>
          <a:noFill/>
        </p:spPr>
        <p:txBody>
          <a:bodyPr wrap="square" rtlCol="0">
            <a:spAutoFit/>
          </a:bodyPr>
          <a:lstStyle/>
          <a:p>
            <a:r>
              <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rPr>
              <a:t>付加価値</a:t>
            </a:r>
          </a:p>
        </p:txBody>
      </p:sp>
      <p:sp>
        <p:nvSpPr>
          <p:cNvPr id="13" name="テキスト ボックス 12"/>
          <p:cNvSpPr txBox="1"/>
          <p:nvPr/>
        </p:nvSpPr>
        <p:spPr>
          <a:xfrm>
            <a:off x="3894674" y="2818486"/>
            <a:ext cx="1413164" cy="485774"/>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付加価値</a:t>
            </a:r>
          </a:p>
        </p:txBody>
      </p:sp>
      <p:sp>
        <p:nvSpPr>
          <p:cNvPr id="15"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5</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17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746883439"/>
              </p:ext>
            </p:extLst>
          </p:nvPr>
        </p:nvGraphicFramePr>
        <p:xfrm>
          <a:off x="533387" y="1521715"/>
          <a:ext cx="7523409" cy="4528984"/>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6156000">
                  <a:extLst>
                    <a:ext uri="{9D8B030D-6E8A-4147-A177-3AD203B41FA5}">
                      <a16:colId xmlns:a16="http://schemas.microsoft.com/office/drawing/2014/main" val="20001"/>
                    </a:ext>
                  </a:extLst>
                </a:gridCol>
              </a:tblGrid>
              <a:tr h="648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雇用される</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rgbClr val="F57913"/>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28575" cap="flat" cmpd="sng" algn="ctr">
                      <a:solidFill>
                        <a:srgbClr val="F57913"/>
                      </a:solidFill>
                      <a:prstDash val="solid"/>
                      <a:round/>
                      <a:headEnd type="none" w="med" len="med"/>
                      <a:tailEnd type="none" w="med" len="med"/>
                    </a:lnT>
                    <a:lnB w="28575" cap="flat" cmpd="sng" algn="ctr">
                      <a:solidFill>
                        <a:srgbClr val="F57913"/>
                      </a:solidFill>
                      <a:prstDash val="solid"/>
                      <a:round/>
                      <a:headEnd type="none" w="med" len="med"/>
                      <a:tailEnd type="none" w="med" len="med"/>
                    </a:lnB>
                    <a:noFill/>
                  </a:tcPr>
                </a:tc>
                <a:extLst>
                  <a:ext uri="{0D108BD9-81ED-4DB2-BD59-A6C34878D82A}">
                    <a16:rowId xmlns:a16="http://schemas.microsoft.com/office/drawing/2014/main" val="10001"/>
                  </a:ext>
                </a:extLst>
              </a:tr>
              <a:tr h="16081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3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3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28575" cap="flat" cmpd="sng" algn="ctr">
                      <a:solidFill>
                        <a:srgbClr val="F57913"/>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1408842"/>
              </p:ext>
            </p:extLst>
          </p:nvPr>
        </p:nvGraphicFramePr>
        <p:xfrm>
          <a:off x="222956" y="749220"/>
          <a:ext cx="5337186" cy="622592"/>
        </p:xfrm>
        <a:graphic>
          <a:graphicData uri="http://schemas.openxmlformats.org/drawingml/2006/table">
            <a:tbl>
              <a:tblPr firstRow="1" bandRow="1">
                <a:tableStyleId>{5C22544A-7EE6-4342-B048-85BDC9FD1C3A}</a:tableStyleId>
              </a:tblPr>
              <a:tblGrid>
                <a:gridCol w="378293">
                  <a:extLst>
                    <a:ext uri="{9D8B030D-6E8A-4147-A177-3AD203B41FA5}">
                      <a16:colId xmlns:a16="http://schemas.microsoft.com/office/drawing/2014/main" val="20000"/>
                    </a:ext>
                  </a:extLst>
                </a:gridCol>
                <a:gridCol w="4958893">
                  <a:extLst>
                    <a:ext uri="{9D8B030D-6E8A-4147-A177-3AD203B41FA5}">
                      <a16:colId xmlns:a16="http://schemas.microsoft.com/office/drawing/2014/main" val="20001"/>
                    </a:ext>
                  </a:extLst>
                </a:gridCol>
              </a:tblGrid>
              <a:tr h="622592">
                <a:tc>
                  <a:txBody>
                    <a:bodyPr/>
                    <a:lstStyle/>
                    <a:p>
                      <a:pPr algn="ct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多様な働き方（稼ぎ方）</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2854578" y="2219379"/>
            <a:ext cx="4572000" cy="1717393"/>
          </a:xfrm>
          <a:prstGeom prst="rect">
            <a:avLst/>
          </a:prstGeom>
        </p:spPr>
        <p:txBody>
          <a:bodyPr>
            <a:spAutoFit/>
          </a:bodyPr>
          <a:lstStyle/>
          <a:p>
            <a:pPr marL="285750" indent="-285750">
              <a:buFont typeface="Arial" panose="020B0604020202020204" pitchFamily="34" charset="0"/>
              <a:buChar char="•"/>
            </a:pP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会</a:t>
            </a:r>
            <a:r>
              <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rPr>
              <a:t>社員（正社員、派遣社員</a:t>
            </a: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公務員</a:t>
            </a:r>
            <a:endParaRPr lang="en-US" altLang="ja-JP"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アルバイト</a:t>
            </a:r>
            <a:r>
              <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rPr>
              <a:t>、フリーター</a:t>
            </a: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995703" y="2242378"/>
            <a:ext cx="1063503" cy="535531"/>
          </a:xfrm>
          <a:prstGeom prst="rect">
            <a:avLst/>
          </a:prstGeom>
        </p:spPr>
        <p:txBody>
          <a:bodyPr wrap="squar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995703" y="4120053"/>
            <a:ext cx="1301959" cy="535531"/>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それ以外</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867976" y="4687412"/>
            <a:ext cx="4572000" cy="2308324"/>
          </a:xfrm>
          <a:prstGeom prst="rect">
            <a:avLst/>
          </a:prstGeom>
        </p:spPr>
        <p:txBody>
          <a:bodyPr>
            <a:spAutoFit/>
          </a:bodyPr>
          <a:lstStyle/>
          <a:p>
            <a:pPr marL="285750" indent="-285750">
              <a:buFont typeface="Arial" panose="020B0604020202020204" pitchFamily="34" charset="0"/>
              <a:buChar char="•"/>
            </a:pP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家業</a:t>
            </a:r>
            <a:r>
              <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rPr>
              <a:t>などを</a:t>
            </a: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継ぐ</a:t>
            </a:r>
            <a:endParaRPr lang="en-US" altLang="ja-JP"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起業</a:t>
            </a:r>
            <a:r>
              <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rPr>
              <a:t>する（会社を起こす</a:t>
            </a: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24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フリーランス</a:t>
            </a:r>
            <a:r>
              <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rPr>
              <a:t>など</a:t>
            </a:r>
          </a:p>
          <a:p>
            <a:pPr marL="285750" indent="-285750">
              <a:buFont typeface="Arial" panose="020B0604020202020204" pitchFamily="34" charset="0"/>
              <a:buChar char="•"/>
            </a:pPr>
            <a:endParaRPr lang="ja-JP" altLang="en-US" sz="24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009101" y="4681603"/>
            <a:ext cx="1063503" cy="535531"/>
          </a:xfrm>
          <a:prstGeom prst="rect">
            <a:avLst/>
          </a:prstGeom>
        </p:spPr>
        <p:txBody>
          <a:bodyPr wrap="squar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159910" y="165633"/>
            <a:ext cx="2800018" cy="313932"/>
          </a:xfrm>
          <a:prstGeom prst="rect">
            <a:avLst/>
          </a:prstGeom>
          <a:noFill/>
          <a:ln>
            <a:solidFill>
              <a:srgbClr val="F57913"/>
            </a:solidFill>
          </a:ln>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6</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793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781288084"/>
              </p:ext>
            </p:extLst>
          </p:nvPr>
        </p:nvGraphicFramePr>
        <p:xfrm>
          <a:off x="217245" y="320458"/>
          <a:ext cx="5551869" cy="622592"/>
        </p:xfrm>
        <a:graphic>
          <a:graphicData uri="http://schemas.openxmlformats.org/drawingml/2006/table">
            <a:tbl>
              <a:tblPr firstRow="1" bandRow="1">
                <a:tableStyleId>{5C22544A-7EE6-4342-B048-85BDC9FD1C3A}</a:tableStyleId>
              </a:tblPr>
              <a:tblGrid>
                <a:gridCol w="444012">
                  <a:extLst>
                    <a:ext uri="{9D8B030D-6E8A-4147-A177-3AD203B41FA5}">
                      <a16:colId xmlns:a16="http://schemas.microsoft.com/office/drawing/2014/main" val="20000"/>
                    </a:ext>
                  </a:extLst>
                </a:gridCol>
                <a:gridCol w="5107857">
                  <a:extLst>
                    <a:ext uri="{9D8B030D-6E8A-4147-A177-3AD203B41FA5}">
                      <a16:colId xmlns:a16="http://schemas.microsoft.com/office/drawing/2014/main" val="20001"/>
                    </a:ext>
                  </a:extLst>
                </a:gridCol>
              </a:tblGrid>
              <a:tr h="622592">
                <a:tc>
                  <a:txBody>
                    <a:bodyPr/>
                    <a:lstStyle/>
                    <a:p>
                      <a:pPr algn="ct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雇用形態による収入の違い</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テキスト ボックス 5"/>
          <p:cNvSpPr txBox="1">
            <a:spLocks noChangeArrowheads="1"/>
          </p:cNvSpPr>
          <p:nvPr/>
        </p:nvSpPr>
        <p:spPr bwMode="auto">
          <a:xfrm>
            <a:off x="606175" y="6141028"/>
            <a:ext cx="7768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effectLst/>
                <a:uLnTx/>
                <a:uFillTx/>
                <a:latin typeface="+mj-ea"/>
                <a:ea typeface="+mj-ea"/>
                <a:cs typeface="Meiryo UI" panose="020B0604030504040204" pitchFamily="50" charset="-128"/>
              </a:rPr>
              <a:t>推定年収＝「きまって支給する現金給与額」</a:t>
            </a:r>
            <a:r>
              <a:rPr kumimoji="1" lang="en-US" altLang="ja-JP" sz="1400" b="0" i="0" u="none" strike="noStrike" kern="0" cap="none" spc="0" normalizeH="0" baseline="0" noProof="0" dirty="0" smtClean="0">
                <a:ln>
                  <a:noFill/>
                </a:ln>
                <a:effectLst/>
                <a:uLnTx/>
                <a:uFillTx/>
                <a:latin typeface="+mj-ea"/>
                <a:ea typeface="+mj-ea"/>
                <a:cs typeface="Meiryo UI" panose="020B0604030504040204" pitchFamily="50" charset="-128"/>
              </a:rPr>
              <a:t>×12</a:t>
            </a:r>
            <a:r>
              <a:rPr lang="ja-JP" altLang="en-US" sz="1400" kern="0" dirty="0">
                <a:latin typeface="+mj-ea"/>
                <a:ea typeface="+mj-ea"/>
                <a:cs typeface="Meiryo UI" panose="020B0604030504040204" pitchFamily="50" charset="-128"/>
              </a:rPr>
              <a:t>ヶ</a:t>
            </a:r>
            <a:r>
              <a:rPr lang="ja-JP" altLang="en-US" sz="1400" kern="0" dirty="0" smtClean="0">
                <a:latin typeface="+mj-ea"/>
                <a:ea typeface="+mj-ea"/>
                <a:cs typeface="Meiryo UI" panose="020B0604030504040204" pitchFamily="50" charset="-128"/>
              </a:rPr>
              <a:t>月＋「年間賞与その他特別給与額」として試算</a:t>
            </a:r>
            <a:endParaRPr lang="en-US" altLang="ja-JP" sz="1400" kern="0" dirty="0" smtClean="0">
              <a:latin typeface="+mj-ea"/>
              <a:ea typeface="+mj-ea"/>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effectLst/>
                <a:uLnTx/>
                <a:uFillTx/>
                <a:latin typeface="+mj-ea"/>
                <a:ea typeface="+mj-ea"/>
                <a:cs typeface="Meiryo UI" panose="020B0604030504040204" pitchFamily="50" charset="-128"/>
              </a:rPr>
              <a:t>（出所）厚生労働省「令和３年賃金構造基本統計調査」</a:t>
            </a:r>
            <a:endParaRPr kumimoji="1" lang="ja-JP" altLang="en-US" sz="1400" b="0" i="0" u="none" strike="noStrike" kern="0" cap="none" spc="0" normalizeH="0" baseline="0" noProof="0" dirty="0">
              <a:ln>
                <a:noFill/>
              </a:ln>
              <a:effectLst/>
              <a:uLnTx/>
              <a:uFillTx/>
              <a:latin typeface="+mj-ea"/>
              <a:ea typeface="+mj-ea"/>
              <a:cs typeface="Meiryo UI" panose="020B0604030504040204" pitchFamily="50" charset="-128"/>
            </a:endParaRPr>
          </a:p>
        </p:txBody>
      </p:sp>
      <p:sp>
        <p:nvSpPr>
          <p:cNvPr id="16" name="正方形/長方形 15"/>
          <p:cNvSpPr/>
          <p:nvPr/>
        </p:nvSpPr>
        <p:spPr>
          <a:xfrm>
            <a:off x="8374743" y="5407489"/>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7245" y="1092941"/>
            <a:ext cx="114169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039545" y="142937"/>
            <a:ext cx="2924750" cy="313932"/>
          </a:xfrm>
          <a:prstGeom prst="rect">
            <a:avLst/>
          </a:prstGeom>
          <a:noFill/>
          <a:ln>
            <a:solidFill>
              <a:srgbClr val="F7903B"/>
            </a:solidFill>
          </a:ln>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18281" y="1419197"/>
            <a:ext cx="8205673" cy="4667201"/>
          </a:xfrm>
          <a:prstGeom prst="rect">
            <a:avLst/>
          </a:prstGeom>
        </p:spPr>
      </p:pic>
      <p:sp>
        <p:nvSpPr>
          <p:cNvPr id="10" name="スライド番号プレースホルダー 2"/>
          <p:cNvSpPr>
            <a:spLocks noGrp="1"/>
          </p:cNvSpPr>
          <p:nvPr>
            <p:ph type="sldNum" sz="quarter" idx="12"/>
          </p:nvPr>
        </p:nvSpPr>
        <p:spPr>
          <a:xfrm>
            <a:off x="6553200" y="6347418"/>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7</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848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8812" y="6177187"/>
            <a:ext cx="3908579" cy="295466"/>
          </a:xfrm>
          <a:prstGeom prst="rect">
            <a:avLst/>
          </a:prstGeom>
          <a:noFill/>
        </p:spPr>
        <p:txBody>
          <a:bodyPr wrap="square" rtlCol="0">
            <a:spAutoFit/>
          </a:bodyPr>
          <a:lstStyle/>
          <a:p>
            <a:pPr marL="442913" indent="-442913"/>
            <a:r>
              <a:rPr lang="ja-JP" altLang="en-US" sz="1100" dirty="0" smtClean="0"/>
              <a:t>（出所）</a:t>
            </a:r>
            <a:r>
              <a:rPr lang="ja-JP" altLang="en-US" sz="1100" dirty="0"/>
              <a:t>内閣府</a:t>
            </a:r>
            <a:r>
              <a:rPr lang="ja-JP" altLang="en-US" sz="1100" dirty="0" smtClean="0"/>
              <a:t>「</a:t>
            </a:r>
            <a:r>
              <a:rPr lang="zh-TW" altLang="en-US" sz="1100" dirty="0"/>
              <a:t>令和４年度年次経済財政報告</a:t>
            </a:r>
            <a:r>
              <a:rPr lang="ja-JP" altLang="en-US" sz="1100" dirty="0" smtClean="0"/>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734312" y="811614"/>
            <a:ext cx="1454058" cy="350865"/>
          </a:xfrm>
          <a:prstGeom prst="rect">
            <a:avLst/>
          </a:prstGeom>
          <a:noFill/>
        </p:spPr>
        <p:txBody>
          <a:bodyPr wrap="square" rtlCol="0">
            <a:spAutoFit/>
          </a:bodyPr>
          <a:lstStyle/>
          <a:p>
            <a:pPr marL="442913" indent="-442913"/>
            <a:r>
              <a:rPr lang="ja-JP" altLang="en-US" sz="1400" dirty="0"/>
              <a:t>実質賃金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121826" y="841429"/>
            <a:ext cx="1454058" cy="321050"/>
          </a:xfrm>
          <a:prstGeom prst="rect">
            <a:avLst/>
          </a:prstGeom>
          <a:noFill/>
        </p:spPr>
        <p:txBody>
          <a:bodyPr wrap="square" rtlCol="0">
            <a:spAutoFit/>
          </a:bodyPr>
          <a:lstStyle/>
          <a:p>
            <a:pPr marL="442913" indent="-442913"/>
            <a:r>
              <a:rPr lang="ja-JP" altLang="en-US" sz="1400" dirty="0" smtClean="0"/>
              <a:t>マークアップ率</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nvPr>
        </p:nvGraphicFramePr>
        <p:xfrm>
          <a:off x="4981073" y="1247343"/>
          <a:ext cx="3423786" cy="4789579"/>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4738677" y="6177187"/>
            <a:ext cx="3908579" cy="701731"/>
          </a:xfrm>
          <a:prstGeom prst="rect">
            <a:avLst/>
          </a:prstGeom>
          <a:noFill/>
        </p:spPr>
        <p:txBody>
          <a:bodyPr wrap="square" rtlCol="0">
            <a:spAutoFit/>
          </a:bodyPr>
          <a:lstStyle/>
          <a:p>
            <a:pPr marL="442913" indent="-442913"/>
            <a:r>
              <a:rPr lang="ja-JP" altLang="en-US" sz="1100" dirty="0" smtClean="0"/>
              <a:t>（出所）</a:t>
            </a:r>
            <a:r>
              <a:rPr lang="en-US" altLang="ja-JP" sz="1100" dirty="0"/>
              <a:t>Jan De </a:t>
            </a:r>
            <a:r>
              <a:rPr lang="en-US" altLang="ja-JP" sz="1100" dirty="0" err="1"/>
              <a:t>Loecker</a:t>
            </a:r>
            <a:r>
              <a:rPr lang="en-US" altLang="ja-JP" sz="1100" dirty="0"/>
              <a:t> and Jan </a:t>
            </a:r>
            <a:r>
              <a:rPr lang="en-US" altLang="ja-JP" sz="1100" dirty="0" err="1"/>
              <a:t>Eeckhout</a:t>
            </a:r>
            <a:r>
              <a:rPr lang="en-US" altLang="ja-JP" sz="1100" dirty="0"/>
              <a:t>(2018) </a:t>
            </a:r>
            <a:r>
              <a:rPr lang="en-US" altLang="ja-JP" sz="1100" dirty="0" smtClean="0"/>
              <a:t>“Global </a:t>
            </a:r>
            <a:r>
              <a:rPr lang="en-US" altLang="ja-JP" sz="1100" dirty="0"/>
              <a:t>Market </a:t>
            </a:r>
            <a:r>
              <a:rPr lang="en-US" altLang="ja-JP" sz="1100" dirty="0" smtClean="0"/>
              <a:t>Power”, </a:t>
            </a:r>
            <a:r>
              <a:rPr lang="en-US" altLang="ja-JP" sz="1100" dirty="0"/>
              <a:t>NBER Working Paper No.24768 </a:t>
            </a:r>
            <a:r>
              <a:rPr lang="ja-JP" altLang="en-US" sz="1100" dirty="0" smtClean="0"/>
              <a:t>より作成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131670" y="119368"/>
          <a:ext cx="5551869" cy="622592"/>
        </p:xfrm>
        <a:graphic>
          <a:graphicData uri="http://schemas.openxmlformats.org/drawingml/2006/table">
            <a:tbl>
              <a:tblPr firstRow="1" bandRow="1">
                <a:tableStyleId>{5C22544A-7EE6-4342-B048-85BDC9FD1C3A}</a:tableStyleId>
              </a:tblPr>
              <a:tblGrid>
                <a:gridCol w="444012">
                  <a:extLst>
                    <a:ext uri="{9D8B030D-6E8A-4147-A177-3AD203B41FA5}">
                      <a16:colId xmlns:a16="http://schemas.microsoft.com/office/drawing/2014/main" val="20000"/>
                    </a:ext>
                  </a:extLst>
                </a:gridCol>
                <a:gridCol w="5107857">
                  <a:extLst>
                    <a:ext uri="{9D8B030D-6E8A-4147-A177-3AD203B41FA5}">
                      <a16:colId xmlns:a16="http://schemas.microsoft.com/office/drawing/2014/main" val="20001"/>
                    </a:ext>
                  </a:extLst>
                </a:gridCol>
              </a:tblGrid>
              <a:tr h="622592">
                <a:tc>
                  <a:txBody>
                    <a:bodyPr/>
                    <a:lstStyle/>
                    <a:p>
                      <a:pPr algn="ct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賃金の動向と企業の収益力</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 name="グラフ 13"/>
          <p:cNvGraphicFramePr>
            <a:graphicFrameLocks/>
          </p:cNvGraphicFramePr>
          <p:nvPr>
            <p:extLst/>
          </p:nvPr>
        </p:nvGraphicFramePr>
        <p:xfrm>
          <a:off x="378812" y="1275043"/>
          <a:ext cx="4572000" cy="4789580"/>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4509748" y="5508753"/>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10836" y="1054170"/>
            <a:ext cx="1191614" cy="329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1991</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367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90111359"/>
              </p:ext>
            </p:extLst>
          </p:nvPr>
        </p:nvGraphicFramePr>
        <p:xfrm>
          <a:off x="54292" y="579596"/>
          <a:ext cx="5393980" cy="622592"/>
        </p:xfrm>
        <a:graphic>
          <a:graphicData uri="http://schemas.openxmlformats.org/drawingml/2006/table">
            <a:tbl>
              <a:tblPr firstRow="1" bandRow="1">
                <a:tableStyleId>{5C22544A-7EE6-4342-B048-85BDC9FD1C3A}</a:tableStyleId>
              </a:tblPr>
              <a:tblGrid>
                <a:gridCol w="270598">
                  <a:extLst>
                    <a:ext uri="{9D8B030D-6E8A-4147-A177-3AD203B41FA5}">
                      <a16:colId xmlns:a16="http://schemas.microsoft.com/office/drawing/2014/main" val="20000"/>
                    </a:ext>
                  </a:extLst>
                </a:gridCol>
                <a:gridCol w="5123382">
                  <a:extLst>
                    <a:ext uri="{9D8B030D-6E8A-4147-A177-3AD203B41FA5}">
                      <a16:colId xmlns:a16="http://schemas.microsoft.com/office/drawing/2014/main" val="20001"/>
                    </a:ext>
                  </a:extLst>
                </a:gridCol>
              </a:tblGrid>
              <a:tr h="622592">
                <a:tc>
                  <a:txBody>
                    <a:bodyPr/>
                    <a:lstStyle/>
                    <a:p>
                      <a:pPr algn="ct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「人生</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年時代」の到来</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207387" y="1202188"/>
            <a:ext cx="8155640" cy="523757"/>
          </a:xfrm>
          <a:prstGeom prst="rect">
            <a:avLst/>
          </a:prstGeom>
        </p:spPr>
        <p:txBody>
          <a:bodyPr/>
          <a:lstStyle/>
          <a:p>
            <a:pPr marL="468313" lvl="0" indent="-285750">
              <a:lnSpc>
                <a:spcPct val="10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cs typeface="+mj-cs"/>
              </a:rPr>
              <a:t>長</a:t>
            </a:r>
            <a:r>
              <a:rPr lang="ja-JP" altLang="en-US" sz="2400" kern="0" dirty="0">
                <a:latin typeface="Meiryo UI" panose="020B0604030504040204" pitchFamily="50" charset="-128"/>
                <a:ea typeface="Meiryo UI" panose="020B0604030504040204" pitchFamily="50" charset="-128"/>
                <a:cs typeface="+mj-cs"/>
              </a:rPr>
              <a:t>生きにはお金が必要</a:t>
            </a:r>
            <a:r>
              <a:rPr lang="ja-JP" altLang="en-US" sz="2400" kern="0" dirty="0" smtClean="0">
                <a:latin typeface="Meiryo UI" panose="020B0604030504040204" pitchFamily="50" charset="-128"/>
                <a:ea typeface="Meiryo UI" panose="020B0604030504040204" pitchFamily="50" charset="-128"/>
                <a:cs typeface="+mj-cs"/>
              </a:rPr>
              <a:t>。稼ぐためには生涯勉強が必要。</a:t>
            </a:r>
            <a:endParaRPr lang="ja-JP" altLang="en-US" sz="2400" kern="0" dirty="0">
              <a:latin typeface="Meiryo UI" panose="020B0604030504040204" pitchFamily="50" charset="-128"/>
              <a:ea typeface="Meiryo UI" panose="020B0604030504040204" pitchFamily="50" charset="-128"/>
              <a:cs typeface="+mj-cs"/>
            </a:endParaRPr>
          </a:p>
        </p:txBody>
      </p:sp>
      <p:pic>
        <p:nvPicPr>
          <p:cNvPr id="3" name="図 2"/>
          <p:cNvPicPr>
            <a:picLocks noChangeAspect="1"/>
          </p:cNvPicPr>
          <p:nvPr/>
        </p:nvPicPr>
        <p:blipFill>
          <a:blip r:embed="rId3"/>
          <a:stretch>
            <a:fillRect/>
          </a:stretch>
        </p:blipFill>
        <p:spPr>
          <a:xfrm>
            <a:off x="207387" y="2390776"/>
            <a:ext cx="8719795" cy="4086864"/>
          </a:xfrm>
          <a:prstGeom prst="rect">
            <a:avLst/>
          </a:prstGeom>
        </p:spPr>
      </p:pic>
      <p:sp>
        <p:nvSpPr>
          <p:cNvPr id="9" name="テキスト ボックス 8"/>
          <p:cNvSpPr txBox="1"/>
          <p:nvPr/>
        </p:nvSpPr>
        <p:spPr>
          <a:xfrm>
            <a:off x="415970" y="6477639"/>
            <a:ext cx="8302631" cy="295466"/>
          </a:xfrm>
          <a:prstGeom prst="rect">
            <a:avLst/>
          </a:prstGeom>
          <a:noFill/>
        </p:spPr>
        <p:txBody>
          <a:bodyPr wrap="square" rtlCol="0">
            <a:spAutoFit/>
          </a:bodyPr>
          <a:lstStyle/>
          <a:p>
            <a:pPr marL="442913" indent="-442913"/>
            <a:r>
              <a:rPr lang="ja-JP" altLang="en-US" sz="1100" dirty="0" smtClean="0"/>
              <a:t>（出所）経済</a:t>
            </a:r>
            <a:r>
              <a:rPr lang="ja-JP" altLang="en-US" sz="1100" dirty="0"/>
              <a:t>産業省</a:t>
            </a:r>
            <a:r>
              <a:rPr lang="en-US" altLang="ja-JP" sz="1100" dirty="0" smtClean="0"/>
              <a:t>HP</a:t>
            </a:r>
            <a:r>
              <a:rPr lang="ja-JP" altLang="en-US" sz="1100" dirty="0" smtClean="0"/>
              <a:t>（</a:t>
            </a:r>
            <a:r>
              <a:rPr lang="en-US" altLang="ja-JP" sz="1100" dirty="0"/>
              <a:t>https://</a:t>
            </a:r>
            <a:r>
              <a:rPr lang="en-US" altLang="ja-JP" sz="1100" dirty="0" smtClean="0"/>
              <a:t>www.meti.go.jp</a:t>
            </a:r>
            <a:r>
              <a:rPr lang="ja-JP" altLang="en-US" sz="1100" dirty="0" smtClean="0"/>
              <a:t>）　</a:t>
            </a:r>
            <a:r>
              <a:rPr lang="ja-JP" altLang="en-US" sz="1100" dirty="0" smtClean="0">
                <a:latin typeface="Meiryo UI" panose="020B0604030504040204" pitchFamily="50" charset="-128"/>
                <a:ea typeface="Meiryo UI" panose="020B0604030504040204" pitchFamily="50" charset="-128"/>
              </a:rPr>
              <a:t>我が国産業における人材力強化に向けた研究会</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第１回</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資料</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P15</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181757" y="1725945"/>
            <a:ext cx="8771053" cy="523757"/>
          </a:xfrm>
          <a:prstGeom prst="rect">
            <a:avLst/>
          </a:prstGeom>
        </p:spPr>
        <p:txBody>
          <a:bodyPr/>
          <a:lstStyle/>
          <a:p>
            <a:pPr marL="182563" lvl="0">
              <a:lnSpc>
                <a:spcPct val="100000"/>
              </a:lnSpc>
              <a:spcBef>
                <a:spcPct val="0"/>
              </a:spcBef>
              <a:spcAft>
                <a:spcPct val="0"/>
              </a:spcAft>
              <a:defRPr/>
            </a:pPr>
            <a:r>
              <a:rPr lang="ja-JP" altLang="en-US" sz="2400" kern="0" dirty="0" smtClean="0">
                <a:latin typeface="Meiryo UI" panose="020B0604030504040204" pitchFamily="50" charset="-128"/>
                <a:ea typeface="Meiryo UI" panose="020B0604030504040204" pitchFamily="50" charset="-128"/>
                <a:cs typeface="+mj-cs"/>
              </a:rPr>
              <a:t>「ライフ・シフト」（</a:t>
            </a:r>
            <a:r>
              <a:rPr lang="en-US" altLang="ja-JP" sz="2400" kern="0" dirty="0">
                <a:latin typeface="Meiryo UI" panose="020B0604030504040204" pitchFamily="50" charset="-128"/>
                <a:ea typeface="Meiryo UI" panose="020B0604030504040204" pitchFamily="50" charset="-128"/>
                <a:cs typeface="+mj-cs"/>
              </a:rPr>
              <a:t>2016</a:t>
            </a:r>
            <a:r>
              <a:rPr lang="ja-JP" altLang="en-US" sz="2400" kern="0" dirty="0">
                <a:latin typeface="Meiryo UI" panose="020B0604030504040204" pitchFamily="50" charset="-128"/>
                <a:ea typeface="Meiryo UI" panose="020B0604030504040204" pitchFamily="50" charset="-128"/>
                <a:cs typeface="+mj-cs"/>
              </a:rPr>
              <a:t>年 リンダ・グラットン、アンドリュー・スコット</a:t>
            </a:r>
            <a:r>
              <a:rPr lang="ja-JP" altLang="en-US" sz="2400" kern="0" dirty="0" smtClean="0">
                <a:latin typeface="Meiryo UI" panose="020B0604030504040204" pitchFamily="50" charset="-128"/>
                <a:ea typeface="Meiryo UI" panose="020B0604030504040204" pitchFamily="50" charset="-128"/>
                <a:cs typeface="+mj-cs"/>
              </a:rPr>
              <a:t>著）</a:t>
            </a:r>
            <a:endParaRPr lang="en-US" altLang="ja-JP" sz="2400" kern="0" dirty="0" smtClean="0">
              <a:latin typeface="Meiryo UI" panose="020B0604030504040204" pitchFamily="50" charset="-128"/>
              <a:ea typeface="Meiryo UI" panose="020B0604030504040204" pitchFamily="50" charset="-128"/>
              <a:cs typeface="+mj-cs"/>
            </a:endParaRPr>
          </a:p>
          <a:p>
            <a:pPr marL="182563" lvl="0">
              <a:lnSpc>
                <a:spcPct val="100000"/>
              </a:lnSpc>
              <a:spcBef>
                <a:spcPct val="0"/>
              </a:spcBef>
              <a:spcAft>
                <a:spcPct val="0"/>
              </a:spcAft>
              <a:defRPr/>
            </a:pPr>
            <a:endParaRPr lang="ja-JP" altLang="en-US" sz="2400" kern="0" dirty="0">
              <a:latin typeface="Meiryo UI" panose="020B0604030504040204" pitchFamily="50" charset="-128"/>
              <a:ea typeface="Meiryo UI" panose="020B0604030504040204" pitchFamily="50" charset="-128"/>
              <a:cs typeface="+mj-cs"/>
            </a:endParaRPr>
          </a:p>
        </p:txBody>
      </p:sp>
    </p:spTree>
    <p:extLst>
      <p:ext uri="{BB962C8B-B14F-4D97-AF65-F5344CB8AC3E}">
        <p14:creationId xmlns:p14="http://schemas.microsoft.com/office/powerpoint/2010/main" val="2938560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19655</TotalTime>
  <Words>2318</Words>
  <Application>Microsoft Office PowerPoint</Application>
  <PresentationFormat>画面に合わせる (4:3)</PresentationFormat>
  <Paragraphs>281</Paragraphs>
  <Slides>26</Slides>
  <Notes>18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26</vt:i4>
      </vt:variant>
    </vt:vector>
  </HeadingPairs>
  <TitlesOfParts>
    <vt:vector size="39" baseType="lpstr">
      <vt:lpstr>ＨＧｺﾞｼｯｸE-PRO</vt:lpstr>
      <vt:lpstr>HG創英角ﾎﾟｯﾌﾟ体</vt:lpstr>
      <vt:lpstr>Meiryo UI</vt:lpstr>
      <vt:lpstr>ＭＳ Ｐゴシック</vt:lpstr>
      <vt:lpstr>ＭＳ Ｐ明朝</vt:lpstr>
      <vt:lpstr>メイリオ</vt:lpstr>
      <vt:lpstr>游明朝</vt:lpstr>
      <vt:lpstr>Arial</vt:lpstr>
      <vt:lpstr>Calibri</vt:lpstr>
      <vt:lpstr>Tahoma</vt:lpstr>
      <vt:lpstr>Times New Roman</vt:lpstr>
      <vt:lpstr>Wingdings</vt:lpstr>
      <vt:lpstr>Office ​​テーマ</vt:lpstr>
      <vt:lpstr>第３回　お金を稼ぐ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稼ぐ力を高めるために必要なもの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金融広報中央委員会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　お金を稼ぐ</dc:title>
  <dc:creator>金融広報中央委員会</dc:creator>
  <cp:lastModifiedBy>2016</cp:lastModifiedBy>
  <cp:revision>1242</cp:revision>
  <cp:lastPrinted>2024-03-25T08:27:58Z</cp:lastPrinted>
  <dcterms:created xsi:type="dcterms:W3CDTF">2002-10-08T16:15:58Z</dcterms:created>
  <dcterms:modified xsi:type="dcterms:W3CDTF">2024-04-09T05:10:14Z</dcterms:modified>
</cp:coreProperties>
</file>