
<file path=[Content_Types].xml><?xml version="1.0" encoding="utf-8"?>
<Types xmlns="http://schemas.openxmlformats.org/package/2006/content-types">
  <Default Extension="png" ContentType="image/png"/>
  <Default Extension="tmp"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theme/themeOverride1.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58" r:id="rId1"/>
    <p:sldMasterId id="2147483970" r:id="rId2"/>
  </p:sldMasterIdLst>
  <p:notesMasterIdLst>
    <p:notesMasterId r:id="rId33"/>
  </p:notesMasterIdLst>
  <p:handoutMasterIdLst>
    <p:handoutMasterId r:id="rId34"/>
  </p:handoutMasterIdLst>
  <p:sldIdLst>
    <p:sldId id="978" r:id="rId3"/>
    <p:sldId id="941" r:id="rId4"/>
    <p:sldId id="980" r:id="rId5"/>
    <p:sldId id="981" r:id="rId6"/>
    <p:sldId id="982" r:id="rId7"/>
    <p:sldId id="947" r:id="rId8"/>
    <p:sldId id="998" r:id="rId9"/>
    <p:sldId id="953" r:id="rId10"/>
    <p:sldId id="954" r:id="rId11"/>
    <p:sldId id="999" r:id="rId12"/>
    <p:sldId id="985" r:id="rId13"/>
    <p:sldId id="986" r:id="rId14"/>
    <p:sldId id="987" r:id="rId15"/>
    <p:sldId id="989" r:id="rId16"/>
    <p:sldId id="1000" r:id="rId17"/>
    <p:sldId id="1002" r:id="rId18"/>
    <p:sldId id="979" r:id="rId19"/>
    <p:sldId id="958" r:id="rId20"/>
    <p:sldId id="959" r:id="rId21"/>
    <p:sldId id="961" r:id="rId22"/>
    <p:sldId id="962" r:id="rId23"/>
    <p:sldId id="994" r:id="rId24"/>
    <p:sldId id="995" r:id="rId25"/>
    <p:sldId id="968" r:id="rId26"/>
    <p:sldId id="969" r:id="rId27"/>
    <p:sldId id="970" r:id="rId28"/>
    <p:sldId id="971" r:id="rId29"/>
    <p:sldId id="973" r:id="rId30"/>
    <p:sldId id="976" r:id="rId31"/>
    <p:sldId id="977" r:id="rId32"/>
  </p:sldIdLst>
  <p:sldSz cx="9144000" cy="6858000" type="screen4x3"/>
  <p:notesSz cx="6735763" cy="9866313"/>
  <p:defaultTextStyle>
    <a:defPPr>
      <a:defRPr lang="en-US"/>
    </a:defPPr>
    <a:lvl1pPr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1pPr>
    <a:lvl2pPr marL="4572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2pPr>
    <a:lvl3pPr marL="9144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3pPr>
    <a:lvl4pPr marL="13716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4pPr>
    <a:lvl5pPr marL="18288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07">
          <p15:clr>
            <a:srgbClr val="A4A3A4"/>
          </p15:clr>
        </p15:guide>
        <p15:guide id="2" pos="212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7511"/>
    <a:srgbClr val="E48E1C"/>
    <a:srgbClr val="E8C64A"/>
    <a:srgbClr val="9EFEA9"/>
    <a:srgbClr val="FECCE3"/>
    <a:srgbClr val="F2A60E"/>
    <a:srgbClr val="0000FF"/>
    <a:srgbClr val="00FFFF"/>
    <a:srgbClr val="FF3300"/>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285" autoAdjust="0"/>
    <p:restoredTop sz="86453" autoAdjust="0"/>
  </p:normalViewPr>
  <p:slideViewPr>
    <p:cSldViewPr snapToGrid="0">
      <p:cViewPr varScale="1">
        <p:scale>
          <a:sx n="75" d="100"/>
          <a:sy n="75" d="100"/>
        </p:scale>
        <p:origin x="1867" y="67"/>
      </p:cViewPr>
      <p:guideLst>
        <p:guide orient="horz" pos="2160"/>
        <p:guide pos="2880"/>
      </p:guideLst>
    </p:cSldViewPr>
  </p:slideViewPr>
  <p:outlineViewPr>
    <p:cViewPr>
      <p:scale>
        <a:sx n="33" d="100"/>
        <a:sy n="33" d="100"/>
      </p:scale>
      <p:origin x="0" y="-3758"/>
    </p:cViewPr>
  </p:outlineViewPr>
  <p:notesTextViewPr>
    <p:cViewPr>
      <p:scale>
        <a:sx n="100" d="100"/>
        <a:sy n="100" d="100"/>
      </p:scale>
      <p:origin x="0" y="0"/>
    </p:cViewPr>
  </p:notesTextViewPr>
  <p:sorterViewPr>
    <p:cViewPr>
      <p:scale>
        <a:sx n="100" d="100"/>
        <a:sy n="100" d="100"/>
      </p:scale>
      <p:origin x="0" y="-5942"/>
    </p:cViewPr>
  </p:sorterViewPr>
  <p:notesViewPr>
    <p:cSldViewPr snapToGrid="0">
      <p:cViewPr varScale="1">
        <p:scale>
          <a:sx n="54" d="100"/>
          <a:sy n="54" d="100"/>
        </p:scale>
        <p:origin x="-1698" y="-78"/>
      </p:cViewPr>
      <p:guideLst>
        <p:guide orient="horz" pos="3107"/>
        <p:guide pos="2122"/>
      </p:guideLst>
    </p:cSldViewPr>
  </p:notesViewPr>
  <p:gridSpacing cx="45005" cy="45005"/>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_____.xlsx"/></Relationships>
</file>

<file path=ppt/charts/_rels/chart2.xml.rels><?xml version="1.0" encoding="UTF-8" standalone="yes"?>
<Relationships xmlns="http://schemas.openxmlformats.org/package/2006/relationships"><Relationship Id="rId3" Type="http://schemas.openxmlformats.org/officeDocument/2006/relationships/oleObject" Target="file:///C:\Users\b28156\Desktop\&#27161;&#28310;&#35611;&#32681;&#36039;&#26009;\&#37329;&#21033;&#12398;&#22522;&#30990;&#32232;&#22259;&#34920;&#20316;&#25104;.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3" Type="http://schemas.openxmlformats.org/officeDocument/2006/relationships/oleObject" Target="file:///C:\Users\b28156\Desktop\&#27161;&#28310;&#35611;&#32681;&#36039;&#26009;\&#37329;&#21033;&#12398;&#22522;&#30990;&#32232;&#22259;&#34920;&#20316;&#25104;.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57150" cap="rnd">
              <a:solidFill>
                <a:schemeClr val="accent6">
                  <a:lumMod val="75000"/>
                </a:schemeClr>
              </a:solidFill>
              <a:round/>
            </a:ln>
            <a:effectLst/>
          </c:spPr>
          <c:marker>
            <c:symbol val="none"/>
          </c:marker>
          <c:cat>
            <c:numRef>
              <c:f>'④P20金利 (リバイズ) (表)'!$C$6:$C$642</c:f>
              <c:numCache>
                <c:formatCode>General</c:formatCode>
                <c:ptCount val="637"/>
                <c:pt idx="0">
                  <c:v>1970</c:v>
                </c:pt>
                <c:pt idx="60">
                  <c:v>1975</c:v>
                </c:pt>
                <c:pt idx="120">
                  <c:v>1980</c:v>
                </c:pt>
                <c:pt idx="180">
                  <c:v>1985</c:v>
                </c:pt>
                <c:pt idx="240">
                  <c:v>1990</c:v>
                </c:pt>
                <c:pt idx="300">
                  <c:v>1995</c:v>
                </c:pt>
                <c:pt idx="360">
                  <c:v>2000</c:v>
                </c:pt>
                <c:pt idx="420">
                  <c:v>2005</c:v>
                </c:pt>
                <c:pt idx="480">
                  <c:v>2010</c:v>
                </c:pt>
                <c:pt idx="540">
                  <c:v>2015</c:v>
                </c:pt>
                <c:pt idx="600">
                  <c:v>2020</c:v>
                </c:pt>
                <c:pt idx="612">
                  <c:v>2021</c:v>
                </c:pt>
                <c:pt idx="624">
                  <c:v>2022</c:v>
                </c:pt>
              </c:numCache>
            </c:numRef>
          </c:cat>
          <c:val>
            <c:numRef>
              <c:f>'④P20金利 (リバイズ) (表)'!$G$5:$G$606</c:f>
              <c:numCache>
                <c:formatCode>General</c:formatCode>
                <c:ptCount val="602"/>
                <c:pt idx="1">
                  <c:v>6.25</c:v>
                </c:pt>
                <c:pt idx="2">
                  <c:v>6.25</c:v>
                </c:pt>
                <c:pt idx="3">
                  <c:v>6.25</c:v>
                </c:pt>
                <c:pt idx="4">
                  <c:v>6.25</c:v>
                </c:pt>
                <c:pt idx="5">
                  <c:v>6.25</c:v>
                </c:pt>
                <c:pt idx="6">
                  <c:v>6.25</c:v>
                </c:pt>
                <c:pt idx="7">
                  <c:v>6.25</c:v>
                </c:pt>
                <c:pt idx="8">
                  <c:v>6.25</c:v>
                </c:pt>
                <c:pt idx="9">
                  <c:v>6.25</c:v>
                </c:pt>
                <c:pt idx="10">
                  <c:v>6</c:v>
                </c:pt>
                <c:pt idx="11">
                  <c:v>6</c:v>
                </c:pt>
                <c:pt idx="12">
                  <c:v>6</c:v>
                </c:pt>
                <c:pt idx="13">
                  <c:v>5.75</c:v>
                </c:pt>
                <c:pt idx="14">
                  <c:v>5.75</c:v>
                </c:pt>
                <c:pt idx="15">
                  <c:v>5.75</c:v>
                </c:pt>
                <c:pt idx="16">
                  <c:v>5.75</c:v>
                </c:pt>
                <c:pt idx="17">
                  <c:v>5.5</c:v>
                </c:pt>
                <c:pt idx="18">
                  <c:v>5.5</c:v>
                </c:pt>
                <c:pt idx="19">
                  <c:v>5.25</c:v>
                </c:pt>
                <c:pt idx="20">
                  <c:v>5.25</c:v>
                </c:pt>
                <c:pt idx="21">
                  <c:v>5.25</c:v>
                </c:pt>
                <c:pt idx="22">
                  <c:v>5.25</c:v>
                </c:pt>
                <c:pt idx="23">
                  <c:v>5.25</c:v>
                </c:pt>
                <c:pt idx="24">
                  <c:v>4.75</c:v>
                </c:pt>
                <c:pt idx="25">
                  <c:v>4.75</c:v>
                </c:pt>
                <c:pt idx="26">
                  <c:v>4.75</c:v>
                </c:pt>
                <c:pt idx="27">
                  <c:v>4.75</c:v>
                </c:pt>
                <c:pt idx="28">
                  <c:v>4.75</c:v>
                </c:pt>
                <c:pt idx="29">
                  <c:v>4.75</c:v>
                </c:pt>
                <c:pt idx="30">
                  <c:v>4.25</c:v>
                </c:pt>
                <c:pt idx="31">
                  <c:v>4.25</c:v>
                </c:pt>
                <c:pt idx="32">
                  <c:v>4.25</c:v>
                </c:pt>
                <c:pt idx="33">
                  <c:v>4.25</c:v>
                </c:pt>
                <c:pt idx="34">
                  <c:v>4.25</c:v>
                </c:pt>
                <c:pt idx="35">
                  <c:v>4.25</c:v>
                </c:pt>
                <c:pt idx="36">
                  <c:v>4.25</c:v>
                </c:pt>
                <c:pt idx="37">
                  <c:v>4.25</c:v>
                </c:pt>
                <c:pt idx="38">
                  <c:v>4.25</c:v>
                </c:pt>
                <c:pt idx="39">
                  <c:v>4.25</c:v>
                </c:pt>
                <c:pt idx="40">
                  <c:v>5</c:v>
                </c:pt>
                <c:pt idx="41">
                  <c:v>5.5</c:v>
                </c:pt>
                <c:pt idx="42">
                  <c:v>5.5</c:v>
                </c:pt>
                <c:pt idx="43">
                  <c:v>6</c:v>
                </c:pt>
                <c:pt idx="44">
                  <c:v>7</c:v>
                </c:pt>
                <c:pt idx="45">
                  <c:v>7</c:v>
                </c:pt>
                <c:pt idx="46">
                  <c:v>7</c:v>
                </c:pt>
                <c:pt idx="47">
                  <c:v>7</c:v>
                </c:pt>
                <c:pt idx="48">
                  <c:v>9</c:v>
                </c:pt>
                <c:pt idx="49">
                  <c:v>9</c:v>
                </c:pt>
                <c:pt idx="50">
                  <c:v>9</c:v>
                </c:pt>
                <c:pt idx="51">
                  <c:v>9</c:v>
                </c:pt>
                <c:pt idx="52">
                  <c:v>9</c:v>
                </c:pt>
                <c:pt idx="53">
                  <c:v>9</c:v>
                </c:pt>
                <c:pt idx="54">
                  <c:v>9</c:v>
                </c:pt>
                <c:pt idx="55">
                  <c:v>9</c:v>
                </c:pt>
                <c:pt idx="56">
                  <c:v>9</c:v>
                </c:pt>
                <c:pt idx="57">
                  <c:v>9</c:v>
                </c:pt>
                <c:pt idx="58">
                  <c:v>9</c:v>
                </c:pt>
                <c:pt idx="59">
                  <c:v>9</c:v>
                </c:pt>
                <c:pt idx="60">
                  <c:v>9</c:v>
                </c:pt>
                <c:pt idx="61">
                  <c:v>9</c:v>
                </c:pt>
                <c:pt idx="62">
                  <c:v>9</c:v>
                </c:pt>
                <c:pt idx="63">
                  <c:v>9</c:v>
                </c:pt>
                <c:pt idx="64">
                  <c:v>8.5</c:v>
                </c:pt>
                <c:pt idx="65">
                  <c:v>8.5</c:v>
                </c:pt>
                <c:pt idx="66">
                  <c:v>8</c:v>
                </c:pt>
                <c:pt idx="67">
                  <c:v>8</c:v>
                </c:pt>
                <c:pt idx="68">
                  <c:v>7.5</c:v>
                </c:pt>
                <c:pt idx="69">
                  <c:v>7.5</c:v>
                </c:pt>
                <c:pt idx="70">
                  <c:v>6.5</c:v>
                </c:pt>
                <c:pt idx="71">
                  <c:v>6.5</c:v>
                </c:pt>
                <c:pt idx="72">
                  <c:v>6.5</c:v>
                </c:pt>
                <c:pt idx="73">
                  <c:v>6.5</c:v>
                </c:pt>
                <c:pt idx="74">
                  <c:v>6.5</c:v>
                </c:pt>
                <c:pt idx="75">
                  <c:v>6.5</c:v>
                </c:pt>
                <c:pt idx="76">
                  <c:v>6.5</c:v>
                </c:pt>
                <c:pt idx="77">
                  <c:v>6.5</c:v>
                </c:pt>
                <c:pt idx="78">
                  <c:v>6.5</c:v>
                </c:pt>
                <c:pt idx="79">
                  <c:v>6.5</c:v>
                </c:pt>
                <c:pt idx="80">
                  <c:v>6.5</c:v>
                </c:pt>
                <c:pt idx="81">
                  <c:v>6.5</c:v>
                </c:pt>
                <c:pt idx="82">
                  <c:v>6.5</c:v>
                </c:pt>
                <c:pt idx="83">
                  <c:v>6.5</c:v>
                </c:pt>
                <c:pt idx="84">
                  <c:v>6.5</c:v>
                </c:pt>
                <c:pt idx="85">
                  <c:v>6.5</c:v>
                </c:pt>
                <c:pt idx="86">
                  <c:v>6.5</c:v>
                </c:pt>
                <c:pt idx="87">
                  <c:v>6</c:v>
                </c:pt>
                <c:pt idx="88">
                  <c:v>5</c:v>
                </c:pt>
                <c:pt idx="89">
                  <c:v>5</c:v>
                </c:pt>
                <c:pt idx="90">
                  <c:v>5</c:v>
                </c:pt>
                <c:pt idx="91">
                  <c:v>5</c:v>
                </c:pt>
                <c:pt idx="92">
                  <c:v>5</c:v>
                </c:pt>
                <c:pt idx="93">
                  <c:v>4.25</c:v>
                </c:pt>
                <c:pt idx="94">
                  <c:v>4.25</c:v>
                </c:pt>
                <c:pt idx="95">
                  <c:v>4.25</c:v>
                </c:pt>
                <c:pt idx="96">
                  <c:v>4.25</c:v>
                </c:pt>
                <c:pt idx="97">
                  <c:v>4.25</c:v>
                </c:pt>
                <c:pt idx="98">
                  <c:v>4.25</c:v>
                </c:pt>
                <c:pt idx="99">
                  <c:v>3.5</c:v>
                </c:pt>
                <c:pt idx="100">
                  <c:v>3.5</c:v>
                </c:pt>
                <c:pt idx="101">
                  <c:v>3.5</c:v>
                </c:pt>
                <c:pt idx="102">
                  <c:v>3.5</c:v>
                </c:pt>
                <c:pt idx="103">
                  <c:v>3.5</c:v>
                </c:pt>
                <c:pt idx="104">
                  <c:v>3.5</c:v>
                </c:pt>
                <c:pt idx="105">
                  <c:v>3.5</c:v>
                </c:pt>
                <c:pt idx="106">
                  <c:v>3.5</c:v>
                </c:pt>
                <c:pt idx="107">
                  <c:v>3.5</c:v>
                </c:pt>
                <c:pt idx="108">
                  <c:v>3.5</c:v>
                </c:pt>
                <c:pt idx="109">
                  <c:v>3.5</c:v>
                </c:pt>
                <c:pt idx="110">
                  <c:v>3.5</c:v>
                </c:pt>
                <c:pt idx="111">
                  <c:v>3.5</c:v>
                </c:pt>
                <c:pt idx="112">
                  <c:v>4.25</c:v>
                </c:pt>
                <c:pt idx="113">
                  <c:v>4.25</c:v>
                </c:pt>
                <c:pt idx="114">
                  <c:v>4.25</c:v>
                </c:pt>
                <c:pt idx="115">
                  <c:v>5.25</c:v>
                </c:pt>
                <c:pt idx="116">
                  <c:v>5.25</c:v>
                </c:pt>
                <c:pt idx="117">
                  <c:v>5.25</c:v>
                </c:pt>
                <c:pt idx="118">
                  <c:v>5.25</c:v>
                </c:pt>
                <c:pt idx="119">
                  <c:v>6.25</c:v>
                </c:pt>
                <c:pt idx="120">
                  <c:v>6.25</c:v>
                </c:pt>
                <c:pt idx="121">
                  <c:v>6.25</c:v>
                </c:pt>
                <c:pt idx="122">
                  <c:v>7.25</c:v>
                </c:pt>
                <c:pt idx="123">
                  <c:v>9</c:v>
                </c:pt>
                <c:pt idx="124">
                  <c:v>9</c:v>
                </c:pt>
                <c:pt idx="125">
                  <c:v>9</c:v>
                </c:pt>
                <c:pt idx="126">
                  <c:v>9</c:v>
                </c:pt>
                <c:pt idx="127">
                  <c:v>9</c:v>
                </c:pt>
                <c:pt idx="128">
                  <c:v>8.25</c:v>
                </c:pt>
                <c:pt idx="129">
                  <c:v>8.25</c:v>
                </c:pt>
                <c:pt idx="130">
                  <c:v>8.25</c:v>
                </c:pt>
                <c:pt idx="131">
                  <c:v>7.25</c:v>
                </c:pt>
                <c:pt idx="132">
                  <c:v>7.25</c:v>
                </c:pt>
                <c:pt idx="133">
                  <c:v>7.25</c:v>
                </c:pt>
                <c:pt idx="134">
                  <c:v>7.25</c:v>
                </c:pt>
                <c:pt idx="135">
                  <c:v>6.25</c:v>
                </c:pt>
                <c:pt idx="136">
                  <c:v>6.25</c:v>
                </c:pt>
                <c:pt idx="137">
                  <c:v>6.25</c:v>
                </c:pt>
                <c:pt idx="138">
                  <c:v>6.25</c:v>
                </c:pt>
                <c:pt idx="139">
                  <c:v>6.25</c:v>
                </c:pt>
                <c:pt idx="140">
                  <c:v>6.25</c:v>
                </c:pt>
                <c:pt idx="141">
                  <c:v>6.25</c:v>
                </c:pt>
                <c:pt idx="142">
                  <c:v>6.25</c:v>
                </c:pt>
                <c:pt idx="143">
                  <c:v>6.25</c:v>
                </c:pt>
                <c:pt idx="144">
                  <c:v>5.5</c:v>
                </c:pt>
                <c:pt idx="145">
                  <c:v>5.5</c:v>
                </c:pt>
                <c:pt idx="146">
                  <c:v>5.5</c:v>
                </c:pt>
                <c:pt idx="147">
                  <c:v>5.5</c:v>
                </c:pt>
                <c:pt idx="148">
                  <c:v>5.5</c:v>
                </c:pt>
                <c:pt idx="149">
                  <c:v>5.5</c:v>
                </c:pt>
                <c:pt idx="150">
                  <c:v>5.5</c:v>
                </c:pt>
                <c:pt idx="151">
                  <c:v>5.5</c:v>
                </c:pt>
                <c:pt idx="152">
                  <c:v>5.5</c:v>
                </c:pt>
                <c:pt idx="153">
                  <c:v>5.5</c:v>
                </c:pt>
                <c:pt idx="154">
                  <c:v>5.5</c:v>
                </c:pt>
                <c:pt idx="155">
                  <c:v>5.5</c:v>
                </c:pt>
                <c:pt idx="156">
                  <c:v>5.5</c:v>
                </c:pt>
                <c:pt idx="157">
                  <c:v>5.5</c:v>
                </c:pt>
                <c:pt idx="158">
                  <c:v>5.5</c:v>
                </c:pt>
                <c:pt idx="159">
                  <c:v>5.5</c:v>
                </c:pt>
                <c:pt idx="160">
                  <c:v>5.5</c:v>
                </c:pt>
                <c:pt idx="161">
                  <c:v>5.5</c:v>
                </c:pt>
                <c:pt idx="162">
                  <c:v>5.5</c:v>
                </c:pt>
                <c:pt idx="163">
                  <c:v>5.5</c:v>
                </c:pt>
                <c:pt idx="164">
                  <c:v>5.5</c:v>
                </c:pt>
                <c:pt idx="165">
                  <c:v>5.5</c:v>
                </c:pt>
                <c:pt idx="166">
                  <c:v>5</c:v>
                </c:pt>
                <c:pt idx="167">
                  <c:v>5</c:v>
                </c:pt>
                <c:pt idx="168">
                  <c:v>5</c:v>
                </c:pt>
                <c:pt idx="169">
                  <c:v>5</c:v>
                </c:pt>
                <c:pt idx="170">
                  <c:v>5</c:v>
                </c:pt>
                <c:pt idx="171">
                  <c:v>5</c:v>
                </c:pt>
                <c:pt idx="172">
                  <c:v>5</c:v>
                </c:pt>
                <c:pt idx="173">
                  <c:v>5</c:v>
                </c:pt>
                <c:pt idx="174">
                  <c:v>5</c:v>
                </c:pt>
                <c:pt idx="175">
                  <c:v>5</c:v>
                </c:pt>
                <c:pt idx="176">
                  <c:v>5</c:v>
                </c:pt>
                <c:pt idx="177">
                  <c:v>5</c:v>
                </c:pt>
                <c:pt idx="178">
                  <c:v>5</c:v>
                </c:pt>
                <c:pt idx="179">
                  <c:v>5</c:v>
                </c:pt>
                <c:pt idx="180">
                  <c:v>5</c:v>
                </c:pt>
                <c:pt idx="181">
                  <c:v>5</c:v>
                </c:pt>
                <c:pt idx="182">
                  <c:v>5</c:v>
                </c:pt>
                <c:pt idx="183">
                  <c:v>5</c:v>
                </c:pt>
                <c:pt idx="184">
                  <c:v>5</c:v>
                </c:pt>
                <c:pt idx="185">
                  <c:v>5</c:v>
                </c:pt>
                <c:pt idx="186">
                  <c:v>5</c:v>
                </c:pt>
                <c:pt idx="187">
                  <c:v>5</c:v>
                </c:pt>
                <c:pt idx="188">
                  <c:v>5</c:v>
                </c:pt>
                <c:pt idx="189">
                  <c:v>5</c:v>
                </c:pt>
                <c:pt idx="190">
                  <c:v>5</c:v>
                </c:pt>
                <c:pt idx="191">
                  <c:v>5</c:v>
                </c:pt>
                <c:pt idx="192">
                  <c:v>5</c:v>
                </c:pt>
                <c:pt idx="193">
                  <c:v>4.5</c:v>
                </c:pt>
                <c:pt idx="194">
                  <c:v>4.5</c:v>
                </c:pt>
                <c:pt idx="195">
                  <c:v>4</c:v>
                </c:pt>
                <c:pt idx="196">
                  <c:v>3.5</c:v>
                </c:pt>
                <c:pt idx="197">
                  <c:v>3.5</c:v>
                </c:pt>
                <c:pt idx="198">
                  <c:v>3.5</c:v>
                </c:pt>
                <c:pt idx="199">
                  <c:v>3.5</c:v>
                </c:pt>
                <c:pt idx="200">
                  <c:v>3.5</c:v>
                </c:pt>
                <c:pt idx="201">
                  <c:v>3.5</c:v>
                </c:pt>
                <c:pt idx="202">
                  <c:v>3.5</c:v>
                </c:pt>
                <c:pt idx="203">
                  <c:v>3</c:v>
                </c:pt>
                <c:pt idx="204">
                  <c:v>3</c:v>
                </c:pt>
                <c:pt idx="205">
                  <c:v>3</c:v>
                </c:pt>
                <c:pt idx="206">
                  <c:v>2.5</c:v>
                </c:pt>
                <c:pt idx="207">
                  <c:v>2.5</c:v>
                </c:pt>
                <c:pt idx="208">
                  <c:v>2.5</c:v>
                </c:pt>
                <c:pt idx="209">
                  <c:v>2.5</c:v>
                </c:pt>
                <c:pt idx="210">
                  <c:v>2.5</c:v>
                </c:pt>
                <c:pt idx="211">
                  <c:v>2.5</c:v>
                </c:pt>
                <c:pt idx="212">
                  <c:v>2.5</c:v>
                </c:pt>
                <c:pt idx="213">
                  <c:v>2.5</c:v>
                </c:pt>
                <c:pt idx="214">
                  <c:v>2.5</c:v>
                </c:pt>
                <c:pt idx="215">
                  <c:v>2.5</c:v>
                </c:pt>
                <c:pt idx="216">
                  <c:v>2.5</c:v>
                </c:pt>
                <c:pt idx="217">
                  <c:v>2.5</c:v>
                </c:pt>
                <c:pt idx="218">
                  <c:v>2.5</c:v>
                </c:pt>
                <c:pt idx="219">
                  <c:v>2.5</c:v>
                </c:pt>
                <c:pt idx="220">
                  <c:v>2.5</c:v>
                </c:pt>
                <c:pt idx="221">
                  <c:v>2.5</c:v>
                </c:pt>
                <c:pt idx="222">
                  <c:v>2.5</c:v>
                </c:pt>
                <c:pt idx="223">
                  <c:v>2.5</c:v>
                </c:pt>
                <c:pt idx="224">
                  <c:v>2.5</c:v>
                </c:pt>
                <c:pt idx="225">
                  <c:v>2.5</c:v>
                </c:pt>
                <c:pt idx="226">
                  <c:v>2.5</c:v>
                </c:pt>
                <c:pt idx="227">
                  <c:v>2.5</c:v>
                </c:pt>
                <c:pt idx="228">
                  <c:v>2.5</c:v>
                </c:pt>
                <c:pt idx="229">
                  <c:v>2.5</c:v>
                </c:pt>
                <c:pt idx="230">
                  <c:v>2.5</c:v>
                </c:pt>
                <c:pt idx="231">
                  <c:v>2.5</c:v>
                </c:pt>
                <c:pt idx="232">
                  <c:v>2.5</c:v>
                </c:pt>
                <c:pt idx="233">
                  <c:v>3.25</c:v>
                </c:pt>
                <c:pt idx="234">
                  <c:v>3.25</c:v>
                </c:pt>
                <c:pt idx="235">
                  <c:v>3.25</c:v>
                </c:pt>
                <c:pt idx="236">
                  <c:v>3.25</c:v>
                </c:pt>
                <c:pt idx="237">
                  <c:v>3.25</c:v>
                </c:pt>
                <c:pt idx="238">
                  <c:v>3.75</c:v>
                </c:pt>
                <c:pt idx="239">
                  <c:v>3.75</c:v>
                </c:pt>
                <c:pt idx="240">
                  <c:v>4.25</c:v>
                </c:pt>
                <c:pt idx="241">
                  <c:v>4.25</c:v>
                </c:pt>
                <c:pt idx="242">
                  <c:v>4.25</c:v>
                </c:pt>
                <c:pt idx="243">
                  <c:v>5.25</c:v>
                </c:pt>
                <c:pt idx="244">
                  <c:v>5.25</c:v>
                </c:pt>
                <c:pt idx="245">
                  <c:v>5.25</c:v>
                </c:pt>
                <c:pt idx="246">
                  <c:v>5.25</c:v>
                </c:pt>
                <c:pt idx="247">
                  <c:v>5.25</c:v>
                </c:pt>
                <c:pt idx="248">
                  <c:v>6</c:v>
                </c:pt>
                <c:pt idx="249">
                  <c:v>6</c:v>
                </c:pt>
                <c:pt idx="250">
                  <c:v>6</c:v>
                </c:pt>
                <c:pt idx="251">
                  <c:v>6</c:v>
                </c:pt>
                <c:pt idx="252">
                  <c:v>6</c:v>
                </c:pt>
                <c:pt idx="253">
                  <c:v>6</c:v>
                </c:pt>
                <c:pt idx="254">
                  <c:v>6</c:v>
                </c:pt>
                <c:pt idx="255">
                  <c:v>6</c:v>
                </c:pt>
                <c:pt idx="256">
                  <c:v>6</c:v>
                </c:pt>
                <c:pt idx="257">
                  <c:v>6</c:v>
                </c:pt>
                <c:pt idx="258">
                  <c:v>6</c:v>
                </c:pt>
                <c:pt idx="259">
                  <c:v>5.5</c:v>
                </c:pt>
                <c:pt idx="260">
                  <c:v>5.5</c:v>
                </c:pt>
                <c:pt idx="261">
                  <c:v>5.5</c:v>
                </c:pt>
                <c:pt idx="262">
                  <c:v>5.5</c:v>
                </c:pt>
                <c:pt idx="263">
                  <c:v>5</c:v>
                </c:pt>
                <c:pt idx="264">
                  <c:v>4.5</c:v>
                </c:pt>
                <c:pt idx="265">
                  <c:v>4.5</c:v>
                </c:pt>
                <c:pt idx="266">
                  <c:v>4.5</c:v>
                </c:pt>
                <c:pt idx="267">
                  <c:v>4.5</c:v>
                </c:pt>
                <c:pt idx="268">
                  <c:v>3.75</c:v>
                </c:pt>
                <c:pt idx="269">
                  <c:v>3.75</c:v>
                </c:pt>
                <c:pt idx="270">
                  <c:v>3.75</c:v>
                </c:pt>
                <c:pt idx="271">
                  <c:v>3.25</c:v>
                </c:pt>
                <c:pt idx="272">
                  <c:v>3.25</c:v>
                </c:pt>
                <c:pt idx="273">
                  <c:v>3.25</c:v>
                </c:pt>
                <c:pt idx="274">
                  <c:v>3.25</c:v>
                </c:pt>
                <c:pt idx="275">
                  <c:v>3.25</c:v>
                </c:pt>
                <c:pt idx="276">
                  <c:v>3.25</c:v>
                </c:pt>
                <c:pt idx="277">
                  <c:v>3.25</c:v>
                </c:pt>
                <c:pt idx="278">
                  <c:v>2.5</c:v>
                </c:pt>
                <c:pt idx="279">
                  <c:v>2.5</c:v>
                </c:pt>
                <c:pt idx="280">
                  <c:v>2.5</c:v>
                </c:pt>
                <c:pt idx="281">
                  <c:v>2.5</c:v>
                </c:pt>
                <c:pt idx="282">
                  <c:v>2.5</c:v>
                </c:pt>
                <c:pt idx="283">
                  <c:v>2.5</c:v>
                </c:pt>
                <c:pt idx="284">
                  <c:v>2.5</c:v>
                </c:pt>
                <c:pt idx="285">
                  <c:v>1.75</c:v>
                </c:pt>
                <c:pt idx="286">
                  <c:v>1.75</c:v>
                </c:pt>
                <c:pt idx="287">
                  <c:v>1.75</c:v>
                </c:pt>
                <c:pt idx="288">
                  <c:v>1.75</c:v>
                </c:pt>
                <c:pt idx="289">
                  <c:v>1.75</c:v>
                </c:pt>
                <c:pt idx="290">
                  <c:v>1.75</c:v>
                </c:pt>
                <c:pt idx="291">
                  <c:v>1.75</c:v>
                </c:pt>
                <c:pt idx="292">
                  <c:v>1.75</c:v>
                </c:pt>
                <c:pt idx="293">
                  <c:v>1.75</c:v>
                </c:pt>
                <c:pt idx="294">
                  <c:v>1.75</c:v>
                </c:pt>
                <c:pt idx="295">
                  <c:v>1.75</c:v>
                </c:pt>
                <c:pt idx="296">
                  <c:v>1.75</c:v>
                </c:pt>
                <c:pt idx="297">
                  <c:v>1.75</c:v>
                </c:pt>
                <c:pt idx="298">
                  <c:v>1.75</c:v>
                </c:pt>
                <c:pt idx="299">
                  <c:v>1.75</c:v>
                </c:pt>
                <c:pt idx="300">
                  <c:v>1.75</c:v>
                </c:pt>
                <c:pt idx="301">
                  <c:v>1.75</c:v>
                </c:pt>
                <c:pt idx="302">
                  <c:v>1.75</c:v>
                </c:pt>
                <c:pt idx="303">
                  <c:v>1.75</c:v>
                </c:pt>
                <c:pt idx="304">
                  <c:v>1</c:v>
                </c:pt>
                <c:pt idx="305">
                  <c:v>1</c:v>
                </c:pt>
                <c:pt idx="306">
                  <c:v>1</c:v>
                </c:pt>
              </c:numCache>
            </c:numRef>
          </c:val>
          <c:smooth val="0"/>
          <c:extLst>
            <c:ext xmlns:c16="http://schemas.microsoft.com/office/drawing/2014/chart" uri="{C3380CC4-5D6E-409C-BE32-E72D297353CC}">
              <c16:uniqueId val="{00000000-3D13-4879-8BDF-5F2A4C63702B}"/>
            </c:ext>
          </c:extLst>
        </c:ser>
        <c:ser>
          <c:idx val="1"/>
          <c:order val="1"/>
          <c:spPr>
            <a:ln w="57150" cap="rnd">
              <a:solidFill>
                <a:srgbClr val="EF7511"/>
              </a:solidFill>
              <a:round/>
            </a:ln>
            <a:effectLst/>
          </c:spPr>
          <c:marker>
            <c:symbol val="none"/>
          </c:marker>
          <c:cat>
            <c:numRef>
              <c:f>'④P20金利 (リバイズ) (表)'!$C$6:$C$642</c:f>
              <c:numCache>
                <c:formatCode>General</c:formatCode>
                <c:ptCount val="637"/>
                <c:pt idx="0">
                  <c:v>1970</c:v>
                </c:pt>
                <c:pt idx="60">
                  <c:v>1975</c:v>
                </c:pt>
                <c:pt idx="120">
                  <c:v>1980</c:v>
                </c:pt>
                <c:pt idx="180">
                  <c:v>1985</c:v>
                </c:pt>
                <c:pt idx="240">
                  <c:v>1990</c:v>
                </c:pt>
                <c:pt idx="300">
                  <c:v>1995</c:v>
                </c:pt>
                <c:pt idx="360">
                  <c:v>2000</c:v>
                </c:pt>
                <c:pt idx="420">
                  <c:v>2005</c:v>
                </c:pt>
                <c:pt idx="480">
                  <c:v>2010</c:v>
                </c:pt>
                <c:pt idx="540">
                  <c:v>2015</c:v>
                </c:pt>
                <c:pt idx="600">
                  <c:v>2020</c:v>
                </c:pt>
                <c:pt idx="612">
                  <c:v>2021</c:v>
                </c:pt>
                <c:pt idx="624">
                  <c:v>2022</c:v>
                </c:pt>
              </c:numCache>
            </c:numRef>
          </c:cat>
          <c:val>
            <c:numRef>
              <c:f>'④P20金利 (リバイズ) (表)'!$H$5:$H$642</c:f>
              <c:numCache>
                <c:formatCode>General</c:formatCode>
                <c:ptCount val="638"/>
                <c:pt idx="307">
                  <c:v>0.95</c:v>
                </c:pt>
                <c:pt idx="308">
                  <c:v>0.88</c:v>
                </c:pt>
                <c:pt idx="309">
                  <c:v>0.56999999999999995</c:v>
                </c:pt>
                <c:pt idx="310">
                  <c:v>0.47</c:v>
                </c:pt>
                <c:pt idx="311">
                  <c:v>0.46</c:v>
                </c:pt>
                <c:pt idx="312">
                  <c:v>0.46</c:v>
                </c:pt>
                <c:pt idx="313">
                  <c:v>0.47</c:v>
                </c:pt>
                <c:pt idx="314">
                  <c:v>0.46</c:v>
                </c:pt>
                <c:pt idx="315">
                  <c:v>0.46</c:v>
                </c:pt>
                <c:pt idx="316">
                  <c:v>0.49</c:v>
                </c:pt>
                <c:pt idx="317">
                  <c:v>0.47</c:v>
                </c:pt>
                <c:pt idx="318">
                  <c:v>0.47</c:v>
                </c:pt>
                <c:pt idx="319">
                  <c:v>0.48</c:v>
                </c:pt>
                <c:pt idx="320">
                  <c:v>0.44</c:v>
                </c:pt>
                <c:pt idx="321">
                  <c:v>0.47</c:v>
                </c:pt>
                <c:pt idx="322">
                  <c:v>0.48</c:v>
                </c:pt>
                <c:pt idx="323">
                  <c:v>0.48</c:v>
                </c:pt>
                <c:pt idx="324">
                  <c:v>0.49</c:v>
                </c:pt>
                <c:pt idx="325">
                  <c:v>0.48</c:v>
                </c:pt>
                <c:pt idx="326">
                  <c:v>0.5</c:v>
                </c:pt>
                <c:pt idx="327">
                  <c:v>0.51</c:v>
                </c:pt>
                <c:pt idx="328">
                  <c:v>0.5</c:v>
                </c:pt>
                <c:pt idx="329">
                  <c:v>0.49</c:v>
                </c:pt>
                <c:pt idx="330">
                  <c:v>0.5</c:v>
                </c:pt>
                <c:pt idx="331">
                  <c:v>0.49</c:v>
                </c:pt>
                <c:pt idx="332">
                  <c:v>0.48</c:v>
                </c:pt>
                <c:pt idx="333">
                  <c:v>0.5</c:v>
                </c:pt>
                <c:pt idx="334">
                  <c:v>0.48</c:v>
                </c:pt>
                <c:pt idx="335">
                  <c:v>0.49</c:v>
                </c:pt>
                <c:pt idx="336">
                  <c:v>0.39</c:v>
                </c:pt>
                <c:pt idx="337">
                  <c:v>0.44</c:v>
                </c:pt>
                <c:pt idx="338">
                  <c:v>0.43</c:v>
                </c:pt>
                <c:pt idx="339">
                  <c:v>0.43</c:v>
                </c:pt>
                <c:pt idx="340">
                  <c:v>0.44</c:v>
                </c:pt>
                <c:pt idx="341">
                  <c:v>0.43</c:v>
                </c:pt>
                <c:pt idx="342">
                  <c:v>0.44</c:v>
                </c:pt>
                <c:pt idx="343">
                  <c:v>0.41</c:v>
                </c:pt>
                <c:pt idx="344">
                  <c:v>0.43</c:v>
                </c:pt>
                <c:pt idx="345">
                  <c:v>0.32</c:v>
                </c:pt>
                <c:pt idx="346">
                  <c:v>0.24</c:v>
                </c:pt>
                <c:pt idx="347">
                  <c:v>0.2</c:v>
                </c:pt>
                <c:pt idx="348">
                  <c:v>0.25</c:v>
                </c:pt>
                <c:pt idx="349">
                  <c:v>0.23</c:v>
                </c:pt>
                <c:pt idx="350">
                  <c:v>0.18</c:v>
                </c:pt>
                <c:pt idx="351">
                  <c:v>0.04</c:v>
                </c:pt>
                <c:pt idx="352">
                  <c:v>0.03</c:v>
                </c:pt>
                <c:pt idx="353">
                  <c:v>0.03</c:v>
                </c:pt>
                <c:pt idx="354">
                  <c:v>0.03</c:v>
                </c:pt>
                <c:pt idx="355">
                  <c:v>0.03</c:v>
                </c:pt>
                <c:pt idx="356">
                  <c:v>0.03</c:v>
                </c:pt>
                <c:pt idx="357">
                  <c:v>0.03</c:v>
                </c:pt>
                <c:pt idx="358">
                  <c:v>0.02</c:v>
                </c:pt>
                <c:pt idx="359">
                  <c:v>0.03</c:v>
                </c:pt>
                <c:pt idx="360">
                  <c:v>0.02</c:v>
                </c:pt>
                <c:pt idx="361">
                  <c:v>0.02</c:v>
                </c:pt>
                <c:pt idx="362">
                  <c:v>0.03</c:v>
                </c:pt>
                <c:pt idx="363">
                  <c:v>0.02</c:v>
                </c:pt>
                <c:pt idx="364">
                  <c:v>0.02</c:v>
                </c:pt>
                <c:pt idx="365">
                  <c:v>0.02</c:v>
                </c:pt>
                <c:pt idx="366">
                  <c:v>0.02</c:v>
                </c:pt>
                <c:pt idx="367">
                  <c:v>0.02</c:v>
                </c:pt>
                <c:pt idx="368">
                  <c:v>0.16</c:v>
                </c:pt>
                <c:pt idx="369">
                  <c:v>0.25</c:v>
                </c:pt>
                <c:pt idx="370">
                  <c:v>0.25</c:v>
                </c:pt>
                <c:pt idx="371">
                  <c:v>0.25</c:v>
                </c:pt>
                <c:pt idx="372">
                  <c:v>0.24</c:v>
                </c:pt>
                <c:pt idx="373">
                  <c:v>0.25</c:v>
                </c:pt>
                <c:pt idx="374">
                  <c:v>0.25</c:v>
                </c:pt>
                <c:pt idx="375">
                  <c:v>0.11</c:v>
                </c:pt>
                <c:pt idx="376">
                  <c:v>0.02</c:v>
                </c:pt>
                <c:pt idx="377">
                  <c:v>0.02</c:v>
                </c:pt>
                <c:pt idx="378">
                  <c:v>0.02</c:v>
                </c:pt>
                <c:pt idx="379">
                  <c:v>0.01</c:v>
                </c:pt>
                <c:pt idx="380">
                  <c:v>0.01</c:v>
                </c:pt>
                <c:pt idx="381">
                  <c:v>5.0000000000000001E-3</c:v>
                </c:pt>
                <c:pt idx="382">
                  <c:v>3.0000000000000001E-3</c:v>
                </c:pt>
                <c:pt idx="383">
                  <c:v>2E-3</c:v>
                </c:pt>
                <c:pt idx="384">
                  <c:v>2E-3</c:v>
                </c:pt>
                <c:pt idx="385">
                  <c:v>1E-3</c:v>
                </c:pt>
                <c:pt idx="386">
                  <c:v>1E-3</c:v>
                </c:pt>
                <c:pt idx="387">
                  <c:v>2E-3</c:v>
                </c:pt>
                <c:pt idx="388">
                  <c:v>1E-3</c:v>
                </c:pt>
                <c:pt idx="389">
                  <c:v>1E-3</c:v>
                </c:pt>
                <c:pt idx="390">
                  <c:v>1E-3</c:v>
                </c:pt>
                <c:pt idx="391">
                  <c:v>2E-3</c:v>
                </c:pt>
                <c:pt idx="392">
                  <c:v>2E-3</c:v>
                </c:pt>
                <c:pt idx="393">
                  <c:v>5.0000000000000001E-3</c:v>
                </c:pt>
                <c:pt idx="394">
                  <c:v>2E-3</c:v>
                </c:pt>
                <c:pt idx="395">
                  <c:v>2E-3</c:v>
                </c:pt>
                <c:pt idx="396">
                  <c:v>2E-3</c:v>
                </c:pt>
                <c:pt idx="397">
                  <c:v>2E-3</c:v>
                </c:pt>
                <c:pt idx="398">
                  <c:v>1E-3</c:v>
                </c:pt>
                <c:pt idx="399">
                  <c:v>2E-3</c:v>
                </c:pt>
                <c:pt idx="400">
                  <c:v>1E-3</c:v>
                </c:pt>
                <c:pt idx="401">
                  <c:v>1E-3</c:v>
                </c:pt>
                <c:pt idx="402">
                  <c:v>1E-3</c:v>
                </c:pt>
                <c:pt idx="403">
                  <c:v>2E-3</c:v>
                </c:pt>
                <c:pt idx="404">
                  <c:v>1E-3</c:v>
                </c:pt>
                <c:pt idx="405">
                  <c:v>2E-3</c:v>
                </c:pt>
                <c:pt idx="406">
                  <c:v>1E-3</c:v>
                </c:pt>
                <c:pt idx="407">
                  <c:v>1E-3</c:v>
                </c:pt>
                <c:pt idx="408">
                  <c:v>1E-3</c:v>
                </c:pt>
                <c:pt idx="409">
                  <c:v>0</c:v>
                </c:pt>
                <c:pt idx="410">
                  <c:v>1E-3</c:v>
                </c:pt>
                <c:pt idx="411">
                  <c:v>1E-3</c:v>
                </c:pt>
                <c:pt idx="412">
                  <c:v>0</c:v>
                </c:pt>
                <c:pt idx="413">
                  <c:v>1E-3</c:v>
                </c:pt>
                <c:pt idx="414">
                  <c:v>1E-3</c:v>
                </c:pt>
                <c:pt idx="415">
                  <c:v>0</c:v>
                </c:pt>
                <c:pt idx="416">
                  <c:v>1E-3</c:v>
                </c:pt>
                <c:pt idx="417">
                  <c:v>1E-3</c:v>
                </c:pt>
                <c:pt idx="418">
                  <c:v>1E-3</c:v>
                </c:pt>
                <c:pt idx="419">
                  <c:v>1E-3</c:v>
                </c:pt>
                <c:pt idx="420">
                  <c:v>1E-3</c:v>
                </c:pt>
                <c:pt idx="421">
                  <c:v>1E-3</c:v>
                </c:pt>
                <c:pt idx="422">
                  <c:v>1E-3</c:v>
                </c:pt>
                <c:pt idx="423">
                  <c:v>2E-3</c:v>
                </c:pt>
                <c:pt idx="424">
                  <c:v>1E-3</c:v>
                </c:pt>
                <c:pt idx="425">
                  <c:v>1E-3</c:v>
                </c:pt>
                <c:pt idx="426">
                  <c:v>1E-3</c:v>
                </c:pt>
                <c:pt idx="427">
                  <c:v>1E-3</c:v>
                </c:pt>
                <c:pt idx="428">
                  <c:v>1E-3</c:v>
                </c:pt>
                <c:pt idx="429">
                  <c:v>1E-3</c:v>
                </c:pt>
                <c:pt idx="430">
                  <c:v>1E-3</c:v>
                </c:pt>
                <c:pt idx="431">
                  <c:v>1E-3</c:v>
                </c:pt>
                <c:pt idx="432">
                  <c:v>1E-3</c:v>
                </c:pt>
                <c:pt idx="433">
                  <c:v>1E-3</c:v>
                </c:pt>
                <c:pt idx="434">
                  <c:v>1E-3</c:v>
                </c:pt>
                <c:pt idx="435">
                  <c:v>2E-3</c:v>
                </c:pt>
                <c:pt idx="436">
                  <c:v>2E-3</c:v>
                </c:pt>
                <c:pt idx="437">
                  <c:v>0.02</c:v>
                </c:pt>
                <c:pt idx="438">
                  <c:v>3.5999999999999997E-2</c:v>
                </c:pt>
                <c:pt idx="439">
                  <c:v>0.155</c:v>
                </c:pt>
                <c:pt idx="440">
                  <c:v>0.25</c:v>
                </c:pt>
                <c:pt idx="441">
                  <c:v>0.26100000000000001</c:v>
                </c:pt>
                <c:pt idx="442">
                  <c:v>0.254</c:v>
                </c:pt>
                <c:pt idx="443">
                  <c:v>0.25700000000000001</c:v>
                </c:pt>
                <c:pt idx="444">
                  <c:v>0.255</c:v>
                </c:pt>
                <c:pt idx="445">
                  <c:v>0.26700000000000002</c:v>
                </c:pt>
                <c:pt idx="446">
                  <c:v>0.35699999999999998</c:v>
                </c:pt>
                <c:pt idx="447">
                  <c:v>0.50900000000000001</c:v>
                </c:pt>
                <c:pt idx="448">
                  <c:v>0.51100000000000001</c:v>
                </c:pt>
                <c:pt idx="449">
                  <c:v>0.52100000000000002</c:v>
                </c:pt>
                <c:pt idx="450">
                  <c:v>0.51</c:v>
                </c:pt>
                <c:pt idx="451">
                  <c:v>0.499</c:v>
                </c:pt>
                <c:pt idx="452">
                  <c:v>0.48499999999999999</c:v>
                </c:pt>
                <c:pt idx="453">
                  <c:v>0.51</c:v>
                </c:pt>
                <c:pt idx="454">
                  <c:v>0.50600000000000001</c:v>
                </c:pt>
                <c:pt idx="455">
                  <c:v>0.5</c:v>
                </c:pt>
                <c:pt idx="456">
                  <c:v>0.497</c:v>
                </c:pt>
                <c:pt idx="457">
                  <c:v>0.502</c:v>
                </c:pt>
                <c:pt idx="458">
                  <c:v>0.504</c:v>
                </c:pt>
                <c:pt idx="459">
                  <c:v>0.51100000000000001</c:v>
                </c:pt>
                <c:pt idx="460">
                  <c:v>0.50600000000000001</c:v>
                </c:pt>
                <c:pt idx="461">
                  <c:v>0.505</c:v>
                </c:pt>
                <c:pt idx="462">
                  <c:v>0.50900000000000001</c:v>
                </c:pt>
                <c:pt idx="463">
                  <c:v>0.503</c:v>
                </c:pt>
                <c:pt idx="464">
                  <c:v>0.504</c:v>
                </c:pt>
                <c:pt idx="465">
                  <c:v>0.495</c:v>
                </c:pt>
                <c:pt idx="466">
                  <c:v>0.48699999999999999</c:v>
                </c:pt>
                <c:pt idx="467">
                  <c:v>0.30099999999999999</c:v>
                </c:pt>
                <c:pt idx="468">
                  <c:v>0.21099999999999999</c:v>
                </c:pt>
                <c:pt idx="469">
                  <c:v>0.12</c:v>
                </c:pt>
                <c:pt idx="470">
                  <c:v>0.111</c:v>
                </c:pt>
                <c:pt idx="471">
                  <c:v>0.1</c:v>
                </c:pt>
                <c:pt idx="472">
                  <c:v>0.104</c:v>
                </c:pt>
                <c:pt idx="473">
                  <c:v>0.10199999999999999</c:v>
                </c:pt>
                <c:pt idx="474">
                  <c:v>0.104</c:v>
                </c:pt>
                <c:pt idx="475">
                  <c:v>0.10199999999999999</c:v>
                </c:pt>
                <c:pt idx="476">
                  <c:v>0.106</c:v>
                </c:pt>
                <c:pt idx="477">
                  <c:v>0.10199999999999999</c:v>
                </c:pt>
                <c:pt idx="478">
                  <c:v>0.106</c:v>
                </c:pt>
                <c:pt idx="479">
                  <c:v>0.105</c:v>
                </c:pt>
                <c:pt idx="480">
                  <c:v>0.10100000000000001</c:v>
                </c:pt>
                <c:pt idx="481">
                  <c:v>9.6000000000000002E-2</c:v>
                </c:pt>
                <c:pt idx="482">
                  <c:v>0.10100000000000001</c:v>
                </c:pt>
                <c:pt idx="483">
                  <c:v>9.7000000000000003E-2</c:v>
                </c:pt>
                <c:pt idx="484">
                  <c:v>9.2999999999999999E-2</c:v>
                </c:pt>
                <c:pt idx="485">
                  <c:v>9.0999999999999998E-2</c:v>
                </c:pt>
                <c:pt idx="486">
                  <c:v>9.5000000000000001E-2</c:v>
                </c:pt>
                <c:pt idx="487">
                  <c:v>9.4E-2</c:v>
                </c:pt>
                <c:pt idx="488">
                  <c:v>9.5000000000000001E-2</c:v>
                </c:pt>
                <c:pt idx="489">
                  <c:v>9.0999999999999998E-2</c:v>
                </c:pt>
                <c:pt idx="490">
                  <c:v>9.0999999999999998E-2</c:v>
                </c:pt>
                <c:pt idx="491">
                  <c:v>9.0999999999999998E-2</c:v>
                </c:pt>
                <c:pt idx="492">
                  <c:v>8.6999999999999994E-2</c:v>
                </c:pt>
                <c:pt idx="493">
                  <c:v>8.5000000000000006E-2</c:v>
                </c:pt>
                <c:pt idx="494">
                  <c:v>9.2999999999999999E-2</c:v>
                </c:pt>
                <c:pt idx="495">
                  <c:v>8.5000000000000006E-2</c:v>
                </c:pt>
                <c:pt idx="496">
                  <c:v>6.2E-2</c:v>
                </c:pt>
                <c:pt idx="497">
                  <c:v>6.9000000000000006E-2</c:v>
                </c:pt>
                <c:pt idx="498">
                  <c:v>6.9000000000000006E-2</c:v>
                </c:pt>
                <c:pt idx="499">
                  <c:v>7.2999999999999995E-2</c:v>
                </c:pt>
                <c:pt idx="500">
                  <c:v>8.1000000000000003E-2</c:v>
                </c:pt>
                <c:pt idx="501">
                  <c:v>0.08</c:v>
                </c:pt>
                <c:pt idx="502">
                  <c:v>8.1000000000000003E-2</c:v>
                </c:pt>
                <c:pt idx="503">
                  <c:v>7.6999999999999999E-2</c:v>
                </c:pt>
                <c:pt idx="504">
                  <c:v>7.8E-2</c:v>
                </c:pt>
                <c:pt idx="505">
                  <c:v>0.08</c:v>
                </c:pt>
                <c:pt idx="506">
                  <c:v>8.5000000000000006E-2</c:v>
                </c:pt>
                <c:pt idx="507">
                  <c:v>8.4000000000000005E-2</c:v>
                </c:pt>
                <c:pt idx="508">
                  <c:v>7.4999999999999997E-2</c:v>
                </c:pt>
                <c:pt idx="509">
                  <c:v>8.4000000000000005E-2</c:v>
                </c:pt>
                <c:pt idx="510">
                  <c:v>7.5999999999999998E-2</c:v>
                </c:pt>
                <c:pt idx="511">
                  <c:v>8.4000000000000005E-2</c:v>
                </c:pt>
                <c:pt idx="512">
                  <c:v>8.5999999999999993E-2</c:v>
                </c:pt>
                <c:pt idx="513">
                  <c:v>8.5000000000000006E-2</c:v>
                </c:pt>
                <c:pt idx="514">
                  <c:v>8.5000000000000006E-2</c:v>
                </c:pt>
                <c:pt idx="515">
                  <c:v>8.5999999999999993E-2</c:v>
                </c:pt>
                <c:pt idx="516">
                  <c:v>8.2000000000000003E-2</c:v>
                </c:pt>
                <c:pt idx="517">
                  <c:v>8.3000000000000004E-2</c:v>
                </c:pt>
                <c:pt idx="518">
                  <c:v>8.6999999999999994E-2</c:v>
                </c:pt>
                <c:pt idx="519">
                  <c:v>7.8E-2</c:v>
                </c:pt>
                <c:pt idx="520">
                  <c:v>7.1999999999999995E-2</c:v>
                </c:pt>
                <c:pt idx="521">
                  <c:v>7.2999999999999995E-2</c:v>
                </c:pt>
                <c:pt idx="522">
                  <c:v>7.3999999999999996E-2</c:v>
                </c:pt>
                <c:pt idx="523">
                  <c:v>7.2999999999999995E-2</c:v>
                </c:pt>
                <c:pt idx="524">
                  <c:v>7.2999999999999995E-2</c:v>
                </c:pt>
                <c:pt idx="525">
                  <c:v>7.1999999999999995E-2</c:v>
                </c:pt>
                <c:pt idx="526">
                  <c:v>7.0000000000000007E-2</c:v>
                </c:pt>
                <c:pt idx="527">
                  <c:v>7.2999999999999995E-2</c:v>
                </c:pt>
                <c:pt idx="528">
                  <c:v>7.3999999999999996E-2</c:v>
                </c:pt>
                <c:pt idx="529">
                  <c:v>7.2999999999999995E-2</c:v>
                </c:pt>
                <c:pt idx="530">
                  <c:v>7.6999999999999999E-2</c:v>
                </c:pt>
                <c:pt idx="531">
                  <c:v>7.1999999999999995E-2</c:v>
                </c:pt>
                <c:pt idx="532">
                  <c:v>6.5000000000000002E-2</c:v>
                </c:pt>
                <c:pt idx="533">
                  <c:v>6.8000000000000005E-2</c:v>
                </c:pt>
                <c:pt idx="534">
                  <c:v>6.7000000000000004E-2</c:v>
                </c:pt>
                <c:pt idx="535">
                  <c:v>6.6000000000000003E-2</c:v>
                </c:pt>
                <c:pt idx="536">
                  <c:v>6.9000000000000006E-2</c:v>
                </c:pt>
                <c:pt idx="537">
                  <c:v>6.6000000000000003E-2</c:v>
                </c:pt>
                <c:pt idx="538">
                  <c:v>5.8999999999999997E-2</c:v>
                </c:pt>
                <c:pt idx="539">
                  <c:v>6.5000000000000002E-2</c:v>
                </c:pt>
                <c:pt idx="540">
                  <c:v>6.8000000000000005E-2</c:v>
                </c:pt>
                <c:pt idx="541">
                  <c:v>7.3999999999999996E-2</c:v>
                </c:pt>
                <c:pt idx="542">
                  <c:v>7.5999999999999998E-2</c:v>
                </c:pt>
                <c:pt idx="543">
                  <c:v>7.0000000000000007E-2</c:v>
                </c:pt>
                <c:pt idx="544">
                  <c:v>6.0999999999999999E-2</c:v>
                </c:pt>
                <c:pt idx="545">
                  <c:v>6.9000000000000006E-2</c:v>
                </c:pt>
                <c:pt idx="546">
                  <c:v>7.1999999999999995E-2</c:v>
                </c:pt>
                <c:pt idx="547">
                  <c:v>7.3999999999999996E-2</c:v>
                </c:pt>
                <c:pt idx="548">
                  <c:v>7.5999999999999998E-2</c:v>
                </c:pt>
                <c:pt idx="549">
                  <c:v>7.2999999999999995E-2</c:v>
                </c:pt>
                <c:pt idx="550">
                  <c:v>7.5999999999999998E-2</c:v>
                </c:pt>
                <c:pt idx="551">
                  <c:v>7.8E-2</c:v>
                </c:pt>
                <c:pt idx="552">
                  <c:v>7.4999999999999997E-2</c:v>
                </c:pt>
                <c:pt idx="553">
                  <c:v>7.3999999999999996E-2</c:v>
                </c:pt>
                <c:pt idx="554">
                  <c:v>3.3000000000000002E-2</c:v>
                </c:pt>
                <c:pt idx="555">
                  <c:v>-3.0000000000000001E-3</c:v>
                </c:pt>
                <c:pt idx="556">
                  <c:v>-3.6999999999999998E-2</c:v>
                </c:pt>
                <c:pt idx="557">
                  <c:v>-5.8999999999999997E-2</c:v>
                </c:pt>
                <c:pt idx="558">
                  <c:v>-5.5E-2</c:v>
                </c:pt>
                <c:pt idx="559">
                  <c:v>-4.2999999999999997E-2</c:v>
                </c:pt>
                <c:pt idx="560">
                  <c:v>-4.2999999999999997E-2</c:v>
                </c:pt>
                <c:pt idx="561">
                  <c:v>-5.1999999999999998E-2</c:v>
                </c:pt>
                <c:pt idx="562">
                  <c:v>-3.6999999999999998E-2</c:v>
                </c:pt>
                <c:pt idx="563">
                  <c:v>-4.9000000000000002E-2</c:v>
                </c:pt>
                <c:pt idx="564">
                  <c:v>-4.3999999999999997E-2</c:v>
                </c:pt>
                <c:pt idx="565">
                  <c:v>-4.4999999999999998E-2</c:v>
                </c:pt>
                <c:pt idx="566">
                  <c:v>-3.7999999999999999E-2</c:v>
                </c:pt>
                <c:pt idx="567">
                  <c:v>-4.2000000000000003E-2</c:v>
                </c:pt>
                <c:pt idx="568">
                  <c:v>-5.3999999999999999E-2</c:v>
                </c:pt>
                <c:pt idx="569">
                  <c:v>-5.2999999999999999E-2</c:v>
                </c:pt>
                <c:pt idx="570">
                  <c:v>-5.6000000000000001E-2</c:v>
                </c:pt>
                <c:pt idx="571">
                  <c:v>-5.3999999999999999E-2</c:v>
                </c:pt>
                <c:pt idx="572">
                  <c:v>-4.9000000000000002E-2</c:v>
                </c:pt>
                <c:pt idx="573">
                  <c:v>-5.8000000000000003E-2</c:v>
                </c:pt>
                <c:pt idx="574">
                  <c:v>-3.6999999999999998E-2</c:v>
                </c:pt>
                <c:pt idx="575">
                  <c:v>-4.8000000000000001E-2</c:v>
                </c:pt>
                <c:pt idx="576">
                  <c:v>-4.2000000000000003E-2</c:v>
                </c:pt>
                <c:pt idx="577">
                  <c:v>-0.04</c:v>
                </c:pt>
                <c:pt idx="578">
                  <c:v>-4.2000000000000003E-2</c:v>
                </c:pt>
                <c:pt idx="579">
                  <c:v>-6.2E-2</c:v>
                </c:pt>
                <c:pt idx="580">
                  <c:v>-6.3E-2</c:v>
                </c:pt>
                <c:pt idx="581">
                  <c:v>-6.0999999999999999E-2</c:v>
                </c:pt>
                <c:pt idx="582">
                  <c:v>-7.0999999999999994E-2</c:v>
                </c:pt>
                <c:pt idx="583">
                  <c:v>-7.0000000000000007E-2</c:v>
                </c:pt>
                <c:pt idx="584">
                  <c:v>-5.8999999999999997E-2</c:v>
                </c:pt>
                <c:pt idx="585">
                  <c:v>-5.8999999999999997E-2</c:v>
                </c:pt>
                <c:pt idx="586">
                  <c:v>-0.06</c:v>
                </c:pt>
                <c:pt idx="587">
                  <c:v>-7.0000000000000007E-2</c:v>
                </c:pt>
                <c:pt idx="588">
                  <c:v>-6.8000000000000005E-2</c:v>
                </c:pt>
                <c:pt idx="589">
                  <c:v>-6.4000000000000001E-2</c:v>
                </c:pt>
                <c:pt idx="590">
                  <c:v>-5.5E-2</c:v>
                </c:pt>
                <c:pt idx="591">
                  <c:v>-4.3999999999999997E-2</c:v>
                </c:pt>
                <c:pt idx="592">
                  <c:v>-6.8000000000000005E-2</c:v>
                </c:pt>
                <c:pt idx="593">
                  <c:v>-0.05</c:v>
                </c:pt>
                <c:pt idx="594">
                  <c:v>-6.3E-2</c:v>
                </c:pt>
                <c:pt idx="595">
                  <c:v>-7.0999999999999994E-2</c:v>
                </c:pt>
                <c:pt idx="596">
                  <c:v>-4.5999999999999999E-2</c:v>
                </c:pt>
                <c:pt idx="597">
                  <c:v>-5.8999999999999997E-2</c:v>
                </c:pt>
                <c:pt idx="598">
                  <c:v>-2.1999999999999999E-2</c:v>
                </c:pt>
                <c:pt idx="599">
                  <c:v>-4.2999999999999997E-2</c:v>
                </c:pt>
                <c:pt idx="600">
                  <c:v>-3.7999999999999999E-2</c:v>
                </c:pt>
                <c:pt idx="601">
                  <c:v>-3.2000000000000001E-2</c:v>
                </c:pt>
                <c:pt idx="602">
                  <c:v>-1.6E-2</c:v>
                </c:pt>
                <c:pt idx="603">
                  <c:v>-4.7E-2</c:v>
                </c:pt>
                <c:pt idx="604">
                  <c:v>-3.5999999999999997E-2</c:v>
                </c:pt>
                <c:pt idx="605">
                  <c:v>-4.7E-2</c:v>
                </c:pt>
                <c:pt idx="606">
                  <c:v>-4.8000000000000001E-2</c:v>
                </c:pt>
                <c:pt idx="607">
                  <c:v>-2.8000000000000001E-2</c:v>
                </c:pt>
                <c:pt idx="608">
                  <c:v>-3.5000000000000003E-2</c:v>
                </c:pt>
                <c:pt idx="609">
                  <c:v>-5.3999999999999999E-2</c:v>
                </c:pt>
                <c:pt idx="610">
                  <c:v>-0.02</c:v>
                </c:pt>
                <c:pt idx="611">
                  <c:v>-3.2000000000000001E-2</c:v>
                </c:pt>
                <c:pt idx="612">
                  <c:v>-2.5999999999999999E-2</c:v>
                </c:pt>
                <c:pt idx="613">
                  <c:v>-1.7000000000000001E-2</c:v>
                </c:pt>
                <c:pt idx="614">
                  <c:v>-1.6E-2</c:v>
                </c:pt>
                <c:pt idx="615">
                  <c:v>-1.7000000000000001E-2</c:v>
                </c:pt>
                <c:pt idx="616">
                  <c:v>-1.2E-2</c:v>
                </c:pt>
                <c:pt idx="617">
                  <c:v>-1.7000000000000001E-2</c:v>
                </c:pt>
                <c:pt idx="618">
                  <c:v>-2.9000000000000001E-2</c:v>
                </c:pt>
                <c:pt idx="619">
                  <c:v>-3.5999999999999997E-2</c:v>
                </c:pt>
                <c:pt idx="620">
                  <c:v>-3.4000000000000002E-2</c:v>
                </c:pt>
                <c:pt idx="621">
                  <c:v>-2.1999999999999999E-2</c:v>
                </c:pt>
                <c:pt idx="622">
                  <c:v>-2.7E-2</c:v>
                </c:pt>
                <c:pt idx="623">
                  <c:v>-0.04</c:v>
                </c:pt>
                <c:pt idx="624">
                  <c:v>-2.5999999999999999E-2</c:v>
                </c:pt>
                <c:pt idx="625">
                  <c:v>-0.02</c:v>
                </c:pt>
                <c:pt idx="626">
                  <c:v>-1.7999999999999999E-2</c:v>
                </c:pt>
                <c:pt idx="627">
                  <c:v>-8.0000000000000002E-3</c:v>
                </c:pt>
                <c:pt idx="628">
                  <c:v>-1.2E-2</c:v>
                </c:pt>
                <c:pt idx="629">
                  <c:v>-1.7999999999999999E-2</c:v>
                </c:pt>
                <c:pt idx="630">
                  <c:v>-3.7999999999999999E-2</c:v>
                </c:pt>
                <c:pt idx="631">
                  <c:v>-1.2E-2</c:v>
                </c:pt>
                <c:pt idx="632">
                  <c:v>-1.7999999999999999E-2</c:v>
                </c:pt>
                <c:pt idx="633">
                  <c:v>-4.9000000000000002E-2</c:v>
                </c:pt>
                <c:pt idx="634">
                  <c:v>-0.05</c:v>
                </c:pt>
                <c:pt idx="635">
                  <c:v>-6.7000000000000004E-2</c:v>
                </c:pt>
                <c:pt idx="636">
                  <c:v>-6.6000000000000003E-2</c:v>
                </c:pt>
                <c:pt idx="637">
                  <c:v>-0.02</c:v>
                </c:pt>
              </c:numCache>
            </c:numRef>
          </c:val>
          <c:smooth val="0"/>
          <c:extLst>
            <c:ext xmlns:c16="http://schemas.microsoft.com/office/drawing/2014/chart" uri="{C3380CC4-5D6E-409C-BE32-E72D297353CC}">
              <c16:uniqueId val="{00000001-3D13-4879-8BDF-5F2A4C63702B}"/>
            </c:ext>
          </c:extLst>
        </c:ser>
        <c:dLbls>
          <c:showLegendKey val="0"/>
          <c:showVal val="0"/>
          <c:showCatName val="0"/>
          <c:showSerName val="0"/>
          <c:showPercent val="0"/>
          <c:showBubbleSize val="0"/>
        </c:dLbls>
        <c:smooth val="0"/>
        <c:axId val="572972696"/>
        <c:axId val="572966792"/>
      </c:lineChart>
      <c:catAx>
        <c:axId val="572972696"/>
        <c:scaling>
          <c:orientation val="minMax"/>
        </c:scaling>
        <c:delete val="0"/>
        <c:axPos val="b"/>
        <c:numFmt formatCode="General" sourceLinked="1"/>
        <c:majorTickMark val="out"/>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ja-JP"/>
          </a:p>
        </c:txPr>
        <c:crossAx val="572966792"/>
        <c:crosses val="autoZero"/>
        <c:auto val="1"/>
        <c:lblAlgn val="ctr"/>
        <c:lblOffset val="100"/>
        <c:tickLblSkip val="60"/>
        <c:tickMarkSkip val="12"/>
        <c:noMultiLvlLbl val="0"/>
      </c:catAx>
      <c:valAx>
        <c:axId val="572966792"/>
        <c:scaling>
          <c:orientation val="minMax"/>
        </c:scaling>
        <c:delete val="0"/>
        <c:axPos val="l"/>
        <c:majorGridlines>
          <c:spPr>
            <a:ln w="9525" cap="flat" cmpd="sng" algn="ctr">
              <a:solidFill>
                <a:schemeClr val="tx1">
                  <a:lumMod val="15000"/>
                  <a:lumOff val="85000"/>
                </a:schemeClr>
              </a:solidFill>
              <a:round/>
            </a:ln>
            <a:effectLst/>
          </c:spPr>
        </c:majorGridlines>
        <c:numFmt formatCode="#,##0.0_ " sourceLinked="0"/>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ja-JP"/>
          </a:p>
        </c:txPr>
        <c:crossAx val="572972696"/>
        <c:crosses val="autoZero"/>
        <c:crossBetween val="between"/>
      </c:valAx>
    </c:plotArea>
    <c:plotVisOnly val="1"/>
    <c:dispBlanksAs val="gap"/>
    <c:showDLblsOverMax val="0"/>
  </c:chart>
  <c:spPr>
    <a:ln>
      <a:noFill/>
    </a:ln>
  </c:spPr>
  <c:txPr>
    <a:bodyPr/>
    <a:lstStyle/>
    <a:p>
      <a:pPr>
        <a:defRPr/>
      </a:pPr>
      <a:endParaRPr lang="ja-JP"/>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8383872073245273E-2"/>
          <c:y val="0.12519441755873983"/>
          <c:w val="0.75160010770215402"/>
          <c:h val="0.77649168853893258"/>
        </c:manualLayout>
      </c:layout>
      <c:lineChart>
        <c:grouping val="standard"/>
        <c:varyColors val="0"/>
        <c:ser>
          <c:idx val="0"/>
          <c:order val="0"/>
          <c:tx>
            <c:strRef>
              <c:f>'金利の基礎 (3％)'!$E$38</c:f>
              <c:strCache>
                <c:ptCount val="1"/>
                <c:pt idx="0">
                  <c:v>複利</c:v>
                </c:pt>
              </c:strCache>
            </c:strRef>
          </c:tx>
          <c:spPr>
            <a:ln w="28575" cap="rnd">
              <a:solidFill>
                <a:srgbClr val="FF0000"/>
              </a:solidFill>
              <a:round/>
            </a:ln>
            <a:effectLst/>
          </c:spPr>
          <c:marker>
            <c:symbol val="circle"/>
            <c:size val="5"/>
            <c:spPr>
              <a:solidFill>
                <a:srgbClr val="FF0000"/>
              </a:solidFill>
              <a:ln w="9525">
                <a:solidFill>
                  <a:srgbClr val="FF0000"/>
                </a:solidFill>
              </a:ln>
              <a:effectLst/>
            </c:spPr>
          </c:marker>
          <c:cat>
            <c:strRef>
              <c:f>'金利の基礎 (3％)'!$D$39:$D$80</c:f>
              <c:strCache>
                <c:ptCount val="41"/>
                <c:pt idx="0">
                  <c:v>現在</c:v>
                </c:pt>
                <c:pt idx="10">
                  <c:v>１０年後</c:v>
                </c:pt>
                <c:pt idx="20">
                  <c:v>２０年後</c:v>
                </c:pt>
                <c:pt idx="30">
                  <c:v>３０年後</c:v>
                </c:pt>
                <c:pt idx="40">
                  <c:v>４０年後</c:v>
                </c:pt>
              </c:strCache>
            </c:strRef>
          </c:cat>
          <c:val>
            <c:numRef>
              <c:f>'金利の基礎 (3％)'!$E$39:$E$80</c:f>
              <c:numCache>
                <c:formatCode>General</c:formatCode>
                <c:ptCount val="42"/>
                <c:pt idx="0">
                  <c:v>100</c:v>
                </c:pt>
                <c:pt idx="1">
                  <c:v>103</c:v>
                </c:pt>
                <c:pt idx="2" formatCode="#,##0_);[Red]\(#,##0\)">
                  <c:v>106.09</c:v>
                </c:pt>
                <c:pt idx="3" formatCode="#,##0_);[Red]\(#,##0\)">
                  <c:v>109.2727</c:v>
                </c:pt>
                <c:pt idx="4" formatCode="#,##0_);[Red]\(#,##0\)">
                  <c:v>112.550881</c:v>
                </c:pt>
                <c:pt idx="5" formatCode="#,##0_);[Red]\(#,##0\)">
                  <c:v>115.92740743</c:v>
                </c:pt>
                <c:pt idx="6" formatCode="#,##0_);[Red]\(#,##0\)">
                  <c:v>119.4052296529</c:v>
                </c:pt>
                <c:pt idx="7" formatCode="#,##0_);[Red]\(#,##0\)">
                  <c:v>122.987386542487</c:v>
                </c:pt>
                <c:pt idx="8" formatCode="#,##0_);[Red]\(#,##0\)">
                  <c:v>126.67700813876162</c:v>
                </c:pt>
                <c:pt idx="9" formatCode="#,##0_);[Red]\(#,##0\)">
                  <c:v>130.47731838292447</c:v>
                </c:pt>
                <c:pt idx="10" formatCode="#,##0_);[Red]\(#,##0\)">
                  <c:v>134.39163793441222</c:v>
                </c:pt>
                <c:pt idx="11" formatCode="#,##0_);[Red]\(#,##0\)">
                  <c:v>138.4233870724446</c:v>
                </c:pt>
                <c:pt idx="12" formatCode="#,##0_);[Red]\(#,##0\)">
                  <c:v>142.57608868461793</c:v>
                </c:pt>
                <c:pt idx="13" formatCode="#,##0_);[Red]\(#,##0\)">
                  <c:v>146.85337134515646</c:v>
                </c:pt>
                <c:pt idx="14" formatCode="#,##0_);[Red]\(#,##0\)">
                  <c:v>151.25897248551115</c:v>
                </c:pt>
                <c:pt idx="15" formatCode="#,##0_);[Red]\(#,##0\)">
                  <c:v>155.79674166007649</c:v>
                </c:pt>
                <c:pt idx="16" formatCode="#,##0_);[Red]\(#,##0\)">
                  <c:v>160.47064390987879</c:v>
                </c:pt>
                <c:pt idx="17" formatCode="#,##0_);[Red]\(#,##0\)">
                  <c:v>165.28476322717515</c:v>
                </c:pt>
                <c:pt idx="18" formatCode="#,##0_);[Red]\(#,##0\)">
                  <c:v>170.24330612399041</c:v>
                </c:pt>
                <c:pt idx="19" formatCode="#,##0_);[Red]\(#,##0\)">
                  <c:v>175.35060530771011</c:v>
                </c:pt>
                <c:pt idx="20" formatCode="#,##0_);[Red]\(#,##0\)">
                  <c:v>180.61112346694142</c:v>
                </c:pt>
                <c:pt idx="21" formatCode="#,##0_);[Red]\(#,##0\)">
                  <c:v>186.02945717094966</c:v>
                </c:pt>
                <c:pt idx="22" formatCode="#,##0_);[Red]\(#,##0\)">
                  <c:v>191.61034088607815</c:v>
                </c:pt>
                <c:pt idx="23" formatCode="#,##0_);[Red]\(#,##0\)">
                  <c:v>197.35865111266051</c:v>
                </c:pt>
                <c:pt idx="24" formatCode="#,##0_);[Red]\(#,##0\)">
                  <c:v>203.27941064604033</c:v>
                </c:pt>
                <c:pt idx="25" formatCode="#,##0_);[Red]\(#,##0\)">
                  <c:v>209.37779296542155</c:v>
                </c:pt>
                <c:pt idx="26" formatCode="#,##0_);[Red]\(#,##0\)">
                  <c:v>215.6591267543842</c:v>
                </c:pt>
                <c:pt idx="27" formatCode="#,##0_);[Red]\(#,##0\)">
                  <c:v>222.12890055701573</c:v>
                </c:pt>
                <c:pt idx="28" formatCode="#,##0_);[Red]\(#,##0\)">
                  <c:v>228.79276757372619</c:v>
                </c:pt>
                <c:pt idx="29" formatCode="#,##0_);[Red]\(#,##0\)">
                  <c:v>235.65655060093798</c:v>
                </c:pt>
                <c:pt idx="30" formatCode="#,##0_);[Red]\(#,##0\)">
                  <c:v>242.72624711896611</c:v>
                </c:pt>
                <c:pt idx="31" formatCode="#,##0_);[Red]\(#,##0\)">
                  <c:v>250.00803453253511</c:v>
                </c:pt>
                <c:pt idx="32" formatCode="#,##0_);[Red]\(#,##0\)">
                  <c:v>257.50827556851118</c:v>
                </c:pt>
                <c:pt idx="33" formatCode="#,##0_);[Red]\(#,##0\)">
                  <c:v>265.23352383556653</c:v>
                </c:pt>
                <c:pt idx="34" formatCode="#,##0_);[Red]\(#,##0\)">
                  <c:v>273.19052955063353</c:v>
                </c:pt>
                <c:pt idx="35" formatCode="#,##0_);[Red]\(#,##0\)">
                  <c:v>281.38624543715252</c:v>
                </c:pt>
                <c:pt idx="36" formatCode="#,##0_);[Red]\(#,##0\)">
                  <c:v>289.82783280026712</c:v>
                </c:pt>
                <c:pt idx="37" formatCode="#,##0_);[Red]\(#,##0\)">
                  <c:v>298.52266778427514</c:v>
                </c:pt>
                <c:pt idx="38" formatCode="#,##0_);[Red]\(#,##0\)">
                  <c:v>307.47834781780341</c:v>
                </c:pt>
                <c:pt idx="39" formatCode="#,##0_);[Red]\(#,##0\)">
                  <c:v>316.70269825233754</c:v>
                </c:pt>
                <c:pt idx="40" formatCode="#,##0_);[Red]\(#,##0\)">
                  <c:v>326.20377919990767</c:v>
                </c:pt>
              </c:numCache>
            </c:numRef>
          </c:val>
          <c:smooth val="0"/>
          <c:extLst>
            <c:ext xmlns:c16="http://schemas.microsoft.com/office/drawing/2014/chart" uri="{C3380CC4-5D6E-409C-BE32-E72D297353CC}">
              <c16:uniqueId val="{00000000-6C03-44FB-84F4-6B4BD01394B2}"/>
            </c:ext>
          </c:extLst>
        </c:ser>
        <c:ser>
          <c:idx val="1"/>
          <c:order val="1"/>
          <c:tx>
            <c:strRef>
              <c:f>'金利の基礎 (3％)'!$F$38</c:f>
              <c:strCache>
                <c:ptCount val="1"/>
                <c:pt idx="0">
                  <c:v>単利</c:v>
                </c:pt>
              </c:strCache>
            </c:strRef>
          </c:tx>
          <c:spPr>
            <a:ln w="28575" cap="rnd">
              <a:solidFill>
                <a:schemeClr val="tx1"/>
              </a:solidFill>
              <a:round/>
            </a:ln>
            <a:effectLst/>
          </c:spPr>
          <c:marker>
            <c:symbol val="circle"/>
            <c:size val="5"/>
            <c:spPr>
              <a:solidFill>
                <a:schemeClr val="tx1"/>
              </a:solidFill>
              <a:ln w="9525">
                <a:solidFill>
                  <a:schemeClr val="tx1"/>
                </a:solidFill>
              </a:ln>
              <a:effectLst/>
            </c:spPr>
          </c:marker>
          <c:cat>
            <c:strRef>
              <c:f>'金利の基礎 (3％)'!$D$39:$D$80</c:f>
              <c:strCache>
                <c:ptCount val="41"/>
                <c:pt idx="0">
                  <c:v>現在</c:v>
                </c:pt>
                <c:pt idx="10">
                  <c:v>１０年後</c:v>
                </c:pt>
                <c:pt idx="20">
                  <c:v>２０年後</c:v>
                </c:pt>
                <c:pt idx="30">
                  <c:v>３０年後</c:v>
                </c:pt>
                <c:pt idx="40">
                  <c:v>４０年後</c:v>
                </c:pt>
              </c:strCache>
            </c:strRef>
          </c:cat>
          <c:val>
            <c:numRef>
              <c:f>'金利の基礎 (3％)'!$F$39:$F$80</c:f>
              <c:numCache>
                <c:formatCode>General</c:formatCode>
                <c:ptCount val="42"/>
                <c:pt idx="0">
                  <c:v>100</c:v>
                </c:pt>
                <c:pt idx="1">
                  <c:v>103</c:v>
                </c:pt>
                <c:pt idx="2" formatCode="#,##0_);[Red]\(#,##0\)">
                  <c:v>106</c:v>
                </c:pt>
                <c:pt idx="3" formatCode="#,##0_);[Red]\(#,##0\)">
                  <c:v>109</c:v>
                </c:pt>
                <c:pt idx="4" formatCode="#,##0_);[Red]\(#,##0\)">
                  <c:v>112</c:v>
                </c:pt>
                <c:pt idx="5" formatCode="#,##0_);[Red]\(#,##0\)">
                  <c:v>115</c:v>
                </c:pt>
                <c:pt idx="6" formatCode="#,##0_);[Red]\(#,##0\)">
                  <c:v>118</c:v>
                </c:pt>
                <c:pt idx="7" formatCode="#,##0_);[Red]\(#,##0\)">
                  <c:v>121</c:v>
                </c:pt>
                <c:pt idx="8" formatCode="#,##0_);[Red]\(#,##0\)">
                  <c:v>124</c:v>
                </c:pt>
                <c:pt idx="9" formatCode="#,##0_);[Red]\(#,##0\)">
                  <c:v>127</c:v>
                </c:pt>
                <c:pt idx="10" formatCode="#,##0_);[Red]\(#,##0\)">
                  <c:v>130</c:v>
                </c:pt>
                <c:pt idx="11" formatCode="#,##0_);[Red]\(#,##0\)">
                  <c:v>133</c:v>
                </c:pt>
                <c:pt idx="12" formatCode="#,##0_);[Red]\(#,##0\)">
                  <c:v>136</c:v>
                </c:pt>
                <c:pt idx="13" formatCode="#,##0_);[Red]\(#,##0\)">
                  <c:v>139</c:v>
                </c:pt>
                <c:pt idx="14" formatCode="#,##0_);[Red]\(#,##0\)">
                  <c:v>142</c:v>
                </c:pt>
                <c:pt idx="15" formatCode="#,##0_);[Red]\(#,##0\)">
                  <c:v>145</c:v>
                </c:pt>
                <c:pt idx="16" formatCode="#,##0_);[Red]\(#,##0\)">
                  <c:v>148</c:v>
                </c:pt>
                <c:pt idx="17" formatCode="#,##0_);[Red]\(#,##0\)">
                  <c:v>151</c:v>
                </c:pt>
                <c:pt idx="18" formatCode="#,##0_);[Red]\(#,##0\)">
                  <c:v>154</c:v>
                </c:pt>
                <c:pt idx="19" formatCode="#,##0_);[Red]\(#,##0\)">
                  <c:v>157</c:v>
                </c:pt>
                <c:pt idx="20" formatCode="#,##0_);[Red]\(#,##0\)">
                  <c:v>160</c:v>
                </c:pt>
                <c:pt idx="21" formatCode="#,##0_);[Red]\(#,##0\)">
                  <c:v>163</c:v>
                </c:pt>
                <c:pt idx="22" formatCode="#,##0_);[Red]\(#,##0\)">
                  <c:v>166</c:v>
                </c:pt>
                <c:pt idx="23" formatCode="#,##0_);[Red]\(#,##0\)">
                  <c:v>169</c:v>
                </c:pt>
                <c:pt idx="24" formatCode="#,##0_);[Red]\(#,##0\)">
                  <c:v>172</c:v>
                </c:pt>
                <c:pt idx="25" formatCode="#,##0_);[Red]\(#,##0\)">
                  <c:v>175</c:v>
                </c:pt>
                <c:pt idx="26" formatCode="#,##0_);[Red]\(#,##0\)">
                  <c:v>178</c:v>
                </c:pt>
                <c:pt idx="27" formatCode="#,##0_);[Red]\(#,##0\)">
                  <c:v>181</c:v>
                </c:pt>
                <c:pt idx="28" formatCode="#,##0_);[Red]\(#,##0\)">
                  <c:v>184</c:v>
                </c:pt>
                <c:pt idx="29" formatCode="#,##0_);[Red]\(#,##0\)">
                  <c:v>187</c:v>
                </c:pt>
                <c:pt idx="30" formatCode="#,##0_);[Red]\(#,##0\)">
                  <c:v>190</c:v>
                </c:pt>
                <c:pt idx="31" formatCode="#,##0_);[Red]\(#,##0\)">
                  <c:v>193</c:v>
                </c:pt>
                <c:pt idx="32" formatCode="#,##0_);[Red]\(#,##0\)">
                  <c:v>196</c:v>
                </c:pt>
                <c:pt idx="33" formatCode="#,##0_);[Red]\(#,##0\)">
                  <c:v>199</c:v>
                </c:pt>
                <c:pt idx="34" formatCode="#,##0_);[Red]\(#,##0\)">
                  <c:v>202</c:v>
                </c:pt>
                <c:pt idx="35" formatCode="#,##0_);[Red]\(#,##0\)">
                  <c:v>205</c:v>
                </c:pt>
                <c:pt idx="36" formatCode="#,##0_);[Red]\(#,##0\)">
                  <c:v>208</c:v>
                </c:pt>
                <c:pt idx="37" formatCode="#,##0_);[Red]\(#,##0\)">
                  <c:v>211</c:v>
                </c:pt>
                <c:pt idx="38" formatCode="#,##0_);[Red]\(#,##0\)">
                  <c:v>214</c:v>
                </c:pt>
                <c:pt idx="39" formatCode="#,##0_);[Red]\(#,##0\)">
                  <c:v>217</c:v>
                </c:pt>
                <c:pt idx="40" formatCode="#,##0_);[Red]\(#,##0\)">
                  <c:v>220</c:v>
                </c:pt>
              </c:numCache>
            </c:numRef>
          </c:val>
          <c:smooth val="0"/>
          <c:extLst>
            <c:ext xmlns:c16="http://schemas.microsoft.com/office/drawing/2014/chart" uri="{C3380CC4-5D6E-409C-BE32-E72D297353CC}">
              <c16:uniqueId val="{00000001-6C03-44FB-84F4-6B4BD01394B2}"/>
            </c:ext>
          </c:extLst>
        </c:ser>
        <c:dLbls>
          <c:showLegendKey val="0"/>
          <c:showVal val="0"/>
          <c:showCatName val="0"/>
          <c:showSerName val="0"/>
          <c:showPercent val="0"/>
          <c:showBubbleSize val="0"/>
        </c:dLbls>
        <c:marker val="1"/>
        <c:smooth val="0"/>
        <c:axId val="373582304"/>
        <c:axId val="373588864"/>
      </c:lineChart>
      <c:catAx>
        <c:axId val="3735823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ja-JP"/>
          </a:p>
        </c:txPr>
        <c:crossAx val="373588864"/>
        <c:crosses val="autoZero"/>
        <c:auto val="1"/>
        <c:lblAlgn val="ctr"/>
        <c:lblOffset val="100"/>
        <c:noMultiLvlLbl val="0"/>
      </c:catAx>
      <c:valAx>
        <c:axId val="373588864"/>
        <c:scaling>
          <c:orientation val="minMax"/>
        </c:scaling>
        <c:delete val="0"/>
        <c:axPos val="l"/>
        <c:majorGridlines>
          <c:spPr>
            <a:ln w="9525" cap="flat" cmpd="sng" algn="ctr">
              <a:solidFill>
                <a:schemeClr val="tx1"/>
              </a:solidFill>
              <a:prstDash val="sysDot"/>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crossAx val="373582304"/>
        <c:crosses val="autoZero"/>
        <c:crossBetween val="between"/>
        <c:majorUnit val="100"/>
      </c:valAx>
      <c:spPr>
        <a:noFill/>
        <a:ln>
          <a:noFill/>
        </a:ln>
        <a:effectLst/>
      </c:spPr>
    </c:plotArea>
    <c:legend>
      <c:legendPos val="b"/>
      <c:layout>
        <c:manualLayout>
          <c:xMode val="edge"/>
          <c:yMode val="edge"/>
          <c:x val="0.10599144098080837"/>
          <c:y val="0.34174270889246733"/>
          <c:w val="0.17582310229928116"/>
          <c:h val="0.26061062220163655"/>
        </c:manualLayout>
      </c:layout>
      <c:overlay val="0"/>
      <c:spPr>
        <a:solidFill>
          <a:schemeClr val="bg1"/>
        </a:solidFill>
        <a:ln>
          <a:solidFill>
            <a:schemeClr val="tx1"/>
          </a:solid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a:pPr>
      <a:endParaRPr lang="ja-JP"/>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8384004239848241E-2"/>
          <c:y val="0.14271833667850342"/>
          <c:w val="0.8707605426846553"/>
          <c:h val="0.77649168853893258"/>
        </c:manualLayout>
      </c:layout>
      <c:lineChart>
        <c:grouping val="standard"/>
        <c:varyColors val="0"/>
        <c:ser>
          <c:idx val="1"/>
          <c:order val="0"/>
          <c:tx>
            <c:v>金利6％</c:v>
          </c:tx>
          <c:spPr>
            <a:ln w="28575" cap="rnd">
              <a:solidFill>
                <a:schemeClr val="accent2"/>
              </a:solidFill>
              <a:round/>
            </a:ln>
            <a:effectLst/>
          </c:spPr>
          <c:marker>
            <c:symbol val="circle"/>
            <c:size val="5"/>
            <c:spPr>
              <a:solidFill>
                <a:schemeClr val="accent2"/>
              </a:solidFill>
              <a:ln w="9525">
                <a:noFill/>
              </a:ln>
              <a:effectLst/>
            </c:spPr>
          </c:marker>
          <c:cat>
            <c:strRef>
              <c:f>'金利の基礎 (3％)'!$D$39:$D$80</c:f>
              <c:strCache>
                <c:ptCount val="41"/>
                <c:pt idx="0">
                  <c:v>現在</c:v>
                </c:pt>
                <c:pt idx="10">
                  <c:v>１０年後</c:v>
                </c:pt>
                <c:pt idx="20">
                  <c:v>２０年後</c:v>
                </c:pt>
                <c:pt idx="30">
                  <c:v>３０年後</c:v>
                </c:pt>
                <c:pt idx="40">
                  <c:v>４０年後</c:v>
                </c:pt>
              </c:strCache>
            </c:strRef>
          </c:cat>
          <c:val>
            <c:numRef>
              <c:f>'金利の基礎 (3％)'!$H$39:$H$79</c:f>
              <c:numCache>
                <c:formatCode>General</c:formatCode>
                <c:ptCount val="41"/>
                <c:pt idx="0">
                  <c:v>100</c:v>
                </c:pt>
                <c:pt idx="1">
                  <c:v>106</c:v>
                </c:pt>
                <c:pt idx="2" formatCode="#,##0_);[Red]\(#,##0\)">
                  <c:v>112.36</c:v>
                </c:pt>
                <c:pt idx="3" formatCode="#,##0_);[Red]\(#,##0\)">
                  <c:v>119.1016</c:v>
                </c:pt>
                <c:pt idx="4" formatCode="#,##0_);[Red]\(#,##0\)">
                  <c:v>126.247696</c:v>
                </c:pt>
                <c:pt idx="5" formatCode="#,##0_);[Red]\(#,##0\)">
                  <c:v>133.82255776000002</c:v>
                </c:pt>
                <c:pt idx="6" formatCode="#,##0_);[Red]\(#,##0\)">
                  <c:v>141.85191122560002</c:v>
                </c:pt>
                <c:pt idx="7" formatCode="#,##0_);[Red]\(#,##0\)">
                  <c:v>150.36302589913603</c:v>
                </c:pt>
                <c:pt idx="8" formatCode="#,##0_);[Red]\(#,##0\)">
                  <c:v>159.38480745308419</c:v>
                </c:pt>
                <c:pt idx="9" formatCode="#,##0_);[Red]\(#,##0\)">
                  <c:v>168.94789590026926</c:v>
                </c:pt>
                <c:pt idx="10" formatCode="#,##0_);[Red]\(#,##0\)">
                  <c:v>179.08476965428542</c:v>
                </c:pt>
                <c:pt idx="11" formatCode="#,##0_);[Red]\(#,##0\)">
                  <c:v>189.82985583354255</c:v>
                </c:pt>
                <c:pt idx="12" formatCode="#,##0_);[Red]\(#,##0\)">
                  <c:v>201.21964718355511</c:v>
                </c:pt>
                <c:pt idx="13" formatCode="#,##0_);[Red]\(#,##0\)">
                  <c:v>213.29282601456842</c:v>
                </c:pt>
                <c:pt idx="14" formatCode="#,##0_);[Red]\(#,##0\)">
                  <c:v>226.09039557544253</c:v>
                </c:pt>
                <c:pt idx="15" formatCode="#,##0_);[Red]\(#,##0\)">
                  <c:v>239.6558193099691</c:v>
                </c:pt>
                <c:pt idx="16" formatCode="#,##0_);[Red]\(#,##0\)">
                  <c:v>254.03516846856726</c:v>
                </c:pt>
                <c:pt idx="17" formatCode="#,##0_);[Red]\(#,##0\)">
                  <c:v>269.27727857668134</c:v>
                </c:pt>
                <c:pt idx="18" formatCode="#,##0_);[Red]\(#,##0\)">
                  <c:v>285.43391529128223</c:v>
                </c:pt>
                <c:pt idx="19" formatCode="#,##0_);[Red]\(#,##0\)">
                  <c:v>302.55995020875918</c:v>
                </c:pt>
                <c:pt idx="20" formatCode="#,##0_);[Red]\(#,##0\)">
                  <c:v>320.71354722128473</c:v>
                </c:pt>
                <c:pt idx="21" formatCode="#,##0_);[Red]\(#,##0\)">
                  <c:v>339.95636005456186</c:v>
                </c:pt>
                <c:pt idx="22" formatCode="#,##0_);[Red]\(#,##0\)">
                  <c:v>360.3537416578356</c:v>
                </c:pt>
                <c:pt idx="23" formatCode="#,##0_);[Red]\(#,##0\)">
                  <c:v>381.97496615730574</c:v>
                </c:pt>
                <c:pt idx="24" formatCode="#,##0_);[Red]\(#,##0\)">
                  <c:v>404.89346412674411</c:v>
                </c:pt>
                <c:pt idx="25" formatCode="#,##0_);[Red]\(#,##0\)">
                  <c:v>429.18707197434878</c:v>
                </c:pt>
                <c:pt idx="26" formatCode="#,##0_);[Red]\(#,##0\)">
                  <c:v>454.93829629280975</c:v>
                </c:pt>
                <c:pt idx="27" formatCode="#,##0_);[Red]\(#,##0\)">
                  <c:v>482.23459407037836</c:v>
                </c:pt>
                <c:pt idx="28" formatCode="#,##0_);[Red]\(#,##0\)">
                  <c:v>511.16866971460109</c:v>
                </c:pt>
                <c:pt idx="29" formatCode="#,##0_);[Red]\(#,##0\)">
                  <c:v>541.83878989747723</c:v>
                </c:pt>
                <c:pt idx="30" formatCode="#,##0_);[Red]\(#,##0\)">
                  <c:v>574.34911729132591</c:v>
                </c:pt>
                <c:pt idx="31" formatCode="#,##0_);[Red]\(#,##0\)">
                  <c:v>608.81006432880554</c:v>
                </c:pt>
                <c:pt idx="32" formatCode="#,##0_);[Red]\(#,##0\)">
                  <c:v>645.33866818853392</c:v>
                </c:pt>
                <c:pt idx="33" formatCode="#,##0_);[Red]\(#,##0\)">
                  <c:v>684.05898827984595</c:v>
                </c:pt>
                <c:pt idx="34" formatCode="#,##0_);[Red]\(#,##0\)">
                  <c:v>725.1025275766367</c:v>
                </c:pt>
                <c:pt idx="35" formatCode="#,##0_);[Red]\(#,##0\)">
                  <c:v>768.60867923123499</c:v>
                </c:pt>
                <c:pt idx="36" formatCode="#,##0_);[Red]\(#,##0\)">
                  <c:v>814.72519998510916</c:v>
                </c:pt>
                <c:pt idx="37" formatCode="#,##0_);[Red]\(#,##0\)">
                  <c:v>863.6087119842158</c:v>
                </c:pt>
                <c:pt idx="38" formatCode="#,##0_);[Red]\(#,##0\)">
                  <c:v>915.42523470326876</c:v>
                </c:pt>
                <c:pt idx="39" formatCode="#,##0_);[Red]\(#,##0\)">
                  <c:v>970.35074878546493</c:v>
                </c:pt>
                <c:pt idx="40" formatCode="#,##0_);[Red]\(#,##0\)">
                  <c:v>1028.5717937125928</c:v>
                </c:pt>
              </c:numCache>
            </c:numRef>
          </c:val>
          <c:smooth val="0"/>
          <c:extLst>
            <c:ext xmlns:c16="http://schemas.microsoft.com/office/drawing/2014/chart" uri="{C3380CC4-5D6E-409C-BE32-E72D297353CC}">
              <c16:uniqueId val="{00000000-F530-4CA6-9C00-98576BA614E4}"/>
            </c:ext>
          </c:extLst>
        </c:ser>
        <c:ser>
          <c:idx val="0"/>
          <c:order val="1"/>
          <c:tx>
            <c:v>金利3％</c:v>
          </c:tx>
          <c:spPr>
            <a:ln w="28575" cap="rnd">
              <a:solidFill>
                <a:srgbClr val="FF0000"/>
              </a:solidFill>
              <a:round/>
            </a:ln>
            <a:effectLst/>
          </c:spPr>
          <c:marker>
            <c:symbol val="circle"/>
            <c:size val="5"/>
            <c:spPr>
              <a:solidFill>
                <a:srgbClr val="FF0000"/>
              </a:solidFill>
              <a:ln w="9525">
                <a:solidFill>
                  <a:srgbClr val="FF0000"/>
                </a:solidFill>
              </a:ln>
              <a:effectLst/>
            </c:spPr>
          </c:marker>
          <c:cat>
            <c:strRef>
              <c:f>'金利の基礎 (3％)'!$D$39:$D$80</c:f>
              <c:strCache>
                <c:ptCount val="41"/>
                <c:pt idx="0">
                  <c:v>現在</c:v>
                </c:pt>
                <c:pt idx="10">
                  <c:v>１０年後</c:v>
                </c:pt>
                <c:pt idx="20">
                  <c:v>２０年後</c:v>
                </c:pt>
                <c:pt idx="30">
                  <c:v>３０年後</c:v>
                </c:pt>
                <c:pt idx="40">
                  <c:v>４０年後</c:v>
                </c:pt>
              </c:strCache>
            </c:strRef>
          </c:cat>
          <c:val>
            <c:numRef>
              <c:f>'金利の基礎 (3％)'!$E$39:$E$80</c:f>
              <c:numCache>
                <c:formatCode>General</c:formatCode>
                <c:ptCount val="42"/>
                <c:pt idx="0">
                  <c:v>100</c:v>
                </c:pt>
                <c:pt idx="1">
                  <c:v>103</c:v>
                </c:pt>
                <c:pt idx="2" formatCode="#,##0_);[Red]\(#,##0\)">
                  <c:v>106.09</c:v>
                </c:pt>
                <c:pt idx="3" formatCode="#,##0_);[Red]\(#,##0\)">
                  <c:v>109.2727</c:v>
                </c:pt>
                <c:pt idx="4" formatCode="#,##0_);[Red]\(#,##0\)">
                  <c:v>112.550881</c:v>
                </c:pt>
                <c:pt idx="5" formatCode="#,##0_);[Red]\(#,##0\)">
                  <c:v>115.92740743</c:v>
                </c:pt>
                <c:pt idx="6" formatCode="#,##0_);[Red]\(#,##0\)">
                  <c:v>119.4052296529</c:v>
                </c:pt>
                <c:pt idx="7" formatCode="#,##0_);[Red]\(#,##0\)">
                  <c:v>122.987386542487</c:v>
                </c:pt>
                <c:pt idx="8" formatCode="#,##0_);[Red]\(#,##0\)">
                  <c:v>126.67700813876162</c:v>
                </c:pt>
                <c:pt idx="9" formatCode="#,##0_);[Red]\(#,##0\)">
                  <c:v>130.47731838292447</c:v>
                </c:pt>
                <c:pt idx="10" formatCode="#,##0_);[Red]\(#,##0\)">
                  <c:v>134.39163793441222</c:v>
                </c:pt>
                <c:pt idx="11" formatCode="#,##0_);[Red]\(#,##0\)">
                  <c:v>138.4233870724446</c:v>
                </c:pt>
                <c:pt idx="12" formatCode="#,##0_);[Red]\(#,##0\)">
                  <c:v>142.57608868461793</c:v>
                </c:pt>
                <c:pt idx="13" formatCode="#,##0_);[Red]\(#,##0\)">
                  <c:v>146.85337134515646</c:v>
                </c:pt>
                <c:pt idx="14" formatCode="#,##0_);[Red]\(#,##0\)">
                  <c:v>151.25897248551115</c:v>
                </c:pt>
                <c:pt idx="15" formatCode="#,##0_);[Red]\(#,##0\)">
                  <c:v>155.79674166007649</c:v>
                </c:pt>
                <c:pt idx="16" formatCode="#,##0_);[Red]\(#,##0\)">
                  <c:v>160.47064390987879</c:v>
                </c:pt>
                <c:pt idx="17" formatCode="#,##0_);[Red]\(#,##0\)">
                  <c:v>165.28476322717515</c:v>
                </c:pt>
                <c:pt idx="18" formatCode="#,##0_);[Red]\(#,##0\)">
                  <c:v>170.24330612399041</c:v>
                </c:pt>
                <c:pt idx="19" formatCode="#,##0_);[Red]\(#,##0\)">
                  <c:v>175.35060530771011</c:v>
                </c:pt>
                <c:pt idx="20" formatCode="#,##0_);[Red]\(#,##0\)">
                  <c:v>180.61112346694142</c:v>
                </c:pt>
                <c:pt idx="21" formatCode="#,##0_);[Red]\(#,##0\)">
                  <c:v>186.02945717094966</c:v>
                </c:pt>
                <c:pt idx="22" formatCode="#,##0_);[Red]\(#,##0\)">
                  <c:v>191.61034088607815</c:v>
                </c:pt>
                <c:pt idx="23" formatCode="#,##0_);[Red]\(#,##0\)">
                  <c:v>197.35865111266051</c:v>
                </c:pt>
                <c:pt idx="24" formatCode="#,##0_);[Red]\(#,##0\)">
                  <c:v>203.27941064604033</c:v>
                </c:pt>
                <c:pt idx="25" formatCode="#,##0_);[Red]\(#,##0\)">
                  <c:v>209.37779296542155</c:v>
                </c:pt>
                <c:pt idx="26" formatCode="#,##0_);[Red]\(#,##0\)">
                  <c:v>215.6591267543842</c:v>
                </c:pt>
                <c:pt idx="27" formatCode="#,##0_);[Red]\(#,##0\)">
                  <c:v>222.12890055701573</c:v>
                </c:pt>
                <c:pt idx="28" formatCode="#,##0_);[Red]\(#,##0\)">
                  <c:v>228.79276757372619</c:v>
                </c:pt>
                <c:pt idx="29" formatCode="#,##0_);[Red]\(#,##0\)">
                  <c:v>235.65655060093798</c:v>
                </c:pt>
                <c:pt idx="30" formatCode="#,##0_);[Red]\(#,##0\)">
                  <c:v>242.72624711896611</c:v>
                </c:pt>
                <c:pt idx="31" formatCode="#,##0_);[Red]\(#,##0\)">
                  <c:v>250.00803453253511</c:v>
                </c:pt>
                <c:pt idx="32" formatCode="#,##0_);[Red]\(#,##0\)">
                  <c:v>257.50827556851118</c:v>
                </c:pt>
                <c:pt idx="33" formatCode="#,##0_);[Red]\(#,##0\)">
                  <c:v>265.23352383556653</c:v>
                </c:pt>
                <c:pt idx="34" formatCode="#,##0_);[Red]\(#,##0\)">
                  <c:v>273.19052955063353</c:v>
                </c:pt>
                <c:pt idx="35" formatCode="#,##0_);[Red]\(#,##0\)">
                  <c:v>281.38624543715252</c:v>
                </c:pt>
                <c:pt idx="36" formatCode="#,##0_);[Red]\(#,##0\)">
                  <c:v>289.82783280026712</c:v>
                </c:pt>
                <c:pt idx="37" formatCode="#,##0_);[Red]\(#,##0\)">
                  <c:v>298.52266778427514</c:v>
                </c:pt>
                <c:pt idx="38" formatCode="#,##0_);[Red]\(#,##0\)">
                  <c:v>307.47834781780341</c:v>
                </c:pt>
                <c:pt idx="39" formatCode="#,##0_);[Red]\(#,##0\)">
                  <c:v>316.70269825233754</c:v>
                </c:pt>
                <c:pt idx="40" formatCode="#,##0_);[Red]\(#,##0\)">
                  <c:v>326.20377919990767</c:v>
                </c:pt>
              </c:numCache>
            </c:numRef>
          </c:val>
          <c:smooth val="0"/>
          <c:extLst>
            <c:ext xmlns:c16="http://schemas.microsoft.com/office/drawing/2014/chart" uri="{C3380CC4-5D6E-409C-BE32-E72D297353CC}">
              <c16:uniqueId val="{00000001-F530-4CA6-9C00-98576BA614E4}"/>
            </c:ext>
          </c:extLst>
        </c:ser>
        <c:ser>
          <c:idx val="2"/>
          <c:order val="2"/>
          <c:tx>
            <c:v>金利1％</c:v>
          </c:tx>
          <c:spPr>
            <a:ln w="28575" cap="rnd">
              <a:solidFill>
                <a:schemeClr val="accent1"/>
              </a:solidFill>
              <a:round/>
            </a:ln>
            <a:effectLst/>
          </c:spPr>
          <c:marker>
            <c:symbol val="circle"/>
            <c:size val="5"/>
            <c:spPr>
              <a:solidFill>
                <a:schemeClr val="accent1"/>
              </a:solidFill>
              <a:ln w="9525">
                <a:solidFill>
                  <a:schemeClr val="accent1"/>
                </a:solidFill>
              </a:ln>
              <a:effectLst/>
            </c:spPr>
          </c:marker>
          <c:val>
            <c:numRef>
              <c:f>'金利の基礎 (3％)'!$G$39:$G$79</c:f>
              <c:numCache>
                <c:formatCode>General</c:formatCode>
                <c:ptCount val="41"/>
                <c:pt idx="0">
                  <c:v>100</c:v>
                </c:pt>
                <c:pt idx="1">
                  <c:v>101</c:v>
                </c:pt>
                <c:pt idx="2" formatCode="#,##0_);[Red]\(#,##0\)">
                  <c:v>102.01</c:v>
                </c:pt>
                <c:pt idx="3" formatCode="#,##0_);[Red]\(#,##0\)">
                  <c:v>103.0301</c:v>
                </c:pt>
                <c:pt idx="4" formatCode="#,##0_);[Red]\(#,##0\)">
                  <c:v>104.060401</c:v>
                </c:pt>
                <c:pt idx="5" formatCode="#,##0_);[Red]\(#,##0\)">
                  <c:v>105.10100500999999</c:v>
                </c:pt>
                <c:pt idx="6" formatCode="#,##0_);[Red]\(#,##0\)">
                  <c:v>106.1520150601</c:v>
                </c:pt>
                <c:pt idx="7" formatCode="#,##0_);[Red]\(#,##0\)">
                  <c:v>107.213535210701</c:v>
                </c:pt>
                <c:pt idx="8" formatCode="#,##0_);[Red]\(#,##0\)">
                  <c:v>108.28567056280801</c:v>
                </c:pt>
                <c:pt idx="9" formatCode="#,##0_);[Red]\(#,##0\)">
                  <c:v>109.36852726843608</c:v>
                </c:pt>
                <c:pt idx="10" formatCode="#,##0_);[Red]\(#,##0\)">
                  <c:v>110.46221254112045</c:v>
                </c:pt>
                <c:pt idx="11" formatCode="#,##0_);[Red]\(#,##0\)">
                  <c:v>111.56683466653166</c:v>
                </c:pt>
                <c:pt idx="12" formatCode="#,##0_);[Red]\(#,##0\)">
                  <c:v>112.68250301319698</c:v>
                </c:pt>
                <c:pt idx="13" formatCode="#,##0_);[Red]\(#,##0\)">
                  <c:v>113.80932804332895</c:v>
                </c:pt>
                <c:pt idx="14" formatCode="#,##0_);[Red]\(#,##0\)">
                  <c:v>114.94742132376224</c:v>
                </c:pt>
                <c:pt idx="15" formatCode="#,##0_);[Red]\(#,##0\)">
                  <c:v>116.09689553699987</c:v>
                </c:pt>
                <c:pt idx="16" formatCode="#,##0_);[Red]\(#,##0\)">
                  <c:v>117.25786449236986</c:v>
                </c:pt>
                <c:pt idx="17" formatCode="#,##0_);[Red]\(#,##0\)">
                  <c:v>118.43044313729357</c:v>
                </c:pt>
                <c:pt idx="18" formatCode="#,##0_);[Red]\(#,##0\)">
                  <c:v>119.6147475686665</c:v>
                </c:pt>
                <c:pt idx="19" formatCode="#,##0_);[Red]\(#,##0\)">
                  <c:v>120.81089504435317</c:v>
                </c:pt>
                <c:pt idx="20" formatCode="#,##0_);[Red]\(#,##0\)">
                  <c:v>122.01900399479671</c:v>
                </c:pt>
                <c:pt idx="21" formatCode="#,##0_);[Red]\(#,##0\)">
                  <c:v>123.23919403474467</c:v>
                </c:pt>
                <c:pt idx="22" formatCode="#,##0_);[Red]\(#,##0\)">
                  <c:v>124.47158597509213</c:v>
                </c:pt>
                <c:pt idx="23" formatCode="#,##0_);[Red]\(#,##0\)">
                  <c:v>125.71630183484305</c:v>
                </c:pt>
                <c:pt idx="24" formatCode="#,##0_);[Red]\(#,##0\)">
                  <c:v>126.97346485319149</c:v>
                </c:pt>
                <c:pt idx="25" formatCode="#,##0_);[Red]\(#,##0\)">
                  <c:v>128.24319950172341</c:v>
                </c:pt>
                <c:pt idx="26" formatCode="#,##0_);[Red]\(#,##0\)">
                  <c:v>129.52563149674066</c:v>
                </c:pt>
                <c:pt idx="27" formatCode="#,##0_);[Red]\(#,##0\)">
                  <c:v>130.82088781170808</c:v>
                </c:pt>
                <c:pt idx="28" formatCode="#,##0_);[Red]\(#,##0\)">
                  <c:v>132.12909668982516</c:v>
                </c:pt>
                <c:pt idx="29" formatCode="#,##0_);[Red]\(#,##0\)">
                  <c:v>133.45038765672342</c:v>
                </c:pt>
                <c:pt idx="30" formatCode="#,##0_);[Red]\(#,##0\)">
                  <c:v>134.78489153329065</c:v>
                </c:pt>
                <c:pt idx="31" formatCode="#,##0_);[Red]\(#,##0\)">
                  <c:v>136.13274044862357</c:v>
                </c:pt>
                <c:pt idx="32" formatCode="#,##0_);[Red]\(#,##0\)">
                  <c:v>137.49406785310981</c:v>
                </c:pt>
                <c:pt idx="33" formatCode="#,##0_);[Red]\(#,##0\)">
                  <c:v>138.8690085316409</c:v>
                </c:pt>
                <c:pt idx="34" formatCode="#,##0_);[Red]\(#,##0\)">
                  <c:v>140.2576986169573</c:v>
                </c:pt>
                <c:pt idx="35" formatCode="#,##0_);[Red]\(#,##0\)">
                  <c:v>141.66027560312688</c:v>
                </c:pt>
                <c:pt idx="36" formatCode="#,##0_);[Red]\(#,##0\)">
                  <c:v>143.07687835915814</c:v>
                </c:pt>
                <c:pt idx="37" formatCode="#,##0_);[Red]\(#,##0\)">
                  <c:v>144.50764714274973</c:v>
                </c:pt>
                <c:pt idx="38" formatCode="#,##0_);[Red]\(#,##0\)">
                  <c:v>145.95272361417724</c:v>
                </c:pt>
                <c:pt idx="39" formatCode="#,##0_);[Red]\(#,##0\)">
                  <c:v>147.41225085031903</c:v>
                </c:pt>
                <c:pt idx="40" formatCode="#,##0_);[Red]\(#,##0\)">
                  <c:v>148.88637335882223</c:v>
                </c:pt>
              </c:numCache>
            </c:numRef>
          </c:val>
          <c:smooth val="0"/>
          <c:extLst>
            <c:ext xmlns:c16="http://schemas.microsoft.com/office/drawing/2014/chart" uri="{C3380CC4-5D6E-409C-BE32-E72D297353CC}">
              <c16:uniqueId val="{00000002-F530-4CA6-9C00-98576BA614E4}"/>
            </c:ext>
          </c:extLst>
        </c:ser>
        <c:dLbls>
          <c:showLegendKey val="0"/>
          <c:showVal val="0"/>
          <c:showCatName val="0"/>
          <c:showSerName val="0"/>
          <c:showPercent val="0"/>
          <c:showBubbleSize val="0"/>
        </c:dLbls>
        <c:marker val="1"/>
        <c:smooth val="0"/>
        <c:axId val="373582304"/>
        <c:axId val="373588864"/>
      </c:lineChart>
      <c:catAx>
        <c:axId val="3735823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ja-JP"/>
          </a:p>
        </c:txPr>
        <c:crossAx val="373588864"/>
        <c:crosses val="autoZero"/>
        <c:auto val="1"/>
        <c:lblAlgn val="ctr"/>
        <c:lblOffset val="100"/>
        <c:noMultiLvlLbl val="0"/>
      </c:catAx>
      <c:valAx>
        <c:axId val="373588864"/>
        <c:scaling>
          <c:orientation val="minMax"/>
        </c:scaling>
        <c:delete val="0"/>
        <c:axPos val="l"/>
        <c:majorGridlines>
          <c:spPr>
            <a:ln w="9525" cap="flat" cmpd="sng" algn="ctr">
              <a:solidFill>
                <a:schemeClr val="tx1"/>
              </a:solidFill>
              <a:prstDash val="sysDot"/>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crossAx val="373582304"/>
        <c:crosses val="autoZero"/>
        <c:crossBetween val="between"/>
        <c:majorUnit val="100"/>
      </c:valAx>
      <c:spPr>
        <a:noFill/>
        <a:ln>
          <a:noFill/>
        </a:ln>
        <a:effectLst/>
      </c:spPr>
    </c:plotArea>
    <c:legend>
      <c:legendPos val="b"/>
      <c:layout>
        <c:manualLayout>
          <c:xMode val="edge"/>
          <c:yMode val="edge"/>
          <c:x val="0.48367050977266585"/>
          <c:y val="5.2029494327111792E-2"/>
          <c:w val="0.32781391854813957"/>
          <c:h val="0.25479204622758794"/>
        </c:manualLayout>
      </c:layout>
      <c:overlay val="0"/>
      <c:spPr>
        <a:solidFill>
          <a:schemeClr val="bg1"/>
        </a:solidFill>
        <a:ln>
          <a:solidFill>
            <a:schemeClr val="tx1"/>
          </a:solid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a:pPr>
      <a:endParaRPr lang="ja-JP"/>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0.0139</cdr:x>
      <cdr:y>0.03676</cdr:y>
    </cdr:from>
    <cdr:to>
      <cdr:x>0.12509</cdr:x>
      <cdr:y>0.11029</cdr:y>
    </cdr:to>
    <cdr:sp macro="" textlink="">
      <cdr:nvSpPr>
        <cdr:cNvPr id="2" name="テキスト ボックス 1"/>
        <cdr:cNvSpPr txBox="1"/>
      </cdr:nvSpPr>
      <cdr:spPr>
        <a:xfrm xmlns:a="http://schemas.openxmlformats.org/drawingml/2006/main">
          <a:off x="90489" y="142875"/>
          <a:ext cx="723900" cy="2857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ja-JP" altLang="en-US" sz="1100"/>
            <a:t>（万円）</a:t>
          </a:r>
        </a:p>
      </cdr:txBody>
    </cdr:sp>
  </cdr:relSizeAnchor>
  <cdr:relSizeAnchor xmlns:cdr="http://schemas.openxmlformats.org/drawingml/2006/chartDrawing">
    <cdr:from>
      <cdr:x>0.83008</cdr:x>
      <cdr:y>0.2259</cdr:y>
    </cdr:from>
    <cdr:to>
      <cdr:x>0.99122</cdr:x>
      <cdr:y>0.29943</cdr:y>
    </cdr:to>
    <cdr:sp macro="" textlink="">
      <cdr:nvSpPr>
        <cdr:cNvPr id="8" name="テキスト ボックス 7"/>
        <cdr:cNvSpPr txBox="1"/>
      </cdr:nvSpPr>
      <cdr:spPr>
        <a:xfrm xmlns:a="http://schemas.openxmlformats.org/drawingml/2006/main">
          <a:off x="5206412" y="801708"/>
          <a:ext cx="1010704" cy="26095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ja-JP" altLang="en-US" sz="1400">
              <a:latin typeface="+mj-ea"/>
              <a:ea typeface="+mj-ea"/>
            </a:rPr>
            <a:t>約</a:t>
          </a:r>
          <a:r>
            <a:rPr lang="en-US" altLang="ja-JP" sz="1400">
              <a:latin typeface="+mj-ea"/>
              <a:ea typeface="+mj-ea"/>
            </a:rPr>
            <a:t>326</a:t>
          </a:r>
          <a:r>
            <a:rPr lang="ja-JP" altLang="en-US" sz="1400">
              <a:latin typeface="+mj-ea"/>
              <a:ea typeface="+mj-ea"/>
            </a:rPr>
            <a:t>万円</a:t>
          </a:r>
        </a:p>
      </cdr:txBody>
    </cdr:sp>
  </cdr:relSizeAnchor>
  <cdr:relSizeAnchor xmlns:cdr="http://schemas.openxmlformats.org/drawingml/2006/chartDrawing">
    <cdr:from>
      <cdr:x>0.83144</cdr:x>
      <cdr:y>0.44117</cdr:y>
    </cdr:from>
    <cdr:to>
      <cdr:x>1</cdr:x>
      <cdr:y>0.5147</cdr:y>
    </cdr:to>
    <cdr:sp macro="" textlink="">
      <cdr:nvSpPr>
        <cdr:cNvPr id="9" name="テキスト ボックス 1"/>
        <cdr:cNvSpPr txBox="1"/>
      </cdr:nvSpPr>
      <cdr:spPr>
        <a:xfrm xmlns:a="http://schemas.openxmlformats.org/drawingml/2006/main">
          <a:off x="5214942" y="1565725"/>
          <a:ext cx="1057272" cy="26095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ja-JP" altLang="en-US" sz="1400">
              <a:latin typeface="+mj-ea"/>
              <a:ea typeface="+mj-ea"/>
            </a:rPr>
            <a:t>約</a:t>
          </a:r>
          <a:r>
            <a:rPr lang="en-US" altLang="ja-JP" sz="1400">
              <a:latin typeface="+mj-ea"/>
              <a:ea typeface="+mj-ea"/>
            </a:rPr>
            <a:t>220</a:t>
          </a:r>
          <a:r>
            <a:rPr lang="ja-JP" altLang="en-US" sz="1400">
              <a:latin typeface="+mj-ea"/>
              <a:ea typeface="+mj-ea"/>
            </a:rPr>
            <a:t>万円</a:t>
          </a:r>
        </a:p>
      </cdr:txBody>
    </cdr:sp>
  </cdr:relSizeAnchor>
</c:userShapes>
</file>

<file path=ppt/drawings/drawing2.xml><?xml version="1.0" encoding="utf-8"?>
<c:userShapes xmlns:c="http://schemas.openxmlformats.org/drawingml/2006/chart">
  <cdr:relSizeAnchor xmlns:cdr="http://schemas.openxmlformats.org/drawingml/2006/chartDrawing">
    <cdr:from>
      <cdr:x>0.0139</cdr:x>
      <cdr:y>0.03676</cdr:y>
    </cdr:from>
    <cdr:to>
      <cdr:x>0.12509</cdr:x>
      <cdr:y>0.11029</cdr:y>
    </cdr:to>
    <cdr:sp macro="" textlink="">
      <cdr:nvSpPr>
        <cdr:cNvPr id="2" name="テキスト ボックス 1"/>
        <cdr:cNvSpPr txBox="1"/>
      </cdr:nvSpPr>
      <cdr:spPr>
        <a:xfrm xmlns:a="http://schemas.openxmlformats.org/drawingml/2006/main">
          <a:off x="90489" y="142875"/>
          <a:ext cx="723900" cy="2857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ja-JP" altLang="en-US" sz="1100"/>
            <a:t>（万円）</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2738" name="Rectangle 2"/>
          <p:cNvSpPr>
            <a:spLocks noGrp="1" noChangeArrowheads="1"/>
          </p:cNvSpPr>
          <p:nvPr>
            <p:ph type="hdr" sz="quarter"/>
          </p:nvPr>
        </p:nvSpPr>
        <p:spPr bwMode="auto">
          <a:xfrm>
            <a:off x="1" y="2"/>
            <a:ext cx="2919413" cy="4937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lnSpc>
                <a:spcPct val="100000"/>
              </a:lnSpc>
              <a:spcAft>
                <a:spcPct val="0"/>
              </a:spcAft>
              <a:defRPr kumimoji="0" sz="1000">
                <a:latin typeface="Tahoma" pitchFamily="34" charset="0"/>
                <a:ea typeface="ＭＳ Ｐゴシック" pitchFamily="50" charset="-128"/>
              </a:defRPr>
            </a:lvl1pPr>
          </a:lstStyle>
          <a:p>
            <a:pPr>
              <a:defRPr/>
            </a:pPr>
            <a:endParaRPr lang="ja-JP" altLang="en-US" dirty="0"/>
          </a:p>
        </p:txBody>
      </p:sp>
      <p:sp>
        <p:nvSpPr>
          <p:cNvPr id="372739" name="Rectangle 3"/>
          <p:cNvSpPr>
            <a:spLocks noGrp="1" noChangeArrowheads="1"/>
          </p:cNvSpPr>
          <p:nvPr>
            <p:ph type="dt" sz="quarter" idx="1"/>
          </p:nvPr>
        </p:nvSpPr>
        <p:spPr bwMode="auto">
          <a:xfrm>
            <a:off x="3816351" y="2"/>
            <a:ext cx="2919413" cy="4937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lnSpc>
                <a:spcPct val="100000"/>
              </a:lnSpc>
              <a:spcAft>
                <a:spcPct val="0"/>
              </a:spcAft>
              <a:defRPr kumimoji="0" sz="1000">
                <a:latin typeface="Tahoma" pitchFamily="34" charset="0"/>
                <a:ea typeface="ＭＳ Ｐゴシック" pitchFamily="50" charset="-128"/>
              </a:defRPr>
            </a:lvl1pPr>
          </a:lstStyle>
          <a:p>
            <a:pPr>
              <a:defRPr/>
            </a:pPr>
            <a:endParaRPr lang="ja-JP" altLang="ja-JP"/>
          </a:p>
        </p:txBody>
      </p:sp>
      <p:sp>
        <p:nvSpPr>
          <p:cNvPr id="372740" name="Rectangle 4"/>
          <p:cNvSpPr>
            <a:spLocks noGrp="1" noChangeArrowheads="1"/>
          </p:cNvSpPr>
          <p:nvPr>
            <p:ph type="ftr" sz="quarter" idx="2"/>
          </p:nvPr>
        </p:nvSpPr>
        <p:spPr bwMode="auto">
          <a:xfrm>
            <a:off x="1" y="9372602"/>
            <a:ext cx="2919413" cy="4937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lnSpc>
                <a:spcPct val="100000"/>
              </a:lnSpc>
              <a:spcAft>
                <a:spcPct val="0"/>
              </a:spcAft>
              <a:defRPr kumimoji="0" sz="1000">
                <a:latin typeface="Tahoma" pitchFamily="34" charset="0"/>
                <a:ea typeface="ＭＳ Ｐゴシック" pitchFamily="50" charset="-128"/>
              </a:defRPr>
            </a:lvl1pPr>
          </a:lstStyle>
          <a:p>
            <a:pPr>
              <a:defRPr/>
            </a:pPr>
            <a:endParaRPr lang="en-US" altLang="ja-JP"/>
          </a:p>
        </p:txBody>
      </p:sp>
      <p:sp>
        <p:nvSpPr>
          <p:cNvPr id="372741" name="Rectangle 5"/>
          <p:cNvSpPr>
            <a:spLocks noGrp="1" noChangeArrowheads="1"/>
          </p:cNvSpPr>
          <p:nvPr>
            <p:ph type="sldNum" sz="quarter" idx="3"/>
          </p:nvPr>
        </p:nvSpPr>
        <p:spPr bwMode="auto">
          <a:xfrm>
            <a:off x="3816351" y="9372602"/>
            <a:ext cx="2919413" cy="4937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lnSpc>
                <a:spcPct val="100000"/>
              </a:lnSpc>
              <a:spcAft>
                <a:spcPct val="0"/>
              </a:spcAft>
              <a:defRPr kumimoji="0" sz="1000">
                <a:latin typeface="Tahoma" pitchFamily="34" charset="0"/>
                <a:ea typeface="ＭＳ Ｐゴシック" pitchFamily="50" charset="-128"/>
              </a:defRPr>
            </a:lvl1pPr>
          </a:lstStyle>
          <a:p>
            <a:pPr>
              <a:defRPr/>
            </a:pPr>
            <a:fld id="{3E493067-D2C9-4066-B606-EA7CA3A1B1F1}" type="slidenum">
              <a:rPr lang="ja-JP" altLang="en-US"/>
              <a:pPr>
                <a:defRPr/>
              </a:pPr>
              <a:t>‹#›</a:t>
            </a:fld>
            <a:endParaRPr lang="ja-JP" altLang="ja-JP"/>
          </a:p>
        </p:txBody>
      </p:sp>
    </p:spTree>
    <p:extLst>
      <p:ext uri="{BB962C8B-B14F-4D97-AF65-F5344CB8AC3E}">
        <p14:creationId xmlns:p14="http://schemas.microsoft.com/office/powerpoint/2010/main" val="3740583968"/>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2504" name="Rectangle 8"/>
          <p:cNvSpPr>
            <a:spLocks noGrp="1" noChangeArrowheads="1"/>
          </p:cNvSpPr>
          <p:nvPr>
            <p:ph type="hdr" sz="quarter"/>
          </p:nvPr>
        </p:nvSpPr>
        <p:spPr bwMode="auto">
          <a:xfrm>
            <a:off x="1" y="2"/>
            <a:ext cx="2919413" cy="4937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lnSpc>
                <a:spcPct val="100000"/>
              </a:lnSpc>
              <a:spcAft>
                <a:spcPct val="0"/>
              </a:spcAft>
              <a:buFontTx/>
              <a:buChar char="•"/>
              <a:defRPr kumimoji="0" sz="1000">
                <a:latin typeface="Tahoma" pitchFamily="34" charset="0"/>
                <a:ea typeface="ＭＳ Ｐゴシック" pitchFamily="50" charset="-128"/>
              </a:defRPr>
            </a:lvl1pPr>
          </a:lstStyle>
          <a:p>
            <a:pPr>
              <a:defRPr/>
            </a:pPr>
            <a:endParaRPr lang="ja-JP" altLang="ja-JP" dirty="0"/>
          </a:p>
        </p:txBody>
      </p:sp>
      <p:sp>
        <p:nvSpPr>
          <p:cNvPr id="29699" name="Rectangle 9"/>
          <p:cNvSpPr>
            <a:spLocks noGrp="1" noRot="1" noChangeAspect="1" noChangeArrowheads="1"/>
          </p:cNvSpPr>
          <p:nvPr>
            <p:ph type="sldImg" idx="2"/>
          </p:nvPr>
        </p:nvSpPr>
        <p:spPr bwMode="auto">
          <a:xfrm>
            <a:off x="900113" y="739775"/>
            <a:ext cx="4935537" cy="3702050"/>
          </a:xfrm>
          <a:prstGeom prst="rect">
            <a:avLst/>
          </a:prstGeom>
          <a:noFill/>
          <a:ln w="9525">
            <a:solidFill>
              <a:srgbClr val="000000"/>
            </a:solidFill>
            <a:miter lim="800000"/>
            <a:headEnd/>
            <a:tailEnd/>
          </a:ln>
        </p:spPr>
      </p:sp>
      <p:sp>
        <p:nvSpPr>
          <p:cNvPr id="362506" name="Rectangle 10"/>
          <p:cNvSpPr>
            <a:spLocks noGrp="1" noChangeArrowheads="1"/>
          </p:cNvSpPr>
          <p:nvPr>
            <p:ph type="body" sz="quarter" idx="3"/>
          </p:nvPr>
        </p:nvSpPr>
        <p:spPr bwMode="auto">
          <a:xfrm>
            <a:off x="898525" y="4686300"/>
            <a:ext cx="4938713" cy="44402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noProof="0" smtClean="0"/>
              <a:t>マスター テキストの書式設定</a:t>
            </a:r>
          </a:p>
          <a:p>
            <a:pPr lvl="1"/>
            <a:r>
              <a:rPr lang="ja-JP" altLang="en-US" noProof="0" smtClean="0"/>
              <a:t>第 2 レベル</a:t>
            </a:r>
          </a:p>
          <a:p>
            <a:pPr lvl="2"/>
            <a:r>
              <a:rPr lang="ja-JP" altLang="en-US" noProof="0" smtClean="0"/>
              <a:t>第 3 レベル</a:t>
            </a:r>
          </a:p>
          <a:p>
            <a:pPr lvl="3"/>
            <a:r>
              <a:rPr lang="ja-JP" altLang="en-US" noProof="0" smtClean="0"/>
              <a:t>第 4 レベル</a:t>
            </a:r>
          </a:p>
          <a:p>
            <a:pPr lvl="4"/>
            <a:r>
              <a:rPr lang="ja-JP" altLang="en-US" noProof="0" smtClean="0"/>
              <a:t>第 5 レベル</a:t>
            </a:r>
          </a:p>
        </p:txBody>
      </p:sp>
      <p:sp>
        <p:nvSpPr>
          <p:cNvPr id="362507" name="Rectangle 11"/>
          <p:cNvSpPr>
            <a:spLocks noGrp="1" noChangeArrowheads="1"/>
          </p:cNvSpPr>
          <p:nvPr>
            <p:ph type="dt" idx="1"/>
          </p:nvPr>
        </p:nvSpPr>
        <p:spPr bwMode="auto">
          <a:xfrm>
            <a:off x="3816351" y="2"/>
            <a:ext cx="2919413" cy="4937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lnSpc>
                <a:spcPct val="100000"/>
              </a:lnSpc>
              <a:spcAft>
                <a:spcPct val="0"/>
              </a:spcAft>
              <a:buFontTx/>
              <a:buChar char="•"/>
              <a:defRPr kumimoji="0" sz="1000">
                <a:latin typeface="Tahoma" pitchFamily="34" charset="0"/>
                <a:ea typeface="ＭＳ Ｐゴシック" pitchFamily="50" charset="-128"/>
              </a:defRPr>
            </a:lvl1pPr>
          </a:lstStyle>
          <a:p>
            <a:pPr>
              <a:defRPr/>
            </a:pPr>
            <a:endParaRPr lang="ja-JP" altLang="ja-JP"/>
          </a:p>
        </p:txBody>
      </p:sp>
      <p:sp>
        <p:nvSpPr>
          <p:cNvPr id="362508" name="Rectangle 12"/>
          <p:cNvSpPr>
            <a:spLocks noGrp="1" noChangeArrowheads="1"/>
          </p:cNvSpPr>
          <p:nvPr>
            <p:ph type="ftr" sz="quarter" idx="4"/>
          </p:nvPr>
        </p:nvSpPr>
        <p:spPr bwMode="auto">
          <a:xfrm>
            <a:off x="1" y="9372602"/>
            <a:ext cx="2919413" cy="4937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lnSpc>
                <a:spcPct val="100000"/>
              </a:lnSpc>
              <a:spcAft>
                <a:spcPct val="0"/>
              </a:spcAft>
              <a:buFontTx/>
              <a:buChar char="•"/>
              <a:defRPr kumimoji="0" sz="1000">
                <a:latin typeface="Tahoma" pitchFamily="34" charset="0"/>
                <a:ea typeface="ＭＳ Ｐゴシック" pitchFamily="50" charset="-128"/>
              </a:defRPr>
            </a:lvl1pPr>
          </a:lstStyle>
          <a:p>
            <a:pPr>
              <a:defRPr/>
            </a:pPr>
            <a:endParaRPr lang="ja-JP" altLang="ja-JP"/>
          </a:p>
        </p:txBody>
      </p:sp>
      <p:sp>
        <p:nvSpPr>
          <p:cNvPr id="362509" name="Rectangle 13"/>
          <p:cNvSpPr>
            <a:spLocks noGrp="1" noChangeArrowheads="1"/>
          </p:cNvSpPr>
          <p:nvPr>
            <p:ph type="sldNum" sz="quarter" idx="5"/>
          </p:nvPr>
        </p:nvSpPr>
        <p:spPr bwMode="auto">
          <a:xfrm>
            <a:off x="3816351" y="9372602"/>
            <a:ext cx="2919413" cy="4937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lnSpc>
                <a:spcPct val="100000"/>
              </a:lnSpc>
              <a:spcAft>
                <a:spcPct val="0"/>
              </a:spcAft>
              <a:buFontTx/>
              <a:buChar char="•"/>
              <a:defRPr kumimoji="0" sz="1000">
                <a:latin typeface="Tahoma" pitchFamily="34" charset="0"/>
                <a:ea typeface="ＭＳ Ｐゴシック" pitchFamily="50" charset="-128"/>
              </a:defRPr>
            </a:lvl1pPr>
          </a:lstStyle>
          <a:p>
            <a:pPr>
              <a:defRPr/>
            </a:pPr>
            <a:fld id="{0B690759-A892-4183-BAFA-C65763666524}" type="slidenum">
              <a:rPr lang="ja-JP" altLang="en-US"/>
              <a:pPr>
                <a:defRPr/>
              </a:pPr>
              <a:t>‹#›</a:t>
            </a:fld>
            <a:endParaRPr lang="ja-JP" altLang="ja-JP"/>
          </a:p>
        </p:txBody>
      </p:sp>
    </p:spTree>
    <p:extLst>
      <p:ext uri="{BB962C8B-B14F-4D97-AF65-F5344CB8AC3E}">
        <p14:creationId xmlns:p14="http://schemas.microsoft.com/office/powerpoint/2010/main" val="2835979646"/>
      </p:ext>
    </p:extLst>
  </p:cSld>
  <p:clrMap bg1="lt1" tx1="dk1" bg2="lt2" tx2="dk2" accent1="accent1" accent2="accent2" accent3="accent3" accent4="accent4" accent5="accent5" accent6="accent6" hlink="hlink" folHlink="folHlink"/>
  <p:hf ftr="0" dt="0"/>
  <p:notesStyle>
    <a:lvl1pPr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スライド イメージ プレースホルダ 1"/>
          <p:cNvSpPr>
            <a:spLocks noGrp="1" noRot="1" noChangeAspect="1" noTextEdit="1"/>
          </p:cNvSpPr>
          <p:nvPr>
            <p:ph type="sldImg"/>
          </p:nvPr>
        </p:nvSpPr>
        <p:spPr>
          <a:xfrm>
            <a:off x="900113" y="739775"/>
            <a:ext cx="4935537" cy="3702050"/>
          </a:xfrm>
          <a:ln/>
        </p:spPr>
      </p:sp>
      <p:sp>
        <p:nvSpPr>
          <p:cNvPr id="33795" name="ノート プレースホルダ 2"/>
          <p:cNvSpPr>
            <a:spLocks noGrp="1"/>
          </p:cNvSpPr>
          <p:nvPr>
            <p:ph type="body" idx="1"/>
          </p:nvPr>
        </p:nvSpPr>
        <p:spPr>
          <a:noFill/>
          <a:ln w="9525"/>
        </p:spPr>
        <p:txBody>
          <a:bodyPr/>
          <a:lstStyle/>
          <a:p>
            <a:endParaRPr lang="ja-JP" altLang="en-US" dirty="0" smtClean="0"/>
          </a:p>
        </p:txBody>
      </p:sp>
      <p:sp>
        <p:nvSpPr>
          <p:cNvPr id="33797" name="日付プレースホルダ 4"/>
          <p:cNvSpPr>
            <a:spLocks noGrp="1"/>
          </p:cNvSpPr>
          <p:nvPr>
            <p:ph type="dt" sz="quarter" idx="1"/>
          </p:nvPr>
        </p:nvSpPr>
        <p:spPr>
          <a:noFill/>
        </p:spPr>
        <p:txBody>
          <a:bodyPr/>
          <a:lstStyle/>
          <a:p>
            <a:r>
              <a:rPr lang="en-US" altLang="ja-JP" dirty="0" smtClean="0"/>
              <a:t>2013/07/31</a:t>
            </a:r>
          </a:p>
        </p:txBody>
      </p:sp>
    </p:spTree>
    <p:extLst>
      <p:ext uri="{BB962C8B-B14F-4D97-AF65-F5344CB8AC3E}">
        <p14:creationId xmlns:p14="http://schemas.microsoft.com/office/powerpoint/2010/main" val="17352721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Tree>
    <p:extLst>
      <p:ext uri="{BB962C8B-B14F-4D97-AF65-F5344CB8AC3E}">
        <p14:creationId xmlns:p14="http://schemas.microsoft.com/office/powerpoint/2010/main" val="17947511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Tree>
    <p:extLst>
      <p:ext uri="{BB962C8B-B14F-4D97-AF65-F5344CB8AC3E}">
        <p14:creationId xmlns:p14="http://schemas.microsoft.com/office/powerpoint/2010/main" val="4499449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Tree>
    <p:extLst>
      <p:ext uri="{BB962C8B-B14F-4D97-AF65-F5344CB8AC3E}">
        <p14:creationId xmlns:p14="http://schemas.microsoft.com/office/powerpoint/2010/main" val="35712870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Tree>
    <p:extLst>
      <p:ext uri="{BB962C8B-B14F-4D97-AF65-F5344CB8AC3E}">
        <p14:creationId xmlns:p14="http://schemas.microsoft.com/office/powerpoint/2010/main" val="29811574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Tree>
    <p:extLst>
      <p:ext uri="{BB962C8B-B14F-4D97-AF65-F5344CB8AC3E}">
        <p14:creationId xmlns:p14="http://schemas.microsoft.com/office/powerpoint/2010/main" val="29514793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endParaRPr lang="ja-JP" altLang="ja-JP" dirty="0"/>
          </a:p>
        </p:txBody>
      </p:sp>
      <p:sp>
        <p:nvSpPr>
          <p:cNvPr id="5" name="スライド番号プレースホルダー 4"/>
          <p:cNvSpPr>
            <a:spLocks noGrp="1"/>
          </p:cNvSpPr>
          <p:nvPr>
            <p:ph type="sldNum" sz="quarter" idx="11"/>
          </p:nvPr>
        </p:nvSpPr>
        <p:spPr/>
        <p:txBody>
          <a:bodyPr/>
          <a:lstStyle/>
          <a:p>
            <a:pPr>
              <a:defRPr/>
            </a:pPr>
            <a:fld id="{0B690759-A892-4183-BAFA-C65763666524}" type="slidenum">
              <a:rPr lang="ja-JP" altLang="en-US" smtClean="0"/>
              <a:pPr>
                <a:defRPr/>
              </a:pPr>
              <a:t>16</a:t>
            </a:fld>
            <a:endParaRPr lang="ja-JP" altLang="ja-JP"/>
          </a:p>
        </p:txBody>
      </p:sp>
    </p:spTree>
    <p:extLst>
      <p:ext uri="{BB962C8B-B14F-4D97-AF65-F5344CB8AC3E}">
        <p14:creationId xmlns:p14="http://schemas.microsoft.com/office/powerpoint/2010/main" val="9505871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algn="l" defTabSz="906086" eaLnBrk="0" hangingPunct="0">
              <a:spcBef>
                <a:spcPct val="30000"/>
              </a:spcBef>
              <a:defRPr kumimoji="1" sz="1200">
                <a:solidFill>
                  <a:schemeClr val="tx1"/>
                </a:solidFill>
                <a:latin typeface="Times New Roman" pitchFamily="18" charset="0"/>
                <a:ea typeface="ＭＳ Ｐ明朝" pitchFamily="18" charset="-128"/>
              </a:defRPr>
            </a:lvl1pPr>
            <a:lvl2pPr marL="702970" indent="-265003" algn="l" defTabSz="906086" eaLnBrk="0" hangingPunct="0">
              <a:spcBef>
                <a:spcPct val="30000"/>
              </a:spcBef>
              <a:defRPr kumimoji="1" sz="1200">
                <a:solidFill>
                  <a:schemeClr val="tx1"/>
                </a:solidFill>
                <a:latin typeface="Times New Roman" pitchFamily="18" charset="0"/>
                <a:ea typeface="ＭＳ Ｐ明朝" pitchFamily="18" charset="-128"/>
              </a:defRPr>
            </a:lvl2pPr>
            <a:lvl3pPr marL="1083810" indent="-207876" algn="l" defTabSz="906086" eaLnBrk="0" hangingPunct="0">
              <a:spcBef>
                <a:spcPct val="30000"/>
              </a:spcBef>
              <a:defRPr kumimoji="1" sz="1200">
                <a:solidFill>
                  <a:schemeClr val="tx1"/>
                </a:solidFill>
                <a:latin typeface="Times New Roman" pitchFamily="18" charset="0"/>
                <a:ea typeface="ＭＳ Ｐ明朝" pitchFamily="18" charset="-128"/>
              </a:defRPr>
            </a:lvl3pPr>
            <a:lvl4pPr marL="1523363" indent="-207876" algn="l" defTabSz="906086" eaLnBrk="0" hangingPunct="0">
              <a:spcBef>
                <a:spcPct val="30000"/>
              </a:spcBef>
              <a:defRPr kumimoji="1" sz="1200">
                <a:solidFill>
                  <a:schemeClr val="tx1"/>
                </a:solidFill>
                <a:latin typeface="Times New Roman" pitchFamily="18" charset="0"/>
                <a:ea typeface="ＭＳ Ｐ明朝" pitchFamily="18" charset="-128"/>
              </a:defRPr>
            </a:lvl4pPr>
            <a:lvl5pPr marL="1961331" indent="-207876" algn="l" defTabSz="906086" eaLnBrk="0" hangingPunct="0">
              <a:spcBef>
                <a:spcPct val="30000"/>
              </a:spcBef>
              <a:defRPr kumimoji="1" sz="1200">
                <a:solidFill>
                  <a:schemeClr val="tx1"/>
                </a:solidFill>
                <a:latin typeface="Times New Roman" pitchFamily="18" charset="0"/>
                <a:ea typeface="ＭＳ Ｐ明朝" pitchFamily="18" charset="-128"/>
              </a:defRPr>
            </a:lvl5pPr>
            <a:lvl6pPr marL="2418342" indent="-207876" defTabSz="906086"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6pPr>
            <a:lvl7pPr marL="2875350" indent="-207876" defTabSz="906086"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7pPr>
            <a:lvl8pPr marL="3332360" indent="-207876" defTabSz="906086"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8pPr>
            <a:lvl9pPr marL="3789370" indent="-207876" defTabSz="906086"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9pPr>
          </a:lstStyle>
          <a:p>
            <a:pPr algn="r" eaLnBrk="1" hangingPunct="1">
              <a:spcBef>
                <a:spcPct val="0"/>
              </a:spcBef>
            </a:pPr>
            <a:fld id="{68AB4CED-4E6D-4198-B474-B74CF3B8B550}" type="slidenum">
              <a:rPr lang="en-US" altLang="ja-JP" sz="1100">
                <a:ea typeface="ＭＳ Ｐゴシック" pitchFamily="50" charset="-128"/>
              </a:rPr>
              <a:pPr algn="r" eaLnBrk="1" hangingPunct="1">
                <a:spcBef>
                  <a:spcPct val="0"/>
                </a:spcBef>
              </a:pPr>
              <a:t>17</a:t>
            </a:fld>
            <a:endParaRPr lang="en-US" altLang="ja-JP" sz="1100" dirty="0">
              <a:ea typeface="ＭＳ Ｐゴシック" pitchFamily="50" charset="-128"/>
            </a:endParaRPr>
          </a:p>
        </p:txBody>
      </p:sp>
      <p:sp>
        <p:nvSpPr>
          <p:cNvPr id="45059" name="Rectangle 2"/>
          <p:cNvSpPr>
            <a:spLocks noGrp="1" noRot="1" noChangeAspect="1" noChangeArrowheads="1" noTextEdit="1"/>
          </p:cNvSpPr>
          <p:nvPr>
            <p:ph type="sldImg"/>
          </p:nvPr>
        </p:nvSpPr>
        <p:spPr>
          <a:xfrm>
            <a:off x="900113" y="739775"/>
            <a:ext cx="4935537" cy="3702050"/>
          </a:xfrm>
          <a:ln/>
        </p:spPr>
      </p:sp>
      <p:sp>
        <p:nvSpPr>
          <p:cNvPr id="45060" name="Rectangle 3"/>
          <p:cNvSpPr>
            <a:spLocks noGrp="1" noChangeArrowheads="1"/>
          </p:cNvSpPr>
          <p:nvPr>
            <p:ph type="body" idx="1"/>
          </p:nvPr>
        </p:nvSpPr>
        <p:spPr>
          <a:noFill/>
        </p:spPr>
        <p:txBody>
          <a:bodyPr/>
          <a:lstStyle/>
          <a:p>
            <a:pPr eaLnBrk="1" hangingPunct="1"/>
            <a:endParaRPr lang="ja-JP" altLang="ja-JP" dirty="0" smtClean="0"/>
          </a:p>
        </p:txBody>
      </p:sp>
    </p:spTree>
    <p:extLst>
      <p:ext uri="{BB962C8B-B14F-4D97-AF65-F5344CB8AC3E}">
        <p14:creationId xmlns:p14="http://schemas.microsoft.com/office/powerpoint/2010/main" val="23873473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Tree>
    <p:extLst>
      <p:ext uri="{BB962C8B-B14F-4D97-AF65-F5344CB8AC3E}">
        <p14:creationId xmlns:p14="http://schemas.microsoft.com/office/powerpoint/2010/main" val="16018878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Tree>
    <p:extLst>
      <p:ext uri="{BB962C8B-B14F-4D97-AF65-F5344CB8AC3E}">
        <p14:creationId xmlns:p14="http://schemas.microsoft.com/office/powerpoint/2010/main" val="33984822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Tree>
    <p:extLst>
      <p:ext uri="{BB962C8B-B14F-4D97-AF65-F5344CB8AC3E}">
        <p14:creationId xmlns:p14="http://schemas.microsoft.com/office/powerpoint/2010/main" val="14210386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Tree>
    <p:extLst>
      <p:ext uri="{BB962C8B-B14F-4D97-AF65-F5344CB8AC3E}">
        <p14:creationId xmlns:p14="http://schemas.microsoft.com/office/powerpoint/2010/main" val="10029026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pPr>
              <a:defRPr/>
            </a:pPr>
            <a:endParaRPr lang="en-US" altLang="ja-JP"/>
          </a:p>
        </p:txBody>
      </p:sp>
      <p:sp>
        <p:nvSpPr>
          <p:cNvPr id="5" name="フッター プレースホルダー 4"/>
          <p:cNvSpPr>
            <a:spLocks noGrp="1"/>
          </p:cNvSpPr>
          <p:nvPr>
            <p:ph type="ftr" sz="quarter" idx="11"/>
          </p:nvPr>
        </p:nvSpPr>
        <p:spPr/>
        <p:txBody>
          <a:bodyPr/>
          <a:lstStyle/>
          <a:p>
            <a:pPr>
              <a:defRPr/>
            </a:pPr>
            <a:endParaRPr lang="en-US" altLang="ja-JP"/>
          </a:p>
        </p:txBody>
      </p:sp>
      <p:sp>
        <p:nvSpPr>
          <p:cNvPr id="6" name="スライド番号プレースホルダー 5"/>
          <p:cNvSpPr>
            <a:spLocks noGrp="1"/>
          </p:cNvSpPr>
          <p:nvPr>
            <p:ph type="sldNum" sz="quarter" idx="12"/>
          </p:nvPr>
        </p:nvSpPr>
        <p:spPr/>
        <p:txBody>
          <a:bodyPr/>
          <a:lstStyle/>
          <a:p>
            <a:pPr>
              <a:defRPr/>
            </a:pPr>
            <a:fld id="{01B1C735-BBD8-4BB6-BD99-6C6DF3A901C5}" type="slidenum">
              <a:rPr lang="ja-JP" altLang="en-US" smtClean="0"/>
              <a:pPr>
                <a:defRPr/>
              </a:pPr>
              <a:t>‹#›</a:t>
            </a:fld>
            <a:endParaRPr lang="en-US" altLang="ja-JP"/>
          </a:p>
        </p:txBody>
      </p:sp>
    </p:spTree>
    <p:extLst>
      <p:ext uri="{BB962C8B-B14F-4D97-AF65-F5344CB8AC3E}">
        <p14:creationId xmlns:p14="http://schemas.microsoft.com/office/powerpoint/2010/main" val="28057999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pPr>
              <a:defRPr/>
            </a:pPr>
            <a:endParaRPr lang="en-US" altLang="ja-JP"/>
          </a:p>
        </p:txBody>
      </p:sp>
      <p:sp>
        <p:nvSpPr>
          <p:cNvPr id="5" name="フッター プレースホルダー 4"/>
          <p:cNvSpPr>
            <a:spLocks noGrp="1"/>
          </p:cNvSpPr>
          <p:nvPr>
            <p:ph type="ftr" sz="quarter" idx="11"/>
          </p:nvPr>
        </p:nvSpPr>
        <p:spPr/>
        <p:txBody>
          <a:bodyPr/>
          <a:lstStyle/>
          <a:p>
            <a:pPr>
              <a:defRPr/>
            </a:pPr>
            <a:endParaRPr lang="en-US" altLang="ja-JP"/>
          </a:p>
        </p:txBody>
      </p:sp>
      <p:sp>
        <p:nvSpPr>
          <p:cNvPr id="6" name="スライド番号プレースホルダー 5"/>
          <p:cNvSpPr>
            <a:spLocks noGrp="1"/>
          </p:cNvSpPr>
          <p:nvPr>
            <p:ph type="sldNum" sz="quarter" idx="12"/>
          </p:nvPr>
        </p:nvSpPr>
        <p:spPr/>
        <p:txBody>
          <a:bodyPr/>
          <a:lstStyle/>
          <a:p>
            <a:pPr>
              <a:defRPr/>
            </a:pPr>
            <a:fld id="{63A7B333-7B72-4671-A0BD-A5384259E659}" type="slidenum">
              <a:rPr lang="ja-JP" altLang="en-US" smtClean="0"/>
              <a:pPr>
                <a:defRPr/>
              </a:pPr>
              <a:t>‹#›</a:t>
            </a:fld>
            <a:endParaRPr lang="en-US" altLang="ja-JP"/>
          </a:p>
        </p:txBody>
      </p:sp>
    </p:spTree>
    <p:extLst>
      <p:ext uri="{BB962C8B-B14F-4D97-AF65-F5344CB8AC3E}">
        <p14:creationId xmlns:p14="http://schemas.microsoft.com/office/powerpoint/2010/main" val="4298627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pPr>
              <a:defRPr/>
            </a:pPr>
            <a:endParaRPr lang="en-US" altLang="ja-JP"/>
          </a:p>
        </p:txBody>
      </p:sp>
      <p:sp>
        <p:nvSpPr>
          <p:cNvPr id="5" name="フッター プレースホルダー 4"/>
          <p:cNvSpPr>
            <a:spLocks noGrp="1"/>
          </p:cNvSpPr>
          <p:nvPr>
            <p:ph type="ftr" sz="quarter" idx="11"/>
          </p:nvPr>
        </p:nvSpPr>
        <p:spPr/>
        <p:txBody>
          <a:bodyPr/>
          <a:lstStyle/>
          <a:p>
            <a:pPr>
              <a:defRPr/>
            </a:pPr>
            <a:endParaRPr lang="en-US" altLang="ja-JP"/>
          </a:p>
        </p:txBody>
      </p:sp>
      <p:sp>
        <p:nvSpPr>
          <p:cNvPr id="6" name="スライド番号プレースホルダー 5"/>
          <p:cNvSpPr>
            <a:spLocks noGrp="1"/>
          </p:cNvSpPr>
          <p:nvPr>
            <p:ph type="sldNum" sz="quarter" idx="12"/>
          </p:nvPr>
        </p:nvSpPr>
        <p:spPr/>
        <p:txBody>
          <a:bodyPr/>
          <a:lstStyle/>
          <a:p>
            <a:pPr>
              <a:defRPr/>
            </a:pPr>
            <a:fld id="{63A7B333-7B72-4671-A0BD-A5384259E659}" type="slidenum">
              <a:rPr lang="ja-JP" altLang="en-US" smtClean="0"/>
              <a:pPr>
                <a:defRPr/>
              </a:pPr>
              <a:t>‹#›</a:t>
            </a:fld>
            <a:endParaRPr lang="en-US" altLang="ja-JP"/>
          </a:p>
        </p:txBody>
      </p:sp>
    </p:spTree>
    <p:extLst>
      <p:ext uri="{BB962C8B-B14F-4D97-AF65-F5344CB8AC3E}">
        <p14:creationId xmlns:p14="http://schemas.microsoft.com/office/powerpoint/2010/main" val="38250935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solidFill>
                  <a:srgbClr val="7030A0"/>
                </a:solidFill>
              </a:defRPr>
            </a:lvl1pPr>
          </a:lstStyle>
          <a:p>
            <a:r>
              <a:rPr lang="ja-JP" altLang="en-US" dirty="0" smtClean="0"/>
              <a:t>マスタ タイトルの書式設定</a:t>
            </a:r>
            <a:endParaRPr lang="ja-JP" altLang="en-US" dirty="0"/>
          </a:p>
        </p:txBody>
      </p:sp>
      <p:sp>
        <p:nvSpPr>
          <p:cNvPr id="3" name="Rectangle 6"/>
          <p:cNvSpPr>
            <a:spLocks noGrp="1" noChangeArrowheads="1"/>
          </p:cNvSpPr>
          <p:nvPr>
            <p:ph type="sldNum" sz="quarter" idx="10"/>
          </p:nvPr>
        </p:nvSpPr>
        <p:spPr>
          <a:ln/>
        </p:spPr>
        <p:txBody>
          <a:bodyPr/>
          <a:lstStyle>
            <a:lvl1pPr>
              <a:defRPr/>
            </a:lvl1pPr>
          </a:lstStyle>
          <a:p>
            <a:pPr>
              <a:defRPr/>
            </a:pPr>
            <a:fld id="{71AC84E4-909C-4DA2-B466-18C94D348C91}" type="slidenum">
              <a:rPr lang="en-US" altLang="ja-JP"/>
              <a:pPr>
                <a:defRPr/>
              </a:pPr>
              <a:t>‹#›</a:t>
            </a:fld>
            <a:endParaRPr lang="en-US" altLang="ja-JP"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8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solidFill>
                  <a:srgbClr val="7030A0"/>
                </a:solidFill>
              </a:defRPr>
            </a:lvl1pPr>
          </a:lstStyle>
          <a:p>
            <a:r>
              <a:rPr lang="ja-JP" altLang="en-US" dirty="0" smtClean="0"/>
              <a:t>マスタ タイトルの書式設定</a:t>
            </a:r>
            <a:endParaRPr lang="ja-JP" altLang="en-US" dirty="0"/>
          </a:p>
        </p:txBody>
      </p:sp>
      <p:sp>
        <p:nvSpPr>
          <p:cNvPr id="3" name="Rectangle 6"/>
          <p:cNvSpPr>
            <a:spLocks noGrp="1" noChangeArrowheads="1"/>
          </p:cNvSpPr>
          <p:nvPr>
            <p:ph type="sldNum" sz="quarter" idx="10"/>
          </p:nvPr>
        </p:nvSpPr>
        <p:spPr>
          <a:ln/>
        </p:spPr>
        <p:txBody>
          <a:bodyPr/>
          <a:lstStyle>
            <a:lvl1pPr>
              <a:defRPr/>
            </a:lvl1pPr>
          </a:lstStyle>
          <a:p>
            <a:pPr>
              <a:defRPr/>
            </a:pPr>
            <a:fld id="{71AC84E4-909C-4DA2-B466-18C94D348C91}" type="slidenum">
              <a:rPr lang="en-US" altLang="ja-JP"/>
              <a:pPr>
                <a:defRPr/>
              </a:pPr>
              <a:t>‹#›</a:t>
            </a:fld>
            <a:endParaRPr lang="en-US" altLang="ja-JP" dirty="0"/>
          </a:p>
        </p:txBody>
      </p:sp>
    </p:spTree>
    <p:extLst>
      <p:ext uri="{BB962C8B-B14F-4D97-AF65-F5344CB8AC3E}">
        <p14:creationId xmlns:p14="http://schemas.microsoft.com/office/powerpoint/2010/main" val="26175539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7_ユーザー設定レイアウト">
    <p:spTree>
      <p:nvGrpSpPr>
        <p:cNvPr id="1" name=""/>
        <p:cNvGrpSpPr/>
        <p:nvPr/>
      </p:nvGrpSpPr>
      <p:grpSpPr>
        <a:xfrm>
          <a:off x="0" y="0"/>
          <a:ext cx="0" cy="0"/>
          <a:chOff x="0" y="0"/>
          <a:chExt cx="0" cy="0"/>
        </a:xfrm>
      </p:grpSpPr>
      <p:sp>
        <p:nvSpPr>
          <p:cNvPr id="11" name="正方形/長方形 10"/>
          <p:cNvSpPr/>
          <p:nvPr userDrawn="1"/>
        </p:nvSpPr>
        <p:spPr>
          <a:xfrm>
            <a:off x="8689080" y="6544873"/>
            <a:ext cx="432000" cy="28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fld id="{8EF71AC9-A3D3-47E2-92FD-6F7BFB8D1AC2}" type="slidenum">
              <a:rPr kumimoji="1" lang="ja-JP" altLang="en-US" sz="1600" b="1"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pPr algn="ctr"/>
              <a:t>‹#›</a:t>
            </a:fld>
            <a:endParaRPr kumimoji="1" lang="ja-JP" altLang="en-US" sz="1600" b="1"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14203888"/>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489858" y="1521732"/>
            <a:ext cx="5551714" cy="1050018"/>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979714" y="2775857"/>
            <a:ext cx="4572000" cy="1251857"/>
          </a:xfrm>
        </p:spPr>
        <p:txBody>
          <a:bodyPr/>
          <a:lstStyle>
            <a:lvl1pPr marL="0" indent="0" algn="ctr">
              <a:buNone/>
              <a:defRPr/>
            </a:lvl1pPr>
            <a:lvl2pPr marL="325920" indent="0" algn="ctr">
              <a:buNone/>
              <a:defRPr/>
            </a:lvl2pPr>
            <a:lvl3pPr marL="651837" indent="0" algn="ctr">
              <a:buNone/>
              <a:defRPr/>
            </a:lvl3pPr>
            <a:lvl4pPr marL="977753" indent="0" algn="ctr">
              <a:buNone/>
              <a:defRPr/>
            </a:lvl4pPr>
            <a:lvl5pPr marL="1303674" indent="0" algn="ctr">
              <a:buNone/>
              <a:defRPr/>
            </a:lvl5pPr>
            <a:lvl6pPr marL="1629597" indent="0" algn="ctr">
              <a:buNone/>
              <a:defRPr/>
            </a:lvl6pPr>
            <a:lvl7pPr marL="1955512" indent="0" algn="ctr">
              <a:buNone/>
              <a:defRPr/>
            </a:lvl7pPr>
            <a:lvl8pPr marL="2281432" indent="0" algn="ctr">
              <a:buNone/>
              <a:defRPr/>
            </a:lvl8pPr>
            <a:lvl9pPr marL="2607350" indent="0" algn="ctr">
              <a:buNone/>
              <a:defRPr/>
            </a:lvl9pPr>
          </a:lstStyle>
          <a:p>
            <a:r>
              <a:rPr lang="ja-JP" altLang="en-US" smtClean="0"/>
              <a:t>マスター サブタイトルの書式設定</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D8A4877-FE4E-4F87-AE27-062075589D8D}"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40278715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0EC02BD-D8EC-4990-A724-59860BDB4C84}"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4343688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15942" y="3147789"/>
            <a:ext cx="5551714" cy="972911"/>
          </a:xfrm>
        </p:spPr>
        <p:txBody>
          <a:bodyPr anchor="t"/>
          <a:lstStyle>
            <a:lvl1pPr algn="l">
              <a:defRPr sz="29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515942" y="2076225"/>
            <a:ext cx="5551714" cy="1071562"/>
          </a:xfrm>
        </p:spPr>
        <p:txBody>
          <a:bodyPr anchor="b"/>
          <a:lstStyle>
            <a:lvl1pPr marL="0" indent="0">
              <a:buNone/>
              <a:defRPr sz="1500"/>
            </a:lvl1pPr>
            <a:lvl2pPr marL="325920" indent="0">
              <a:buNone/>
              <a:defRPr sz="1200"/>
            </a:lvl2pPr>
            <a:lvl3pPr marL="651837" indent="0">
              <a:buNone/>
              <a:defRPr sz="1100"/>
            </a:lvl3pPr>
            <a:lvl4pPr marL="977753" indent="0">
              <a:buNone/>
              <a:defRPr sz="900"/>
            </a:lvl4pPr>
            <a:lvl5pPr marL="1303674" indent="0">
              <a:buNone/>
              <a:defRPr sz="900"/>
            </a:lvl5pPr>
            <a:lvl6pPr marL="1629597" indent="0">
              <a:buNone/>
              <a:defRPr sz="900"/>
            </a:lvl6pPr>
            <a:lvl7pPr marL="1955512" indent="0">
              <a:buNone/>
              <a:defRPr sz="900"/>
            </a:lvl7pPr>
            <a:lvl8pPr marL="2281432" indent="0">
              <a:buNone/>
              <a:defRPr sz="900"/>
            </a:lvl8pPr>
            <a:lvl9pPr marL="2607350" indent="0">
              <a:buNone/>
              <a:defRPr sz="900"/>
            </a:lvl9pPr>
          </a:lstStyle>
          <a:p>
            <a:pPr lvl="0"/>
            <a:r>
              <a:rPr lang="ja-JP" altLang="en-US" smtClean="0"/>
              <a:t>マスター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71C9B34-956B-481A-B68E-36A1B3B24046}"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929999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326574" y="1143014"/>
            <a:ext cx="2884714" cy="3232831"/>
          </a:xfrm>
        </p:spPr>
        <p:txBody>
          <a:bodyPr/>
          <a:lstStyle>
            <a:lvl1pPr>
              <a:defRPr sz="1900"/>
            </a:lvl1pPr>
            <a:lvl2pPr>
              <a:defRPr sz="1800"/>
            </a:lvl2pPr>
            <a:lvl3pPr>
              <a:defRPr sz="1500"/>
            </a:lvl3pPr>
            <a:lvl4pPr>
              <a:defRPr sz="1200"/>
            </a:lvl4pPr>
            <a:lvl5pPr>
              <a:defRPr sz="1200"/>
            </a:lvl5pPr>
            <a:lvl6pPr>
              <a:defRPr sz="1200"/>
            </a:lvl6pPr>
            <a:lvl7pPr>
              <a:defRPr sz="1200"/>
            </a:lvl7pPr>
            <a:lvl8pPr>
              <a:defRPr sz="1200"/>
            </a:lvl8pPr>
            <a:lvl9pPr>
              <a:defRPr sz="12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3320145" y="1143014"/>
            <a:ext cx="2884714" cy="3232831"/>
          </a:xfrm>
        </p:spPr>
        <p:txBody>
          <a:bodyPr/>
          <a:lstStyle>
            <a:lvl1pPr>
              <a:defRPr sz="1900"/>
            </a:lvl1pPr>
            <a:lvl2pPr>
              <a:defRPr sz="1800"/>
            </a:lvl2pPr>
            <a:lvl3pPr>
              <a:defRPr sz="1500"/>
            </a:lvl3pPr>
            <a:lvl4pPr>
              <a:defRPr sz="1200"/>
            </a:lvl4pPr>
            <a:lvl5pPr>
              <a:defRPr sz="1200"/>
            </a:lvl5pPr>
            <a:lvl6pPr>
              <a:defRPr sz="1200"/>
            </a:lvl6pPr>
            <a:lvl7pPr>
              <a:defRPr sz="1200"/>
            </a:lvl7pPr>
            <a:lvl8pPr>
              <a:defRPr sz="1200"/>
            </a:lvl8pPr>
            <a:lvl9pPr>
              <a:defRPr sz="12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3BBB1E4-52A5-426A-944E-D6D676786E36}"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41059007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326575" y="1096509"/>
            <a:ext cx="2885849" cy="456973"/>
          </a:xfrm>
        </p:spPr>
        <p:txBody>
          <a:bodyPr anchor="b"/>
          <a:lstStyle>
            <a:lvl1pPr marL="0" indent="0">
              <a:buNone/>
              <a:defRPr sz="1800" b="1"/>
            </a:lvl1pPr>
            <a:lvl2pPr marL="325920" indent="0">
              <a:buNone/>
              <a:defRPr sz="1500" b="1"/>
            </a:lvl2pPr>
            <a:lvl3pPr marL="651837" indent="0">
              <a:buNone/>
              <a:defRPr sz="1200" b="1"/>
            </a:lvl3pPr>
            <a:lvl4pPr marL="977753" indent="0">
              <a:buNone/>
              <a:defRPr sz="1100" b="1"/>
            </a:lvl4pPr>
            <a:lvl5pPr marL="1303674" indent="0">
              <a:buNone/>
              <a:defRPr sz="1100" b="1"/>
            </a:lvl5pPr>
            <a:lvl6pPr marL="1629597" indent="0">
              <a:buNone/>
              <a:defRPr sz="1100" b="1"/>
            </a:lvl6pPr>
            <a:lvl7pPr marL="1955512" indent="0">
              <a:buNone/>
              <a:defRPr sz="1100" b="1"/>
            </a:lvl7pPr>
            <a:lvl8pPr marL="2281432" indent="0">
              <a:buNone/>
              <a:defRPr sz="1100" b="1"/>
            </a:lvl8pPr>
            <a:lvl9pPr marL="2607350" indent="0">
              <a:buNone/>
              <a:defRPr sz="11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326575" y="1553495"/>
            <a:ext cx="2885849" cy="2822349"/>
          </a:xfrm>
        </p:spPr>
        <p:txBody>
          <a:bodyPr/>
          <a:lstStyle>
            <a:lvl1pPr>
              <a:defRPr sz="1800"/>
            </a:lvl1pPr>
            <a:lvl2pPr>
              <a:defRPr sz="1500"/>
            </a:lvl2pPr>
            <a:lvl3pPr>
              <a:defRPr sz="1200"/>
            </a:lvl3pPr>
            <a:lvl4pPr>
              <a:defRPr sz="1100"/>
            </a:lvl4pPr>
            <a:lvl5pPr>
              <a:defRPr sz="1100"/>
            </a:lvl5pPr>
            <a:lvl6pPr>
              <a:defRPr sz="1100"/>
            </a:lvl6pPr>
            <a:lvl7pPr>
              <a:defRPr sz="1100"/>
            </a:lvl7pPr>
            <a:lvl8pPr>
              <a:defRPr sz="1100"/>
            </a:lvl8pPr>
            <a:lvl9pPr>
              <a:defRPr sz="11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3317876" y="1096509"/>
            <a:ext cx="2886983" cy="456973"/>
          </a:xfrm>
        </p:spPr>
        <p:txBody>
          <a:bodyPr anchor="b"/>
          <a:lstStyle>
            <a:lvl1pPr marL="0" indent="0">
              <a:buNone/>
              <a:defRPr sz="1800" b="1"/>
            </a:lvl1pPr>
            <a:lvl2pPr marL="325920" indent="0">
              <a:buNone/>
              <a:defRPr sz="1500" b="1"/>
            </a:lvl2pPr>
            <a:lvl3pPr marL="651837" indent="0">
              <a:buNone/>
              <a:defRPr sz="1200" b="1"/>
            </a:lvl3pPr>
            <a:lvl4pPr marL="977753" indent="0">
              <a:buNone/>
              <a:defRPr sz="1100" b="1"/>
            </a:lvl4pPr>
            <a:lvl5pPr marL="1303674" indent="0">
              <a:buNone/>
              <a:defRPr sz="1100" b="1"/>
            </a:lvl5pPr>
            <a:lvl6pPr marL="1629597" indent="0">
              <a:buNone/>
              <a:defRPr sz="1100" b="1"/>
            </a:lvl6pPr>
            <a:lvl7pPr marL="1955512" indent="0">
              <a:buNone/>
              <a:defRPr sz="1100" b="1"/>
            </a:lvl7pPr>
            <a:lvl8pPr marL="2281432" indent="0">
              <a:buNone/>
              <a:defRPr sz="1100" b="1"/>
            </a:lvl8pPr>
            <a:lvl9pPr marL="2607350" indent="0">
              <a:buNone/>
              <a:defRPr sz="11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3317876" y="1553495"/>
            <a:ext cx="2886983" cy="2822349"/>
          </a:xfrm>
        </p:spPr>
        <p:txBody>
          <a:bodyPr/>
          <a:lstStyle>
            <a:lvl1pPr>
              <a:defRPr sz="1800"/>
            </a:lvl1pPr>
            <a:lvl2pPr>
              <a:defRPr sz="1500"/>
            </a:lvl2pPr>
            <a:lvl3pPr>
              <a:defRPr sz="1200"/>
            </a:lvl3pPr>
            <a:lvl4pPr>
              <a:defRPr sz="1100"/>
            </a:lvl4pPr>
            <a:lvl5pPr>
              <a:defRPr sz="1100"/>
            </a:lvl5pPr>
            <a:lvl6pPr>
              <a:defRPr sz="1100"/>
            </a:lvl6pPr>
            <a:lvl7pPr>
              <a:defRPr sz="1100"/>
            </a:lvl7pPr>
            <a:lvl8pPr>
              <a:defRPr sz="1100"/>
            </a:lvl8pPr>
            <a:lvl9pPr>
              <a:defRPr sz="11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A160C4B-1F46-4246-B894-417C2A2F554B}"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5346564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pPr>
              <a:defRPr/>
            </a:pPr>
            <a:endParaRPr lang="en-US" altLang="ja-JP"/>
          </a:p>
        </p:txBody>
      </p:sp>
      <p:sp>
        <p:nvSpPr>
          <p:cNvPr id="5" name="フッター プレースホルダー 4"/>
          <p:cNvSpPr>
            <a:spLocks noGrp="1"/>
          </p:cNvSpPr>
          <p:nvPr>
            <p:ph type="ftr" sz="quarter" idx="11"/>
          </p:nvPr>
        </p:nvSpPr>
        <p:spPr/>
        <p:txBody>
          <a:bodyPr/>
          <a:lstStyle/>
          <a:p>
            <a:pPr>
              <a:defRPr/>
            </a:pPr>
            <a:endParaRPr lang="en-US" altLang="ja-JP"/>
          </a:p>
        </p:txBody>
      </p:sp>
      <p:sp>
        <p:nvSpPr>
          <p:cNvPr id="6" name="スライド番号プレースホルダー 5"/>
          <p:cNvSpPr>
            <a:spLocks noGrp="1"/>
          </p:cNvSpPr>
          <p:nvPr>
            <p:ph type="sldNum" sz="quarter" idx="12"/>
          </p:nvPr>
        </p:nvSpPr>
        <p:spPr/>
        <p:txBody>
          <a:bodyPr/>
          <a:lstStyle/>
          <a:p>
            <a:pPr>
              <a:defRPr/>
            </a:pPr>
            <a:fld id="{C721EF3B-8582-4A02-A82B-11DAB0CE9406}" type="slidenum">
              <a:rPr lang="ja-JP" altLang="en-US" smtClean="0"/>
              <a:pPr>
                <a:defRPr/>
              </a:pPr>
              <a:t>‹#›</a:t>
            </a:fld>
            <a:endParaRPr lang="en-US" altLang="ja-JP"/>
          </a:p>
        </p:txBody>
      </p:sp>
    </p:spTree>
    <p:extLst>
      <p:ext uri="{BB962C8B-B14F-4D97-AF65-F5344CB8AC3E}">
        <p14:creationId xmlns:p14="http://schemas.microsoft.com/office/powerpoint/2010/main" val="35495744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1C6B1AFA-8132-42C8-933A-573815D3DC2E}"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7731143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37DBB36A-5AEA-4402-B5B9-FAD6C50048B8}"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4594574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26573" y="195036"/>
            <a:ext cx="2148796" cy="830036"/>
          </a:xfrm>
        </p:spPr>
        <p:txBody>
          <a:bodyPr anchor="b"/>
          <a:lstStyle>
            <a:lvl1pPr algn="l">
              <a:defRPr sz="15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2553615" y="195042"/>
            <a:ext cx="3651249" cy="4180795"/>
          </a:xfrm>
        </p:spPr>
        <p:txBody>
          <a:bodyPr/>
          <a:lstStyle>
            <a:lvl1pPr>
              <a:defRPr sz="2200"/>
            </a:lvl1pPr>
            <a:lvl2pPr>
              <a:defRPr sz="19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326573" y="1025086"/>
            <a:ext cx="2148796" cy="3350759"/>
          </a:xfrm>
        </p:spPr>
        <p:txBody>
          <a:bodyPr/>
          <a:lstStyle>
            <a:lvl1pPr marL="0" indent="0">
              <a:buNone/>
              <a:defRPr sz="900"/>
            </a:lvl1pPr>
            <a:lvl2pPr marL="325920" indent="0">
              <a:buNone/>
              <a:defRPr sz="900"/>
            </a:lvl2pPr>
            <a:lvl3pPr marL="651837" indent="0">
              <a:buNone/>
              <a:defRPr sz="600"/>
            </a:lvl3pPr>
            <a:lvl4pPr marL="977753" indent="0">
              <a:buNone/>
              <a:defRPr sz="600"/>
            </a:lvl4pPr>
            <a:lvl5pPr marL="1303674" indent="0">
              <a:buNone/>
              <a:defRPr sz="600"/>
            </a:lvl5pPr>
            <a:lvl6pPr marL="1629597" indent="0">
              <a:buNone/>
              <a:defRPr sz="600"/>
            </a:lvl6pPr>
            <a:lvl7pPr marL="1955512" indent="0">
              <a:buNone/>
              <a:defRPr sz="600"/>
            </a:lvl7pPr>
            <a:lvl8pPr marL="2281432" indent="0">
              <a:buNone/>
              <a:defRPr sz="600"/>
            </a:lvl8pPr>
            <a:lvl9pPr marL="2607350" indent="0">
              <a:buNone/>
              <a:defRPr sz="600"/>
            </a:lvl9pPr>
          </a:lstStyle>
          <a:p>
            <a:pPr lvl="0"/>
            <a:r>
              <a:rPr lang="ja-JP" altLang="en-US" smtClean="0"/>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FA315E0-FB6B-40A1-AE49-AB9C14F3DFA3}"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9030747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280212" y="3429001"/>
            <a:ext cx="3918859" cy="404813"/>
          </a:xfrm>
        </p:spPr>
        <p:txBody>
          <a:bodyPr anchor="b"/>
          <a:lstStyle>
            <a:lvl1pPr algn="l">
              <a:defRPr sz="15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280212" y="437696"/>
            <a:ext cx="3918859" cy="2939143"/>
          </a:xfrm>
        </p:spPr>
        <p:txBody>
          <a:bodyPr lIns="65181" tIns="32594" rIns="65181" bIns="32594"/>
          <a:lstStyle>
            <a:lvl1pPr marL="0" indent="0">
              <a:buNone/>
              <a:defRPr sz="2200"/>
            </a:lvl1pPr>
            <a:lvl2pPr marL="325920" indent="0">
              <a:buNone/>
              <a:defRPr sz="1900"/>
            </a:lvl2pPr>
            <a:lvl3pPr marL="651837" indent="0">
              <a:buNone/>
              <a:defRPr sz="1800"/>
            </a:lvl3pPr>
            <a:lvl4pPr marL="977753" indent="0">
              <a:buNone/>
              <a:defRPr sz="1500"/>
            </a:lvl4pPr>
            <a:lvl5pPr marL="1303674" indent="0">
              <a:buNone/>
              <a:defRPr sz="1500"/>
            </a:lvl5pPr>
            <a:lvl6pPr marL="1629597" indent="0">
              <a:buNone/>
              <a:defRPr sz="1500"/>
            </a:lvl6pPr>
            <a:lvl7pPr marL="1955512" indent="0">
              <a:buNone/>
              <a:defRPr sz="1500"/>
            </a:lvl7pPr>
            <a:lvl8pPr marL="2281432" indent="0">
              <a:buNone/>
              <a:defRPr sz="1500"/>
            </a:lvl8pPr>
            <a:lvl9pPr marL="2607350" indent="0">
              <a:buNone/>
              <a:defRPr sz="1500"/>
            </a:lvl9pPr>
          </a:lstStyle>
          <a:p>
            <a:pPr lvl="0"/>
            <a:endParaRPr lang="ja-JP" altLang="en-US" noProof="0" smtClean="0"/>
          </a:p>
        </p:txBody>
      </p:sp>
      <p:sp>
        <p:nvSpPr>
          <p:cNvPr id="4" name="テキスト プレースホルダー 3"/>
          <p:cNvSpPr>
            <a:spLocks noGrp="1"/>
          </p:cNvSpPr>
          <p:nvPr>
            <p:ph type="body" sz="half" idx="2"/>
          </p:nvPr>
        </p:nvSpPr>
        <p:spPr>
          <a:xfrm>
            <a:off x="1280212" y="3833827"/>
            <a:ext cx="3918859" cy="574901"/>
          </a:xfrm>
        </p:spPr>
        <p:txBody>
          <a:bodyPr/>
          <a:lstStyle>
            <a:lvl1pPr marL="0" indent="0">
              <a:buNone/>
              <a:defRPr sz="900"/>
            </a:lvl1pPr>
            <a:lvl2pPr marL="325920" indent="0">
              <a:buNone/>
              <a:defRPr sz="900"/>
            </a:lvl2pPr>
            <a:lvl3pPr marL="651837" indent="0">
              <a:buNone/>
              <a:defRPr sz="600"/>
            </a:lvl3pPr>
            <a:lvl4pPr marL="977753" indent="0">
              <a:buNone/>
              <a:defRPr sz="600"/>
            </a:lvl4pPr>
            <a:lvl5pPr marL="1303674" indent="0">
              <a:buNone/>
              <a:defRPr sz="600"/>
            </a:lvl5pPr>
            <a:lvl6pPr marL="1629597" indent="0">
              <a:buNone/>
              <a:defRPr sz="600"/>
            </a:lvl6pPr>
            <a:lvl7pPr marL="1955512" indent="0">
              <a:buNone/>
              <a:defRPr sz="600"/>
            </a:lvl7pPr>
            <a:lvl8pPr marL="2281432" indent="0">
              <a:buNone/>
              <a:defRPr sz="600"/>
            </a:lvl8pPr>
            <a:lvl9pPr marL="2607350" indent="0">
              <a:buNone/>
              <a:defRPr sz="600"/>
            </a:lvl9pPr>
          </a:lstStyle>
          <a:p>
            <a:pPr lvl="0"/>
            <a:r>
              <a:rPr lang="ja-JP" altLang="en-US" smtClean="0"/>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8F684C7-FB46-430D-86D0-CE389829C16D}"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2590992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28A68A3-3EDD-4767-8253-242E62555AC3}"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859554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4735288" y="196179"/>
            <a:ext cx="1469571" cy="4179661"/>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326575" y="196179"/>
            <a:ext cx="4299858" cy="4179661"/>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1969F75-6F19-4222-8E06-999CBCF5DF2D}"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7100981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pPr>
              <a:defRPr/>
            </a:pPr>
            <a:endParaRPr lang="en-US" altLang="ja-JP"/>
          </a:p>
        </p:txBody>
      </p:sp>
      <p:sp>
        <p:nvSpPr>
          <p:cNvPr id="5" name="フッター プレースホルダー 4"/>
          <p:cNvSpPr>
            <a:spLocks noGrp="1"/>
          </p:cNvSpPr>
          <p:nvPr>
            <p:ph type="ftr" sz="quarter" idx="11"/>
          </p:nvPr>
        </p:nvSpPr>
        <p:spPr/>
        <p:txBody>
          <a:bodyPr/>
          <a:lstStyle/>
          <a:p>
            <a:pPr>
              <a:defRPr/>
            </a:pPr>
            <a:endParaRPr lang="en-US" altLang="ja-JP"/>
          </a:p>
        </p:txBody>
      </p:sp>
      <p:sp>
        <p:nvSpPr>
          <p:cNvPr id="6" name="スライド番号プレースホルダー 5"/>
          <p:cNvSpPr>
            <a:spLocks noGrp="1"/>
          </p:cNvSpPr>
          <p:nvPr>
            <p:ph type="sldNum" sz="quarter" idx="12"/>
          </p:nvPr>
        </p:nvSpPr>
        <p:spPr/>
        <p:txBody>
          <a:bodyPr/>
          <a:lstStyle/>
          <a:p>
            <a:pPr>
              <a:defRPr/>
            </a:pPr>
            <a:fld id="{E52949F2-7E26-4CAF-9DAF-C53D5EBD1145}" type="slidenum">
              <a:rPr lang="ja-JP" altLang="en-US" smtClean="0"/>
              <a:pPr>
                <a:defRPr/>
              </a:pPr>
              <a:t>‹#›</a:t>
            </a:fld>
            <a:endParaRPr lang="en-US" altLang="ja-JP"/>
          </a:p>
        </p:txBody>
      </p:sp>
    </p:spTree>
    <p:extLst>
      <p:ext uri="{BB962C8B-B14F-4D97-AF65-F5344CB8AC3E}">
        <p14:creationId xmlns:p14="http://schemas.microsoft.com/office/powerpoint/2010/main" val="11256715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pPr>
              <a:defRPr/>
            </a:pPr>
            <a:endParaRPr lang="en-US" altLang="ja-JP"/>
          </a:p>
        </p:txBody>
      </p:sp>
      <p:sp>
        <p:nvSpPr>
          <p:cNvPr id="6" name="フッター プレースホルダー 5"/>
          <p:cNvSpPr>
            <a:spLocks noGrp="1"/>
          </p:cNvSpPr>
          <p:nvPr>
            <p:ph type="ftr" sz="quarter" idx="11"/>
          </p:nvPr>
        </p:nvSpPr>
        <p:spPr/>
        <p:txBody>
          <a:bodyPr/>
          <a:lstStyle/>
          <a:p>
            <a:pPr>
              <a:defRPr/>
            </a:pPr>
            <a:endParaRPr lang="en-US" altLang="ja-JP"/>
          </a:p>
        </p:txBody>
      </p:sp>
      <p:sp>
        <p:nvSpPr>
          <p:cNvPr id="7" name="スライド番号プレースホルダー 6"/>
          <p:cNvSpPr>
            <a:spLocks noGrp="1"/>
          </p:cNvSpPr>
          <p:nvPr>
            <p:ph type="sldNum" sz="quarter" idx="12"/>
          </p:nvPr>
        </p:nvSpPr>
        <p:spPr/>
        <p:txBody>
          <a:bodyPr/>
          <a:lstStyle/>
          <a:p>
            <a:pPr>
              <a:defRPr/>
            </a:pPr>
            <a:fld id="{CCAD5C01-C317-42F0-8838-81FAD2E0ABD9}" type="slidenum">
              <a:rPr lang="ja-JP" altLang="en-US" smtClean="0"/>
              <a:pPr>
                <a:defRPr/>
              </a:pPr>
              <a:t>‹#›</a:t>
            </a:fld>
            <a:endParaRPr lang="en-US" altLang="ja-JP"/>
          </a:p>
        </p:txBody>
      </p:sp>
    </p:spTree>
    <p:extLst>
      <p:ext uri="{BB962C8B-B14F-4D97-AF65-F5344CB8AC3E}">
        <p14:creationId xmlns:p14="http://schemas.microsoft.com/office/powerpoint/2010/main" val="14975298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pPr>
              <a:defRPr/>
            </a:pPr>
            <a:endParaRPr lang="en-US" altLang="ja-JP"/>
          </a:p>
        </p:txBody>
      </p:sp>
      <p:sp>
        <p:nvSpPr>
          <p:cNvPr id="8" name="フッター プレースホルダー 7"/>
          <p:cNvSpPr>
            <a:spLocks noGrp="1"/>
          </p:cNvSpPr>
          <p:nvPr>
            <p:ph type="ftr" sz="quarter" idx="11"/>
          </p:nvPr>
        </p:nvSpPr>
        <p:spPr/>
        <p:txBody>
          <a:bodyPr/>
          <a:lstStyle/>
          <a:p>
            <a:pPr>
              <a:defRPr/>
            </a:pPr>
            <a:endParaRPr lang="en-US" altLang="ja-JP"/>
          </a:p>
        </p:txBody>
      </p:sp>
      <p:sp>
        <p:nvSpPr>
          <p:cNvPr id="9" name="スライド番号プレースホルダー 8"/>
          <p:cNvSpPr>
            <a:spLocks noGrp="1"/>
          </p:cNvSpPr>
          <p:nvPr>
            <p:ph type="sldNum" sz="quarter" idx="12"/>
          </p:nvPr>
        </p:nvSpPr>
        <p:spPr/>
        <p:txBody>
          <a:bodyPr/>
          <a:lstStyle/>
          <a:p>
            <a:pPr>
              <a:defRPr/>
            </a:pPr>
            <a:fld id="{60896B0B-2409-4EB1-B3E6-C8D7C6278DB5}" type="slidenum">
              <a:rPr lang="ja-JP" altLang="en-US" smtClean="0"/>
              <a:pPr>
                <a:defRPr/>
              </a:pPr>
              <a:t>‹#›</a:t>
            </a:fld>
            <a:endParaRPr lang="en-US" altLang="ja-JP"/>
          </a:p>
        </p:txBody>
      </p:sp>
    </p:spTree>
    <p:extLst>
      <p:ext uri="{BB962C8B-B14F-4D97-AF65-F5344CB8AC3E}">
        <p14:creationId xmlns:p14="http://schemas.microsoft.com/office/powerpoint/2010/main" val="3502499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pPr>
              <a:defRPr/>
            </a:pPr>
            <a:endParaRPr lang="en-US" altLang="ja-JP"/>
          </a:p>
        </p:txBody>
      </p:sp>
      <p:sp>
        <p:nvSpPr>
          <p:cNvPr id="4" name="フッター プレースホルダー 3"/>
          <p:cNvSpPr>
            <a:spLocks noGrp="1"/>
          </p:cNvSpPr>
          <p:nvPr>
            <p:ph type="ftr" sz="quarter" idx="11"/>
          </p:nvPr>
        </p:nvSpPr>
        <p:spPr/>
        <p:txBody>
          <a:bodyPr/>
          <a:lstStyle/>
          <a:p>
            <a:pPr>
              <a:defRPr/>
            </a:pPr>
            <a:endParaRPr lang="en-US" altLang="ja-JP"/>
          </a:p>
        </p:txBody>
      </p:sp>
      <p:sp>
        <p:nvSpPr>
          <p:cNvPr id="5" name="スライド番号プレースホルダー 4"/>
          <p:cNvSpPr>
            <a:spLocks noGrp="1"/>
          </p:cNvSpPr>
          <p:nvPr>
            <p:ph type="sldNum" sz="quarter" idx="12"/>
          </p:nvPr>
        </p:nvSpPr>
        <p:spPr/>
        <p:txBody>
          <a:bodyPr/>
          <a:lstStyle/>
          <a:p>
            <a:pPr>
              <a:defRPr/>
            </a:pPr>
            <a:fld id="{C44FD83E-7E28-4829-9B08-D51B24984895}" type="slidenum">
              <a:rPr lang="ja-JP" altLang="en-US" smtClean="0"/>
              <a:pPr>
                <a:defRPr/>
              </a:pPr>
              <a:t>‹#›</a:t>
            </a:fld>
            <a:endParaRPr lang="en-US" altLang="ja-JP"/>
          </a:p>
        </p:txBody>
      </p:sp>
    </p:spTree>
    <p:extLst>
      <p:ext uri="{BB962C8B-B14F-4D97-AF65-F5344CB8AC3E}">
        <p14:creationId xmlns:p14="http://schemas.microsoft.com/office/powerpoint/2010/main" val="9414398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endParaRPr lang="en-US" altLang="ja-JP"/>
          </a:p>
        </p:txBody>
      </p:sp>
      <p:sp>
        <p:nvSpPr>
          <p:cNvPr id="3" name="フッター プレースホルダー 2"/>
          <p:cNvSpPr>
            <a:spLocks noGrp="1"/>
          </p:cNvSpPr>
          <p:nvPr>
            <p:ph type="ftr" sz="quarter" idx="11"/>
          </p:nvPr>
        </p:nvSpPr>
        <p:spPr/>
        <p:txBody>
          <a:bodyPr/>
          <a:lstStyle/>
          <a:p>
            <a:pPr>
              <a:defRPr/>
            </a:pPr>
            <a:endParaRPr lang="en-US" altLang="ja-JP"/>
          </a:p>
        </p:txBody>
      </p:sp>
      <p:sp>
        <p:nvSpPr>
          <p:cNvPr id="4" name="スライド番号プレースホルダー 3"/>
          <p:cNvSpPr>
            <a:spLocks noGrp="1"/>
          </p:cNvSpPr>
          <p:nvPr>
            <p:ph type="sldNum" sz="quarter" idx="12"/>
          </p:nvPr>
        </p:nvSpPr>
        <p:spPr/>
        <p:txBody>
          <a:bodyPr/>
          <a:lstStyle/>
          <a:p>
            <a:pPr>
              <a:defRPr/>
            </a:pPr>
            <a:fld id="{EAD68E1B-C62F-44BA-BE96-B3D3A04D6E8E}" type="slidenum">
              <a:rPr lang="ja-JP" altLang="en-US" smtClean="0"/>
              <a:pPr>
                <a:defRPr/>
              </a:pPr>
              <a:t>‹#›</a:t>
            </a:fld>
            <a:endParaRPr lang="en-US" altLang="ja-JP"/>
          </a:p>
        </p:txBody>
      </p:sp>
    </p:spTree>
    <p:extLst>
      <p:ext uri="{BB962C8B-B14F-4D97-AF65-F5344CB8AC3E}">
        <p14:creationId xmlns:p14="http://schemas.microsoft.com/office/powerpoint/2010/main" val="3575115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pPr>
              <a:defRPr/>
            </a:pPr>
            <a:endParaRPr lang="en-US" altLang="ja-JP"/>
          </a:p>
        </p:txBody>
      </p:sp>
      <p:sp>
        <p:nvSpPr>
          <p:cNvPr id="6" name="フッター プレースホルダー 5"/>
          <p:cNvSpPr>
            <a:spLocks noGrp="1"/>
          </p:cNvSpPr>
          <p:nvPr>
            <p:ph type="ftr" sz="quarter" idx="11"/>
          </p:nvPr>
        </p:nvSpPr>
        <p:spPr/>
        <p:txBody>
          <a:bodyPr/>
          <a:lstStyle/>
          <a:p>
            <a:pPr>
              <a:defRPr/>
            </a:pPr>
            <a:endParaRPr lang="en-US" altLang="ja-JP"/>
          </a:p>
        </p:txBody>
      </p:sp>
      <p:sp>
        <p:nvSpPr>
          <p:cNvPr id="7" name="スライド番号プレースホルダー 6"/>
          <p:cNvSpPr>
            <a:spLocks noGrp="1"/>
          </p:cNvSpPr>
          <p:nvPr>
            <p:ph type="sldNum" sz="quarter" idx="12"/>
          </p:nvPr>
        </p:nvSpPr>
        <p:spPr/>
        <p:txBody>
          <a:bodyPr/>
          <a:lstStyle/>
          <a:p>
            <a:pPr>
              <a:defRPr/>
            </a:pPr>
            <a:fld id="{63A7B333-7B72-4671-A0BD-A5384259E659}" type="slidenum">
              <a:rPr lang="ja-JP" altLang="en-US" smtClean="0"/>
              <a:pPr>
                <a:defRPr/>
              </a:pPr>
              <a:t>‹#›</a:t>
            </a:fld>
            <a:endParaRPr lang="en-US" altLang="ja-JP"/>
          </a:p>
        </p:txBody>
      </p:sp>
    </p:spTree>
    <p:extLst>
      <p:ext uri="{BB962C8B-B14F-4D97-AF65-F5344CB8AC3E}">
        <p14:creationId xmlns:p14="http://schemas.microsoft.com/office/powerpoint/2010/main" val="22684072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pPr>
              <a:defRPr/>
            </a:pPr>
            <a:endParaRPr lang="en-US" altLang="ja-JP"/>
          </a:p>
        </p:txBody>
      </p:sp>
      <p:sp>
        <p:nvSpPr>
          <p:cNvPr id="6" name="フッター プレースホルダー 5"/>
          <p:cNvSpPr>
            <a:spLocks noGrp="1"/>
          </p:cNvSpPr>
          <p:nvPr>
            <p:ph type="ftr" sz="quarter" idx="11"/>
          </p:nvPr>
        </p:nvSpPr>
        <p:spPr/>
        <p:txBody>
          <a:bodyPr/>
          <a:lstStyle/>
          <a:p>
            <a:pPr>
              <a:defRPr/>
            </a:pPr>
            <a:endParaRPr lang="en-US" altLang="ja-JP"/>
          </a:p>
        </p:txBody>
      </p:sp>
      <p:sp>
        <p:nvSpPr>
          <p:cNvPr id="7" name="スライド番号プレースホルダー 6"/>
          <p:cNvSpPr>
            <a:spLocks noGrp="1"/>
          </p:cNvSpPr>
          <p:nvPr>
            <p:ph type="sldNum" sz="quarter" idx="12"/>
          </p:nvPr>
        </p:nvSpPr>
        <p:spPr/>
        <p:txBody>
          <a:bodyPr/>
          <a:lstStyle/>
          <a:p>
            <a:pPr>
              <a:defRPr/>
            </a:pPr>
            <a:fld id="{3025E394-83B2-4F98-A54A-36ACC2187789}" type="slidenum">
              <a:rPr lang="ja-JP" altLang="en-US" smtClean="0"/>
              <a:pPr>
                <a:defRPr/>
              </a:pPr>
              <a:t>‹#›</a:t>
            </a:fld>
            <a:endParaRPr lang="en-US" altLang="ja-JP"/>
          </a:p>
        </p:txBody>
      </p:sp>
    </p:spTree>
    <p:extLst>
      <p:ext uri="{BB962C8B-B14F-4D97-AF65-F5344CB8AC3E}">
        <p14:creationId xmlns:p14="http://schemas.microsoft.com/office/powerpoint/2010/main" val="143738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ltLang="ja-JP"/>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ltLang="ja-JP"/>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63A7B333-7B72-4671-A0BD-A5384259E659}" type="slidenum">
              <a:rPr lang="ja-JP" altLang="en-US" smtClean="0"/>
              <a:pPr>
                <a:defRPr/>
              </a:pPr>
              <a:t>‹#›</a:t>
            </a:fld>
            <a:endParaRPr lang="en-US" altLang="ja-JP"/>
          </a:p>
        </p:txBody>
      </p:sp>
    </p:spTree>
    <p:extLst>
      <p:ext uri="{BB962C8B-B14F-4D97-AF65-F5344CB8AC3E}">
        <p14:creationId xmlns:p14="http://schemas.microsoft.com/office/powerpoint/2010/main" val="1594425039"/>
      </p:ext>
    </p:extLst>
  </p:cSld>
  <p:clrMap bg1="lt1" tx1="dk1" bg2="lt2" tx2="dk2" accent1="accent1" accent2="accent2" accent3="accent3" accent4="accent4" accent5="accent5" accent6="accent6" hlink="hlink" folHlink="folHlink"/>
  <p:sldLayoutIdLst>
    <p:sldLayoutId id="2147483959" r:id="rId1"/>
    <p:sldLayoutId id="2147483960" r:id="rId2"/>
    <p:sldLayoutId id="2147483961" r:id="rId3"/>
    <p:sldLayoutId id="2147483962" r:id="rId4"/>
    <p:sldLayoutId id="2147483963" r:id="rId5"/>
    <p:sldLayoutId id="2147483964" r:id="rId6"/>
    <p:sldLayoutId id="2147483965" r:id="rId7"/>
    <p:sldLayoutId id="2147483966" r:id="rId8"/>
    <p:sldLayoutId id="2147483967" r:id="rId9"/>
    <p:sldLayoutId id="2147483968" r:id="rId10"/>
    <p:sldLayoutId id="2147483969" r:id="rId11"/>
    <p:sldLayoutId id="2147483736" r:id="rId12"/>
    <p:sldLayoutId id="2147483738" r:id="rId13"/>
    <p:sldLayoutId id="2147483982" r:id="rId14"/>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6974" y="274411"/>
            <a:ext cx="8230054"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46" tIns="45622" rIns="91246" bIns="45622" numCol="1" anchor="ctr"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456974" y="1599973"/>
            <a:ext cx="8230054" cy="4526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46" tIns="45622" rIns="91246" bIns="45622"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8" name="Rectangle 4"/>
          <p:cNvSpPr>
            <a:spLocks noGrp="1" noChangeArrowheads="1"/>
          </p:cNvSpPr>
          <p:nvPr>
            <p:ph type="dt" sz="half" idx="2"/>
          </p:nvPr>
        </p:nvSpPr>
        <p:spPr bwMode="auto">
          <a:xfrm>
            <a:off x="456974" y="6245679"/>
            <a:ext cx="2134054"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46" tIns="45622" rIns="91246" bIns="45622" numCol="1" anchor="t" anchorCtr="0" compatLnSpc="1">
            <a:prstTxWarp prst="textNoShape">
              <a:avLst/>
            </a:prstTxWarp>
          </a:bodyPr>
          <a:lstStyle>
            <a:lvl1pPr defTabSz="912118">
              <a:defRPr kumimoji="0" sz="1500">
                <a:latin typeface="Arial" charset="0"/>
                <a:ea typeface="ＭＳ Ｐゴシック" pitchFamily="50" charset="-128"/>
              </a:defRPr>
            </a:lvl1pPr>
          </a:lstStyle>
          <a:p>
            <a:pPr>
              <a:lnSpc>
                <a:spcPct val="100000"/>
              </a:lnSpc>
              <a:spcBef>
                <a:spcPct val="0"/>
              </a:spcBef>
              <a:spcAft>
                <a:spcPct val="0"/>
              </a:spcAft>
              <a:defRPr/>
            </a:pPr>
            <a:endParaRPr lang="en-US" altLang="ja-JP">
              <a:solidFill>
                <a:srgbClr val="000000"/>
              </a:solidFill>
            </a:endParaRPr>
          </a:p>
        </p:txBody>
      </p:sp>
      <p:sp>
        <p:nvSpPr>
          <p:cNvPr id="1029" name="Rectangle 5"/>
          <p:cNvSpPr>
            <a:spLocks noGrp="1" noChangeArrowheads="1"/>
          </p:cNvSpPr>
          <p:nvPr>
            <p:ph type="ftr" sz="quarter" idx="3"/>
          </p:nvPr>
        </p:nvSpPr>
        <p:spPr bwMode="auto">
          <a:xfrm>
            <a:off x="3123974" y="6245679"/>
            <a:ext cx="2896054"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46" tIns="45622" rIns="91246" bIns="45622" numCol="1" anchor="t" anchorCtr="0" compatLnSpc="1">
            <a:prstTxWarp prst="textNoShape">
              <a:avLst/>
            </a:prstTxWarp>
          </a:bodyPr>
          <a:lstStyle>
            <a:lvl1pPr algn="ctr" defTabSz="912118">
              <a:defRPr kumimoji="0" sz="1500">
                <a:latin typeface="Arial" charset="0"/>
                <a:ea typeface="ＭＳ Ｐゴシック" pitchFamily="50" charset="-128"/>
              </a:defRPr>
            </a:lvl1pPr>
          </a:lstStyle>
          <a:p>
            <a:pPr>
              <a:lnSpc>
                <a:spcPct val="100000"/>
              </a:lnSpc>
              <a:spcBef>
                <a:spcPct val="0"/>
              </a:spcBef>
              <a:spcAft>
                <a:spcPct val="0"/>
              </a:spcAft>
              <a:defRPr/>
            </a:pPr>
            <a:endParaRPr lang="en-US" altLang="ja-JP">
              <a:solidFill>
                <a:srgbClr val="000000"/>
              </a:solidFill>
            </a:endParaRPr>
          </a:p>
        </p:txBody>
      </p:sp>
      <p:sp>
        <p:nvSpPr>
          <p:cNvPr id="1030" name="Rectangle 6"/>
          <p:cNvSpPr>
            <a:spLocks noGrp="1" noChangeArrowheads="1"/>
          </p:cNvSpPr>
          <p:nvPr>
            <p:ph type="sldNum" sz="quarter" idx="4"/>
          </p:nvPr>
        </p:nvSpPr>
        <p:spPr bwMode="auto">
          <a:xfrm>
            <a:off x="6552974" y="6245679"/>
            <a:ext cx="2134054"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46" tIns="45622" rIns="91246" bIns="45622" numCol="1" anchor="t" anchorCtr="0" compatLnSpc="1">
            <a:prstTxWarp prst="textNoShape">
              <a:avLst/>
            </a:prstTxWarp>
          </a:bodyPr>
          <a:lstStyle>
            <a:lvl1pPr algn="r" defTabSz="912118">
              <a:defRPr kumimoji="0" sz="1500">
                <a:latin typeface="Arial" charset="0"/>
                <a:ea typeface="ＭＳ Ｐゴシック" pitchFamily="50" charset="-128"/>
              </a:defRPr>
            </a:lvl1pPr>
          </a:lstStyle>
          <a:p>
            <a:pPr>
              <a:lnSpc>
                <a:spcPct val="100000"/>
              </a:lnSpc>
              <a:spcBef>
                <a:spcPct val="0"/>
              </a:spcBef>
              <a:spcAft>
                <a:spcPct val="0"/>
              </a:spcAft>
              <a:defRPr/>
            </a:pPr>
            <a:fld id="{1E63B1E6-3F51-4CFF-A729-70B788703FB3}" type="slidenum">
              <a:rPr lang="en-US" altLang="ja-JP">
                <a:solidFill>
                  <a:srgbClr val="000000"/>
                </a:solidFill>
              </a:rPr>
              <a:pPr>
                <a:lnSpc>
                  <a:spcPct val="100000"/>
                </a:lnSpc>
                <a:spcBef>
                  <a:spcPct val="0"/>
                </a:spcBef>
                <a:spcAft>
                  <a:spcPct val="0"/>
                </a:spcAft>
                <a:defRPr/>
              </a:pPr>
              <a:t>‹#›</a:t>
            </a:fld>
            <a:endParaRPr lang="en-US" altLang="ja-JP">
              <a:solidFill>
                <a:srgbClr val="000000"/>
              </a:solidFill>
            </a:endParaRPr>
          </a:p>
        </p:txBody>
      </p:sp>
    </p:spTree>
    <p:extLst>
      <p:ext uri="{BB962C8B-B14F-4D97-AF65-F5344CB8AC3E}">
        <p14:creationId xmlns:p14="http://schemas.microsoft.com/office/powerpoint/2010/main" val="553026686"/>
      </p:ext>
    </p:extLst>
  </p:cSld>
  <p:clrMap bg1="lt1" tx1="dk1" bg2="lt2" tx2="dk2" accent1="accent1" accent2="accent2" accent3="accent3" accent4="accent4" accent5="accent5" accent6="accent6" hlink="hlink" folHlink="folHlink"/>
  <p:sldLayoutIdLst>
    <p:sldLayoutId id="2147483971" r:id="rId1"/>
    <p:sldLayoutId id="2147483972" r:id="rId2"/>
    <p:sldLayoutId id="2147483973" r:id="rId3"/>
    <p:sldLayoutId id="2147483974" r:id="rId4"/>
    <p:sldLayoutId id="2147483975" r:id="rId5"/>
    <p:sldLayoutId id="2147483976" r:id="rId6"/>
    <p:sldLayoutId id="2147483977" r:id="rId7"/>
    <p:sldLayoutId id="2147483978" r:id="rId8"/>
    <p:sldLayoutId id="2147483979" r:id="rId9"/>
    <p:sldLayoutId id="2147483980" r:id="rId10"/>
    <p:sldLayoutId id="2147483981" r:id="rId11"/>
  </p:sldLayoutIdLst>
  <p:hf hdr="0" ftr="0" dt="0"/>
  <p:txStyles>
    <p:titleStyle>
      <a:lvl1pPr algn="ctr" defTabSz="909302" rtl="0" eaLnBrk="0" fontAlgn="base" hangingPunct="0">
        <a:spcBef>
          <a:spcPct val="0"/>
        </a:spcBef>
        <a:spcAft>
          <a:spcPct val="0"/>
        </a:spcAft>
        <a:defRPr kumimoji="1" sz="4400">
          <a:solidFill>
            <a:schemeClr val="tx2"/>
          </a:solidFill>
          <a:latin typeface="+mj-lt"/>
          <a:ea typeface="+mj-ea"/>
          <a:cs typeface="+mj-cs"/>
        </a:defRPr>
      </a:lvl1pPr>
      <a:lvl2pPr algn="ctr" defTabSz="909302"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defTabSz="909302"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defTabSz="909302"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defTabSz="909302"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325920" algn="ctr" rtl="0" fontAlgn="base">
        <a:spcBef>
          <a:spcPct val="0"/>
        </a:spcBef>
        <a:spcAft>
          <a:spcPct val="0"/>
        </a:spcAft>
        <a:defRPr kumimoji="1" sz="3100">
          <a:solidFill>
            <a:schemeClr val="tx2"/>
          </a:solidFill>
          <a:latin typeface="Arial" charset="0"/>
          <a:ea typeface="ＭＳ Ｐゴシック" pitchFamily="50" charset="-128"/>
        </a:defRPr>
      </a:lvl6pPr>
      <a:lvl7pPr marL="651837" algn="ctr" rtl="0" fontAlgn="base">
        <a:spcBef>
          <a:spcPct val="0"/>
        </a:spcBef>
        <a:spcAft>
          <a:spcPct val="0"/>
        </a:spcAft>
        <a:defRPr kumimoji="1" sz="3100">
          <a:solidFill>
            <a:schemeClr val="tx2"/>
          </a:solidFill>
          <a:latin typeface="Arial" charset="0"/>
          <a:ea typeface="ＭＳ Ｐゴシック" pitchFamily="50" charset="-128"/>
        </a:defRPr>
      </a:lvl7pPr>
      <a:lvl8pPr marL="977753" algn="ctr" rtl="0" fontAlgn="base">
        <a:spcBef>
          <a:spcPct val="0"/>
        </a:spcBef>
        <a:spcAft>
          <a:spcPct val="0"/>
        </a:spcAft>
        <a:defRPr kumimoji="1" sz="3100">
          <a:solidFill>
            <a:schemeClr val="tx2"/>
          </a:solidFill>
          <a:latin typeface="Arial" charset="0"/>
          <a:ea typeface="ＭＳ Ｐゴシック" pitchFamily="50" charset="-128"/>
        </a:defRPr>
      </a:lvl8pPr>
      <a:lvl9pPr marL="1303674" algn="ctr" rtl="0" fontAlgn="base">
        <a:spcBef>
          <a:spcPct val="0"/>
        </a:spcBef>
        <a:spcAft>
          <a:spcPct val="0"/>
        </a:spcAft>
        <a:defRPr kumimoji="1" sz="3100">
          <a:solidFill>
            <a:schemeClr val="tx2"/>
          </a:solidFill>
          <a:latin typeface="Arial" charset="0"/>
          <a:ea typeface="ＭＳ Ｐゴシック" pitchFamily="50" charset="-128"/>
        </a:defRPr>
      </a:lvl9pPr>
    </p:titleStyle>
    <p:bodyStyle>
      <a:lvl1pPr marL="337870" indent="-337870" algn="l" defTabSz="909302" rtl="0" eaLnBrk="0" fontAlgn="base" hangingPunct="0">
        <a:spcBef>
          <a:spcPct val="20000"/>
        </a:spcBef>
        <a:spcAft>
          <a:spcPct val="0"/>
        </a:spcAft>
        <a:buChar char="•"/>
        <a:defRPr kumimoji="1" sz="3100">
          <a:solidFill>
            <a:schemeClr val="tx1"/>
          </a:solidFill>
          <a:latin typeface="+mn-lt"/>
          <a:ea typeface="+mn-ea"/>
          <a:cs typeface="+mn-cs"/>
        </a:defRPr>
      </a:lvl1pPr>
      <a:lvl2pPr marL="738099" indent="-281181" algn="l" defTabSz="909302" rtl="0" eaLnBrk="0" fontAlgn="base" hangingPunct="0">
        <a:spcBef>
          <a:spcPct val="20000"/>
        </a:spcBef>
        <a:spcAft>
          <a:spcPct val="0"/>
        </a:spcAft>
        <a:buChar char="–"/>
        <a:defRPr kumimoji="1" sz="2900">
          <a:solidFill>
            <a:schemeClr val="tx1"/>
          </a:solidFill>
          <a:latin typeface="+mn-lt"/>
          <a:ea typeface="+mn-ea"/>
        </a:defRPr>
      </a:lvl2pPr>
      <a:lvl3pPr marL="1138328" indent="-224491" algn="l" defTabSz="909302" rtl="0" eaLnBrk="0" fontAlgn="base" hangingPunct="0">
        <a:spcBef>
          <a:spcPct val="20000"/>
        </a:spcBef>
        <a:spcAft>
          <a:spcPct val="0"/>
        </a:spcAft>
        <a:buChar char="•"/>
        <a:defRPr kumimoji="1" sz="2400">
          <a:solidFill>
            <a:schemeClr val="tx1"/>
          </a:solidFill>
          <a:latin typeface="+mn-lt"/>
          <a:ea typeface="+mn-ea"/>
        </a:defRPr>
      </a:lvl3pPr>
      <a:lvl4pPr marL="1595246" indent="-223357" algn="l" defTabSz="909302" rtl="0" eaLnBrk="0" fontAlgn="base" hangingPunct="0">
        <a:spcBef>
          <a:spcPct val="20000"/>
        </a:spcBef>
        <a:spcAft>
          <a:spcPct val="0"/>
        </a:spcAft>
        <a:buChar char="–"/>
        <a:defRPr kumimoji="1" sz="1900">
          <a:solidFill>
            <a:schemeClr val="tx1"/>
          </a:solidFill>
          <a:latin typeface="+mn-lt"/>
          <a:ea typeface="+mn-ea"/>
        </a:defRPr>
      </a:lvl4pPr>
      <a:lvl5pPr marL="2051031" indent="-223357" algn="l" defTabSz="909302" rtl="0" eaLnBrk="0" fontAlgn="base" hangingPunct="0">
        <a:spcBef>
          <a:spcPct val="20000"/>
        </a:spcBef>
        <a:spcAft>
          <a:spcPct val="0"/>
        </a:spcAft>
        <a:buChar char="»"/>
        <a:defRPr kumimoji="1" sz="1900">
          <a:solidFill>
            <a:schemeClr val="tx1"/>
          </a:solidFill>
          <a:latin typeface="+mn-lt"/>
          <a:ea typeface="+mn-ea"/>
        </a:defRPr>
      </a:lvl5pPr>
      <a:lvl6pPr marL="1792555" indent="-162958" algn="l" rtl="0" fontAlgn="base">
        <a:spcBef>
          <a:spcPct val="20000"/>
        </a:spcBef>
        <a:spcAft>
          <a:spcPct val="0"/>
        </a:spcAft>
        <a:buChar char="»"/>
        <a:defRPr kumimoji="1" sz="1500">
          <a:solidFill>
            <a:schemeClr val="tx1"/>
          </a:solidFill>
          <a:latin typeface="+mn-lt"/>
          <a:ea typeface="+mn-ea"/>
        </a:defRPr>
      </a:lvl6pPr>
      <a:lvl7pPr marL="2118475" indent="-162958" algn="l" rtl="0" fontAlgn="base">
        <a:spcBef>
          <a:spcPct val="20000"/>
        </a:spcBef>
        <a:spcAft>
          <a:spcPct val="0"/>
        </a:spcAft>
        <a:buChar char="»"/>
        <a:defRPr kumimoji="1" sz="1500">
          <a:solidFill>
            <a:schemeClr val="tx1"/>
          </a:solidFill>
          <a:latin typeface="+mn-lt"/>
          <a:ea typeface="+mn-ea"/>
        </a:defRPr>
      </a:lvl7pPr>
      <a:lvl8pPr marL="2444391" indent="-162958" algn="l" rtl="0" fontAlgn="base">
        <a:spcBef>
          <a:spcPct val="20000"/>
        </a:spcBef>
        <a:spcAft>
          <a:spcPct val="0"/>
        </a:spcAft>
        <a:buChar char="»"/>
        <a:defRPr kumimoji="1" sz="1500">
          <a:solidFill>
            <a:schemeClr val="tx1"/>
          </a:solidFill>
          <a:latin typeface="+mn-lt"/>
          <a:ea typeface="+mn-ea"/>
        </a:defRPr>
      </a:lvl8pPr>
      <a:lvl9pPr marL="2770310" indent="-162958" algn="l" rtl="0" fontAlgn="base">
        <a:spcBef>
          <a:spcPct val="20000"/>
        </a:spcBef>
        <a:spcAft>
          <a:spcPct val="0"/>
        </a:spcAft>
        <a:buChar char="»"/>
        <a:defRPr kumimoji="1" sz="1500">
          <a:solidFill>
            <a:schemeClr val="tx1"/>
          </a:solidFill>
          <a:latin typeface="+mn-lt"/>
          <a:ea typeface="+mn-ea"/>
        </a:defRPr>
      </a:lvl9pPr>
    </p:bodyStyle>
    <p:otherStyle>
      <a:defPPr>
        <a:defRPr lang="ja-JP"/>
      </a:defPPr>
      <a:lvl1pPr marL="0" algn="l" defTabSz="651837" rtl="0" eaLnBrk="1" latinLnBrk="0" hangingPunct="1">
        <a:defRPr kumimoji="1" sz="1200" kern="1200">
          <a:solidFill>
            <a:schemeClr val="tx1"/>
          </a:solidFill>
          <a:latin typeface="+mn-lt"/>
          <a:ea typeface="+mn-ea"/>
          <a:cs typeface="+mn-cs"/>
        </a:defRPr>
      </a:lvl1pPr>
      <a:lvl2pPr marL="325920" algn="l" defTabSz="651837" rtl="0" eaLnBrk="1" latinLnBrk="0" hangingPunct="1">
        <a:defRPr kumimoji="1" sz="1200" kern="1200">
          <a:solidFill>
            <a:schemeClr val="tx1"/>
          </a:solidFill>
          <a:latin typeface="+mn-lt"/>
          <a:ea typeface="+mn-ea"/>
          <a:cs typeface="+mn-cs"/>
        </a:defRPr>
      </a:lvl2pPr>
      <a:lvl3pPr marL="651837" algn="l" defTabSz="651837" rtl="0" eaLnBrk="1" latinLnBrk="0" hangingPunct="1">
        <a:defRPr kumimoji="1" sz="1200" kern="1200">
          <a:solidFill>
            <a:schemeClr val="tx1"/>
          </a:solidFill>
          <a:latin typeface="+mn-lt"/>
          <a:ea typeface="+mn-ea"/>
          <a:cs typeface="+mn-cs"/>
        </a:defRPr>
      </a:lvl3pPr>
      <a:lvl4pPr marL="977753" algn="l" defTabSz="651837" rtl="0" eaLnBrk="1" latinLnBrk="0" hangingPunct="1">
        <a:defRPr kumimoji="1" sz="1200" kern="1200">
          <a:solidFill>
            <a:schemeClr val="tx1"/>
          </a:solidFill>
          <a:latin typeface="+mn-lt"/>
          <a:ea typeface="+mn-ea"/>
          <a:cs typeface="+mn-cs"/>
        </a:defRPr>
      </a:lvl4pPr>
      <a:lvl5pPr marL="1303674" algn="l" defTabSz="651837" rtl="0" eaLnBrk="1" latinLnBrk="0" hangingPunct="1">
        <a:defRPr kumimoji="1" sz="1200" kern="1200">
          <a:solidFill>
            <a:schemeClr val="tx1"/>
          </a:solidFill>
          <a:latin typeface="+mn-lt"/>
          <a:ea typeface="+mn-ea"/>
          <a:cs typeface="+mn-cs"/>
        </a:defRPr>
      </a:lvl5pPr>
      <a:lvl6pPr marL="1629597" algn="l" defTabSz="651837" rtl="0" eaLnBrk="1" latinLnBrk="0" hangingPunct="1">
        <a:defRPr kumimoji="1" sz="1200" kern="1200">
          <a:solidFill>
            <a:schemeClr val="tx1"/>
          </a:solidFill>
          <a:latin typeface="+mn-lt"/>
          <a:ea typeface="+mn-ea"/>
          <a:cs typeface="+mn-cs"/>
        </a:defRPr>
      </a:lvl6pPr>
      <a:lvl7pPr marL="1955512" algn="l" defTabSz="651837" rtl="0" eaLnBrk="1" latinLnBrk="0" hangingPunct="1">
        <a:defRPr kumimoji="1" sz="1200" kern="1200">
          <a:solidFill>
            <a:schemeClr val="tx1"/>
          </a:solidFill>
          <a:latin typeface="+mn-lt"/>
          <a:ea typeface="+mn-ea"/>
          <a:cs typeface="+mn-cs"/>
        </a:defRPr>
      </a:lvl7pPr>
      <a:lvl8pPr marL="2281432" algn="l" defTabSz="651837" rtl="0" eaLnBrk="1" latinLnBrk="0" hangingPunct="1">
        <a:defRPr kumimoji="1" sz="1200" kern="1200">
          <a:solidFill>
            <a:schemeClr val="tx1"/>
          </a:solidFill>
          <a:latin typeface="+mn-lt"/>
          <a:ea typeface="+mn-ea"/>
          <a:cs typeface="+mn-cs"/>
        </a:defRPr>
      </a:lvl8pPr>
      <a:lvl9pPr marL="2607350" algn="l" defTabSz="651837" rtl="0" eaLnBrk="1" latinLnBrk="0" hangingPunct="1">
        <a:defRPr kumimoji="1"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hemeOverride" Target="../theme/themeOverride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0.tmp"/><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image" Target="../media/image2.png"/><Relationship Id="rId7" Type="http://schemas.openxmlformats.org/officeDocument/2006/relationships/image" Target="../media/image6.emf"/><Relationship Id="rId2" Type="http://schemas.openxmlformats.org/officeDocument/2006/relationships/image" Target="../media/image1.png"/><Relationship Id="rId1" Type="http://schemas.openxmlformats.org/officeDocument/2006/relationships/slideLayout" Target="../slideLayouts/slideLayout20.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7.xml"/><Relationship Id="rId5" Type="http://schemas.openxmlformats.org/officeDocument/2006/relationships/image" Target="../media/image12.emf"/><Relationship Id="rId4" Type="http://schemas.openxmlformats.org/officeDocument/2006/relationships/image" Target="../media/image1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ctrTitle"/>
          </p:nvPr>
        </p:nvSpPr>
        <p:spPr>
          <a:xfrm>
            <a:off x="-76200" y="1955528"/>
            <a:ext cx="9144000" cy="1389629"/>
          </a:xfrm>
        </p:spPr>
        <p:txBody>
          <a:bodyPr>
            <a:noAutofit/>
          </a:bodyPr>
          <a:lstStyle/>
          <a:p>
            <a:pPr marL="717550" algn="l" defTabSz="1055688">
              <a:lnSpc>
                <a:spcPct val="150000"/>
              </a:lnSpc>
              <a:spcBef>
                <a:spcPts val="1200"/>
              </a:spcBef>
              <a:defRPr/>
            </a:pPr>
            <a:r>
              <a:rPr lang="ja-JP" altLang="en-US" sz="4800" b="1" dirty="0" smtClean="0">
                <a:solidFill>
                  <a:schemeClr val="tx1"/>
                </a:solidFill>
                <a:latin typeface="メイリオ" panose="020B0604030504040204" pitchFamily="50" charset="-128"/>
                <a:ea typeface="メイリオ" panose="020B0604030504040204" pitchFamily="50" charset="-128"/>
              </a:rPr>
              <a:t>第</a:t>
            </a:r>
            <a:r>
              <a:rPr lang="en-US" altLang="ja-JP" sz="4800" b="1" dirty="0" smtClean="0">
                <a:solidFill>
                  <a:schemeClr val="tx1"/>
                </a:solidFill>
                <a:latin typeface="メイリオ" panose="020B0604030504040204" pitchFamily="50" charset="-128"/>
                <a:ea typeface="メイリオ" panose="020B0604030504040204" pitchFamily="50" charset="-128"/>
              </a:rPr>
              <a:t>4</a:t>
            </a:r>
            <a:r>
              <a:rPr lang="ja-JP" altLang="en-US" sz="4800" b="1" dirty="0" smtClean="0">
                <a:solidFill>
                  <a:schemeClr val="tx1"/>
                </a:solidFill>
                <a:latin typeface="メイリオ" panose="020B0604030504040204" pitchFamily="50" charset="-128"/>
                <a:ea typeface="メイリオ" panose="020B0604030504040204" pitchFamily="50" charset="-128"/>
              </a:rPr>
              <a:t>回　お金と経済</a:t>
            </a:r>
          </a:p>
        </p:txBody>
      </p:sp>
      <p:sp>
        <p:nvSpPr>
          <p:cNvPr id="1030" name="Text Box 5"/>
          <p:cNvSpPr txBox="1">
            <a:spLocks noChangeArrowheads="1"/>
          </p:cNvSpPr>
          <p:nvPr/>
        </p:nvSpPr>
        <p:spPr bwMode="auto">
          <a:xfrm>
            <a:off x="0" y="4063266"/>
            <a:ext cx="9144000" cy="2754600"/>
          </a:xfrm>
          <a:prstGeom prst="rect">
            <a:avLst/>
          </a:prstGeom>
          <a:noFill/>
          <a:ln w="9525">
            <a:noFill/>
            <a:miter lim="800000"/>
            <a:headEnd/>
            <a:tailEnd/>
          </a:ln>
        </p:spPr>
        <p:txBody>
          <a:bodyPr wrap="square">
            <a:spAutoFit/>
          </a:bodyPr>
          <a:lstStyle/>
          <a:p>
            <a:pPr algn="ctr">
              <a:spcBef>
                <a:spcPts val="600"/>
              </a:spcBef>
              <a:defRPr/>
            </a:pPr>
            <a:r>
              <a:rPr lang="en-US" altLang="ja-JP" sz="2800" dirty="0" smtClean="0">
                <a:latin typeface="ＭＳ Ｐゴシック" pitchFamily="50" charset="-128"/>
              </a:rPr>
              <a:t>2024</a:t>
            </a:r>
            <a:r>
              <a:rPr lang="ja-JP" altLang="en-US" sz="2800" dirty="0" smtClean="0">
                <a:latin typeface="ＭＳ Ｐゴシック" pitchFamily="50" charset="-128"/>
              </a:rPr>
              <a:t>年</a:t>
            </a:r>
            <a:r>
              <a:rPr lang="en-US" altLang="ja-JP" sz="2800" dirty="0" smtClean="0">
                <a:latin typeface="ＭＳ Ｐゴシック" pitchFamily="50" charset="-128"/>
              </a:rPr>
              <a:t>XX</a:t>
            </a:r>
            <a:r>
              <a:rPr lang="ja-JP" altLang="en-US" sz="2800" dirty="0" smtClean="0">
                <a:latin typeface="ＭＳ Ｐゴシック" pitchFamily="50" charset="-128"/>
              </a:rPr>
              <a:t>月</a:t>
            </a:r>
            <a:r>
              <a:rPr lang="en-US" altLang="ja-JP" sz="2800" dirty="0">
                <a:latin typeface="ＭＳ Ｐゴシック" pitchFamily="50" charset="-128"/>
              </a:rPr>
              <a:t>XX</a:t>
            </a:r>
            <a:r>
              <a:rPr lang="ja-JP" altLang="en-US" sz="2800" dirty="0" smtClean="0">
                <a:latin typeface="ＭＳ Ｐゴシック" pitchFamily="50" charset="-128"/>
              </a:rPr>
              <a:t>日</a:t>
            </a:r>
            <a:endParaRPr lang="en-US" altLang="ja-JP" sz="2800" dirty="0">
              <a:latin typeface="ＭＳ Ｐゴシック" pitchFamily="50" charset="-128"/>
            </a:endParaRPr>
          </a:p>
          <a:p>
            <a:pPr algn="ctr">
              <a:spcBef>
                <a:spcPts val="0"/>
              </a:spcBef>
              <a:spcAft>
                <a:spcPts val="0"/>
              </a:spcAft>
              <a:defRPr/>
            </a:pPr>
            <a:r>
              <a:rPr lang="ja-JP" altLang="en-US" sz="2800" dirty="0">
                <a:latin typeface="+mj-ea"/>
              </a:rPr>
              <a:t>金融広報中央</a:t>
            </a:r>
            <a:r>
              <a:rPr lang="ja-JP" altLang="en-US" sz="2800" dirty="0" smtClean="0">
                <a:latin typeface="+mj-ea"/>
              </a:rPr>
              <a:t>委員会</a:t>
            </a:r>
            <a:endParaRPr lang="en-US" altLang="ja-JP" sz="2800" dirty="0" smtClean="0">
              <a:latin typeface="+mj-ea"/>
            </a:endParaRPr>
          </a:p>
          <a:p>
            <a:pPr algn="ctr">
              <a:spcBef>
                <a:spcPts val="0"/>
              </a:spcBef>
              <a:spcAft>
                <a:spcPts val="0"/>
              </a:spcAft>
              <a:defRPr/>
            </a:pPr>
            <a:r>
              <a:rPr lang="ja-JP" altLang="en-US" sz="2400" dirty="0">
                <a:latin typeface="+mj-ea"/>
              </a:rPr>
              <a:t>事務局　</a:t>
            </a:r>
            <a:r>
              <a:rPr lang="ja-JP" altLang="en-US" sz="2400" dirty="0" smtClean="0">
                <a:latin typeface="+mj-ea"/>
              </a:rPr>
              <a:t>○○○</a:t>
            </a:r>
            <a:endParaRPr lang="en-US" altLang="ja-JP" sz="2400" dirty="0">
              <a:latin typeface="+mj-ea"/>
            </a:endParaRPr>
          </a:p>
          <a:p>
            <a:pPr algn="ctr">
              <a:spcBef>
                <a:spcPts val="0"/>
              </a:spcBef>
              <a:spcAft>
                <a:spcPts val="0"/>
              </a:spcAft>
              <a:defRPr/>
            </a:pPr>
            <a:endParaRPr lang="en-US" altLang="ja-JP" sz="2800" dirty="0" smtClean="0">
              <a:latin typeface="+mj-ea"/>
            </a:endParaRPr>
          </a:p>
          <a:p>
            <a:pPr algn="ctr">
              <a:lnSpc>
                <a:spcPct val="100000"/>
              </a:lnSpc>
              <a:spcBef>
                <a:spcPts val="600"/>
              </a:spcBef>
              <a:defRPr/>
            </a:pPr>
            <a:r>
              <a:rPr lang="ja-JP" altLang="en-US" sz="2800" b="1" dirty="0">
                <a:solidFill>
                  <a:schemeClr val="tx2">
                    <a:lumMod val="75000"/>
                  </a:schemeClr>
                </a:solidFill>
                <a:latin typeface="ＭＳ Ｐゴシック" pitchFamily="50" charset="-128"/>
              </a:rPr>
              <a:t>　　　　</a:t>
            </a:r>
            <a:r>
              <a:rPr lang="ja-JP" altLang="en-US" sz="2800" b="1" dirty="0">
                <a:solidFill>
                  <a:schemeClr val="tx2">
                    <a:lumMod val="75000"/>
                  </a:schemeClr>
                </a:solidFill>
                <a:latin typeface="HG創英角ﾎﾟｯﾌﾟ体" pitchFamily="49" charset="-128"/>
                <a:ea typeface="HG創英角ﾎﾟｯﾌﾟ体" pitchFamily="49" charset="-128"/>
              </a:rPr>
              <a:t>　</a:t>
            </a:r>
            <a:endParaRPr lang="ja-JP" altLang="en-US" sz="2800" b="1" dirty="0">
              <a:latin typeface="HG創英角ﾎﾟｯﾌﾟ体" pitchFamily="49" charset="-128"/>
              <a:ea typeface="HG創英角ﾎﾟｯﾌﾟ体" pitchFamily="49" charset="-128"/>
            </a:endParaRPr>
          </a:p>
        </p:txBody>
      </p:sp>
      <p:sp>
        <p:nvSpPr>
          <p:cNvPr id="4" name="正方形/長方形 3"/>
          <p:cNvSpPr/>
          <p:nvPr/>
        </p:nvSpPr>
        <p:spPr>
          <a:xfrm>
            <a:off x="7729769" y="335075"/>
            <a:ext cx="1109432" cy="400110"/>
          </a:xfrm>
          <a:prstGeom prst="rect">
            <a:avLst/>
          </a:prstGeom>
        </p:spPr>
        <p:txBody>
          <a:bodyPr wrap="square">
            <a:spAutoFit/>
          </a:bodyPr>
          <a:lstStyle/>
          <a:p>
            <a:pPr algn="r">
              <a:lnSpc>
                <a:spcPct val="100000"/>
              </a:lnSpc>
              <a:spcBef>
                <a:spcPts val="0"/>
              </a:spcBef>
              <a:spcAft>
                <a:spcPts val="0"/>
              </a:spcAft>
            </a:pPr>
            <a:r>
              <a:rPr lang="ja-JP" altLang="en-US" sz="2000" dirty="0" smtClean="0"/>
              <a:t>（</a:t>
            </a:r>
            <a:r>
              <a:rPr lang="en-US" altLang="ja-JP" sz="2000" dirty="0" smtClean="0"/>
              <a:t>3/3</a:t>
            </a:r>
            <a:r>
              <a:rPr lang="ja-JP" altLang="en-US" sz="2000" dirty="0" smtClean="0"/>
              <a:t>）</a:t>
            </a:r>
            <a:endParaRPr lang="ja-JP" altLang="en-US" sz="2000" dirty="0"/>
          </a:p>
        </p:txBody>
      </p:sp>
    </p:spTree>
    <p:extLst>
      <p:ext uri="{BB962C8B-B14F-4D97-AF65-F5344CB8AC3E}">
        <p14:creationId xmlns:p14="http://schemas.microsoft.com/office/powerpoint/2010/main" val="29197837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スライド番号プレースホルダー 1"/>
          <p:cNvSpPr>
            <a:spLocks noGrp="1"/>
          </p:cNvSpPr>
          <p:nvPr/>
        </p:nvSpPr>
        <p:spPr>
          <a:xfrm>
            <a:off x="6806860" y="6360408"/>
            <a:ext cx="2133600" cy="365125"/>
          </a:xfrm>
          <a:prstGeom prst="rect">
            <a:avLst/>
          </a:prstGeom>
          <a:solidFill>
            <a:schemeClr val="bg1"/>
          </a:solidFill>
          <a:ln>
            <a:noFill/>
          </a:ln>
        </p:spPr>
        <p:txBody>
          <a:bodyPr vert="horz" lIns="91440" tIns="45720" rIns="91440" bIns="45720" rtlCol="0" anchor="ctr"/>
          <a:lstStyle>
            <a:defPPr>
              <a:defRPr lang="en-US"/>
            </a:defPPr>
            <a:lvl1pPr algn="r" rtl="0" fontAlgn="base">
              <a:lnSpc>
                <a:spcPct val="120000"/>
              </a:lnSpc>
              <a:spcBef>
                <a:spcPct val="20000"/>
              </a:spcBef>
              <a:spcAft>
                <a:spcPct val="20000"/>
              </a:spcAft>
              <a:defRPr kumimoji="1" sz="1200" kern="1200">
                <a:solidFill>
                  <a:schemeClr val="tx1">
                    <a:tint val="75000"/>
                  </a:schemeClr>
                </a:solidFill>
                <a:latin typeface="Arial" charset="0"/>
                <a:ea typeface="ＭＳ Ｐゴシック" charset="-128"/>
                <a:cs typeface="+mn-cs"/>
              </a:defRPr>
            </a:lvl1pPr>
            <a:lvl2pPr marL="4572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2pPr>
            <a:lvl3pPr marL="9144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3pPr>
            <a:lvl4pPr marL="13716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4pPr>
            <a:lvl5pPr marL="18288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defRPr/>
            </a:pPr>
            <a:fld id="{EAD68E1B-C62F-44BA-BE96-B3D3A04D6E8E}" type="slidenum">
              <a:rPr lang="ja-JP" altLang="en-US" sz="1800" b="1">
                <a:solidFill>
                  <a:srgbClr val="D96709"/>
                </a:solidFill>
                <a:latin typeface="Meiryo UI" panose="020B0604030504040204" pitchFamily="50" charset="-128"/>
                <a:ea typeface="Meiryo UI" panose="020B0604030504040204" pitchFamily="50" charset="-128"/>
              </a:rPr>
              <a:pPr>
                <a:defRPr/>
              </a:pPr>
              <a:t>10</a:t>
            </a:fld>
            <a:endParaRPr lang="en-US" altLang="ja-JP" sz="1800" b="1" dirty="0">
              <a:solidFill>
                <a:srgbClr val="D96709"/>
              </a:solidFill>
              <a:latin typeface="Meiryo UI" panose="020B0604030504040204" pitchFamily="50" charset="-128"/>
              <a:ea typeface="Meiryo UI" panose="020B0604030504040204" pitchFamily="50" charset="-128"/>
            </a:endParaRPr>
          </a:p>
        </p:txBody>
      </p:sp>
      <p:sp>
        <p:nvSpPr>
          <p:cNvPr id="3" name="タイトル 1"/>
          <p:cNvSpPr txBox="1">
            <a:spLocks/>
          </p:cNvSpPr>
          <p:nvPr/>
        </p:nvSpPr>
        <p:spPr>
          <a:xfrm>
            <a:off x="330176" y="221707"/>
            <a:ext cx="8229600" cy="655490"/>
          </a:xfrm>
          <a:prstGeom prst="rect">
            <a:avLst/>
          </a:prstGeom>
        </p:spPr>
        <p:txBody>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1" lang="ja-JP" altLang="en-US" sz="3200" b="1" i="0" u="none" strike="noStrike" kern="0" cap="none" spc="0" normalizeH="0" baseline="0" noProof="0" dirty="0" smtClean="0">
                <a:ln>
                  <a:noFill/>
                </a:ln>
                <a:effectLst/>
                <a:uLnTx/>
                <a:uFillTx/>
                <a:latin typeface="Meiryo UI" panose="020B0604030504040204" pitchFamily="50" charset="-128"/>
                <a:ea typeface="Meiryo UI" panose="020B0604030504040204" pitchFamily="50" charset="-128"/>
                <a:cs typeface="+mj-cs"/>
              </a:rPr>
              <a:t>為替相場とは</a:t>
            </a:r>
          </a:p>
        </p:txBody>
      </p:sp>
      <p:sp>
        <p:nvSpPr>
          <p:cNvPr id="4" name="タイトル 1"/>
          <p:cNvSpPr txBox="1">
            <a:spLocks/>
          </p:cNvSpPr>
          <p:nvPr/>
        </p:nvSpPr>
        <p:spPr>
          <a:xfrm>
            <a:off x="-35648" y="1352620"/>
            <a:ext cx="8922327" cy="3272515"/>
          </a:xfrm>
          <a:prstGeom prst="rect">
            <a:avLst/>
          </a:prstGeom>
        </p:spPr>
        <p:txBody>
          <a:bodyPr/>
          <a:lstStyle/>
          <a:p>
            <a:pPr marL="430212" indent="-342900" algn="just">
              <a:lnSpc>
                <a:spcPct val="100000"/>
              </a:lnSpc>
              <a:spcBef>
                <a:spcPct val="0"/>
              </a:spcBef>
              <a:spcAft>
                <a:spcPct val="0"/>
              </a:spcAft>
              <a:buFont typeface="Wingdings" panose="05000000000000000000" pitchFamily="2" charset="2"/>
              <a:buChar char="l"/>
              <a:defRPr/>
            </a:pPr>
            <a:r>
              <a:rPr lang="ja-JP" altLang="en-US" sz="2400" kern="0" dirty="0" smtClean="0">
                <a:latin typeface="ＭＳ Ｐゴシック" pitchFamily="50" charset="-128"/>
                <a:ea typeface="ＭＳ Ｐゴシック" pitchFamily="50" charset="-128"/>
                <a:cs typeface="+mj-cs"/>
              </a:rPr>
              <a:t>各通貨</a:t>
            </a:r>
            <a:r>
              <a:rPr lang="ja-JP" altLang="en-US" sz="2400" kern="0" dirty="0">
                <a:latin typeface="ＭＳ Ｐゴシック" pitchFamily="50" charset="-128"/>
                <a:ea typeface="ＭＳ Ｐゴシック" pitchFamily="50" charset="-128"/>
                <a:cs typeface="+mj-cs"/>
              </a:rPr>
              <a:t>の</a:t>
            </a:r>
            <a:r>
              <a:rPr lang="ja-JP" altLang="en-US" sz="2400" kern="0" dirty="0">
                <a:solidFill>
                  <a:srgbClr val="FF0000"/>
                </a:solidFill>
                <a:latin typeface="ＭＳ Ｐゴシック" pitchFamily="50" charset="-128"/>
                <a:ea typeface="ＭＳ Ｐゴシック" pitchFamily="50" charset="-128"/>
                <a:cs typeface="+mj-cs"/>
              </a:rPr>
              <a:t>交換比率</a:t>
            </a:r>
            <a:r>
              <a:rPr lang="ja-JP" altLang="en-US" sz="2400" kern="0" dirty="0">
                <a:latin typeface="ＭＳ Ｐゴシック" pitchFamily="50" charset="-128"/>
                <a:ea typeface="ＭＳ Ｐゴシック" pitchFamily="50" charset="-128"/>
                <a:cs typeface="+mj-cs"/>
              </a:rPr>
              <a:t>を示す</a:t>
            </a:r>
            <a:r>
              <a:rPr lang="ja-JP" altLang="en-US" sz="2400" kern="0" dirty="0" smtClean="0">
                <a:latin typeface="ＭＳ Ｐゴシック" pitchFamily="50" charset="-128"/>
                <a:ea typeface="ＭＳ Ｐゴシック" pitchFamily="50" charset="-128"/>
                <a:cs typeface="+mj-cs"/>
              </a:rPr>
              <a:t>もの。日本円の通貨価値は、米</a:t>
            </a:r>
            <a:r>
              <a:rPr lang="ja-JP" altLang="en-US" sz="2400" kern="0" dirty="0">
                <a:latin typeface="ＭＳ Ｐゴシック" pitchFamily="50" charset="-128"/>
                <a:ea typeface="ＭＳ Ｐゴシック" pitchFamily="50" charset="-128"/>
                <a:cs typeface="+mj-cs"/>
              </a:rPr>
              <a:t>ドル</a:t>
            </a:r>
            <a:r>
              <a:rPr lang="ja-JP" altLang="en-US" sz="2400" kern="0" dirty="0" smtClean="0">
                <a:latin typeface="ＭＳ Ｐゴシック" pitchFamily="50" charset="-128"/>
                <a:ea typeface="ＭＳ Ｐゴシック" pitchFamily="50" charset="-128"/>
                <a:cs typeface="+mj-cs"/>
              </a:rPr>
              <a:t>と比較して評価するのが一般的。</a:t>
            </a:r>
            <a:r>
              <a:rPr lang="ja-JP" altLang="en-US" sz="2400" kern="0" dirty="0">
                <a:latin typeface="ＭＳ Ｐゴシック" pitchFamily="50" charset="-128"/>
                <a:ea typeface="ＭＳ Ｐゴシック" pitchFamily="50" charset="-128"/>
                <a:cs typeface="+mj-cs"/>
              </a:rPr>
              <a:t>これは、世界貿易における決済通貨としては米ドルが最も多く用いられていることや、日本の貿易相手国の中では米国が中心的な位置を占めて</a:t>
            </a:r>
            <a:r>
              <a:rPr lang="ja-JP" altLang="en-US" sz="2400" kern="0" dirty="0" smtClean="0">
                <a:latin typeface="ＭＳ Ｐゴシック" pitchFamily="50" charset="-128"/>
                <a:ea typeface="ＭＳ Ｐゴシック" pitchFamily="50" charset="-128"/>
                <a:cs typeface="+mj-cs"/>
              </a:rPr>
              <a:t>いるため。</a:t>
            </a:r>
            <a:endParaRPr lang="en-US" altLang="ja-JP" sz="2400" kern="0" dirty="0" smtClean="0">
              <a:latin typeface="ＭＳ Ｐゴシック" pitchFamily="50" charset="-128"/>
              <a:ea typeface="ＭＳ Ｐゴシック" pitchFamily="50" charset="-128"/>
              <a:cs typeface="+mj-cs"/>
            </a:endParaRPr>
          </a:p>
          <a:p>
            <a:pPr marL="430212" indent="-342900" algn="just">
              <a:lnSpc>
                <a:spcPct val="100000"/>
              </a:lnSpc>
              <a:spcBef>
                <a:spcPct val="0"/>
              </a:spcBef>
              <a:spcAft>
                <a:spcPct val="0"/>
              </a:spcAft>
              <a:buFont typeface="Wingdings" panose="05000000000000000000" pitchFamily="2" charset="2"/>
              <a:buChar char="l"/>
              <a:defRPr/>
            </a:pPr>
            <a:endParaRPr lang="en-US" altLang="ja-JP" sz="2400" kern="0" dirty="0" smtClean="0">
              <a:latin typeface="ＭＳ Ｐゴシック" pitchFamily="50" charset="-128"/>
              <a:ea typeface="ＭＳ Ｐゴシック" pitchFamily="50" charset="-128"/>
              <a:cs typeface="+mj-cs"/>
            </a:endParaRPr>
          </a:p>
          <a:p>
            <a:pPr marL="430212" indent="-342900" algn="just">
              <a:lnSpc>
                <a:spcPct val="100000"/>
              </a:lnSpc>
              <a:spcBef>
                <a:spcPct val="0"/>
              </a:spcBef>
              <a:spcAft>
                <a:spcPct val="0"/>
              </a:spcAft>
              <a:buFont typeface="Wingdings" panose="05000000000000000000" pitchFamily="2" charset="2"/>
              <a:buChar char="l"/>
              <a:defRPr/>
            </a:pPr>
            <a:r>
              <a:rPr lang="ja-JP" altLang="en-US" sz="2400" kern="0" dirty="0" smtClean="0">
                <a:latin typeface="ＭＳ Ｐゴシック" pitchFamily="50" charset="-128"/>
                <a:ea typeface="ＭＳ Ｐゴシック" pitchFamily="50" charset="-128"/>
                <a:cs typeface="+mj-cs"/>
              </a:rPr>
              <a:t>一般的</a:t>
            </a:r>
            <a:r>
              <a:rPr lang="ja-JP" altLang="en-US" sz="2400" kern="0" dirty="0">
                <a:latin typeface="ＭＳ Ｐゴシック" pitchFamily="50" charset="-128"/>
                <a:ea typeface="ＭＳ Ｐゴシック" pitchFamily="50" charset="-128"/>
                <a:cs typeface="+mj-cs"/>
              </a:rPr>
              <a:t>に</a:t>
            </a:r>
            <a:r>
              <a:rPr lang="en-US" altLang="ja-JP" sz="2400" kern="0" dirty="0">
                <a:latin typeface="ＭＳ Ｐゴシック" pitchFamily="50" charset="-128"/>
                <a:ea typeface="ＭＳ Ｐゴシック" pitchFamily="50" charset="-128"/>
                <a:cs typeface="+mj-cs"/>
              </a:rPr>
              <a:t>1</a:t>
            </a:r>
            <a:r>
              <a:rPr lang="ja-JP" altLang="en-US" sz="2400" kern="0" dirty="0">
                <a:latin typeface="ＭＳ Ｐゴシック" pitchFamily="50" charset="-128"/>
                <a:ea typeface="ＭＳ Ｐゴシック" pitchFamily="50" charset="-128"/>
                <a:cs typeface="+mj-cs"/>
              </a:rPr>
              <a:t>ドル</a:t>
            </a:r>
            <a:r>
              <a:rPr lang="ja-JP" altLang="en-US" sz="2400" kern="0" dirty="0" smtClean="0">
                <a:latin typeface="ＭＳ Ｐゴシック" pitchFamily="50" charset="-128"/>
                <a:ea typeface="ＭＳ Ｐゴシック" pitchFamily="50" charset="-128"/>
                <a:cs typeface="+mj-cs"/>
              </a:rPr>
              <a:t>＝○○円</a:t>
            </a:r>
            <a:r>
              <a:rPr lang="ja-JP" altLang="en-US" sz="2400" kern="0" dirty="0">
                <a:latin typeface="ＭＳ Ｐゴシック" pitchFamily="50" charset="-128"/>
                <a:ea typeface="ＭＳ Ｐゴシック" pitchFamily="50" charset="-128"/>
                <a:cs typeface="+mj-cs"/>
              </a:rPr>
              <a:t>というように、</a:t>
            </a:r>
            <a:r>
              <a:rPr lang="en-US" altLang="ja-JP" sz="2400" kern="0" dirty="0">
                <a:latin typeface="ＭＳ Ｐゴシック" pitchFamily="50" charset="-128"/>
                <a:ea typeface="ＭＳ Ｐゴシック" pitchFamily="50" charset="-128"/>
                <a:cs typeface="+mj-cs"/>
              </a:rPr>
              <a:t>1</a:t>
            </a:r>
            <a:r>
              <a:rPr lang="ja-JP" altLang="en-US" sz="2400" kern="0" dirty="0">
                <a:latin typeface="ＭＳ Ｐゴシック" pitchFamily="50" charset="-128"/>
                <a:ea typeface="ＭＳ Ｐゴシック" pitchFamily="50" charset="-128"/>
                <a:cs typeface="+mj-cs"/>
              </a:rPr>
              <a:t>ドルに交換するにはいくらの円が必要か、といった尺度で</a:t>
            </a:r>
            <a:r>
              <a:rPr lang="ja-JP" altLang="en-US" sz="2400" kern="0" dirty="0" smtClean="0">
                <a:latin typeface="ＭＳ Ｐゴシック" pitchFamily="50" charset="-128"/>
                <a:ea typeface="ＭＳ Ｐゴシック" pitchFamily="50" charset="-128"/>
                <a:cs typeface="+mj-cs"/>
              </a:rPr>
              <a:t>示される。</a:t>
            </a:r>
            <a:r>
              <a:rPr lang="ja-JP" altLang="en-US" sz="2400" kern="0" dirty="0" smtClean="0">
                <a:solidFill>
                  <a:srgbClr val="FF0000"/>
                </a:solidFill>
                <a:latin typeface="ＭＳ Ｐゴシック" pitchFamily="50" charset="-128"/>
                <a:ea typeface="ＭＳ Ｐゴシック" pitchFamily="50" charset="-128"/>
                <a:cs typeface="+mj-cs"/>
              </a:rPr>
              <a:t>○○の数字が小さく</a:t>
            </a:r>
            <a:r>
              <a:rPr lang="ja-JP" altLang="en-US" sz="2400" kern="0" dirty="0">
                <a:solidFill>
                  <a:srgbClr val="FF0000"/>
                </a:solidFill>
                <a:latin typeface="ＭＳ Ｐゴシック" pitchFamily="50" charset="-128"/>
                <a:ea typeface="ＭＳ Ｐゴシック" pitchFamily="50" charset="-128"/>
                <a:cs typeface="+mj-cs"/>
              </a:rPr>
              <a:t>なるほど（相対的に）円</a:t>
            </a:r>
            <a:r>
              <a:rPr lang="ja-JP" altLang="en-US" sz="2400" kern="0" dirty="0" smtClean="0">
                <a:solidFill>
                  <a:srgbClr val="FF0000"/>
                </a:solidFill>
                <a:latin typeface="ＭＳ Ｐゴシック" pitchFamily="50" charset="-128"/>
                <a:ea typeface="ＭＳ Ｐゴシック" pitchFamily="50" charset="-128"/>
                <a:cs typeface="+mj-cs"/>
              </a:rPr>
              <a:t>の価値が上昇（＝円高）</a:t>
            </a:r>
            <a:r>
              <a:rPr lang="ja-JP" altLang="en-US" sz="2400" kern="0" dirty="0" smtClean="0">
                <a:latin typeface="ＭＳ Ｐゴシック" pitchFamily="50" charset="-128"/>
                <a:ea typeface="ＭＳ Ｐゴシック" pitchFamily="50" charset="-128"/>
                <a:cs typeface="+mj-cs"/>
              </a:rPr>
              <a:t>。</a:t>
            </a:r>
            <a:endParaRPr lang="ja-JP" altLang="en-US" sz="2400" kern="0" dirty="0">
              <a:latin typeface="ＭＳ Ｐゴシック" pitchFamily="50" charset="-128"/>
              <a:ea typeface="ＭＳ Ｐゴシック" pitchFamily="50" charset="-128"/>
              <a:cs typeface="+mj-cs"/>
            </a:endParaRPr>
          </a:p>
        </p:txBody>
      </p:sp>
      <p:grpSp>
        <p:nvGrpSpPr>
          <p:cNvPr id="5" name="グループ化 4"/>
          <p:cNvGrpSpPr/>
          <p:nvPr/>
        </p:nvGrpSpPr>
        <p:grpSpPr>
          <a:xfrm>
            <a:off x="2150030" y="4701060"/>
            <a:ext cx="4737710" cy="1353375"/>
            <a:chOff x="2156878" y="1035889"/>
            <a:chExt cx="4589891" cy="722742"/>
          </a:xfrm>
        </p:grpSpPr>
        <p:sp>
          <p:nvSpPr>
            <p:cNvPr id="6" name="左右矢印 5"/>
            <p:cNvSpPr/>
            <p:nvPr/>
          </p:nvSpPr>
          <p:spPr>
            <a:xfrm>
              <a:off x="2156878" y="1035889"/>
              <a:ext cx="4589891" cy="722742"/>
            </a:xfrm>
            <a:prstGeom prst="leftRightArrow">
              <a:avLst>
                <a:gd name="adj1" fmla="val 50000"/>
                <a:gd name="adj2" fmla="val 49285"/>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2449420" y="1247278"/>
              <a:ext cx="1104192" cy="259418"/>
            </a:xfrm>
            <a:prstGeom prst="rect">
              <a:avLst/>
            </a:prstGeom>
            <a:noFill/>
          </p:spPr>
          <p:txBody>
            <a:bodyPr wrap="square" rtlCol="0">
              <a:spAutoFit/>
            </a:bodyPr>
            <a:lstStyle/>
            <a:p>
              <a:r>
                <a:rPr lang="ja-JP" altLang="en-US" sz="2400" b="1" dirty="0" smtClean="0">
                  <a:solidFill>
                    <a:schemeClr val="bg1"/>
                  </a:solidFill>
                  <a:latin typeface="Meiryo UI" panose="020B0604030504040204" pitchFamily="50" charset="-128"/>
                  <a:ea typeface="Meiryo UI" panose="020B0604030504040204" pitchFamily="50" charset="-128"/>
                </a:rPr>
                <a:t>円高</a:t>
              </a:r>
              <a:endParaRPr lang="ja-JP" altLang="en-US" sz="2400" b="1" dirty="0">
                <a:solidFill>
                  <a:schemeClr val="bg1"/>
                </a:solidFill>
                <a:latin typeface="Meiryo UI" panose="020B0604030504040204" pitchFamily="50" charset="-128"/>
                <a:ea typeface="Meiryo UI" panose="020B0604030504040204" pitchFamily="50" charset="-128"/>
              </a:endParaRPr>
            </a:p>
          </p:txBody>
        </p:sp>
        <p:sp>
          <p:nvSpPr>
            <p:cNvPr id="8" name="テキスト ボックス 7"/>
            <p:cNvSpPr txBox="1"/>
            <p:nvPr/>
          </p:nvSpPr>
          <p:spPr>
            <a:xfrm>
              <a:off x="5396104" y="1247278"/>
              <a:ext cx="1040423" cy="259418"/>
            </a:xfrm>
            <a:prstGeom prst="rect">
              <a:avLst/>
            </a:prstGeom>
            <a:noFill/>
          </p:spPr>
          <p:txBody>
            <a:bodyPr wrap="square" rtlCol="0">
              <a:spAutoFit/>
            </a:bodyPr>
            <a:lstStyle/>
            <a:p>
              <a:pPr algn="r"/>
              <a:r>
                <a:rPr lang="ja-JP" altLang="en-US" sz="2400" b="1" dirty="0" smtClean="0">
                  <a:solidFill>
                    <a:schemeClr val="bg1"/>
                  </a:solidFill>
                  <a:latin typeface="Meiryo UI" panose="020B0604030504040204" pitchFamily="50" charset="-128"/>
                  <a:ea typeface="Meiryo UI" panose="020B0604030504040204" pitchFamily="50" charset="-128"/>
                </a:rPr>
                <a:t>円安</a:t>
              </a:r>
              <a:endParaRPr lang="ja-JP" altLang="en-US" sz="2400" b="1" dirty="0">
                <a:solidFill>
                  <a:schemeClr val="bg1"/>
                </a:solidFill>
                <a:latin typeface="Meiryo UI" panose="020B0604030504040204" pitchFamily="50" charset="-128"/>
                <a:ea typeface="Meiryo UI" panose="020B0604030504040204" pitchFamily="50" charset="-128"/>
              </a:endParaRPr>
            </a:p>
          </p:txBody>
        </p:sp>
      </p:grpSp>
      <p:sp>
        <p:nvSpPr>
          <p:cNvPr id="11" name="フローチャート: 記憶データ 10"/>
          <p:cNvSpPr/>
          <p:nvPr/>
        </p:nvSpPr>
        <p:spPr>
          <a:xfrm>
            <a:off x="124691" y="4890655"/>
            <a:ext cx="2317881" cy="997527"/>
          </a:xfrm>
          <a:prstGeom prst="flowChartOnlineStorage">
            <a:avLst/>
          </a:prstGeom>
          <a:solidFill>
            <a:srgbClr val="FECCE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318857" y="4999182"/>
            <a:ext cx="1819854" cy="757130"/>
          </a:xfrm>
          <a:prstGeom prst="rect">
            <a:avLst/>
          </a:prstGeom>
          <a:noFill/>
        </p:spPr>
        <p:txBody>
          <a:bodyPr wrap="square" rtlCol="0">
            <a:spAutoFit/>
          </a:bodyPr>
          <a:lstStyle/>
          <a:p>
            <a:r>
              <a:rPr kumimoji="1" lang="en-US" altLang="ja-JP" dirty="0" smtClean="0"/>
              <a:t>2011</a:t>
            </a:r>
            <a:r>
              <a:rPr kumimoji="1" lang="ja-JP" altLang="en-US" dirty="0" smtClean="0"/>
              <a:t>年</a:t>
            </a:r>
            <a:r>
              <a:rPr kumimoji="1" lang="en-US" altLang="ja-JP" dirty="0" smtClean="0"/>
              <a:t>10</a:t>
            </a:r>
            <a:r>
              <a:rPr kumimoji="1" lang="ja-JP" altLang="en-US" dirty="0" smtClean="0"/>
              <a:t>月には</a:t>
            </a:r>
            <a:r>
              <a:rPr kumimoji="1" lang="en-US" altLang="ja-JP" dirty="0" smtClean="0"/>
              <a:t>75</a:t>
            </a:r>
            <a:r>
              <a:rPr kumimoji="1" lang="ja-JP" altLang="en-US" dirty="0" smtClean="0"/>
              <a:t>円台を記録</a:t>
            </a:r>
            <a:endParaRPr kumimoji="1" lang="ja-JP" altLang="en-US" dirty="0"/>
          </a:p>
        </p:txBody>
      </p:sp>
      <p:sp>
        <p:nvSpPr>
          <p:cNvPr id="9" name="フローチャート: 記憶データ 8"/>
          <p:cNvSpPr/>
          <p:nvPr/>
        </p:nvSpPr>
        <p:spPr>
          <a:xfrm flipH="1" flipV="1">
            <a:off x="6553199" y="4927048"/>
            <a:ext cx="2333479" cy="961134"/>
          </a:xfrm>
          <a:prstGeom prst="flowChartOnlineStorage">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6887740" y="5029050"/>
            <a:ext cx="1998938" cy="757130"/>
          </a:xfrm>
          <a:prstGeom prst="rect">
            <a:avLst/>
          </a:prstGeom>
          <a:noFill/>
        </p:spPr>
        <p:txBody>
          <a:bodyPr wrap="square" rtlCol="0">
            <a:spAutoFit/>
          </a:bodyPr>
          <a:lstStyle/>
          <a:p>
            <a:r>
              <a:rPr lang="en-US" altLang="ja-JP" dirty="0" smtClean="0"/>
              <a:t>2022</a:t>
            </a:r>
            <a:r>
              <a:rPr lang="ja-JP" altLang="en-US" dirty="0" smtClean="0"/>
              <a:t>年</a:t>
            </a:r>
            <a:r>
              <a:rPr kumimoji="1" lang="ja-JP" altLang="en-US" dirty="0" smtClean="0"/>
              <a:t>は</a:t>
            </a:r>
            <a:r>
              <a:rPr kumimoji="1" lang="en-US" altLang="ja-JP" dirty="0" smtClean="0"/>
              <a:t>20</a:t>
            </a:r>
            <a:r>
              <a:rPr kumimoji="1" lang="ja-JP" altLang="en-US" dirty="0" smtClean="0"/>
              <a:t>数年ぶりの</a:t>
            </a:r>
            <a:r>
              <a:rPr kumimoji="1" lang="en-US" altLang="ja-JP" dirty="0" smtClean="0"/>
              <a:t>140</a:t>
            </a:r>
            <a:r>
              <a:rPr kumimoji="1" lang="ja-JP" altLang="en-US" dirty="0" smtClean="0"/>
              <a:t>円台</a:t>
            </a:r>
            <a:endParaRPr kumimoji="1" lang="ja-JP" altLang="en-US" dirty="0"/>
          </a:p>
        </p:txBody>
      </p:sp>
    </p:spTree>
    <p:extLst>
      <p:ext uri="{BB962C8B-B14F-4D97-AF65-F5344CB8AC3E}">
        <p14:creationId xmlns:p14="http://schemas.microsoft.com/office/powerpoint/2010/main" val="1036200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txBox="1">
            <a:spLocks/>
          </p:cNvSpPr>
          <p:nvPr/>
        </p:nvSpPr>
        <p:spPr>
          <a:xfrm>
            <a:off x="330176" y="221707"/>
            <a:ext cx="8229600" cy="655490"/>
          </a:xfrm>
          <a:prstGeom prst="rect">
            <a:avLst/>
          </a:prstGeom>
        </p:spPr>
        <p:txBody>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1" lang="ja-JP" altLang="en-US" sz="3200" b="1" i="0" u="none" strike="noStrike" kern="0" cap="none" spc="0" normalizeH="0" baseline="0" noProof="0" dirty="0" smtClean="0">
                <a:ln>
                  <a:noFill/>
                </a:ln>
                <a:effectLst/>
                <a:uLnTx/>
                <a:uFillTx/>
                <a:latin typeface="Meiryo UI" panose="020B0604030504040204" pitchFamily="50" charset="-128"/>
                <a:ea typeface="Meiryo UI" panose="020B0604030504040204" pitchFamily="50" charset="-128"/>
                <a:cs typeface="+mj-cs"/>
              </a:rPr>
              <a:t>為替相場の変動要因</a:t>
            </a:r>
          </a:p>
        </p:txBody>
      </p:sp>
      <p:sp>
        <p:nvSpPr>
          <p:cNvPr id="4" name="タイトル 1"/>
          <p:cNvSpPr txBox="1">
            <a:spLocks/>
          </p:cNvSpPr>
          <p:nvPr/>
        </p:nvSpPr>
        <p:spPr>
          <a:xfrm>
            <a:off x="1992720" y="3131128"/>
            <a:ext cx="4904510" cy="2868054"/>
          </a:xfrm>
          <a:prstGeom prst="rect">
            <a:avLst/>
          </a:prstGeom>
          <a:ln>
            <a:solidFill>
              <a:schemeClr val="tx1"/>
            </a:solidFill>
            <a:prstDash val="dash"/>
          </a:ln>
        </p:spPr>
        <p:txBody>
          <a:bodyPr/>
          <a:lstStyle/>
          <a:p>
            <a:pPr marL="457200" indent="-457200">
              <a:lnSpc>
                <a:spcPct val="100000"/>
              </a:lnSpc>
              <a:spcBef>
                <a:spcPct val="0"/>
              </a:spcBef>
              <a:spcAft>
                <a:spcPct val="0"/>
              </a:spcAft>
              <a:buFont typeface="Wingdings" panose="05000000000000000000" pitchFamily="2" charset="2"/>
              <a:buChar char="ü"/>
              <a:defRPr/>
            </a:pPr>
            <a:r>
              <a:rPr lang="ja-JP" altLang="en-US" sz="2800" b="1" kern="0" dirty="0">
                <a:latin typeface="Meiryo UI" panose="020B0604030504040204" pitchFamily="50" charset="-128"/>
                <a:ea typeface="Meiryo UI" panose="020B0604030504040204" pitchFamily="50" charset="-128"/>
                <a:cs typeface="+mj-cs"/>
              </a:rPr>
              <a:t>為替に対する需要</a:t>
            </a:r>
            <a:endParaRPr lang="en-US" altLang="ja-JP" sz="2800" b="1" kern="0" dirty="0">
              <a:latin typeface="Meiryo UI" panose="020B0604030504040204" pitchFamily="50" charset="-128"/>
              <a:ea typeface="Meiryo UI" panose="020B0604030504040204" pitchFamily="50" charset="-128"/>
              <a:cs typeface="+mj-cs"/>
            </a:endParaRPr>
          </a:p>
          <a:p>
            <a:pPr marL="457200" marR="0" lvl="0" indent="-457200" defTabSz="914400" rtl="0" eaLnBrk="1" fontAlgn="base" latinLnBrk="0" hangingPunct="1">
              <a:lnSpc>
                <a:spcPct val="100000"/>
              </a:lnSpc>
              <a:spcBef>
                <a:spcPct val="0"/>
              </a:spcBef>
              <a:spcAft>
                <a:spcPct val="0"/>
              </a:spcAft>
              <a:buClrTx/>
              <a:buSzTx/>
              <a:buFont typeface="Wingdings" panose="05000000000000000000" pitchFamily="2" charset="2"/>
              <a:buChar char="ü"/>
              <a:tabLst/>
              <a:defRPr/>
            </a:pPr>
            <a:r>
              <a:rPr lang="ja-JP" altLang="en-US" sz="2800" b="1" kern="0" dirty="0" smtClean="0">
                <a:latin typeface="Meiryo UI" panose="020B0604030504040204" pitchFamily="50" charset="-128"/>
                <a:ea typeface="Meiryo UI" panose="020B0604030504040204" pitchFamily="50" charset="-128"/>
                <a:cs typeface="+mj-cs"/>
              </a:rPr>
              <a:t>各国の実体経済</a:t>
            </a:r>
            <a:endParaRPr lang="en-US" altLang="ja-JP" sz="2800" b="1" kern="0" dirty="0" smtClean="0">
              <a:latin typeface="Meiryo UI" panose="020B0604030504040204" pitchFamily="50" charset="-128"/>
              <a:ea typeface="Meiryo UI" panose="020B0604030504040204" pitchFamily="50" charset="-128"/>
              <a:cs typeface="+mj-cs"/>
            </a:endParaRPr>
          </a:p>
          <a:p>
            <a:pPr marL="457200" marR="0" lvl="0" indent="-457200" defTabSz="914400" rtl="0" eaLnBrk="1" fontAlgn="base" latinLnBrk="0" hangingPunct="1">
              <a:lnSpc>
                <a:spcPct val="100000"/>
              </a:lnSpc>
              <a:spcBef>
                <a:spcPct val="0"/>
              </a:spcBef>
              <a:spcAft>
                <a:spcPct val="0"/>
              </a:spcAft>
              <a:buClrTx/>
              <a:buSzTx/>
              <a:buFont typeface="Wingdings" panose="05000000000000000000" pitchFamily="2" charset="2"/>
              <a:buChar char="ü"/>
              <a:tabLst/>
              <a:defRPr/>
            </a:pPr>
            <a:r>
              <a:rPr kumimoji="1" lang="ja-JP" altLang="en-US" sz="2800" b="1" i="0" u="none" strike="noStrike" kern="0" cap="none" spc="0" normalizeH="0" baseline="0" noProof="0" dirty="0" smtClean="0">
                <a:ln>
                  <a:noFill/>
                </a:ln>
                <a:effectLst/>
                <a:uLnTx/>
                <a:uFillTx/>
                <a:latin typeface="Meiryo UI" panose="020B0604030504040204" pitchFamily="50" charset="-128"/>
                <a:ea typeface="Meiryo UI" panose="020B0604030504040204" pitchFamily="50" charset="-128"/>
                <a:cs typeface="+mj-cs"/>
              </a:rPr>
              <a:t>金利動向</a:t>
            </a:r>
            <a:endParaRPr kumimoji="1" lang="en-US" altLang="ja-JP" sz="2800" b="1" i="0" u="none" strike="noStrike" kern="0" cap="none" spc="0" normalizeH="0" baseline="0" noProof="0" dirty="0" smtClean="0">
              <a:ln>
                <a:noFill/>
              </a:ln>
              <a:effectLst/>
              <a:uLnTx/>
              <a:uFillTx/>
              <a:latin typeface="Meiryo UI" panose="020B0604030504040204" pitchFamily="50" charset="-128"/>
              <a:ea typeface="Meiryo UI" panose="020B0604030504040204" pitchFamily="50" charset="-128"/>
              <a:cs typeface="+mj-cs"/>
            </a:endParaRPr>
          </a:p>
          <a:p>
            <a:pPr marL="457200" marR="0" lvl="0" indent="-457200" defTabSz="914400" rtl="0" eaLnBrk="1" fontAlgn="base" latinLnBrk="0" hangingPunct="1">
              <a:lnSpc>
                <a:spcPct val="100000"/>
              </a:lnSpc>
              <a:spcBef>
                <a:spcPct val="0"/>
              </a:spcBef>
              <a:spcAft>
                <a:spcPct val="0"/>
              </a:spcAft>
              <a:buClrTx/>
              <a:buSzTx/>
              <a:buFont typeface="Wingdings" panose="05000000000000000000" pitchFamily="2" charset="2"/>
              <a:buChar char="ü"/>
              <a:tabLst/>
              <a:defRPr/>
            </a:pPr>
            <a:r>
              <a:rPr lang="ja-JP" altLang="en-US" sz="2800" b="1" kern="0" dirty="0" smtClean="0">
                <a:latin typeface="Meiryo UI" panose="020B0604030504040204" pitchFamily="50" charset="-128"/>
                <a:ea typeface="Meiryo UI" panose="020B0604030504040204" pitchFamily="50" charset="-128"/>
                <a:cs typeface="+mj-cs"/>
              </a:rPr>
              <a:t>インフレ動向</a:t>
            </a:r>
            <a:endParaRPr lang="en-US" altLang="ja-JP" sz="2800" b="1" kern="0" dirty="0" smtClean="0">
              <a:latin typeface="Meiryo UI" panose="020B0604030504040204" pitchFamily="50" charset="-128"/>
              <a:ea typeface="Meiryo UI" panose="020B0604030504040204" pitchFamily="50" charset="-128"/>
              <a:cs typeface="+mj-cs"/>
            </a:endParaRPr>
          </a:p>
          <a:p>
            <a:pPr marL="457200" marR="0" lvl="0" indent="-457200" defTabSz="914400" rtl="0" eaLnBrk="1" fontAlgn="base" latinLnBrk="0" hangingPunct="1">
              <a:lnSpc>
                <a:spcPct val="100000"/>
              </a:lnSpc>
              <a:spcBef>
                <a:spcPct val="0"/>
              </a:spcBef>
              <a:spcAft>
                <a:spcPct val="0"/>
              </a:spcAft>
              <a:buClrTx/>
              <a:buSzTx/>
              <a:buFont typeface="Wingdings" panose="05000000000000000000" pitchFamily="2" charset="2"/>
              <a:buChar char="ü"/>
              <a:tabLst/>
              <a:defRPr/>
            </a:pPr>
            <a:r>
              <a:rPr lang="ja-JP" altLang="en-US" sz="2800" b="1" kern="0" dirty="0" smtClean="0">
                <a:latin typeface="Meiryo UI" panose="020B0604030504040204" pitchFamily="50" charset="-128"/>
                <a:ea typeface="Meiryo UI" panose="020B0604030504040204" pitchFamily="50" charset="-128"/>
                <a:cs typeface="+mj-cs"/>
              </a:rPr>
              <a:t>地政学リスク（安全志向）</a:t>
            </a:r>
            <a:endParaRPr lang="en-US" altLang="ja-JP" sz="2800" b="1" kern="0" dirty="0" smtClean="0">
              <a:latin typeface="Meiryo UI" panose="020B0604030504040204" pitchFamily="50" charset="-128"/>
              <a:ea typeface="Meiryo UI" panose="020B0604030504040204" pitchFamily="50" charset="-128"/>
              <a:cs typeface="+mj-cs"/>
            </a:endParaRPr>
          </a:p>
          <a:p>
            <a:pPr marL="457200" marR="0" lvl="0" indent="-457200" defTabSz="914400" rtl="0" eaLnBrk="1" fontAlgn="base" latinLnBrk="0" hangingPunct="1">
              <a:lnSpc>
                <a:spcPct val="100000"/>
              </a:lnSpc>
              <a:spcBef>
                <a:spcPct val="0"/>
              </a:spcBef>
              <a:spcAft>
                <a:spcPct val="0"/>
              </a:spcAft>
              <a:buClrTx/>
              <a:buSzTx/>
              <a:buFont typeface="Wingdings" panose="05000000000000000000" pitchFamily="2" charset="2"/>
              <a:buChar char="ü"/>
              <a:tabLst/>
              <a:defRPr/>
            </a:pPr>
            <a:r>
              <a:rPr kumimoji="1" lang="ja-JP" altLang="en-US" sz="2800" b="1" i="0" u="none" strike="noStrike" kern="0" cap="none" spc="0" normalizeH="0" baseline="0" noProof="0" dirty="0" smtClean="0">
                <a:ln>
                  <a:noFill/>
                </a:ln>
                <a:effectLst/>
                <a:uLnTx/>
                <a:uFillTx/>
                <a:latin typeface="Meiryo UI" panose="020B0604030504040204" pitchFamily="50" charset="-128"/>
                <a:ea typeface="Meiryo UI" panose="020B0604030504040204" pitchFamily="50" charset="-128"/>
                <a:cs typeface="+mj-cs"/>
              </a:rPr>
              <a:t>市場参加者の思惑（投機）</a:t>
            </a:r>
            <a:endParaRPr kumimoji="1" lang="en-US" altLang="ja-JP" sz="2800" b="1" i="0" u="none" strike="noStrike" kern="0" cap="none" spc="0" normalizeH="0" baseline="0" noProof="0" dirty="0" smtClean="0">
              <a:ln>
                <a:noFill/>
              </a:ln>
              <a:effectLst/>
              <a:uLnTx/>
              <a:uFillTx/>
              <a:latin typeface="Meiryo UI" panose="020B0604030504040204" pitchFamily="50" charset="-128"/>
              <a:ea typeface="Meiryo UI" panose="020B0604030504040204" pitchFamily="50" charset="-128"/>
              <a:cs typeface="+mj-cs"/>
            </a:endParaRPr>
          </a:p>
          <a:p>
            <a:pPr marL="457200" marR="0" lvl="0" indent="-457200" defTabSz="914400" rtl="0" eaLnBrk="1" fontAlgn="base" latinLnBrk="0" hangingPunct="1">
              <a:lnSpc>
                <a:spcPct val="100000"/>
              </a:lnSpc>
              <a:spcBef>
                <a:spcPct val="0"/>
              </a:spcBef>
              <a:spcAft>
                <a:spcPct val="0"/>
              </a:spcAft>
              <a:buClrTx/>
              <a:buSzTx/>
              <a:buFont typeface="Wingdings" panose="05000000000000000000" pitchFamily="2" charset="2"/>
              <a:buChar char="l"/>
              <a:tabLst/>
              <a:defRPr/>
            </a:pPr>
            <a:endParaRPr kumimoji="1" lang="en-US" altLang="ja-JP" sz="3200" b="1" i="0" u="none" strike="noStrike" kern="0" cap="none" spc="0" normalizeH="0" baseline="0" noProof="0" dirty="0" smtClean="0">
              <a:ln>
                <a:noFill/>
              </a:ln>
              <a:effectLst/>
              <a:uLnTx/>
              <a:uFillTx/>
              <a:latin typeface="Meiryo UI" panose="020B0604030504040204" pitchFamily="50" charset="-128"/>
              <a:ea typeface="Meiryo UI" panose="020B0604030504040204" pitchFamily="50" charset="-128"/>
              <a:cs typeface="+mj-cs"/>
            </a:endParaRPr>
          </a:p>
          <a:p>
            <a:pPr marL="457200" marR="0" lvl="0" indent="-457200" defTabSz="914400" rtl="0" eaLnBrk="1" fontAlgn="base" latinLnBrk="0" hangingPunct="1">
              <a:lnSpc>
                <a:spcPct val="100000"/>
              </a:lnSpc>
              <a:spcBef>
                <a:spcPct val="0"/>
              </a:spcBef>
              <a:spcAft>
                <a:spcPct val="0"/>
              </a:spcAft>
              <a:buClrTx/>
              <a:buSzTx/>
              <a:buFont typeface="Wingdings" panose="05000000000000000000" pitchFamily="2" charset="2"/>
              <a:buChar char="l"/>
              <a:tabLst/>
              <a:defRPr/>
            </a:pPr>
            <a:endParaRPr kumimoji="1" lang="ja-JP" altLang="en-US" sz="3200" b="1" i="0" u="none" strike="noStrike" kern="0" cap="none" spc="0" normalizeH="0" baseline="0" noProof="0" dirty="0" smtClean="0">
              <a:ln>
                <a:noFill/>
              </a:ln>
              <a:effectLst/>
              <a:uLnTx/>
              <a:uFillTx/>
              <a:latin typeface="Meiryo UI" panose="020B0604030504040204" pitchFamily="50" charset="-128"/>
              <a:ea typeface="Meiryo UI" panose="020B0604030504040204" pitchFamily="50" charset="-128"/>
              <a:cs typeface="+mj-cs"/>
            </a:endParaRPr>
          </a:p>
        </p:txBody>
      </p:sp>
      <p:sp>
        <p:nvSpPr>
          <p:cNvPr id="5" name="タイトル 1"/>
          <p:cNvSpPr txBox="1">
            <a:spLocks/>
          </p:cNvSpPr>
          <p:nvPr/>
        </p:nvSpPr>
        <p:spPr bwMode="auto">
          <a:xfrm>
            <a:off x="822010" y="1234366"/>
            <a:ext cx="7245929" cy="1384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46" tIns="45622" rIns="91246" bIns="45622" numCol="1" anchor="ctr" anchorCtr="0" compatLnSpc="1">
            <a:prstTxWarp prst="textNoShape">
              <a:avLst/>
            </a:prstTxWarp>
          </a:bodyPr>
          <a:lstStyle>
            <a:lvl1pPr algn="ctr" defTabSz="909302" rtl="0" eaLnBrk="0" fontAlgn="base" hangingPunct="0">
              <a:spcBef>
                <a:spcPct val="0"/>
              </a:spcBef>
              <a:spcAft>
                <a:spcPct val="0"/>
              </a:spcAft>
              <a:defRPr kumimoji="1" sz="4400">
                <a:solidFill>
                  <a:schemeClr val="tx2"/>
                </a:solidFill>
                <a:latin typeface="+mj-lt"/>
                <a:ea typeface="+mj-ea"/>
                <a:cs typeface="+mj-cs"/>
              </a:defRPr>
            </a:lvl1pPr>
            <a:lvl2pPr algn="ctr" defTabSz="909302"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defTabSz="909302"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defTabSz="909302"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defTabSz="909302"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325920" algn="ctr" rtl="0" fontAlgn="base">
              <a:spcBef>
                <a:spcPct val="0"/>
              </a:spcBef>
              <a:spcAft>
                <a:spcPct val="0"/>
              </a:spcAft>
              <a:defRPr kumimoji="1" sz="3100">
                <a:solidFill>
                  <a:schemeClr val="tx2"/>
                </a:solidFill>
                <a:latin typeface="Arial" charset="0"/>
                <a:ea typeface="ＭＳ Ｐゴシック" pitchFamily="50" charset="-128"/>
              </a:defRPr>
            </a:lvl6pPr>
            <a:lvl7pPr marL="651837" algn="ctr" rtl="0" fontAlgn="base">
              <a:spcBef>
                <a:spcPct val="0"/>
              </a:spcBef>
              <a:spcAft>
                <a:spcPct val="0"/>
              </a:spcAft>
              <a:defRPr kumimoji="1" sz="3100">
                <a:solidFill>
                  <a:schemeClr val="tx2"/>
                </a:solidFill>
                <a:latin typeface="Arial" charset="0"/>
                <a:ea typeface="ＭＳ Ｐゴシック" pitchFamily="50" charset="-128"/>
              </a:defRPr>
            </a:lvl7pPr>
            <a:lvl8pPr marL="977753" algn="ctr" rtl="0" fontAlgn="base">
              <a:spcBef>
                <a:spcPct val="0"/>
              </a:spcBef>
              <a:spcAft>
                <a:spcPct val="0"/>
              </a:spcAft>
              <a:defRPr kumimoji="1" sz="3100">
                <a:solidFill>
                  <a:schemeClr val="tx2"/>
                </a:solidFill>
                <a:latin typeface="Arial" charset="0"/>
                <a:ea typeface="ＭＳ Ｐゴシック" pitchFamily="50" charset="-128"/>
              </a:defRPr>
            </a:lvl8pPr>
            <a:lvl9pPr marL="1303674" algn="ctr" rtl="0" fontAlgn="base">
              <a:spcBef>
                <a:spcPct val="0"/>
              </a:spcBef>
              <a:spcAft>
                <a:spcPct val="0"/>
              </a:spcAft>
              <a:defRPr kumimoji="1" sz="3100">
                <a:solidFill>
                  <a:schemeClr val="tx2"/>
                </a:solidFill>
                <a:latin typeface="Arial" charset="0"/>
                <a:ea typeface="ＭＳ Ｐゴシック" pitchFamily="50" charset="-128"/>
              </a:defRPr>
            </a:lvl9pPr>
          </a:lstStyle>
          <a:p>
            <a:pPr marL="457200" indent="-457200" algn="l">
              <a:buFont typeface="Wingdings" pitchFamily="2" charset="2"/>
              <a:buChar char="l"/>
            </a:pPr>
            <a:r>
              <a:rPr lang="ja-JP" altLang="en-US" sz="2400" dirty="0" smtClean="0">
                <a:solidFill>
                  <a:srgbClr val="000000"/>
                </a:solidFill>
                <a:latin typeface="Meiryo UI" panose="020B0604030504040204" pitchFamily="50" charset="-128"/>
                <a:ea typeface="Meiryo UI" panose="020B0604030504040204" pitchFamily="50" charset="-128"/>
              </a:rPr>
              <a:t>以下のように様々な変動要因があり、かつその影響は局面によって表れ方が異なる。相場の予測は非常に困難な面がある。</a:t>
            </a:r>
            <a:endParaRPr lang="ja-JP" altLang="en-US" sz="2400" dirty="0">
              <a:solidFill>
                <a:srgbClr val="000000"/>
              </a:solidFill>
              <a:latin typeface="Meiryo UI" panose="020B0604030504040204" pitchFamily="50" charset="-128"/>
              <a:ea typeface="Meiryo UI" panose="020B0604030504040204" pitchFamily="50" charset="-128"/>
            </a:endParaRPr>
          </a:p>
        </p:txBody>
      </p:sp>
      <p:sp>
        <p:nvSpPr>
          <p:cNvPr id="6" name="スライド番号プレースホルダー 1"/>
          <p:cNvSpPr>
            <a:spLocks noGrp="1"/>
          </p:cNvSpPr>
          <p:nvPr/>
        </p:nvSpPr>
        <p:spPr>
          <a:xfrm>
            <a:off x="6806860" y="6360408"/>
            <a:ext cx="2133600" cy="365125"/>
          </a:xfrm>
          <a:prstGeom prst="rect">
            <a:avLst/>
          </a:prstGeom>
          <a:solidFill>
            <a:schemeClr val="bg1"/>
          </a:solidFill>
        </p:spPr>
        <p:txBody>
          <a:bodyPr vert="horz" lIns="91440" tIns="45720" rIns="91440" bIns="45720" rtlCol="0" anchor="ctr"/>
          <a:lstStyle>
            <a:defPPr>
              <a:defRPr lang="en-US"/>
            </a:defPPr>
            <a:lvl1pPr algn="r" rtl="0" fontAlgn="base">
              <a:lnSpc>
                <a:spcPct val="120000"/>
              </a:lnSpc>
              <a:spcBef>
                <a:spcPct val="20000"/>
              </a:spcBef>
              <a:spcAft>
                <a:spcPct val="20000"/>
              </a:spcAft>
              <a:defRPr kumimoji="1" sz="1200" kern="1200">
                <a:solidFill>
                  <a:schemeClr val="tx1">
                    <a:tint val="75000"/>
                  </a:schemeClr>
                </a:solidFill>
                <a:latin typeface="Arial" charset="0"/>
                <a:ea typeface="ＭＳ Ｐゴシック" charset="-128"/>
                <a:cs typeface="+mn-cs"/>
              </a:defRPr>
            </a:lvl1pPr>
            <a:lvl2pPr marL="4572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2pPr>
            <a:lvl3pPr marL="9144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3pPr>
            <a:lvl4pPr marL="13716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4pPr>
            <a:lvl5pPr marL="18288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defRPr/>
            </a:pPr>
            <a:fld id="{EAD68E1B-C62F-44BA-BE96-B3D3A04D6E8E}" type="slidenum">
              <a:rPr lang="ja-JP" altLang="en-US" sz="1800" b="1">
                <a:solidFill>
                  <a:srgbClr val="D96709"/>
                </a:solidFill>
                <a:latin typeface="Meiryo UI" panose="020B0604030504040204" pitchFamily="50" charset="-128"/>
                <a:ea typeface="Meiryo UI" panose="020B0604030504040204" pitchFamily="50" charset="-128"/>
              </a:rPr>
              <a:pPr>
                <a:defRPr/>
              </a:pPr>
              <a:t>11</a:t>
            </a:fld>
            <a:endParaRPr lang="en-US" altLang="ja-JP" sz="1800" b="1" dirty="0">
              <a:solidFill>
                <a:srgbClr val="D96709"/>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273097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txBox="1">
            <a:spLocks/>
          </p:cNvSpPr>
          <p:nvPr/>
        </p:nvSpPr>
        <p:spPr>
          <a:xfrm>
            <a:off x="330176" y="221707"/>
            <a:ext cx="8229600" cy="655490"/>
          </a:xfrm>
          <a:prstGeom prst="rect">
            <a:avLst/>
          </a:prstGeom>
        </p:spPr>
        <p:txBody>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1" lang="ja-JP" altLang="en-US" sz="3200" b="1" i="0" u="none" strike="noStrike" kern="0" cap="none" spc="0" normalizeH="0" baseline="0" noProof="0" dirty="0" smtClean="0">
                <a:ln>
                  <a:noFill/>
                </a:ln>
                <a:effectLst/>
                <a:uLnTx/>
                <a:uFillTx/>
                <a:latin typeface="Meiryo UI" panose="020B0604030504040204" pitchFamily="50" charset="-128"/>
                <a:ea typeface="Meiryo UI" panose="020B0604030504040204" pitchFamily="50" charset="-128"/>
                <a:cs typeface="+mj-cs"/>
              </a:rPr>
              <a:t>為替変動が実体経済にもたらす影響</a:t>
            </a:r>
          </a:p>
        </p:txBody>
      </p:sp>
      <p:graphicFrame>
        <p:nvGraphicFramePr>
          <p:cNvPr id="4" name="コンテンツ プレースホルダー 4"/>
          <p:cNvGraphicFramePr>
            <a:graphicFrameLocks/>
          </p:cNvGraphicFramePr>
          <p:nvPr>
            <p:extLst/>
          </p:nvPr>
        </p:nvGraphicFramePr>
        <p:xfrm>
          <a:off x="330176" y="1484457"/>
          <a:ext cx="8356625" cy="5110307"/>
        </p:xfrm>
        <a:graphic>
          <a:graphicData uri="http://schemas.openxmlformats.org/drawingml/2006/table">
            <a:tbl>
              <a:tblPr firstRow="1" bandRow="1">
                <a:tableStyleId>{5940675A-B579-460E-94D1-54222C63F5DA}</a:tableStyleId>
              </a:tblPr>
              <a:tblGrid>
                <a:gridCol w="1486561">
                  <a:extLst>
                    <a:ext uri="{9D8B030D-6E8A-4147-A177-3AD203B41FA5}">
                      <a16:colId xmlns:a16="http://schemas.microsoft.com/office/drawing/2014/main" val="20000"/>
                    </a:ext>
                  </a:extLst>
                </a:gridCol>
                <a:gridCol w="3370375">
                  <a:extLst>
                    <a:ext uri="{9D8B030D-6E8A-4147-A177-3AD203B41FA5}">
                      <a16:colId xmlns:a16="http://schemas.microsoft.com/office/drawing/2014/main" val="20001"/>
                    </a:ext>
                  </a:extLst>
                </a:gridCol>
                <a:gridCol w="3499689">
                  <a:extLst>
                    <a:ext uri="{9D8B030D-6E8A-4147-A177-3AD203B41FA5}">
                      <a16:colId xmlns:a16="http://schemas.microsoft.com/office/drawing/2014/main" val="20002"/>
                    </a:ext>
                  </a:extLst>
                </a:gridCol>
              </a:tblGrid>
              <a:tr h="583568">
                <a:tc>
                  <a:txBody>
                    <a:bodyPr/>
                    <a:lstStyle/>
                    <a:p>
                      <a:endParaRPr kumimoji="1" lang="ja-JP" altLang="en-US" sz="2800" dirty="0"/>
                    </a:p>
                  </a:txBody>
                  <a:tcPr>
                    <a:solidFill>
                      <a:srgbClr val="F2A60E"/>
                    </a:solidFill>
                  </a:tcPr>
                </a:tc>
                <a:tc>
                  <a:txBody>
                    <a:bodyPr/>
                    <a:lstStyle/>
                    <a:p>
                      <a:pPr algn="ctr"/>
                      <a:r>
                        <a:rPr kumimoji="1" lang="ja-JP" altLang="en-US" sz="2400" dirty="0" smtClean="0"/>
                        <a:t>円　高</a:t>
                      </a:r>
                      <a:endParaRPr kumimoji="1" lang="ja-JP" altLang="en-US" sz="2400" dirty="0"/>
                    </a:p>
                  </a:txBody>
                  <a:tcPr anchor="ctr">
                    <a:solidFill>
                      <a:srgbClr val="F2A60E"/>
                    </a:solidFill>
                  </a:tcPr>
                </a:tc>
                <a:tc>
                  <a:txBody>
                    <a:bodyPr/>
                    <a:lstStyle/>
                    <a:p>
                      <a:pPr algn="ctr"/>
                      <a:r>
                        <a:rPr kumimoji="1" lang="ja-JP" altLang="en-US" sz="2400" dirty="0" smtClean="0"/>
                        <a:t>円　安</a:t>
                      </a:r>
                      <a:endParaRPr kumimoji="1" lang="ja-JP" altLang="en-US" sz="2400" dirty="0"/>
                    </a:p>
                  </a:txBody>
                  <a:tcPr anchor="ctr">
                    <a:solidFill>
                      <a:srgbClr val="F2A60E"/>
                    </a:solidFill>
                  </a:tcPr>
                </a:tc>
                <a:extLst>
                  <a:ext uri="{0D108BD9-81ED-4DB2-BD59-A6C34878D82A}">
                    <a16:rowId xmlns:a16="http://schemas.microsoft.com/office/drawing/2014/main" val="10000"/>
                  </a:ext>
                </a:extLst>
              </a:tr>
              <a:tr h="1098480">
                <a:tc>
                  <a:txBody>
                    <a:bodyPr/>
                    <a:lstStyle/>
                    <a:p>
                      <a:pPr algn="ctr"/>
                      <a:r>
                        <a:rPr kumimoji="1" lang="ja-JP" altLang="en-US" sz="2400" dirty="0" smtClean="0"/>
                        <a:t>物　価</a:t>
                      </a:r>
                      <a:endParaRPr kumimoji="1" lang="ja-JP" altLang="en-US" sz="2400" dirty="0"/>
                    </a:p>
                  </a:txBody>
                  <a:tcPr anchor="ctr"/>
                </a:tc>
                <a:tc>
                  <a:txBody>
                    <a:bodyPr/>
                    <a:lstStyle/>
                    <a:p>
                      <a:pPr algn="l">
                        <a:spcAft>
                          <a:spcPts val="1200"/>
                        </a:spcAft>
                      </a:pPr>
                      <a:r>
                        <a:rPr kumimoji="1" lang="ja-JP" altLang="en-US" sz="2000" dirty="0" smtClean="0"/>
                        <a:t>・輸入物価は低下。</a:t>
                      </a:r>
                      <a:endParaRPr kumimoji="1" lang="ja-JP" altLang="en-US" sz="2000" dirty="0"/>
                    </a:p>
                  </a:txBody>
                  <a:tcPr/>
                </a:tc>
                <a:tc>
                  <a:txBody>
                    <a:bodyPr/>
                    <a:lstStyle/>
                    <a:p>
                      <a:pPr algn="l">
                        <a:spcAft>
                          <a:spcPts val="1200"/>
                        </a:spcAft>
                      </a:pPr>
                      <a:r>
                        <a:rPr kumimoji="1" lang="ja-JP" altLang="en-US" sz="2000" dirty="0" smtClean="0"/>
                        <a:t>・輸入物価は上昇。エネルギー価格も上昇するため、広範な主体に悪影響。</a:t>
                      </a:r>
                      <a:endParaRPr kumimoji="1" lang="ja-JP" altLang="en-US" sz="2000" dirty="0"/>
                    </a:p>
                  </a:txBody>
                  <a:tcPr/>
                </a:tc>
                <a:extLst>
                  <a:ext uri="{0D108BD9-81ED-4DB2-BD59-A6C34878D82A}">
                    <a16:rowId xmlns:a16="http://schemas.microsoft.com/office/drawing/2014/main" val="10001"/>
                  </a:ext>
                </a:extLst>
              </a:tr>
              <a:tr h="1642161">
                <a:tc>
                  <a:txBody>
                    <a:bodyPr/>
                    <a:lstStyle/>
                    <a:p>
                      <a:pPr algn="ctr"/>
                      <a:r>
                        <a:rPr kumimoji="1" lang="ja-JP" altLang="en-US" sz="2400" dirty="0" smtClean="0"/>
                        <a:t>企　業　活　動</a:t>
                      </a:r>
                      <a:endParaRPr kumimoji="1" lang="ja-JP" altLang="en-US" sz="2400" dirty="0"/>
                    </a:p>
                  </a:txBody>
                  <a:tcPr anchor="ctr"/>
                </a:tc>
                <a:tc>
                  <a:txBody>
                    <a:bodyPr/>
                    <a:lstStyle/>
                    <a:p>
                      <a:pPr algn="l">
                        <a:spcAft>
                          <a:spcPts val="1200"/>
                        </a:spcAft>
                      </a:pPr>
                      <a:r>
                        <a:rPr kumimoji="1" lang="ja-JP" altLang="en-US" sz="2000" dirty="0" smtClean="0"/>
                        <a:t>・輸出企業や海外で事業展開する企業には収益上マイナス。</a:t>
                      </a:r>
                      <a:endParaRPr kumimoji="1" lang="en-US" altLang="ja-JP" sz="2000" dirty="0" smtClean="0"/>
                    </a:p>
                    <a:p>
                      <a:pPr algn="l">
                        <a:spcAft>
                          <a:spcPts val="1200"/>
                        </a:spcAft>
                      </a:pPr>
                      <a:r>
                        <a:rPr kumimoji="1" lang="ja-JP" altLang="en-US" sz="2000" dirty="0" smtClean="0"/>
                        <a:t>・反面、家計や内需型の中小企業にはプラス。</a:t>
                      </a:r>
                      <a:endParaRPr kumimoji="1" lang="en-US" altLang="ja-JP" sz="2000" dirty="0" smtClean="0"/>
                    </a:p>
                    <a:p>
                      <a:pPr algn="l">
                        <a:spcAft>
                          <a:spcPts val="1200"/>
                        </a:spcAft>
                      </a:pPr>
                      <a:r>
                        <a:rPr kumimoji="1" lang="ja-JP" altLang="en-US" sz="2000" dirty="0" smtClean="0"/>
                        <a:t>・かつての円高局面では、製造業の生産拠点が海外へシフトしたことも。</a:t>
                      </a:r>
                      <a:endParaRPr kumimoji="1" lang="ja-JP" altLang="en-US" sz="2000" dirty="0"/>
                    </a:p>
                  </a:txBody>
                  <a:tcPr/>
                </a:tc>
                <a:tc>
                  <a:txBody>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1" lang="ja-JP" altLang="en-US" sz="2000" dirty="0" smtClean="0"/>
                        <a:t>・輸出企業や海外で事業展開する企業には収益上プラス。</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1" lang="ja-JP" altLang="en-US" sz="2000" dirty="0" smtClean="0"/>
                        <a:t>・反面、家計や内需型の中小企業にはマイナス。</a:t>
                      </a:r>
                      <a:endParaRPr kumimoji="1" lang="en-US" altLang="ja-JP" sz="2000" dirty="0" smtClean="0"/>
                    </a:p>
                    <a:p>
                      <a:pPr algn="l">
                        <a:spcAft>
                          <a:spcPts val="1200"/>
                        </a:spcAft>
                      </a:pPr>
                      <a:endParaRPr kumimoji="1" lang="ja-JP" altLang="en-US" sz="2000" dirty="0"/>
                    </a:p>
                  </a:txBody>
                  <a:tcPr/>
                </a:tc>
                <a:extLst>
                  <a:ext uri="{0D108BD9-81ED-4DB2-BD59-A6C34878D82A}">
                    <a16:rowId xmlns:a16="http://schemas.microsoft.com/office/drawing/2014/main" val="10002"/>
                  </a:ext>
                </a:extLst>
              </a:tr>
              <a:tr h="898419">
                <a:tc>
                  <a:txBody>
                    <a:bodyPr/>
                    <a:lstStyle/>
                    <a:p>
                      <a:pPr algn="ctr"/>
                      <a:r>
                        <a:rPr kumimoji="1" lang="ja-JP" altLang="en-US" sz="2400" dirty="0" smtClean="0"/>
                        <a:t>訪日　　外国人</a:t>
                      </a:r>
                      <a:endParaRPr kumimoji="1" lang="ja-JP" altLang="en-US" sz="2400" dirty="0"/>
                    </a:p>
                  </a:txBody>
                  <a:tcPr/>
                </a:tc>
                <a:tc>
                  <a:txBody>
                    <a:bodyPr/>
                    <a:lstStyle/>
                    <a:p>
                      <a:pPr algn="l">
                        <a:spcAft>
                          <a:spcPts val="1200"/>
                        </a:spcAft>
                      </a:pPr>
                      <a:r>
                        <a:rPr kumimoji="1" lang="ja-JP" altLang="en-US" sz="2000" dirty="0" smtClean="0"/>
                        <a:t>・減る</a:t>
                      </a:r>
                      <a:endParaRPr kumimoji="1" lang="en-US" altLang="ja-JP" sz="2000" dirty="0" smtClean="0"/>
                    </a:p>
                    <a:p>
                      <a:pPr algn="l">
                        <a:spcAft>
                          <a:spcPts val="1200"/>
                        </a:spcAft>
                      </a:pPr>
                      <a:r>
                        <a:rPr kumimoji="1" lang="ja-JP" altLang="en-US" sz="2000" dirty="0" smtClean="0"/>
                        <a:t>・観光産業にはマイナス</a:t>
                      </a:r>
                      <a:endParaRPr kumimoji="1" lang="ja-JP" altLang="en-US" sz="2000" dirty="0"/>
                    </a:p>
                  </a:txBody>
                  <a:tcPr/>
                </a:tc>
                <a:tc>
                  <a:txBody>
                    <a:bodyPr/>
                    <a:lstStyle/>
                    <a:p>
                      <a:pPr algn="l">
                        <a:spcAft>
                          <a:spcPts val="1200"/>
                        </a:spcAft>
                      </a:pPr>
                      <a:r>
                        <a:rPr kumimoji="1" lang="ja-JP" altLang="en-US" sz="2000" dirty="0" smtClean="0"/>
                        <a:t>・増える</a:t>
                      </a:r>
                      <a:endParaRPr kumimoji="1" lang="en-US" altLang="ja-JP" sz="2000" dirty="0" smtClean="0"/>
                    </a:p>
                    <a:p>
                      <a:pPr algn="l">
                        <a:spcAft>
                          <a:spcPts val="1200"/>
                        </a:spcAft>
                      </a:pPr>
                      <a:r>
                        <a:rPr kumimoji="1" lang="ja-JP" altLang="en-US" sz="2000" dirty="0" smtClean="0"/>
                        <a:t>・観光産業にはプラス</a:t>
                      </a:r>
                      <a:endParaRPr kumimoji="1" lang="ja-JP" altLang="en-US" sz="2000" dirty="0"/>
                    </a:p>
                  </a:txBody>
                  <a:tcPr/>
                </a:tc>
                <a:extLst>
                  <a:ext uri="{0D108BD9-81ED-4DB2-BD59-A6C34878D82A}">
                    <a16:rowId xmlns:a16="http://schemas.microsoft.com/office/drawing/2014/main" val="10003"/>
                  </a:ext>
                </a:extLst>
              </a:tr>
            </a:tbl>
          </a:graphicData>
        </a:graphic>
      </p:graphicFrame>
      <p:sp>
        <p:nvSpPr>
          <p:cNvPr id="5" name="タイトル 1"/>
          <p:cNvSpPr txBox="1">
            <a:spLocks/>
          </p:cNvSpPr>
          <p:nvPr/>
        </p:nvSpPr>
        <p:spPr bwMode="auto">
          <a:xfrm>
            <a:off x="411151" y="732998"/>
            <a:ext cx="8560129" cy="751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46" tIns="45622" rIns="91246" bIns="45622" numCol="1" anchor="ctr" anchorCtr="0" compatLnSpc="1">
            <a:prstTxWarp prst="textNoShape">
              <a:avLst/>
            </a:prstTxWarp>
          </a:bodyPr>
          <a:lstStyle>
            <a:lvl1pPr algn="ctr" defTabSz="909302" rtl="0" eaLnBrk="0" fontAlgn="base" hangingPunct="0">
              <a:spcBef>
                <a:spcPct val="0"/>
              </a:spcBef>
              <a:spcAft>
                <a:spcPct val="0"/>
              </a:spcAft>
              <a:defRPr kumimoji="1" sz="4400">
                <a:solidFill>
                  <a:schemeClr val="tx2"/>
                </a:solidFill>
                <a:latin typeface="+mj-lt"/>
                <a:ea typeface="+mj-ea"/>
                <a:cs typeface="+mj-cs"/>
              </a:defRPr>
            </a:lvl1pPr>
            <a:lvl2pPr algn="ctr" defTabSz="909302"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defTabSz="909302"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defTabSz="909302"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defTabSz="909302"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325920" algn="ctr" rtl="0" fontAlgn="base">
              <a:spcBef>
                <a:spcPct val="0"/>
              </a:spcBef>
              <a:spcAft>
                <a:spcPct val="0"/>
              </a:spcAft>
              <a:defRPr kumimoji="1" sz="3100">
                <a:solidFill>
                  <a:schemeClr val="tx2"/>
                </a:solidFill>
                <a:latin typeface="Arial" charset="0"/>
                <a:ea typeface="ＭＳ Ｐゴシック" pitchFamily="50" charset="-128"/>
              </a:defRPr>
            </a:lvl6pPr>
            <a:lvl7pPr marL="651837" algn="ctr" rtl="0" fontAlgn="base">
              <a:spcBef>
                <a:spcPct val="0"/>
              </a:spcBef>
              <a:spcAft>
                <a:spcPct val="0"/>
              </a:spcAft>
              <a:defRPr kumimoji="1" sz="3100">
                <a:solidFill>
                  <a:schemeClr val="tx2"/>
                </a:solidFill>
                <a:latin typeface="Arial" charset="0"/>
                <a:ea typeface="ＭＳ Ｐゴシック" pitchFamily="50" charset="-128"/>
              </a:defRPr>
            </a:lvl7pPr>
            <a:lvl8pPr marL="977753" algn="ctr" rtl="0" fontAlgn="base">
              <a:spcBef>
                <a:spcPct val="0"/>
              </a:spcBef>
              <a:spcAft>
                <a:spcPct val="0"/>
              </a:spcAft>
              <a:defRPr kumimoji="1" sz="3100">
                <a:solidFill>
                  <a:schemeClr val="tx2"/>
                </a:solidFill>
                <a:latin typeface="Arial" charset="0"/>
                <a:ea typeface="ＭＳ Ｐゴシック" pitchFamily="50" charset="-128"/>
              </a:defRPr>
            </a:lvl8pPr>
            <a:lvl9pPr marL="1303674" algn="ctr" rtl="0" fontAlgn="base">
              <a:spcBef>
                <a:spcPct val="0"/>
              </a:spcBef>
              <a:spcAft>
                <a:spcPct val="0"/>
              </a:spcAft>
              <a:defRPr kumimoji="1" sz="3100">
                <a:solidFill>
                  <a:schemeClr val="tx2"/>
                </a:solidFill>
                <a:latin typeface="Arial" charset="0"/>
                <a:ea typeface="ＭＳ Ｐゴシック" pitchFamily="50" charset="-128"/>
              </a:defRPr>
            </a:lvl9pPr>
          </a:lstStyle>
          <a:p>
            <a:pPr marL="457200" indent="-457200" algn="l">
              <a:buFont typeface="Wingdings" pitchFamily="2" charset="2"/>
              <a:buChar char="l"/>
            </a:pPr>
            <a:r>
              <a:rPr lang="ja-JP" altLang="en-US" sz="2400" dirty="0" smtClean="0">
                <a:solidFill>
                  <a:srgbClr val="000000"/>
                </a:solidFill>
                <a:latin typeface="Meiryo UI" panose="020B0604030504040204" pitchFamily="50" charset="-128"/>
                <a:ea typeface="Meiryo UI" panose="020B0604030504040204" pitchFamily="50" charset="-128"/>
              </a:rPr>
              <a:t>経済主体や事業内容・規模によって大きく変わる。</a:t>
            </a:r>
            <a:endParaRPr lang="ja-JP" altLang="en-US" sz="2400" dirty="0">
              <a:solidFill>
                <a:srgbClr val="000000"/>
              </a:solidFill>
              <a:latin typeface="Meiryo UI" panose="020B0604030504040204" pitchFamily="50" charset="-128"/>
              <a:ea typeface="Meiryo UI" panose="020B0604030504040204" pitchFamily="50" charset="-128"/>
            </a:endParaRPr>
          </a:p>
        </p:txBody>
      </p:sp>
      <p:sp>
        <p:nvSpPr>
          <p:cNvPr id="6" name="スライド番号プレースホルダー 1"/>
          <p:cNvSpPr>
            <a:spLocks noGrp="1"/>
          </p:cNvSpPr>
          <p:nvPr/>
        </p:nvSpPr>
        <p:spPr>
          <a:xfrm>
            <a:off x="7010400" y="6412201"/>
            <a:ext cx="2133600" cy="365125"/>
          </a:xfrm>
          <a:prstGeom prst="rect">
            <a:avLst/>
          </a:prstGeom>
          <a:noFill/>
        </p:spPr>
        <p:txBody>
          <a:bodyPr vert="horz" lIns="91440" tIns="45720" rIns="91440" bIns="45720" rtlCol="0" anchor="ctr"/>
          <a:lstStyle>
            <a:defPPr>
              <a:defRPr lang="en-US"/>
            </a:defPPr>
            <a:lvl1pPr algn="r" rtl="0" fontAlgn="base">
              <a:lnSpc>
                <a:spcPct val="120000"/>
              </a:lnSpc>
              <a:spcBef>
                <a:spcPct val="20000"/>
              </a:spcBef>
              <a:spcAft>
                <a:spcPct val="20000"/>
              </a:spcAft>
              <a:defRPr kumimoji="1" sz="1200" kern="1200">
                <a:solidFill>
                  <a:schemeClr val="tx1">
                    <a:tint val="75000"/>
                  </a:schemeClr>
                </a:solidFill>
                <a:latin typeface="Arial" charset="0"/>
                <a:ea typeface="ＭＳ Ｐゴシック" charset="-128"/>
                <a:cs typeface="+mn-cs"/>
              </a:defRPr>
            </a:lvl1pPr>
            <a:lvl2pPr marL="4572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2pPr>
            <a:lvl3pPr marL="9144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3pPr>
            <a:lvl4pPr marL="13716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4pPr>
            <a:lvl5pPr marL="18288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defRPr/>
            </a:pPr>
            <a:fld id="{EAD68E1B-C62F-44BA-BE96-B3D3A04D6E8E}" type="slidenum">
              <a:rPr lang="ja-JP" altLang="en-US" sz="1800" b="1">
                <a:solidFill>
                  <a:srgbClr val="D96709"/>
                </a:solidFill>
                <a:latin typeface="Meiryo UI" panose="020B0604030504040204" pitchFamily="50" charset="-128"/>
                <a:ea typeface="Meiryo UI" panose="020B0604030504040204" pitchFamily="50" charset="-128"/>
              </a:rPr>
              <a:pPr>
                <a:defRPr/>
              </a:pPr>
              <a:t>12</a:t>
            </a:fld>
            <a:endParaRPr lang="en-US" altLang="ja-JP" sz="1800" b="1" dirty="0">
              <a:solidFill>
                <a:srgbClr val="D96709"/>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0997591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ChangeArrowheads="1"/>
          </p:cNvSpPr>
          <p:nvPr/>
        </p:nvSpPr>
        <p:spPr bwMode="auto">
          <a:xfrm>
            <a:off x="232923" y="1102608"/>
            <a:ext cx="8674100" cy="5257800"/>
          </a:xfrm>
          <a:prstGeom prst="rect">
            <a:avLst/>
          </a:prstGeom>
          <a:noFill/>
          <a:ln w="38100" cmpd="dbl">
            <a:noFill/>
            <a:miter lim="800000"/>
            <a:headEnd/>
            <a:tailEnd/>
          </a:ln>
        </p:spPr>
        <p:txBody>
          <a:bodyPr wrap="none" anchor="ctr"/>
          <a:lstStyle/>
          <a:p>
            <a:pPr algn="ctr" eaLnBrk="0" hangingPunct="0">
              <a:lnSpc>
                <a:spcPct val="100000"/>
              </a:lnSpc>
              <a:spcBef>
                <a:spcPct val="0"/>
              </a:spcBef>
              <a:spcAft>
                <a:spcPct val="0"/>
              </a:spcAft>
            </a:pPr>
            <a:endParaRPr lang="ja-JP" altLang="en-US" dirty="0"/>
          </a:p>
        </p:txBody>
      </p:sp>
      <p:sp>
        <p:nvSpPr>
          <p:cNvPr id="11" name="タイトル 1"/>
          <p:cNvSpPr txBox="1">
            <a:spLocks/>
          </p:cNvSpPr>
          <p:nvPr/>
        </p:nvSpPr>
        <p:spPr>
          <a:xfrm>
            <a:off x="190500" y="2885316"/>
            <a:ext cx="8758946" cy="1595430"/>
          </a:xfrm>
          <a:prstGeom prst="rect">
            <a:avLst/>
          </a:prstGeom>
        </p:spPr>
        <p:txBody>
          <a:bodyPr/>
          <a:lstStyle/>
          <a:p>
            <a:pPr marL="0" marR="0" lvl="0" indent="0" algn="ctr" defTabSz="914400" rtl="0" eaLnBrk="1" fontAlgn="base" latinLnBrk="0" hangingPunct="1">
              <a:lnSpc>
                <a:spcPct val="100000"/>
              </a:lnSpc>
              <a:spcBef>
                <a:spcPct val="0"/>
              </a:spcBef>
              <a:spcAft>
                <a:spcPts val="1200"/>
              </a:spcAft>
              <a:buClrTx/>
              <a:buSzTx/>
              <a:buFontTx/>
              <a:buNone/>
              <a:tabLst/>
              <a:defRPr/>
            </a:pPr>
            <a:r>
              <a:rPr lang="en-US" altLang="ja-JP" sz="4000" b="1" kern="0" noProof="0" dirty="0">
                <a:latin typeface="メイリオ" panose="020B0604030504040204" pitchFamily="50" charset="-128"/>
                <a:ea typeface="メイリオ" panose="020B0604030504040204" pitchFamily="50" charset="-128"/>
                <a:cs typeface="+mj-cs"/>
              </a:rPr>
              <a:t>2</a:t>
            </a:r>
            <a:r>
              <a:rPr kumimoji="1" lang="en-US" altLang="ja-JP" sz="4000" b="1" i="0" u="none" strike="noStrike" kern="0" cap="none" spc="0" normalizeH="0" baseline="0" noProof="0" dirty="0" smtClean="0">
                <a:ln>
                  <a:noFill/>
                </a:ln>
                <a:effectLst/>
                <a:uLnTx/>
                <a:uFillTx/>
                <a:latin typeface="メイリオ" panose="020B0604030504040204" pitchFamily="50" charset="-128"/>
                <a:ea typeface="メイリオ" panose="020B0604030504040204" pitchFamily="50" charset="-128"/>
                <a:cs typeface="+mj-cs"/>
              </a:rPr>
              <a:t>. </a:t>
            </a:r>
            <a:r>
              <a:rPr kumimoji="1" lang="ja-JP" altLang="en-US" sz="4000" b="1" i="0" u="none" strike="noStrike" kern="0" cap="none" spc="0" normalizeH="0" baseline="0" noProof="0" dirty="0" smtClean="0">
                <a:ln>
                  <a:noFill/>
                </a:ln>
                <a:effectLst/>
                <a:uLnTx/>
                <a:uFillTx/>
                <a:latin typeface="メイリオ" panose="020B0604030504040204" pitchFamily="50" charset="-128"/>
                <a:ea typeface="メイリオ" panose="020B0604030504040204" pitchFamily="50" charset="-128"/>
                <a:cs typeface="+mj-cs"/>
              </a:rPr>
              <a:t>金利の知識</a:t>
            </a:r>
          </a:p>
        </p:txBody>
      </p:sp>
    </p:spTree>
    <p:extLst>
      <p:ext uri="{BB962C8B-B14F-4D97-AF65-F5344CB8AC3E}">
        <p14:creationId xmlns:p14="http://schemas.microsoft.com/office/powerpoint/2010/main" val="41297452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extLst/>
          </p:nvPr>
        </p:nvGraphicFramePr>
        <p:xfrm>
          <a:off x="0" y="1328457"/>
          <a:ext cx="8096991" cy="4219184"/>
        </p:xfrm>
        <a:graphic>
          <a:graphicData uri="http://schemas.openxmlformats.org/drawingml/2006/table">
            <a:tbl>
              <a:tblPr firstRow="1" bandRow="1">
                <a:tableStyleId>{5C22544A-7EE6-4342-B048-85BDC9FD1C3A}</a:tableStyleId>
              </a:tblPr>
              <a:tblGrid>
                <a:gridCol w="1347160">
                  <a:extLst>
                    <a:ext uri="{9D8B030D-6E8A-4147-A177-3AD203B41FA5}">
                      <a16:colId xmlns:a16="http://schemas.microsoft.com/office/drawing/2014/main" val="20000"/>
                    </a:ext>
                  </a:extLst>
                </a:gridCol>
                <a:gridCol w="6749831">
                  <a:extLst>
                    <a:ext uri="{9D8B030D-6E8A-4147-A177-3AD203B41FA5}">
                      <a16:colId xmlns:a16="http://schemas.microsoft.com/office/drawing/2014/main" val="20001"/>
                    </a:ext>
                  </a:extLst>
                </a:gridCol>
              </a:tblGrid>
              <a:tr h="656028">
                <a:tc>
                  <a:txBody>
                    <a:bodyPr/>
                    <a:lstStyle/>
                    <a:p>
                      <a:pPr algn="r"/>
                      <a:endParaRPr kumimoji="1" lang="ja-JP" altLang="en-US" sz="2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r>
                        <a:rPr kumimoji="1" lang="ja-JP" altLang="en-US" sz="3200" b="1" kern="1200" dirty="0" smtClean="0">
                          <a:solidFill>
                            <a:srgbClr val="EF7511"/>
                          </a:solidFill>
                          <a:latin typeface="Meiryo UI" panose="020B0604030504040204" pitchFamily="50" charset="-128"/>
                          <a:ea typeface="Meiryo UI" panose="020B0604030504040204" pitchFamily="50" charset="-128"/>
                          <a:cs typeface="Meiryo UI" panose="020B0604030504040204" pitchFamily="50" charset="-128"/>
                        </a:rPr>
                        <a:t>市場金利</a:t>
                      </a:r>
                      <a:endParaRPr kumimoji="1" lang="ja-JP" altLang="en-US" sz="3200" b="1" kern="1200" dirty="0">
                        <a:solidFill>
                          <a:srgbClr val="EF7511"/>
                        </a:solidFill>
                        <a:latin typeface="Meiryo UI" panose="020B0604030504040204" pitchFamily="50" charset="-128"/>
                        <a:ea typeface="Meiryo UI" panose="020B0604030504040204" pitchFamily="50" charset="-128"/>
                        <a:cs typeface="Meiryo UI" panose="020B0604030504040204" pitchFamily="50" charset="-128"/>
                      </a:endParaRPr>
                    </a:p>
                  </a:txBody>
                  <a:tcPr marL="166154" marR="84406" anchor="ctr">
                    <a:lnL w="12700" cmpd="sng">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28575" cap="flat" cmpd="sng" algn="ctr">
                      <a:solidFill>
                        <a:srgbClr val="EF7511"/>
                      </a:solidFill>
                      <a:prstDash val="solid"/>
                      <a:round/>
                      <a:headEnd type="none" w="med" len="med"/>
                      <a:tailEnd type="none" w="med" len="med"/>
                    </a:lnB>
                    <a:noFill/>
                  </a:tcPr>
                </a:tc>
                <a:extLst>
                  <a:ext uri="{0D108BD9-81ED-4DB2-BD59-A6C34878D82A}">
                    <a16:rowId xmlns:a16="http://schemas.microsoft.com/office/drawing/2014/main" val="10000"/>
                  </a:ext>
                </a:extLst>
              </a:tr>
              <a:tr h="2181892">
                <a:tc gridSpan="2">
                  <a:txBody>
                    <a:bodyPr/>
                    <a:lstStyle/>
                    <a:p>
                      <a:pPr marL="0" marR="0" indent="0" algn="r" defTabSz="914400" rtl="0" eaLnBrk="1" fontAlgn="auto" latinLnBrk="0" hangingPunct="1">
                        <a:lnSpc>
                          <a:spcPct val="300000"/>
                        </a:lnSpc>
                        <a:spcBef>
                          <a:spcPts val="1200"/>
                        </a:spcBef>
                        <a:spcAft>
                          <a:spcPts val="0"/>
                        </a:spcAft>
                        <a:buClrTx/>
                        <a:buSzTx/>
                        <a:buFontTx/>
                        <a:buNone/>
                        <a:tabLst/>
                        <a:defRPr/>
                      </a:pPr>
                      <a:endParaRPr kumimoji="1" lang="en-US" altLang="ja-JP" sz="28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0" algn="l" defTabSz="914400" rtl="0" eaLnBrk="1" latinLnBrk="0" hangingPunct="1">
                        <a:lnSpc>
                          <a:spcPct val="300000"/>
                        </a:lnSpc>
                        <a:spcBef>
                          <a:spcPts val="1200"/>
                        </a:spcBef>
                      </a:pPr>
                      <a:endParaRPr kumimoji="1" lang="ja-JP" altLang="en-US" sz="2800" b="1" kern="1200" dirty="0">
                        <a:solidFill>
                          <a:srgbClr val="00B0F0"/>
                        </a:solidFill>
                        <a:latin typeface="Meiryo UI" panose="020B0604030504040204" pitchFamily="50" charset="-128"/>
                        <a:ea typeface="Meiryo UI" panose="020B0604030504040204" pitchFamily="50" charset="-128"/>
                        <a:cs typeface="Meiryo UI" panose="020B0604030504040204" pitchFamily="50" charset="-128"/>
                      </a:endParaRPr>
                    </a:p>
                  </a:txBody>
                  <a:tcPr marL="166154" marR="84406" anchor="ctr">
                    <a:lnL w="12700" cmpd="sng">
                      <a:noFill/>
                    </a:lnL>
                    <a:lnR w="6350" cap="flat" cmpd="sng" algn="ctr">
                      <a:noFill/>
                      <a:prstDash val="solid"/>
                      <a:round/>
                      <a:headEnd type="none" w="med" len="med"/>
                      <a:tailEnd type="none" w="med" len="med"/>
                    </a:lnR>
                    <a:lnT w="28575" cap="flat" cmpd="sng" algn="ctr">
                      <a:solidFill>
                        <a:srgbClr val="EF7511"/>
                      </a:solidFill>
                      <a:prstDash val="solid"/>
                      <a:round/>
                      <a:headEnd type="none" w="med" len="med"/>
                      <a:tailEnd type="none" w="med" len="med"/>
                    </a:lnT>
                    <a:lnB w="28575" cap="flat" cmpd="sng" algn="ctr">
                      <a:solidFill>
                        <a:srgbClr val="EF7511"/>
                      </a:solidFill>
                      <a:prstDash val="solid"/>
                      <a:round/>
                      <a:headEnd type="none" w="med" len="med"/>
                      <a:tailEnd type="none" w="med" len="med"/>
                    </a:lnB>
                    <a:noFill/>
                  </a:tcPr>
                </a:tc>
                <a:extLst>
                  <a:ext uri="{0D108BD9-81ED-4DB2-BD59-A6C34878D82A}">
                    <a16:rowId xmlns:a16="http://schemas.microsoft.com/office/drawing/2014/main" val="10001"/>
                  </a:ext>
                </a:extLst>
              </a:tr>
              <a:tr h="1381264">
                <a:tc gridSpan="2">
                  <a:txBody>
                    <a:bodyPr/>
                    <a:lstStyle/>
                    <a:p>
                      <a:pPr marL="0" algn="r" defTabSz="914400" rtl="0" eaLnBrk="1" latinLnBrk="0" hangingPunct="1"/>
                      <a:endParaRPr kumimoji="1" lang="ja-JP" altLang="en-US" sz="2800" b="0" kern="1200" dirty="0">
                        <a:solidFill>
                          <a:schemeClr val="tx1"/>
                        </a:solidFill>
                        <a:latin typeface="+mn-ea"/>
                        <a:ea typeface="+mn-ea"/>
                        <a:cs typeface="Meiryo UI" panose="020B0604030504040204" pitchFamily="50" charset="-128"/>
                      </a:endParaRPr>
                    </a:p>
                  </a:txBody>
                  <a:tcPr marL="84406" marR="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0" algn="l" defTabSz="914400" rtl="0" eaLnBrk="1" latinLnBrk="0" hangingPunct="1"/>
                      <a:endParaRPr kumimoji="1" lang="ja-JP" altLang="en-US" sz="2800" b="0" kern="1200" dirty="0">
                        <a:solidFill>
                          <a:schemeClr val="tx1"/>
                        </a:solidFill>
                        <a:latin typeface="+mn-ea"/>
                        <a:ea typeface="+mn-ea"/>
                        <a:cs typeface="Meiryo UI" panose="020B0604030504040204" pitchFamily="50" charset="-128"/>
                      </a:endParaRPr>
                    </a:p>
                  </a:txBody>
                  <a:tcPr marL="166154" marR="84406" anchor="ctr">
                    <a:lnL w="12700" cmpd="sng">
                      <a:noFill/>
                    </a:lnL>
                    <a:lnR w="6350" cap="flat" cmpd="sng" algn="ctr">
                      <a:noFill/>
                      <a:prstDash val="solid"/>
                      <a:round/>
                      <a:headEnd type="none" w="med" len="med"/>
                      <a:tailEnd type="none" w="med" len="med"/>
                    </a:lnR>
                    <a:lnT w="28575" cap="flat" cmpd="sng" algn="ctr">
                      <a:solidFill>
                        <a:srgbClr val="EF7511"/>
                      </a:solidFill>
                      <a:prstDash val="solid"/>
                      <a:round/>
                      <a:headEnd type="none" w="med" len="med"/>
                      <a:tailEnd type="none" w="med" len="med"/>
                    </a:lnT>
                    <a:lnB w="28575" cap="flat" cmpd="sng" algn="ctr">
                      <a:no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4" name="正方形/長方形 3"/>
          <p:cNvSpPr/>
          <p:nvPr/>
        </p:nvSpPr>
        <p:spPr>
          <a:xfrm>
            <a:off x="1310115" y="2128345"/>
            <a:ext cx="6796507" cy="2382191"/>
          </a:xfrm>
          <a:prstGeom prst="rect">
            <a:avLst/>
          </a:prstGeom>
        </p:spPr>
        <p:txBody>
          <a:bodyPr wrap="square">
            <a:spAutoFit/>
          </a:bodyPr>
          <a:lstStyle/>
          <a:p>
            <a:pPr algn="just">
              <a:lnSpc>
                <a:spcPct val="150000"/>
              </a:lnSpc>
              <a:spcBef>
                <a:spcPct val="0"/>
              </a:spcBef>
              <a:spcAft>
                <a:spcPct val="0"/>
              </a:spcAft>
              <a:defRPr/>
            </a:pPr>
            <a:r>
              <a:rPr lang="ja-JP" altLang="en-US" sz="2400" kern="0" dirty="0">
                <a:latin typeface="Meiryo UI" panose="020B0604030504040204" pitchFamily="50" charset="-128"/>
                <a:ea typeface="Meiryo UI" panose="020B0604030504040204" pitchFamily="50" charset="-128"/>
              </a:rPr>
              <a:t>金融機関の間</a:t>
            </a:r>
            <a:r>
              <a:rPr lang="ja-JP" altLang="en-US" sz="2400" kern="0" dirty="0" smtClean="0">
                <a:latin typeface="Meiryo UI" panose="020B0604030504040204" pitchFamily="50" charset="-128"/>
                <a:ea typeface="Meiryo UI" panose="020B0604030504040204" pitchFamily="50" charset="-128"/>
              </a:rPr>
              <a:t>で、</a:t>
            </a:r>
            <a:r>
              <a:rPr lang="ja-JP" altLang="en-US" sz="2400" kern="0" dirty="0">
                <a:latin typeface="Meiryo UI" panose="020B0604030504040204" pitchFamily="50" charset="-128"/>
                <a:ea typeface="Meiryo UI" panose="020B0604030504040204" pitchFamily="50" charset="-128"/>
              </a:rPr>
              <a:t>日々、資金の貸し借りが</a:t>
            </a:r>
            <a:r>
              <a:rPr lang="ja-JP" altLang="en-US" sz="2400" kern="0" dirty="0" smtClean="0">
                <a:latin typeface="Meiryo UI" panose="020B0604030504040204" pitchFamily="50" charset="-128"/>
                <a:ea typeface="Meiryo UI" panose="020B0604030504040204" pitchFamily="50" charset="-128"/>
              </a:rPr>
              <a:t>行われる場は</a:t>
            </a:r>
            <a:r>
              <a:rPr lang="ja-JP" altLang="en-US" sz="2400" b="1" kern="0" dirty="0" smtClean="0">
                <a:solidFill>
                  <a:srgbClr val="EF7511"/>
                </a:solidFill>
                <a:latin typeface="Meiryo UI" panose="020B0604030504040204" pitchFamily="50" charset="-128"/>
                <a:ea typeface="Meiryo UI" panose="020B0604030504040204" pitchFamily="50" charset="-128"/>
              </a:rPr>
              <a:t>金融市場</a:t>
            </a:r>
            <a:r>
              <a:rPr lang="ja-JP" altLang="en-US" sz="2400" kern="0" dirty="0" smtClean="0">
                <a:latin typeface="Meiryo UI" panose="020B0604030504040204" pitchFamily="50" charset="-128"/>
                <a:ea typeface="Meiryo UI" panose="020B0604030504040204" pitchFamily="50" charset="-128"/>
              </a:rPr>
              <a:t>と呼ばれ、資金の需要と供給がバランスする水準に金利が決定される。これを</a:t>
            </a:r>
            <a:r>
              <a:rPr lang="ja-JP" altLang="en-US" sz="2400" b="1" kern="0" dirty="0" smtClean="0">
                <a:solidFill>
                  <a:srgbClr val="EF7511"/>
                </a:solidFill>
                <a:latin typeface="Meiryo UI" panose="020B0604030504040204" pitchFamily="50" charset="-128"/>
                <a:ea typeface="Meiryo UI" panose="020B0604030504040204" pitchFamily="50" charset="-128"/>
              </a:rPr>
              <a:t>市場金利</a:t>
            </a:r>
            <a:r>
              <a:rPr lang="ja-JP" altLang="en-US" sz="2400" kern="0" dirty="0" smtClean="0">
                <a:latin typeface="Meiryo UI" panose="020B0604030504040204" pitchFamily="50" charset="-128"/>
                <a:ea typeface="Meiryo UI" panose="020B0604030504040204" pitchFamily="50" charset="-128"/>
              </a:rPr>
              <a:t>という。</a:t>
            </a:r>
            <a:endParaRPr lang="ja-JP" altLang="en-US" sz="2400" kern="0" dirty="0">
              <a:latin typeface="Meiryo UI" panose="020B0604030504040204" pitchFamily="50" charset="-128"/>
              <a:ea typeface="Meiryo UI" panose="020B0604030504040204" pitchFamily="50" charset="-128"/>
            </a:endParaRPr>
          </a:p>
          <a:p>
            <a:pPr>
              <a:lnSpc>
                <a:spcPct val="150000"/>
              </a:lnSpc>
            </a:pPr>
            <a:endParaRPr lang="en-US" altLang="ja-JP" sz="2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タイトル 1"/>
          <p:cNvSpPr txBox="1">
            <a:spLocks/>
          </p:cNvSpPr>
          <p:nvPr/>
        </p:nvSpPr>
        <p:spPr>
          <a:xfrm>
            <a:off x="358670" y="240317"/>
            <a:ext cx="5678201" cy="567941"/>
          </a:xfrm>
          <a:prstGeom prst="rect">
            <a:avLst/>
          </a:prstGeom>
        </p:spPr>
        <p:txBody>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1" lang="ja-JP" altLang="en-US" sz="3200" b="1" i="0" u="none" strike="noStrike" kern="0" cap="none" spc="0" normalizeH="0" baseline="0" noProof="0" dirty="0" smtClean="0">
                <a:ln>
                  <a:noFill/>
                </a:ln>
                <a:effectLst/>
                <a:uLnTx/>
                <a:uFillTx/>
                <a:latin typeface="Meiryo UI" panose="020B0604030504040204" pitchFamily="50" charset="-128"/>
                <a:ea typeface="Meiryo UI" panose="020B0604030504040204" pitchFamily="50" charset="-128"/>
                <a:cs typeface="+mj-cs"/>
              </a:rPr>
              <a:t>金利の決まり方</a:t>
            </a:r>
          </a:p>
        </p:txBody>
      </p:sp>
      <p:sp>
        <p:nvSpPr>
          <p:cNvPr id="15" name="右矢印 14"/>
          <p:cNvSpPr/>
          <p:nvPr/>
        </p:nvSpPr>
        <p:spPr>
          <a:xfrm>
            <a:off x="623196" y="4604740"/>
            <a:ext cx="762000" cy="723900"/>
          </a:xfrm>
          <a:prstGeom prst="rightArrow">
            <a:avLst/>
          </a:prstGeom>
          <a:solidFill>
            <a:srgbClr val="FF9933"/>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p:cNvSpPr/>
          <p:nvPr/>
        </p:nvSpPr>
        <p:spPr>
          <a:xfrm>
            <a:off x="1567659" y="4236574"/>
            <a:ext cx="6590153" cy="1938992"/>
          </a:xfrm>
          <a:prstGeom prst="rect">
            <a:avLst/>
          </a:prstGeom>
        </p:spPr>
        <p:txBody>
          <a:bodyPr wrap="square">
            <a:spAutoFit/>
          </a:bodyPr>
          <a:lstStyle/>
          <a:p>
            <a:pPr algn="just">
              <a:lnSpc>
                <a:spcPct val="100000"/>
              </a:lnSpc>
              <a:spcBef>
                <a:spcPct val="0"/>
              </a:spcBef>
              <a:spcAft>
                <a:spcPct val="0"/>
              </a:spcAft>
              <a:defRPr/>
            </a:pPr>
            <a:endParaRPr lang="ja-JP" altLang="en-US" sz="2400" kern="0" dirty="0">
              <a:latin typeface="Meiryo UI" panose="020B0604030504040204" pitchFamily="50" charset="-128"/>
              <a:ea typeface="Meiryo UI" panose="020B0604030504040204" pitchFamily="50" charset="-128"/>
            </a:endParaRPr>
          </a:p>
          <a:p>
            <a:pPr marL="342900" indent="-342900" algn="just">
              <a:lnSpc>
                <a:spcPct val="100000"/>
              </a:lnSpc>
              <a:spcBef>
                <a:spcPts val="0"/>
              </a:spcBef>
              <a:spcAft>
                <a:spcPts val="0"/>
              </a:spcAft>
              <a:buFont typeface="Wingdings" panose="05000000000000000000" pitchFamily="2" charset="2"/>
              <a:buChar char="ü"/>
            </a:pP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各金融機関は</a:t>
            </a:r>
            <a:r>
              <a:rPr lang="ja-JP" altLang="en-US" sz="24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市場金利</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を参考に、</a:t>
            </a:r>
            <a:r>
              <a:rPr lang="ja-JP" altLang="en-US" sz="24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借り手の信用度</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などに応じて金利を決める。</a:t>
            </a:r>
            <a:endParaRPr lang="en-US" altLang="ja-JP" sz="2400" dirty="0" smtClean="0">
              <a:latin typeface="Meiryo UI" panose="020B0604030504040204" pitchFamily="50" charset="-128"/>
              <a:ea typeface="Meiryo UI" panose="020B0604030504040204" pitchFamily="50" charset="-128"/>
              <a:cs typeface="Meiryo UI" panose="020B0604030504040204" pitchFamily="50" charset="-128"/>
            </a:endParaRPr>
          </a:p>
          <a:p>
            <a:pPr marL="342900" indent="-342900" algn="just">
              <a:lnSpc>
                <a:spcPct val="100000"/>
              </a:lnSpc>
              <a:spcBef>
                <a:spcPts val="0"/>
              </a:spcBef>
              <a:spcAft>
                <a:spcPts val="0"/>
              </a:spcAft>
              <a:buFont typeface="Wingdings" panose="05000000000000000000" pitchFamily="2" charset="2"/>
              <a:buChar char="ü"/>
            </a:pP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金融機関によって金利が異なる場合があるので、比較することが重要。</a:t>
            </a:r>
            <a:endParaRPr lang="en-US" altLang="ja-JP" sz="2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スライド番号プレースホルダー 2"/>
          <p:cNvSpPr txBox="1">
            <a:spLocks/>
          </p:cNvSpPr>
          <p:nvPr/>
        </p:nvSpPr>
        <p:spPr>
          <a:xfrm>
            <a:off x="6896986" y="6432255"/>
            <a:ext cx="2133600" cy="365125"/>
          </a:xfrm>
          <a:prstGeom prst="rect">
            <a:avLst/>
          </a:prstGeom>
        </p:spPr>
        <p:txBody>
          <a:bodyPr vert="horz" lIns="91440" tIns="45720" rIns="91440" bIns="45720" rtlCol="0" anchor="ctr"/>
          <a:lstStyle>
            <a:defPPr>
              <a:defRPr lang="en-US"/>
            </a:defPPr>
            <a:lvl1pPr algn="r" rtl="0" fontAlgn="base">
              <a:lnSpc>
                <a:spcPct val="120000"/>
              </a:lnSpc>
              <a:spcBef>
                <a:spcPct val="20000"/>
              </a:spcBef>
              <a:spcAft>
                <a:spcPct val="20000"/>
              </a:spcAft>
              <a:defRPr kumimoji="1" sz="1200" kern="1200">
                <a:solidFill>
                  <a:schemeClr val="tx1">
                    <a:tint val="75000"/>
                  </a:schemeClr>
                </a:solidFill>
                <a:latin typeface="Arial" charset="0"/>
                <a:ea typeface="ＭＳ Ｐゴシック" charset="-128"/>
                <a:cs typeface="+mn-cs"/>
              </a:defRPr>
            </a:lvl1pPr>
            <a:lvl2pPr marL="4572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2pPr>
            <a:lvl3pPr marL="9144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3pPr>
            <a:lvl4pPr marL="13716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4pPr>
            <a:lvl5pPr marL="18288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fld id="{8549D000-9F9E-4C61-95C7-5047871B5096}" type="slidenum">
              <a:rPr lang="ja-JP" altLang="en-US" sz="1800" b="1" smtClean="0">
                <a:solidFill>
                  <a:srgbClr val="D96709"/>
                </a:solidFill>
                <a:latin typeface="Meiryo UI" panose="020B0604030504040204" pitchFamily="50" charset="-128"/>
                <a:ea typeface="Meiryo UI" panose="020B0604030504040204" pitchFamily="50" charset="-128"/>
              </a:rPr>
              <a:pPr/>
              <a:t>14</a:t>
            </a:fld>
            <a:endParaRPr lang="ja-JP" altLang="en-US" sz="1800" b="1" dirty="0">
              <a:solidFill>
                <a:srgbClr val="D96709"/>
              </a:solidFill>
              <a:latin typeface="Meiryo UI" panose="020B0604030504040204" pitchFamily="50" charset="-128"/>
              <a:ea typeface="Meiryo UI" panose="020B0604030504040204" pitchFamily="50" charset="-128"/>
            </a:endParaRPr>
          </a:p>
        </p:txBody>
      </p:sp>
      <p:sp>
        <p:nvSpPr>
          <p:cNvPr id="9" name="スライド番号プレースホルダー 1"/>
          <p:cNvSpPr>
            <a:spLocks noGrp="1"/>
          </p:cNvSpPr>
          <p:nvPr/>
        </p:nvSpPr>
        <p:spPr>
          <a:xfrm>
            <a:off x="6806860" y="6360408"/>
            <a:ext cx="2133600" cy="365125"/>
          </a:xfrm>
          <a:prstGeom prst="rect">
            <a:avLst/>
          </a:prstGeom>
          <a:solidFill>
            <a:schemeClr val="bg1"/>
          </a:solidFill>
        </p:spPr>
        <p:txBody>
          <a:bodyPr vert="horz" lIns="91440" tIns="45720" rIns="91440" bIns="45720" rtlCol="0" anchor="ctr"/>
          <a:lstStyle>
            <a:defPPr>
              <a:defRPr lang="en-US"/>
            </a:defPPr>
            <a:lvl1pPr algn="r" rtl="0" fontAlgn="base">
              <a:lnSpc>
                <a:spcPct val="120000"/>
              </a:lnSpc>
              <a:spcBef>
                <a:spcPct val="20000"/>
              </a:spcBef>
              <a:spcAft>
                <a:spcPct val="20000"/>
              </a:spcAft>
              <a:defRPr kumimoji="1" sz="1200" kern="1200">
                <a:solidFill>
                  <a:schemeClr val="tx1">
                    <a:tint val="75000"/>
                  </a:schemeClr>
                </a:solidFill>
                <a:latin typeface="Arial" charset="0"/>
                <a:ea typeface="ＭＳ Ｐゴシック" charset="-128"/>
                <a:cs typeface="+mn-cs"/>
              </a:defRPr>
            </a:lvl1pPr>
            <a:lvl2pPr marL="4572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2pPr>
            <a:lvl3pPr marL="9144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3pPr>
            <a:lvl4pPr marL="13716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4pPr>
            <a:lvl5pPr marL="18288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defRPr/>
            </a:pPr>
            <a:fld id="{EAD68E1B-C62F-44BA-BE96-B3D3A04D6E8E}" type="slidenum">
              <a:rPr lang="ja-JP" altLang="en-US" sz="1800" b="1">
                <a:solidFill>
                  <a:srgbClr val="D96709"/>
                </a:solidFill>
                <a:latin typeface="Meiryo UI" panose="020B0604030504040204" pitchFamily="50" charset="-128"/>
                <a:ea typeface="Meiryo UI" panose="020B0604030504040204" pitchFamily="50" charset="-128"/>
              </a:rPr>
              <a:pPr>
                <a:defRPr/>
              </a:pPr>
              <a:t>14</a:t>
            </a:fld>
            <a:endParaRPr lang="en-US" altLang="ja-JP" sz="1800" b="1" dirty="0">
              <a:solidFill>
                <a:srgbClr val="D96709"/>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297561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412750" y="395097"/>
            <a:ext cx="8229600" cy="629803"/>
          </a:xfrm>
          <a:prstGeom prst="rect">
            <a:avLst/>
          </a:prstGeom>
          <a:ln>
            <a:solidFill>
              <a:schemeClr val="bg1"/>
            </a:solidFill>
          </a:ln>
        </p:spPr>
        <p:txBody>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1" lang="ja-JP" altLang="en-US" sz="3200" b="1" i="0" u="none" strike="noStrike" kern="0" cap="none" spc="0" normalizeH="0" baseline="0" noProof="0" dirty="0" smtClean="0">
                <a:ln>
                  <a:noFill/>
                </a:ln>
                <a:effectLst/>
                <a:uLnTx/>
                <a:uFillTx/>
                <a:latin typeface="Meiryo UI" panose="020B0604030504040204" pitchFamily="50" charset="-128"/>
                <a:ea typeface="Meiryo UI" panose="020B0604030504040204" pitchFamily="50" charset="-128"/>
                <a:cs typeface="+mj-cs"/>
              </a:rPr>
              <a:t>市場金利の推移  </a:t>
            </a:r>
            <a:r>
              <a:rPr kumimoji="1" lang="ja-JP" altLang="en-US" sz="2400" b="1" i="0" u="none" strike="noStrike" kern="0" cap="none" spc="0" normalizeH="0" baseline="0" noProof="0" dirty="0" smtClean="0">
                <a:ln>
                  <a:noFill/>
                </a:ln>
                <a:effectLst/>
                <a:uLnTx/>
                <a:uFillTx/>
                <a:latin typeface="Meiryo UI" panose="020B0604030504040204" pitchFamily="50" charset="-128"/>
                <a:ea typeface="Meiryo UI" panose="020B0604030504040204" pitchFamily="50" charset="-128"/>
                <a:cs typeface="+mj-cs"/>
              </a:rPr>
              <a:t>～ 過去</a:t>
            </a:r>
            <a:r>
              <a:rPr kumimoji="1" lang="en-US" altLang="ja-JP" sz="2400" b="1" i="0" u="none" strike="noStrike" kern="0" cap="none" spc="0" normalizeH="0" baseline="0" noProof="0" dirty="0" smtClean="0">
                <a:ln>
                  <a:noFill/>
                </a:ln>
                <a:effectLst/>
                <a:uLnTx/>
                <a:uFillTx/>
                <a:latin typeface="Meiryo UI" panose="020B0604030504040204" pitchFamily="50" charset="-128"/>
                <a:ea typeface="Meiryo UI" panose="020B0604030504040204" pitchFamily="50" charset="-128"/>
                <a:cs typeface="+mj-cs"/>
              </a:rPr>
              <a:t>50</a:t>
            </a:r>
            <a:r>
              <a:rPr kumimoji="1" lang="ja-JP" altLang="en-US" sz="2400" b="1" i="0" u="none" strike="noStrike" kern="0" cap="none" spc="0" normalizeH="0" baseline="0" noProof="0" dirty="0" smtClean="0">
                <a:ln>
                  <a:noFill/>
                </a:ln>
                <a:effectLst/>
                <a:uLnTx/>
                <a:uFillTx/>
                <a:latin typeface="Meiryo UI" panose="020B0604030504040204" pitchFamily="50" charset="-128"/>
                <a:ea typeface="Meiryo UI" panose="020B0604030504040204" pitchFamily="50" charset="-128"/>
                <a:cs typeface="+mj-cs"/>
              </a:rPr>
              <a:t>年の長期間でみると</a:t>
            </a:r>
          </a:p>
        </p:txBody>
      </p:sp>
      <p:sp>
        <p:nvSpPr>
          <p:cNvPr id="5" name="テキスト ボックス 4"/>
          <p:cNvSpPr txBox="1"/>
          <p:nvPr/>
        </p:nvSpPr>
        <p:spPr>
          <a:xfrm>
            <a:off x="852284" y="5831628"/>
            <a:ext cx="7711407" cy="972574"/>
          </a:xfrm>
          <a:prstGeom prst="rect">
            <a:avLst/>
          </a:prstGeom>
          <a:noFill/>
        </p:spPr>
        <p:txBody>
          <a:bodyPr wrap="square" rtlCol="0">
            <a:spAutoFit/>
          </a:bodyPr>
          <a:lstStyle/>
          <a:p>
            <a:r>
              <a:rPr lang="ja-JP" altLang="en-US" sz="1300" dirty="0" smtClean="0"/>
              <a:t>（出所）</a:t>
            </a:r>
            <a:r>
              <a:rPr lang="ja-JP" altLang="en-US" sz="1300" dirty="0"/>
              <a:t>日本</a:t>
            </a:r>
            <a:r>
              <a:rPr lang="ja-JP" altLang="en-US" sz="1300" dirty="0" smtClean="0"/>
              <a:t>銀行</a:t>
            </a:r>
            <a:endParaRPr lang="en-US" altLang="ja-JP" sz="1300" dirty="0" smtClean="0"/>
          </a:p>
          <a:p>
            <a:r>
              <a:rPr lang="ja-JP" altLang="en-US" sz="1300" dirty="0"/>
              <a:t>（注</a:t>
            </a:r>
            <a:r>
              <a:rPr lang="ja-JP" altLang="en-US" sz="1300" dirty="0" smtClean="0"/>
              <a:t>）</a:t>
            </a:r>
            <a:r>
              <a:rPr lang="en-US" altLang="ja-JP" sz="1300" dirty="0" smtClean="0"/>
              <a:t>1995</a:t>
            </a:r>
            <a:r>
              <a:rPr lang="ja-JP" altLang="en-US" sz="1300" dirty="0"/>
              <a:t>年</a:t>
            </a:r>
            <a:r>
              <a:rPr lang="en-US" altLang="ja-JP" sz="1300" dirty="0"/>
              <a:t>6</a:t>
            </a:r>
            <a:r>
              <a:rPr lang="ja-JP" altLang="en-US" sz="1300" dirty="0" smtClean="0"/>
              <a:t>月までは</a:t>
            </a:r>
            <a:r>
              <a:rPr lang="ja-JP" altLang="en-US" sz="1300" dirty="0"/>
              <a:t>公定</a:t>
            </a:r>
            <a:r>
              <a:rPr lang="ja-JP" altLang="en-US" sz="1300" dirty="0" smtClean="0"/>
              <a:t>歩合（基準貸付利率）、</a:t>
            </a:r>
            <a:r>
              <a:rPr lang="en-US" altLang="ja-JP" sz="1300" dirty="0" smtClean="0"/>
              <a:t>1995</a:t>
            </a:r>
            <a:r>
              <a:rPr lang="ja-JP" altLang="en-US" sz="1300" dirty="0" smtClean="0"/>
              <a:t>年</a:t>
            </a:r>
            <a:r>
              <a:rPr lang="en-US" altLang="ja-JP" sz="1300" dirty="0" smtClean="0"/>
              <a:t>7</a:t>
            </a:r>
            <a:r>
              <a:rPr lang="ja-JP" altLang="en-US" sz="1300" dirty="0" smtClean="0"/>
              <a:t>月以降は無担保コールレート・</a:t>
            </a:r>
            <a:r>
              <a:rPr lang="en-US" altLang="ja-JP" sz="1300" dirty="0" smtClean="0"/>
              <a:t>O/N</a:t>
            </a:r>
            <a:r>
              <a:rPr lang="ja-JP" altLang="en-US" sz="1300" dirty="0" smtClean="0"/>
              <a:t>の月平均金利</a:t>
            </a:r>
            <a:endParaRPr lang="ja-JP" altLang="en-US" sz="1300" dirty="0"/>
          </a:p>
          <a:p>
            <a:endParaRPr kumimoji="1" lang="ja-JP" altLang="en-US" sz="1300" dirty="0"/>
          </a:p>
        </p:txBody>
      </p:sp>
      <p:sp>
        <p:nvSpPr>
          <p:cNvPr id="6" name="タイトル 1"/>
          <p:cNvSpPr txBox="1">
            <a:spLocks/>
          </p:cNvSpPr>
          <p:nvPr/>
        </p:nvSpPr>
        <p:spPr>
          <a:xfrm>
            <a:off x="8231347" y="5675491"/>
            <a:ext cx="664689" cy="50277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タイトル 1"/>
          <p:cNvSpPr txBox="1">
            <a:spLocks/>
          </p:cNvSpPr>
          <p:nvPr/>
        </p:nvSpPr>
        <p:spPr>
          <a:xfrm>
            <a:off x="706957" y="1015435"/>
            <a:ext cx="664689" cy="37509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 name="スライド番号プレースホルダー 2"/>
          <p:cNvSpPr txBox="1">
            <a:spLocks/>
          </p:cNvSpPr>
          <p:nvPr/>
        </p:nvSpPr>
        <p:spPr>
          <a:xfrm>
            <a:off x="6896986" y="6432255"/>
            <a:ext cx="2133600" cy="365125"/>
          </a:xfrm>
          <a:prstGeom prst="rect">
            <a:avLst/>
          </a:prstGeom>
        </p:spPr>
        <p:txBody>
          <a:bodyPr vert="horz" lIns="91440" tIns="45720" rIns="91440" bIns="45720" rtlCol="0" anchor="ctr"/>
          <a:lstStyle>
            <a:defPPr>
              <a:defRPr lang="en-US"/>
            </a:defPPr>
            <a:lvl1pPr algn="r" rtl="0" fontAlgn="base">
              <a:lnSpc>
                <a:spcPct val="120000"/>
              </a:lnSpc>
              <a:spcBef>
                <a:spcPct val="20000"/>
              </a:spcBef>
              <a:spcAft>
                <a:spcPct val="20000"/>
              </a:spcAft>
              <a:defRPr kumimoji="1" sz="1200" kern="1200">
                <a:solidFill>
                  <a:schemeClr val="tx1">
                    <a:tint val="75000"/>
                  </a:schemeClr>
                </a:solidFill>
                <a:latin typeface="Arial" charset="0"/>
                <a:ea typeface="ＭＳ Ｐゴシック" charset="-128"/>
                <a:cs typeface="+mn-cs"/>
              </a:defRPr>
            </a:lvl1pPr>
            <a:lvl2pPr marL="4572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2pPr>
            <a:lvl3pPr marL="9144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3pPr>
            <a:lvl4pPr marL="13716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4pPr>
            <a:lvl5pPr marL="18288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fld id="{8549D000-9F9E-4C61-95C7-5047871B5096}" type="slidenum">
              <a:rPr lang="ja-JP" altLang="en-US" sz="1800" b="1" smtClean="0">
                <a:solidFill>
                  <a:srgbClr val="D96709"/>
                </a:solidFill>
                <a:latin typeface="Meiryo UI" panose="020B0604030504040204" pitchFamily="50" charset="-128"/>
                <a:ea typeface="Meiryo UI" panose="020B0604030504040204" pitchFamily="50" charset="-128"/>
              </a:rPr>
              <a:pPr/>
              <a:t>15</a:t>
            </a:fld>
            <a:endParaRPr lang="ja-JP" altLang="en-US" sz="1800" b="1" dirty="0">
              <a:solidFill>
                <a:srgbClr val="D96709"/>
              </a:solidFill>
              <a:latin typeface="Meiryo UI" panose="020B0604030504040204" pitchFamily="50" charset="-128"/>
              <a:ea typeface="Meiryo UI" panose="020B0604030504040204" pitchFamily="50" charset="-128"/>
            </a:endParaRPr>
          </a:p>
        </p:txBody>
      </p:sp>
      <p:graphicFrame>
        <p:nvGraphicFramePr>
          <p:cNvPr id="12" name="グラフ 11"/>
          <p:cNvGraphicFramePr>
            <a:graphicFrameLocks/>
          </p:cNvGraphicFramePr>
          <p:nvPr>
            <p:extLst/>
          </p:nvPr>
        </p:nvGraphicFramePr>
        <p:xfrm>
          <a:off x="626138" y="1237155"/>
          <a:ext cx="7937553" cy="474784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467200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715338" y="926107"/>
            <a:ext cx="7629675" cy="5628856"/>
          </a:xfrm>
          <a:prstGeom prst="rect">
            <a:avLst/>
          </a:prstGeom>
        </p:spPr>
      </p:pic>
      <p:sp>
        <p:nvSpPr>
          <p:cNvPr id="13" name="テキスト ボックス 12"/>
          <p:cNvSpPr txBox="1"/>
          <p:nvPr/>
        </p:nvSpPr>
        <p:spPr>
          <a:xfrm>
            <a:off x="556117" y="838664"/>
            <a:ext cx="2411448" cy="354649"/>
          </a:xfrm>
          <a:prstGeom prst="rect">
            <a:avLst/>
          </a:prstGeom>
          <a:noFill/>
        </p:spPr>
        <p:txBody>
          <a:bodyPr wrap="square" rtlCol="0">
            <a:spAutoFit/>
          </a:bodyPr>
          <a:lstStyle/>
          <a:p>
            <a:r>
              <a:rPr lang="ja-JP" altLang="en-US" sz="1600" b="1" i="1" dirty="0" smtClean="0">
                <a:latin typeface="Meiryo UI" panose="020B0604030504040204" pitchFamily="50" charset="-128"/>
                <a:ea typeface="Meiryo UI" panose="020B0604030504040204" pitchFamily="50" charset="-128"/>
                <a:cs typeface="Meiryo UI" panose="020B0604030504040204" pitchFamily="50" charset="-128"/>
              </a:rPr>
              <a:t>潜在成長率の推移</a:t>
            </a:r>
            <a:endParaRPr lang="ja-JP" altLang="en-US" sz="1600" b="1" i="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テキスト ボックス 5"/>
          <p:cNvSpPr txBox="1"/>
          <p:nvPr/>
        </p:nvSpPr>
        <p:spPr>
          <a:xfrm>
            <a:off x="912763" y="6324168"/>
            <a:ext cx="3908579" cy="295466"/>
          </a:xfrm>
          <a:prstGeom prst="rect">
            <a:avLst/>
          </a:prstGeom>
          <a:noFill/>
        </p:spPr>
        <p:txBody>
          <a:bodyPr wrap="square" rtlCol="0">
            <a:spAutoFit/>
          </a:bodyPr>
          <a:lstStyle/>
          <a:p>
            <a:pPr marL="442913" indent="-442913"/>
            <a:r>
              <a:rPr lang="ja-JP" altLang="en-US" sz="1100" dirty="0" smtClean="0"/>
              <a:t>（出所）日本銀行</a:t>
            </a:r>
            <a:endParaRPr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正方形/長方形 7"/>
          <p:cNvSpPr/>
          <p:nvPr/>
        </p:nvSpPr>
        <p:spPr>
          <a:xfrm>
            <a:off x="699697" y="1179263"/>
            <a:ext cx="2267868" cy="3234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（前年比、寄与度、％）</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8"/>
          <p:cNvSpPr txBox="1"/>
          <p:nvPr/>
        </p:nvSpPr>
        <p:spPr>
          <a:xfrm>
            <a:off x="924063" y="6508576"/>
            <a:ext cx="6216009" cy="295466"/>
          </a:xfrm>
          <a:prstGeom prst="rect">
            <a:avLst/>
          </a:prstGeom>
          <a:noFill/>
        </p:spPr>
        <p:txBody>
          <a:bodyPr wrap="square" rtlCol="0">
            <a:spAutoFit/>
          </a:bodyPr>
          <a:lstStyle/>
          <a:p>
            <a:pPr marL="442913" indent="-442913"/>
            <a:r>
              <a:rPr lang="ja-JP" altLang="en-US" sz="1100" dirty="0" smtClean="0"/>
              <a:t>（</a:t>
            </a:r>
            <a:r>
              <a:rPr lang="ja-JP" altLang="en-US" sz="1100" dirty="0"/>
              <a:t>注</a:t>
            </a:r>
            <a:r>
              <a:rPr lang="ja-JP" altLang="en-US" sz="1100" dirty="0" smtClean="0"/>
              <a:t>）</a:t>
            </a:r>
            <a:r>
              <a:rPr lang="ja-JP" altLang="en-US" sz="1100" dirty="0"/>
              <a:t>日本</a:t>
            </a:r>
            <a:r>
              <a:rPr lang="ja-JP" altLang="en-US" sz="1100" dirty="0" smtClean="0"/>
              <a:t>銀行スタッフによる推計値（</a:t>
            </a:r>
            <a:r>
              <a:rPr lang="en-US" altLang="ja-JP" sz="1100" dirty="0" smtClean="0"/>
              <a:t>2023</a:t>
            </a:r>
            <a:r>
              <a:rPr lang="ja-JP" altLang="en-US" sz="1100" dirty="0" smtClean="0"/>
              <a:t>年度下半期は</a:t>
            </a:r>
            <a:r>
              <a:rPr lang="en-US" altLang="ja-JP" sz="1100" dirty="0" smtClean="0"/>
              <a:t>2023</a:t>
            </a:r>
            <a:r>
              <a:rPr lang="ja-JP" altLang="en-US" sz="1100" dirty="0" smtClean="0"/>
              <a:t>年</a:t>
            </a:r>
            <a:r>
              <a:rPr lang="en-US" altLang="ja-JP" sz="1100" dirty="0" smtClean="0"/>
              <a:t>10-12</a:t>
            </a:r>
            <a:r>
              <a:rPr lang="ja-JP" altLang="en-US" sz="1100" dirty="0" smtClean="0"/>
              <a:t>月期の値）</a:t>
            </a:r>
            <a:endParaRPr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タイトル 1"/>
          <p:cNvSpPr txBox="1">
            <a:spLocks/>
          </p:cNvSpPr>
          <p:nvPr/>
        </p:nvSpPr>
        <p:spPr>
          <a:xfrm>
            <a:off x="332200" y="219316"/>
            <a:ext cx="5953190" cy="635287"/>
          </a:xfrm>
          <a:prstGeom prst="rect">
            <a:avLst/>
          </a:prstGeom>
          <a:noFill/>
        </p:spPr>
        <p:txBody>
          <a:bodyP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fontAlgn="auto">
              <a:lnSpc>
                <a:spcPct val="100000"/>
              </a:lnSpc>
              <a:spcAft>
                <a:spcPts val="0"/>
              </a:spcAft>
            </a:pPr>
            <a:r>
              <a:rPr lang="ja-JP" altLang="en-US" sz="3200" b="1" dirty="0" smtClean="0">
                <a:latin typeface="Meiryo UI" panose="020B0604030504040204" pitchFamily="50" charset="-128"/>
                <a:ea typeface="Meiryo UI" panose="020B0604030504040204" pitchFamily="50" charset="-128"/>
              </a:rPr>
              <a:t>低金利が長期化している背景</a:t>
            </a:r>
            <a:endParaRPr lang="ja-JP" altLang="en-US" sz="3200" b="1" dirty="0">
              <a:latin typeface="Meiryo UI" panose="020B0604030504040204" pitchFamily="50" charset="-128"/>
              <a:ea typeface="Meiryo UI" panose="020B0604030504040204" pitchFamily="50" charset="-128"/>
            </a:endParaRPr>
          </a:p>
        </p:txBody>
      </p:sp>
      <p:sp>
        <p:nvSpPr>
          <p:cNvPr id="14" name="スライド番号プレースホルダー 2"/>
          <p:cNvSpPr txBox="1">
            <a:spLocks/>
          </p:cNvSpPr>
          <p:nvPr/>
        </p:nvSpPr>
        <p:spPr>
          <a:xfrm>
            <a:off x="7010400" y="6437072"/>
            <a:ext cx="2133600" cy="365125"/>
          </a:xfrm>
          <a:prstGeom prst="rect">
            <a:avLst/>
          </a:prstGeom>
          <a:solidFill>
            <a:schemeClr val="bg1"/>
          </a:solidFill>
        </p:spPr>
        <p:txBody>
          <a:bodyPr vert="horz" lIns="91440" tIns="45720" rIns="91440" bIns="45720" rtlCol="0" anchor="ctr"/>
          <a:lstStyle>
            <a:defPPr>
              <a:defRPr lang="en-US"/>
            </a:defPPr>
            <a:lvl1pPr algn="r" rtl="0" fontAlgn="base">
              <a:lnSpc>
                <a:spcPct val="120000"/>
              </a:lnSpc>
              <a:spcBef>
                <a:spcPct val="20000"/>
              </a:spcBef>
              <a:spcAft>
                <a:spcPct val="20000"/>
              </a:spcAft>
              <a:defRPr kumimoji="1" sz="1200" kern="1200">
                <a:solidFill>
                  <a:schemeClr val="tx1">
                    <a:tint val="75000"/>
                  </a:schemeClr>
                </a:solidFill>
                <a:latin typeface="Arial" charset="0"/>
                <a:ea typeface="ＭＳ Ｐゴシック" charset="-128"/>
                <a:cs typeface="+mn-cs"/>
              </a:defRPr>
            </a:lvl1pPr>
            <a:lvl2pPr marL="4572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2pPr>
            <a:lvl3pPr marL="9144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3pPr>
            <a:lvl4pPr marL="13716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4pPr>
            <a:lvl5pPr marL="18288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fld id="{8549D000-9F9E-4C61-95C7-5047871B5096}" type="slidenum">
              <a:rPr lang="ja-JP" altLang="en-US" sz="1800" b="1" smtClean="0">
                <a:solidFill>
                  <a:srgbClr val="D96709"/>
                </a:solidFill>
                <a:latin typeface="Meiryo UI" panose="020B0604030504040204" pitchFamily="50" charset="-128"/>
                <a:ea typeface="Meiryo UI" panose="020B0604030504040204" pitchFamily="50" charset="-128"/>
              </a:rPr>
              <a:pPr/>
              <a:t>16</a:t>
            </a:fld>
            <a:endParaRPr lang="ja-JP" altLang="en-US" sz="1800" b="1" dirty="0">
              <a:solidFill>
                <a:srgbClr val="D96709"/>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2155378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p:cNvGraphicFramePr>
            <a:graphicFrameLocks noGrp="1"/>
          </p:cNvGraphicFramePr>
          <p:nvPr>
            <p:extLst>
              <p:ext uri="{D42A27DB-BD31-4B8C-83A1-F6EECF244321}">
                <p14:modId xmlns:p14="http://schemas.microsoft.com/office/powerpoint/2010/main" val="1583035278"/>
              </p:ext>
            </p:extLst>
          </p:nvPr>
        </p:nvGraphicFramePr>
        <p:xfrm>
          <a:off x="0" y="1829401"/>
          <a:ext cx="6391385" cy="3844904"/>
        </p:xfrm>
        <a:graphic>
          <a:graphicData uri="http://schemas.openxmlformats.org/drawingml/2006/table">
            <a:tbl>
              <a:tblPr firstRow="1" bandRow="1">
                <a:tableStyleId>{5C22544A-7EE6-4342-B048-85BDC9FD1C3A}</a:tableStyleId>
              </a:tblPr>
              <a:tblGrid>
                <a:gridCol w="1063385">
                  <a:extLst>
                    <a:ext uri="{9D8B030D-6E8A-4147-A177-3AD203B41FA5}">
                      <a16:colId xmlns:a16="http://schemas.microsoft.com/office/drawing/2014/main" val="20000"/>
                    </a:ext>
                  </a:extLst>
                </a:gridCol>
                <a:gridCol w="5328000">
                  <a:extLst>
                    <a:ext uri="{9D8B030D-6E8A-4147-A177-3AD203B41FA5}">
                      <a16:colId xmlns:a16="http://schemas.microsoft.com/office/drawing/2014/main" val="20001"/>
                    </a:ext>
                  </a:extLst>
                </a:gridCol>
              </a:tblGrid>
              <a:tr h="684000">
                <a:tc>
                  <a:txBody>
                    <a:bodyPr/>
                    <a:lstStyle/>
                    <a:p>
                      <a:pPr algn="r"/>
                      <a:endParaRPr kumimoji="1" lang="ja-JP" altLang="en-US" sz="2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r>
                        <a:rPr kumimoji="1" lang="ja-JP" altLang="en-US" sz="2800" b="1" kern="1200" dirty="0" smtClean="0">
                          <a:solidFill>
                            <a:srgbClr val="EF7511"/>
                          </a:solidFill>
                          <a:latin typeface="Meiryo UI" panose="020B0604030504040204" pitchFamily="50" charset="-128"/>
                          <a:ea typeface="Meiryo UI" panose="020B0604030504040204" pitchFamily="50" charset="-128"/>
                          <a:cs typeface="Meiryo UI" panose="020B0604030504040204" pitchFamily="50" charset="-128"/>
                        </a:rPr>
                        <a:t>利子（利息）</a:t>
                      </a:r>
                    </a:p>
                  </a:txBody>
                  <a:tcPr marL="166154" marR="84406" anchor="ctr">
                    <a:lnL w="12700" cmpd="sng">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28575" cap="flat" cmpd="sng" algn="ctr">
                      <a:solidFill>
                        <a:srgbClr val="EF7511"/>
                      </a:solidFill>
                      <a:prstDash val="solid"/>
                      <a:round/>
                      <a:headEnd type="none" w="med" len="med"/>
                      <a:tailEnd type="none" w="med" len="med"/>
                    </a:lnB>
                    <a:noFill/>
                  </a:tcPr>
                </a:tc>
                <a:extLst>
                  <a:ext uri="{0D108BD9-81ED-4DB2-BD59-A6C34878D82A}">
                    <a16:rowId xmlns:a16="http://schemas.microsoft.com/office/drawing/2014/main" val="10000"/>
                  </a:ext>
                </a:extLst>
              </a:tr>
              <a:tr h="581544">
                <a:tc>
                  <a:txBody>
                    <a:bodyPr/>
                    <a:lstStyle/>
                    <a:p>
                      <a:pPr algn="r"/>
                      <a:endParaRPr kumimoji="1" lang="ja-JP" altLang="en-US" sz="2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marL="0" algn="l" defTabSz="914400" rtl="0" eaLnBrk="1" latinLnBrk="0" hangingPunct="1"/>
                      <a:endParaRPr kumimoji="1" lang="ja-JP" altLang="en-US" sz="2400" b="1" kern="1200" dirty="0" smtClean="0">
                        <a:solidFill>
                          <a:srgbClr val="00B0F0"/>
                        </a:solidFill>
                        <a:latin typeface="Meiryo UI" panose="020B0604030504040204" pitchFamily="50" charset="-128"/>
                        <a:ea typeface="Meiryo UI" panose="020B0604030504040204" pitchFamily="50" charset="-128"/>
                        <a:cs typeface="Meiryo UI" panose="020B0604030504040204" pitchFamily="50" charset="-128"/>
                      </a:endParaRPr>
                    </a:p>
                  </a:txBody>
                  <a:tcPr marL="166154" marR="84406" anchor="ctr">
                    <a:lnL w="12700" cmpd="sng">
                      <a:noFill/>
                    </a:lnL>
                    <a:lnR w="6350" cap="flat" cmpd="sng" algn="ctr">
                      <a:noFill/>
                      <a:prstDash val="solid"/>
                      <a:round/>
                      <a:headEnd type="none" w="med" len="med"/>
                      <a:tailEnd type="none" w="med" len="med"/>
                    </a:lnR>
                    <a:lnT w="28575" cap="flat" cmpd="sng" algn="ctr">
                      <a:solidFill>
                        <a:srgbClr val="EF7511"/>
                      </a:solidFill>
                      <a:prstDash val="solid"/>
                      <a:round/>
                      <a:headEnd type="none" w="med" len="med"/>
                      <a:tailEnd type="none" w="med" len="med"/>
                    </a:lnT>
                    <a:lnB w="28575" cap="flat" cmpd="sng" algn="ctr">
                      <a:solidFill>
                        <a:srgbClr val="EF7511"/>
                      </a:solidFill>
                      <a:prstDash val="solid"/>
                      <a:round/>
                      <a:headEnd type="none" w="med" len="med"/>
                      <a:tailEnd type="none" w="med" len="med"/>
                    </a:lnB>
                    <a:noFill/>
                  </a:tcPr>
                </a:tc>
                <a:extLst>
                  <a:ext uri="{0D108BD9-81ED-4DB2-BD59-A6C34878D82A}">
                    <a16:rowId xmlns:a16="http://schemas.microsoft.com/office/drawing/2014/main" val="10001"/>
                  </a:ext>
                </a:extLst>
              </a:tr>
              <a:tr h="1139200">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kumimoji="1" lang="en-US" altLang="ja-JP"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r" defTabSz="914400" rtl="0" eaLnBrk="1" fontAlgn="auto" latinLnBrk="0" hangingPunct="1">
                        <a:lnSpc>
                          <a:spcPct val="100000"/>
                        </a:lnSpc>
                        <a:spcBef>
                          <a:spcPts val="0"/>
                        </a:spcBef>
                        <a:spcAft>
                          <a:spcPts val="0"/>
                        </a:spcAft>
                        <a:buClrTx/>
                        <a:buSzTx/>
                        <a:buFontTx/>
                        <a:buNone/>
                        <a:tabLst/>
                        <a:defRPr/>
                      </a:pPr>
                      <a:endPar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0" marB="108000" anchor="b">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2400" b="1" kern="1200" dirty="0" smtClean="0">
                        <a:solidFill>
                          <a:srgbClr val="00B0F0"/>
                        </a:solidFill>
                        <a:latin typeface="Meiryo UI" panose="020B0604030504040204" pitchFamily="50" charset="-128"/>
                        <a:ea typeface="Meiryo UI" panose="020B0604030504040204" pitchFamily="50" charset="-128"/>
                        <a:cs typeface="Meiryo UI" panose="020B0604030504040204" pitchFamily="50" charset="-128"/>
                      </a:endParaRPr>
                    </a:p>
                  </a:txBody>
                  <a:tcPr marL="180000" marB="180000" anchor="b">
                    <a:lnR w="6350" cap="flat" cmpd="sng" algn="ctr">
                      <a:noFill/>
                      <a:prstDash val="solid"/>
                      <a:round/>
                      <a:headEnd type="none" w="med" len="med"/>
                      <a:tailEnd type="none" w="med" len="med"/>
                    </a:lnR>
                    <a:lnT w="6350" cap="flat" cmpd="sng" algn="ctr">
                      <a:solidFill>
                        <a:srgbClr val="00B0F0"/>
                      </a:solidFill>
                      <a:prstDash val="solid"/>
                      <a:round/>
                      <a:headEnd type="none" w="med" len="med"/>
                      <a:tailEnd type="none" w="med" len="med"/>
                    </a:lnT>
                    <a:lnB w="6350" cap="flat" cmpd="sng" algn="ctr">
                      <a:solidFill>
                        <a:srgbClr val="00B0F0"/>
                      </a:solidFill>
                      <a:prstDash val="solid"/>
                      <a:round/>
                      <a:headEnd type="none" w="med" len="med"/>
                      <a:tailEnd type="none" w="med" len="med"/>
                    </a:lnB>
                    <a:noFill/>
                  </a:tcPr>
                </a:tc>
                <a:extLst>
                  <a:ext uri="{0D108BD9-81ED-4DB2-BD59-A6C34878D82A}">
                    <a16:rowId xmlns:a16="http://schemas.microsoft.com/office/drawing/2014/main" val="10002"/>
                  </a:ext>
                </a:extLst>
              </a:tr>
              <a:tr h="1440160">
                <a:tc>
                  <a:txBody>
                    <a:bodyPr/>
                    <a:lstStyle/>
                    <a:p>
                      <a:pPr marL="0" algn="r" defTabSz="914400" rtl="0" eaLnBrk="1" latinLnBrk="0" hangingPunct="1"/>
                      <a:endParaRPr kumimoji="1" lang="ja-JP" altLang="en-US" sz="24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endParaRPr kumimoji="1" lang="ja-JP" altLang="en-US" sz="2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166154" marR="84406" anchor="ctr">
                    <a:lnL w="12700" cmpd="sng">
                      <a:noFill/>
                    </a:lnL>
                    <a:lnR w="6350" cap="flat" cmpd="sng" algn="ctr">
                      <a:noFill/>
                      <a:prstDash val="solid"/>
                      <a:round/>
                      <a:headEnd type="none" w="med" len="med"/>
                      <a:tailEnd type="none" w="med" len="med"/>
                    </a:lnR>
                    <a:lnT w="28575" cap="flat" cmpd="sng" algn="ctr">
                      <a:solidFill>
                        <a:srgbClr val="EF7511"/>
                      </a:solidFill>
                      <a:prstDash val="solid"/>
                      <a:round/>
                      <a:headEnd type="none" w="med" len="med"/>
                      <a:tailEnd type="none" w="med" len="med"/>
                    </a:lnT>
                    <a:lnB w="28575" cap="flat" cmpd="sng" algn="ctr">
                      <a:no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graphicFrame>
        <p:nvGraphicFramePr>
          <p:cNvPr id="10" name="表 9"/>
          <p:cNvGraphicFramePr>
            <a:graphicFrameLocks noGrp="1"/>
          </p:cNvGraphicFramePr>
          <p:nvPr>
            <p:extLst>
              <p:ext uri="{D42A27DB-BD31-4B8C-83A1-F6EECF244321}">
                <p14:modId xmlns:p14="http://schemas.microsoft.com/office/powerpoint/2010/main" val="328716975"/>
              </p:ext>
            </p:extLst>
          </p:nvPr>
        </p:nvGraphicFramePr>
        <p:xfrm>
          <a:off x="604330" y="699972"/>
          <a:ext cx="3896417" cy="622592"/>
        </p:xfrm>
        <a:graphic>
          <a:graphicData uri="http://schemas.openxmlformats.org/drawingml/2006/table">
            <a:tbl>
              <a:tblPr firstRow="1" bandRow="1">
                <a:tableStyleId>{5C22544A-7EE6-4342-B048-85BDC9FD1C3A}</a:tableStyleId>
              </a:tblPr>
              <a:tblGrid>
                <a:gridCol w="3896417">
                  <a:extLst>
                    <a:ext uri="{9D8B030D-6E8A-4147-A177-3AD203B41FA5}">
                      <a16:colId xmlns:a16="http://schemas.microsoft.com/office/drawing/2014/main" val="20000"/>
                    </a:ext>
                  </a:extLst>
                </a:gridCol>
              </a:tblGrid>
              <a:tr h="62259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3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利子と金利</a:t>
                      </a:r>
                    </a:p>
                  </a:txBody>
                  <a:tcPr marL="84406" marR="84406" anchor="ct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正方形/長方形 1"/>
          <p:cNvSpPr/>
          <p:nvPr/>
        </p:nvSpPr>
        <p:spPr>
          <a:xfrm>
            <a:off x="1134783" y="2629317"/>
            <a:ext cx="5059540" cy="1483483"/>
          </a:xfrm>
          <a:prstGeom prst="rect">
            <a:avLst/>
          </a:prstGeom>
        </p:spPr>
        <p:txBody>
          <a:bodyPr wrap="square">
            <a:spAutoFit/>
          </a:bodyPr>
          <a:lstStyle/>
          <a:p>
            <a:pPr lvl="0"/>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借りたり</a:t>
            </a:r>
            <a:r>
              <a:rPr lang="ja-JP" altLang="en-US" sz="2400" dirty="0">
                <a:latin typeface="Meiryo UI" panose="020B0604030504040204" pitchFamily="50" charset="-128"/>
                <a:ea typeface="Meiryo UI" panose="020B0604030504040204" pitchFamily="50" charset="-128"/>
                <a:cs typeface="Meiryo UI" panose="020B0604030504040204" pitchFamily="50" charset="-128"/>
              </a:rPr>
              <a:t>貸したりしたお金に、一定の割合</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で支払われる</a:t>
            </a:r>
            <a:r>
              <a:rPr lang="ja-JP" altLang="en-US" sz="2400" dirty="0">
                <a:latin typeface="Meiryo UI" panose="020B0604030504040204" pitchFamily="50" charset="-128"/>
                <a:ea typeface="Meiryo UI" panose="020B0604030504040204" pitchFamily="50" charset="-128"/>
                <a:cs typeface="Meiryo UI" panose="020B0604030504040204" pitchFamily="50" charset="-128"/>
              </a:rPr>
              <a:t>対価（金額）</a:t>
            </a:r>
            <a:endParaRPr lang="en-US" altLang="ja-JP" sz="24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正方形/長方形 3"/>
          <p:cNvSpPr/>
          <p:nvPr/>
        </p:nvSpPr>
        <p:spPr>
          <a:xfrm>
            <a:off x="1134782" y="3673621"/>
            <a:ext cx="2339102" cy="551369"/>
          </a:xfrm>
          <a:prstGeom prst="rect">
            <a:avLst/>
          </a:prstGeom>
        </p:spPr>
        <p:txBody>
          <a:bodyPr wrap="none">
            <a:spAutoFit/>
          </a:bodyPr>
          <a:lstStyle/>
          <a:p>
            <a:r>
              <a:rPr lang="ja-JP" altLang="en-US" sz="2800" b="1" dirty="0" smtClean="0">
                <a:solidFill>
                  <a:srgbClr val="EF7511"/>
                </a:solidFill>
                <a:latin typeface="Meiryo UI" panose="020B0604030504040204" pitchFamily="50" charset="-128"/>
                <a:ea typeface="Meiryo UI" panose="020B0604030504040204" pitchFamily="50" charset="-128"/>
                <a:cs typeface="Meiryo UI" panose="020B0604030504040204" pitchFamily="50" charset="-128"/>
              </a:rPr>
              <a:t>金利（利率）</a:t>
            </a:r>
            <a:endParaRPr lang="ja-JP" altLang="en-US" sz="2800" b="1" dirty="0">
              <a:solidFill>
                <a:srgbClr val="EF751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正方形/長方形 14"/>
          <p:cNvSpPr/>
          <p:nvPr/>
        </p:nvSpPr>
        <p:spPr>
          <a:xfrm>
            <a:off x="1134782" y="4442907"/>
            <a:ext cx="6314548" cy="928972"/>
          </a:xfrm>
          <a:prstGeom prst="rect">
            <a:avLst/>
          </a:prstGeom>
        </p:spPr>
        <p:txBody>
          <a:bodyPr wrap="square">
            <a:spAutoFit/>
          </a:bodyPr>
          <a:lstStyle/>
          <a:p>
            <a:pPr indent="-540000">
              <a:spcBef>
                <a:spcPts val="600"/>
              </a:spcBef>
            </a:pPr>
            <a:r>
              <a:rPr lang="ja-JP" altLang="en-US" sz="2400" dirty="0">
                <a:latin typeface="Meiryo UI" panose="020B0604030504040204" pitchFamily="50" charset="-128"/>
                <a:ea typeface="Meiryo UI" panose="020B0604030504040204" pitchFamily="50" charset="-128"/>
                <a:cs typeface="Meiryo UI" panose="020B0604030504040204" pitchFamily="50" charset="-128"/>
              </a:rPr>
              <a:t>お金を借りたり貸したりする時の「値段」です。</a:t>
            </a:r>
            <a:r>
              <a:rPr lang="en-US" altLang="ja-JP" sz="2400" dirty="0">
                <a:latin typeface="Meiryo UI" panose="020B0604030504040204" pitchFamily="50" charset="-128"/>
                <a:ea typeface="Meiryo UI" panose="020B0604030504040204" pitchFamily="50" charset="-128"/>
                <a:cs typeface="Meiryo UI" panose="020B0604030504040204" pitchFamily="50" charset="-128"/>
              </a:rPr>
              <a:t/>
            </a:r>
            <a:br>
              <a:rPr lang="en-US" altLang="ja-JP" sz="2400" dirty="0">
                <a:latin typeface="Meiryo UI" panose="020B0604030504040204" pitchFamily="50" charset="-128"/>
                <a:ea typeface="Meiryo UI" panose="020B0604030504040204" pitchFamily="50" charset="-128"/>
                <a:cs typeface="Meiryo UI" panose="020B0604030504040204" pitchFamily="50" charset="-128"/>
              </a:rPr>
            </a:b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元本</a:t>
            </a:r>
            <a:r>
              <a:rPr lang="ja-JP" altLang="en-US" sz="2400" dirty="0">
                <a:latin typeface="Meiryo UI" panose="020B0604030504040204" pitchFamily="50" charset="-128"/>
                <a:ea typeface="Meiryo UI" panose="020B0604030504040204" pitchFamily="50" charset="-128"/>
                <a:cs typeface="Meiryo UI" panose="020B0604030504040204" pitchFamily="50" charset="-128"/>
              </a:rPr>
              <a:t>に</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占める利子の</a:t>
            </a:r>
            <a:r>
              <a:rPr lang="ja-JP" altLang="en-US" sz="2400" dirty="0">
                <a:latin typeface="Meiryo UI" panose="020B0604030504040204" pitchFamily="50" charset="-128"/>
                <a:ea typeface="Meiryo UI" panose="020B0604030504040204" pitchFamily="50" charset="-128"/>
                <a:cs typeface="Meiryo UI" panose="020B0604030504040204" pitchFamily="50" charset="-128"/>
              </a:rPr>
              <a:t>割合（％ ）で表示されます</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24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7" name="図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44142" y="1840976"/>
            <a:ext cx="2337623" cy="2648493"/>
          </a:xfrm>
          <a:prstGeom prst="rect">
            <a:avLst/>
          </a:prstGeom>
          <a:noFill/>
        </p:spPr>
      </p:pic>
      <p:sp>
        <p:nvSpPr>
          <p:cNvPr id="16" name="テキスト ボックス 15"/>
          <p:cNvSpPr txBox="1"/>
          <p:nvPr/>
        </p:nvSpPr>
        <p:spPr>
          <a:xfrm>
            <a:off x="5676899" y="108736"/>
            <a:ext cx="2822015" cy="313932"/>
          </a:xfrm>
          <a:prstGeom prst="rect">
            <a:avLst/>
          </a:prstGeom>
          <a:noFill/>
          <a:ln>
            <a:solidFill>
              <a:srgbClr val="EF7511"/>
            </a:solidFill>
          </a:ln>
        </p:spPr>
        <p:txBody>
          <a:bodyPr wrap="square" rtlCol="0">
            <a:spAutoFit/>
          </a:bodyPr>
          <a:lstStyle/>
          <a:p>
            <a:pPr algn="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金融経済教育推進会議コアコンテンツ準拠</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スライド番号プレースホルダー 2"/>
          <p:cNvSpPr txBox="1">
            <a:spLocks/>
          </p:cNvSpPr>
          <p:nvPr/>
        </p:nvSpPr>
        <p:spPr>
          <a:xfrm>
            <a:off x="6896986" y="6432255"/>
            <a:ext cx="2133600" cy="365125"/>
          </a:xfrm>
          <a:prstGeom prst="rect">
            <a:avLst/>
          </a:prstGeom>
        </p:spPr>
        <p:txBody>
          <a:bodyPr vert="horz" lIns="91440" tIns="45720" rIns="91440" bIns="45720" rtlCol="0" anchor="ctr"/>
          <a:lstStyle>
            <a:defPPr>
              <a:defRPr lang="en-US"/>
            </a:defPPr>
            <a:lvl1pPr algn="r" rtl="0" fontAlgn="base">
              <a:lnSpc>
                <a:spcPct val="120000"/>
              </a:lnSpc>
              <a:spcBef>
                <a:spcPct val="20000"/>
              </a:spcBef>
              <a:spcAft>
                <a:spcPct val="20000"/>
              </a:spcAft>
              <a:defRPr kumimoji="1" sz="1200" kern="1200">
                <a:solidFill>
                  <a:schemeClr val="tx1">
                    <a:tint val="75000"/>
                  </a:schemeClr>
                </a:solidFill>
                <a:latin typeface="Arial" charset="0"/>
                <a:ea typeface="ＭＳ Ｐゴシック" charset="-128"/>
                <a:cs typeface="+mn-cs"/>
              </a:defRPr>
            </a:lvl1pPr>
            <a:lvl2pPr marL="4572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2pPr>
            <a:lvl3pPr marL="9144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3pPr>
            <a:lvl4pPr marL="13716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4pPr>
            <a:lvl5pPr marL="18288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fld id="{8549D000-9F9E-4C61-95C7-5047871B5096}" type="slidenum">
              <a:rPr lang="ja-JP" altLang="en-US" sz="1800" b="1" smtClean="0">
                <a:solidFill>
                  <a:srgbClr val="D96709"/>
                </a:solidFill>
                <a:latin typeface="Meiryo UI" panose="020B0604030504040204" pitchFamily="50" charset="-128"/>
                <a:ea typeface="Meiryo UI" panose="020B0604030504040204" pitchFamily="50" charset="-128"/>
              </a:rPr>
              <a:pPr/>
              <a:t>17</a:t>
            </a:fld>
            <a:endParaRPr lang="ja-JP" altLang="en-US" sz="1800" b="1" dirty="0">
              <a:solidFill>
                <a:srgbClr val="D96709"/>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0691606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グループ化 21"/>
          <p:cNvGrpSpPr/>
          <p:nvPr/>
        </p:nvGrpSpPr>
        <p:grpSpPr>
          <a:xfrm>
            <a:off x="81646" y="1685946"/>
            <a:ext cx="8914719" cy="1647558"/>
            <a:chOff x="320370" y="1324148"/>
            <a:chExt cx="8914719" cy="1770020"/>
          </a:xfrm>
        </p:grpSpPr>
        <p:sp>
          <p:nvSpPr>
            <p:cNvPr id="26" name="タイトル 1"/>
            <p:cNvSpPr txBox="1">
              <a:spLocks/>
            </p:cNvSpPr>
            <p:nvPr/>
          </p:nvSpPr>
          <p:spPr>
            <a:xfrm>
              <a:off x="320370" y="1324148"/>
              <a:ext cx="8914719" cy="1770020"/>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174625" lvl="1" algn="just">
                <a:lnSpc>
                  <a:spcPct val="100000"/>
                </a:lnSpc>
                <a:spcBef>
                  <a:spcPts val="600"/>
                </a:spcBef>
                <a:spcAft>
                  <a:spcPct val="0"/>
                </a:spcAft>
                <a:defRPr/>
              </a:pPr>
              <a:r>
                <a:rPr lang="ja-JP" altLang="en-US" sz="2000" kern="0" dirty="0">
                  <a:latin typeface="Meiryo UI" panose="020B0604030504040204" pitchFamily="50" charset="-128"/>
                  <a:ea typeface="Meiryo UI" panose="020B0604030504040204" pitchFamily="50" charset="-128"/>
                  <a:cs typeface="+mj-cs"/>
                </a:rPr>
                <a:t>　＜単利＞</a:t>
              </a:r>
              <a:endParaRPr lang="en-US" altLang="ja-JP" sz="2000" kern="0" dirty="0">
                <a:latin typeface="Meiryo UI" panose="020B0604030504040204" pitchFamily="50" charset="-128"/>
                <a:ea typeface="Meiryo UI" panose="020B0604030504040204" pitchFamily="50" charset="-128"/>
                <a:cs typeface="+mj-cs"/>
              </a:endParaRPr>
            </a:p>
            <a:p>
              <a:pPr marL="631825" lvl="2" algn="just">
                <a:lnSpc>
                  <a:spcPct val="100000"/>
                </a:lnSpc>
                <a:spcBef>
                  <a:spcPts val="600"/>
                </a:spcBef>
                <a:spcAft>
                  <a:spcPct val="0"/>
                </a:spcAft>
                <a:defRPr/>
              </a:pPr>
              <a:r>
                <a:rPr lang="ja-JP" altLang="en-US" sz="2000" kern="0" dirty="0">
                  <a:latin typeface="Meiryo UI" panose="020B0604030504040204" pitchFamily="50" charset="-128"/>
                  <a:ea typeface="Meiryo UI" panose="020B0604030504040204" pitchFamily="50" charset="-128"/>
                  <a:cs typeface="+mj-cs"/>
                </a:rPr>
                <a:t>１年目： １００万円　</a:t>
              </a:r>
              <a:r>
                <a:rPr lang="en-US" altLang="ja-JP" sz="2000" kern="0" dirty="0">
                  <a:latin typeface="Meiryo UI" panose="020B0604030504040204" pitchFamily="50" charset="-128"/>
                  <a:ea typeface="Meiryo UI" panose="020B0604030504040204" pitchFamily="50" charset="-128"/>
                  <a:cs typeface="+mj-cs"/>
                </a:rPr>
                <a:t>×</a:t>
              </a:r>
              <a:r>
                <a:rPr lang="ja-JP" altLang="en-US" sz="2000" kern="0" dirty="0">
                  <a:latin typeface="Meiryo UI" panose="020B0604030504040204" pitchFamily="50" charset="-128"/>
                  <a:ea typeface="Meiryo UI" panose="020B0604030504040204" pitchFamily="50" charset="-128"/>
                  <a:cs typeface="+mj-cs"/>
                </a:rPr>
                <a:t>　</a:t>
              </a:r>
              <a:r>
                <a:rPr lang="en-US" altLang="ja-JP" sz="2000" kern="0" dirty="0" smtClean="0">
                  <a:latin typeface="Meiryo UI" panose="020B0604030504040204" pitchFamily="50" charset="-128"/>
                  <a:ea typeface="Meiryo UI" panose="020B0604030504040204" pitchFamily="50" charset="-128"/>
                  <a:cs typeface="+mj-cs"/>
                </a:rPr>
                <a:t>3</a:t>
              </a:r>
              <a:r>
                <a:rPr lang="ja-JP" altLang="en-US" sz="2000" kern="0" dirty="0" smtClean="0">
                  <a:latin typeface="Meiryo UI" panose="020B0604030504040204" pitchFamily="50" charset="-128"/>
                  <a:ea typeface="Meiryo UI" panose="020B0604030504040204" pitchFamily="50" charset="-128"/>
                  <a:cs typeface="+mj-cs"/>
                </a:rPr>
                <a:t>％</a:t>
              </a:r>
              <a:r>
                <a:rPr lang="ja-JP" altLang="en-US" sz="2000" kern="0" dirty="0">
                  <a:latin typeface="Meiryo UI" panose="020B0604030504040204" pitchFamily="50" charset="-128"/>
                  <a:ea typeface="Meiryo UI" panose="020B0604030504040204" pitchFamily="50" charset="-128"/>
                  <a:cs typeface="+mj-cs"/>
                </a:rPr>
                <a:t>　＝　</a:t>
              </a:r>
              <a:r>
                <a:rPr lang="en-US" altLang="ja-JP" sz="2000" kern="0" dirty="0" smtClean="0">
                  <a:latin typeface="Meiryo UI" panose="020B0604030504040204" pitchFamily="50" charset="-128"/>
                  <a:ea typeface="Meiryo UI" panose="020B0604030504040204" pitchFamily="50" charset="-128"/>
                  <a:cs typeface="+mj-cs"/>
                </a:rPr>
                <a:t>3</a:t>
              </a:r>
              <a:r>
                <a:rPr lang="ja-JP" altLang="en-US" sz="2000" kern="0" dirty="0" smtClean="0">
                  <a:latin typeface="Meiryo UI" panose="020B0604030504040204" pitchFamily="50" charset="-128"/>
                  <a:ea typeface="Meiryo UI" panose="020B0604030504040204" pitchFamily="50" charset="-128"/>
                  <a:cs typeface="+mj-cs"/>
                </a:rPr>
                <a:t>万円</a:t>
              </a:r>
              <a:endParaRPr lang="en-US" altLang="ja-JP" sz="2000" kern="0" dirty="0">
                <a:latin typeface="Meiryo UI" panose="020B0604030504040204" pitchFamily="50" charset="-128"/>
                <a:ea typeface="Meiryo UI" panose="020B0604030504040204" pitchFamily="50" charset="-128"/>
                <a:cs typeface="+mj-cs"/>
              </a:endParaRPr>
            </a:p>
            <a:p>
              <a:pPr marL="631825" lvl="2" algn="just">
                <a:lnSpc>
                  <a:spcPct val="100000"/>
                </a:lnSpc>
                <a:spcBef>
                  <a:spcPts val="600"/>
                </a:spcBef>
                <a:spcAft>
                  <a:spcPct val="0"/>
                </a:spcAft>
                <a:defRPr/>
              </a:pPr>
              <a:r>
                <a:rPr lang="ja-JP" altLang="en-US" sz="2000" kern="0" dirty="0">
                  <a:latin typeface="Meiryo UI" panose="020B0604030504040204" pitchFamily="50" charset="-128"/>
                  <a:ea typeface="Meiryo UI" panose="020B0604030504040204" pitchFamily="50" charset="-128"/>
                  <a:cs typeface="+mj-cs"/>
                </a:rPr>
                <a:t>２年目： １００</a:t>
              </a:r>
              <a:r>
                <a:rPr lang="ja-JP" altLang="en-US" sz="2000" kern="0" dirty="0">
                  <a:latin typeface="Meiryo UI" panose="020B0604030504040204" pitchFamily="50" charset="-128"/>
                  <a:ea typeface="Meiryo UI" panose="020B0604030504040204" pitchFamily="50" charset="-128"/>
                </a:rPr>
                <a:t>万円　</a:t>
              </a:r>
              <a:r>
                <a:rPr lang="en-US" altLang="ja-JP" sz="2000" kern="0" dirty="0">
                  <a:latin typeface="Meiryo UI" panose="020B0604030504040204" pitchFamily="50" charset="-128"/>
                  <a:ea typeface="Meiryo UI" panose="020B0604030504040204" pitchFamily="50" charset="-128"/>
                </a:rPr>
                <a:t>×</a:t>
              </a:r>
              <a:r>
                <a:rPr lang="ja-JP" altLang="en-US" sz="2000" kern="0" dirty="0">
                  <a:latin typeface="Meiryo UI" panose="020B0604030504040204" pitchFamily="50" charset="-128"/>
                  <a:ea typeface="Meiryo UI" panose="020B0604030504040204" pitchFamily="50" charset="-128"/>
                </a:rPr>
                <a:t>　</a:t>
              </a:r>
              <a:r>
                <a:rPr lang="en-US" altLang="ja-JP" sz="2000" kern="0" dirty="0" smtClean="0">
                  <a:latin typeface="Meiryo UI" panose="020B0604030504040204" pitchFamily="50" charset="-128"/>
                  <a:ea typeface="Meiryo UI" panose="020B0604030504040204" pitchFamily="50" charset="-128"/>
                </a:rPr>
                <a:t>3</a:t>
              </a:r>
              <a:r>
                <a:rPr lang="ja-JP" altLang="en-US" sz="2000" kern="0" dirty="0" smtClean="0">
                  <a:latin typeface="Meiryo UI" panose="020B0604030504040204" pitchFamily="50" charset="-128"/>
                  <a:ea typeface="Meiryo UI" panose="020B0604030504040204" pitchFamily="50" charset="-128"/>
                </a:rPr>
                <a:t>％</a:t>
              </a:r>
              <a:r>
                <a:rPr lang="ja-JP" altLang="en-US" sz="2000" kern="0" dirty="0">
                  <a:latin typeface="Meiryo UI" panose="020B0604030504040204" pitchFamily="50" charset="-128"/>
                  <a:ea typeface="Meiryo UI" panose="020B0604030504040204" pitchFamily="50" charset="-128"/>
                </a:rPr>
                <a:t>　＝　</a:t>
              </a:r>
              <a:r>
                <a:rPr lang="en-US" altLang="ja-JP" sz="2000" kern="0" dirty="0">
                  <a:latin typeface="Meiryo UI" panose="020B0604030504040204" pitchFamily="50" charset="-128"/>
                  <a:ea typeface="Meiryo UI" panose="020B0604030504040204" pitchFamily="50" charset="-128"/>
                </a:rPr>
                <a:t>3</a:t>
              </a:r>
              <a:r>
                <a:rPr lang="ja-JP" altLang="en-US" sz="2000" kern="0" dirty="0" smtClean="0">
                  <a:latin typeface="Meiryo UI" panose="020B0604030504040204" pitchFamily="50" charset="-128"/>
                  <a:ea typeface="Meiryo UI" panose="020B0604030504040204" pitchFamily="50" charset="-128"/>
                </a:rPr>
                <a:t>万円</a:t>
              </a:r>
              <a:endParaRPr lang="en-US" altLang="ja-JP" sz="2000" kern="0" dirty="0">
                <a:latin typeface="Meiryo UI" panose="020B0604030504040204" pitchFamily="50" charset="-128"/>
                <a:ea typeface="Meiryo UI" panose="020B0604030504040204" pitchFamily="50" charset="-128"/>
                <a:cs typeface="+mj-cs"/>
              </a:endParaRPr>
            </a:p>
            <a:p>
              <a:pPr marL="174625" lvl="1" algn="just">
                <a:lnSpc>
                  <a:spcPct val="100000"/>
                </a:lnSpc>
                <a:spcBef>
                  <a:spcPts val="600"/>
                </a:spcBef>
                <a:spcAft>
                  <a:spcPct val="0"/>
                </a:spcAft>
                <a:defRPr/>
              </a:pPr>
              <a:r>
                <a:rPr lang="ja-JP" altLang="en-US" sz="2000" kern="0" dirty="0">
                  <a:latin typeface="Meiryo UI" panose="020B0604030504040204" pitchFamily="50" charset="-128"/>
                  <a:ea typeface="Meiryo UI" panose="020B0604030504040204" pitchFamily="50" charset="-128"/>
                  <a:cs typeface="+mj-cs"/>
                </a:rPr>
                <a:t>　　　　　　　　　　　　　　　　　　　</a:t>
              </a:r>
              <a:r>
                <a:rPr lang="ja-JP" altLang="en-US" sz="2000" i="1" kern="0" dirty="0">
                  <a:latin typeface="Meiryo UI" panose="020B0604030504040204" pitchFamily="50" charset="-128"/>
                  <a:ea typeface="Meiryo UI" panose="020B0604030504040204" pitchFamily="50" charset="-128"/>
                  <a:cs typeface="+mj-cs"/>
                </a:rPr>
                <a:t>利子　６</a:t>
              </a:r>
              <a:r>
                <a:rPr lang="ja-JP" altLang="en-US" sz="2000" i="1" kern="0" dirty="0" smtClean="0">
                  <a:latin typeface="Meiryo UI" panose="020B0604030504040204" pitchFamily="50" charset="-128"/>
                  <a:ea typeface="Meiryo UI" panose="020B0604030504040204" pitchFamily="50" charset="-128"/>
                  <a:cs typeface="+mj-cs"/>
                </a:rPr>
                <a:t>万円</a:t>
              </a:r>
              <a:r>
                <a:rPr lang="ja-JP" altLang="en-US" sz="2000" kern="0" dirty="0">
                  <a:latin typeface="Meiryo UI" panose="020B0604030504040204" pitchFamily="50" charset="-128"/>
                  <a:ea typeface="Meiryo UI" panose="020B0604030504040204" pitchFamily="50" charset="-128"/>
                  <a:cs typeface="+mj-cs"/>
                </a:rPr>
                <a:t>＋元本＝</a:t>
              </a:r>
              <a:r>
                <a:rPr lang="ja-JP" altLang="en-US" sz="2000" kern="0" dirty="0" smtClean="0">
                  <a:latin typeface="Meiryo UI" panose="020B0604030504040204" pitchFamily="50" charset="-128"/>
                  <a:ea typeface="Meiryo UI" panose="020B0604030504040204" pitchFamily="50" charset="-128"/>
                  <a:cs typeface="+mj-cs"/>
                </a:rPr>
                <a:t>１０６万円</a:t>
              </a:r>
              <a:endParaRPr lang="en-US" altLang="ja-JP" sz="2000" kern="0" dirty="0">
                <a:latin typeface="Meiryo UI" panose="020B0604030504040204" pitchFamily="50" charset="-128"/>
                <a:ea typeface="Meiryo UI" panose="020B0604030504040204" pitchFamily="50" charset="-128"/>
                <a:cs typeface="+mj-cs"/>
              </a:endParaRPr>
            </a:p>
            <a:p>
              <a:pPr marL="174625" lvl="1" algn="just">
                <a:lnSpc>
                  <a:spcPct val="100000"/>
                </a:lnSpc>
                <a:spcBef>
                  <a:spcPts val="600"/>
                </a:spcBef>
                <a:spcAft>
                  <a:spcPct val="0"/>
                </a:spcAft>
                <a:defRPr/>
              </a:pPr>
              <a:endParaRPr lang="en-US" altLang="ja-JP" sz="2400" kern="0" dirty="0">
                <a:latin typeface="Meiryo UI" panose="020B0604030504040204" pitchFamily="50" charset="-128"/>
                <a:ea typeface="Meiryo UI" panose="020B0604030504040204" pitchFamily="50" charset="-128"/>
                <a:cs typeface="+mj-cs"/>
              </a:endParaRPr>
            </a:p>
            <a:p>
              <a:pPr marL="457200" indent="-457200" algn="just">
                <a:lnSpc>
                  <a:spcPct val="100000"/>
                </a:lnSpc>
                <a:spcBef>
                  <a:spcPts val="600"/>
                </a:spcBef>
                <a:spcAft>
                  <a:spcPct val="0"/>
                </a:spcAft>
                <a:buFont typeface="Wingdings" pitchFamily="2" charset="2"/>
                <a:buChar char="l"/>
                <a:defRPr/>
              </a:pPr>
              <a:endParaRPr lang="ja-JP" altLang="en-US" sz="3200" kern="0" dirty="0">
                <a:latin typeface="Meiryo UI" panose="020B0604030504040204" pitchFamily="50" charset="-128"/>
                <a:ea typeface="Meiryo UI" panose="020B0604030504040204" pitchFamily="50" charset="-128"/>
                <a:cs typeface="+mj-cs"/>
              </a:endParaRPr>
            </a:p>
          </p:txBody>
        </p:sp>
        <p:cxnSp>
          <p:nvCxnSpPr>
            <p:cNvPr id="27" name="直線コネクタ 26"/>
            <p:cNvCxnSpPr/>
            <p:nvPr/>
          </p:nvCxnSpPr>
          <p:spPr>
            <a:xfrm flipV="1">
              <a:off x="815562" y="2615123"/>
              <a:ext cx="7619093" cy="21772"/>
            </a:xfrm>
            <a:prstGeom prst="line">
              <a:avLst/>
            </a:prstGeom>
            <a:ln w="28575">
              <a:solidFill>
                <a:srgbClr val="E48E1C"/>
              </a:solidFill>
            </a:ln>
          </p:spPr>
          <p:style>
            <a:lnRef idx="1">
              <a:schemeClr val="accent1"/>
            </a:lnRef>
            <a:fillRef idx="0">
              <a:schemeClr val="accent1"/>
            </a:fillRef>
            <a:effectRef idx="0">
              <a:schemeClr val="accent1"/>
            </a:effectRef>
            <a:fontRef idx="minor">
              <a:schemeClr val="tx1"/>
            </a:fontRef>
          </p:style>
        </p:cxnSp>
      </p:grpSp>
      <p:grpSp>
        <p:nvGrpSpPr>
          <p:cNvPr id="23" name="グループ化 22"/>
          <p:cNvGrpSpPr/>
          <p:nvPr/>
        </p:nvGrpSpPr>
        <p:grpSpPr>
          <a:xfrm>
            <a:off x="183394" y="3294218"/>
            <a:ext cx="8812971" cy="2018366"/>
            <a:chOff x="356128" y="3145932"/>
            <a:chExt cx="8812971" cy="2018366"/>
          </a:xfrm>
        </p:grpSpPr>
        <p:sp>
          <p:nvSpPr>
            <p:cNvPr id="24" name="タイトル 1"/>
            <p:cNvSpPr txBox="1">
              <a:spLocks/>
            </p:cNvSpPr>
            <p:nvPr/>
          </p:nvSpPr>
          <p:spPr>
            <a:xfrm>
              <a:off x="356128" y="3145932"/>
              <a:ext cx="8812971" cy="2018366"/>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358775" lvl="1" algn="just">
                <a:lnSpc>
                  <a:spcPct val="100000"/>
                </a:lnSpc>
                <a:spcBef>
                  <a:spcPts val="600"/>
                </a:spcBef>
                <a:spcAft>
                  <a:spcPct val="0"/>
                </a:spcAft>
                <a:defRPr/>
              </a:pPr>
              <a:r>
                <a:rPr lang="ja-JP" altLang="en-US" sz="2000" kern="0" dirty="0">
                  <a:latin typeface="Meiryo UI" panose="020B0604030504040204" pitchFamily="50" charset="-128"/>
                  <a:ea typeface="Meiryo UI" panose="020B0604030504040204" pitchFamily="50" charset="-128"/>
                </a:rPr>
                <a:t>＜複利＞</a:t>
              </a:r>
              <a:endParaRPr lang="en-US" altLang="ja-JP" sz="2000" kern="0" dirty="0">
                <a:latin typeface="Meiryo UI" panose="020B0604030504040204" pitchFamily="50" charset="-128"/>
                <a:ea typeface="Meiryo UI" panose="020B0604030504040204" pitchFamily="50" charset="-128"/>
              </a:endParaRPr>
            </a:p>
            <a:p>
              <a:pPr marL="631825" lvl="2" algn="just">
                <a:lnSpc>
                  <a:spcPct val="100000"/>
                </a:lnSpc>
                <a:spcBef>
                  <a:spcPts val="600"/>
                </a:spcBef>
                <a:spcAft>
                  <a:spcPct val="0"/>
                </a:spcAft>
                <a:defRPr/>
              </a:pPr>
              <a:r>
                <a:rPr lang="ja-JP" altLang="en-US" sz="2000" kern="0" dirty="0">
                  <a:latin typeface="Meiryo UI" panose="020B0604030504040204" pitchFamily="50" charset="-128"/>
                  <a:ea typeface="Meiryo UI" panose="020B0604030504040204" pitchFamily="50" charset="-128"/>
                </a:rPr>
                <a:t>１年目： 　 １００万円　　　 </a:t>
              </a:r>
              <a:r>
                <a:rPr lang="en-US" altLang="ja-JP" sz="2000" kern="0" dirty="0">
                  <a:latin typeface="Meiryo UI" panose="020B0604030504040204" pitchFamily="50" charset="-128"/>
                  <a:ea typeface="Meiryo UI" panose="020B0604030504040204" pitchFamily="50" charset="-128"/>
                </a:rPr>
                <a:t>×</a:t>
              </a:r>
              <a:r>
                <a:rPr lang="ja-JP" altLang="en-US" sz="2000" kern="0" dirty="0">
                  <a:latin typeface="Meiryo UI" panose="020B0604030504040204" pitchFamily="50" charset="-128"/>
                  <a:ea typeface="Meiryo UI" panose="020B0604030504040204" pitchFamily="50" charset="-128"/>
                </a:rPr>
                <a:t>　</a:t>
              </a:r>
              <a:r>
                <a:rPr lang="en-US" altLang="ja-JP" sz="2000" kern="0" dirty="0" smtClean="0">
                  <a:latin typeface="Meiryo UI" panose="020B0604030504040204" pitchFamily="50" charset="-128"/>
                  <a:ea typeface="Meiryo UI" panose="020B0604030504040204" pitchFamily="50" charset="-128"/>
                </a:rPr>
                <a:t>3</a:t>
              </a:r>
              <a:r>
                <a:rPr lang="ja-JP" altLang="en-US" sz="2000" kern="0" dirty="0" smtClean="0">
                  <a:latin typeface="Meiryo UI" panose="020B0604030504040204" pitchFamily="50" charset="-128"/>
                  <a:ea typeface="Meiryo UI" panose="020B0604030504040204" pitchFamily="50" charset="-128"/>
                </a:rPr>
                <a:t>％</a:t>
              </a:r>
              <a:r>
                <a:rPr lang="ja-JP" altLang="en-US" sz="2000" kern="0" dirty="0">
                  <a:latin typeface="Meiryo UI" panose="020B0604030504040204" pitchFamily="50" charset="-128"/>
                  <a:ea typeface="Meiryo UI" panose="020B0604030504040204" pitchFamily="50" charset="-128"/>
                </a:rPr>
                <a:t>　＝　</a:t>
              </a:r>
              <a:r>
                <a:rPr lang="en-US" altLang="ja-JP" sz="2000" kern="0" dirty="0" smtClean="0">
                  <a:latin typeface="Meiryo UI" panose="020B0604030504040204" pitchFamily="50" charset="-128"/>
                  <a:ea typeface="Meiryo UI" panose="020B0604030504040204" pitchFamily="50" charset="-128"/>
                </a:rPr>
                <a:t>3</a:t>
              </a:r>
              <a:r>
                <a:rPr lang="ja-JP" altLang="en-US" sz="2000" kern="0" dirty="0" smtClean="0">
                  <a:latin typeface="Meiryo UI" panose="020B0604030504040204" pitchFamily="50" charset="-128"/>
                  <a:ea typeface="Meiryo UI" panose="020B0604030504040204" pitchFamily="50" charset="-128"/>
                </a:rPr>
                <a:t>万円</a:t>
              </a:r>
              <a:endParaRPr lang="en-US" altLang="ja-JP" sz="2000" kern="0" dirty="0">
                <a:latin typeface="Meiryo UI" panose="020B0604030504040204" pitchFamily="50" charset="-128"/>
                <a:ea typeface="Meiryo UI" panose="020B0604030504040204" pitchFamily="50" charset="-128"/>
              </a:endParaRPr>
            </a:p>
            <a:p>
              <a:pPr marL="631825" lvl="2" algn="just">
                <a:lnSpc>
                  <a:spcPct val="100000"/>
                </a:lnSpc>
                <a:spcBef>
                  <a:spcPts val="600"/>
                </a:spcBef>
                <a:spcAft>
                  <a:spcPct val="0"/>
                </a:spcAft>
                <a:defRPr/>
              </a:pPr>
              <a:r>
                <a:rPr lang="ja-JP" altLang="en-US" sz="2000" kern="0" dirty="0">
                  <a:latin typeface="Meiryo UI" panose="020B0604030504040204" pitchFamily="50" charset="-128"/>
                  <a:ea typeface="Meiryo UI" panose="020B0604030504040204" pitchFamily="50" charset="-128"/>
                </a:rPr>
                <a:t>２年目： （１００</a:t>
              </a:r>
              <a:r>
                <a:rPr lang="ja-JP" altLang="en-US" sz="2000" kern="0" dirty="0" smtClean="0">
                  <a:latin typeface="Meiryo UI" panose="020B0604030504040204" pitchFamily="50" charset="-128"/>
                  <a:ea typeface="Meiryo UI" panose="020B0604030504040204" pitchFamily="50" charset="-128"/>
                </a:rPr>
                <a:t>＋</a:t>
              </a:r>
              <a:r>
                <a:rPr lang="en-US" altLang="ja-JP" sz="2000" kern="0" dirty="0" smtClean="0">
                  <a:latin typeface="Meiryo UI" panose="020B0604030504040204" pitchFamily="50" charset="-128"/>
                  <a:ea typeface="Meiryo UI" panose="020B0604030504040204" pitchFamily="50" charset="-128"/>
                </a:rPr>
                <a:t>3</a:t>
              </a:r>
              <a:r>
                <a:rPr lang="ja-JP" altLang="en-US" sz="2000" kern="0" dirty="0" smtClean="0">
                  <a:latin typeface="Meiryo UI" panose="020B0604030504040204" pitchFamily="50" charset="-128"/>
                  <a:ea typeface="Meiryo UI" panose="020B0604030504040204" pitchFamily="50" charset="-128"/>
                </a:rPr>
                <a:t>）</a:t>
              </a:r>
              <a:r>
                <a:rPr lang="ja-JP" altLang="en-US" sz="2000" kern="0" dirty="0">
                  <a:latin typeface="Meiryo UI" panose="020B0604030504040204" pitchFamily="50" charset="-128"/>
                  <a:ea typeface="Meiryo UI" panose="020B0604030504040204" pitchFamily="50" charset="-128"/>
                </a:rPr>
                <a:t>万円　</a:t>
              </a:r>
              <a:r>
                <a:rPr lang="en-US" altLang="ja-JP" sz="2000" kern="0" dirty="0">
                  <a:latin typeface="Meiryo UI" panose="020B0604030504040204" pitchFamily="50" charset="-128"/>
                  <a:ea typeface="Meiryo UI" panose="020B0604030504040204" pitchFamily="50" charset="-128"/>
                </a:rPr>
                <a:t>×</a:t>
              </a:r>
              <a:r>
                <a:rPr lang="ja-JP" altLang="en-US" sz="2000" kern="0" dirty="0">
                  <a:latin typeface="Meiryo UI" panose="020B0604030504040204" pitchFamily="50" charset="-128"/>
                  <a:ea typeface="Meiryo UI" panose="020B0604030504040204" pitchFamily="50" charset="-128"/>
                </a:rPr>
                <a:t>　</a:t>
              </a:r>
              <a:r>
                <a:rPr lang="en-US" altLang="ja-JP" sz="2000" kern="0" dirty="0" smtClean="0">
                  <a:latin typeface="Meiryo UI" panose="020B0604030504040204" pitchFamily="50" charset="-128"/>
                  <a:ea typeface="Meiryo UI" panose="020B0604030504040204" pitchFamily="50" charset="-128"/>
                </a:rPr>
                <a:t>3</a:t>
              </a:r>
              <a:r>
                <a:rPr lang="ja-JP" altLang="en-US" sz="2000" kern="0" dirty="0" smtClean="0">
                  <a:latin typeface="Meiryo UI" panose="020B0604030504040204" pitchFamily="50" charset="-128"/>
                  <a:ea typeface="Meiryo UI" panose="020B0604030504040204" pitchFamily="50" charset="-128"/>
                </a:rPr>
                <a:t>％</a:t>
              </a:r>
              <a:r>
                <a:rPr lang="ja-JP" altLang="en-US" sz="2000" kern="0" dirty="0">
                  <a:latin typeface="Meiryo UI" panose="020B0604030504040204" pitchFamily="50" charset="-128"/>
                  <a:ea typeface="Meiryo UI" panose="020B0604030504040204" pitchFamily="50" charset="-128"/>
                </a:rPr>
                <a:t>　＝　</a:t>
              </a:r>
              <a:r>
                <a:rPr lang="en-US" altLang="ja-JP" sz="2000" kern="0" dirty="0" smtClean="0">
                  <a:latin typeface="Meiryo UI" panose="020B0604030504040204" pitchFamily="50" charset="-128"/>
                  <a:ea typeface="Meiryo UI" panose="020B0604030504040204" pitchFamily="50" charset="-128"/>
                </a:rPr>
                <a:t>3</a:t>
              </a:r>
              <a:r>
                <a:rPr lang="ja-JP" altLang="en-US" sz="2000" kern="0" dirty="0" smtClean="0">
                  <a:latin typeface="Meiryo UI" panose="020B0604030504040204" pitchFamily="50" charset="-128"/>
                  <a:ea typeface="Meiryo UI" panose="020B0604030504040204" pitchFamily="50" charset="-128"/>
                </a:rPr>
                <a:t>万９００円</a:t>
              </a:r>
              <a:endParaRPr lang="en-US" altLang="ja-JP" sz="2000" kern="0" dirty="0">
                <a:latin typeface="Meiryo UI" panose="020B0604030504040204" pitchFamily="50" charset="-128"/>
                <a:ea typeface="Meiryo UI" panose="020B0604030504040204" pitchFamily="50" charset="-128"/>
              </a:endParaRPr>
            </a:p>
            <a:p>
              <a:pPr marL="358775" lvl="1" algn="just">
                <a:lnSpc>
                  <a:spcPct val="100000"/>
                </a:lnSpc>
                <a:spcBef>
                  <a:spcPts val="600"/>
                </a:spcBef>
                <a:spcAft>
                  <a:spcPct val="0"/>
                </a:spcAft>
                <a:defRPr/>
              </a:pPr>
              <a:r>
                <a:rPr lang="ja-JP" altLang="en-US" sz="2000" kern="0" dirty="0">
                  <a:latin typeface="Meiryo UI" panose="020B0604030504040204" pitchFamily="50" charset="-128"/>
                  <a:ea typeface="Meiryo UI" panose="020B0604030504040204" pitchFamily="50" charset="-128"/>
                </a:rPr>
                <a:t>　　　　　　　　　　　　　　　　　　</a:t>
              </a:r>
              <a:r>
                <a:rPr lang="ja-JP" altLang="en-US" sz="2000" b="1" i="1" kern="0" dirty="0">
                  <a:solidFill>
                    <a:srgbClr val="EF7511"/>
                  </a:solidFill>
                  <a:latin typeface="Meiryo UI" panose="020B0604030504040204" pitchFamily="50" charset="-128"/>
                  <a:ea typeface="Meiryo UI" panose="020B0604030504040204" pitchFamily="50" charset="-128"/>
                </a:rPr>
                <a:t>利子　 </a:t>
              </a:r>
              <a:r>
                <a:rPr lang="ja-JP" altLang="en-US" sz="2000" b="1" i="1" kern="0" dirty="0" smtClean="0">
                  <a:solidFill>
                    <a:srgbClr val="EF7511"/>
                  </a:solidFill>
                  <a:latin typeface="Meiryo UI" panose="020B0604030504040204" pitchFamily="50" charset="-128"/>
                  <a:ea typeface="Meiryo UI" panose="020B0604030504040204" pitchFamily="50" charset="-128"/>
                </a:rPr>
                <a:t>６万 ９００円 </a:t>
              </a:r>
              <a:endParaRPr lang="en-US" altLang="ja-JP" sz="2000" b="1" i="1" kern="0" dirty="0">
                <a:solidFill>
                  <a:srgbClr val="EF7511"/>
                </a:solidFill>
                <a:latin typeface="Meiryo UI" panose="020B0604030504040204" pitchFamily="50" charset="-128"/>
                <a:ea typeface="Meiryo UI" panose="020B0604030504040204" pitchFamily="50" charset="-128"/>
              </a:endParaRPr>
            </a:p>
            <a:p>
              <a:pPr marL="358775" lvl="1" algn="just">
                <a:lnSpc>
                  <a:spcPct val="100000"/>
                </a:lnSpc>
                <a:spcBef>
                  <a:spcPts val="600"/>
                </a:spcBef>
                <a:spcAft>
                  <a:spcPct val="0"/>
                </a:spcAft>
                <a:defRPr/>
              </a:pPr>
              <a:r>
                <a:rPr lang="ja-JP" altLang="en-US" sz="2000" kern="0" dirty="0">
                  <a:latin typeface="Meiryo UI" panose="020B0604030504040204" pitchFamily="50" charset="-128"/>
                  <a:ea typeface="Meiryo UI" panose="020B0604030504040204" pitchFamily="50" charset="-128"/>
                </a:rPr>
                <a:t>　　　　　　　　　　　　　　　　　　　　　　　　　　　＋ 元本＝</a:t>
              </a:r>
              <a:r>
                <a:rPr lang="ja-JP" altLang="en-US" sz="2000" kern="0" dirty="0" smtClean="0">
                  <a:latin typeface="Meiryo UI" panose="020B0604030504040204" pitchFamily="50" charset="-128"/>
                  <a:ea typeface="Meiryo UI" panose="020B0604030504040204" pitchFamily="50" charset="-128"/>
                </a:rPr>
                <a:t>１</a:t>
              </a:r>
              <a:r>
                <a:rPr lang="en-US" altLang="ja-JP" sz="2000" kern="0" dirty="0" smtClean="0">
                  <a:latin typeface="Meiryo UI" panose="020B0604030504040204" pitchFamily="50" charset="-128"/>
                  <a:ea typeface="Meiryo UI" panose="020B0604030504040204" pitchFamily="50" charset="-128"/>
                </a:rPr>
                <a:t>0</a:t>
              </a:r>
              <a:r>
                <a:rPr lang="ja-JP" altLang="en-US" sz="2000" kern="0" dirty="0" smtClean="0">
                  <a:latin typeface="Meiryo UI" panose="020B0604030504040204" pitchFamily="50" charset="-128"/>
                  <a:ea typeface="Meiryo UI" panose="020B0604030504040204" pitchFamily="50" charset="-128"/>
                </a:rPr>
                <a:t>６万</a:t>
              </a:r>
              <a:r>
                <a:rPr lang="en-US" altLang="ja-JP" sz="2000" kern="0" dirty="0">
                  <a:latin typeface="Meiryo UI" panose="020B0604030504040204" pitchFamily="50" charset="-128"/>
                  <a:ea typeface="Meiryo UI" panose="020B0604030504040204" pitchFamily="50" charset="-128"/>
                </a:rPr>
                <a:t>9</a:t>
              </a:r>
              <a:r>
                <a:rPr lang="ja-JP" altLang="en-US" sz="2000" kern="0" dirty="0" smtClean="0">
                  <a:latin typeface="Meiryo UI" panose="020B0604030504040204" pitchFamily="50" charset="-128"/>
                  <a:ea typeface="Meiryo UI" panose="020B0604030504040204" pitchFamily="50" charset="-128"/>
                </a:rPr>
                <a:t>００円</a:t>
              </a:r>
              <a:endParaRPr lang="en-US" altLang="ja-JP" sz="2000" kern="0" dirty="0">
                <a:latin typeface="Meiryo UI" panose="020B0604030504040204" pitchFamily="50" charset="-128"/>
                <a:ea typeface="Meiryo UI" panose="020B0604030504040204" pitchFamily="50" charset="-128"/>
              </a:endParaRPr>
            </a:p>
            <a:p>
              <a:pPr marL="174625" lvl="1" algn="just">
                <a:lnSpc>
                  <a:spcPct val="100000"/>
                </a:lnSpc>
                <a:spcBef>
                  <a:spcPts val="600"/>
                </a:spcBef>
                <a:spcAft>
                  <a:spcPct val="0"/>
                </a:spcAft>
                <a:defRPr/>
              </a:pPr>
              <a:endParaRPr lang="en-US" altLang="ja-JP" sz="2400" kern="0" dirty="0">
                <a:latin typeface="Meiryo UI" panose="020B0604030504040204" pitchFamily="50" charset="-128"/>
                <a:ea typeface="Meiryo UI" panose="020B0604030504040204" pitchFamily="50" charset="-128"/>
                <a:cs typeface="+mj-cs"/>
              </a:endParaRPr>
            </a:p>
            <a:p>
              <a:pPr marL="457200" indent="-457200" algn="just">
                <a:lnSpc>
                  <a:spcPct val="100000"/>
                </a:lnSpc>
                <a:spcBef>
                  <a:spcPts val="600"/>
                </a:spcBef>
                <a:spcAft>
                  <a:spcPct val="0"/>
                </a:spcAft>
                <a:buFont typeface="Wingdings" pitchFamily="2" charset="2"/>
                <a:buChar char="l"/>
                <a:defRPr/>
              </a:pPr>
              <a:endParaRPr lang="ja-JP" altLang="en-US" sz="3200" kern="0" dirty="0">
                <a:latin typeface="Meiryo UI" panose="020B0604030504040204" pitchFamily="50" charset="-128"/>
                <a:ea typeface="Meiryo UI" panose="020B0604030504040204" pitchFamily="50" charset="-128"/>
                <a:cs typeface="+mj-cs"/>
              </a:endParaRPr>
            </a:p>
          </p:txBody>
        </p:sp>
        <p:cxnSp>
          <p:nvCxnSpPr>
            <p:cNvPr id="25" name="直線コネクタ 24"/>
            <p:cNvCxnSpPr/>
            <p:nvPr/>
          </p:nvCxnSpPr>
          <p:spPr>
            <a:xfrm flipV="1">
              <a:off x="797337" y="4243244"/>
              <a:ext cx="7619093" cy="21772"/>
            </a:xfrm>
            <a:prstGeom prst="line">
              <a:avLst/>
            </a:prstGeom>
            <a:ln w="28575">
              <a:solidFill>
                <a:srgbClr val="E48E1C"/>
              </a:solidFill>
            </a:ln>
          </p:spPr>
          <p:style>
            <a:lnRef idx="1">
              <a:schemeClr val="accent1"/>
            </a:lnRef>
            <a:fillRef idx="0">
              <a:schemeClr val="accent1"/>
            </a:fillRef>
            <a:effectRef idx="0">
              <a:schemeClr val="accent1"/>
            </a:effectRef>
            <a:fontRef idx="minor">
              <a:schemeClr val="tx1"/>
            </a:fontRef>
          </p:style>
        </p:cxnSp>
      </p:grpSp>
      <p:sp>
        <p:nvSpPr>
          <p:cNvPr id="28" name="タイトル 1"/>
          <p:cNvSpPr txBox="1">
            <a:spLocks/>
          </p:cNvSpPr>
          <p:nvPr/>
        </p:nvSpPr>
        <p:spPr>
          <a:xfrm>
            <a:off x="342274" y="216637"/>
            <a:ext cx="3699541" cy="570026"/>
          </a:xfrm>
          <a:prstGeom prst="rect">
            <a:avLst/>
          </a:prstGeom>
        </p:spPr>
        <p:txBody>
          <a:bodyPr/>
          <a:lstStyle/>
          <a:p>
            <a:pPr fontAlgn="base">
              <a:spcBef>
                <a:spcPct val="0"/>
              </a:spcBef>
              <a:spcAft>
                <a:spcPct val="0"/>
              </a:spcAft>
              <a:defRPr/>
            </a:pPr>
            <a:r>
              <a:rPr lang="ja-JP" altLang="en-US" sz="2800" b="1" kern="0" dirty="0">
                <a:latin typeface="Meiryo UI" panose="020B0604030504040204" pitchFamily="50" charset="-128"/>
                <a:ea typeface="Meiryo UI" panose="020B0604030504040204" pitchFamily="50" charset="-128"/>
                <a:cs typeface="+mj-cs"/>
              </a:rPr>
              <a:t>「単利」と「複利」</a:t>
            </a:r>
          </a:p>
        </p:txBody>
      </p:sp>
      <p:sp>
        <p:nvSpPr>
          <p:cNvPr id="29" name="タイトル 1"/>
          <p:cNvSpPr txBox="1">
            <a:spLocks/>
          </p:cNvSpPr>
          <p:nvPr/>
        </p:nvSpPr>
        <p:spPr>
          <a:xfrm>
            <a:off x="183393" y="942203"/>
            <a:ext cx="8812971" cy="833999"/>
          </a:xfrm>
          <a:prstGeom prst="rect">
            <a:avLst/>
          </a:prstGeom>
        </p:spPr>
        <p:txBody>
          <a:bodyPr/>
          <a:lstStyle/>
          <a:p>
            <a:pPr marL="174625" lvl="1" algn="just">
              <a:spcBef>
                <a:spcPts val="600"/>
              </a:spcBef>
              <a:spcAft>
                <a:spcPct val="0"/>
              </a:spcAft>
              <a:defRPr/>
            </a:pPr>
            <a:r>
              <a:rPr lang="ja-JP" altLang="en-US" sz="2400" kern="0" dirty="0">
                <a:latin typeface="Meiryo UI" panose="020B0604030504040204" pitchFamily="50" charset="-128"/>
                <a:ea typeface="Meiryo UI" panose="020B0604030504040204" pitchFamily="50" charset="-128"/>
                <a:cs typeface="+mj-cs"/>
              </a:rPr>
              <a:t>（例）</a:t>
            </a:r>
            <a:r>
              <a:rPr lang="en-US" altLang="ja-JP" sz="2400" kern="0" dirty="0">
                <a:latin typeface="Meiryo UI" panose="020B0604030504040204" pitchFamily="50" charset="-128"/>
                <a:ea typeface="Meiryo UI" panose="020B0604030504040204" pitchFamily="50" charset="-128"/>
                <a:cs typeface="+mj-cs"/>
              </a:rPr>
              <a:t>100</a:t>
            </a:r>
            <a:r>
              <a:rPr lang="ja-JP" altLang="en-US" sz="2400" kern="0" dirty="0">
                <a:latin typeface="Meiryo UI" panose="020B0604030504040204" pitchFamily="50" charset="-128"/>
                <a:ea typeface="Meiryo UI" panose="020B0604030504040204" pitchFamily="50" charset="-128"/>
                <a:cs typeface="+mj-cs"/>
              </a:rPr>
              <a:t>万円を</a:t>
            </a:r>
            <a:r>
              <a:rPr lang="ja-JP" altLang="en-US" sz="2400" kern="0" dirty="0" smtClean="0">
                <a:latin typeface="Meiryo UI" panose="020B0604030504040204" pitchFamily="50" charset="-128"/>
                <a:ea typeface="Meiryo UI" panose="020B0604030504040204" pitchFamily="50" charset="-128"/>
                <a:cs typeface="+mj-cs"/>
              </a:rPr>
              <a:t>年利</a:t>
            </a:r>
            <a:r>
              <a:rPr lang="en-US" altLang="ja-JP" sz="2400" kern="0" dirty="0" smtClean="0">
                <a:latin typeface="Meiryo UI" panose="020B0604030504040204" pitchFamily="50" charset="-128"/>
                <a:ea typeface="Meiryo UI" panose="020B0604030504040204" pitchFamily="50" charset="-128"/>
                <a:cs typeface="+mj-cs"/>
              </a:rPr>
              <a:t>3</a:t>
            </a:r>
            <a:r>
              <a:rPr lang="ja-JP" altLang="en-US" sz="2400" kern="0" dirty="0" smtClean="0">
                <a:latin typeface="Meiryo UI" panose="020B0604030504040204" pitchFamily="50" charset="-128"/>
                <a:ea typeface="Meiryo UI" panose="020B0604030504040204" pitchFamily="50" charset="-128"/>
                <a:cs typeface="+mj-cs"/>
              </a:rPr>
              <a:t>％</a:t>
            </a:r>
            <a:r>
              <a:rPr lang="ja-JP" altLang="en-US" sz="2400" kern="0" dirty="0">
                <a:latin typeface="Meiryo UI" panose="020B0604030504040204" pitchFamily="50" charset="-128"/>
                <a:ea typeface="Meiryo UI" panose="020B0604030504040204" pitchFamily="50" charset="-128"/>
                <a:cs typeface="+mj-cs"/>
              </a:rPr>
              <a:t>で２年間運用する</a:t>
            </a:r>
            <a:r>
              <a:rPr lang="ja-JP" altLang="en-US" sz="2000" kern="0" dirty="0">
                <a:latin typeface="Meiryo UI" panose="020B0604030504040204" pitchFamily="50" charset="-128"/>
                <a:ea typeface="Meiryo UI" panose="020B0604030504040204" pitchFamily="50" charset="-128"/>
                <a:cs typeface="+mj-cs"/>
              </a:rPr>
              <a:t>（税金等は考えない）</a:t>
            </a:r>
            <a:endParaRPr lang="en-US" altLang="ja-JP" sz="2000" kern="0" dirty="0">
              <a:latin typeface="Meiryo UI" panose="020B0604030504040204" pitchFamily="50" charset="-128"/>
              <a:ea typeface="Meiryo UI" panose="020B0604030504040204" pitchFamily="50" charset="-128"/>
              <a:cs typeface="+mj-cs"/>
            </a:endParaRPr>
          </a:p>
          <a:p>
            <a:pPr marL="174625" lvl="1" algn="just">
              <a:spcBef>
                <a:spcPts val="600"/>
              </a:spcBef>
              <a:spcAft>
                <a:spcPct val="0"/>
              </a:spcAft>
              <a:defRPr/>
            </a:pPr>
            <a:endParaRPr lang="en-US" altLang="ja-JP" sz="2400" kern="0" dirty="0">
              <a:latin typeface="Meiryo UI" panose="020B0604030504040204" pitchFamily="50" charset="-128"/>
              <a:ea typeface="Meiryo UI" panose="020B0604030504040204" pitchFamily="50" charset="-128"/>
              <a:cs typeface="+mj-cs"/>
            </a:endParaRPr>
          </a:p>
          <a:p>
            <a:pPr algn="just">
              <a:spcBef>
                <a:spcPct val="0"/>
              </a:spcBef>
              <a:spcAft>
                <a:spcPct val="0"/>
              </a:spcAft>
              <a:defRPr/>
            </a:pPr>
            <a:r>
              <a:rPr lang="en-US" altLang="ja-JP" sz="3200" kern="0" dirty="0" smtClean="0">
                <a:latin typeface="Meiryo UI" panose="020B0604030504040204" pitchFamily="50" charset="-128"/>
                <a:ea typeface="Meiryo UI" panose="020B0604030504040204" pitchFamily="50" charset="-128"/>
                <a:cs typeface="+mj-cs"/>
              </a:rPr>
              <a:t>       </a:t>
            </a:r>
            <a:endParaRPr lang="ja-JP" altLang="en-US" sz="3200" kern="0" dirty="0">
              <a:latin typeface="Meiryo UI" panose="020B0604030504040204" pitchFamily="50" charset="-128"/>
              <a:ea typeface="Meiryo UI" panose="020B0604030504040204" pitchFamily="50" charset="-128"/>
              <a:cs typeface="+mj-cs"/>
            </a:endParaRPr>
          </a:p>
        </p:txBody>
      </p:sp>
      <p:sp>
        <p:nvSpPr>
          <p:cNvPr id="30" name="タイトル 1"/>
          <p:cNvSpPr txBox="1">
            <a:spLocks/>
          </p:cNvSpPr>
          <p:nvPr/>
        </p:nvSpPr>
        <p:spPr>
          <a:xfrm>
            <a:off x="538910" y="5312584"/>
            <a:ext cx="7790478" cy="1130763"/>
          </a:xfrm>
          <a:prstGeom prst="rect">
            <a:avLst/>
          </a:prstGeom>
        </p:spPr>
        <p:txBody>
          <a:bodyPr/>
          <a:lstStyle/>
          <a:p>
            <a:pPr marL="457200" indent="-457200" algn="just">
              <a:spcBef>
                <a:spcPct val="0"/>
              </a:spcBef>
              <a:spcAft>
                <a:spcPct val="0"/>
              </a:spcAft>
              <a:buFont typeface="Wingdings" pitchFamily="2" charset="2"/>
              <a:buChar char="l"/>
              <a:defRPr/>
            </a:pPr>
            <a:r>
              <a:rPr lang="ja-JP" altLang="en-US" sz="2400" b="1" kern="0" dirty="0">
                <a:solidFill>
                  <a:srgbClr val="EF7511"/>
                </a:solidFill>
                <a:latin typeface="Meiryo UI" panose="020B0604030504040204" pitchFamily="50" charset="-128"/>
                <a:ea typeface="Meiryo UI" panose="020B0604030504040204" pitchFamily="50" charset="-128"/>
                <a:cs typeface="+mj-cs"/>
              </a:rPr>
              <a:t>単利の利子は元本に年利を掛けた金額で一定。</a:t>
            </a:r>
            <a:r>
              <a:rPr lang="ja-JP" altLang="en-US" sz="2400" b="1" u="sng" kern="0" dirty="0">
                <a:solidFill>
                  <a:srgbClr val="EF7511"/>
                </a:solidFill>
                <a:latin typeface="Meiryo UI" panose="020B0604030504040204" pitchFamily="50" charset="-128"/>
                <a:ea typeface="Meiryo UI" panose="020B0604030504040204" pitchFamily="50" charset="-128"/>
                <a:cs typeface="+mj-cs"/>
              </a:rPr>
              <a:t>複利の２年目以降の利子にはそれまでの利子にも利子が付く</a:t>
            </a:r>
            <a:r>
              <a:rPr lang="ja-JP" altLang="en-US" sz="2400" b="1" kern="0" dirty="0">
                <a:solidFill>
                  <a:srgbClr val="EF7511"/>
                </a:solidFill>
                <a:latin typeface="Meiryo UI" panose="020B0604030504040204" pitchFamily="50" charset="-128"/>
                <a:ea typeface="Meiryo UI" panose="020B0604030504040204" pitchFamily="50" charset="-128"/>
                <a:cs typeface="+mj-cs"/>
              </a:rPr>
              <a:t>。</a:t>
            </a:r>
            <a:endParaRPr lang="en-US" altLang="ja-JP" sz="2400" b="1" kern="0" dirty="0">
              <a:solidFill>
                <a:srgbClr val="EF7511"/>
              </a:solidFill>
              <a:latin typeface="Meiryo UI" panose="020B0604030504040204" pitchFamily="50" charset="-128"/>
              <a:ea typeface="Meiryo UI" panose="020B0604030504040204" pitchFamily="50" charset="-128"/>
              <a:cs typeface="+mj-cs"/>
            </a:endParaRPr>
          </a:p>
        </p:txBody>
      </p:sp>
      <p:sp>
        <p:nvSpPr>
          <p:cNvPr id="14" name="スライド番号プレースホルダー 2"/>
          <p:cNvSpPr txBox="1">
            <a:spLocks/>
          </p:cNvSpPr>
          <p:nvPr/>
        </p:nvSpPr>
        <p:spPr>
          <a:xfrm>
            <a:off x="6896986" y="6432255"/>
            <a:ext cx="2133600" cy="365125"/>
          </a:xfrm>
          <a:prstGeom prst="rect">
            <a:avLst/>
          </a:prstGeom>
        </p:spPr>
        <p:txBody>
          <a:bodyPr vert="horz" lIns="91440" tIns="45720" rIns="91440" bIns="45720" rtlCol="0" anchor="ctr"/>
          <a:lstStyle>
            <a:defPPr>
              <a:defRPr lang="en-US"/>
            </a:defPPr>
            <a:lvl1pPr algn="r" rtl="0" fontAlgn="base">
              <a:lnSpc>
                <a:spcPct val="120000"/>
              </a:lnSpc>
              <a:spcBef>
                <a:spcPct val="20000"/>
              </a:spcBef>
              <a:spcAft>
                <a:spcPct val="20000"/>
              </a:spcAft>
              <a:defRPr kumimoji="1" sz="1200" kern="1200">
                <a:solidFill>
                  <a:schemeClr val="tx1">
                    <a:tint val="75000"/>
                  </a:schemeClr>
                </a:solidFill>
                <a:latin typeface="Arial" charset="0"/>
                <a:ea typeface="ＭＳ Ｐゴシック" charset="-128"/>
                <a:cs typeface="+mn-cs"/>
              </a:defRPr>
            </a:lvl1pPr>
            <a:lvl2pPr marL="4572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2pPr>
            <a:lvl3pPr marL="9144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3pPr>
            <a:lvl4pPr marL="13716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4pPr>
            <a:lvl5pPr marL="18288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fld id="{8549D000-9F9E-4C61-95C7-5047871B5096}" type="slidenum">
              <a:rPr lang="ja-JP" altLang="en-US" sz="1800" b="1" smtClean="0">
                <a:solidFill>
                  <a:srgbClr val="D96709"/>
                </a:solidFill>
                <a:latin typeface="Meiryo UI" panose="020B0604030504040204" pitchFamily="50" charset="-128"/>
                <a:ea typeface="Meiryo UI" panose="020B0604030504040204" pitchFamily="50" charset="-128"/>
              </a:rPr>
              <a:pPr/>
              <a:t>18</a:t>
            </a:fld>
            <a:endParaRPr lang="ja-JP" altLang="en-US" sz="1800" b="1" dirty="0">
              <a:solidFill>
                <a:srgbClr val="D96709"/>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298693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fade">
                                      <p:cBhvr>
                                        <p:cTn id="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txBox="1">
            <a:spLocks/>
          </p:cNvSpPr>
          <p:nvPr/>
        </p:nvSpPr>
        <p:spPr>
          <a:xfrm>
            <a:off x="461865" y="140910"/>
            <a:ext cx="3664591" cy="598601"/>
          </a:xfrm>
          <a:prstGeom prst="rect">
            <a:avLst/>
          </a:prstGeom>
        </p:spPr>
        <p:txBody>
          <a:bodyPr/>
          <a:lstStyle/>
          <a:p>
            <a:pPr fontAlgn="base">
              <a:spcBef>
                <a:spcPct val="0"/>
              </a:spcBef>
              <a:spcAft>
                <a:spcPct val="0"/>
              </a:spcAft>
              <a:defRPr/>
            </a:pPr>
            <a:r>
              <a:rPr lang="ja-JP" altLang="en-US" sz="2800" b="1" kern="0" dirty="0">
                <a:latin typeface="Meiryo UI" panose="020B0604030504040204" pitchFamily="50" charset="-128"/>
                <a:ea typeface="Meiryo UI" panose="020B0604030504040204" pitchFamily="50" charset="-128"/>
                <a:cs typeface="+mj-cs"/>
              </a:rPr>
              <a:t>単利と複利の比較</a:t>
            </a:r>
          </a:p>
        </p:txBody>
      </p:sp>
      <p:sp>
        <p:nvSpPr>
          <p:cNvPr id="4" name="タイトル 1"/>
          <p:cNvSpPr txBox="1">
            <a:spLocks/>
          </p:cNvSpPr>
          <p:nvPr/>
        </p:nvSpPr>
        <p:spPr>
          <a:xfrm>
            <a:off x="139338" y="739511"/>
            <a:ext cx="8787686" cy="701362"/>
          </a:xfrm>
          <a:prstGeom prst="rect">
            <a:avLst/>
          </a:prstGeom>
        </p:spPr>
        <p:txBody>
          <a:bodyPr/>
          <a:lstStyle/>
          <a:p>
            <a:pPr marL="457200" indent="-457200" algn="just">
              <a:spcBef>
                <a:spcPct val="0"/>
              </a:spcBef>
              <a:spcAft>
                <a:spcPct val="0"/>
              </a:spcAft>
              <a:buFont typeface="Wingdings" pitchFamily="2" charset="2"/>
              <a:buChar char="l"/>
              <a:defRPr/>
            </a:pPr>
            <a:r>
              <a:rPr lang="ja-JP" altLang="en-US" sz="2800" kern="0" dirty="0">
                <a:latin typeface="Meiryo UI" panose="020B0604030504040204" pitchFamily="50" charset="-128"/>
                <a:ea typeface="Meiryo UI" panose="020B0604030504040204" pitchFamily="50" charset="-128"/>
                <a:cs typeface="+mj-cs"/>
              </a:rPr>
              <a:t>単利と複利の運用の差は、</a:t>
            </a:r>
            <a:r>
              <a:rPr lang="ja-JP" altLang="en-US" sz="2800" u="sng" kern="0" dirty="0">
                <a:latin typeface="Meiryo UI" panose="020B0604030504040204" pitchFamily="50" charset="-128"/>
                <a:ea typeface="Meiryo UI" panose="020B0604030504040204" pitchFamily="50" charset="-128"/>
                <a:cs typeface="+mj-cs"/>
              </a:rPr>
              <a:t>期間が長くなるほど大きくなる</a:t>
            </a:r>
            <a:r>
              <a:rPr lang="ja-JP" altLang="en-US" sz="2800" kern="0" dirty="0">
                <a:latin typeface="Meiryo UI" panose="020B0604030504040204" pitchFamily="50" charset="-128"/>
                <a:ea typeface="Meiryo UI" panose="020B0604030504040204" pitchFamily="50" charset="-128"/>
                <a:cs typeface="+mj-cs"/>
              </a:rPr>
              <a:t>。</a:t>
            </a:r>
          </a:p>
        </p:txBody>
      </p:sp>
      <p:sp>
        <p:nvSpPr>
          <p:cNvPr id="8" name="スライド番号プレースホルダー 2"/>
          <p:cNvSpPr txBox="1">
            <a:spLocks/>
          </p:cNvSpPr>
          <p:nvPr/>
        </p:nvSpPr>
        <p:spPr>
          <a:xfrm>
            <a:off x="6896986" y="6432255"/>
            <a:ext cx="2133600" cy="365125"/>
          </a:xfrm>
          <a:prstGeom prst="rect">
            <a:avLst/>
          </a:prstGeom>
        </p:spPr>
        <p:txBody>
          <a:bodyPr vert="horz" lIns="91440" tIns="45720" rIns="91440" bIns="45720" rtlCol="0" anchor="ctr"/>
          <a:lstStyle>
            <a:defPPr>
              <a:defRPr lang="en-US"/>
            </a:defPPr>
            <a:lvl1pPr algn="r" rtl="0" fontAlgn="base">
              <a:lnSpc>
                <a:spcPct val="120000"/>
              </a:lnSpc>
              <a:spcBef>
                <a:spcPct val="20000"/>
              </a:spcBef>
              <a:spcAft>
                <a:spcPct val="20000"/>
              </a:spcAft>
              <a:defRPr kumimoji="1" sz="1200" kern="1200">
                <a:solidFill>
                  <a:schemeClr val="tx1">
                    <a:tint val="75000"/>
                  </a:schemeClr>
                </a:solidFill>
                <a:latin typeface="Arial" charset="0"/>
                <a:ea typeface="ＭＳ Ｐゴシック" charset="-128"/>
                <a:cs typeface="+mn-cs"/>
              </a:defRPr>
            </a:lvl1pPr>
            <a:lvl2pPr marL="4572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2pPr>
            <a:lvl3pPr marL="9144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3pPr>
            <a:lvl4pPr marL="13716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4pPr>
            <a:lvl5pPr marL="18288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fld id="{8549D000-9F9E-4C61-95C7-5047871B5096}" type="slidenum">
              <a:rPr lang="ja-JP" altLang="en-US" sz="1800" b="1" smtClean="0">
                <a:solidFill>
                  <a:srgbClr val="D96709"/>
                </a:solidFill>
                <a:latin typeface="Meiryo UI" panose="020B0604030504040204" pitchFamily="50" charset="-128"/>
                <a:ea typeface="Meiryo UI" panose="020B0604030504040204" pitchFamily="50" charset="-128"/>
              </a:rPr>
              <a:pPr/>
              <a:t>19</a:t>
            </a:fld>
            <a:endParaRPr lang="ja-JP" altLang="en-US" sz="1800" b="1" dirty="0">
              <a:solidFill>
                <a:srgbClr val="D96709"/>
              </a:solidFill>
              <a:latin typeface="Meiryo UI" panose="020B0604030504040204" pitchFamily="50" charset="-128"/>
              <a:ea typeface="Meiryo UI" panose="020B0604030504040204" pitchFamily="50" charset="-128"/>
            </a:endParaRPr>
          </a:p>
        </p:txBody>
      </p:sp>
      <p:graphicFrame>
        <p:nvGraphicFramePr>
          <p:cNvPr id="11" name="グラフ 10"/>
          <p:cNvGraphicFramePr>
            <a:graphicFrameLocks/>
          </p:cNvGraphicFramePr>
          <p:nvPr>
            <p:extLst>
              <p:ext uri="{D42A27DB-BD31-4B8C-83A1-F6EECF244321}">
                <p14:modId xmlns:p14="http://schemas.microsoft.com/office/powerpoint/2010/main" val="2896342206"/>
              </p:ext>
            </p:extLst>
          </p:nvPr>
        </p:nvGraphicFramePr>
        <p:xfrm>
          <a:off x="811763" y="1654491"/>
          <a:ext cx="7567127" cy="4270448"/>
        </p:xfrm>
        <a:graphic>
          <a:graphicData uri="http://schemas.openxmlformats.org/drawingml/2006/chart">
            <c:chart xmlns:c="http://schemas.openxmlformats.org/drawingml/2006/chart" xmlns:r="http://schemas.openxmlformats.org/officeDocument/2006/relationships" r:id="rId2"/>
          </a:graphicData>
        </a:graphic>
      </p:graphicFrame>
      <p:sp>
        <p:nvSpPr>
          <p:cNvPr id="9" name="横巻き 8"/>
          <p:cNvSpPr/>
          <p:nvPr/>
        </p:nvSpPr>
        <p:spPr>
          <a:xfrm>
            <a:off x="3146882" y="1827834"/>
            <a:ext cx="2981441" cy="1097747"/>
          </a:xfrm>
          <a:prstGeom prst="horizontalScroll">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p>
        </p:txBody>
      </p:sp>
      <p:sp>
        <p:nvSpPr>
          <p:cNvPr id="12" name="テキスト ボックス 1"/>
          <p:cNvSpPr txBox="1"/>
          <p:nvPr/>
        </p:nvSpPr>
        <p:spPr>
          <a:xfrm>
            <a:off x="3546715" y="2002867"/>
            <a:ext cx="3263550" cy="73268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800" dirty="0"/>
              <a:t>年利</a:t>
            </a:r>
            <a:r>
              <a:rPr lang="en-US" altLang="ja-JP" sz="1800" dirty="0"/>
              <a:t>3</a:t>
            </a:r>
            <a:r>
              <a:rPr lang="ja-JP" altLang="en-US" sz="1800" dirty="0"/>
              <a:t>％のケース</a:t>
            </a:r>
            <a:endParaRPr lang="en-US" altLang="ja-JP" sz="1800" dirty="0"/>
          </a:p>
          <a:p>
            <a:r>
              <a:rPr lang="ja-JP" altLang="en-US" sz="1400" dirty="0"/>
              <a:t>（税金等は考慮しない）</a:t>
            </a:r>
          </a:p>
        </p:txBody>
      </p:sp>
    </p:spTree>
    <p:extLst>
      <p:ext uri="{BB962C8B-B14F-4D97-AF65-F5344CB8AC3E}">
        <p14:creationId xmlns:p14="http://schemas.microsoft.com/office/powerpoint/2010/main" val="15008099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ChangeArrowheads="1"/>
          </p:cNvSpPr>
          <p:nvPr/>
        </p:nvSpPr>
        <p:spPr bwMode="auto">
          <a:xfrm>
            <a:off x="190500" y="1190625"/>
            <a:ext cx="8674100" cy="5257800"/>
          </a:xfrm>
          <a:prstGeom prst="rect">
            <a:avLst/>
          </a:prstGeom>
          <a:noFill/>
          <a:ln w="38100" cmpd="dbl">
            <a:noFill/>
            <a:miter lim="800000"/>
            <a:headEnd/>
            <a:tailEnd/>
          </a:ln>
        </p:spPr>
        <p:txBody>
          <a:bodyPr wrap="none" anchor="ctr"/>
          <a:lstStyle/>
          <a:p>
            <a:pPr algn="ctr" eaLnBrk="0" hangingPunct="0">
              <a:lnSpc>
                <a:spcPct val="100000"/>
              </a:lnSpc>
              <a:spcBef>
                <a:spcPct val="0"/>
              </a:spcBef>
              <a:spcAft>
                <a:spcPct val="0"/>
              </a:spcAft>
            </a:pPr>
            <a:endParaRPr lang="ja-JP" altLang="en-US" dirty="0"/>
          </a:p>
        </p:txBody>
      </p:sp>
      <p:sp>
        <p:nvSpPr>
          <p:cNvPr id="11" name="タイトル 1"/>
          <p:cNvSpPr txBox="1">
            <a:spLocks/>
          </p:cNvSpPr>
          <p:nvPr/>
        </p:nvSpPr>
        <p:spPr>
          <a:xfrm>
            <a:off x="375332" y="2410513"/>
            <a:ext cx="8229600" cy="763587"/>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ja-JP" sz="4000" b="1" kern="0" dirty="0">
                <a:latin typeface="メイリオ" panose="020B0604030504040204" pitchFamily="50" charset="-128"/>
                <a:ea typeface="メイリオ" panose="020B0604030504040204" pitchFamily="50" charset="-128"/>
                <a:cs typeface="+mj-cs"/>
              </a:rPr>
              <a:t>1</a:t>
            </a:r>
            <a:r>
              <a:rPr kumimoji="1" lang="en-US" altLang="ja-JP" sz="4000" b="1" i="0" u="none" strike="noStrike" kern="0" cap="none" spc="0" normalizeH="0" baseline="0" noProof="0" dirty="0" smtClean="0">
                <a:ln>
                  <a:noFill/>
                </a:ln>
                <a:effectLst/>
                <a:uLnTx/>
                <a:uFillTx/>
                <a:latin typeface="メイリオ" panose="020B0604030504040204" pitchFamily="50" charset="-128"/>
                <a:ea typeface="メイリオ" panose="020B0604030504040204" pitchFamily="50" charset="-128"/>
                <a:cs typeface="+mj-cs"/>
              </a:rPr>
              <a:t>.</a:t>
            </a:r>
            <a:r>
              <a:rPr lang="ja-JP" altLang="en-US" sz="4000" b="1" kern="0" dirty="0" smtClean="0">
                <a:latin typeface="メイリオ" panose="020B0604030504040204" pitchFamily="50" charset="-128"/>
                <a:ea typeface="メイリオ" panose="020B0604030504040204" pitchFamily="50" charset="-128"/>
                <a:cs typeface="+mj-cs"/>
              </a:rPr>
              <a:t> </a:t>
            </a:r>
            <a:r>
              <a:rPr kumimoji="1" lang="ja-JP" altLang="en-US" sz="4000" b="1" i="0" u="none" strike="noStrike" kern="0" cap="none" spc="0" normalizeH="0" baseline="0" noProof="0" dirty="0" smtClean="0">
                <a:ln>
                  <a:noFill/>
                </a:ln>
                <a:effectLst/>
                <a:uLnTx/>
                <a:uFillTx/>
                <a:latin typeface="メイリオ" panose="020B0604030504040204" pitchFamily="50" charset="-128"/>
                <a:ea typeface="メイリオ" panose="020B0604030504040204" pitchFamily="50" charset="-128"/>
                <a:cs typeface="+mj-cs"/>
              </a:rPr>
              <a:t>お金と経済</a:t>
            </a:r>
          </a:p>
        </p:txBody>
      </p:sp>
    </p:spTree>
    <p:extLst>
      <p:ext uri="{BB962C8B-B14F-4D97-AF65-F5344CB8AC3E}">
        <p14:creationId xmlns:p14="http://schemas.microsoft.com/office/powerpoint/2010/main" val="32850874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271040" y="137637"/>
            <a:ext cx="3053121" cy="598601"/>
          </a:xfrm>
          <a:prstGeom prst="rect">
            <a:avLst/>
          </a:prstGeom>
        </p:spPr>
        <p:txBody>
          <a:bodyPr/>
          <a:lstStyle/>
          <a:p>
            <a:pPr fontAlgn="base">
              <a:spcBef>
                <a:spcPct val="0"/>
              </a:spcBef>
              <a:spcAft>
                <a:spcPct val="0"/>
              </a:spcAft>
              <a:defRPr/>
            </a:pPr>
            <a:r>
              <a:rPr lang="ja-JP" altLang="en-US" sz="2800" b="1" kern="0" dirty="0">
                <a:latin typeface="Meiryo UI" panose="020B0604030504040204" pitchFamily="50" charset="-128"/>
                <a:ea typeface="Meiryo UI" panose="020B0604030504040204" pitchFamily="50" charset="-128"/>
                <a:cs typeface="+mj-cs"/>
              </a:rPr>
              <a:t>複利の力</a:t>
            </a:r>
          </a:p>
        </p:txBody>
      </p:sp>
      <p:sp>
        <p:nvSpPr>
          <p:cNvPr id="5" name="タイトル 1"/>
          <p:cNvSpPr txBox="1">
            <a:spLocks/>
          </p:cNvSpPr>
          <p:nvPr/>
        </p:nvSpPr>
        <p:spPr>
          <a:xfrm>
            <a:off x="64674" y="637790"/>
            <a:ext cx="8906606" cy="1033792"/>
          </a:xfrm>
          <a:prstGeom prst="rect">
            <a:avLst/>
          </a:prstGeom>
        </p:spPr>
        <p:txBody>
          <a:bodyPr/>
          <a:lstStyle/>
          <a:p>
            <a:pPr marL="457200" indent="-457200" algn="just">
              <a:spcBef>
                <a:spcPct val="0"/>
              </a:spcBef>
              <a:spcAft>
                <a:spcPct val="0"/>
              </a:spcAft>
              <a:buFont typeface="Wingdings" pitchFamily="2" charset="2"/>
              <a:buChar char="l"/>
              <a:defRPr/>
            </a:pPr>
            <a:r>
              <a:rPr lang="ja-JP" altLang="en-US" sz="2800" kern="0" dirty="0">
                <a:latin typeface="Meiryo UI" panose="020B0604030504040204" pitchFamily="50" charset="-128"/>
                <a:ea typeface="Meiryo UI" panose="020B0604030504040204" pitchFamily="50" charset="-128"/>
                <a:cs typeface="+mj-cs"/>
              </a:rPr>
              <a:t>複利で利子が増えていく効果は、</a:t>
            </a:r>
            <a:r>
              <a:rPr lang="ja-JP" altLang="en-US" sz="2800" u="sng" kern="0" dirty="0">
                <a:latin typeface="Meiryo UI" panose="020B0604030504040204" pitchFamily="50" charset="-128"/>
                <a:ea typeface="Meiryo UI" panose="020B0604030504040204" pitchFamily="50" charset="-128"/>
                <a:cs typeface="+mj-cs"/>
              </a:rPr>
              <a:t>金利が高いほど大きくなる</a:t>
            </a:r>
            <a:r>
              <a:rPr lang="ja-JP" altLang="en-US" sz="2800" kern="0" dirty="0">
                <a:latin typeface="Meiryo UI" panose="020B0604030504040204" pitchFamily="50" charset="-128"/>
                <a:ea typeface="Meiryo UI" panose="020B0604030504040204" pitchFamily="50" charset="-128"/>
                <a:cs typeface="+mj-cs"/>
              </a:rPr>
              <a:t>。</a:t>
            </a:r>
          </a:p>
        </p:txBody>
      </p:sp>
      <p:sp>
        <p:nvSpPr>
          <p:cNvPr id="8" name="スライド番号プレースホルダー 2"/>
          <p:cNvSpPr txBox="1">
            <a:spLocks/>
          </p:cNvSpPr>
          <p:nvPr/>
        </p:nvSpPr>
        <p:spPr>
          <a:xfrm>
            <a:off x="6896986" y="6432255"/>
            <a:ext cx="2133600" cy="365125"/>
          </a:xfrm>
          <a:prstGeom prst="rect">
            <a:avLst/>
          </a:prstGeom>
        </p:spPr>
        <p:txBody>
          <a:bodyPr vert="horz" lIns="91440" tIns="45720" rIns="91440" bIns="45720" rtlCol="0" anchor="ctr"/>
          <a:lstStyle>
            <a:defPPr>
              <a:defRPr lang="en-US"/>
            </a:defPPr>
            <a:lvl1pPr algn="r" rtl="0" fontAlgn="base">
              <a:lnSpc>
                <a:spcPct val="120000"/>
              </a:lnSpc>
              <a:spcBef>
                <a:spcPct val="20000"/>
              </a:spcBef>
              <a:spcAft>
                <a:spcPct val="20000"/>
              </a:spcAft>
              <a:defRPr kumimoji="1" sz="1200" kern="1200">
                <a:solidFill>
                  <a:schemeClr val="tx1">
                    <a:tint val="75000"/>
                  </a:schemeClr>
                </a:solidFill>
                <a:latin typeface="Arial" charset="0"/>
                <a:ea typeface="ＭＳ Ｐゴシック" charset="-128"/>
                <a:cs typeface="+mn-cs"/>
              </a:defRPr>
            </a:lvl1pPr>
            <a:lvl2pPr marL="4572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2pPr>
            <a:lvl3pPr marL="9144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3pPr>
            <a:lvl4pPr marL="13716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4pPr>
            <a:lvl5pPr marL="18288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fld id="{8549D000-9F9E-4C61-95C7-5047871B5096}" type="slidenum">
              <a:rPr lang="ja-JP" altLang="en-US" sz="1800" b="1" smtClean="0">
                <a:solidFill>
                  <a:srgbClr val="D96709"/>
                </a:solidFill>
                <a:latin typeface="Meiryo UI" panose="020B0604030504040204" pitchFamily="50" charset="-128"/>
                <a:ea typeface="Meiryo UI" panose="020B0604030504040204" pitchFamily="50" charset="-128"/>
              </a:rPr>
              <a:pPr/>
              <a:t>20</a:t>
            </a:fld>
            <a:endParaRPr lang="ja-JP" altLang="en-US" sz="1800" b="1" dirty="0">
              <a:solidFill>
                <a:srgbClr val="D96709"/>
              </a:solidFill>
              <a:latin typeface="Meiryo UI" panose="020B0604030504040204" pitchFamily="50" charset="-128"/>
              <a:ea typeface="Meiryo UI" panose="020B0604030504040204" pitchFamily="50" charset="-128"/>
            </a:endParaRPr>
          </a:p>
        </p:txBody>
      </p:sp>
      <p:graphicFrame>
        <p:nvGraphicFramePr>
          <p:cNvPr id="9" name="グラフ 8"/>
          <p:cNvGraphicFramePr>
            <a:graphicFrameLocks/>
          </p:cNvGraphicFramePr>
          <p:nvPr>
            <p:extLst>
              <p:ext uri="{D42A27DB-BD31-4B8C-83A1-F6EECF244321}">
                <p14:modId xmlns:p14="http://schemas.microsoft.com/office/powerpoint/2010/main" val="570111465"/>
              </p:ext>
            </p:extLst>
          </p:nvPr>
        </p:nvGraphicFramePr>
        <p:xfrm>
          <a:off x="821095" y="1510664"/>
          <a:ext cx="7063272" cy="440494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80000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974264" y="904243"/>
            <a:ext cx="7467823" cy="2034819"/>
          </a:xfrm>
          <a:prstGeom prst="rect">
            <a:avLst/>
          </a:prstGeom>
          <a:solidFill>
            <a:srgbClr val="00B0F0">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44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テキスト ボックス 3"/>
          <p:cNvSpPr txBox="1"/>
          <p:nvPr/>
        </p:nvSpPr>
        <p:spPr>
          <a:xfrm>
            <a:off x="1322666" y="906368"/>
            <a:ext cx="7155766" cy="523220"/>
          </a:xfrm>
          <a:prstGeom prst="rect">
            <a:avLst/>
          </a:prstGeom>
          <a:noFill/>
        </p:spPr>
        <p:txBody>
          <a:bodyPr wrap="square">
            <a:spAutoFit/>
          </a:bodyPr>
          <a:lstStyle/>
          <a:p>
            <a:pPr lvl="0" fontAlgn="base">
              <a:spcBef>
                <a:spcPct val="0"/>
              </a:spcBef>
              <a:spcAft>
                <a:spcPct val="0"/>
              </a:spcAft>
              <a:defRPr/>
            </a:pPr>
            <a:r>
              <a:rPr lang="ja-JP" altLang="en-US" sz="2800" b="1" dirty="0">
                <a:latin typeface="Meiryo UI" panose="020B0604030504040204" pitchFamily="50" charset="-128"/>
                <a:ea typeface="Meiryo UI" panose="020B0604030504040204" pitchFamily="50" charset="-128"/>
                <a:cs typeface="Meiryo UI" panose="020B0604030504040204" pitchFamily="50" charset="-128"/>
              </a:rPr>
              <a:t>　「元本が２倍になる金利と年数の関係」</a:t>
            </a:r>
            <a:endParaRPr lang="en-US" altLang="ja-JP" sz="2800" b="1"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7108" y="1515769"/>
            <a:ext cx="4542079" cy="15248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テキスト ボックス 5"/>
          <p:cNvSpPr txBox="1"/>
          <p:nvPr/>
        </p:nvSpPr>
        <p:spPr>
          <a:xfrm>
            <a:off x="2722059" y="3932344"/>
            <a:ext cx="2530706" cy="461665"/>
          </a:xfrm>
          <a:prstGeom prst="rect">
            <a:avLst/>
          </a:prstGeom>
          <a:noFill/>
        </p:spPr>
        <p:txBody>
          <a:bodyPr wrap="square" rtlCol="0">
            <a:spAutoFit/>
          </a:bodyPr>
          <a:lstStyle/>
          <a:p>
            <a:pPr algn="ctr"/>
            <a:r>
              <a:rPr lang="en-US" altLang="ja-JP" sz="24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72</a:t>
            </a:r>
            <a:r>
              <a:rPr lang="en-US" altLang="ja-JP" sz="2400" dirty="0">
                <a:latin typeface="Meiryo UI" panose="020B0604030504040204" pitchFamily="50" charset="-128"/>
                <a:ea typeface="Meiryo UI" panose="020B0604030504040204" pitchFamily="50" charset="-128"/>
                <a:cs typeface="Meiryo UI" panose="020B0604030504040204" pitchFamily="50" charset="-128"/>
              </a:rPr>
              <a:t>÷12</a:t>
            </a: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cs typeface="Meiryo UI" panose="020B0604030504040204" pitchFamily="50" charset="-128"/>
              </a:rPr>
              <a:t>6</a:t>
            </a:r>
            <a:endParaRPr lang="ja-JP" altLang="en-US" sz="2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タイトル 1"/>
          <p:cNvSpPr txBox="1">
            <a:spLocks/>
          </p:cNvSpPr>
          <p:nvPr/>
        </p:nvSpPr>
        <p:spPr>
          <a:xfrm>
            <a:off x="783078" y="3188735"/>
            <a:ext cx="7368147" cy="450122"/>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spcBef>
                <a:spcPts val="600"/>
              </a:spcBef>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７２の法則の具体例（お金を</a:t>
            </a:r>
            <a:r>
              <a:rPr lang="ja-JP" altLang="en-US" sz="1600" dirty="0">
                <a:solidFill>
                  <a:srgbClr val="00B0F0"/>
                </a:solidFill>
                <a:latin typeface="Meiryo UI" panose="020B0604030504040204" pitchFamily="50" charset="-128"/>
                <a:ea typeface="Meiryo UI" panose="020B0604030504040204" pitchFamily="50" charset="-128"/>
                <a:cs typeface="Meiryo UI" panose="020B0604030504040204" pitchFamily="50" charset="-128"/>
              </a:rPr>
              <a:t>運用</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する場合でも、お金を</a:t>
            </a:r>
            <a:r>
              <a:rPr lang="ja-JP" altLang="en-US" sz="1600" dirty="0">
                <a:solidFill>
                  <a:srgbClr val="00B0F0"/>
                </a:solidFill>
                <a:latin typeface="Meiryo UI" panose="020B0604030504040204" pitchFamily="50" charset="-128"/>
                <a:ea typeface="Meiryo UI" panose="020B0604030504040204" pitchFamily="50" charset="-128"/>
                <a:cs typeface="Meiryo UI" panose="020B0604030504040204" pitchFamily="50" charset="-128"/>
              </a:rPr>
              <a:t>借りる</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場合でも、使えます）</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7"/>
          <p:cNvSpPr txBox="1"/>
          <p:nvPr/>
        </p:nvSpPr>
        <p:spPr>
          <a:xfrm>
            <a:off x="1209802" y="3921502"/>
            <a:ext cx="2089734" cy="461665"/>
          </a:xfrm>
          <a:prstGeom prst="rect">
            <a:avLst/>
          </a:prstGeom>
          <a:noFill/>
        </p:spPr>
        <p:txBody>
          <a:bodyPr wrap="square" rtlCol="0">
            <a:spAutoFit/>
          </a:bodyPr>
          <a:lstStyle/>
          <a:p>
            <a:r>
              <a:rPr lang="ja-JP" altLang="en-US" sz="2400" dirty="0">
                <a:latin typeface="Meiryo UI" panose="020B0604030504040204" pitchFamily="50" charset="-128"/>
                <a:ea typeface="Meiryo UI" panose="020B0604030504040204" pitchFamily="50" charset="-128"/>
                <a:cs typeface="Meiryo UI" panose="020B0604030504040204" pitchFamily="50" charset="-128"/>
              </a:rPr>
              <a:t>金利</a:t>
            </a:r>
            <a:r>
              <a:rPr lang="en-US" altLang="ja-JP" sz="2400" dirty="0">
                <a:latin typeface="Meiryo UI" panose="020B0604030504040204" pitchFamily="50" charset="-128"/>
                <a:ea typeface="Meiryo UI" panose="020B0604030504040204" pitchFamily="50" charset="-128"/>
                <a:cs typeface="Meiryo UI" panose="020B0604030504040204" pitchFamily="50" charset="-128"/>
              </a:rPr>
              <a:t>12%</a:t>
            </a:r>
            <a:r>
              <a:rPr lang="ja-JP" altLang="en-US" sz="24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2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8"/>
          <p:cNvSpPr txBox="1"/>
          <p:nvPr/>
        </p:nvSpPr>
        <p:spPr>
          <a:xfrm>
            <a:off x="5531855" y="3930171"/>
            <a:ext cx="1487332" cy="461665"/>
          </a:xfrm>
          <a:prstGeom prst="rect">
            <a:avLst/>
          </a:prstGeom>
          <a:noFill/>
        </p:spPr>
        <p:txBody>
          <a:bodyPr wrap="square" rtlCol="0">
            <a:spAutoFit/>
          </a:bodyPr>
          <a:lstStyle/>
          <a:p>
            <a:pPr algn="ct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約</a:t>
            </a:r>
            <a:r>
              <a:rPr lang="en-US" altLang="ja-JP" sz="2400" b="1" dirty="0">
                <a:latin typeface="Meiryo UI" panose="020B0604030504040204" pitchFamily="50" charset="-128"/>
                <a:ea typeface="Meiryo UI" panose="020B0604030504040204" pitchFamily="50" charset="-128"/>
                <a:cs typeface="Meiryo UI" panose="020B0604030504040204" pitchFamily="50" charset="-128"/>
              </a:rPr>
              <a:t>6</a:t>
            </a: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年</a:t>
            </a:r>
            <a:endParaRPr lang="en-US" altLang="ja-JP" sz="2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9"/>
          <p:cNvSpPr txBox="1"/>
          <p:nvPr/>
        </p:nvSpPr>
        <p:spPr>
          <a:xfrm>
            <a:off x="2817325" y="4818351"/>
            <a:ext cx="2530706" cy="461665"/>
          </a:xfrm>
          <a:prstGeom prst="rect">
            <a:avLst/>
          </a:prstGeom>
          <a:noFill/>
        </p:spPr>
        <p:txBody>
          <a:bodyPr wrap="square" rtlCol="0">
            <a:spAutoFit/>
          </a:bodyPr>
          <a:lstStyle/>
          <a:p>
            <a:pPr algn="ctr"/>
            <a:r>
              <a:rPr lang="en-US" altLang="ja-JP" sz="24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72</a:t>
            </a:r>
            <a:r>
              <a:rPr lang="en-US" altLang="ja-JP" sz="2400" dirty="0">
                <a:latin typeface="Meiryo UI" panose="020B0604030504040204" pitchFamily="50" charset="-128"/>
                <a:ea typeface="Meiryo UI" panose="020B0604030504040204" pitchFamily="50" charset="-128"/>
                <a:cs typeface="Meiryo UI" panose="020B0604030504040204" pitchFamily="50" charset="-128"/>
              </a:rPr>
              <a:t>÷8</a:t>
            </a: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cs typeface="Meiryo UI" panose="020B0604030504040204" pitchFamily="50" charset="-128"/>
              </a:rPr>
              <a:t>9</a:t>
            </a:r>
            <a:endParaRPr lang="ja-JP" altLang="en-US" sz="2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0"/>
          <p:cNvSpPr txBox="1"/>
          <p:nvPr/>
        </p:nvSpPr>
        <p:spPr>
          <a:xfrm>
            <a:off x="1283477" y="4799511"/>
            <a:ext cx="1951410" cy="461665"/>
          </a:xfrm>
          <a:prstGeom prst="rect">
            <a:avLst/>
          </a:prstGeom>
          <a:noFill/>
        </p:spPr>
        <p:txBody>
          <a:bodyPr wrap="square" rtlCol="0">
            <a:spAutoFit/>
          </a:bodyPr>
          <a:lstStyle/>
          <a:p>
            <a:r>
              <a:rPr lang="ja-JP" altLang="en-US" sz="2400" dirty="0">
                <a:latin typeface="Meiryo UI" panose="020B0604030504040204" pitchFamily="50" charset="-128"/>
                <a:ea typeface="Meiryo UI" panose="020B0604030504040204" pitchFamily="50" charset="-128"/>
                <a:cs typeface="Meiryo UI" panose="020B0604030504040204" pitchFamily="50" charset="-128"/>
              </a:rPr>
              <a:t>金利 </a:t>
            </a:r>
            <a:r>
              <a:rPr lang="en-US" altLang="ja-JP" sz="2400" dirty="0">
                <a:latin typeface="Meiryo UI" panose="020B0604030504040204" pitchFamily="50" charset="-128"/>
                <a:ea typeface="Meiryo UI" panose="020B0604030504040204" pitchFamily="50" charset="-128"/>
                <a:cs typeface="Meiryo UI" panose="020B0604030504040204" pitchFamily="50" charset="-128"/>
              </a:rPr>
              <a:t>8%</a:t>
            </a:r>
            <a:r>
              <a:rPr lang="ja-JP" altLang="en-US" sz="24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2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p:cNvSpPr txBox="1"/>
          <p:nvPr/>
        </p:nvSpPr>
        <p:spPr>
          <a:xfrm>
            <a:off x="5531855" y="4803349"/>
            <a:ext cx="1487332" cy="461665"/>
          </a:xfrm>
          <a:prstGeom prst="rect">
            <a:avLst/>
          </a:prstGeom>
          <a:noFill/>
        </p:spPr>
        <p:txBody>
          <a:bodyPr wrap="square" rtlCol="0">
            <a:spAutoFit/>
          </a:bodyPr>
          <a:lstStyle/>
          <a:p>
            <a:pPr algn="ct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約</a:t>
            </a:r>
            <a:r>
              <a:rPr lang="en-US" altLang="ja-JP" sz="2400" b="1" dirty="0">
                <a:latin typeface="Meiryo UI" panose="020B0604030504040204" pitchFamily="50" charset="-128"/>
                <a:ea typeface="Meiryo UI" panose="020B0604030504040204" pitchFamily="50" charset="-128"/>
                <a:cs typeface="Meiryo UI" panose="020B0604030504040204" pitchFamily="50" charset="-128"/>
              </a:rPr>
              <a:t>9</a:t>
            </a: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年</a:t>
            </a:r>
            <a:endParaRPr lang="en-US" altLang="ja-JP" sz="2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テキスト ボックス 12"/>
          <p:cNvSpPr txBox="1"/>
          <p:nvPr/>
        </p:nvSpPr>
        <p:spPr>
          <a:xfrm>
            <a:off x="2896048" y="5628682"/>
            <a:ext cx="2530706" cy="461665"/>
          </a:xfrm>
          <a:prstGeom prst="rect">
            <a:avLst/>
          </a:prstGeom>
          <a:noFill/>
        </p:spPr>
        <p:txBody>
          <a:bodyPr wrap="square" rtlCol="0">
            <a:spAutoFit/>
          </a:bodyPr>
          <a:lstStyle/>
          <a:p>
            <a:pPr algn="ctr"/>
            <a:r>
              <a:rPr lang="en-US" altLang="ja-JP" sz="24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72</a:t>
            </a:r>
            <a:r>
              <a:rPr lang="en-US" altLang="ja-JP" sz="2400" dirty="0">
                <a:latin typeface="Meiryo UI" panose="020B0604030504040204" pitchFamily="50" charset="-128"/>
                <a:ea typeface="Meiryo UI" panose="020B0604030504040204" pitchFamily="50" charset="-128"/>
                <a:cs typeface="Meiryo UI" panose="020B0604030504040204" pitchFamily="50" charset="-128"/>
              </a:rPr>
              <a:t>÷6</a:t>
            </a: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cs typeface="Meiryo UI" panose="020B0604030504040204" pitchFamily="50" charset="-128"/>
              </a:rPr>
              <a:t>12</a:t>
            </a:r>
            <a:endParaRPr lang="ja-JP" altLang="en-US" sz="2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13"/>
          <p:cNvSpPr txBox="1"/>
          <p:nvPr/>
        </p:nvSpPr>
        <p:spPr>
          <a:xfrm>
            <a:off x="1165779" y="5615954"/>
            <a:ext cx="2089734" cy="461665"/>
          </a:xfrm>
          <a:prstGeom prst="rect">
            <a:avLst/>
          </a:prstGeom>
          <a:noFill/>
        </p:spPr>
        <p:txBody>
          <a:bodyPr wrap="square" rtlCol="0">
            <a:spAutoFit/>
          </a:bodyPr>
          <a:lstStyle/>
          <a:p>
            <a:r>
              <a:rPr lang="en-US" altLang="ja-JP" sz="2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2400" dirty="0">
                <a:latin typeface="Meiryo UI" panose="020B0604030504040204" pitchFamily="50" charset="-128"/>
                <a:ea typeface="Meiryo UI" panose="020B0604030504040204" pitchFamily="50" charset="-128"/>
                <a:cs typeface="Meiryo UI" panose="020B0604030504040204" pitchFamily="50" charset="-128"/>
              </a:rPr>
              <a:t>金利 </a:t>
            </a:r>
            <a:r>
              <a:rPr lang="en-US" altLang="ja-JP" sz="2400" dirty="0">
                <a:latin typeface="Meiryo UI" panose="020B0604030504040204" pitchFamily="50" charset="-128"/>
                <a:ea typeface="Meiryo UI" panose="020B0604030504040204" pitchFamily="50" charset="-128"/>
                <a:cs typeface="Meiryo UI" panose="020B0604030504040204" pitchFamily="50" charset="-128"/>
              </a:rPr>
              <a:t>6%</a:t>
            </a:r>
            <a:r>
              <a:rPr lang="ja-JP" altLang="en-US" sz="24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2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テキスト ボックス 14"/>
          <p:cNvSpPr txBox="1"/>
          <p:nvPr/>
        </p:nvSpPr>
        <p:spPr>
          <a:xfrm>
            <a:off x="5531855" y="5627154"/>
            <a:ext cx="1487332" cy="461665"/>
          </a:xfrm>
          <a:prstGeom prst="rect">
            <a:avLst/>
          </a:prstGeom>
          <a:noFill/>
        </p:spPr>
        <p:txBody>
          <a:bodyPr wrap="square" rtlCol="0">
            <a:spAutoFit/>
          </a:bodyPr>
          <a:lstStyle/>
          <a:p>
            <a:pPr algn="ct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約</a:t>
            </a:r>
            <a:r>
              <a:rPr lang="en-US" altLang="ja-JP" sz="2400" b="1" dirty="0">
                <a:latin typeface="Meiryo UI" panose="020B0604030504040204" pitchFamily="50" charset="-128"/>
                <a:ea typeface="Meiryo UI" panose="020B0604030504040204" pitchFamily="50" charset="-128"/>
                <a:cs typeface="Meiryo UI" panose="020B0604030504040204" pitchFamily="50" charset="-128"/>
              </a:rPr>
              <a:t>12</a:t>
            </a: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年</a:t>
            </a:r>
            <a:endParaRPr lang="en-US" altLang="ja-JP" sz="2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タイトル 1"/>
          <p:cNvSpPr txBox="1">
            <a:spLocks/>
          </p:cNvSpPr>
          <p:nvPr/>
        </p:nvSpPr>
        <p:spPr>
          <a:xfrm>
            <a:off x="447339" y="219461"/>
            <a:ext cx="5575096" cy="598601"/>
          </a:xfrm>
          <a:prstGeom prst="rect">
            <a:avLst/>
          </a:prstGeom>
        </p:spPr>
        <p:txBody>
          <a:bodyPr/>
          <a:lstStyle/>
          <a:p>
            <a:pPr fontAlgn="base">
              <a:spcBef>
                <a:spcPct val="0"/>
              </a:spcBef>
              <a:spcAft>
                <a:spcPct val="0"/>
              </a:spcAft>
              <a:defRPr/>
            </a:pPr>
            <a:r>
              <a:rPr lang="ja-JP" altLang="en-US" sz="2800" b="1" kern="0" dirty="0" smtClean="0">
                <a:latin typeface="Meiryo UI" panose="020B0604030504040204" pitchFamily="50" charset="-128"/>
                <a:ea typeface="Meiryo UI" panose="020B0604030504040204" pitchFamily="50" charset="-128"/>
                <a:cs typeface="+mj-cs"/>
              </a:rPr>
              <a:t>７２</a:t>
            </a:r>
            <a:r>
              <a:rPr lang="ja-JP" altLang="en-US" sz="2800" b="1" kern="0" dirty="0">
                <a:latin typeface="Meiryo UI" panose="020B0604030504040204" pitchFamily="50" charset="-128"/>
                <a:ea typeface="Meiryo UI" panose="020B0604030504040204" pitchFamily="50" charset="-128"/>
                <a:cs typeface="+mj-cs"/>
              </a:rPr>
              <a:t>の</a:t>
            </a:r>
            <a:r>
              <a:rPr lang="ja-JP" altLang="en-US" sz="2800" b="1" kern="0" dirty="0" smtClean="0">
                <a:latin typeface="Meiryo UI" panose="020B0604030504040204" pitchFamily="50" charset="-128"/>
                <a:ea typeface="Meiryo UI" panose="020B0604030504040204" pitchFamily="50" charset="-128"/>
                <a:cs typeface="+mj-cs"/>
              </a:rPr>
              <a:t>法則</a:t>
            </a:r>
            <a:endParaRPr lang="ja-JP" altLang="en-US" sz="2800" b="1" kern="0" dirty="0">
              <a:latin typeface="Meiryo UI" panose="020B0604030504040204" pitchFamily="50" charset="-128"/>
              <a:ea typeface="Meiryo UI" panose="020B0604030504040204" pitchFamily="50" charset="-128"/>
              <a:cs typeface="+mj-cs"/>
            </a:endParaRPr>
          </a:p>
        </p:txBody>
      </p:sp>
      <p:sp>
        <p:nvSpPr>
          <p:cNvPr id="17" name="テキスト ボックス 16"/>
          <p:cNvSpPr txBox="1"/>
          <p:nvPr/>
        </p:nvSpPr>
        <p:spPr>
          <a:xfrm>
            <a:off x="608182" y="6311900"/>
            <a:ext cx="7648295" cy="350865"/>
          </a:xfrm>
          <a:prstGeom prst="rect">
            <a:avLst/>
          </a:prstGeom>
          <a:noFill/>
        </p:spPr>
        <p:txBody>
          <a:bodyPr wrap="square" rtlCol="0">
            <a:spAutoFit/>
          </a:bodyPr>
          <a:lstStyle/>
          <a:p>
            <a:pPr marL="534988" indent="-534988"/>
            <a:r>
              <a:rPr lang="ja-JP" altLang="en-US" sz="1400" dirty="0">
                <a:latin typeface="Meiryo UI" panose="020B0604030504040204" pitchFamily="50" charset="-128"/>
                <a:ea typeface="Meiryo UI" panose="020B0604030504040204" pitchFamily="50" charset="-128"/>
                <a:cs typeface="Meiryo UI" panose="020B0604030504040204" pitchFamily="50" charset="-128"/>
              </a:rPr>
              <a:t>出所</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：金融経済教育推進会議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e</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ラーニング講座「マネビタ</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「金融と経済を学ぶ」</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kern="100" dirty="0" smtClean="0">
                <a:latin typeface="游明朝" panose="02020400000000000000" pitchFamily="18" charset="-128"/>
                <a:ea typeface="Meiryo UI" panose="020B0604030504040204" pitchFamily="50" charset="-128"/>
                <a:cs typeface="Times New Roman" panose="02020603050405020304" pitchFamily="18" charset="0"/>
              </a:rPr>
              <a:t>金利の基礎」</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スライド番号プレースホルダー 2"/>
          <p:cNvSpPr txBox="1">
            <a:spLocks/>
          </p:cNvSpPr>
          <p:nvPr/>
        </p:nvSpPr>
        <p:spPr>
          <a:xfrm>
            <a:off x="6896986" y="6432255"/>
            <a:ext cx="2133600" cy="365125"/>
          </a:xfrm>
          <a:prstGeom prst="rect">
            <a:avLst/>
          </a:prstGeom>
        </p:spPr>
        <p:txBody>
          <a:bodyPr vert="horz" lIns="91440" tIns="45720" rIns="91440" bIns="45720" rtlCol="0" anchor="ctr"/>
          <a:lstStyle>
            <a:defPPr>
              <a:defRPr lang="en-US"/>
            </a:defPPr>
            <a:lvl1pPr algn="r" rtl="0" fontAlgn="base">
              <a:lnSpc>
                <a:spcPct val="120000"/>
              </a:lnSpc>
              <a:spcBef>
                <a:spcPct val="20000"/>
              </a:spcBef>
              <a:spcAft>
                <a:spcPct val="20000"/>
              </a:spcAft>
              <a:defRPr kumimoji="1" sz="1200" kern="1200">
                <a:solidFill>
                  <a:schemeClr val="tx1">
                    <a:tint val="75000"/>
                  </a:schemeClr>
                </a:solidFill>
                <a:latin typeface="Arial" charset="0"/>
                <a:ea typeface="ＭＳ Ｐゴシック" charset="-128"/>
                <a:cs typeface="+mn-cs"/>
              </a:defRPr>
            </a:lvl1pPr>
            <a:lvl2pPr marL="4572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2pPr>
            <a:lvl3pPr marL="9144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3pPr>
            <a:lvl4pPr marL="13716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4pPr>
            <a:lvl5pPr marL="18288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fld id="{8549D000-9F9E-4C61-95C7-5047871B5096}" type="slidenum">
              <a:rPr lang="ja-JP" altLang="en-US" sz="1800" b="1" smtClean="0">
                <a:solidFill>
                  <a:srgbClr val="D96709"/>
                </a:solidFill>
                <a:latin typeface="Meiryo UI" panose="020B0604030504040204" pitchFamily="50" charset="-128"/>
                <a:ea typeface="Meiryo UI" panose="020B0604030504040204" pitchFamily="50" charset="-128"/>
              </a:rPr>
              <a:pPr/>
              <a:t>21</a:t>
            </a:fld>
            <a:endParaRPr lang="ja-JP" altLang="en-US" sz="1800" b="1" dirty="0">
              <a:solidFill>
                <a:srgbClr val="D96709"/>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50261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1000"/>
                                        <p:tgtEl>
                                          <p:spTgt spid="10"/>
                                        </p:tgtEl>
                                      </p:cBhvr>
                                    </p:animEffect>
                                    <p:anim calcmode="lin" valueType="num">
                                      <p:cBhvr>
                                        <p:cTn id="25" dur="1000" fill="hold"/>
                                        <p:tgtEl>
                                          <p:spTgt spid="10"/>
                                        </p:tgtEl>
                                        <p:attrNameLst>
                                          <p:attrName>ppt_x</p:attrName>
                                        </p:attrNameLst>
                                      </p:cBhvr>
                                      <p:tavLst>
                                        <p:tav tm="0">
                                          <p:val>
                                            <p:strVal val="#ppt_x"/>
                                          </p:val>
                                        </p:tav>
                                        <p:tav tm="100000">
                                          <p:val>
                                            <p:strVal val="#ppt_x"/>
                                          </p:val>
                                        </p:tav>
                                      </p:tavLst>
                                    </p:anim>
                                    <p:anim calcmode="lin" valueType="num">
                                      <p:cBhvr>
                                        <p:cTn id="26" dur="1000" fill="hold"/>
                                        <p:tgtEl>
                                          <p:spTgt spid="10"/>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barn(inVertical)">
                                      <p:cBhvr>
                                        <p:cTn id="36" dur="500"/>
                                        <p:tgtEl>
                                          <p:spTgt spid="12"/>
                                        </p:tgtEl>
                                      </p:cBhvr>
                                    </p:animEffect>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barn(inVertical)">
                                      <p:cBhvr>
                                        <p:cTn id="5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0" grpId="0"/>
      <p:bldP spid="11" grpId="0"/>
      <p:bldP spid="12" grpId="0"/>
      <p:bldP spid="13" grpId="0"/>
      <p:bldP spid="14" grpId="0"/>
      <p:bldP spid="1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8" name="グループ化 67"/>
          <p:cNvGrpSpPr/>
          <p:nvPr/>
        </p:nvGrpSpPr>
        <p:grpSpPr>
          <a:xfrm>
            <a:off x="253446" y="3410347"/>
            <a:ext cx="8801511" cy="3063079"/>
            <a:chOff x="228418" y="2130769"/>
            <a:chExt cx="8958263" cy="3063079"/>
          </a:xfrm>
        </p:grpSpPr>
        <p:pic>
          <p:nvPicPr>
            <p:cNvPr id="69" name="Picture 2"/>
            <p:cNvPicPr>
              <a:picLocks noChangeAspect="1" noChangeArrowheads="1"/>
            </p:cNvPicPr>
            <p:nvPr/>
          </p:nvPicPr>
          <p:blipFill>
            <a:blip r:embed="rId2">
              <a:extLst>
                <a:ext uri="{28A0092B-C50C-407E-A947-70E740481C1C}">
                  <a14:useLocalDpi xmlns:a14="http://schemas.microsoft.com/office/drawing/2010/main" val="0"/>
                </a:ext>
              </a:extLst>
            </a:blip>
            <a:srcRect t="20998" b="1245"/>
            <a:stretch>
              <a:fillRect/>
            </a:stretch>
          </p:blipFill>
          <p:spPr bwMode="auto">
            <a:xfrm>
              <a:off x="228418" y="2130769"/>
              <a:ext cx="8958263" cy="30630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0" name="図 69"/>
            <p:cNvPicPr>
              <a:picLocks noChangeAspect="1"/>
            </p:cNvPicPr>
            <p:nvPr/>
          </p:nvPicPr>
          <p:blipFill>
            <a:blip r:embed="rId3"/>
            <a:stretch>
              <a:fillRect/>
            </a:stretch>
          </p:blipFill>
          <p:spPr>
            <a:xfrm>
              <a:off x="420005" y="3044913"/>
              <a:ext cx="4244409" cy="2145510"/>
            </a:xfrm>
            <a:prstGeom prst="rect">
              <a:avLst/>
            </a:prstGeom>
          </p:spPr>
        </p:pic>
        <p:pic>
          <p:nvPicPr>
            <p:cNvPr id="71" name="図 70"/>
            <p:cNvPicPr>
              <a:picLocks noChangeAspect="1"/>
            </p:cNvPicPr>
            <p:nvPr/>
          </p:nvPicPr>
          <p:blipFill>
            <a:blip r:embed="rId4"/>
            <a:stretch>
              <a:fillRect/>
            </a:stretch>
          </p:blipFill>
          <p:spPr>
            <a:xfrm>
              <a:off x="4901520" y="2870540"/>
              <a:ext cx="4062833" cy="2259807"/>
            </a:xfrm>
            <a:prstGeom prst="rect">
              <a:avLst/>
            </a:prstGeom>
          </p:spPr>
        </p:pic>
        <p:sp>
          <p:nvSpPr>
            <p:cNvPr id="72" name="テキスト ボックス 71"/>
            <p:cNvSpPr txBox="1"/>
            <p:nvPr/>
          </p:nvSpPr>
          <p:spPr>
            <a:xfrm>
              <a:off x="4707549" y="3099247"/>
              <a:ext cx="461665" cy="1210071"/>
            </a:xfrm>
            <a:prstGeom prst="rect">
              <a:avLst/>
            </a:prstGeom>
            <a:solidFill>
              <a:schemeClr val="bg1"/>
            </a:solidFill>
          </p:spPr>
          <p:txBody>
            <a:bodyPr vert="eaVert" wrap="square" rtlCol="0">
              <a:spAutoFit/>
            </a:bodyPr>
            <a:lstStyle/>
            <a:p>
              <a:r>
                <a:rPr lang="ja-JP" altLang="en-US" dirty="0">
                  <a:latin typeface="メイリオ" panose="020B0604030504040204" pitchFamily="50" charset="-128"/>
                  <a:ea typeface="メイリオ" panose="020B0604030504040204" pitchFamily="50" charset="-128"/>
                </a:rPr>
                <a:t>返済金利</a:t>
              </a:r>
            </a:p>
          </p:txBody>
        </p:sp>
        <p:sp>
          <p:nvSpPr>
            <p:cNvPr id="73" name="テキスト ボックス 72"/>
            <p:cNvSpPr txBox="1"/>
            <p:nvPr/>
          </p:nvSpPr>
          <p:spPr>
            <a:xfrm>
              <a:off x="244162" y="3186402"/>
              <a:ext cx="461665" cy="1189039"/>
            </a:xfrm>
            <a:prstGeom prst="rect">
              <a:avLst/>
            </a:prstGeom>
            <a:solidFill>
              <a:schemeClr val="bg1"/>
            </a:solidFill>
          </p:spPr>
          <p:txBody>
            <a:bodyPr vert="eaVert" wrap="square" rtlCol="0">
              <a:spAutoFit/>
            </a:bodyPr>
            <a:lstStyle/>
            <a:p>
              <a:r>
                <a:rPr lang="ja-JP" altLang="en-US" dirty="0">
                  <a:latin typeface="メイリオ" panose="020B0604030504040204" pitchFamily="50" charset="-128"/>
                  <a:ea typeface="メイリオ" panose="020B0604030504040204" pitchFamily="50" charset="-128"/>
                </a:rPr>
                <a:t>返済金利</a:t>
              </a:r>
            </a:p>
          </p:txBody>
        </p:sp>
        <p:sp>
          <p:nvSpPr>
            <p:cNvPr id="74" name="テキスト ボックス 73"/>
            <p:cNvSpPr txBox="1"/>
            <p:nvPr/>
          </p:nvSpPr>
          <p:spPr>
            <a:xfrm>
              <a:off x="6078278" y="3373092"/>
              <a:ext cx="2886075" cy="338554"/>
            </a:xfrm>
            <a:prstGeom prst="rect">
              <a:avLst/>
            </a:prstGeom>
            <a:solidFill>
              <a:schemeClr val="bg1"/>
            </a:solidFill>
          </p:spPr>
          <p:txBody>
            <a:bodyPr wrap="square" rtlCol="0">
              <a:spAutoFit/>
            </a:bodyPr>
            <a:lstStyle/>
            <a:p>
              <a:r>
                <a:rPr lang="ja-JP" altLang="en-US" sz="1600" dirty="0">
                  <a:latin typeface="メイリオ" panose="020B0604030504040204" pitchFamily="50" charset="-128"/>
                  <a:ea typeface="メイリオ" panose="020B0604030504040204" pitchFamily="50" charset="-128"/>
                </a:rPr>
                <a:t>▼たとえば半年ごとに見直し</a:t>
              </a:r>
            </a:p>
          </p:txBody>
        </p:sp>
      </p:grpSp>
      <p:sp>
        <p:nvSpPr>
          <p:cNvPr id="79" name="タイトル 1"/>
          <p:cNvSpPr txBox="1">
            <a:spLocks/>
          </p:cNvSpPr>
          <p:nvPr/>
        </p:nvSpPr>
        <p:spPr>
          <a:xfrm>
            <a:off x="372094" y="127223"/>
            <a:ext cx="8229600" cy="655490"/>
          </a:xfrm>
          <a:prstGeom prst="rect">
            <a:avLst/>
          </a:prstGeom>
        </p:spPr>
        <p:txBody>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1" lang="ja-JP" altLang="en-US" sz="3200" b="1" i="0" u="none" strike="noStrike" kern="0" cap="none" spc="0" normalizeH="0" baseline="0" noProof="0" dirty="0" smtClean="0">
                <a:ln>
                  <a:noFill/>
                </a:ln>
                <a:effectLst/>
                <a:uLnTx/>
                <a:uFillTx/>
                <a:latin typeface="Meiryo UI" panose="020B0604030504040204" pitchFamily="50" charset="-128"/>
                <a:ea typeface="Meiryo UI" panose="020B0604030504040204" pitchFamily="50" charset="-128"/>
                <a:cs typeface="+mj-cs"/>
              </a:rPr>
              <a:t>固定金利と変動金利</a:t>
            </a:r>
          </a:p>
        </p:txBody>
      </p:sp>
      <p:sp>
        <p:nvSpPr>
          <p:cNvPr id="80" name="タイトル 1"/>
          <p:cNvSpPr txBox="1">
            <a:spLocks/>
          </p:cNvSpPr>
          <p:nvPr/>
        </p:nvSpPr>
        <p:spPr>
          <a:xfrm>
            <a:off x="-35648" y="1352621"/>
            <a:ext cx="8922327" cy="831792"/>
          </a:xfrm>
          <a:prstGeom prst="rect">
            <a:avLst/>
          </a:prstGeom>
        </p:spPr>
        <p:txBody>
          <a:bodyPr/>
          <a:lstStyle/>
          <a:p>
            <a:pPr marL="2514600" indent="-2427288" algn="just">
              <a:lnSpc>
                <a:spcPct val="100000"/>
              </a:lnSpc>
              <a:spcBef>
                <a:spcPct val="0"/>
              </a:spcBef>
              <a:spcAft>
                <a:spcPct val="0"/>
              </a:spcAft>
              <a:defRPr/>
            </a:pPr>
            <a:r>
              <a:rPr kumimoji="1" lang="ja-JP" altLang="en-US" sz="2400" b="0" i="0" u="none" strike="noStrike" kern="0" cap="none" spc="0" normalizeH="0" baseline="0" noProof="0" dirty="0" smtClean="0">
                <a:ln>
                  <a:noFill/>
                </a:ln>
                <a:effectLst/>
                <a:uLnTx/>
                <a:uFillTx/>
                <a:latin typeface="ＭＳ Ｐゴシック" pitchFamily="50" charset="-128"/>
                <a:ea typeface="ＭＳ Ｐゴシック" pitchFamily="50" charset="-128"/>
                <a:cs typeface="+mj-cs"/>
              </a:rPr>
              <a:t>　　●</a:t>
            </a:r>
            <a:r>
              <a:rPr lang="ja-JP" altLang="en-US" sz="2400" dirty="0">
                <a:latin typeface="Meiryo UI" panose="020B0604030504040204" pitchFamily="50" charset="-128"/>
                <a:ea typeface="Meiryo UI" panose="020B0604030504040204" pitchFamily="50" charset="-128"/>
                <a:cs typeface="Meiryo UI" panose="020B0604030504040204" pitchFamily="50" charset="-128"/>
              </a:rPr>
              <a:t>固定</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金利： </a:t>
            </a:r>
            <a:r>
              <a:rPr lang="ja-JP" altLang="en-US" sz="2400" dirty="0">
                <a:latin typeface="Meiryo UI" panose="020B0604030504040204" pitchFamily="50" charset="-128"/>
                <a:ea typeface="Meiryo UI" panose="020B0604030504040204" pitchFamily="50" charset="-128"/>
                <a:cs typeface="Meiryo UI" panose="020B0604030504040204" pitchFamily="50" charset="-128"/>
              </a:rPr>
              <a:t>契約期間中、市場金利の動きと関係なく同一</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の金利を</a:t>
            </a:r>
            <a:r>
              <a:rPr lang="ja-JP" altLang="en-US" sz="2400" dirty="0">
                <a:latin typeface="Meiryo UI" panose="020B0604030504040204" pitchFamily="50" charset="-128"/>
                <a:ea typeface="Meiryo UI" panose="020B0604030504040204" pitchFamily="50" charset="-128"/>
                <a:cs typeface="Meiryo UI" panose="020B0604030504040204" pitchFamily="50" charset="-128"/>
              </a:rPr>
              <a:t>適用するもの</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2400" b="0" i="0" u="none" strike="noStrike" kern="0" cap="none" spc="0" normalizeH="0" baseline="0" noProof="0" dirty="0" smtClean="0">
              <a:ln>
                <a:noFill/>
              </a:ln>
              <a:effectLst/>
              <a:uLnTx/>
              <a:uFillTx/>
              <a:latin typeface="+mj-lt"/>
              <a:ea typeface="+mj-ea"/>
              <a:cs typeface="+mj-cs"/>
            </a:endParaRPr>
          </a:p>
        </p:txBody>
      </p:sp>
      <p:sp>
        <p:nvSpPr>
          <p:cNvPr id="81" name="タイトル 1"/>
          <p:cNvSpPr txBox="1">
            <a:spLocks/>
          </p:cNvSpPr>
          <p:nvPr/>
        </p:nvSpPr>
        <p:spPr>
          <a:xfrm>
            <a:off x="0" y="2187838"/>
            <a:ext cx="9019309" cy="1365697"/>
          </a:xfrm>
          <a:prstGeom prst="rect">
            <a:avLst/>
          </a:prstGeom>
        </p:spPr>
        <p:txBody>
          <a:bodyPr/>
          <a:lstStyle/>
          <a:p>
            <a:pPr marL="2514600" indent="-2427288" algn="just">
              <a:lnSpc>
                <a:spcPct val="100000"/>
              </a:lnSpc>
              <a:spcBef>
                <a:spcPct val="0"/>
              </a:spcBef>
              <a:spcAft>
                <a:spcPct val="0"/>
              </a:spcAft>
              <a:defRPr/>
            </a:pPr>
            <a:r>
              <a:rPr lang="ja-JP" altLang="en-US" sz="2400" kern="0" dirty="0" smtClean="0">
                <a:latin typeface="ＭＳ Ｐゴシック" pitchFamily="50" charset="-128"/>
                <a:ea typeface="ＭＳ Ｐゴシック" pitchFamily="50" charset="-128"/>
              </a:rPr>
              <a:t>　 </a:t>
            </a:r>
            <a:r>
              <a:rPr lang="ja-JP" altLang="en-US" sz="2400" kern="0" dirty="0">
                <a:latin typeface="ＭＳ Ｐゴシック" pitchFamily="50" charset="-128"/>
                <a:ea typeface="ＭＳ Ｐゴシック" pitchFamily="50" charset="-128"/>
              </a:rPr>
              <a:t>●</a:t>
            </a:r>
            <a:r>
              <a:rPr lang="ja-JP" altLang="en-US" sz="2400" kern="0" noProof="0" dirty="0" smtClean="0">
                <a:latin typeface="Meiryo UI" panose="020B0604030504040204" pitchFamily="50" charset="-128"/>
                <a:ea typeface="Meiryo UI" panose="020B0604030504040204" pitchFamily="50" charset="-128"/>
                <a:cs typeface="+mj-cs"/>
              </a:rPr>
              <a:t>変動金利： 契約期間中</a:t>
            </a:r>
            <a:r>
              <a:rPr lang="ja-JP" altLang="en-US" sz="2400" kern="0" dirty="0" err="1" smtClean="0">
                <a:latin typeface="Meiryo UI" panose="020B0604030504040204" pitchFamily="50" charset="-128"/>
                <a:ea typeface="Meiryo UI" panose="020B0604030504040204" pitchFamily="50" charset="-128"/>
                <a:cs typeface="+mj-cs"/>
              </a:rPr>
              <a:t>、</a:t>
            </a:r>
            <a:r>
              <a:rPr lang="ja-JP" altLang="en-US" sz="2400" kern="0" noProof="0" dirty="0" smtClean="0">
                <a:latin typeface="Meiryo UI" panose="020B0604030504040204" pitchFamily="50" charset="-128"/>
                <a:ea typeface="Meiryo UI" panose="020B0604030504040204" pitchFamily="50" charset="-128"/>
                <a:cs typeface="+mj-cs"/>
              </a:rPr>
              <a:t>市場金利の動きを参考に、予め定めたルールで適用する金利を変更するもの。</a:t>
            </a:r>
            <a:endParaRPr kumimoji="1" lang="ja-JP" altLang="en-US" sz="2400" b="0" i="0" u="none" strike="noStrike" kern="0" cap="none" spc="0" normalizeH="0" baseline="0" noProof="0" dirty="0" smtClean="0">
              <a:ln>
                <a:noFill/>
              </a:ln>
              <a:effectLst/>
              <a:uLnTx/>
              <a:uFillTx/>
              <a:latin typeface="Meiryo UI" panose="020B0604030504040204" pitchFamily="50" charset="-128"/>
              <a:ea typeface="Meiryo UI" panose="020B0604030504040204" pitchFamily="50" charset="-128"/>
              <a:cs typeface="+mj-cs"/>
            </a:endParaRPr>
          </a:p>
        </p:txBody>
      </p:sp>
      <p:sp>
        <p:nvSpPr>
          <p:cNvPr id="84" name="正方形/長方形 83"/>
          <p:cNvSpPr/>
          <p:nvPr/>
        </p:nvSpPr>
        <p:spPr>
          <a:xfrm>
            <a:off x="329541" y="811942"/>
            <a:ext cx="8725416" cy="461665"/>
          </a:xfrm>
          <a:prstGeom prst="rect">
            <a:avLst/>
          </a:prstGeom>
        </p:spPr>
        <p:txBody>
          <a:bodyPr wrap="square">
            <a:spAutoFit/>
          </a:bodyPr>
          <a:lstStyle/>
          <a:p>
            <a:pPr algn="just">
              <a:lnSpc>
                <a:spcPct val="100000"/>
              </a:lnSpc>
              <a:spcBef>
                <a:spcPct val="0"/>
              </a:spcBef>
              <a:spcAft>
                <a:spcPct val="0"/>
              </a:spcAft>
              <a:defRPr/>
            </a:pPr>
            <a:r>
              <a:rPr lang="ja-JP" altLang="en-US" sz="2400" kern="0" dirty="0" smtClean="0">
                <a:latin typeface="Meiryo UI" panose="020B0604030504040204" pitchFamily="50" charset="-128"/>
                <a:ea typeface="Meiryo UI" panose="020B0604030504040204" pitchFamily="50" charset="-128"/>
              </a:rPr>
              <a:t>多くの金融取引では、当事者間で、固定金利か変動金利を選択。</a:t>
            </a:r>
            <a:endParaRPr lang="en-US" altLang="ja-JP" sz="2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スライド番号プレースホルダー 2"/>
          <p:cNvSpPr txBox="1">
            <a:spLocks/>
          </p:cNvSpPr>
          <p:nvPr/>
        </p:nvSpPr>
        <p:spPr>
          <a:xfrm>
            <a:off x="6896986" y="6432255"/>
            <a:ext cx="2133600" cy="365125"/>
          </a:xfrm>
          <a:prstGeom prst="rect">
            <a:avLst/>
          </a:prstGeom>
        </p:spPr>
        <p:txBody>
          <a:bodyPr vert="horz" lIns="91440" tIns="45720" rIns="91440" bIns="45720" rtlCol="0" anchor="ctr"/>
          <a:lstStyle>
            <a:defPPr>
              <a:defRPr lang="en-US"/>
            </a:defPPr>
            <a:lvl1pPr algn="r" rtl="0" fontAlgn="base">
              <a:lnSpc>
                <a:spcPct val="120000"/>
              </a:lnSpc>
              <a:spcBef>
                <a:spcPct val="20000"/>
              </a:spcBef>
              <a:spcAft>
                <a:spcPct val="20000"/>
              </a:spcAft>
              <a:defRPr kumimoji="1" sz="1200" kern="1200">
                <a:solidFill>
                  <a:schemeClr val="tx1">
                    <a:tint val="75000"/>
                  </a:schemeClr>
                </a:solidFill>
                <a:latin typeface="Arial" charset="0"/>
                <a:ea typeface="ＭＳ Ｐゴシック" charset="-128"/>
                <a:cs typeface="+mn-cs"/>
              </a:defRPr>
            </a:lvl1pPr>
            <a:lvl2pPr marL="4572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2pPr>
            <a:lvl3pPr marL="9144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3pPr>
            <a:lvl4pPr marL="13716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4pPr>
            <a:lvl5pPr marL="18288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fld id="{8549D000-9F9E-4C61-95C7-5047871B5096}" type="slidenum">
              <a:rPr lang="ja-JP" altLang="en-US" sz="1800" b="1" smtClean="0">
                <a:solidFill>
                  <a:srgbClr val="D96709"/>
                </a:solidFill>
                <a:latin typeface="Meiryo UI" panose="020B0604030504040204" pitchFamily="50" charset="-128"/>
                <a:ea typeface="Meiryo UI" panose="020B0604030504040204" pitchFamily="50" charset="-128"/>
              </a:rPr>
              <a:pPr/>
              <a:t>22</a:t>
            </a:fld>
            <a:endParaRPr lang="ja-JP" altLang="en-US" sz="1800" b="1" dirty="0">
              <a:solidFill>
                <a:srgbClr val="D96709"/>
              </a:solidFill>
              <a:latin typeface="Meiryo UI" panose="020B0604030504040204" pitchFamily="50" charset="-128"/>
              <a:ea typeface="Meiryo UI" panose="020B0604030504040204" pitchFamily="50" charset="-128"/>
            </a:endParaRPr>
          </a:p>
        </p:txBody>
      </p:sp>
      <p:sp>
        <p:nvSpPr>
          <p:cNvPr id="16" name="スライド番号プレースホルダー 1"/>
          <p:cNvSpPr>
            <a:spLocks noGrp="1"/>
          </p:cNvSpPr>
          <p:nvPr/>
        </p:nvSpPr>
        <p:spPr>
          <a:xfrm>
            <a:off x="6806860" y="6360408"/>
            <a:ext cx="2133600" cy="365125"/>
          </a:xfrm>
          <a:prstGeom prst="rect">
            <a:avLst/>
          </a:prstGeom>
          <a:solidFill>
            <a:schemeClr val="bg1"/>
          </a:solidFill>
        </p:spPr>
        <p:txBody>
          <a:bodyPr vert="horz" lIns="91440" tIns="45720" rIns="91440" bIns="45720" rtlCol="0" anchor="ctr"/>
          <a:lstStyle>
            <a:defPPr>
              <a:defRPr lang="en-US"/>
            </a:defPPr>
            <a:lvl1pPr algn="r" rtl="0" fontAlgn="base">
              <a:lnSpc>
                <a:spcPct val="120000"/>
              </a:lnSpc>
              <a:spcBef>
                <a:spcPct val="20000"/>
              </a:spcBef>
              <a:spcAft>
                <a:spcPct val="20000"/>
              </a:spcAft>
              <a:defRPr kumimoji="1" sz="1200" kern="1200">
                <a:solidFill>
                  <a:schemeClr val="tx1">
                    <a:tint val="75000"/>
                  </a:schemeClr>
                </a:solidFill>
                <a:latin typeface="Arial" charset="0"/>
                <a:ea typeface="ＭＳ Ｐゴシック" charset="-128"/>
                <a:cs typeface="+mn-cs"/>
              </a:defRPr>
            </a:lvl1pPr>
            <a:lvl2pPr marL="4572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2pPr>
            <a:lvl3pPr marL="9144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3pPr>
            <a:lvl4pPr marL="13716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4pPr>
            <a:lvl5pPr marL="18288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defRPr/>
            </a:pPr>
            <a:fld id="{EAD68E1B-C62F-44BA-BE96-B3D3A04D6E8E}" type="slidenum">
              <a:rPr lang="ja-JP" altLang="en-US" sz="1800" b="1">
                <a:solidFill>
                  <a:srgbClr val="D96709"/>
                </a:solidFill>
                <a:latin typeface="Meiryo UI" panose="020B0604030504040204" pitchFamily="50" charset="-128"/>
                <a:ea typeface="Meiryo UI" panose="020B0604030504040204" pitchFamily="50" charset="-128"/>
              </a:rPr>
              <a:pPr>
                <a:defRPr/>
              </a:pPr>
              <a:t>22</a:t>
            </a:fld>
            <a:endParaRPr lang="en-US" altLang="ja-JP" sz="1800" b="1" dirty="0">
              <a:solidFill>
                <a:srgbClr val="D96709"/>
              </a:solidFill>
              <a:latin typeface="Meiryo UI" panose="020B0604030504040204" pitchFamily="50" charset="-128"/>
              <a:ea typeface="Meiryo UI" panose="020B0604030504040204" pitchFamily="50" charset="-128"/>
            </a:endParaRPr>
          </a:p>
        </p:txBody>
      </p:sp>
      <p:sp>
        <p:nvSpPr>
          <p:cNvPr id="86" name="テキスト ボックス 85"/>
          <p:cNvSpPr txBox="1"/>
          <p:nvPr/>
        </p:nvSpPr>
        <p:spPr>
          <a:xfrm>
            <a:off x="608182" y="6311900"/>
            <a:ext cx="7648295" cy="350865"/>
          </a:xfrm>
          <a:prstGeom prst="rect">
            <a:avLst/>
          </a:prstGeom>
          <a:noFill/>
        </p:spPr>
        <p:txBody>
          <a:bodyPr wrap="square" rtlCol="0">
            <a:spAutoFit/>
          </a:bodyPr>
          <a:lstStyle/>
          <a:p>
            <a:pPr marL="534988" indent="-534988"/>
            <a:r>
              <a:rPr lang="ja-JP" altLang="en-US" sz="1400" dirty="0">
                <a:latin typeface="Meiryo UI" panose="020B0604030504040204" pitchFamily="50" charset="-128"/>
                <a:ea typeface="Meiryo UI" panose="020B0604030504040204" pitchFamily="50" charset="-128"/>
                <a:cs typeface="Meiryo UI" panose="020B0604030504040204" pitchFamily="50" charset="-128"/>
              </a:rPr>
              <a:t>出所</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：金融経済教育推進会議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e</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ラーニング講座「マネビタ」　「お金を借りる」</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kern="100" dirty="0" smtClean="0">
                <a:latin typeface="游明朝" panose="02020400000000000000" pitchFamily="18" charset="-128"/>
                <a:ea typeface="Meiryo UI" panose="020B0604030504040204" pitchFamily="50" charset="-128"/>
                <a:cs typeface="Times New Roman" panose="02020603050405020304" pitchFamily="18" charset="0"/>
              </a:rPr>
              <a:t>住宅ローン」</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7429598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16" name="表 15"/>
          <p:cNvGraphicFramePr>
            <a:graphicFrameLocks noGrp="1"/>
          </p:cNvGraphicFramePr>
          <p:nvPr>
            <p:extLst/>
          </p:nvPr>
        </p:nvGraphicFramePr>
        <p:xfrm>
          <a:off x="858158" y="1937198"/>
          <a:ext cx="7254240" cy="3236728"/>
        </p:xfrm>
        <a:graphic>
          <a:graphicData uri="http://schemas.openxmlformats.org/drawingml/2006/table">
            <a:tbl>
              <a:tblPr firstRow="1" firstCol="1">
                <a:tableStyleId>{5C22544A-7EE6-4342-B048-85BDC9FD1C3A}</a:tableStyleId>
              </a:tblPr>
              <a:tblGrid>
                <a:gridCol w="518009">
                  <a:extLst>
                    <a:ext uri="{9D8B030D-6E8A-4147-A177-3AD203B41FA5}">
                      <a16:colId xmlns:a16="http://schemas.microsoft.com/office/drawing/2014/main" val="20000"/>
                    </a:ext>
                  </a:extLst>
                </a:gridCol>
                <a:gridCol w="2028619">
                  <a:extLst>
                    <a:ext uri="{9D8B030D-6E8A-4147-A177-3AD203B41FA5}">
                      <a16:colId xmlns:a16="http://schemas.microsoft.com/office/drawing/2014/main" val="20001"/>
                    </a:ext>
                  </a:extLst>
                </a:gridCol>
                <a:gridCol w="2289779">
                  <a:extLst>
                    <a:ext uri="{9D8B030D-6E8A-4147-A177-3AD203B41FA5}">
                      <a16:colId xmlns:a16="http://schemas.microsoft.com/office/drawing/2014/main" val="20002"/>
                    </a:ext>
                  </a:extLst>
                </a:gridCol>
                <a:gridCol w="2417833">
                  <a:extLst>
                    <a:ext uri="{9D8B030D-6E8A-4147-A177-3AD203B41FA5}">
                      <a16:colId xmlns:a16="http://schemas.microsoft.com/office/drawing/2014/main" val="20003"/>
                    </a:ext>
                  </a:extLst>
                </a:gridCol>
              </a:tblGrid>
              <a:tr h="422297">
                <a:tc rowSpan="2" gridSpan="2">
                  <a:txBody>
                    <a:bodyPr/>
                    <a:lstStyle/>
                    <a:p>
                      <a:pPr algn="ctr"/>
                      <a:r>
                        <a:rPr kumimoji="1" lang="en-US" altLang="ja-JP" sz="2200" b="0" cap="none" spc="0" dirty="0" smtClean="0">
                          <a:ln>
                            <a:noFill/>
                          </a:ln>
                          <a:solidFill>
                            <a:schemeClr val="tx1"/>
                          </a:solidFill>
                          <a:effectLst/>
                          <a:latin typeface="ＭＳ Ｐゴシック" pitchFamily="50" charset="-128"/>
                          <a:ea typeface="ＭＳ Ｐゴシック" pitchFamily="50" charset="-128"/>
                        </a:rPr>
                        <a:t> </a:t>
                      </a:r>
                      <a:endParaRPr kumimoji="1" lang="ja-JP" altLang="en-US" sz="2200" b="0" cap="none" spc="0" dirty="0">
                        <a:ln>
                          <a:noFill/>
                        </a:ln>
                        <a:solidFill>
                          <a:schemeClr val="tx1"/>
                        </a:solidFill>
                        <a:effectLst/>
                        <a:latin typeface="ＭＳ Ｐゴシック" pitchFamily="50" charset="-128"/>
                        <a:ea typeface="ＭＳ Ｐゴシック" pitchFamily="50" charset="-128"/>
                      </a:endParaRPr>
                    </a:p>
                  </a:txBody>
                  <a:tcPr vert="eaVert">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2A60E"/>
                    </a:solidFill>
                  </a:tcPr>
                </a:tc>
                <a:tc rowSpan="2" hMerge="1">
                  <a:txBody>
                    <a:bodyPr/>
                    <a:lstStyle/>
                    <a:p>
                      <a:pPr marL="87313" lvl="0" indent="0" algn="ctr"/>
                      <a:endParaRPr kumimoji="1" lang="ja-JP" altLang="en-US" sz="2000" b="0" cap="none" spc="0" dirty="0">
                        <a:ln>
                          <a:noFill/>
                        </a:ln>
                        <a:solidFill>
                          <a:schemeClr val="tx1"/>
                        </a:solidFill>
                        <a:effectLst/>
                        <a:latin typeface="ＭＳ Ｐゴシック" pitchFamily="50" charset="-128"/>
                        <a:ea typeface="ＭＳ Ｐゴシック" pitchFamily="50" charset="-128"/>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gridSpan="2">
                  <a:txBody>
                    <a:bodyPr/>
                    <a:lstStyle/>
                    <a:p>
                      <a:pPr marL="87313"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200" b="0" cap="none" spc="0" dirty="0" smtClean="0">
                          <a:ln>
                            <a:noFill/>
                          </a:ln>
                          <a:solidFill>
                            <a:schemeClr val="tx1"/>
                          </a:solidFill>
                          <a:effectLst/>
                          <a:latin typeface="ＭＳ Ｐゴシック" pitchFamily="50" charset="-128"/>
                          <a:ea typeface="ＭＳ Ｐゴシック" pitchFamily="50" charset="-128"/>
                        </a:rPr>
                        <a:t>市 場 金 利 の 先 行 き 見 通 し</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2A60E"/>
                    </a:solidFill>
                  </a:tcPr>
                </a:tc>
                <a:tc hMerge="1">
                  <a:txBody>
                    <a:bodyPr/>
                    <a:lstStyle/>
                    <a:p>
                      <a:endParaRPr kumimoji="1" lang="ja-JP" altLang="en-US"/>
                    </a:p>
                  </a:txBody>
                  <a:tcPr/>
                </a:tc>
                <a:extLst>
                  <a:ext uri="{0D108BD9-81ED-4DB2-BD59-A6C34878D82A}">
                    <a16:rowId xmlns:a16="http://schemas.microsoft.com/office/drawing/2014/main" val="10000"/>
                  </a:ext>
                </a:extLst>
              </a:tr>
              <a:tr h="442416">
                <a:tc gridSpan="2" vMerge="1">
                  <a:txBody>
                    <a:bodyPr/>
                    <a:lstStyle/>
                    <a:p>
                      <a:pPr algn="ctr"/>
                      <a:endParaRPr kumimoji="1" lang="ja-JP" altLang="en-US" sz="2200" b="0" cap="none" spc="0" dirty="0">
                        <a:ln>
                          <a:noFill/>
                        </a:ln>
                        <a:solidFill>
                          <a:schemeClr val="tx1"/>
                        </a:solidFill>
                        <a:effectLst/>
                        <a:latin typeface="ＭＳ Ｐゴシック" pitchFamily="50" charset="-128"/>
                        <a:ea typeface="ＭＳ Ｐゴシック" pitchFamily="50" charset="-128"/>
                      </a:endParaRPr>
                    </a:p>
                  </a:txBody>
                  <a:tcPr vert="eaVert">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hMerge="1" vMerge="1">
                  <a:txBody>
                    <a:bodyPr/>
                    <a:lstStyle/>
                    <a:p>
                      <a:endParaRPr kumimoji="1" lang="ja-JP" altLang="en-US"/>
                    </a:p>
                  </a:txBody>
                  <a:tcPr/>
                </a:tc>
                <a:tc>
                  <a:txBody>
                    <a:bodyPr/>
                    <a:lstStyle/>
                    <a:p>
                      <a:pPr marL="536575" lvl="0" indent="0" algn="l"/>
                      <a:r>
                        <a:rPr kumimoji="1" lang="ja-JP" altLang="en-US" sz="2400" b="0" cap="none" spc="0" dirty="0" smtClean="0">
                          <a:ln>
                            <a:noFill/>
                          </a:ln>
                          <a:solidFill>
                            <a:schemeClr val="tx1"/>
                          </a:solidFill>
                          <a:effectLst/>
                          <a:latin typeface="ＭＳ Ｐゴシック" pitchFamily="50" charset="-128"/>
                          <a:ea typeface="ＭＳ Ｐゴシック" pitchFamily="50" charset="-128"/>
                        </a:rPr>
                        <a:t>上 昇 </a:t>
                      </a:r>
                      <a:r>
                        <a:rPr kumimoji="1" lang="ja-JP" altLang="en-US" sz="1800" b="0" cap="none" spc="0" dirty="0" smtClean="0">
                          <a:ln>
                            <a:noFill/>
                          </a:ln>
                          <a:solidFill>
                            <a:schemeClr val="tx1"/>
                          </a:solidFill>
                          <a:effectLst/>
                          <a:latin typeface="ＭＳ Ｐゴシック" pitchFamily="50" charset="-128"/>
                          <a:ea typeface="ＭＳ Ｐゴシック" pitchFamily="50" charset="-128"/>
                        </a:rPr>
                        <a:t>す る</a:t>
                      </a:r>
                      <a:endParaRPr kumimoji="1" lang="ja-JP" altLang="en-US" sz="1800" b="0" cap="none" spc="0" dirty="0">
                        <a:ln>
                          <a:noFill/>
                        </a:ln>
                        <a:solidFill>
                          <a:schemeClr val="tx1"/>
                        </a:solidFill>
                        <a:effectLst/>
                        <a:latin typeface="ＭＳ Ｐゴシック" pitchFamily="50" charset="-128"/>
                        <a:ea typeface="ＭＳ Ｐゴシック" pitchFamily="50" charset="-128"/>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2A60E"/>
                    </a:solidFill>
                  </a:tcPr>
                </a:tc>
                <a:tc>
                  <a:txBody>
                    <a:bodyPr/>
                    <a:lstStyle/>
                    <a:p>
                      <a:pPr marL="87313" lvl="0" indent="449263" algn="l"/>
                      <a:r>
                        <a:rPr kumimoji="1" lang="ja-JP" altLang="en-US" sz="2400" b="0" cap="none" spc="0" dirty="0" smtClean="0">
                          <a:ln>
                            <a:noFill/>
                          </a:ln>
                          <a:solidFill>
                            <a:schemeClr val="tx1"/>
                          </a:solidFill>
                          <a:effectLst/>
                          <a:latin typeface="ＭＳ Ｐゴシック" pitchFamily="50" charset="-128"/>
                          <a:ea typeface="ＭＳ Ｐゴシック" pitchFamily="50" charset="-128"/>
                        </a:rPr>
                        <a:t>低 下 </a:t>
                      </a:r>
                      <a:r>
                        <a:rPr kumimoji="1" lang="ja-JP" altLang="en-US" sz="1800" b="0" cap="none" spc="0" dirty="0" smtClean="0">
                          <a:ln>
                            <a:noFill/>
                          </a:ln>
                          <a:solidFill>
                            <a:schemeClr val="tx1"/>
                          </a:solidFill>
                          <a:effectLst/>
                          <a:latin typeface="ＭＳ Ｐゴシック" pitchFamily="50" charset="-128"/>
                          <a:ea typeface="ＭＳ Ｐゴシック" pitchFamily="50" charset="-128"/>
                        </a:rPr>
                        <a:t>す る</a:t>
                      </a:r>
                      <a:endParaRPr kumimoji="1" lang="ja-JP" altLang="en-US" sz="1800" b="0" cap="none" spc="0" dirty="0">
                        <a:ln>
                          <a:noFill/>
                        </a:ln>
                        <a:solidFill>
                          <a:schemeClr val="tx1"/>
                        </a:solidFill>
                        <a:effectLst/>
                        <a:latin typeface="ＭＳ Ｐゴシック" pitchFamily="50" charset="-128"/>
                        <a:ea typeface="ＭＳ Ｐゴシック" pitchFamily="50" charset="-128"/>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2A60E"/>
                    </a:solidFill>
                  </a:tcPr>
                </a:tc>
                <a:extLst>
                  <a:ext uri="{0D108BD9-81ED-4DB2-BD59-A6C34878D82A}">
                    <a16:rowId xmlns:a16="http://schemas.microsoft.com/office/drawing/2014/main" val="10001"/>
                  </a:ext>
                </a:extLst>
              </a:tr>
              <a:tr h="588202">
                <a:tc rowSpan="2">
                  <a:txBody>
                    <a:bodyPr/>
                    <a:lstStyle/>
                    <a:p>
                      <a:pPr algn="ctr"/>
                      <a:r>
                        <a:rPr kumimoji="1" lang="ja-JP" altLang="en-US" sz="2200" b="0" cap="none" spc="0" dirty="0" smtClean="0">
                          <a:ln>
                            <a:noFill/>
                          </a:ln>
                          <a:solidFill>
                            <a:schemeClr val="tx1"/>
                          </a:solidFill>
                          <a:effectLst/>
                          <a:latin typeface="ＭＳ Ｐゴシック" pitchFamily="50" charset="-128"/>
                          <a:ea typeface="ＭＳ Ｐゴシック" pitchFamily="50" charset="-128"/>
                        </a:rPr>
                        <a:t>運　用</a:t>
                      </a:r>
                      <a:endParaRPr kumimoji="1" lang="ja-JP" altLang="en-US" sz="2200" b="0" cap="none" spc="0" dirty="0">
                        <a:ln>
                          <a:noFill/>
                        </a:ln>
                        <a:solidFill>
                          <a:schemeClr val="tx1"/>
                        </a:solidFill>
                        <a:effectLst/>
                        <a:latin typeface="ＭＳ Ｐゴシック" pitchFamily="50" charset="-128"/>
                        <a:ea typeface="ＭＳ Ｐゴシック" pitchFamily="50" charset="-128"/>
                      </a:endParaRPr>
                    </a:p>
                  </a:txBody>
                  <a:tcPr vert="eaVert"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r>
                        <a:rPr kumimoji="1" lang="ja-JP" altLang="en-US" sz="2400" b="0" cap="none" spc="0" dirty="0" smtClean="0">
                          <a:ln>
                            <a:noFill/>
                          </a:ln>
                          <a:solidFill>
                            <a:schemeClr val="tx1"/>
                          </a:solidFill>
                          <a:effectLst/>
                          <a:latin typeface="ＭＳ Ｐゴシック" pitchFamily="50" charset="-128"/>
                          <a:ea typeface="ＭＳ Ｐゴシック" pitchFamily="50" charset="-128"/>
                        </a:rPr>
                        <a:t>固定</a:t>
                      </a:r>
                      <a:r>
                        <a:rPr kumimoji="1" lang="ja-JP" altLang="en-US" sz="1800" b="0" cap="none" spc="0" dirty="0" smtClean="0">
                          <a:ln>
                            <a:noFill/>
                          </a:ln>
                          <a:solidFill>
                            <a:schemeClr val="tx1"/>
                          </a:solidFill>
                          <a:effectLst/>
                          <a:latin typeface="ＭＳ Ｐゴシック" pitchFamily="50" charset="-128"/>
                          <a:ea typeface="ＭＳ Ｐゴシック" pitchFamily="50" charset="-128"/>
                        </a:rPr>
                        <a:t>金利</a:t>
                      </a:r>
                      <a:endParaRPr kumimoji="1" lang="ja-JP" altLang="en-US" sz="1800" b="0" cap="none" spc="0" dirty="0">
                        <a:ln>
                          <a:noFill/>
                        </a:ln>
                        <a:solidFill>
                          <a:schemeClr val="tx1"/>
                        </a:solidFill>
                        <a:effectLst/>
                        <a:latin typeface="ＭＳ Ｐゴシック" pitchFamily="50" charset="-128"/>
                        <a:ea typeface="ＭＳ Ｐゴシック" pitchFamily="50" charset="-128"/>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indent="0" algn="ctr">
                        <a:spcBef>
                          <a:spcPts val="0"/>
                        </a:spcBef>
                        <a:buFontTx/>
                        <a:buNone/>
                      </a:pPr>
                      <a:endParaRPr kumimoji="1" lang="ja-JP" altLang="en-US" sz="2000" b="0" cap="none" spc="0" dirty="0">
                        <a:ln>
                          <a:noFill/>
                        </a:ln>
                        <a:solidFill>
                          <a:schemeClr val="tx1"/>
                        </a:solidFill>
                        <a:effectLst/>
                        <a:latin typeface="ＭＳ Ｐゴシック" pitchFamily="50" charset="-128"/>
                        <a:ea typeface="ＭＳ Ｐゴシック" pitchFamily="50" charset="-128"/>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indent="0" algn="ctr">
                        <a:spcBef>
                          <a:spcPts val="1200"/>
                        </a:spcBef>
                        <a:buFontTx/>
                        <a:buNone/>
                      </a:pPr>
                      <a:endParaRPr kumimoji="1" lang="ja-JP" altLang="en-US" sz="2800" b="1" cap="none" spc="0" dirty="0">
                        <a:ln>
                          <a:noFill/>
                        </a:ln>
                        <a:solidFill>
                          <a:srgbClr val="FF0000"/>
                        </a:solidFill>
                        <a:effectLst/>
                        <a:latin typeface="ＭＳ Ｐゴシック" pitchFamily="50" charset="-128"/>
                        <a:ea typeface="ＭＳ Ｐゴシック" pitchFamily="50" charset="-128"/>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588202">
                <a:tc vMerge="1">
                  <a:txBody>
                    <a:bodyPr/>
                    <a:lstStyle/>
                    <a:p>
                      <a:endParaRPr kumimoji="1" lang="ja-JP" altLang="en-US"/>
                    </a:p>
                  </a:txBody>
                  <a:tcPr/>
                </a:tc>
                <a:tc>
                  <a:txBody>
                    <a:bodyPr/>
                    <a:lstStyle/>
                    <a:p>
                      <a:pPr algn="ctr"/>
                      <a:r>
                        <a:rPr kumimoji="1" lang="ja-JP" altLang="en-US" sz="2400" b="0" cap="none" spc="0" dirty="0" smtClean="0">
                          <a:ln>
                            <a:noFill/>
                          </a:ln>
                          <a:solidFill>
                            <a:schemeClr val="tx1"/>
                          </a:solidFill>
                          <a:effectLst/>
                          <a:latin typeface="ＭＳ Ｐゴシック" pitchFamily="50" charset="-128"/>
                          <a:ea typeface="ＭＳ Ｐゴシック" pitchFamily="50" charset="-128"/>
                        </a:rPr>
                        <a:t>変動</a:t>
                      </a:r>
                      <a:r>
                        <a:rPr kumimoji="1" lang="ja-JP" altLang="en-US" sz="1800" b="0" cap="none" spc="0" dirty="0" smtClean="0">
                          <a:ln>
                            <a:noFill/>
                          </a:ln>
                          <a:solidFill>
                            <a:schemeClr val="tx1"/>
                          </a:solidFill>
                          <a:effectLst/>
                          <a:latin typeface="ＭＳ Ｐゴシック" pitchFamily="50" charset="-128"/>
                          <a:ea typeface="ＭＳ Ｐゴシック" pitchFamily="50" charset="-128"/>
                        </a:rPr>
                        <a:t>金利</a:t>
                      </a:r>
                      <a:endParaRPr kumimoji="1" lang="ja-JP" altLang="en-US" sz="1800" b="0" cap="none" spc="0" dirty="0">
                        <a:ln>
                          <a:noFill/>
                        </a:ln>
                        <a:solidFill>
                          <a:schemeClr val="tx1"/>
                        </a:solidFill>
                        <a:effectLst/>
                        <a:latin typeface="ＭＳ Ｐゴシック" pitchFamily="50" charset="-128"/>
                        <a:ea typeface="ＭＳ Ｐゴシック" pitchFamily="50" charset="-128"/>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800" b="1" cap="none" spc="0" dirty="0" smtClean="0">
                        <a:ln>
                          <a:noFill/>
                        </a:ln>
                        <a:solidFill>
                          <a:srgbClr val="FF0000"/>
                        </a:solidFill>
                        <a:effectLst/>
                        <a:latin typeface="ＭＳ Ｐゴシック" pitchFamily="50" charset="-128"/>
                        <a:ea typeface="+mn-ea"/>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indent="0" algn="ctr">
                        <a:spcBef>
                          <a:spcPts val="1200"/>
                        </a:spcBef>
                        <a:buFontTx/>
                        <a:buNone/>
                      </a:pPr>
                      <a:endParaRPr kumimoji="1" lang="ja-JP" altLang="en-US" sz="2000" b="0" cap="none" spc="0" dirty="0">
                        <a:ln>
                          <a:noFill/>
                        </a:ln>
                        <a:solidFill>
                          <a:schemeClr val="tx1"/>
                        </a:solidFill>
                        <a:effectLst/>
                        <a:latin typeface="ＭＳ Ｐゴシック" pitchFamily="50" charset="-128"/>
                        <a:ea typeface="ＭＳ Ｐゴシック" pitchFamily="50" charset="-128"/>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588202">
                <a:tc rowSpan="2">
                  <a:txBody>
                    <a:bodyPr/>
                    <a:lstStyle/>
                    <a:p>
                      <a:pPr algn="ctr"/>
                      <a:r>
                        <a:rPr kumimoji="1" lang="ja-JP" altLang="en-US" sz="2200" b="0" cap="none" spc="0" dirty="0" smtClean="0">
                          <a:ln>
                            <a:noFill/>
                          </a:ln>
                          <a:solidFill>
                            <a:schemeClr val="tx1"/>
                          </a:solidFill>
                          <a:effectLst/>
                          <a:latin typeface="ＭＳ Ｐゴシック" pitchFamily="50" charset="-128"/>
                          <a:ea typeface="ＭＳ Ｐゴシック" pitchFamily="50" charset="-128"/>
                        </a:rPr>
                        <a:t>借　入</a:t>
                      </a:r>
                      <a:endParaRPr kumimoji="1" lang="ja-JP" altLang="en-US" sz="2200" b="0" cap="none" spc="0" dirty="0">
                        <a:ln>
                          <a:noFill/>
                        </a:ln>
                        <a:solidFill>
                          <a:schemeClr val="tx1"/>
                        </a:solidFill>
                        <a:effectLst/>
                        <a:latin typeface="ＭＳ Ｐゴシック" pitchFamily="50" charset="-128"/>
                        <a:ea typeface="ＭＳ Ｐゴシック" pitchFamily="50" charset="-128"/>
                      </a:endParaRPr>
                    </a:p>
                  </a:txBody>
                  <a:tcPr vert="eaVert"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r>
                        <a:rPr kumimoji="1" lang="ja-JP" altLang="en-US" sz="2400" b="0" cap="none" spc="0" dirty="0" smtClean="0">
                          <a:ln>
                            <a:noFill/>
                          </a:ln>
                          <a:solidFill>
                            <a:schemeClr val="tx1"/>
                          </a:solidFill>
                          <a:effectLst/>
                          <a:latin typeface="ＭＳ Ｐゴシック" pitchFamily="50" charset="-128"/>
                          <a:ea typeface="ＭＳ Ｐゴシック" pitchFamily="50" charset="-128"/>
                        </a:rPr>
                        <a:t>固定</a:t>
                      </a:r>
                      <a:r>
                        <a:rPr kumimoji="1" lang="ja-JP" altLang="en-US" sz="1800" b="0" cap="none" spc="0" dirty="0" smtClean="0">
                          <a:ln>
                            <a:noFill/>
                          </a:ln>
                          <a:solidFill>
                            <a:schemeClr val="tx1"/>
                          </a:solidFill>
                          <a:effectLst/>
                          <a:latin typeface="ＭＳ Ｐゴシック" pitchFamily="50" charset="-128"/>
                          <a:ea typeface="ＭＳ Ｐゴシック" pitchFamily="50" charset="-128"/>
                        </a:rPr>
                        <a:t>金利</a:t>
                      </a:r>
                      <a:endParaRPr kumimoji="1" lang="ja-JP" altLang="en-US" sz="1800" b="0" cap="none" spc="0" dirty="0">
                        <a:ln>
                          <a:noFill/>
                        </a:ln>
                        <a:solidFill>
                          <a:schemeClr val="tx1"/>
                        </a:solidFill>
                        <a:effectLst/>
                        <a:latin typeface="ＭＳ Ｐゴシック" pitchFamily="50" charset="-128"/>
                        <a:ea typeface="ＭＳ Ｐゴシック" pitchFamily="50" charset="-128"/>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indent="0" algn="ctr">
                        <a:spcBef>
                          <a:spcPts val="1200"/>
                        </a:spcBef>
                        <a:buFontTx/>
                        <a:buNone/>
                      </a:pPr>
                      <a:endParaRPr kumimoji="1" lang="ja-JP" altLang="en-US" sz="2800" b="1" cap="none" spc="0" dirty="0">
                        <a:ln>
                          <a:noFill/>
                        </a:ln>
                        <a:solidFill>
                          <a:srgbClr val="FF0000"/>
                        </a:solidFill>
                        <a:effectLst/>
                        <a:latin typeface="ＭＳ Ｐゴシック" pitchFamily="50" charset="-128"/>
                        <a:ea typeface="+mn-ea"/>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indent="0" algn="ctr">
                        <a:spcBef>
                          <a:spcPts val="0"/>
                        </a:spcBef>
                        <a:buFontTx/>
                        <a:buNone/>
                      </a:pPr>
                      <a:endParaRPr kumimoji="1" lang="ja-JP" altLang="en-US" sz="2000" b="0" cap="none" spc="0" dirty="0">
                        <a:ln>
                          <a:noFill/>
                        </a:ln>
                        <a:solidFill>
                          <a:schemeClr val="tx1"/>
                        </a:solidFill>
                        <a:effectLst/>
                        <a:latin typeface="ＭＳ Ｐゴシック" pitchFamily="50" charset="-128"/>
                        <a:ea typeface="ＭＳ Ｐゴシック" pitchFamily="50" charset="-128"/>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588202">
                <a:tc vMerge="1">
                  <a:txBody>
                    <a:bodyPr/>
                    <a:lstStyle/>
                    <a:p>
                      <a:endParaRPr kumimoji="1" lang="ja-JP" altLang="en-US"/>
                    </a:p>
                  </a:txBody>
                  <a:tcPr/>
                </a:tc>
                <a:tc>
                  <a:txBody>
                    <a:bodyPr/>
                    <a:lstStyle/>
                    <a:p>
                      <a:pPr algn="ctr"/>
                      <a:r>
                        <a:rPr kumimoji="1" lang="ja-JP" altLang="en-US" sz="2400" b="0" cap="none" spc="0" dirty="0" smtClean="0">
                          <a:ln>
                            <a:noFill/>
                          </a:ln>
                          <a:solidFill>
                            <a:schemeClr val="tx1"/>
                          </a:solidFill>
                          <a:effectLst/>
                          <a:latin typeface="ＭＳ Ｐゴシック" pitchFamily="50" charset="-128"/>
                          <a:ea typeface="ＭＳ Ｐゴシック" pitchFamily="50" charset="-128"/>
                        </a:rPr>
                        <a:t>変動</a:t>
                      </a:r>
                      <a:r>
                        <a:rPr kumimoji="1" lang="ja-JP" altLang="en-US" sz="1800" b="0" cap="none" spc="0" dirty="0" smtClean="0">
                          <a:ln>
                            <a:noFill/>
                          </a:ln>
                          <a:solidFill>
                            <a:schemeClr val="tx1"/>
                          </a:solidFill>
                          <a:effectLst/>
                          <a:latin typeface="ＭＳ Ｐゴシック" pitchFamily="50" charset="-128"/>
                          <a:ea typeface="ＭＳ Ｐゴシック" pitchFamily="50" charset="-128"/>
                        </a:rPr>
                        <a:t>金利</a:t>
                      </a:r>
                      <a:endParaRPr kumimoji="1" lang="ja-JP" altLang="en-US" sz="1800" b="0" cap="none" spc="0" dirty="0">
                        <a:ln>
                          <a:noFill/>
                        </a:ln>
                        <a:solidFill>
                          <a:schemeClr val="tx1"/>
                        </a:solidFill>
                        <a:effectLst/>
                        <a:latin typeface="ＭＳ Ｐゴシック" pitchFamily="50" charset="-128"/>
                        <a:ea typeface="ＭＳ Ｐゴシック" pitchFamily="50" charset="-128"/>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indent="0" algn="ctr">
                        <a:spcBef>
                          <a:spcPts val="1200"/>
                        </a:spcBef>
                        <a:buFontTx/>
                        <a:buNone/>
                      </a:pPr>
                      <a:endParaRPr kumimoji="1" lang="ja-JP" altLang="en-US" sz="2000" b="0" cap="none" spc="0" dirty="0">
                        <a:ln>
                          <a:noFill/>
                        </a:ln>
                        <a:solidFill>
                          <a:schemeClr val="tx1"/>
                        </a:solidFill>
                        <a:effectLst/>
                        <a:latin typeface="ＭＳ Ｐゴシック" pitchFamily="50" charset="-128"/>
                        <a:ea typeface="ＭＳ Ｐゴシック" pitchFamily="50" charset="-128"/>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indent="0" algn="ctr">
                        <a:spcBef>
                          <a:spcPts val="1200"/>
                        </a:spcBef>
                        <a:buFontTx/>
                        <a:buNone/>
                      </a:pPr>
                      <a:endParaRPr kumimoji="1" lang="ja-JP" altLang="en-US" sz="2800" b="1" cap="none" spc="0" dirty="0">
                        <a:ln>
                          <a:noFill/>
                        </a:ln>
                        <a:solidFill>
                          <a:srgbClr val="FF0000"/>
                        </a:solidFill>
                        <a:effectLst/>
                        <a:latin typeface="ＭＳ Ｐゴシック" pitchFamily="50" charset="-128"/>
                        <a:ea typeface="+mn-ea"/>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
        <p:nvSpPr>
          <p:cNvPr id="2" name="テキスト ボックス 1"/>
          <p:cNvSpPr txBox="1"/>
          <p:nvPr/>
        </p:nvSpPr>
        <p:spPr>
          <a:xfrm>
            <a:off x="4292299" y="3378227"/>
            <a:ext cx="796413" cy="558038"/>
          </a:xfrm>
          <a:prstGeom prst="rect">
            <a:avLst/>
          </a:prstGeom>
          <a:noFill/>
        </p:spPr>
        <p:txBody>
          <a:bodyPr wrap="square" rtlCol="0">
            <a:spAutoFit/>
          </a:bodyPr>
          <a:lstStyle/>
          <a:p>
            <a:r>
              <a:rPr lang="ja-JP" altLang="en-US" sz="2800" b="1" dirty="0">
                <a:solidFill>
                  <a:srgbClr val="EF7511"/>
                </a:solidFill>
                <a:latin typeface="ＭＳ Ｐゴシック" pitchFamily="50" charset="-128"/>
              </a:rPr>
              <a:t>○</a:t>
            </a:r>
            <a:endParaRPr kumimoji="1" lang="ja-JP" altLang="en-US" sz="2800" dirty="0">
              <a:solidFill>
                <a:srgbClr val="EF7511"/>
              </a:solidFill>
            </a:endParaRPr>
          </a:p>
        </p:txBody>
      </p:sp>
      <p:sp>
        <p:nvSpPr>
          <p:cNvPr id="9" name="テキスト ボックス 8"/>
          <p:cNvSpPr txBox="1"/>
          <p:nvPr/>
        </p:nvSpPr>
        <p:spPr>
          <a:xfrm>
            <a:off x="4291315" y="3987625"/>
            <a:ext cx="796413" cy="558038"/>
          </a:xfrm>
          <a:prstGeom prst="rect">
            <a:avLst/>
          </a:prstGeom>
          <a:noFill/>
        </p:spPr>
        <p:txBody>
          <a:bodyPr wrap="square" rtlCol="0">
            <a:spAutoFit/>
          </a:bodyPr>
          <a:lstStyle/>
          <a:p>
            <a:r>
              <a:rPr lang="ja-JP" altLang="en-US" sz="2800" b="1" dirty="0">
                <a:solidFill>
                  <a:srgbClr val="EF7511"/>
                </a:solidFill>
                <a:latin typeface="ＭＳ Ｐゴシック" pitchFamily="50" charset="-128"/>
              </a:rPr>
              <a:t>○</a:t>
            </a:r>
            <a:endParaRPr kumimoji="1" lang="ja-JP" altLang="en-US" sz="2800" dirty="0">
              <a:solidFill>
                <a:srgbClr val="EF7511"/>
              </a:solidFill>
            </a:endParaRPr>
          </a:p>
        </p:txBody>
      </p:sp>
      <p:sp>
        <p:nvSpPr>
          <p:cNvPr id="10" name="テキスト ボックス 9"/>
          <p:cNvSpPr txBox="1"/>
          <p:nvPr/>
        </p:nvSpPr>
        <p:spPr>
          <a:xfrm>
            <a:off x="6619792" y="2835727"/>
            <a:ext cx="796413" cy="558038"/>
          </a:xfrm>
          <a:prstGeom prst="rect">
            <a:avLst/>
          </a:prstGeom>
          <a:noFill/>
        </p:spPr>
        <p:txBody>
          <a:bodyPr wrap="square" rtlCol="0">
            <a:spAutoFit/>
          </a:bodyPr>
          <a:lstStyle/>
          <a:p>
            <a:r>
              <a:rPr lang="ja-JP" altLang="en-US" sz="2800" b="1" dirty="0">
                <a:solidFill>
                  <a:srgbClr val="EF7511"/>
                </a:solidFill>
                <a:latin typeface="ＭＳ Ｐゴシック" pitchFamily="50" charset="-128"/>
              </a:rPr>
              <a:t>○</a:t>
            </a:r>
            <a:endParaRPr kumimoji="1" lang="ja-JP" altLang="en-US" sz="2800" dirty="0">
              <a:solidFill>
                <a:srgbClr val="EF7511"/>
              </a:solidFill>
            </a:endParaRPr>
          </a:p>
        </p:txBody>
      </p:sp>
      <p:sp>
        <p:nvSpPr>
          <p:cNvPr id="11" name="テキスト ボックス 10"/>
          <p:cNvSpPr txBox="1"/>
          <p:nvPr/>
        </p:nvSpPr>
        <p:spPr>
          <a:xfrm>
            <a:off x="6649288" y="4564528"/>
            <a:ext cx="796413" cy="558038"/>
          </a:xfrm>
          <a:prstGeom prst="rect">
            <a:avLst/>
          </a:prstGeom>
          <a:noFill/>
        </p:spPr>
        <p:txBody>
          <a:bodyPr wrap="square" rtlCol="0">
            <a:spAutoFit/>
          </a:bodyPr>
          <a:lstStyle/>
          <a:p>
            <a:r>
              <a:rPr lang="ja-JP" altLang="en-US" sz="2800" b="1" dirty="0">
                <a:solidFill>
                  <a:srgbClr val="EF7511"/>
                </a:solidFill>
                <a:latin typeface="ＭＳ Ｐゴシック" pitchFamily="50" charset="-128"/>
              </a:rPr>
              <a:t>○</a:t>
            </a:r>
            <a:endParaRPr kumimoji="1" lang="ja-JP" altLang="en-US" sz="2800" dirty="0">
              <a:solidFill>
                <a:srgbClr val="EF7511"/>
              </a:solidFill>
            </a:endParaRPr>
          </a:p>
        </p:txBody>
      </p:sp>
      <p:sp>
        <p:nvSpPr>
          <p:cNvPr id="13" name="タイトル 1"/>
          <p:cNvSpPr txBox="1">
            <a:spLocks/>
          </p:cNvSpPr>
          <p:nvPr/>
        </p:nvSpPr>
        <p:spPr>
          <a:xfrm>
            <a:off x="330176" y="221707"/>
            <a:ext cx="8229600" cy="655490"/>
          </a:xfrm>
          <a:prstGeom prst="rect">
            <a:avLst/>
          </a:prstGeom>
        </p:spPr>
        <p:txBody>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1" lang="ja-JP" altLang="en-US" sz="3200" b="1" i="0" u="none" strike="noStrike" kern="0" cap="none" spc="0" normalizeH="0" baseline="0" noProof="0" dirty="0" smtClean="0">
                <a:ln>
                  <a:noFill/>
                </a:ln>
                <a:effectLst/>
                <a:uLnTx/>
                <a:uFillTx/>
                <a:latin typeface="Meiryo UI" panose="020B0604030504040204" pitchFamily="50" charset="-128"/>
                <a:ea typeface="Meiryo UI" panose="020B0604030504040204" pitchFamily="50" charset="-128"/>
                <a:cs typeface="+mj-cs"/>
              </a:rPr>
              <a:t>固定金利と変動金利の選択のポイント</a:t>
            </a:r>
          </a:p>
        </p:txBody>
      </p:sp>
      <p:sp>
        <p:nvSpPr>
          <p:cNvPr id="15" name="正方形/長方形 14"/>
          <p:cNvSpPr/>
          <p:nvPr/>
        </p:nvSpPr>
        <p:spPr>
          <a:xfrm>
            <a:off x="245864" y="872580"/>
            <a:ext cx="8725416" cy="830997"/>
          </a:xfrm>
          <a:prstGeom prst="rect">
            <a:avLst/>
          </a:prstGeom>
        </p:spPr>
        <p:txBody>
          <a:bodyPr wrap="square">
            <a:spAutoFit/>
          </a:bodyPr>
          <a:lstStyle/>
          <a:p>
            <a:pPr algn="just">
              <a:lnSpc>
                <a:spcPct val="100000"/>
              </a:lnSpc>
              <a:spcBef>
                <a:spcPct val="0"/>
              </a:spcBef>
              <a:spcAft>
                <a:spcPct val="0"/>
              </a:spcAft>
              <a:defRPr/>
            </a:pPr>
            <a:r>
              <a:rPr lang="ja-JP" altLang="en-US" sz="2400" kern="0" dirty="0" smtClean="0">
                <a:latin typeface="Meiryo UI" panose="020B0604030504040204" pitchFamily="50" charset="-128"/>
                <a:ea typeface="Meiryo UI" panose="020B0604030504040204" pitchFamily="50" charset="-128"/>
              </a:rPr>
              <a:t>どちらの金利が有利かは、①お金を運用する側か </a:t>
            </a:r>
            <a:r>
              <a:rPr lang="en-US" altLang="ja-JP" sz="2400" kern="0" dirty="0" smtClean="0">
                <a:latin typeface="Meiryo UI" panose="020B0604030504040204" pitchFamily="50" charset="-128"/>
                <a:ea typeface="Meiryo UI" panose="020B0604030504040204" pitchFamily="50" charset="-128"/>
              </a:rPr>
              <a:t>or </a:t>
            </a:r>
            <a:r>
              <a:rPr lang="ja-JP" altLang="en-US" sz="2400" kern="0" dirty="0" smtClean="0">
                <a:latin typeface="Meiryo UI" panose="020B0604030504040204" pitchFamily="50" charset="-128"/>
                <a:ea typeface="Meiryo UI" panose="020B0604030504040204" pitchFamily="50" charset="-128"/>
              </a:rPr>
              <a:t>借りる側か、②市場金利の見通しが上昇するか </a:t>
            </a:r>
            <a:r>
              <a:rPr lang="en-US" altLang="ja-JP" sz="2400" kern="0" dirty="0" smtClean="0">
                <a:latin typeface="Meiryo UI" panose="020B0604030504040204" pitchFamily="50" charset="-128"/>
                <a:ea typeface="Meiryo UI" panose="020B0604030504040204" pitchFamily="50" charset="-128"/>
              </a:rPr>
              <a:t>or </a:t>
            </a:r>
            <a:r>
              <a:rPr lang="ja-JP" altLang="en-US" sz="2400" kern="0" dirty="0" smtClean="0">
                <a:latin typeface="Meiryo UI" panose="020B0604030504040204" pitchFamily="50" charset="-128"/>
                <a:ea typeface="Meiryo UI" panose="020B0604030504040204" pitchFamily="50" charset="-128"/>
              </a:rPr>
              <a:t>低下するかによって、変わり得る。</a:t>
            </a:r>
            <a:endParaRPr lang="en-US" altLang="ja-JP" sz="2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正方形/長方形 16"/>
          <p:cNvSpPr/>
          <p:nvPr/>
        </p:nvSpPr>
        <p:spPr>
          <a:xfrm>
            <a:off x="250159" y="5343809"/>
            <a:ext cx="8725416" cy="830997"/>
          </a:xfrm>
          <a:prstGeom prst="rect">
            <a:avLst/>
          </a:prstGeom>
        </p:spPr>
        <p:txBody>
          <a:bodyPr wrap="square">
            <a:spAutoFit/>
          </a:bodyPr>
          <a:lstStyle/>
          <a:p>
            <a:pPr algn="just">
              <a:lnSpc>
                <a:spcPct val="100000"/>
              </a:lnSpc>
              <a:spcBef>
                <a:spcPct val="0"/>
              </a:spcBef>
              <a:spcAft>
                <a:spcPct val="0"/>
              </a:spcAft>
              <a:defRPr/>
            </a:pPr>
            <a:r>
              <a:rPr lang="ja-JP" altLang="en-US" sz="2400" kern="0" dirty="0" smtClean="0">
                <a:latin typeface="Meiryo UI" panose="020B0604030504040204" pitchFamily="50" charset="-128"/>
                <a:ea typeface="Meiryo UI" panose="020B0604030504040204" pitchFamily="50" charset="-128"/>
              </a:rPr>
              <a:t>なお、市場金利の見通しが上昇も低下もしない場合、お金を運用する側には金利が高い方が、</a:t>
            </a:r>
            <a:r>
              <a:rPr lang="en-US" altLang="ja-JP" sz="2400" kern="0" dirty="0" smtClean="0">
                <a:latin typeface="Meiryo UI" panose="020B0604030504040204" pitchFamily="50" charset="-128"/>
                <a:ea typeface="Meiryo UI" panose="020B0604030504040204" pitchFamily="50" charset="-128"/>
              </a:rPr>
              <a:t> </a:t>
            </a:r>
            <a:r>
              <a:rPr lang="ja-JP" altLang="en-US" sz="2400" kern="0" dirty="0" smtClean="0">
                <a:latin typeface="Meiryo UI" panose="020B0604030504040204" pitchFamily="50" charset="-128"/>
                <a:ea typeface="Meiryo UI" panose="020B0604030504040204" pitchFamily="50" charset="-128"/>
              </a:rPr>
              <a:t>借りる側には金利が低い方が、有利。</a:t>
            </a:r>
            <a:endParaRPr lang="en-US" altLang="ja-JP" sz="2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スライド番号プレースホルダー 2"/>
          <p:cNvSpPr txBox="1">
            <a:spLocks/>
          </p:cNvSpPr>
          <p:nvPr/>
        </p:nvSpPr>
        <p:spPr>
          <a:xfrm>
            <a:off x="6896986" y="6432255"/>
            <a:ext cx="2133600" cy="365125"/>
          </a:xfrm>
          <a:prstGeom prst="rect">
            <a:avLst/>
          </a:prstGeom>
        </p:spPr>
        <p:txBody>
          <a:bodyPr vert="horz" lIns="91440" tIns="45720" rIns="91440" bIns="45720" rtlCol="0" anchor="ctr"/>
          <a:lstStyle>
            <a:defPPr>
              <a:defRPr lang="en-US"/>
            </a:defPPr>
            <a:lvl1pPr algn="r" rtl="0" fontAlgn="base">
              <a:lnSpc>
                <a:spcPct val="120000"/>
              </a:lnSpc>
              <a:spcBef>
                <a:spcPct val="20000"/>
              </a:spcBef>
              <a:spcAft>
                <a:spcPct val="20000"/>
              </a:spcAft>
              <a:defRPr kumimoji="1" sz="1200" kern="1200">
                <a:solidFill>
                  <a:schemeClr val="tx1">
                    <a:tint val="75000"/>
                  </a:schemeClr>
                </a:solidFill>
                <a:latin typeface="Arial" charset="0"/>
                <a:ea typeface="ＭＳ Ｐゴシック" charset="-128"/>
                <a:cs typeface="+mn-cs"/>
              </a:defRPr>
            </a:lvl1pPr>
            <a:lvl2pPr marL="4572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2pPr>
            <a:lvl3pPr marL="9144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3pPr>
            <a:lvl4pPr marL="13716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4pPr>
            <a:lvl5pPr marL="18288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fld id="{8549D000-9F9E-4C61-95C7-5047871B5096}" type="slidenum">
              <a:rPr lang="ja-JP" altLang="en-US" sz="1800" b="1" smtClean="0">
                <a:solidFill>
                  <a:srgbClr val="D96709"/>
                </a:solidFill>
                <a:latin typeface="Meiryo UI" panose="020B0604030504040204" pitchFamily="50" charset="-128"/>
                <a:ea typeface="Meiryo UI" panose="020B0604030504040204" pitchFamily="50" charset="-128"/>
              </a:rPr>
              <a:pPr/>
              <a:t>23</a:t>
            </a:fld>
            <a:endParaRPr lang="ja-JP" altLang="en-US" sz="1800" b="1" dirty="0">
              <a:solidFill>
                <a:srgbClr val="D96709"/>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20904938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arn(inVertical)">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0" grpId="0"/>
      <p:bldP spid="1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ChangeArrowheads="1"/>
          </p:cNvSpPr>
          <p:nvPr/>
        </p:nvSpPr>
        <p:spPr bwMode="auto">
          <a:xfrm>
            <a:off x="190500" y="1190625"/>
            <a:ext cx="8674100" cy="5257800"/>
          </a:xfrm>
          <a:prstGeom prst="rect">
            <a:avLst/>
          </a:prstGeom>
          <a:noFill/>
          <a:ln w="38100" cmpd="dbl">
            <a:noFill/>
            <a:miter lim="800000"/>
            <a:headEnd/>
            <a:tailEnd/>
          </a:ln>
        </p:spPr>
        <p:txBody>
          <a:bodyPr wrap="none" anchor="ctr"/>
          <a:lstStyle/>
          <a:p>
            <a:pPr algn="ctr" eaLnBrk="0" hangingPunct="0">
              <a:lnSpc>
                <a:spcPct val="100000"/>
              </a:lnSpc>
              <a:spcBef>
                <a:spcPct val="0"/>
              </a:spcBef>
              <a:spcAft>
                <a:spcPct val="0"/>
              </a:spcAft>
            </a:pPr>
            <a:endParaRPr lang="ja-JP" altLang="en-US" dirty="0"/>
          </a:p>
        </p:txBody>
      </p:sp>
      <p:sp>
        <p:nvSpPr>
          <p:cNvPr id="11" name="タイトル 1"/>
          <p:cNvSpPr txBox="1">
            <a:spLocks/>
          </p:cNvSpPr>
          <p:nvPr/>
        </p:nvSpPr>
        <p:spPr>
          <a:xfrm>
            <a:off x="190500" y="2258291"/>
            <a:ext cx="8674100" cy="817418"/>
          </a:xfrm>
          <a:prstGeom prst="rect">
            <a:avLst/>
          </a:prstGeom>
        </p:spPr>
        <p:txBody>
          <a:bodyPr/>
          <a:lstStyle/>
          <a:p>
            <a:pPr marL="0" marR="0" lvl="0" indent="0" algn="ctr" defTabSz="914400" rtl="0" eaLnBrk="1" fontAlgn="base" latinLnBrk="0" hangingPunct="1">
              <a:lnSpc>
                <a:spcPct val="100000"/>
              </a:lnSpc>
              <a:spcBef>
                <a:spcPct val="0"/>
              </a:spcBef>
              <a:spcAft>
                <a:spcPts val="600"/>
              </a:spcAft>
              <a:buClrTx/>
              <a:buSzTx/>
              <a:buFontTx/>
              <a:buNone/>
              <a:tabLst/>
              <a:defRPr/>
            </a:pPr>
            <a:r>
              <a:rPr lang="en-US" altLang="ja-JP" sz="3200" b="1" kern="0" noProof="0" dirty="0">
                <a:latin typeface="メイリオ" panose="020B0604030504040204" pitchFamily="50" charset="-128"/>
                <a:ea typeface="メイリオ" panose="020B0604030504040204" pitchFamily="50" charset="-128"/>
                <a:cs typeface="+mj-cs"/>
              </a:rPr>
              <a:t>3</a:t>
            </a:r>
            <a:r>
              <a:rPr kumimoji="1" lang="en-US" altLang="ja-JP" sz="3200" b="1" i="0" u="none" strike="noStrike" kern="0" cap="none" spc="0" normalizeH="0" baseline="0" noProof="0" dirty="0" smtClean="0">
                <a:ln>
                  <a:noFill/>
                </a:ln>
                <a:effectLst/>
                <a:uLnTx/>
                <a:uFillTx/>
                <a:latin typeface="メイリオ" panose="020B0604030504040204" pitchFamily="50" charset="-128"/>
                <a:ea typeface="メイリオ" panose="020B0604030504040204" pitchFamily="50" charset="-128"/>
                <a:cs typeface="+mj-cs"/>
              </a:rPr>
              <a:t>.</a:t>
            </a:r>
            <a:r>
              <a:rPr lang="ja-JP" altLang="en-US" sz="3200" b="1" kern="0" dirty="0" smtClean="0">
                <a:latin typeface="メイリオ" panose="020B0604030504040204" pitchFamily="50" charset="-128"/>
                <a:ea typeface="メイリオ" panose="020B0604030504040204" pitchFamily="50" charset="-128"/>
                <a:cs typeface="+mj-cs"/>
              </a:rPr>
              <a:t> </a:t>
            </a:r>
            <a:r>
              <a:rPr kumimoji="1" lang="ja-JP" altLang="en-US" sz="3200" b="1" i="0" u="none" strike="noStrike" kern="0" cap="none" spc="0" normalizeH="0" baseline="0" noProof="0" dirty="0" smtClean="0">
                <a:ln>
                  <a:noFill/>
                </a:ln>
                <a:effectLst/>
                <a:uLnTx/>
                <a:uFillTx/>
                <a:latin typeface="メイリオ" panose="020B0604030504040204" pitchFamily="50" charset="-128"/>
                <a:ea typeface="メイリオ" panose="020B0604030504040204" pitchFamily="50" charset="-128"/>
                <a:cs typeface="+mj-cs"/>
              </a:rPr>
              <a:t>リスクとリターン</a:t>
            </a:r>
          </a:p>
        </p:txBody>
      </p:sp>
    </p:spTree>
    <p:extLst>
      <p:ext uri="{BB962C8B-B14F-4D97-AF65-F5344CB8AC3E}">
        <p14:creationId xmlns:p14="http://schemas.microsoft.com/office/powerpoint/2010/main" val="13030951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1"/>
          <p:cNvSpPr txBox="1">
            <a:spLocks/>
          </p:cNvSpPr>
          <p:nvPr/>
        </p:nvSpPr>
        <p:spPr>
          <a:xfrm>
            <a:off x="329292" y="313107"/>
            <a:ext cx="8229600" cy="655864"/>
          </a:xfrm>
          <a:prstGeom prst="rect">
            <a:avLst/>
          </a:prstGeom>
        </p:spPr>
        <p:txBody>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1" lang="ja-JP" altLang="en-US" sz="2800" b="1" i="0" u="none" strike="noStrike" kern="0" cap="none" spc="0" normalizeH="0" baseline="0" noProof="0" dirty="0" smtClean="0">
                <a:ln>
                  <a:noFill/>
                </a:ln>
                <a:effectLst/>
                <a:uLnTx/>
                <a:uFillTx/>
                <a:latin typeface="Meiryo UI" panose="020B0604030504040204" pitchFamily="50" charset="-128"/>
                <a:ea typeface="Meiryo UI" panose="020B0604030504040204" pitchFamily="50" charset="-128"/>
                <a:cs typeface="+mj-cs"/>
              </a:rPr>
              <a:t>金融での「リスク」と「リターン」の意味</a:t>
            </a:r>
          </a:p>
        </p:txBody>
      </p:sp>
      <p:sp>
        <p:nvSpPr>
          <p:cNvPr id="13" name="正方形/長方形 12"/>
          <p:cNvSpPr/>
          <p:nvPr/>
        </p:nvSpPr>
        <p:spPr>
          <a:xfrm>
            <a:off x="368819" y="1437915"/>
            <a:ext cx="8442671" cy="1126462"/>
          </a:xfrm>
          <a:prstGeom prst="rect">
            <a:avLst/>
          </a:prstGeom>
        </p:spPr>
        <p:txBody>
          <a:bodyPr wrap="square">
            <a:spAutoFit/>
          </a:bodyPr>
          <a:lstStyle/>
          <a:p>
            <a:pPr marL="457200" indent="-457200">
              <a:buFont typeface="Wingdings" panose="05000000000000000000" pitchFamily="2" charset="2"/>
              <a:buChar char="Ø"/>
            </a:pPr>
            <a:r>
              <a:rPr lang="ja-JP" altLang="ja-JP" sz="2800" dirty="0" smtClean="0">
                <a:latin typeface="Meiryo UI" panose="020B0604030504040204" pitchFamily="50" charset="-128"/>
                <a:ea typeface="Meiryo UI" panose="020B0604030504040204" pitchFamily="50" charset="-128"/>
                <a:cs typeface="ＭＳ Ｐゴシック" panose="020B0600070205080204" pitchFamily="50" charset="-128"/>
              </a:rPr>
              <a:t>金融</a:t>
            </a:r>
            <a:r>
              <a:rPr lang="ja-JP" altLang="en-US" sz="2800" dirty="0" smtClean="0">
                <a:latin typeface="Meiryo UI" panose="020B0604030504040204" pitchFamily="50" charset="-128"/>
                <a:ea typeface="Meiryo UI" panose="020B0604030504040204" pitchFamily="50" charset="-128"/>
                <a:cs typeface="ＭＳ Ｐゴシック" panose="020B0600070205080204" pitchFamily="50" charset="-128"/>
              </a:rPr>
              <a:t>におけ</a:t>
            </a:r>
            <a:r>
              <a:rPr lang="ja-JP" altLang="en-US" sz="2800" dirty="0">
                <a:latin typeface="Meiryo UI" panose="020B0604030504040204" pitchFamily="50" charset="-128"/>
                <a:ea typeface="Meiryo UI" panose="020B0604030504040204" pitchFamily="50" charset="-128"/>
                <a:cs typeface="ＭＳ Ｐゴシック" panose="020B0600070205080204" pitchFamily="50" charset="-128"/>
              </a:rPr>
              <a:t>る</a:t>
            </a:r>
            <a:r>
              <a:rPr lang="ja-JP" altLang="ja-JP" sz="2800" dirty="0" smtClean="0">
                <a:latin typeface="Meiryo UI" panose="020B0604030504040204" pitchFamily="50" charset="-128"/>
                <a:ea typeface="Meiryo UI" panose="020B0604030504040204" pitchFamily="50" charset="-128"/>
                <a:cs typeface="ＭＳ Ｐゴシック" panose="020B0600070205080204" pitchFamily="50" charset="-128"/>
              </a:rPr>
              <a:t>「</a:t>
            </a:r>
            <a:r>
              <a:rPr lang="ja-JP" altLang="ja-JP" sz="2800" b="1" dirty="0">
                <a:solidFill>
                  <a:srgbClr val="EF7511"/>
                </a:solidFill>
                <a:latin typeface="Meiryo UI" panose="020B0604030504040204" pitchFamily="50" charset="-128"/>
                <a:ea typeface="Meiryo UI" panose="020B0604030504040204" pitchFamily="50" charset="-128"/>
                <a:cs typeface="ＭＳ Ｐゴシック" panose="020B0600070205080204" pitchFamily="50" charset="-128"/>
              </a:rPr>
              <a:t>リターン</a:t>
            </a:r>
            <a:r>
              <a:rPr lang="ja-JP" altLang="ja-JP" sz="2800" dirty="0">
                <a:latin typeface="Meiryo UI" panose="020B0604030504040204" pitchFamily="50" charset="-128"/>
                <a:ea typeface="Meiryo UI" panose="020B0604030504040204" pitchFamily="50" charset="-128"/>
                <a:cs typeface="ＭＳ Ｐゴシック" panose="020B0600070205080204" pitchFamily="50" charset="-128"/>
              </a:rPr>
              <a:t>」とは</a:t>
            </a:r>
            <a:r>
              <a:rPr lang="ja-JP" altLang="ja-JP" sz="2800" dirty="0" smtClean="0">
                <a:latin typeface="Meiryo UI" panose="020B0604030504040204" pitchFamily="50" charset="-128"/>
                <a:ea typeface="Meiryo UI" panose="020B0604030504040204" pitchFamily="50" charset="-128"/>
                <a:cs typeface="ＭＳ Ｐゴシック" panose="020B0600070205080204" pitchFamily="50" charset="-128"/>
              </a:rPr>
              <a:t>、</a:t>
            </a:r>
            <a:r>
              <a:rPr lang="ja-JP" altLang="en-US" sz="2800" dirty="0" smtClean="0">
                <a:latin typeface="Meiryo UI" panose="020B0604030504040204" pitchFamily="50" charset="-128"/>
                <a:ea typeface="Meiryo UI" panose="020B0604030504040204" pitchFamily="50" charset="-128"/>
                <a:cs typeface="ＭＳ Ｐゴシック" panose="020B0600070205080204" pitchFamily="50" charset="-128"/>
              </a:rPr>
              <a:t>「</a:t>
            </a:r>
            <a:r>
              <a:rPr lang="ja-JP" altLang="ja-JP" sz="2800" b="1" dirty="0">
                <a:solidFill>
                  <a:srgbClr val="EF7511"/>
                </a:solidFill>
                <a:latin typeface="Meiryo UI" panose="020B0604030504040204" pitchFamily="50" charset="-128"/>
                <a:ea typeface="Meiryo UI" panose="020B0604030504040204" pitchFamily="50" charset="-128"/>
                <a:cs typeface="ＭＳ Ｐゴシック" panose="020B0600070205080204" pitchFamily="50" charset="-128"/>
              </a:rPr>
              <a:t>資産運用を行うことで得られる</a:t>
            </a:r>
            <a:r>
              <a:rPr lang="ja-JP" altLang="ja-JP" sz="2800" b="1" dirty="0" smtClean="0">
                <a:solidFill>
                  <a:srgbClr val="EF7511"/>
                </a:solidFill>
                <a:latin typeface="Meiryo UI" panose="020B0604030504040204" pitchFamily="50" charset="-128"/>
                <a:ea typeface="Meiryo UI" panose="020B0604030504040204" pitchFamily="50" charset="-128"/>
                <a:cs typeface="ＭＳ Ｐゴシック" panose="020B0600070205080204" pitchFamily="50" charset="-128"/>
              </a:rPr>
              <a:t>成果</a:t>
            </a:r>
            <a:r>
              <a:rPr lang="ja-JP" altLang="en-US" sz="2800" dirty="0" smtClean="0">
                <a:latin typeface="Meiryo UI" panose="020B0604030504040204" pitchFamily="50" charset="-128"/>
                <a:ea typeface="Meiryo UI" panose="020B0604030504040204" pitchFamily="50" charset="-128"/>
                <a:cs typeface="ＭＳ Ｐゴシック" panose="020B0600070205080204" pitchFamily="50" charset="-128"/>
              </a:rPr>
              <a:t>」を意味します。</a:t>
            </a:r>
            <a:endParaRPr lang="ja-JP" altLang="ja-JP" sz="2800" dirty="0">
              <a:latin typeface="Meiryo UI" panose="020B0604030504040204" pitchFamily="50" charset="-128"/>
              <a:ea typeface="Meiryo UI" panose="020B0604030504040204" pitchFamily="50" charset="-128"/>
              <a:cs typeface="ＭＳ Ｐゴシック" panose="020B0600070205080204" pitchFamily="50" charset="-128"/>
            </a:endParaRPr>
          </a:p>
        </p:txBody>
      </p:sp>
      <p:sp>
        <p:nvSpPr>
          <p:cNvPr id="14" name="正方形/長方形 13"/>
          <p:cNvSpPr/>
          <p:nvPr/>
        </p:nvSpPr>
        <p:spPr>
          <a:xfrm>
            <a:off x="368819" y="3023895"/>
            <a:ext cx="8494744" cy="2160591"/>
          </a:xfrm>
          <a:prstGeom prst="rect">
            <a:avLst/>
          </a:prstGeom>
        </p:spPr>
        <p:txBody>
          <a:bodyPr wrap="square">
            <a:spAutoFit/>
          </a:bodyPr>
          <a:lstStyle/>
          <a:p>
            <a:pPr marL="457200" indent="-457200">
              <a:buFont typeface="Wingdings" panose="05000000000000000000" pitchFamily="2" charset="2"/>
              <a:buChar char="Ø"/>
            </a:pPr>
            <a:r>
              <a:rPr lang="ja-JP" altLang="ja-JP" sz="2800" dirty="0" smtClean="0">
                <a:latin typeface="Meiryo UI" panose="020B0604030504040204" pitchFamily="50" charset="-128"/>
                <a:ea typeface="Meiryo UI" panose="020B0604030504040204" pitchFamily="50" charset="-128"/>
                <a:cs typeface="ＭＳ Ｐゴシック" panose="020B0600070205080204" pitchFamily="50" charset="-128"/>
              </a:rPr>
              <a:t>金融</a:t>
            </a:r>
            <a:r>
              <a:rPr lang="ja-JP" altLang="en-US" sz="2800" dirty="0" smtClean="0">
                <a:latin typeface="Meiryo UI" panose="020B0604030504040204" pitchFamily="50" charset="-128"/>
                <a:ea typeface="Meiryo UI" panose="020B0604030504040204" pitchFamily="50" charset="-128"/>
                <a:cs typeface="ＭＳ Ｐゴシック" panose="020B0600070205080204" pitchFamily="50" charset="-128"/>
              </a:rPr>
              <a:t>における「</a:t>
            </a:r>
            <a:r>
              <a:rPr lang="ja-JP" altLang="ja-JP" sz="2800" b="1" dirty="0">
                <a:solidFill>
                  <a:srgbClr val="EF7511"/>
                </a:solidFill>
                <a:latin typeface="Meiryo UI" panose="020B0604030504040204" pitchFamily="50" charset="-128"/>
                <a:ea typeface="Meiryo UI" panose="020B0604030504040204" pitchFamily="50" charset="-128"/>
                <a:cs typeface="ＭＳ Ｐゴシック" panose="020B0600070205080204" pitchFamily="50" charset="-128"/>
              </a:rPr>
              <a:t>リスク</a:t>
            </a:r>
            <a:r>
              <a:rPr lang="ja-JP" altLang="ja-JP" sz="2800" dirty="0">
                <a:latin typeface="Meiryo UI" panose="020B0604030504040204" pitchFamily="50" charset="-128"/>
                <a:ea typeface="Meiryo UI" panose="020B0604030504040204" pitchFamily="50" charset="-128"/>
                <a:cs typeface="ＭＳ Ｐゴシック" panose="020B0600070205080204" pitchFamily="50" charset="-128"/>
              </a:rPr>
              <a:t>」とは</a:t>
            </a:r>
            <a:r>
              <a:rPr lang="ja-JP" altLang="ja-JP" sz="2800" dirty="0" smtClean="0">
                <a:latin typeface="Meiryo UI" panose="020B0604030504040204" pitchFamily="50" charset="-128"/>
                <a:ea typeface="Meiryo UI" panose="020B0604030504040204" pitchFamily="50" charset="-128"/>
                <a:cs typeface="ＭＳ Ｐゴシック" panose="020B0600070205080204" pitchFamily="50" charset="-128"/>
              </a:rPr>
              <a:t>、</a:t>
            </a:r>
            <a:r>
              <a:rPr lang="ja-JP" altLang="en-US" sz="2800" dirty="0" smtClean="0">
                <a:latin typeface="Meiryo UI" panose="020B0604030504040204" pitchFamily="50" charset="-128"/>
                <a:ea typeface="Meiryo UI" panose="020B0604030504040204" pitchFamily="50" charset="-128"/>
                <a:cs typeface="ＭＳ Ｐゴシック" panose="020B0600070205080204" pitchFamily="50" charset="-128"/>
              </a:rPr>
              <a:t>①保険の分野では、「</a:t>
            </a:r>
            <a:r>
              <a:rPr lang="ja-JP" altLang="en-US" sz="2800" b="1" dirty="0" smtClean="0">
                <a:solidFill>
                  <a:srgbClr val="EF7511"/>
                </a:solidFill>
                <a:latin typeface="Meiryo UI" panose="020B0604030504040204" pitchFamily="50" charset="-128"/>
                <a:ea typeface="Meiryo UI" panose="020B0604030504040204" pitchFamily="50" charset="-128"/>
                <a:cs typeface="ＭＳ Ｐゴシック" panose="020B0600070205080204" pitchFamily="50" charset="-128"/>
              </a:rPr>
              <a:t>悪いことが発生する可能性</a:t>
            </a:r>
            <a:r>
              <a:rPr lang="ja-JP" altLang="en-US" sz="2800" dirty="0" smtClean="0">
                <a:latin typeface="Meiryo UI" panose="020B0604030504040204" pitchFamily="50" charset="-128"/>
                <a:ea typeface="Meiryo UI" panose="020B0604030504040204" pitchFamily="50" charset="-128"/>
                <a:cs typeface="ＭＳ Ｐゴシック" panose="020B0600070205080204" pitchFamily="50" charset="-128"/>
              </a:rPr>
              <a:t>」を意味し、②投資の分野では、「</a:t>
            </a:r>
            <a:r>
              <a:rPr lang="ja-JP" altLang="en-US" sz="2800" b="1" dirty="0" smtClean="0">
                <a:solidFill>
                  <a:srgbClr val="EF7511"/>
                </a:solidFill>
                <a:latin typeface="Meiryo UI" panose="020B0604030504040204" pitchFamily="50" charset="-128"/>
                <a:ea typeface="Meiryo UI" panose="020B0604030504040204" pitchFamily="50" charset="-128"/>
                <a:cs typeface="ＭＳ Ｐゴシック" panose="020B0600070205080204" pitchFamily="50" charset="-128"/>
              </a:rPr>
              <a:t>リターンが不確実であること</a:t>
            </a:r>
            <a:r>
              <a:rPr lang="ja-JP" altLang="ja-JP" sz="2800" dirty="0" smtClean="0">
                <a:latin typeface="Meiryo UI" panose="020B0604030504040204" pitchFamily="50" charset="-128"/>
                <a:ea typeface="Meiryo UI" panose="020B0604030504040204" pitchFamily="50" charset="-128"/>
                <a:cs typeface="ＭＳ Ｐゴシック" panose="020B0600070205080204" pitchFamily="50" charset="-128"/>
              </a:rPr>
              <a:t>」</a:t>
            </a:r>
            <a:r>
              <a:rPr lang="ja-JP" altLang="en-US" sz="2800" dirty="0" smtClean="0">
                <a:latin typeface="Meiryo UI" panose="020B0604030504040204" pitchFamily="50" charset="-128"/>
                <a:ea typeface="Meiryo UI" panose="020B0604030504040204" pitchFamily="50" charset="-128"/>
                <a:cs typeface="ＭＳ Ｐゴシック" panose="020B0600070205080204" pitchFamily="50" charset="-128"/>
              </a:rPr>
              <a:t>、つまり、</a:t>
            </a:r>
            <a:r>
              <a:rPr lang="ja-JP" altLang="ja-JP" sz="2800" dirty="0" smtClean="0">
                <a:latin typeface="Meiryo UI" panose="020B0604030504040204" pitchFamily="50" charset="-128"/>
                <a:ea typeface="Meiryo UI" panose="020B0604030504040204" pitchFamily="50" charset="-128"/>
                <a:cs typeface="ＭＳ Ｐゴシック" panose="020B0600070205080204" pitchFamily="50" charset="-128"/>
              </a:rPr>
              <a:t>リターン</a:t>
            </a:r>
            <a:r>
              <a:rPr lang="ja-JP" altLang="en-US" sz="2800" dirty="0">
                <a:latin typeface="Meiryo UI" panose="020B0604030504040204" pitchFamily="50" charset="-128"/>
                <a:ea typeface="Meiryo UI" panose="020B0604030504040204" pitchFamily="50" charset="-128"/>
                <a:cs typeface="ＭＳ Ｐゴシック" panose="020B0600070205080204" pitchFamily="50" charset="-128"/>
              </a:rPr>
              <a:t>が一定でなく、変化にさらされている</a:t>
            </a:r>
            <a:r>
              <a:rPr lang="ja-JP" altLang="en-US" sz="2800" dirty="0" smtClean="0">
                <a:latin typeface="Meiryo UI" panose="020B0604030504040204" pitchFamily="50" charset="-128"/>
                <a:ea typeface="Meiryo UI" panose="020B0604030504040204" pitchFamily="50" charset="-128"/>
                <a:cs typeface="ＭＳ Ｐゴシック" panose="020B0600070205080204" pitchFamily="50" charset="-128"/>
              </a:rPr>
              <a:t>ことを意味します。</a:t>
            </a:r>
            <a:endParaRPr lang="en-US" altLang="ja-JP" sz="2800" dirty="0">
              <a:latin typeface="Meiryo UI" panose="020B0604030504040204" pitchFamily="50" charset="-128"/>
              <a:ea typeface="Meiryo UI" panose="020B0604030504040204" pitchFamily="50" charset="-128"/>
              <a:cs typeface="ＭＳ Ｐゴシック" panose="020B0600070205080204" pitchFamily="50" charset="-128"/>
            </a:endParaRPr>
          </a:p>
        </p:txBody>
      </p:sp>
      <p:sp>
        <p:nvSpPr>
          <p:cNvPr id="9" name="スライド番号プレースホルダー 2"/>
          <p:cNvSpPr txBox="1">
            <a:spLocks/>
          </p:cNvSpPr>
          <p:nvPr/>
        </p:nvSpPr>
        <p:spPr>
          <a:xfrm>
            <a:off x="6896986" y="6432255"/>
            <a:ext cx="2133600" cy="365125"/>
          </a:xfrm>
          <a:prstGeom prst="rect">
            <a:avLst/>
          </a:prstGeom>
        </p:spPr>
        <p:txBody>
          <a:bodyPr vert="horz" lIns="91440" tIns="45720" rIns="91440" bIns="45720" rtlCol="0" anchor="ctr"/>
          <a:lstStyle>
            <a:defPPr>
              <a:defRPr lang="en-US"/>
            </a:defPPr>
            <a:lvl1pPr algn="r" rtl="0" fontAlgn="base">
              <a:lnSpc>
                <a:spcPct val="120000"/>
              </a:lnSpc>
              <a:spcBef>
                <a:spcPct val="20000"/>
              </a:spcBef>
              <a:spcAft>
                <a:spcPct val="20000"/>
              </a:spcAft>
              <a:defRPr kumimoji="1" sz="1200" kern="1200">
                <a:solidFill>
                  <a:schemeClr val="tx1">
                    <a:tint val="75000"/>
                  </a:schemeClr>
                </a:solidFill>
                <a:latin typeface="Arial" charset="0"/>
                <a:ea typeface="ＭＳ Ｐゴシック" charset="-128"/>
                <a:cs typeface="+mn-cs"/>
              </a:defRPr>
            </a:lvl1pPr>
            <a:lvl2pPr marL="4572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2pPr>
            <a:lvl3pPr marL="9144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3pPr>
            <a:lvl4pPr marL="13716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4pPr>
            <a:lvl5pPr marL="18288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fld id="{8549D000-9F9E-4C61-95C7-5047871B5096}" type="slidenum">
              <a:rPr lang="ja-JP" altLang="en-US" sz="1800" b="1" smtClean="0">
                <a:solidFill>
                  <a:srgbClr val="D96709"/>
                </a:solidFill>
                <a:latin typeface="Meiryo UI" panose="020B0604030504040204" pitchFamily="50" charset="-128"/>
                <a:ea typeface="Meiryo UI" panose="020B0604030504040204" pitchFamily="50" charset="-128"/>
              </a:rPr>
              <a:pPr/>
              <a:t>25</a:t>
            </a:fld>
            <a:endParaRPr lang="ja-JP" altLang="en-US" sz="1800" b="1" dirty="0">
              <a:solidFill>
                <a:srgbClr val="D96709"/>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5981852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1"/>
          <p:cNvSpPr txBox="1">
            <a:spLocks/>
          </p:cNvSpPr>
          <p:nvPr/>
        </p:nvSpPr>
        <p:spPr>
          <a:xfrm>
            <a:off x="388838" y="172325"/>
            <a:ext cx="8229600" cy="539128"/>
          </a:xfrm>
          <a:prstGeom prst="rect">
            <a:avLst/>
          </a:prstGeom>
        </p:spPr>
        <p:txBody>
          <a:bodyPr/>
          <a:lstStyle/>
          <a:p>
            <a:pPr>
              <a:lnSpc>
                <a:spcPct val="100000"/>
              </a:lnSpc>
              <a:spcBef>
                <a:spcPct val="0"/>
              </a:spcBef>
              <a:spcAft>
                <a:spcPct val="0"/>
              </a:spcAft>
              <a:defRPr/>
            </a:pPr>
            <a:r>
              <a:rPr lang="ja-JP" altLang="en-US" sz="3200" b="1" kern="0" dirty="0" smtClean="0">
                <a:solidFill>
                  <a:prstClr val="black"/>
                </a:solidFill>
                <a:latin typeface="Meiryo UI" panose="020B0604030504040204" pitchFamily="50" charset="-128"/>
                <a:ea typeface="Meiryo UI" panose="020B0604030504040204" pitchFamily="50" charset="-128"/>
              </a:rPr>
              <a:t>リスクとリターンの関係</a:t>
            </a:r>
            <a:r>
              <a:rPr lang="ja-JP" altLang="en-US" sz="3200" b="1" kern="0" dirty="0">
                <a:solidFill>
                  <a:prstClr val="black"/>
                </a:solidFill>
                <a:latin typeface="Meiryo UI" panose="020B0604030504040204" pitchFamily="50" charset="-128"/>
                <a:ea typeface="Meiryo UI" panose="020B0604030504040204" pitchFamily="50" charset="-128"/>
              </a:rPr>
              <a:t>①</a:t>
            </a:r>
            <a:endParaRPr lang="ja-JP" altLang="en-US" sz="3200" b="1" kern="0" dirty="0" smtClean="0">
              <a:solidFill>
                <a:prstClr val="black"/>
              </a:solidFill>
              <a:latin typeface="Meiryo UI" panose="020B0604030504040204" pitchFamily="50" charset="-128"/>
              <a:ea typeface="Meiryo UI" panose="020B0604030504040204" pitchFamily="50" charset="-128"/>
            </a:endParaRPr>
          </a:p>
        </p:txBody>
      </p:sp>
      <p:sp>
        <p:nvSpPr>
          <p:cNvPr id="14" name="正方形/長方形 13"/>
          <p:cNvSpPr/>
          <p:nvPr/>
        </p:nvSpPr>
        <p:spPr>
          <a:xfrm>
            <a:off x="388838" y="830224"/>
            <a:ext cx="8250743" cy="523220"/>
          </a:xfrm>
          <a:prstGeom prst="rect">
            <a:avLst/>
          </a:prstGeom>
          <a:solidFill>
            <a:srgbClr val="F2A60E"/>
          </a:solidFill>
        </p:spPr>
        <p:txBody>
          <a:bodyPr wrap="square">
            <a:spAutoFit/>
          </a:bodyPr>
          <a:lstStyle/>
          <a:p>
            <a:pPr algn="ctr"/>
            <a:r>
              <a:rPr lang="ja-JP" altLang="en-US" sz="2800" b="1" dirty="0">
                <a:latin typeface="Meiryo UI" panose="020B0604030504040204" pitchFamily="50" charset="-128"/>
                <a:ea typeface="Meiryo UI" panose="020B0604030504040204" pitchFamily="50" charset="-128"/>
              </a:rPr>
              <a:t>「ローリスク・ハイリターン」の金融商品はない</a:t>
            </a:r>
          </a:p>
        </p:txBody>
      </p:sp>
      <p:sp>
        <p:nvSpPr>
          <p:cNvPr id="25" name="正方形/長方形 24"/>
          <p:cNvSpPr/>
          <p:nvPr/>
        </p:nvSpPr>
        <p:spPr>
          <a:xfrm>
            <a:off x="627954" y="5980037"/>
            <a:ext cx="7207422" cy="387798"/>
          </a:xfrm>
          <a:prstGeom prst="rect">
            <a:avLst/>
          </a:prstGeom>
        </p:spPr>
        <p:txBody>
          <a:bodyPr wrap="none">
            <a:spAutoFit/>
          </a:bodyPr>
          <a:lstStyle/>
          <a:p>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これは一般的なイメージ図であり、すべての金融商品があてはまるものではありません。</a:t>
            </a:r>
          </a:p>
        </p:txBody>
      </p:sp>
      <p:pic>
        <p:nvPicPr>
          <p:cNvPr id="2" name="図 1"/>
          <p:cNvPicPr>
            <a:picLocks noChangeAspect="1"/>
          </p:cNvPicPr>
          <p:nvPr/>
        </p:nvPicPr>
        <p:blipFill>
          <a:blip r:embed="rId3"/>
          <a:stretch>
            <a:fillRect/>
          </a:stretch>
        </p:blipFill>
        <p:spPr>
          <a:xfrm>
            <a:off x="986186" y="1472215"/>
            <a:ext cx="7225878" cy="4519307"/>
          </a:xfrm>
          <a:prstGeom prst="rect">
            <a:avLst/>
          </a:prstGeom>
        </p:spPr>
      </p:pic>
      <p:sp>
        <p:nvSpPr>
          <p:cNvPr id="27" name="テキスト ボックス 26"/>
          <p:cNvSpPr txBox="1"/>
          <p:nvPr/>
        </p:nvSpPr>
        <p:spPr>
          <a:xfrm>
            <a:off x="679490" y="6411419"/>
            <a:ext cx="7754296" cy="350865"/>
          </a:xfrm>
          <a:prstGeom prst="rect">
            <a:avLst/>
          </a:prstGeom>
          <a:noFill/>
        </p:spPr>
        <p:txBody>
          <a:bodyPr wrap="square" rtlCol="0">
            <a:spAutoFit/>
          </a:bodyPr>
          <a:lstStyle/>
          <a:p>
            <a:pPr marL="534988" indent="-534988"/>
            <a:r>
              <a:rPr lang="ja-JP" altLang="en-US" sz="1400" dirty="0">
                <a:latin typeface="Meiryo UI" panose="020B0604030504040204" pitchFamily="50" charset="-128"/>
                <a:ea typeface="Meiryo UI" panose="020B0604030504040204" pitchFamily="50" charset="-128"/>
                <a:cs typeface="Meiryo UI" panose="020B0604030504040204" pitchFamily="50" charset="-128"/>
              </a:rPr>
              <a:t>出所</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：金融経済教育推進会議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e</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ラーニング講座「マネビタ」　「お金を増やす」</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kern="100" dirty="0" smtClean="0">
                <a:latin typeface="游明朝" panose="02020400000000000000" pitchFamily="18" charset="-128"/>
                <a:ea typeface="Meiryo UI" panose="020B0604030504040204" pitchFamily="50" charset="-128"/>
                <a:cs typeface="Times New Roman" panose="02020603050405020304" pitchFamily="18" charset="0"/>
              </a:rPr>
              <a:t>資産運用　～始める前に」</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スライド番号プレースホルダー 2"/>
          <p:cNvSpPr txBox="1">
            <a:spLocks/>
          </p:cNvSpPr>
          <p:nvPr/>
        </p:nvSpPr>
        <p:spPr>
          <a:xfrm>
            <a:off x="6896986" y="6432255"/>
            <a:ext cx="2133600" cy="365125"/>
          </a:xfrm>
          <a:prstGeom prst="rect">
            <a:avLst/>
          </a:prstGeom>
        </p:spPr>
        <p:txBody>
          <a:bodyPr vert="horz" lIns="91440" tIns="45720" rIns="91440" bIns="45720" rtlCol="0" anchor="ctr"/>
          <a:lstStyle>
            <a:defPPr>
              <a:defRPr lang="en-US"/>
            </a:defPPr>
            <a:lvl1pPr algn="r" rtl="0" fontAlgn="base">
              <a:lnSpc>
                <a:spcPct val="120000"/>
              </a:lnSpc>
              <a:spcBef>
                <a:spcPct val="20000"/>
              </a:spcBef>
              <a:spcAft>
                <a:spcPct val="20000"/>
              </a:spcAft>
              <a:defRPr kumimoji="1" sz="1200" kern="1200">
                <a:solidFill>
                  <a:schemeClr val="tx1">
                    <a:tint val="75000"/>
                  </a:schemeClr>
                </a:solidFill>
                <a:latin typeface="Arial" charset="0"/>
                <a:ea typeface="ＭＳ Ｐゴシック" charset="-128"/>
                <a:cs typeface="+mn-cs"/>
              </a:defRPr>
            </a:lvl1pPr>
            <a:lvl2pPr marL="4572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2pPr>
            <a:lvl3pPr marL="9144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3pPr>
            <a:lvl4pPr marL="13716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4pPr>
            <a:lvl5pPr marL="18288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fld id="{8549D000-9F9E-4C61-95C7-5047871B5096}" type="slidenum">
              <a:rPr lang="ja-JP" altLang="en-US" sz="1800" b="1" smtClean="0">
                <a:solidFill>
                  <a:srgbClr val="D96709"/>
                </a:solidFill>
                <a:latin typeface="Meiryo UI" panose="020B0604030504040204" pitchFamily="50" charset="-128"/>
                <a:ea typeface="Meiryo UI" panose="020B0604030504040204" pitchFamily="50" charset="-128"/>
              </a:rPr>
              <a:pPr/>
              <a:t>26</a:t>
            </a:fld>
            <a:endParaRPr lang="ja-JP" altLang="en-US" sz="1800" b="1" dirty="0">
              <a:solidFill>
                <a:srgbClr val="D96709"/>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1632971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9" name="グループ化 58"/>
          <p:cNvGrpSpPr/>
          <p:nvPr/>
        </p:nvGrpSpPr>
        <p:grpSpPr>
          <a:xfrm>
            <a:off x="673807" y="1560576"/>
            <a:ext cx="7795478" cy="5079361"/>
            <a:chOff x="663876" y="1744487"/>
            <a:chExt cx="7795478" cy="4919513"/>
          </a:xfrm>
        </p:grpSpPr>
        <p:pic>
          <p:nvPicPr>
            <p:cNvPr id="21" name="図 20" descr="画面の領域"/>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3134" y="1820041"/>
              <a:ext cx="5565607" cy="4656722"/>
            </a:xfrm>
            <a:prstGeom prst="rect">
              <a:avLst/>
            </a:prstGeom>
          </p:spPr>
        </p:pic>
        <p:sp>
          <p:nvSpPr>
            <p:cNvPr id="23" name="テキスト ボックス 22"/>
            <p:cNvSpPr txBox="1"/>
            <p:nvPr/>
          </p:nvSpPr>
          <p:spPr>
            <a:xfrm>
              <a:off x="1155191" y="2239860"/>
              <a:ext cx="461665" cy="4205682"/>
            </a:xfrm>
            <a:prstGeom prst="rect">
              <a:avLst/>
            </a:prstGeom>
            <a:noFill/>
          </p:spPr>
          <p:txBody>
            <a:bodyPr vert="eaVert" wrap="square" rtlCol="0">
              <a:spAutoFit/>
            </a:bodyPr>
            <a:lstStyle/>
            <a:p>
              <a:pPr fontAlgn="auto">
                <a:lnSpc>
                  <a:spcPct val="100000"/>
                </a:lnSpc>
                <a:spcBef>
                  <a:spcPts val="0"/>
                </a:spcBef>
                <a:spcAft>
                  <a:spcPts val="0"/>
                </a:spcAft>
              </a:pPr>
              <a:r>
                <a:rPr lang="ja-JP" altLang="en-US" b="1" dirty="0" smtClean="0">
                  <a:solidFill>
                    <a:srgbClr val="0070C0"/>
                  </a:solidFill>
                  <a:latin typeface="メイリオ" pitchFamily="50" charset="-128"/>
                  <a:ea typeface="メイリオ" pitchFamily="50" charset="-128"/>
                  <a:cs typeface="メイリオ" pitchFamily="50" charset="-128"/>
                </a:rPr>
                <a:t>高　　　       リターン     　　　　低</a:t>
              </a:r>
              <a:endParaRPr lang="ja-JP" altLang="en-US" b="1" dirty="0">
                <a:solidFill>
                  <a:srgbClr val="0070C0"/>
                </a:solidFill>
                <a:latin typeface="メイリオ" pitchFamily="50" charset="-128"/>
                <a:ea typeface="メイリオ" pitchFamily="50" charset="-128"/>
                <a:cs typeface="メイリオ" pitchFamily="50" charset="-128"/>
              </a:endParaRPr>
            </a:p>
          </p:txBody>
        </p:sp>
        <p:sp>
          <p:nvSpPr>
            <p:cNvPr id="24" name="テキスト ボックス 23"/>
            <p:cNvSpPr txBox="1"/>
            <p:nvPr/>
          </p:nvSpPr>
          <p:spPr>
            <a:xfrm>
              <a:off x="2026572" y="6239268"/>
              <a:ext cx="5186035" cy="424732"/>
            </a:xfrm>
            <a:prstGeom prst="rect">
              <a:avLst/>
            </a:prstGeom>
            <a:noFill/>
          </p:spPr>
          <p:txBody>
            <a:bodyPr wrap="none" rtlCol="0">
              <a:spAutoFit/>
            </a:bodyPr>
            <a:lstStyle/>
            <a:p>
              <a:r>
                <a:rPr lang="ja-JP" altLang="en-US" b="1"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低　　　　　　　 　リスク　　　 　　　　　高</a:t>
              </a:r>
              <a:endParaRPr lang="ja-JP" altLang="en-US" b="1" dirty="0">
                <a:solidFill>
                  <a:srgbClr val="0070C0"/>
                </a:solidFill>
              </a:endParaRPr>
            </a:p>
          </p:txBody>
        </p:sp>
        <p:sp>
          <p:nvSpPr>
            <p:cNvPr id="25" name="タイトル 1"/>
            <p:cNvSpPr txBox="1">
              <a:spLocks/>
            </p:cNvSpPr>
            <p:nvPr/>
          </p:nvSpPr>
          <p:spPr>
            <a:xfrm>
              <a:off x="663876" y="1744487"/>
              <a:ext cx="995123" cy="309501"/>
            </a:xfrm>
            <a:prstGeom prst="rect">
              <a:avLst/>
            </a:prstGeom>
          </p:spPr>
          <p:txBody>
            <a:bodyPr vert="horz" wrap="none"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1800" b="1" dirty="0" smtClean="0">
                  <a:solidFill>
                    <a:srgbClr val="0070C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800" b="1" dirty="0" smtClean="0">
                  <a:solidFill>
                    <a:srgbClr val="0070C0"/>
                  </a:solidFill>
                  <a:latin typeface="Meiryo UI" panose="020B0604030504040204" pitchFamily="50" charset="-128"/>
                  <a:ea typeface="Meiryo UI" panose="020B0604030504040204" pitchFamily="50" charset="-128"/>
                  <a:cs typeface="Meiryo UI" panose="020B0604030504040204" pitchFamily="50" charset="-128"/>
                </a:rPr>
                <a:t>リターン</a:t>
              </a:r>
              <a:r>
                <a:rPr lang="en-US" altLang="ja-JP" sz="1800" b="1" dirty="0" smtClean="0">
                  <a:solidFill>
                    <a:srgbClr val="0070C0"/>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8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27" name="直線コネクタ 26"/>
            <p:cNvCxnSpPr/>
            <p:nvPr/>
          </p:nvCxnSpPr>
          <p:spPr>
            <a:xfrm flipV="1">
              <a:off x="1804768" y="3672115"/>
              <a:ext cx="5626547" cy="1503080"/>
            </a:xfrm>
            <a:prstGeom prst="line">
              <a:avLst/>
            </a:prstGeom>
            <a:ln w="50800">
              <a:solidFill>
                <a:srgbClr val="0000FF"/>
              </a:solidFill>
            </a:ln>
          </p:spPr>
          <p:style>
            <a:lnRef idx="1">
              <a:schemeClr val="accent1"/>
            </a:lnRef>
            <a:fillRef idx="0">
              <a:schemeClr val="accent1"/>
            </a:fillRef>
            <a:effectRef idx="0">
              <a:schemeClr val="accent1"/>
            </a:effectRef>
            <a:fontRef idx="minor">
              <a:schemeClr val="tx1"/>
            </a:fontRef>
          </p:style>
        </p:cxnSp>
        <p:sp>
          <p:nvSpPr>
            <p:cNvPr id="28" name="テキスト ボックス 27"/>
            <p:cNvSpPr txBox="1"/>
            <p:nvPr/>
          </p:nvSpPr>
          <p:spPr>
            <a:xfrm>
              <a:off x="5219427" y="3119760"/>
              <a:ext cx="430887" cy="2126515"/>
            </a:xfrm>
            <a:prstGeom prst="rect">
              <a:avLst/>
            </a:prstGeom>
            <a:noFill/>
          </p:spPr>
          <p:txBody>
            <a:bodyPr vert="eaVert" wrap="square" rtlCol="0">
              <a:spAutoFit/>
            </a:bodyPr>
            <a:lstStyle/>
            <a:p>
              <a:pPr fontAlgn="auto">
                <a:lnSpc>
                  <a:spcPct val="100000"/>
                </a:lnSpc>
                <a:spcBef>
                  <a:spcPts val="0"/>
                </a:spcBef>
                <a:spcAft>
                  <a:spcPts val="0"/>
                </a:spcAft>
              </a:pP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リターンの ばらつき</a:t>
              </a: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フリーフォーム 28"/>
            <p:cNvSpPr/>
            <p:nvPr/>
          </p:nvSpPr>
          <p:spPr>
            <a:xfrm>
              <a:off x="5545424" y="2070100"/>
              <a:ext cx="360648" cy="3743234"/>
            </a:xfrm>
            <a:custGeom>
              <a:avLst/>
              <a:gdLst>
                <a:gd name="connsiteX0" fmla="*/ 60356 w 60356"/>
                <a:gd name="connsiteY0" fmla="*/ 0 h 488887"/>
                <a:gd name="connsiteX1" fmla="*/ 60356 w 60356"/>
                <a:gd name="connsiteY1" fmla="*/ 488887 h 488887"/>
                <a:gd name="connsiteX2" fmla="*/ 0 w 60356"/>
                <a:gd name="connsiteY2" fmla="*/ 232372 h 488887"/>
                <a:gd name="connsiteX3" fmla="*/ 60356 w 60356"/>
                <a:gd name="connsiteY3" fmla="*/ 0 h 488887"/>
                <a:gd name="connsiteX0" fmla="*/ 60356 w 60356"/>
                <a:gd name="connsiteY0" fmla="*/ 0 h 488887"/>
                <a:gd name="connsiteX1" fmla="*/ 60356 w 60356"/>
                <a:gd name="connsiteY1" fmla="*/ 488887 h 488887"/>
                <a:gd name="connsiteX2" fmla="*/ 0 w 60356"/>
                <a:gd name="connsiteY2" fmla="*/ 232372 h 488887"/>
                <a:gd name="connsiteX3" fmla="*/ 60356 w 60356"/>
                <a:gd name="connsiteY3" fmla="*/ 0 h 488887"/>
                <a:gd name="connsiteX0" fmla="*/ 60386 w 60386"/>
                <a:gd name="connsiteY0" fmla="*/ 0 h 488887"/>
                <a:gd name="connsiteX1" fmla="*/ 60386 w 60386"/>
                <a:gd name="connsiteY1" fmla="*/ 488887 h 488887"/>
                <a:gd name="connsiteX2" fmla="*/ 30 w 60386"/>
                <a:gd name="connsiteY2" fmla="*/ 232372 h 488887"/>
                <a:gd name="connsiteX3" fmla="*/ 60386 w 60386"/>
                <a:gd name="connsiteY3" fmla="*/ 0 h 488887"/>
                <a:gd name="connsiteX0" fmla="*/ 62765 w 62765"/>
                <a:gd name="connsiteY0" fmla="*/ 0 h 488887"/>
                <a:gd name="connsiteX1" fmla="*/ 62765 w 62765"/>
                <a:gd name="connsiteY1" fmla="*/ 488887 h 488887"/>
                <a:gd name="connsiteX2" fmla="*/ 28 w 62765"/>
                <a:gd name="connsiteY2" fmla="*/ 241897 h 488887"/>
                <a:gd name="connsiteX3" fmla="*/ 62765 w 62765"/>
                <a:gd name="connsiteY3" fmla="*/ 0 h 488887"/>
                <a:gd name="connsiteX0" fmla="*/ 62765 w 62765"/>
                <a:gd name="connsiteY0" fmla="*/ 0 h 488887"/>
                <a:gd name="connsiteX1" fmla="*/ 62765 w 62765"/>
                <a:gd name="connsiteY1" fmla="*/ 488887 h 488887"/>
                <a:gd name="connsiteX2" fmla="*/ 28 w 62765"/>
                <a:gd name="connsiteY2" fmla="*/ 241897 h 488887"/>
                <a:gd name="connsiteX3" fmla="*/ 62765 w 62765"/>
                <a:gd name="connsiteY3" fmla="*/ 0 h 488887"/>
                <a:gd name="connsiteX0" fmla="*/ 62765 w 62765"/>
                <a:gd name="connsiteY0" fmla="*/ 0 h 488887"/>
                <a:gd name="connsiteX1" fmla="*/ 62765 w 62765"/>
                <a:gd name="connsiteY1" fmla="*/ 488887 h 488887"/>
                <a:gd name="connsiteX2" fmla="*/ 28 w 62765"/>
                <a:gd name="connsiteY2" fmla="*/ 241897 h 488887"/>
                <a:gd name="connsiteX3" fmla="*/ 62765 w 62765"/>
                <a:gd name="connsiteY3" fmla="*/ 0 h 488887"/>
                <a:gd name="connsiteX0" fmla="*/ 62760 w 62760"/>
                <a:gd name="connsiteY0" fmla="*/ 0 h 488887"/>
                <a:gd name="connsiteX1" fmla="*/ 62760 w 62760"/>
                <a:gd name="connsiteY1" fmla="*/ 488887 h 488887"/>
                <a:gd name="connsiteX2" fmla="*/ 23 w 62760"/>
                <a:gd name="connsiteY2" fmla="*/ 241897 h 488887"/>
                <a:gd name="connsiteX3" fmla="*/ 62760 w 62760"/>
                <a:gd name="connsiteY3" fmla="*/ 0 h 488887"/>
                <a:gd name="connsiteX0" fmla="*/ 65140 w 65140"/>
                <a:gd name="connsiteY0" fmla="*/ 0 h 488887"/>
                <a:gd name="connsiteX1" fmla="*/ 65140 w 65140"/>
                <a:gd name="connsiteY1" fmla="*/ 488887 h 488887"/>
                <a:gd name="connsiteX2" fmla="*/ 21 w 65140"/>
                <a:gd name="connsiteY2" fmla="*/ 234753 h 488887"/>
                <a:gd name="connsiteX3" fmla="*/ 65140 w 65140"/>
                <a:gd name="connsiteY3" fmla="*/ 0 h 488887"/>
                <a:gd name="connsiteX0" fmla="*/ 66067 w 66067"/>
                <a:gd name="connsiteY0" fmla="*/ 0 h 488887"/>
                <a:gd name="connsiteX1" fmla="*/ 66067 w 66067"/>
                <a:gd name="connsiteY1" fmla="*/ 488887 h 488887"/>
                <a:gd name="connsiteX2" fmla="*/ 21 w 66067"/>
                <a:gd name="connsiteY2" fmla="*/ 244161 h 488887"/>
                <a:gd name="connsiteX3" fmla="*/ 66067 w 66067"/>
                <a:gd name="connsiteY3" fmla="*/ 0 h 488887"/>
                <a:gd name="connsiteX0" fmla="*/ 66046 w 66046"/>
                <a:gd name="connsiteY0" fmla="*/ 0 h 488887"/>
                <a:gd name="connsiteX1" fmla="*/ 66046 w 66046"/>
                <a:gd name="connsiteY1" fmla="*/ 488887 h 488887"/>
                <a:gd name="connsiteX2" fmla="*/ 0 w 66046"/>
                <a:gd name="connsiteY2" fmla="*/ 244161 h 488887"/>
                <a:gd name="connsiteX3" fmla="*/ 66046 w 66046"/>
                <a:gd name="connsiteY3" fmla="*/ 0 h 488887"/>
              </a:gdLst>
              <a:ahLst/>
              <a:cxnLst>
                <a:cxn ang="0">
                  <a:pos x="connsiteX0" y="connsiteY0"/>
                </a:cxn>
                <a:cxn ang="0">
                  <a:pos x="connsiteX1" y="connsiteY1"/>
                </a:cxn>
                <a:cxn ang="0">
                  <a:pos x="connsiteX2" y="connsiteY2"/>
                </a:cxn>
                <a:cxn ang="0">
                  <a:pos x="connsiteX3" y="connsiteY3"/>
                </a:cxn>
              </a:cxnLst>
              <a:rect l="l" t="t" r="r" b="b"/>
              <a:pathLst>
                <a:path w="66046" h="488887">
                  <a:moveTo>
                    <a:pt x="66046" y="0"/>
                  </a:moveTo>
                  <a:lnTo>
                    <a:pt x="66046" y="488887"/>
                  </a:lnTo>
                  <a:cubicBezTo>
                    <a:pt x="57833" y="396238"/>
                    <a:pt x="1468" y="332471"/>
                    <a:pt x="0" y="244161"/>
                  </a:cubicBezTo>
                  <a:cubicBezTo>
                    <a:pt x="3450" y="145272"/>
                    <a:pt x="57833" y="77457"/>
                    <a:pt x="66046" y="0"/>
                  </a:cubicBezTo>
                  <a:close/>
                </a:path>
              </a:pathLst>
            </a:custGeom>
            <a:gradFill flip="none" rotWithShape="1">
              <a:gsLst>
                <a:gs pos="0">
                  <a:srgbClr val="14AAEB"/>
                </a:gs>
                <a:gs pos="85000">
                  <a:srgbClr val="14AAEB">
                    <a:alpha val="24000"/>
                  </a:srgbClr>
                </a:gs>
                <a:gs pos="100000">
                  <a:schemeClr val="bg1"/>
                </a:gs>
              </a:gsLst>
              <a:lin ang="0" scaled="1"/>
              <a:tileRect/>
            </a:gradFill>
            <a:ln w="19050">
              <a:solidFill>
                <a:srgbClr val="0070C0"/>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lnSpc>
                  <a:spcPct val="100000"/>
                </a:lnSpc>
                <a:spcBef>
                  <a:spcPts val="0"/>
                </a:spcBef>
                <a:spcAft>
                  <a:spcPts val="0"/>
                </a:spcAft>
              </a:pPr>
              <a:endParaRPr lang="ja-JP" altLang="en-US">
                <a:solidFill>
                  <a:prstClr val="white"/>
                </a:solidFill>
                <a:latin typeface="HGP創英角ｺﾞｼｯｸUB" pitchFamily="50" charset="-128"/>
                <a:ea typeface="HGP創英角ｺﾞｼｯｸUB" pitchFamily="50" charset="-128"/>
              </a:endParaRPr>
            </a:p>
          </p:txBody>
        </p:sp>
        <p:cxnSp>
          <p:nvCxnSpPr>
            <p:cNvPr id="30" name="直線コネクタ 29"/>
            <p:cNvCxnSpPr/>
            <p:nvPr/>
          </p:nvCxnSpPr>
          <p:spPr>
            <a:xfrm flipH="1">
              <a:off x="5562576" y="4041916"/>
              <a:ext cx="3240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1" name="直線矢印コネクタ 30"/>
            <p:cNvCxnSpPr/>
            <p:nvPr/>
          </p:nvCxnSpPr>
          <p:spPr>
            <a:xfrm>
              <a:off x="5908711" y="1956669"/>
              <a:ext cx="0" cy="3930463"/>
            </a:xfrm>
            <a:prstGeom prst="straightConnector1">
              <a:avLst/>
            </a:prstGeom>
            <a:ln w="31750">
              <a:solidFill>
                <a:srgbClr val="0070C0"/>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32" name="フリーフォーム 31"/>
            <p:cNvSpPr/>
            <p:nvPr/>
          </p:nvSpPr>
          <p:spPr>
            <a:xfrm>
              <a:off x="4498940" y="2967360"/>
              <a:ext cx="351654" cy="2454032"/>
            </a:xfrm>
            <a:custGeom>
              <a:avLst/>
              <a:gdLst>
                <a:gd name="connsiteX0" fmla="*/ 60356 w 60356"/>
                <a:gd name="connsiteY0" fmla="*/ 0 h 488887"/>
                <a:gd name="connsiteX1" fmla="*/ 60356 w 60356"/>
                <a:gd name="connsiteY1" fmla="*/ 488887 h 488887"/>
                <a:gd name="connsiteX2" fmla="*/ 0 w 60356"/>
                <a:gd name="connsiteY2" fmla="*/ 232372 h 488887"/>
                <a:gd name="connsiteX3" fmla="*/ 60356 w 60356"/>
                <a:gd name="connsiteY3" fmla="*/ 0 h 488887"/>
                <a:gd name="connsiteX0" fmla="*/ 60356 w 60356"/>
                <a:gd name="connsiteY0" fmla="*/ 0 h 488887"/>
                <a:gd name="connsiteX1" fmla="*/ 60356 w 60356"/>
                <a:gd name="connsiteY1" fmla="*/ 488887 h 488887"/>
                <a:gd name="connsiteX2" fmla="*/ 0 w 60356"/>
                <a:gd name="connsiteY2" fmla="*/ 232372 h 488887"/>
                <a:gd name="connsiteX3" fmla="*/ 60356 w 60356"/>
                <a:gd name="connsiteY3" fmla="*/ 0 h 488887"/>
                <a:gd name="connsiteX0" fmla="*/ 60386 w 60386"/>
                <a:gd name="connsiteY0" fmla="*/ 0 h 488887"/>
                <a:gd name="connsiteX1" fmla="*/ 60386 w 60386"/>
                <a:gd name="connsiteY1" fmla="*/ 488887 h 488887"/>
                <a:gd name="connsiteX2" fmla="*/ 30 w 60386"/>
                <a:gd name="connsiteY2" fmla="*/ 232372 h 488887"/>
                <a:gd name="connsiteX3" fmla="*/ 60386 w 60386"/>
                <a:gd name="connsiteY3" fmla="*/ 0 h 488887"/>
                <a:gd name="connsiteX0" fmla="*/ 62765 w 62765"/>
                <a:gd name="connsiteY0" fmla="*/ 0 h 488887"/>
                <a:gd name="connsiteX1" fmla="*/ 62765 w 62765"/>
                <a:gd name="connsiteY1" fmla="*/ 488887 h 488887"/>
                <a:gd name="connsiteX2" fmla="*/ 28 w 62765"/>
                <a:gd name="connsiteY2" fmla="*/ 241897 h 488887"/>
                <a:gd name="connsiteX3" fmla="*/ 62765 w 62765"/>
                <a:gd name="connsiteY3" fmla="*/ 0 h 488887"/>
                <a:gd name="connsiteX0" fmla="*/ 62765 w 62765"/>
                <a:gd name="connsiteY0" fmla="*/ 0 h 488887"/>
                <a:gd name="connsiteX1" fmla="*/ 62765 w 62765"/>
                <a:gd name="connsiteY1" fmla="*/ 488887 h 488887"/>
                <a:gd name="connsiteX2" fmla="*/ 28 w 62765"/>
                <a:gd name="connsiteY2" fmla="*/ 241897 h 488887"/>
                <a:gd name="connsiteX3" fmla="*/ 62765 w 62765"/>
                <a:gd name="connsiteY3" fmla="*/ 0 h 488887"/>
                <a:gd name="connsiteX0" fmla="*/ 62765 w 62765"/>
                <a:gd name="connsiteY0" fmla="*/ 0 h 488887"/>
                <a:gd name="connsiteX1" fmla="*/ 62765 w 62765"/>
                <a:gd name="connsiteY1" fmla="*/ 488887 h 488887"/>
                <a:gd name="connsiteX2" fmla="*/ 28 w 62765"/>
                <a:gd name="connsiteY2" fmla="*/ 241897 h 488887"/>
                <a:gd name="connsiteX3" fmla="*/ 62765 w 62765"/>
                <a:gd name="connsiteY3" fmla="*/ 0 h 488887"/>
                <a:gd name="connsiteX0" fmla="*/ 62760 w 62760"/>
                <a:gd name="connsiteY0" fmla="*/ 0 h 488887"/>
                <a:gd name="connsiteX1" fmla="*/ 62760 w 62760"/>
                <a:gd name="connsiteY1" fmla="*/ 488887 h 488887"/>
                <a:gd name="connsiteX2" fmla="*/ 23 w 62760"/>
                <a:gd name="connsiteY2" fmla="*/ 241897 h 488887"/>
                <a:gd name="connsiteX3" fmla="*/ 62760 w 62760"/>
                <a:gd name="connsiteY3" fmla="*/ 0 h 488887"/>
                <a:gd name="connsiteX0" fmla="*/ 65140 w 65140"/>
                <a:gd name="connsiteY0" fmla="*/ 0 h 488887"/>
                <a:gd name="connsiteX1" fmla="*/ 65140 w 65140"/>
                <a:gd name="connsiteY1" fmla="*/ 488887 h 488887"/>
                <a:gd name="connsiteX2" fmla="*/ 21 w 65140"/>
                <a:gd name="connsiteY2" fmla="*/ 234753 h 488887"/>
                <a:gd name="connsiteX3" fmla="*/ 65140 w 65140"/>
                <a:gd name="connsiteY3" fmla="*/ 0 h 488887"/>
                <a:gd name="connsiteX0" fmla="*/ 66067 w 66067"/>
                <a:gd name="connsiteY0" fmla="*/ 0 h 488887"/>
                <a:gd name="connsiteX1" fmla="*/ 66067 w 66067"/>
                <a:gd name="connsiteY1" fmla="*/ 488887 h 488887"/>
                <a:gd name="connsiteX2" fmla="*/ 21 w 66067"/>
                <a:gd name="connsiteY2" fmla="*/ 244161 h 488887"/>
                <a:gd name="connsiteX3" fmla="*/ 66067 w 66067"/>
                <a:gd name="connsiteY3" fmla="*/ 0 h 488887"/>
                <a:gd name="connsiteX0" fmla="*/ 66046 w 66046"/>
                <a:gd name="connsiteY0" fmla="*/ 0 h 488887"/>
                <a:gd name="connsiteX1" fmla="*/ 66046 w 66046"/>
                <a:gd name="connsiteY1" fmla="*/ 488887 h 488887"/>
                <a:gd name="connsiteX2" fmla="*/ 0 w 66046"/>
                <a:gd name="connsiteY2" fmla="*/ 244161 h 488887"/>
                <a:gd name="connsiteX3" fmla="*/ 66046 w 66046"/>
                <a:gd name="connsiteY3" fmla="*/ 0 h 488887"/>
              </a:gdLst>
              <a:ahLst/>
              <a:cxnLst>
                <a:cxn ang="0">
                  <a:pos x="connsiteX0" y="connsiteY0"/>
                </a:cxn>
                <a:cxn ang="0">
                  <a:pos x="connsiteX1" y="connsiteY1"/>
                </a:cxn>
                <a:cxn ang="0">
                  <a:pos x="connsiteX2" y="connsiteY2"/>
                </a:cxn>
                <a:cxn ang="0">
                  <a:pos x="connsiteX3" y="connsiteY3"/>
                </a:cxn>
              </a:cxnLst>
              <a:rect l="l" t="t" r="r" b="b"/>
              <a:pathLst>
                <a:path w="66046" h="488887">
                  <a:moveTo>
                    <a:pt x="66046" y="0"/>
                  </a:moveTo>
                  <a:lnTo>
                    <a:pt x="66046" y="488887"/>
                  </a:lnTo>
                  <a:cubicBezTo>
                    <a:pt x="57833" y="396238"/>
                    <a:pt x="1468" y="332471"/>
                    <a:pt x="0" y="244161"/>
                  </a:cubicBezTo>
                  <a:cubicBezTo>
                    <a:pt x="3450" y="145272"/>
                    <a:pt x="57833" y="77457"/>
                    <a:pt x="66046" y="0"/>
                  </a:cubicBezTo>
                  <a:close/>
                </a:path>
              </a:pathLst>
            </a:custGeom>
            <a:gradFill flip="none" rotWithShape="1">
              <a:gsLst>
                <a:gs pos="0">
                  <a:srgbClr val="14AAEB"/>
                </a:gs>
                <a:gs pos="85000">
                  <a:srgbClr val="14AAEB">
                    <a:alpha val="24000"/>
                  </a:srgbClr>
                </a:gs>
                <a:gs pos="100000">
                  <a:schemeClr val="bg1"/>
                </a:gs>
              </a:gsLst>
              <a:lin ang="0" scaled="1"/>
              <a:tileRect/>
            </a:gradFill>
            <a:ln w="19050">
              <a:solidFill>
                <a:srgbClr val="0070C0"/>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lnSpc>
                  <a:spcPct val="100000"/>
                </a:lnSpc>
                <a:spcBef>
                  <a:spcPts val="0"/>
                </a:spcBef>
                <a:spcAft>
                  <a:spcPts val="0"/>
                </a:spcAft>
              </a:pPr>
              <a:endParaRPr lang="ja-JP" altLang="en-US">
                <a:solidFill>
                  <a:prstClr val="white"/>
                </a:solidFill>
                <a:latin typeface="HGP創英角ｺﾞｼｯｸUB" pitchFamily="50" charset="-128"/>
                <a:ea typeface="HGP創英角ｺﾞｼｯｸUB" pitchFamily="50" charset="-128"/>
              </a:endParaRPr>
            </a:p>
          </p:txBody>
        </p:sp>
        <p:cxnSp>
          <p:nvCxnSpPr>
            <p:cNvPr id="33" name="直線コネクタ 32"/>
            <p:cNvCxnSpPr/>
            <p:nvPr/>
          </p:nvCxnSpPr>
          <p:spPr>
            <a:xfrm flipH="1">
              <a:off x="4513779" y="4323836"/>
              <a:ext cx="3240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4" name="直線矢印コネクタ 33"/>
            <p:cNvCxnSpPr/>
            <p:nvPr/>
          </p:nvCxnSpPr>
          <p:spPr>
            <a:xfrm>
              <a:off x="4850594" y="2895600"/>
              <a:ext cx="0" cy="2560210"/>
            </a:xfrm>
            <a:prstGeom prst="straightConnector1">
              <a:avLst/>
            </a:prstGeom>
            <a:ln w="31750">
              <a:solidFill>
                <a:srgbClr val="0070C0"/>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35" name="フリーフォーム 34"/>
            <p:cNvSpPr/>
            <p:nvPr/>
          </p:nvSpPr>
          <p:spPr>
            <a:xfrm>
              <a:off x="3565638" y="3876788"/>
              <a:ext cx="275454" cy="1298134"/>
            </a:xfrm>
            <a:custGeom>
              <a:avLst/>
              <a:gdLst>
                <a:gd name="connsiteX0" fmla="*/ 60356 w 60356"/>
                <a:gd name="connsiteY0" fmla="*/ 0 h 488887"/>
                <a:gd name="connsiteX1" fmla="*/ 60356 w 60356"/>
                <a:gd name="connsiteY1" fmla="*/ 488887 h 488887"/>
                <a:gd name="connsiteX2" fmla="*/ 0 w 60356"/>
                <a:gd name="connsiteY2" fmla="*/ 232372 h 488887"/>
                <a:gd name="connsiteX3" fmla="*/ 60356 w 60356"/>
                <a:gd name="connsiteY3" fmla="*/ 0 h 488887"/>
                <a:gd name="connsiteX0" fmla="*/ 60356 w 60356"/>
                <a:gd name="connsiteY0" fmla="*/ 0 h 488887"/>
                <a:gd name="connsiteX1" fmla="*/ 60356 w 60356"/>
                <a:gd name="connsiteY1" fmla="*/ 488887 h 488887"/>
                <a:gd name="connsiteX2" fmla="*/ 0 w 60356"/>
                <a:gd name="connsiteY2" fmla="*/ 232372 h 488887"/>
                <a:gd name="connsiteX3" fmla="*/ 60356 w 60356"/>
                <a:gd name="connsiteY3" fmla="*/ 0 h 488887"/>
                <a:gd name="connsiteX0" fmla="*/ 60386 w 60386"/>
                <a:gd name="connsiteY0" fmla="*/ 0 h 488887"/>
                <a:gd name="connsiteX1" fmla="*/ 60386 w 60386"/>
                <a:gd name="connsiteY1" fmla="*/ 488887 h 488887"/>
                <a:gd name="connsiteX2" fmla="*/ 30 w 60386"/>
                <a:gd name="connsiteY2" fmla="*/ 232372 h 488887"/>
                <a:gd name="connsiteX3" fmla="*/ 60386 w 60386"/>
                <a:gd name="connsiteY3" fmla="*/ 0 h 488887"/>
                <a:gd name="connsiteX0" fmla="*/ 62765 w 62765"/>
                <a:gd name="connsiteY0" fmla="*/ 0 h 488887"/>
                <a:gd name="connsiteX1" fmla="*/ 62765 w 62765"/>
                <a:gd name="connsiteY1" fmla="*/ 488887 h 488887"/>
                <a:gd name="connsiteX2" fmla="*/ 28 w 62765"/>
                <a:gd name="connsiteY2" fmla="*/ 241897 h 488887"/>
                <a:gd name="connsiteX3" fmla="*/ 62765 w 62765"/>
                <a:gd name="connsiteY3" fmla="*/ 0 h 488887"/>
                <a:gd name="connsiteX0" fmla="*/ 62765 w 62765"/>
                <a:gd name="connsiteY0" fmla="*/ 0 h 488887"/>
                <a:gd name="connsiteX1" fmla="*/ 62765 w 62765"/>
                <a:gd name="connsiteY1" fmla="*/ 488887 h 488887"/>
                <a:gd name="connsiteX2" fmla="*/ 28 w 62765"/>
                <a:gd name="connsiteY2" fmla="*/ 241897 h 488887"/>
                <a:gd name="connsiteX3" fmla="*/ 62765 w 62765"/>
                <a:gd name="connsiteY3" fmla="*/ 0 h 488887"/>
                <a:gd name="connsiteX0" fmla="*/ 62765 w 62765"/>
                <a:gd name="connsiteY0" fmla="*/ 0 h 488887"/>
                <a:gd name="connsiteX1" fmla="*/ 62765 w 62765"/>
                <a:gd name="connsiteY1" fmla="*/ 488887 h 488887"/>
                <a:gd name="connsiteX2" fmla="*/ 28 w 62765"/>
                <a:gd name="connsiteY2" fmla="*/ 241897 h 488887"/>
                <a:gd name="connsiteX3" fmla="*/ 62765 w 62765"/>
                <a:gd name="connsiteY3" fmla="*/ 0 h 488887"/>
                <a:gd name="connsiteX0" fmla="*/ 62760 w 62760"/>
                <a:gd name="connsiteY0" fmla="*/ 0 h 488887"/>
                <a:gd name="connsiteX1" fmla="*/ 62760 w 62760"/>
                <a:gd name="connsiteY1" fmla="*/ 488887 h 488887"/>
                <a:gd name="connsiteX2" fmla="*/ 23 w 62760"/>
                <a:gd name="connsiteY2" fmla="*/ 241897 h 488887"/>
                <a:gd name="connsiteX3" fmla="*/ 62760 w 62760"/>
                <a:gd name="connsiteY3" fmla="*/ 0 h 488887"/>
                <a:gd name="connsiteX0" fmla="*/ 65140 w 65140"/>
                <a:gd name="connsiteY0" fmla="*/ 0 h 488887"/>
                <a:gd name="connsiteX1" fmla="*/ 65140 w 65140"/>
                <a:gd name="connsiteY1" fmla="*/ 488887 h 488887"/>
                <a:gd name="connsiteX2" fmla="*/ 21 w 65140"/>
                <a:gd name="connsiteY2" fmla="*/ 234753 h 488887"/>
                <a:gd name="connsiteX3" fmla="*/ 65140 w 65140"/>
                <a:gd name="connsiteY3" fmla="*/ 0 h 488887"/>
                <a:gd name="connsiteX0" fmla="*/ 66067 w 66067"/>
                <a:gd name="connsiteY0" fmla="*/ 0 h 488887"/>
                <a:gd name="connsiteX1" fmla="*/ 66067 w 66067"/>
                <a:gd name="connsiteY1" fmla="*/ 488887 h 488887"/>
                <a:gd name="connsiteX2" fmla="*/ 21 w 66067"/>
                <a:gd name="connsiteY2" fmla="*/ 244161 h 488887"/>
                <a:gd name="connsiteX3" fmla="*/ 66067 w 66067"/>
                <a:gd name="connsiteY3" fmla="*/ 0 h 488887"/>
                <a:gd name="connsiteX0" fmla="*/ 66046 w 66046"/>
                <a:gd name="connsiteY0" fmla="*/ 0 h 488887"/>
                <a:gd name="connsiteX1" fmla="*/ 66046 w 66046"/>
                <a:gd name="connsiteY1" fmla="*/ 488887 h 488887"/>
                <a:gd name="connsiteX2" fmla="*/ 0 w 66046"/>
                <a:gd name="connsiteY2" fmla="*/ 244161 h 488887"/>
                <a:gd name="connsiteX3" fmla="*/ 66046 w 66046"/>
                <a:gd name="connsiteY3" fmla="*/ 0 h 488887"/>
              </a:gdLst>
              <a:ahLst/>
              <a:cxnLst>
                <a:cxn ang="0">
                  <a:pos x="connsiteX0" y="connsiteY0"/>
                </a:cxn>
                <a:cxn ang="0">
                  <a:pos x="connsiteX1" y="connsiteY1"/>
                </a:cxn>
                <a:cxn ang="0">
                  <a:pos x="connsiteX2" y="connsiteY2"/>
                </a:cxn>
                <a:cxn ang="0">
                  <a:pos x="connsiteX3" y="connsiteY3"/>
                </a:cxn>
              </a:cxnLst>
              <a:rect l="l" t="t" r="r" b="b"/>
              <a:pathLst>
                <a:path w="66046" h="488887">
                  <a:moveTo>
                    <a:pt x="66046" y="0"/>
                  </a:moveTo>
                  <a:lnTo>
                    <a:pt x="66046" y="488887"/>
                  </a:lnTo>
                  <a:cubicBezTo>
                    <a:pt x="57833" y="396238"/>
                    <a:pt x="1468" y="332471"/>
                    <a:pt x="0" y="244161"/>
                  </a:cubicBezTo>
                  <a:cubicBezTo>
                    <a:pt x="3450" y="145272"/>
                    <a:pt x="57833" y="77457"/>
                    <a:pt x="66046" y="0"/>
                  </a:cubicBezTo>
                  <a:close/>
                </a:path>
              </a:pathLst>
            </a:custGeom>
            <a:gradFill flip="none" rotWithShape="1">
              <a:gsLst>
                <a:gs pos="0">
                  <a:srgbClr val="14AAEB"/>
                </a:gs>
                <a:gs pos="85000">
                  <a:srgbClr val="14AAEB">
                    <a:alpha val="24000"/>
                  </a:srgbClr>
                </a:gs>
                <a:gs pos="100000">
                  <a:schemeClr val="bg1"/>
                </a:gs>
              </a:gsLst>
              <a:lin ang="0" scaled="1"/>
              <a:tileRect/>
            </a:gradFill>
            <a:ln w="19050">
              <a:solidFill>
                <a:srgbClr val="0070C0"/>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lnSpc>
                  <a:spcPct val="100000"/>
                </a:lnSpc>
                <a:spcBef>
                  <a:spcPts val="0"/>
                </a:spcBef>
                <a:spcAft>
                  <a:spcPts val="0"/>
                </a:spcAft>
              </a:pPr>
              <a:endParaRPr lang="ja-JP" altLang="en-US">
                <a:solidFill>
                  <a:prstClr val="white"/>
                </a:solidFill>
                <a:latin typeface="HGP創英角ｺﾞｼｯｸUB" pitchFamily="50" charset="-128"/>
                <a:ea typeface="HGP創英角ｺﾞｼｯｸUB" pitchFamily="50" charset="-128"/>
              </a:endParaRPr>
            </a:p>
          </p:txBody>
        </p:sp>
        <p:cxnSp>
          <p:nvCxnSpPr>
            <p:cNvPr id="36" name="直線コネクタ 35"/>
            <p:cNvCxnSpPr/>
            <p:nvPr/>
          </p:nvCxnSpPr>
          <p:spPr>
            <a:xfrm flipH="1">
              <a:off x="3585466" y="4588145"/>
              <a:ext cx="2520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37" name="テキスト ボックス 36"/>
            <p:cNvSpPr txBox="1"/>
            <p:nvPr/>
          </p:nvSpPr>
          <p:spPr>
            <a:xfrm>
              <a:off x="5841653" y="3393898"/>
              <a:ext cx="1961321" cy="338554"/>
            </a:xfrm>
            <a:prstGeom prst="rect">
              <a:avLst/>
            </a:prstGeom>
            <a:noFill/>
          </p:spPr>
          <p:txBody>
            <a:bodyPr wrap="square" rtlCol="0">
              <a:spAutoFit/>
            </a:bodyPr>
            <a:lstStyle/>
            <a:p>
              <a:pPr algn="ctr" fontAlgn="auto">
                <a:lnSpc>
                  <a:spcPct val="100000"/>
                </a:lnSpc>
                <a:spcBef>
                  <a:spcPts val="0"/>
                </a:spcBef>
                <a:spcAft>
                  <a:spcPts val="0"/>
                </a:spcAft>
              </a:pP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リターン</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の平均</a:t>
              </a:r>
              <a:endPar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8" name="タイトル 1"/>
            <p:cNvSpPr txBox="1">
              <a:spLocks/>
            </p:cNvSpPr>
            <p:nvPr/>
          </p:nvSpPr>
          <p:spPr>
            <a:xfrm>
              <a:off x="7464231" y="5034209"/>
              <a:ext cx="995123" cy="309501"/>
            </a:xfrm>
            <a:prstGeom prst="rect">
              <a:avLst/>
            </a:prstGeom>
          </p:spPr>
          <p:txBody>
            <a:bodyPr vert="horz" wrap="none"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1800" b="1" dirty="0" smtClean="0">
                  <a:solidFill>
                    <a:srgbClr val="0070C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800" b="1" dirty="0" smtClean="0">
                  <a:solidFill>
                    <a:srgbClr val="0070C0"/>
                  </a:solidFill>
                  <a:latin typeface="Meiryo UI" panose="020B0604030504040204" pitchFamily="50" charset="-128"/>
                  <a:ea typeface="Meiryo UI" panose="020B0604030504040204" pitchFamily="50" charset="-128"/>
                  <a:cs typeface="Meiryo UI" panose="020B0604030504040204" pitchFamily="50" charset="-128"/>
                </a:rPr>
                <a:t>リスク</a:t>
              </a:r>
              <a:r>
                <a:rPr lang="en-US" altLang="ja-JP" sz="1800" b="1" dirty="0" smtClean="0">
                  <a:solidFill>
                    <a:srgbClr val="0070C0"/>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8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テキスト ボックス 39"/>
            <p:cNvSpPr txBox="1"/>
            <p:nvPr/>
          </p:nvSpPr>
          <p:spPr>
            <a:xfrm>
              <a:off x="1838229" y="1880469"/>
              <a:ext cx="2177199" cy="738664"/>
            </a:xfrm>
            <a:prstGeom prst="rect">
              <a:avLst/>
            </a:prstGeom>
            <a:noFill/>
          </p:spPr>
          <p:txBody>
            <a:bodyPr wrap="none" rtlCol="0">
              <a:spAutoFit/>
            </a:bodyPr>
            <a:lstStyle/>
            <a:p>
              <a:pPr algn="ctr"/>
              <a:r>
                <a:rPr lang="ja-JP" altLang="en-US" sz="1500" b="1"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「ローリスク・ハイリターン」</a:t>
              </a:r>
              <a:endParaRPr lang="en-US" altLang="ja-JP" sz="1500" b="1"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500" b="1"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＝あり得ない領域</a:t>
              </a:r>
            </a:p>
          </p:txBody>
        </p:sp>
        <p:sp>
          <p:nvSpPr>
            <p:cNvPr id="41" name="フリーフォーム 40"/>
            <p:cNvSpPr/>
            <p:nvPr/>
          </p:nvSpPr>
          <p:spPr>
            <a:xfrm>
              <a:off x="2530163" y="4539428"/>
              <a:ext cx="271828" cy="649067"/>
            </a:xfrm>
            <a:custGeom>
              <a:avLst/>
              <a:gdLst>
                <a:gd name="connsiteX0" fmla="*/ 60356 w 60356"/>
                <a:gd name="connsiteY0" fmla="*/ 0 h 488887"/>
                <a:gd name="connsiteX1" fmla="*/ 60356 w 60356"/>
                <a:gd name="connsiteY1" fmla="*/ 488887 h 488887"/>
                <a:gd name="connsiteX2" fmla="*/ 0 w 60356"/>
                <a:gd name="connsiteY2" fmla="*/ 232372 h 488887"/>
                <a:gd name="connsiteX3" fmla="*/ 60356 w 60356"/>
                <a:gd name="connsiteY3" fmla="*/ 0 h 488887"/>
                <a:gd name="connsiteX0" fmla="*/ 60356 w 60356"/>
                <a:gd name="connsiteY0" fmla="*/ 0 h 488887"/>
                <a:gd name="connsiteX1" fmla="*/ 60356 w 60356"/>
                <a:gd name="connsiteY1" fmla="*/ 488887 h 488887"/>
                <a:gd name="connsiteX2" fmla="*/ 0 w 60356"/>
                <a:gd name="connsiteY2" fmla="*/ 232372 h 488887"/>
                <a:gd name="connsiteX3" fmla="*/ 60356 w 60356"/>
                <a:gd name="connsiteY3" fmla="*/ 0 h 488887"/>
                <a:gd name="connsiteX0" fmla="*/ 60386 w 60386"/>
                <a:gd name="connsiteY0" fmla="*/ 0 h 488887"/>
                <a:gd name="connsiteX1" fmla="*/ 60386 w 60386"/>
                <a:gd name="connsiteY1" fmla="*/ 488887 h 488887"/>
                <a:gd name="connsiteX2" fmla="*/ 30 w 60386"/>
                <a:gd name="connsiteY2" fmla="*/ 232372 h 488887"/>
                <a:gd name="connsiteX3" fmla="*/ 60386 w 60386"/>
                <a:gd name="connsiteY3" fmla="*/ 0 h 488887"/>
                <a:gd name="connsiteX0" fmla="*/ 62765 w 62765"/>
                <a:gd name="connsiteY0" fmla="*/ 0 h 488887"/>
                <a:gd name="connsiteX1" fmla="*/ 62765 w 62765"/>
                <a:gd name="connsiteY1" fmla="*/ 488887 h 488887"/>
                <a:gd name="connsiteX2" fmla="*/ 28 w 62765"/>
                <a:gd name="connsiteY2" fmla="*/ 241897 h 488887"/>
                <a:gd name="connsiteX3" fmla="*/ 62765 w 62765"/>
                <a:gd name="connsiteY3" fmla="*/ 0 h 488887"/>
                <a:gd name="connsiteX0" fmla="*/ 62765 w 62765"/>
                <a:gd name="connsiteY0" fmla="*/ 0 h 488887"/>
                <a:gd name="connsiteX1" fmla="*/ 62765 w 62765"/>
                <a:gd name="connsiteY1" fmla="*/ 488887 h 488887"/>
                <a:gd name="connsiteX2" fmla="*/ 28 w 62765"/>
                <a:gd name="connsiteY2" fmla="*/ 241897 h 488887"/>
                <a:gd name="connsiteX3" fmla="*/ 62765 w 62765"/>
                <a:gd name="connsiteY3" fmla="*/ 0 h 488887"/>
                <a:gd name="connsiteX0" fmla="*/ 62765 w 62765"/>
                <a:gd name="connsiteY0" fmla="*/ 0 h 488887"/>
                <a:gd name="connsiteX1" fmla="*/ 62765 w 62765"/>
                <a:gd name="connsiteY1" fmla="*/ 488887 h 488887"/>
                <a:gd name="connsiteX2" fmla="*/ 28 w 62765"/>
                <a:gd name="connsiteY2" fmla="*/ 241897 h 488887"/>
                <a:gd name="connsiteX3" fmla="*/ 62765 w 62765"/>
                <a:gd name="connsiteY3" fmla="*/ 0 h 488887"/>
                <a:gd name="connsiteX0" fmla="*/ 62760 w 62760"/>
                <a:gd name="connsiteY0" fmla="*/ 0 h 488887"/>
                <a:gd name="connsiteX1" fmla="*/ 62760 w 62760"/>
                <a:gd name="connsiteY1" fmla="*/ 488887 h 488887"/>
                <a:gd name="connsiteX2" fmla="*/ 23 w 62760"/>
                <a:gd name="connsiteY2" fmla="*/ 241897 h 488887"/>
                <a:gd name="connsiteX3" fmla="*/ 62760 w 62760"/>
                <a:gd name="connsiteY3" fmla="*/ 0 h 488887"/>
                <a:gd name="connsiteX0" fmla="*/ 65140 w 65140"/>
                <a:gd name="connsiteY0" fmla="*/ 0 h 488887"/>
                <a:gd name="connsiteX1" fmla="*/ 65140 w 65140"/>
                <a:gd name="connsiteY1" fmla="*/ 488887 h 488887"/>
                <a:gd name="connsiteX2" fmla="*/ 21 w 65140"/>
                <a:gd name="connsiteY2" fmla="*/ 234753 h 488887"/>
                <a:gd name="connsiteX3" fmla="*/ 65140 w 65140"/>
                <a:gd name="connsiteY3" fmla="*/ 0 h 488887"/>
                <a:gd name="connsiteX0" fmla="*/ 66067 w 66067"/>
                <a:gd name="connsiteY0" fmla="*/ 0 h 488887"/>
                <a:gd name="connsiteX1" fmla="*/ 66067 w 66067"/>
                <a:gd name="connsiteY1" fmla="*/ 488887 h 488887"/>
                <a:gd name="connsiteX2" fmla="*/ 21 w 66067"/>
                <a:gd name="connsiteY2" fmla="*/ 244161 h 488887"/>
                <a:gd name="connsiteX3" fmla="*/ 66067 w 66067"/>
                <a:gd name="connsiteY3" fmla="*/ 0 h 488887"/>
                <a:gd name="connsiteX0" fmla="*/ 66046 w 66046"/>
                <a:gd name="connsiteY0" fmla="*/ 0 h 488887"/>
                <a:gd name="connsiteX1" fmla="*/ 66046 w 66046"/>
                <a:gd name="connsiteY1" fmla="*/ 488887 h 488887"/>
                <a:gd name="connsiteX2" fmla="*/ 0 w 66046"/>
                <a:gd name="connsiteY2" fmla="*/ 244161 h 488887"/>
                <a:gd name="connsiteX3" fmla="*/ 66046 w 66046"/>
                <a:gd name="connsiteY3" fmla="*/ 0 h 488887"/>
              </a:gdLst>
              <a:ahLst/>
              <a:cxnLst>
                <a:cxn ang="0">
                  <a:pos x="connsiteX0" y="connsiteY0"/>
                </a:cxn>
                <a:cxn ang="0">
                  <a:pos x="connsiteX1" y="connsiteY1"/>
                </a:cxn>
                <a:cxn ang="0">
                  <a:pos x="connsiteX2" y="connsiteY2"/>
                </a:cxn>
                <a:cxn ang="0">
                  <a:pos x="connsiteX3" y="connsiteY3"/>
                </a:cxn>
              </a:cxnLst>
              <a:rect l="l" t="t" r="r" b="b"/>
              <a:pathLst>
                <a:path w="66046" h="488887">
                  <a:moveTo>
                    <a:pt x="66046" y="0"/>
                  </a:moveTo>
                  <a:lnTo>
                    <a:pt x="66046" y="488887"/>
                  </a:lnTo>
                  <a:cubicBezTo>
                    <a:pt x="57833" y="396238"/>
                    <a:pt x="1468" y="332471"/>
                    <a:pt x="0" y="244161"/>
                  </a:cubicBezTo>
                  <a:cubicBezTo>
                    <a:pt x="3450" y="145272"/>
                    <a:pt x="57833" y="77457"/>
                    <a:pt x="66046" y="0"/>
                  </a:cubicBezTo>
                  <a:close/>
                </a:path>
              </a:pathLst>
            </a:custGeom>
            <a:gradFill flip="none" rotWithShape="1">
              <a:gsLst>
                <a:gs pos="0">
                  <a:srgbClr val="14AAEB"/>
                </a:gs>
                <a:gs pos="85000">
                  <a:srgbClr val="14AAEB">
                    <a:alpha val="24000"/>
                  </a:srgbClr>
                </a:gs>
                <a:gs pos="100000">
                  <a:schemeClr val="bg1"/>
                </a:gs>
              </a:gsLst>
              <a:lin ang="0" scaled="1"/>
              <a:tileRect/>
            </a:gradFill>
            <a:ln w="19050">
              <a:solidFill>
                <a:srgbClr val="0070C0"/>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lnSpc>
                  <a:spcPct val="100000"/>
                </a:lnSpc>
                <a:spcBef>
                  <a:spcPts val="0"/>
                </a:spcBef>
                <a:spcAft>
                  <a:spcPts val="0"/>
                </a:spcAft>
              </a:pPr>
              <a:endParaRPr lang="ja-JP" altLang="en-US">
                <a:solidFill>
                  <a:prstClr val="white"/>
                </a:solidFill>
                <a:latin typeface="HGP創英角ｺﾞｼｯｸUB" pitchFamily="50" charset="-128"/>
                <a:ea typeface="HGP創英角ｺﾞｼｯｸUB" pitchFamily="50" charset="-128"/>
              </a:endParaRPr>
            </a:p>
          </p:txBody>
        </p:sp>
        <p:cxnSp>
          <p:nvCxnSpPr>
            <p:cNvPr id="42" name="直線コネクタ 41"/>
            <p:cNvCxnSpPr/>
            <p:nvPr/>
          </p:nvCxnSpPr>
          <p:spPr>
            <a:xfrm flipH="1">
              <a:off x="2549991" y="4875941"/>
              <a:ext cx="2520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3" name="直線矢印コネクタ 42"/>
            <p:cNvCxnSpPr/>
            <p:nvPr/>
          </p:nvCxnSpPr>
          <p:spPr>
            <a:xfrm>
              <a:off x="2796092" y="4452970"/>
              <a:ext cx="0" cy="793304"/>
            </a:xfrm>
            <a:prstGeom prst="straightConnector1">
              <a:avLst/>
            </a:prstGeom>
            <a:ln w="31750">
              <a:solidFill>
                <a:srgbClr val="0070C0"/>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44" name="直線矢印コネクタ 43"/>
            <p:cNvCxnSpPr/>
            <p:nvPr/>
          </p:nvCxnSpPr>
          <p:spPr>
            <a:xfrm>
              <a:off x="3837466" y="3732452"/>
              <a:ext cx="5439" cy="1550549"/>
            </a:xfrm>
            <a:prstGeom prst="straightConnector1">
              <a:avLst/>
            </a:prstGeom>
            <a:ln w="31750">
              <a:solidFill>
                <a:srgbClr val="0070C0"/>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51" name="直線矢印コネクタ 50"/>
            <p:cNvCxnSpPr/>
            <p:nvPr/>
          </p:nvCxnSpPr>
          <p:spPr>
            <a:xfrm flipV="1">
              <a:off x="1795476" y="1820041"/>
              <a:ext cx="0" cy="4648964"/>
            </a:xfrm>
            <a:prstGeom prst="straightConnector1">
              <a:avLst/>
            </a:prstGeom>
            <a:ln w="38100">
              <a:solidFill>
                <a:srgbClr val="14AAEB"/>
              </a:solidFill>
              <a:tailEnd type="none" w="lg" len="lg"/>
            </a:ln>
          </p:spPr>
          <p:style>
            <a:lnRef idx="1">
              <a:schemeClr val="accent1"/>
            </a:lnRef>
            <a:fillRef idx="0">
              <a:schemeClr val="accent1"/>
            </a:fillRef>
            <a:effectRef idx="0">
              <a:schemeClr val="accent1"/>
            </a:effectRef>
            <a:fontRef idx="minor">
              <a:schemeClr val="tx1"/>
            </a:fontRef>
          </p:style>
        </p:cxnSp>
        <p:cxnSp>
          <p:nvCxnSpPr>
            <p:cNvPr id="52" name="直線矢印コネクタ 51"/>
            <p:cNvCxnSpPr/>
            <p:nvPr/>
          </p:nvCxnSpPr>
          <p:spPr>
            <a:xfrm>
              <a:off x="1833796" y="5217734"/>
              <a:ext cx="5524946" cy="0"/>
            </a:xfrm>
            <a:prstGeom prst="straightConnector1">
              <a:avLst/>
            </a:prstGeom>
            <a:ln w="38100">
              <a:solidFill>
                <a:srgbClr val="14AAEB"/>
              </a:solidFill>
              <a:tailEnd type="none" w="lg" len="lg"/>
            </a:ln>
          </p:spPr>
          <p:style>
            <a:lnRef idx="1">
              <a:schemeClr val="accent1"/>
            </a:lnRef>
            <a:fillRef idx="0">
              <a:schemeClr val="accent1"/>
            </a:fillRef>
            <a:effectRef idx="0">
              <a:schemeClr val="accent1"/>
            </a:effectRef>
            <a:fontRef idx="minor">
              <a:schemeClr val="tx1"/>
            </a:fontRef>
          </p:style>
        </p:cxnSp>
        <p:sp>
          <p:nvSpPr>
            <p:cNvPr id="53" name="円/楕円 84"/>
            <p:cNvSpPr/>
            <p:nvPr/>
          </p:nvSpPr>
          <p:spPr>
            <a:xfrm>
              <a:off x="6155515" y="4976434"/>
              <a:ext cx="1132713" cy="885852"/>
            </a:xfrm>
            <a:prstGeom prst="ellipse">
              <a:avLst/>
            </a:prstGeom>
            <a:solidFill>
              <a:srgbClr val="14AAEB">
                <a:alpha val="20000"/>
              </a:srgbClr>
            </a:solidFill>
            <a:ln w="28575">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lnSpc>
                  <a:spcPct val="100000"/>
                </a:lnSpc>
                <a:spcBef>
                  <a:spcPts val="0"/>
                </a:spcBef>
                <a:spcAft>
                  <a:spcPts val="0"/>
                </a:spcAft>
              </a:pPr>
              <a:endParaRPr lang="en-US" altLang="ja-JP" sz="1400" dirty="0" smtClean="0">
                <a:solidFill>
                  <a:sysClr val="windowText" lastClr="000000"/>
                </a:solidFill>
                <a:latin typeface="メイリオ" pitchFamily="50" charset="-128"/>
                <a:ea typeface="メイリオ" pitchFamily="50" charset="-128"/>
                <a:cs typeface="メイリオ" pitchFamily="50" charset="-128"/>
              </a:endParaRPr>
            </a:p>
            <a:p>
              <a:pPr algn="ctr" fontAlgn="auto">
                <a:lnSpc>
                  <a:spcPct val="100000"/>
                </a:lnSpc>
                <a:spcBef>
                  <a:spcPts val="0"/>
                </a:spcBef>
                <a:spcAft>
                  <a:spcPts val="0"/>
                </a:spcAft>
              </a:pPr>
              <a:endParaRPr lang="en-US" altLang="ja-JP" sz="1400" dirty="0">
                <a:solidFill>
                  <a:sysClr val="windowText" lastClr="000000"/>
                </a:solidFill>
                <a:latin typeface="メイリオ" pitchFamily="50" charset="-128"/>
                <a:ea typeface="メイリオ" pitchFamily="50" charset="-128"/>
                <a:cs typeface="メイリオ" pitchFamily="50" charset="-128"/>
              </a:endParaRPr>
            </a:p>
            <a:p>
              <a:pPr algn="ctr" fontAlgn="auto">
                <a:lnSpc>
                  <a:spcPct val="100000"/>
                </a:lnSpc>
                <a:spcBef>
                  <a:spcPts val="0"/>
                </a:spcBef>
                <a:spcAft>
                  <a:spcPts val="0"/>
                </a:spcAft>
              </a:pPr>
              <a:endParaRPr lang="en-US" altLang="ja-JP" sz="1400" dirty="0" smtClean="0">
                <a:solidFill>
                  <a:sysClr val="windowText" lastClr="000000"/>
                </a:solidFill>
                <a:latin typeface="メイリオ" pitchFamily="50" charset="-128"/>
                <a:ea typeface="メイリオ" pitchFamily="50" charset="-128"/>
                <a:cs typeface="メイリオ" pitchFamily="50" charset="-128"/>
              </a:endParaRPr>
            </a:p>
            <a:p>
              <a:pPr algn="ctr" fontAlgn="auto">
                <a:lnSpc>
                  <a:spcPct val="100000"/>
                </a:lnSpc>
                <a:spcBef>
                  <a:spcPts val="0"/>
                </a:spcBef>
                <a:spcAft>
                  <a:spcPts val="0"/>
                </a:spcAft>
              </a:pPr>
              <a:endParaRPr lang="en-US" altLang="ja-JP" sz="1400" dirty="0" smtClean="0">
                <a:solidFill>
                  <a:sysClr val="windowText" lastClr="000000"/>
                </a:solidFill>
                <a:latin typeface="メイリオ" pitchFamily="50" charset="-128"/>
                <a:ea typeface="メイリオ" pitchFamily="50" charset="-128"/>
                <a:cs typeface="メイリオ" pitchFamily="50" charset="-128"/>
              </a:endParaRPr>
            </a:p>
            <a:p>
              <a:pPr algn="ctr" fontAlgn="auto">
                <a:lnSpc>
                  <a:spcPct val="100000"/>
                </a:lnSpc>
                <a:spcBef>
                  <a:spcPts val="0"/>
                </a:spcBef>
                <a:spcAft>
                  <a:spcPts val="0"/>
                </a:spcAft>
              </a:pPr>
              <a:endParaRPr lang="en-US" altLang="ja-JP" sz="1400" dirty="0" smtClean="0">
                <a:solidFill>
                  <a:sysClr val="windowText" lastClr="000000"/>
                </a:solidFill>
                <a:latin typeface="メイリオ" pitchFamily="50" charset="-128"/>
                <a:ea typeface="メイリオ" pitchFamily="50" charset="-128"/>
                <a:cs typeface="メイリオ" pitchFamily="50" charset="-128"/>
              </a:endParaRPr>
            </a:p>
            <a:p>
              <a:pPr algn="ctr" fontAlgn="auto">
                <a:lnSpc>
                  <a:spcPct val="100000"/>
                </a:lnSpc>
                <a:spcBef>
                  <a:spcPts val="0"/>
                </a:spcBef>
                <a:spcAft>
                  <a:spcPts val="0"/>
                </a:spcAft>
              </a:pPr>
              <a:endParaRPr lang="en-US" altLang="ja-JP" sz="1400" dirty="0">
                <a:solidFill>
                  <a:sysClr val="windowText" lastClr="000000"/>
                </a:solidFill>
                <a:latin typeface="メイリオ" pitchFamily="50" charset="-128"/>
                <a:ea typeface="メイリオ" pitchFamily="50" charset="-128"/>
                <a:cs typeface="メイリオ" pitchFamily="50" charset="-128"/>
              </a:endParaRPr>
            </a:p>
            <a:p>
              <a:pPr algn="ctr" fontAlgn="auto">
                <a:lnSpc>
                  <a:spcPct val="100000"/>
                </a:lnSpc>
                <a:spcBef>
                  <a:spcPts val="0"/>
                </a:spcBef>
                <a:spcAft>
                  <a:spcPts val="0"/>
                </a:spcAft>
              </a:pPr>
              <a:endParaRPr lang="en-US" altLang="ja-JP" sz="1400" dirty="0">
                <a:solidFill>
                  <a:sysClr val="windowText" lastClr="000000"/>
                </a:solidFill>
                <a:latin typeface="メイリオ" pitchFamily="50" charset="-128"/>
                <a:ea typeface="メイリオ" pitchFamily="50" charset="-128"/>
                <a:cs typeface="メイリオ" pitchFamily="50" charset="-128"/>
              </a:endParaRPr>
            </a:p>
          </p:txBody>
        </p:sp>
        <p:cxnSp>
          <p:nvCxnSpPr>
            <p:cNvPr id="54" name="直線コネクタ 53"/>
            <p:cNvCxnSpPr/>
            <p:nvPr/>
          </p:nvCxnSpPr>
          <p:spPr bwMode="auto">
            <a:xfrm flipV="1">
              <a:off x="1398724" y="2572332"/>
              <a:ext cx="0" cy="1044000"/>
            </a:xfrm>
            <a:prstGeom prst="line">
              <a:avLst/>
            </a:prstGeom>
            <a:ln w="63500">
              <a:solidFill>
                <a:srgbClr val="0070C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55" name="直線コネクタ 54"/>
            <p:cNvCxnSpPr/>
            <p:nvPr/>
          </p:nvCxnSpPr>
          <p:spPr bwMode="auto">
            <a:xfrm>
              <a:off x="1398724" y="4798334"/>
              <a:ext cx="0" cy="1044000"/>
            </a:xfrm>
            <a:prstGeom prst="line">
              <a:avLst/>
            </a:prstGeom>
            <a:ln w="63500">
              <a:solidFill>
                <a:srgbClr val="0070C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56" name="直線コネクタ 55"/>
            <p:cNvCxnSpPr/>
            <p:nvPr/>
          </p:nvCxnSpPr>
          <p:spPr bwMode="auto">
            <a:xfrm flipH="1">
              <a:off x="2542638" y="6445542"/>
              <a:ext cx="1332000" cy="0"/>
            </a:xfrm>
            <a:prstGeom prst="line">
              <a:avLst/>
            </a:prstGeom>
            <a:ln w="63500">
              <a:solidFill>
                <a:srgbClr val="0070C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57" name="直線コネクタ 56"/>
            <p:cNvCxnSpPr/>
            <p:nvPr/>
          </p:nvCxnSpPr>
          <p:spPr bwMode="auto">
            <a:xfrm>
              <a:off x="5328151" y="6461472"/>
              <a:ext cx="1332000" cy="0"/>
            </a:xfrm>
            <a:prstGeom prst="line">
              <a:avLst/>
            </a:prstGeom>
            <a:ln w="63500">
              <a:solidFill>
                <a:srgbClr val="0070C0"/>
              </a:solidFill>
              <a:prstDash val="sysDot"/>
              <a:tailEnd type="triangle"/>
            </a:ln>
          </p:spPr>
          <p:style>
            <a:lnRef idx="1">
              <a:schemeClr val="accent1"/>
            </a:lnRef>
            <a:fillRef idx="0">
              <a:schemeClr val="accent1"/>
            </a:fillRef>
            <a:effectRef idx="0">
              <a:schemeClr val="accent1"/>
            </a:effectRef>
            <a:fontRef idx="minor">
              <a:schemeClr val="tx1"/>
            </a:fontRef>
          </p:style>
        </p:cxnSp>
      </p:grpSp>
      <p:sp>
        <p:nvSpPr>
          <p:cNvPr id="8" name="タイトル 1"/>
          <p:cNvSpPr txBox="1">
            <a:spLocks/>
          </p:cNvSpPr>
          <p:nvPr/>
        </p:nvSpPr>
        <p:spPr>
          <a:xfrm>
            <a:off x="237690" y="232996"/>
            <a:ext cx="8229600" cy="555092"/>
          </a:xfrm>
          <a:prstGeom prst="rect">
            <a:avLst/>
          </a:prstGeom>
        </p:spPr>
        <p:txBody>
          <a:bodyPr/>
          <a:lstStyle/>
          <a:p>
            <a:pPr>
              <a:lnSpc>
                <a:spcPct val="100000"/>
              </a:lnSpc>
              <a:spcBef>
                <a:spcPct val="0"/>
              </a:spcBef>
              <a:spcAft>
                <a:spcPct val="0"/>
              </a:spcAft>
              <a:defRPr/>
            </a:pPr>
            <a:r>
              <a:rPr lang="ja-JP" altLang="en-US" sz="3200" b="1" kern="0" dirty="0" smtClean="0">
                <a:solidFill>
                  <a:prstClr val="black"/>
                </a:solidFill>
                <a:latin typeface="Meiryo UI" panose="020B0604030504040204" pitchFamily="50" charset="-128"/>
                <a:ea typeface="Meiryo UI" panose="020B0604030504040204" pitchFamily="50" charset="-128"/>
              </a:rPr>
              <a:t>リスク</a:t>
            </a:r>
            <a:r>
              <a:rPr lang="ja-JP" altLang="en-US" sz="3200" b="1" kern="0" dirty="0" smtClean="0">
                <a:solidFill>
                  <a:prstClr val="black"/>
                </a:solidFill>
                <a:latin typeface="ＭＳ Ｐゴシック" pitchFamily="50" charset="-128"/>
                <a:ea typeface="ＭＳ Ｐゴシック" pitchFamily="50" charset="-128"/>
              </a:rPr>
              <a:t>とリターンの関係②</a:t>
            </a:r>
          </a:p>
        </p:txBody>
      </p:sp>
      <p:sp>
        <p:nvSpPr>
          <p:cNvPr id="9" name="タイトル 1"/>
          <p:cNvSpPr txBox="1">
            <a:spLocks/>
          </p:cNvSpPr>
          <p:nvPr/>
        </p:nvSpPr>
        <p:spPr>
          <a:xfrm>
            <a:off x="324756" y="907814"/>
            <a:ext cx="8317593" cy="874243"/>
          </a:xfrm>
          <a:prstGeom prst="rect">
            <a:avLst/>
          </a:prstGeom>
        </p:spPr>
        <p:txBody>
          <a:bodyPr/>
          <a:lstStyle/>
          <a:p>
            <a:pPr algn="just">
              <a:lnSpc>
                <a:spcPct val="100000"/>
              </a:lnSpc>
              <a:spcBef>
                <a:spcPct val="0"/>
              </a:spcBef>
              <a:spcAft>
                <a:spcPct val="0"/>
              </a:spcAft>
              <a:defRPr/>
            </a:pPr>
            <a:r>
              <a:rPr lang="ja-JP" altLang="en-US" sz="2600" kern="0" dirty="0" smtClean="0">
                <a:solidFill>
                  <a:prstClr val="black"/>
                </a:solidFill>
                <a:latin typeface="Meiryo UI" panose="020B0604030504040204" pitchFamily="50" charset="-128"/>
                <a:ea typeface="Meiryo UI" panose="020B0604030504040204" pitchFamily="50" charset="-128"/>
              </a:rPr>
              <a:t>リスクとリターンには、総じて比例的な関係が見られる。</a:t>
            </a:r>
            <a:endParaRPr lang="ja-JP" altLang="en-US" u="sng" kern="0" dirty="0" smtClean="0">
              <a:solidFill>
                <a:prstClr val="black"/>
              </a:solidFill>
              <a:latin typeface="Meiryo UI" panose="020B0604030504040204" pitchFamily="50" charset="-128"/>
              <a:ea typeface="Meiryo UI" panose="020B0604030504040204" pitchFamily="50" charset="-128"/>
            </a:endParaRPr>
          </a:p>
        </p:txBody>
      </p:sp>
      <p:sp>
        <p:nvSpPr>
          <p:cNvPr id="39" name="テキスト ボックス 38"/>
          <p:cNvSpPr txBox="1"/>
          <p:nvPr/>
        </p:nvSpPr>
        <p:spPr>
          <a:xfrm>
            <a:off x="6198170" y="5147768"/>
            <a:ext cx="1135246" cy="615233"/>
          </a:xfrm>
          <a:prstGeom prst="rect">
            <a:avLst/>
          </a:prstGeom>
          <a:noFill/>
        </p:spPr>
        <p:txBody>
          <a:bodyPr wrap="none" rtlCol="0">
            <a:spAutoFit/>
          </a:bodyPr>
          <a:lstStyle/>
          <a:p>
            <a:pPr algn="ctr"/>
            <a:r>
              <a:rPr lang="ja-JP" altLang="en-US" sz="1500" b="1"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商品設計が</a:t>
            </a:r>
            <a:r>
              <a:rPr lang="en-US" altLang="ja-JP" sz="1500" b="1"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
            </a:r>
            <a:br>
              <a:rPr lang="en-US" altLang="ja-JP" sz="1500" b="1"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br>
            <a:r>
              <a:rPr lang="ja-JP" altLang="en-US" sz="1500" b="1"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悪い</a:t>
            </a:r>
            <a:r>
              <a:rPr lang="ja-JP" altLang="en-US" sz="1500" b="1"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場合</a:t>
            </a:r>
          </a:p>
        </p:txBody>
      </p:sp>
      <p:sp>
        <p:nvSpPr>
          <p:cNvPr id="46" name="スライド番号プレースホルダー 2"/>
          <p:cNvSpPr txBox="1">
            <a:spLocks/>
          </p:cNvSpPr>
          <p:nvPr/>
        </p:nvSpPr>
        <p:spPr>
          <a:xfrm>
            <a:off x="6896986" y="6432255"/>
            <a:ext cx="2133600" cy="365125"/>
          </a:xfrm>
          <a:prstGeom prst="rect">
            <a:avLst/>
          </a:prstGeom>
        </p:spPr>
        <p:txBody>
          <a:bodyPr vert="horz" lIns="91440" tIns="45720" rIns="91440" bIns="45720" rtlCol="0" anchor="ctr"/>
          <a:lstStyle>
            <a:defPPr>
              <a:defRPr lang="en-US"/>
            </a:defPPr>
            <a:lvl1pPr algn="r" rtl="0" fontAlgn="base">
              <a:lnSpc>
                <a:spcPct val="120000"/>
              </a:lnSpc>
              <a:spcBef>
                <a:spcPct val="20000"/>
              </a:spcBef>
              <a:spcAft>
                <a:spcPct val="20000"/>
              </a:spcAft>
              <a:defRPr kumimoji="1" sz="1200" kern="1200">
                <a:solidFill>
                  <a:schemeClr val="tx1">
                    <a:tint val="75000"/>
                  </a:schemeClr>
                </a:solidFill>
                <a:latin typeface="Arial" charset="0"/>
                <a:ea typeface="ＭＳ Ｐゴシック" charset="-128"/>
                <a:cs typeface="+mn-cs"/>
              </a:defRPr>
            </a:lvl1pPr>
            <a:lvl2pPr marL="4572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2pPr>
            <a:lvl3pPr marL="9144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3pPr>
            <a:lvl4pPr marL="13716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4pPr>
            <a:lvl5pPr marL="18288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fld id="{8549D000-9F9E-4C61-95C7-5047871B5096}" type="slidenum">
              <a:rPr lang="ja-JP" altLang="en-US" sz="1800" b="1" smtClean="0">
                <a:solidFill>
                  <a:srgbClr val="D96709"/>
                </a:solidFill>
                <a:latin typeface="Meiryo UI" panose="020B0604030504040204" pitchFamily="50" charset="-128"/>
                <a:ea typeface="Meiryo UI" panose="020B0604030504040204" pitchFamily="50" charset="-128"/>
              </a:rPr>
              <a:pPr/>
              <a:t>27</a:t>
            </a:fld>
            <a:endParaRPr lang="ja-JP" altLang="en-US" sz="1800" b="1" dirty="0">
              <a:solidFill>
                <a:srgbClr val="D96709"/>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0565738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1"/>
          <p:cNvSpPr txBox="1">
            <a:spLocks/>
          </p:cNvSpPr>
          <p:nvPr/>
        </p:nvSpPr>
        <p:spPr>
          <a:xfrm>
            <a:off x="412749" y="388496"/>
            <a:ext cx="8229600" cy="535636"/>
          </a:xfrm>
          <a:prstGeom prst="rect">
            <a:avLst/>
          </a:prstGeom>
        </p:spPr>
        <p:txBody>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1" lang="ja-JP" altLang="en-US" sz="3200" b="1" i="0" u="none" strike="noStrike" kern="0" cap="none" spc="0" normalizeH="0" baseline="0" noProof="0" dirty="0" smtClean="0">
                <a:ln>
                  <a:noFill/>
                </a:ln>
                <a:effectLst/>
                <a:uLnTx/>
                <a:uFillTx/>
                <a:latin typeface="Meiryo UI" panose="020B0604030504040204" pitchFamily="50" charset="-128"/>
                <a:ea typeface="Meiryo UI" panose="020B0604030504040204" pitchFamily="50" charset="-128"/>
                <a:cs typeface="+mj-cs"/>
              </a:rPr>
              <a:t>リスクとリターンの関係③</a:t>
            </a:r>
          </a:p>
        </p:txBody>
      </p:sp>
      <p:sp>
        <p:nvSpPr>
          <p:cNvPr id="9" name="タイトル 1"/>
          <p:cNvSpPr txBox="1">
            <a:spLocks/>
          </p:cNvSpPr>
          <p:nvPr/>
        </p:nvSpPr>
        <p:spPr>
          <a:xfrm>
            <a:off x="412749" y="1083268"/>
            <a:ext cx="8317593" cy="978998"/>
          </a:xfrm>
          <a:prstGeom prst="rect">
            <a:avLst/>
          </a:prstGeom>
        </p:spPr>
        <p:txBody>
          <a:bodyPr/>
          <a:lstStyle/>
          <a:p>
            <a:pPr algn="just">
              <a:lnSpc>
                <a:spcPct val="100000"/>
              </a:lnSpc>
              <a:spcBef>
                <a:spcPct val="0"/>
              </a:spcBef>
              <a:spcAft>
                <a:spcPct val="0"/>
              </a:spcAft>
              <a:defRPr/>
            </a:pPr>
            <a:r>
              <a:rPr kumimoji="1" lang="ja-JP" altLang="en-US" sz="2800" b="0" i="0" u="none" strike="noStrike" kern="0" cap="none" spc="0" normalizeH="0" baseline="0" noProof="0" dirty="0" smtClean="0">
                <a:ln>
                  <a:noFill/>
                </a:ln>
                <a:effectLst/>
                <a:uLnTx/>
                <a:uFillTx/>
                <a:latin typeface="Meiryo UI" panose="020B0604030504040204" pitchFamily="50" charset="-128"/>
                <a:ea typeface="Meiryo UI" panose="020B0604030504040204" pitchFamily="50" charset="-128"/>
                <a:cs typeface="+mj-cs"/>
              </a:rPr>
              <a:t>リスクとリターンの間には一般に次のような関係がある。</a:t>
            </a:r>
          </a:p>
        </p:txBody>
      </p:sp>
      <p:sp>
        <p:nvSpPr>
          <p:cNvPr id="6" name="タイトル 1"/>
          <p:cNvSpPr txBox="1">
            <a:spLocks/>
          </p:cNvSpPr>
          <p:nvPr/>
        </p:nvSpPr>
        <p:spPr>
          <a:xfrm>
            <a:off x="539681" y="1750304"/>
            <a:ext cx="8190661" cy="4606045"/>
          </a:xfrm>
          <a:prstGeom prst="rect">
            <a:avLst/>
          </a:prstGeom>
          <a:ln w="12700"/>
        </p:spPr>
        <p:style>
          <a:lnRef idx="2">
            <a:schemeClr val="dk1"/>
          </a:lnRef>
          <a:fillRef idx="1">
            <a:schemeClr val="lt1"/>
          </a:fillRef>
          <a:effectRef idx="0">
            <a:schemeClr val="dk1"/>
          </a:effectRef>
          <a:fontRef idx="minor">
            <a:schemeClr val="dk1"/>
          </a:fontRef>
        </p:style>
        <p:txBody>
          <a:bodyPr/>
          <a:lstStyle/>
          <a:p>
            <a:pPr marL="360363" indent="-360363" algn="just">
              <a:lnSpc>
                <a:spcPct val="100000"/>
              </a:lnSpc>
              <a:spcBef>
                <a:spcPct val="0"/>
              </a:spcBef>
              <a:spcAft>
                <a:spcPts val="1200"/>
              </a:spcAft>
              <a:buFont typeface="Wingdings" pitchFamily="2" charset="2"/>
              <a:buChar char="Ø"/>
              <a:defRPr/>
            </a:pPr>
            <a:r>
              <a:rPr kumimoji="1" lang="ja-JP" altLang="en-US" sz="2600" b="0" i="0" u="none" strike="noStrike" kern="0" cap="none" spc="0" normalizeH="0" baseline="0" noProof="0" dirty="0" smtClean="0">
                <a:ln>
                  <a:noFill/>
                </a:ln>
                <a:effectLst/>
                <a:uLnTx/>
                <a:uFillTx/>
                <a:latin typeface="Meiryo UI" panose="020B0604030504040204" pitchFamily="50" charset="-128"/>
                <a:ea typeface="Meiryo UI" panose="020B0604030504040204" pitchFamily="50" charset="-128"/>
                <a:cs typeface="+mj-cs"/>
              </a:rPr>
              <a:t>リスクとリターンには、総じて</a:t>
            </a:r>
            <a:r>
              <a:rPr kumimoji="1" lang="ja-JP" altLang="en-US" sz="3200" b="1" i="0" u="none" strike="noStrike" kern="0" cap="none" spc="0" normalizeH="0" baseline="0" noProof="0" dirty="0" smtClean="0">
                <a:ln>
                  <a:noFill/>
                </a:ln>
                <a:solidFill>
                  <a:srgbClr val="EF7511"/>
                </a:solidFill>
                <a:effectLst/>
                <a:uLnTx/>
                <a:uFillTx/>
                <a:latin typeface="Meiryo UI" panose="020B0604030504040204" pitchFamily="50" charset="-128"/>
                <a:ea typeface="Meiryo UI" panose="020B0604030504040204" pitchFamily="50" charset="-128"/>
                <a:cs typeface="+mj-cs"/>
              </a:rPr>
              <a:t>比例的な関係</a:t>
            </a:r>
            <a:r>
              <a:rPr kumimoji="1" lang="ja-JP" altLang="en-US" sz="2600" b="0" i="0" u="none" strike="noStrike" kern="0" cap="none" spc="0" normalizeH="0" baseline="0" noProof="0" dirty="0" smtClean="0">
                <a:ln>
                  <a:noFill/>
                </a:ln>
                <a:effectLst/>
                <a:uLnTx/>
                <a:uFillTx/>
                <a:latin typeface="Meiryo UI" panose="020B0604030504040204" pitchFamily="50" charset="-128"/>
                <a:ea typeface="Meiryo UI" panose="020B0604030504040204" pitchFamily="50" charset="-128"/>
                <a:cs typeface="+mj-cs"/>
              </a:rPr>
              <a:t>が見られる。</a:t>
            </a:r>
            <a:endParaRPr kumimoji="1" lang="en-US" altLang="ja-JP" sz="2600" b="0" i="0" u="none" strike="noStrike" kern="0" cap="none" spc="0" normalizeH="0" baseline="0" noProof="0" dirty="0" smtClean="0">
              <a:ln>
                <a:noFill/>
              </a:ln>
              <a:effectLst/>
              <a:uLnTx/>
              <a:uFillTx/>
              <a:latin typeface="Meiryo UI" panose="020B0604030504040204" pitchFamily="50" charset="-128"/>
              <a:ea typeface="Meiryo UI" panose="020B0604030504040204" pitchFamily="50" charset="-128"/>
              <a:cs typeface="+mj-cs"/>
            </a:endParaRPr>
          </a:p>
          <a:p>
            <a:pPr marL="342900" indent="-342900" algn="just">
              <a:lnSpc>
                <a:spcPct val="100000"/>
              </a:lnSpc>
              <a:spcBef>
                <a:spcPct val="0"/>
              </a:spcBef>
              <a:spcAft>
                <a:spcPct val="0"/>
              </a:spcAft>
              <a:buFont typeface="Wingdings" pitchFamily="2" charset="2"/>
              <a:buChar char="Ø"/>
              <a:defRPr/>
            </a:pPr>
            <a:r>
              <a:rPr kumimoji="1" lang="ja-JP" altLang="en-US" sz="2600" b="0" i="0" u="none" strike="noStrike" kern="0" cap="none" spc="0" normalizeH="0" baseline="0" noProof="0" dirty="0" smtClean="0">
                <a:ln>
                  <a:noFill/>
                </a:ln>
                <a:effectLst/>
                <a:uLnTx/>
                <a:uFillTx/>
                <a:latin typeface="Meiryo UI" panose="020B0604030504040204" pitchFamily="50" charset="-128"/>
                <a:ea typeface="Meiryo UI" panose="020B0604030504040204" pitchFamily="50" charset="-128"/>
                <a:cs typeface="+mj-cs"/>
              </a:rPr>
              <a:t>高いリターンを得ようとすると、リスクも高まる。</a:t>
            </a:r>
            <a:endParaRPr kumimoji="1" lang="en-US" altLang="ja-JP" sz="2600" b="0" i="0" u="none" strike="noStrike" kern="0" cap="none" spc="0" normalizeH="0" baseline="0" noProof="0" dirty="0" smtClean="0">
              <a:ln>
                <a:noFill/>
              </a:ln>
              <a:effectLst/>
              <a:uLnTx/>
              <a:uFillTx/>
              <a:latin typeface="Meiryo UI" panose="020B0604030504040204" pitchFamily="50" charset="-128"/>
              <a:ea typeface="Meiryo UI" panose="020B0604030504040204" pitchFamily="50" charset="-128"/>
              <a:cs typeface="+mj-cs"/>
            </a:endParaRPr>
          </a:p>
          <a:p>
            <a:pPr algn="just">
              <a:lnSpc>
                <a:spcPct val="100000"/>
              </a:lnSpc>
              <a:spcBef>
                <a:spcPts val="600"/>
              </a:spcBef>
              <a:spcAft>
                <a:spcPts val="1200"/>
              </a:spcAft>
              <a:defRPr/>
            </a:pPr>
            <a:r>
              <a:rPr lang="ja-JP" altLang="en-US" sz="2400" kern="0" dirty="0" smtClean="0">
                <a:latin typeface="Meiryo UI" panose="020B0604030504040204" pitchFamily="50" charset="-128"/>
                <a:ea typeface="Meiryo UI" panose="020B0604030504040204" pitchFamily="50" charset="-128"/>
                <a:cs typeface="+mj-cs"/>
              </a:rPr>
              <a:t>　　　→「</a:t>
            </a:r>
            <a:r>
              <a:rPr lang="ja-JP" altLang="en-US" sz="3200" b="1" kern="0" dirty="0" smtClean="0">
                <a:solidFill>
                  <a:srgbClr val="EF7511"/>
                </a:solidFill>
                <a:latin typeface="Meiryo UI" panose="020B0604030504040204" pitchFamily="50" charset="-128"/>
                <a:ea typeface="Meiryo UI" panose="020B0604030504040204" pitchFamily="50" charset="-128"/>
                <a:cs typeface="+mj-cs"/>
              </a:rPr>
              <a:t>ハイリスク・ハイリターン</a:t>
            </a:r>
            <a:r>
              <a:rPr lang="ja-JP" altLang="en-US" sz="2400" kern="0" dirty="0" smtClean="0">
                <a:latin typeface="Meiryo UI" panose="020B0604030504040204" pitchFamily="50" charset="-128"/>
                <a:ea typeface="Meiryo UI" panose="020B0604030504040204" pitchFamily="50" charset="-128"/>
                <a:cs typeface="+mj-cs"/>
              </a:rPr>
              <a:t>」</a:t>
            </a:r>
            <a:endParaRPr lang="en-US" altLang="ja-JP" sz="2400" kern="0" dirty="0" smtClean="0">
              <a:latin typeface="Meiryo UI" panose="020B0604030504040204" pitchFamily="50" charset="-128"/>
              <a:ea typeface="Meiryo UI" panose="020B0604030504040204" pitchFamily="50" charset="-128"/>
              <a:cs typeface="+mj-cs"/>
            </a:endParaRPr>
          </a:p>
          <a:p>
            <a:pPr marL="360363" indent="-360363" algn="just">
              <a:lnSpc>
                <a:spcPct val="100000"/>
              </a:lnSpc>
              <a:spcBef>
                <a:spcPct val="0"/>
              </a:spcBef>
              <a:spcAft>
                <a:spcPct val="0"/>
              </a:spcAft>
              <a:buFont typeface="Wingdings" pitchFamily="2" charset="2"/>
              <a:buChar char="Ø"/>
              <a:defRPr/>
            </a:pPr>
            <a:r>
              <a:rPr kumimoji="1" lang="ja-JP" altLang="en-US" sz="2600" b="0" i="0" u="none" strike="noStrike" kern="0" cap="none" spc="0" normalizeH="0" baseline="0" noProof="0" dirty="0" smtClean="0">
                <a:ln>
                  <a:noFill/>
                </a:ln>
                <a:effectLst/>
                <a:uLnTx/>
                <a:uFillTx/>
                <a:latin typeface="Meiryo UI" panose="020B0604030504040204" pitchFamily="50" charset="-128"/>
                <a:ea typeface="Meiryo UI" panose="020B0604030504040204" pitchFamily="50" charset="-128"/>
                <a:cs typeface="+mj-cs"/>
              </a:rPr>
              <a:t>リスクを低く抑えようとすると、リターンも低下する。</a:t>
            </a:r>
            <a:endParaRPr kumimoji="1" lang="en-US" altLang="ja-JP" sz="2600" b="0" i="0" u="none" strike="noStrike" kern="0" cap="none" spc="0" normalizeH="0" baseline="0" noProof="0" dirty="0" smtClean="0">
              <a:ln>
                <a:noFill/>
              </a:ln>
              <a:effectLst/>
              <a:uLnTx/>
              <a:uFillTx/>
              <a:latin typeface="Meiryo UI" panose="020B0604030504040204" pitchFamily="50" charset="-128"/>
              <a:ea typeface="Meiryo UI" panose="020B0604030504040204" pitchFamily="50" charset="-128"/>
              <a:cs typeface="+mj-cs"/>
            </a:endParaRPr>
          </a:p>
          <a:p>
            <a:pPr algn="just">
              <a:lnSpc>
                <a:spcPct val="100000"/>
              </a:lnSpc>
              <a:spcBef>
                <a:spcPts val="600"/>
              </a:spcBef>
              <a:spcAft>
                <a:spcPts val="1200"/>
              </a:spcAft>
              <a:defRPr/>
            </a:pPr>
            <a:r>
              <a:rPr lang="ja-JP" altLang="en-US" sz="2400" kern="0" dirty="0" smtClean="0">
                <a:latin typeface="Meiryo UI" panose="020B0604030504040204" pitchFamily="50" charset="-128"/>
                <a:ea typeface="Meiryo UI" panose="020B0604030504040204" pitchFamily="50" charset="-128"/>
                <a:cs typeface="+mj-cs"/>
              </a:rPr>
              <a:t>　　　→「</a:t>
            </a:r>
            <a:r>
              <a:rPr lang="ja-JP" altLang="en-US" sz="3200" b="1" kern="0" dirty="0" smtClean="0">
                <a:solidFill>
                  <a:srgbClr val="EF7511"/>
                </a:solidFill>
                <a:latin typeface="Meiryo UI" panose="020B0604030504040204" pitchFamily="50" charset="-128"/>
                <a:ea typeface="Meiryo UI" panose="020B0604030504040204" pitchFamily="50" charset="-128"/>
                <a:cs typeface="+mj-cs"/>
              </a:rPr>
              <a:t>ローリスク・ローリターン</a:t>
            </a:r>
            <a:r>
              <a:rPr lang="ja-JP" altLang="en-US" sz="2400" kern="0" dirty="0" smtClean="0">
                <a:latin typeface="Meiryo UI" panose="020B0604030504040204" pitchFamily="50" charset="-128"/>
                <a:ea typeface="Meiryo UI" panose="020B0604030504040204" pitchFamily="50" charset="-128"/>
                <a:cs typeface="+mj-cs"/>
              </a:rPr>
              <a:t>」</a:t>
            </a:r>
            <a:endParaRPr lang="en-US" altLang="ja-JP" sz="2400" kern="0" dirty="0" smtClean="0">
              <a:latin typeface="Meiryo UI" panose="020B0604030504040204" pitchFamily="50" charset="-128"/>
              <a:ea typeface="Meiryo UI" panose="020B0604030504040204" pitchFamily="50" charset="-128"/>
              <a:cs typeface="+mj-cs"/>
            </a:endParaRPr>
          </a:p>
          <a:p>
            <a:pPr marL="360363" indent="-360363" algn="just">
              <a:lnSpc>
                <a:spcPct val="100000"/>
              </a:lnSpc>
              <a:spcBef>
                <a:spcPct val="0"/>
              </a:spcBef>
              <a:spcAft>
                <a:spcPts val="1200"/>
              </a:spcAft>
              <a:buFont typeface="Wingdings" pitchFamily="2" charset="2"/>
              <a:buChar char="Ø"/>
              <a:defRPr/>
            </a:pPr>
            <a:r>
              <a:rPr kumimoji="1" lang="ja-JP" altLang="en-US" sz="2600" b="0" i="0" u="none" strike="noStrike" kern="0" cap="none" spc="0" normalizeH="0" baseline="0" noProof="0" dirty="0" smtClean="0">
                <a:ln>
                  <a:noFill/>
                </a:ln>
                <a:effectLst/>
                <a:uLnTx/>
                <a:uFillTx/>
                <a:latin typeface="Meiryo UI" panose="020B0604030504040204" pitchFamily="50" charset="-128"/>
                <a:ea typeface="Meiryo UI" panose="020B0604030504040204" pitchFamily="50" charset="-128"/>
                <a:cs typeface="+mj-cs"/>
              </a:rPr>
              <a:t>リスクを高めれば、必ずリターンが高まる訳ではない。</a:t>
            </a:r>
            <a:endParaRPr kumimoji="1" lang="en-US" altLang="ja-JP" sz="2600" b="0" i="0" u="none" strike="noStrike" kern="0" cap="none" spc="0" normalizeH="0" baseline="0" noProof="0" dirty="0" smtClean="0">
              <a:ln>
                <a:noFill/>
              </a:ln>
              <a:effectLst/>
              <a:uLnTx/>
              <a:uFillTx/>
              <a:latin typeface="Meiryo UI" panose="020B0604030504040204" pitchFamily="50" charset="-128"/>
              <a:ea typeface="Meiryo UI" panose="020B0604030504040204" pitchFamily="50" charset="-128"/>
              <a:cs typeface="+mj-cs"/>
            </a:endParaRPr>
          </a:p>
          <a:p>
            <a:pPr marL="360363" indent="-360363" algn="just">
              <a:lnSpc>
                <a:spcPct val="100000"/>
              </a:lnSpc>
              <a:spcBef>
                <a:spcPct val="0"/>
              </a:spcBef>
              <a:spcAft>
                <a:spcPct val="0"/>
              </a:spcAft>
              <a:buFont typeface="Wingdings" pitchFamily="2" charset="2"/>
              <a:buChar char="Ø"/>
              <a:defRPr/>
            </a:pPr>
            <a:r>
              <a:rPr lang="ja-JP" altLang="en-US" sz="2600" u="sng" kern="0" dirty="0" smtClean="0">
                <a:latin typeface="Meiryo UI" panose="020B0604030504040204" pitchFamily="50" charset="-128"/>
                <a:ea typeface="Meiryo UI" panose="020B0604030504040204" pitchFamily="50" charset="-128"/>
                <a:cs typeface="+mj-cs"/>
              </a:rPr>
              <a:t>リスクが低くて、高いリターンを得られることは、通常はない</a:t>
            </a:r>
            <a:r>
              <a:rPr lang="ja-JP" altLang="en-US" sz="2600" kern="0" dirty="0" smtClean="0">
                <a:latin typeface="Meiryo UI" panose="020B0604030504040204" pitchFamily="50" charset="-128"/>
                <a:ea typeface="Meiryo UI" panose="020B0604030504040204" pitchFamily="50" charset="-128"/>
                <a:cs typeface="+mj-cs"/>
              </a:rPr>
              <a:t>。</a:t>
            </a:r>
            <a:endParaRPr lang="en-US" altLang="ja-JP" sz="2600" kern="0" dirty="0" smtClean="0">
              <a:latin typeface="Meiryo UI" panose="020B0604030504040204" pitchFamily="50" charset="-128"/>
              <a:ea typeface="Meiryo UI" panose="020B0604030504040204" pitchFamily="50" charset="-128"/>
              <a:cs typeface="+mj-cs"/>
            </a:endParaRPr>
          </a:p>
          <a:p>
            <a:pPr algn="just">
              <a:lnSpc>
                <a:spcPct val="100000"/>
              </a:lnSpc>
              <a:spcBef>
                <a:spcPts val="600"/>
              </a:spcBef>
              <a:spcAft>
                <a:spcPct val="0"/>
              </a:spcAft>
              <a:defRPr/>
            </a:pPr>
            <a:r>
              <a:rPr kumimoji="1" lang="ja-JP" altLang="en-US" sz="2400" b="0" i="0" u="none" strike="noStrike" kern="0" cap="none" spc="0" normalizeH="0" baseline="0" noProof="0" dirty="0" smtClean="0">
                <a:ln>
                  <a:noFill/>
                </a:ln>
                <a:effectLst/>
                <a:uLnTx/>
                <a:uFillTx/>
                <a:latin typeface="Meiryo UI" panose="020B0604030504040204" pitchFamily="50" charset="-128"/>
                <a:ea typeface="Meiryo UI" panose="020B0604030504040204" pitchFamily="50" charset="-128"/>
                <a:cs typeface="+mj-cs"/>
              </a:rPr>
              <a:t>　　　→</a:t>
            </a:r>
            <a:r>
              <a:rPr kumimoji="1" lang="ja-JP" altLang="en-US" sz="3200" b="1" i="0" u="none" strike="noStrike" kern="0" cap="none" spc="0" normalizeH="0" baseline="0" noProof="0" dirty="0" smtClean="0">
                <a:ln>
                  <a:noFill/>
                </a:ln>
                <a:solidFill>
                  <a:srgbClr val="EF7511"/>
                </a:solidFill>
                <a:effectLst/>
                <a:uLnTx/>
                <a:uFillTx/>
                <a:latin typeface="Meiryo UI" panose="020B0604030504040204" pitchFamily="50" charset="-128"/>
                <a:ea typeface="Meiryo UI" panose="020B0604030504040204" pitchFamily="50" charset="-128"/>
                <a:cs typeface="+mj-cs"/>
              </a:rPr>
              <a:t>「ローリスク・ハイリターン」はない</a:t>
            </a:r>
          </a:p>
        </p:txBody>
      </p:sp>
      <p:sp>
        <p:nvSpPr>
          <p:cNvPr id="11" name="スライド番号プレースホルダー 2"/>
          <p:cNvSpPr txBox="1">
            <a:spLocks/>
          </p:cNvSpPr>
          <p:nvPr/>
        </p:nvSpPr>
        <p:spPr>
          <a:xfrm>
            <a:off x="6896986" y="6432255"/>
            <a:ext cx="2133600" cy="365125"/>
          </a:xfrm>
          <a:prstGeom prst="rect">
            <a:avLst/>
          </a:prstGeom>
        </p:spPr>
        <p:txBody>
          <a:bodyPr vert="horz" lIns="91440" tIns="45720" rIns="91440" bIns="45720" rtlCol="0" anchor="ctr"/>
          <a:lstStyle>
            <a:defPPr>
              <a:defRPr lang="en-US"/>
            </a:defPPr>
            <a:lvl1pPr algn="r" rtl="0" fontAlgn="base">
              <a:lnSpc>
                <a:spcPct val="120000"/>
              </a:lnSpc>
              <a:spcBef>
                <a:spcPct val="20000"/>
              </a:spcBef>
              <a:spcAft>
                <a:spcPct val="20000"/>
              </a:spcAft>
              <a:defRPr kumimoji="1" sz="1200" kern="1200">
                <a:solidFill>
                  <a:schemeClr val="tx1">
                    <a:tint val="75000"/>
                  </a:schemeClr>
                </a:solidFill>
                <a:latin typeface="Arial" charset="0"/>
                <a:ea typeface="ＭＳ Ｐゴシック" charset="-128"/>
                <a:cs typeface="+mn-cs"/>
              </a:defRPr>
            </a:lvl1pPr>
            <a:lvl2pPr marL="4572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2pPr>
            <a:lvl3pPr marL="9144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3pPr>
            <a:lvl4pPr marL="13716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4pPr>
            <a:lvl5pPr marL="18288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fld id="{8549D000-9F9E-4C61-95C7-5047871B5096}" type="slidenum">
              <a:rPr lang="ja-JP" altLang="en-US" sz="1800" b="1" smtClean="0">
                <a:solidFill>
                  <a:srgbClr val="D96709"/>
                </a:solidFill>
                <a:latin typeface="Meiryo UI" panose="020B0604030504040204" pitchFamily="50" charset="-128"/>
                <a:ea typeface="Meiryo UI" panose="020B0604030504040204" pitchFamily="50" charset="-128"/>
              </a:rPr>
              <a:pPr/>
              <a:t>28</a:t>
            </a:fld>
            <a:endParaRPr lang="ja-JP" altLang="en-US" sz="1800" b="1" dirty="0">
              <a:solidFill>
                <a:srgbClr val="D96709"/>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7809346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53045" y="852276"/>
            <a:ext cx="9013523" cy="584775"/>
          </a:xfrm>
          <a:prstGeom prst="rect">
            <a:avLst/>
          </a:prstGeom>
          <a:solidFill>
            <a:srgbClr val="F2A60E"/>
          </a:solidFill>
        </p:spPr>
        <p:txBody>
          <a:bodyPr wrap="square">
            <a:spAutoFit/>
          </a:bodyPr>
          <a:lstStyle/>
          <a:p>
            <a:pPr algn="ctr"/>
            <a:r>
              <a:rPr lang="ja-JP" altLang="en-US" sz="3200" dirty="0">
                <a:latin typeface="Meiryo UI" panose="020B0604030504040204" pitchFamily="50" charset="-128"/>
                <a:ea typeface="Meiryo UI" panose="020B0604030504040204" pitchFamily="50" charset="-128"/>
              </a:rPr>
              <a:t>金融商品の特徴は、 ３つの観点からとらえる</a:t>
            </a:r>
            <a:endParaRPr lang="ja-JP" altLang="en-US" sz="3200" dirty="0">
              <a:latin typeface="Meiryo UI" panose="020B0604030504040204" pitchFamily="50" charset="-128"/>
              <a:ea typeface="Meiryo UI" panose="020B0604030504040204" pitchFamily="50" charset="-128"/>
              <a:cs typeface="メイリオ" panose="020B0604030504040204" pitchFamily="50" charset="-128"/>
            </a:endParaRPr>
          </a:p>
        </p:txBody>
      </p:sp>
      <p:grpSp>
        <p:nvGrpSpPr>
          <p:cNvPr id="4" name="グループ化 3"/>
          <p:cNvGrpSpPr/>
          <p:nvPr/>
        </p:nvGrpSpPr>
        <p:grpSpPr>
          <a:xfrm>
            <a:off x="0" y="2022777"/>
            <a:ext cx="3413636" cy="2759392"/>
            <a:chOff x="0" y="2978739"/>
            <a:chExt cx="3413636" cy="2759392"/>
          </a:xfrm>
        </p:grpSpPr>
        <p:sp>
          <p:nvSpPr>
            <p:cNvPr id="5" name="楕円 4"/>
            <p:cNvSpPr/>
            <p:nvPr/>
          </p:nvSpPr>
          <p:spPr>
            <a:xfrm>
              <a:off x="1052272" y="2978739"/>
              <a:ext cx="1323975" cy="1371601"/>
            </a:xfrm>
            <a:prstGeom prst="ellipse">
              <a:avLst/>
            </a:prstGeom>
            <a:solidFill>
              <a:srgbClr val="EF7511"/>
            </a:solidFill>
            <a:ln>
              <a:solidFill>
                <a:schemeClr val="accent6">
                  <a:lumMod val="40000"/>
                  <a:lumOff val="60000"/>
                </a:schemeClr>
              </a:solidFill>
            </a:ln>
            <a:effectLst>
              <a:innerShdw blurRad="63500" dist="50800" dir="2700000">
                <a:prstClr val="black">
                  <a:alpha val="50000"/>
                </a:prstClr>
              </a:innerShdw>
            </a:effectLst>
          </p:spPr>
          <p:txBody>
            <a:bodyPr wrap="square" rtlCol="0" anchor="ctr">
              <a:spAutoFit/>
            </a:bodyPr>
            <a:lstStyle/>
            <a:p>
              <a:pPr algn="ctr"/>
              <a:endParaRPr kumimoji="1" lang="ja-JP" altLang="en-US" sz="1600" dirty="0">
                <a:solidFill>
                  <a:schemeClr val="bg1"/>
                </a:solidFill>
                <a:latin typeface="Meiryo UI" panose="020B0604030504040204" pitchFamily="50" charset="-128"/>
                <a:ea typeface="Meiryo UI" panose="020B0604030504040204" pitchFamily="50" charset="-128"/>
              </a:endParaRPr>
            </a:p>
          </p:txBody>
        </p:sp>
        <p:grpSp>
          <p:nvGrpSpPr>
            <p:cNvPr id="6" name="グループ化 5"/>
            <p:cNvGrpSpPr/>
            <p:nvPr/>
          </p:nvGrpSpPr>
          <p:grpSpPr>
            <a:xfrm>
              <a:off x="0" y="3372151"/>
              <a:ext cx="3413636" cy="2365980"/>
              <a:chOff x="0" y="3372151"/>
              <a:chExt cx="3413636" cy="2365980"/>
            </a:xfrm>
          </p:grpSpPr>
          <p:sp>
            <p:nvSpPr>
              <p:cNvPr id="7" name="正方形/長方形 6"/>
              <p:cNvSpPr/>
              <p:nvPr/>
            </p:nvSpPr>
            <p:spPr>
              <a:xfrm>
                <a:off x="0" y="4907134"/>
                <a:ext cx="3413636" cy="830997"/>
              </a:xfrm>
              <a:prstGeom prst="rect">
                <a:avLst/>
              </a:prstGeom>
            </p:spPr>
            <p:txBody>
              <a:bodyPr wrap="square">
                <a:spAutoFit/>
              </a:bodyPr>
              <a:lstStyle/>
              <a:p>
                <a:pPr algn="ctr"/>
                <a:r>
                  <a:rPr lang="ja-JP" altLang="en-US" sz="2400" b="1" dirty="0">
                    <a:solidFill>
                      <a:srgbClr val="484848"/>
                    </a:solidFill>
                    <a:latin typeface="Meiryo UI" panose="020B0604030504040204" pitchFamily="50" charset="-128"/>
                    <a:ea typeface="Meiryo UI" panose="020B0604030504040204" pitchFamily="50" charset="-128"/>
                  </a:rPr>
                  <a:t>元本</a:t>
                </a:r>
                <a:r>
                  <a:rPr lang="en-US" altLang="ja-JP" sz="2400" b="1" dirty="0">
                    <a:solidFill>
                      <a:srgbClr val="484848"/>
                    </a:solidFill>
                    <a:latin typeface="ＭＳ 明朝" panose="02020609040205080304" pitchFamily="17" charset="-128"/>
                    <a:ea typeface="ＭＳ 明朝" panose="02020609040205080304" pitchFamily="17" charset="-128"/>
                  </a:rPr>
                  <a:t>(</a:t>
                </a:r>
                <a:r>
                  <a:rPr lang="ja-JP" altLang="en-US" sz="2400" b="1" dirty="0">
                    <a:solidFill>
                      <a:srgbClr val="484848"/>
                    </a:solidFill>
                    <a:latin typeface="Meiryo UI" panose="020B0604030504040204" pitchFamily="50" charset="-128"/>
                    <a:ea typeface="Meiryo UI" panose="020B0604030504040204" pitchFamily="50" charset="-128"/>
                  </a:rPr>
                  <a:t>元手</a:t>
                </a:r>
                <a:r>
                  <a:rPr lang="en-US" altLang="ja-JP" sz="2400" b="1" dirty="0">
                    <a:solidFill>
                      <a:srgbClr val="484848"/>
                    </a:solidFill>
                    <a:latin typeface="ＭＳ 明朝" panose="02020609040205080304" pitchFamily="17" charset="-128"/>
                    <a:ea typeface="ＭＳ 明朝" panose="02020609040205080304" pitchFamily="17" charset="-128"/>
                  </a:rPr>
                  <a:t>)</a:t>
                </a:r>
                <a:r>
                  <a:rPr lang="ja-JP" altLang="en-US" sz="2400" b="1" dirty="0">
                    <a:solidFill>
                      <a:srgbClr val="484848"/>
                    </a:solidFill>
                    <a:latin typeface="Meiryo UI" panose="020B0604030504040204" pitchFamily="50" charset="-128"/>
                    <a:ea typeface="Meiryo UI" panose="020B0604030504040204" pitchFamily="50" charset="-128"/>
                  </a:rPr>
                  <a:t>や</a:t>
                </a:r>
                <a:r>
                  <a:rPr lang="ja-JP" altLang="en-US" sz="2400" b="1">
                    <a:solidFill>
                      <a:srgbClr val="484848"/>
                    </a:solidFill>
                    <a:latin typeface="Meiryo UI" panose="020B0604030504040204" pitchFamily="50" charset="-128"/>
                    <a:ea typeface="Meiryo UI" panose="020B0604030504040204" pitchFamily="50" charset="-128"/>
                  </a:rPr>
                  <a:t>利子の</a:t>
                </a:r>
                <a:endParaRPr lang="en-US" altLang="ja-JP" sz="2400" b="1" dirty="0">
                  <a:solidFill>
                    <a:srgbClr val="484848"/>
                  </a:solidFill>
                  <a:latin typeface="Meiryo UI" panose="020B0604030504040204" pitchFamily="50" charset="-128"/>
                  <a:ea typeface="Meiryo UI" panose="020B0604030504040204" pitchFamily="50" charset="-128"/>
                </a:endParaRPr>
              </a:p>
              <a:p>
                <a:pPr algn="ctr"/>
                <a:r>
                  <a:rPr lang="ja-JP" altLang="en-US" sz="2400" b="1">
                    <a:solidFill>
                      <a:srgbClr val="484848"/>
                    </a:solidFill>
                    <a:latin typeface="Meiryo UI" panose="020B0604030504040204" pitchFamily="50" charset="-128"/>
                    <a:ea typeface="Meiryo UI" panose="020B0604030504040204" pitchFamily="50" charset="-128"/>
                  </a:rPr>
                  <a:t>支払い</a:t>
                </a:r>
                <a:r>
                  <a:rPr lang="ja-JP" altLang="en-US" sz="2400" b="1" dirty="0">
                    <a:solidFill>
                      <a:srgbClr val="484848"/>
                    </a:solidFill>
                    <a:latin typeface="Meiryo UI" panose="020B0604030504040204" pitchFamily="50" charset="-128"/>
                    <a:ea typeface="Meiryo UI" panose="020B0604030504040204" pitchFamily="50" charset="-128"/>
                  </a:rPr>
                  <a:t>が確実か</a:t>
                </a:r>
                <a:endParaRPr lang="ja-JP" altLang="en-US" sz="2400" b="1" dirty="0">
                  <a:latin typeface="Meiryo UI" panose="020B0604030504040204" pitchFamily="50" charset="-128"/>
                  <a:ea typeface="Meiryo UI" panose="020B0604030504040204" pitchFamily="50" charset="-128"/>
                </a:endParaRPr>
              </a:p>
            </p:txBody>
          </p:sp>
          <p:sp>
            <p:nvSpPr>
              <p:cNvPr id="8" name="テキスト ボックス 7"/>
              <p:cNvSpPr txBox="1"/>
              <p:nvPr/>
            </p:nvSpPr>
            <p:spPr>
              <a:xfrm>
                <a:off x="988219" y="3372151"/>
                <a:ext cx="1457325" cy="584775"/>
              </a:xfrm>
              <a:prstGeom prst="rect">
                <a:avLst/>
              </a:prstGeom>
              <a:noFill/>
            </p:spPr>
            <p:txBody>
              <a:bodyPr wrap="square" rtlCol="0">
                <a:spAutoFit/>
              </a:bodyPr>
              <a:lstStyle/>
              <a:p>
                <a:r>
                  <a:rPr kumimoji="1" lang="ja-JP" altLang="en-US" sz="3200" b="1" dirty="0">
                    <a:solidFill>
                      <a:schemeClr val="bg1"/>
                    </a:solidFill>
                    <a:latin typeface="Meiryo UI" panose="020B0604030504040204" pitchFamily="50" charset="-128"/>
                    <a:ea typeface="Meiryo UI" panose="020B0604030504040204" pitchFamily="50" charset="-128"/>
                  </a:rPr>
                  <a:t>安全性</a:t>
                </a:r>
              </a:p>
            </p:txBody>
          </p:sp>
        </p:grpSp>
      </p:grpSp>
      <p:grpSp>
        <p:nvGrpSpPr>
          <p:cNvPr id="9" name="グループ化 8"/>
          <p:cNvGrpSpPr/>
          <p:nvPr/>
        </p:nvGrpSpPr>
        <p:grpSpPr>
          <a:xfrm>
            <a:off x="5889018" y="2022776"/>
            <a:ext cx="2962275" cy="2759395"/>
            <a:chOff x="6820750" y="2978736"/>
            <a:chExt cx="2962275" cy="2759395"/>
          </a:xfrm>
        </p:grpSpPr>
        <p:sp>
          <p:nvSpPr>
            <p:cNvPr id="10" name="正方形/長方形 9"/>
            <p:cNvSpPr/>
            <p:nvPr/>
          </p:nvSpPr>
          <p:spPr>
            <a:xfrm>
              <a:off x="6820750" y="4907134"/>
              <a:ext cx="2962275" cy="830997"/>
            </a:xfrm>
            <a:prstGeom prst="rect">
              <a:avLst/>
            </a:prstGeom>
          </p:spPr>
          <p:txBody>
            <a:bodyPr wrap="square">
              <a:spAutoFit/>
            </a:bodyPr>
            <a:lstStyle/>
            <a:p>
              <a:pPr algn="ctr"/>
              <a:r>
                <a:rPr lang="ja-JP" altLang="en-US" sz="2400" b="1" dirty="0">
                  <a:solidFill>
                    <a:srgbClr val="484848"/>
                  </a:solidFill>
                  <a:latin typeface="Meiryo UI" panose="020B0604030504040204" pitchFamily="50" charset="-128"/>
                  <a:ea typeface="Meiryo UI" panose="020B0604030504040204" pitchFamily="50" charset="-128"/>
                </a:rPr>
                <a:t>必要なときにすぐに</a:t>
              </a:r>
            </a:p>
            <a:p>
              <a:pPr algn="ctr"/>
              <a:r>
                <a:rPr lang="ja-JP" altLang="en-US" sz="2400" b="1" dirty="0">
                  <a:solidFill>
                    <a:srgbClr val="484848"/>
                  </a:solidFill>
                  <a:latin typeface="Meiryo UI" panose="020B0604030504040204" pitchFamily="50" charset="-128"/>
                  <a:ea typeface="Meiryo UI" panose="020B0604030504040204" pitchFamily="50" charset="-128"/>
                </a:rPr>
                <a:t>換金できるか</a:t>
              </a:r>
              <a:endParaRPr lang="ja-JP" altLang="en-US" sz="2400" b="1" dirty="0">
                <a:latin typeface="Meiryo UI" panose="020B0604030504040204" pitchFamily="50" charset="-128"/>
                <a:ea typeface="Meiryo UI" panose="020B0604030504040204" pitchFamily="50" charset="-128"/>
              </a:endParaRPr>
            </a:p>
          </p:txBody>
        </p:sp>
        <p:sp>
          <p:nvSpPr>
            <p:cNvPr id="11" name="楕円 10"/>
            <p:cNvSpPr/>
            <p:nvPr/>
          </p:nvSpPr>
          <p:spPr>
            <a:xfrm>
              <a:off x="7513567" y="2978736"/>
              <a:ext cx="1323975" cy="1371601"/>
            </a:xfrm>
            <a:prstGeom prst="ellipse">
              <a:avLst/>
            </a:prstGeom>
            <a:solidFill>
              <a:srgbClr val="EF7511"/>
            </a:solidFill>
            <a:ln>
              <a:solidFill>
                <a:schemeClr val="accent6">
                  <a:lumMod val="40000"/>
                  <a:lumOff val="60000"/>
                </a:schemeClr>
              </a:solidFill>
            </a:ln>
            <a:effectLst>
              <a:innerShdw blurRad="63500" dist="50800" dir="2700000">
                <a:prstClr val="black">
                  <a:alpha val="50000"/>
                </a:prstClr>
              </a:innerShdw>
            </a:effectLst>
          </p:spPr>
          <p:txBody>
            <a:bodyPr wrap="square" rtlCol="0" anchor="ctr">
              <a:spAutoFit/>
            </a:bodyPr>
            <a:lstStyle/>
            <a:p>
              <a:pPr algn="ctr"/>
              <a:endParaRPr kumimoji="1" lang="ja-JP" altLang="en-US" sz="1600" dirty="0">
                <a:solidFill>
                  <a:schemeClr val="bg1"/>
                </a:solidFill>
                <a:latin typeface="Meiryo UI" panose="020B0604030504040204" pitchFamily="50" charset="-128"/>
                <a:ea typeface="Meiryo UI" panose="020B0604030504040204" pitchFamily="50" charset="-128"/>
              </a:endParaRPr>
            </a:p>
          </p:txBody>
        </p:sp>
        <p:sp>
          <p:nvSpPr>
            <p:cNvPr id="12" name="テキスト ボックス 11"/>
            <p:cNvSpPr txBox="1"/>
            <p:nvPr/>
          </p:nvSpPr>
          <p:spPr>
            <a:xfrm>
              <a:off x="7479287" y="3408746"/>
              <a:ext cx="1457325" cy="584775"/>
            </a:xfrm>
            <a:prstGeom prst="rect">
              <a:avLst/>
            </a:prstGeom>
            <a:noFill/>
          </p:spPr>
          <p:txBody>
            <a:bodyPr wrap="square" rtlCol="0">
              <a:spAutoFit/>
            </a:bodyPr>
            <a:lstStyle/>
            <a:p>
              <a:r>
                <a:rPr kumimoji="1" lang="ja-JP" altLang="en-US" sz="3200" b="1" dirty="0">
                  <a:solidFill>
                    <a:schemeClr val="bg1"/>
                  </a:solidFill>
                  <a:latin typeface="Meiryo UI" panose="020B0604030504040204" pitchFamily="50" charset="-128"/>
                  <a:ea typeface="Meiryo UI" panose="020B0604030504040204" pitchFamily="50" charset="-128"/>
                </a:rPr>
                <a:t>流動性</a:t>
              </a:r>
            </a:p>
          </p:txBody>
        </p:sp>
      </p:grpSp>
      <p:grpSp>
        <p:nvGrpSpPr>
          <p:cNvPr id="13" name="グループ化 12"/>
          <p:cNvGrpSpPr/>
          <p:nvPr/>
        </p:nvGrpSpPr>
        <p:grpSpPr>
          <a:xfrm>
            <a:off x="3302461" y="2022776"/>
            <a:ext cx="2545335" cy="3054858"/>
            <a:chOff x="3678425" y="2978738"/>
            <a:chExt cx="2545335" cy="3054858"/>
          </a:xfrm>
        </p:grpSpPr>
        <p:sp>
          <p:nvSpPr>
            <p:cNvPr id="14" name="正方形/長方形 13"/>
            <p:cNvSpPr/>
            <p:nvPr/>
          </p:nvSpPr>
          <p:spPr>
            <a:xfrm>
              <a:off x="3678425" y="4907134"/>
              <a:ext cx="2545335" cy="1126462"/>
            </a:xfrm>
            <a:prstGeom prst="rect">
              <a:avLst/>
            </a:prstGeom>
          </p:spPr>
          <p:txBody>
            <a:bodyPr wrap="square">
              <a:spAutoFit/>
            </a:bodyPr>
            <a:lstStyle/>
            <a:p>
              <a:pPr algn="ctr"/>
              <a:r>
                <a:rPr lang="ja-JP" altLang="en-US" sz="2400" b="1" dirty="0">
                  <a:solidFill>
                    <a:srgbClr val="484848"/>
                  </a:solidFill>
                  <a:latin typeface="Meiryo UI" panose="020B0604030504040204" pitchFamily="50" charset="-128"/>
                  <a:ea typeface="Meiryo UI" panose="020B0604030504040204" pitchFamily="50" charset="-128"/>
                </a:rPr>
                <a:t>期待できる</a:t>
              </a:r>
            </a:p>
            <a:p>
              <a:pPr algn="ctr"/>
              <a:r>
                <a:rPr lang="ja-JP" altLang="en-US" sz="2400" b="1" dirty="0">
                  <a:solidFill>
                    <a:srgbClr val="484848"/>
                  </a:solidFill>
                  <a:latin typeface="Meiryo UI" panose="020B0604030504040204" pitchFamily="50" charset="-128"/>
                  <a:ea typeface="Meiryo UI" panose="020B0604030504040204" pitchFamily="50" charset="-128"/>
                </a:rPr>
                <a:t>収益の</a:t>
              </a:r>
              <a:r>
                <a:rPr lang="ja-JP" altLang="en-US" sz="2400" b="1" dirty="0" smtClean="0">
                  <a:solidFill>
                    <a:srgbClr val="484848"/>
                  </a:solidFill>
                  <a:latin typeface="Meiryo UI" panose="020B0604030504040204" pitchFamily="50" charset="-128"/>
                  <a:ea typeface="Meiryo UI" panose="020B0604030504040204" pitchFamily="50" charset="-128"/>
                </a:rPr>
                <a:t>大きさ</a:t>
              </a:r>
              <a:endParaRPr lang="ja-JP" altLang="en-US" sz="2400" b="1" dirty="0">
                <a:latin typeface="Meiryo UI" panose="020B0604030504040204" pitchFamily="50" charset="-128"/>
                <a:ea typeface="Meiryo UI" panose="020B0604030504040204" pitchFamily="50" charset="-128"/>
              </a:endParaRPr>
            </a:p>
          </p:txBody>
        </p:sp>
        <p:sp>
          <p:nvSpPr>
            <p:cNvPr id="15" name="楕円 14"/>
            <p:cNvSpPr/>
            <p:nvPr/>
          </p:nvSpPr>
          <p:spPr>
            <a:xfrm>
              <a:off x="4289107" y="2978738"/>
              <a:ext cx="1323975" cy="1371601"/>
            </a:xfrm>
            <a:prstGeom prst="ellipse">
              <a:avLst/>
            </a:prstGeom>
            <a:solidFill>
              <a:srgbClr val="EF7511"/>
            </a:solidFill>
            <a:ln>
              <a:solidFill>
                <a:schemeClr val="accent6">
                  <a:lumMod val="40000"/>
                  <a:lumOff val="60000"/>
                </a:schemeClr>
              </a:solidFill>
            </a:ln>
            <a:effectLst>
              <a:innerShdw blurRad="63500" dist="50800" dir="2700000">
                <a:prstClr val="black">
                  <a:alpha val="50000"/>
                </a:prstClr>
              </a:innerShdw>
            </a:effectLst>
          </p:spPr>
          <p:txBody>
            <a:bodyPr wrap="square" rtlCol="0" anchor="ctr">
              <a:spAutoFit/>
            </a:bodyPr>
            <a:lstStyle/>
            <a:p>
              <a:pPr algn="ctr"/>
              <a:endParaRPr kumimoji="1" lang="ja-JP" altLang="en-US" sz="1600" dirty="0">
                <a:solidFill>
                  <a:schemeClr val="bg1"/>
                </a:solidFill>
                <a:latin typeface="Meiryo UI" panose="020B0604030504040204" pitchFamily="50" charset="-128"/>
                <a:ea typeface="Meiryo UI" panose="020B0604030504040204" pitchFamily="50" charset="-128"/>
              </a:endParaRPr>
            </a:p>
          </p:txBody>
        </p:sp>
        <p:sp>
          <p:nvSpPr>
            <p:cNvPr id="16" name="テキスト ボックス 15"/>
            <p:cNvSpPr txBox="1"/>
            <p:nvPr/>
          </p:nvSpPr>
          <p:spPr>
            <a:xfrm>
              <a:off x="4222431" y="3372149"/>
              <a:ext cx="1457325" cy="584775"/>
            </a:xfrm>
            <a:prstGeom prst="rect">
              <a:avLst/>
            </a:prstGeom>
            <a:noFill/>
          </p:spPr>
          <p:txBody>
            <a:bodyPr wrap="square" rtlCol="0">
              <a:spAutoFit/>
            </a:bodyPr>
            <a:lstStyle/>
            <a:p>
              <a:r>
                <a:rPr kumimoji="1" lang="ja-JP" altLang="en-US" sz="3200" b="1" dirty="0">
                  <a:solidFill>
                    <a:schemeClr val="bg1"/>
                  </a:solidFill>
                  <a:latin typeface="Meiryo UI" panose="020B0604030504040204" pitchFamily="50" charset="-128"/>
                  <a:ea typeface="Meiryo UI" panose="020B0604030504040204" pitchFamily="50" charset="-128"/>
                </a:rPr>
                <a:t>収益性</a:t>
              </a:r>
            </a:p>
          </p:txBody>
        </p:sp>
      </p:grpSp>
      <p:cxnSp>
        <p:nvCxnSpPr>
          <p:cNvPr id="17" name="直線コネクタ 16"/>
          <p:cNvCxnSpPr/>
          <p:nvPr/>
        </p:nvCxnSpPr>
        <p:spPr bwMode="auto">
          <a:xfrm>
            <a:off x="3112340" y="1481377"/>
            <a:ext cx="3982" cy="3533775"/>
          </a:xfrm>
          <a:prstGeom prst="line">
            <a:avLst/>
          </a:prstGeom>
          <a:noFill/>
          <a:ln w="9525" cap="flat" cmpd="sng" algn="ctr">
            <a:solidFill>
              <a:schemeClr val="tx1"/>
            </a:solidFill>
            <a:prstDash val="solid"/>
            <a:round/>
            <a:headEnd type="none" w="med" len="med"/>
            <a:tailEnd type="none" w="med" len="med"/>
          </a:ln>
          <a:effectLst/>
        </p:spPr>
      </p:cxnSp>
      <p:cxnSp>
        <p:nvCxnSpPr>
          <p:cNvPr id="18" name="直線コネクタ 17"/>
          <p:cNvCxnSpPr/>
          <p:nvPr/>
        </p:nvCxnSpPr>
        <p:spPr bwMode="auto">
          <a:xfrm>
            <a:off x="5889018" y="1481378"/>
            <a:ext cx="2987" cy="3533775"/>
          </a:xfrm>
          <a:prstGeom prst="line">
            <a:avLst/>
          </a:prstGeom>
          <a:noFill/>
          <a:ln w="9525" cap="flat" cmpd="sng" algn="ctr">
            <a:solidFill>
              <a:schemeClr val="tx1"/>
            </a:solidFill>
            <a:prstDash val="solid"/>
            <a:round/>
            <a:headEnd type="none" w="med" len="med"/>
            <a:tailEnd type="none" w="med" len="med"/>
          </a:ln>
          <a:effectLst/>
        </p:spPr>
      </p:cxnSp>
      <p:sp>
        <p:nvSpPr>
          <p:cNvPr id="19" name="タイトル 1"/>
          <p:cNvSpPr txBox="1">
            <a:spLocks/>
          </p:cNvSpPr>
          <p:nvPr/>
        </p:nvSpPr>
        <p:spPr>
          <a:xfrm>
            <a:off x="163886" y="5222843"/>
            <a:ext cx="8798247" cy="1091940"/>
          </a:xfrm>
          <a:prstGeom prst="rect">
            <a:avLst/>
          </a:prstGeom>
          <a:solidFill>
            <a:srgbClr val="F2A60E"/>
          </a:solidFill>
        </p:spPr>
        <p:style>
          <a:lnRef idx="2">
            <a:schemeClr val="dk1"/>
          </a:lnRef>
          <a:fillRef idx="1">
            <a:schemeClr val="lt1"/>
          </a:fillRef>
          <a:effectRef idx="0">
            <a:schemeClr val="dk1"/>
          </a:effectRef>
          <a:fontRef idx="minor">
            <a:schemeClr val="dk1"/>
          </a:fontRef>
        </p:style>
        <p:txBody>
          <a:bodyPr vert="horz"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nSpc>
                <a:spcPct val="100000"/>
              </a:lnSpc>
              <a:spcAft>
                <a:spcPts val="0"/>
              </a:spcAft>
            </a:pPr>
            <a:r>
              <a:rPr lang="ja-JP" altLang="en-US" sz="3600" dirty="0" smtClean="0">
                <a:latin typeface="+mn-ea"/>
                <a:ea typeface="+mn-ea"/>
              </a:rPr>
              <a:t>これら３つで「高い」評価が揃うことはない。</a:t>
            </a:r>
            <a:endParaRPr lang="en-US" altLang="ja-JP" sz="3600" dirty="0" smtClean="0">
              <a:latin typeface="+mn-ea"/>
              <a:ea typeface="+mn-ea"/>
            </a:endParaRPr>
          </a:p>
          <a:p>
            <a:pPr>
              <a:lnSpc>
                <a:spcPct val="100000"/>
              </a:lnSpc>
              <a:spcAft>
                <a:spcPts val="0"/>
              </a:spcAft>
            </a:pPr>
            <a:r>
              <a:rPr lang="en-US" altLang="ja-JP" sz="2000" dirty="0" smtClean="0">
                <a:latin typeface="+mn-ea"/>
                <a:ea typeface="+mn-ea"/>
              </a:rPr>
              <a:t>※</a:t>
            </a:r>
            <a:r>
              <a:rPr lang="ja-JP" altLang="en-US" sz="2000" dirty="0" smtClean="0">
                <a:latin typeface="+mn-ea"/>
                <a:ea typeface="+mn-ea"/>
              </a:rPr>
              <a:t>安全性と流動性は両立が可能（例えば、普通預金など）</a:t>
            </a:r>
            <a:endParaRPr lang="ja-JP" altLang="en-US" sz="2000" dirty="0">
              <a:latin typeface="+mn-ea"/>
              <a:ea typeface="+mn-ea"/>
            </a:endParaRPr>
          </a:p>
        </p:txBody>
      </p:sp>
      <p:sp>
        <p:nvSpPr>
          <p:cNvPr id="20" name="テキスト ボックス 19"/>
          <p:cNvSpPr txBox="1"/>
          <p:nvPr/>
        </p:nvSpPr>
        <p:spPr>
          <a:xfrm>
            <a:off x="416560" y="6435889"/>
            <a:ext cx="8105189" cy="350865"/>
          </a:xfrm>
          <a:prstGeom prst="rect">
            <a:avLst/>
          </a:prstGeom>
          <a:noFill/>
        </p:spPr>
        <p:txBody>
          <a:bodyPr wrap="square" rtlCol="0">
            <a:spAutoFit/>
          </a:bodyPr>
          <a:lstStyle/>
          <a:p>
            <a:pPr marL="534988" indent="-534988"/>
            <a:r>
              <a:rPr lang="ja-JP" altLang="en-US" sz="1400" dirty="0">
                <a:latin typeface="Meiryo UI" panose="020B0604030504040204" pitchFamily="50" charset="-128"/>
                <a:ea typeface="Meiryo UI" panose="020B0604030504040204" pitchFamily="50" charset="-128"/>
                <a:cs typeface="Meiryo UI" panose="020B0604030504040204" pitchFamily="50" charset="-128"/>
              </a:rPr>
              <a:t>出所</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：金融経済教育推進会議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e</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ラーニング講座「マネビタ」　「お金を増やす」</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kern="100" dirty="0" smtClean="0">
                <a:latin typeface="游明朝" panose="02020400000000000000" pitchFamily="18" charset="-128"/>
                <a:ea typeface="Meiryo UI" panose="020B0604030504040204" pitchFamily="50" charset="-128"/>
                <a:cs typeface="Times New Roman" panose="02020603050405020304" pitchFamily="18" charset="0"/>
              </a:rPr>
              <a:t>資産運用　～始める前に」</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タイトル 1"/>
          <p:cNvSpPr txBox="1">
            <a:spLocks/>
          </p:cNvSpPr>
          <p:nvPr/>
        </p:nvSpPr>
        <p:spPr>
          <a:xfrm>
            <a:off x="163886" y="251361"/>
            <a:ext cx="8229600" cy="535636"/>
          </a:xfrm>
          <a:prstGeom prst="rect">
            <a:avLst/>
          </a:prstGeom>
        </p:spPr>
        <p:txBody>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1" lang="ja-JP" altLang="en-US" sz="3200" b="1" i="0" u="none" strike="noStrike" kern="0" cap="none" spc="0" normalizeH="0" baseline="0" noProof="0" dirty="0" smtClean="0">
                <a:ln>
                  <a:noFill/>
                </a:ln>
                <a:effectLst/>
                <a:uLnTx/>
                <a:uFillTx/>
                <a:latin typeface="Meiryo UI" panose="020B0604030504040204" pitchFamily="50" charset="-128"/>
                <a:ea typeface="Meiryo UI" panose="020B0604030504040204" pitchFamily="50" charset="-128"/>
                <a:cs typeface="+mj-cs"/>
              </a:rPr>
              <a:t>金融商品の３つの観点</a:t>
            </a:r>
          </a:p>
        </p:txBody>
      </p:sp>
      <p:sp>
        <p:nvSpPr>
          <p:cNvPr id="23" name="スライド番号プレースホルダー 2"/>
          <p:cNvSpPr txBox="1">
            <a:spLocks/>
          </p:cNvSpPr>
          <p:nvPr/>
        </p:nvSpPr>
        <p:spPr>
          <a:xfrm>
            <a:off x="6896986" y="6432255"/>
            <a:ext cx="2133600" cy="365125"/>
          </a:xfrm>
          <a:prstGeom prst="rect">
            <a:avLst/>
          </a:prstGeom>
        </p:spPr>
        <p:txBody>
          <a:bodyPr vert="horz" lIns="91440" tIns="45720" rIns="91440" bIns="45720" rtlCol="0" anchor="ctr"/>
          <a:lstStyle>
            <a:defPPr>
              <a:defRPr lang="en-US"/>
            </a:defPPr>
            <a:lvl1pPr algn="r" rtl="0" fontAlgn="base">
              <a:lnSpc>
                <a:spcPct val="120000"/>
              </a:lnSpc>
              <a:spcBef>
                <a:spcPct val="20000"/>
              </a:spcBef>
              <a:spcAft>
                <a:spcPct val="20000"/>
              </a:spcAft>
              <a:defRPr kumimoji="1" sz="1200" kern="1200">
                <a:solidFill>
                  <a:schemeClr val="tx1">
                    <a:tint val="75000"/>
                  </a:schemeClr>
                </a:solidFill>
                <a:latin typeface="Arial" charset="0"/>
                <a:ea typeface="ＭＳ Ｐゴシック" charset="-128"/>
                <a:cs typeface="+mn-cs"/>
              </a:defRPr>
            </a:lvl1pPr>
            <a:lvl2pPr marL="4572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2pPr>
            <a:lvl3pPr marL="9144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3pPr>
            <a:lvl4pPr marL="13716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4pPr>
            <a:lvl5pPr marL="18288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fld id="{8549D000-9F9E-4C61-95C7-5047871B5096}" type="slidenum">
              <a:rPr lang="ja-JP" altLang="en-US" sz="1800" b="1" smtClean="0">
                <a:solidFill>
                  <a:srgbClr val="D96709"/>
                </a:solidFill>
                <a:latin typeface="Meiryo UI" panose="020B0604030504040204" pitchFamily="50" charset="-128"/>
                <a:ea typeface="Meiryo UI" panose="020B0604030504040204" pitchFamily="50" charset="-128"/>
              </a:rPr>
              <a:pPr/>
              <a:t>29</a:t>
            </a:fld>
            <a:endParaRPr lang="ja-JP" altLang="en-US" sz="1800" b="1" dirty="0">
              <a:solidFill>
                <a:srgbClr val="D96709"/>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436923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fade">
                                      <p:cBhvr>
                                        <p:cTn id="30" dur="1000"/>
                                        <p:tgtEl>
                                          <p:spTgt spid="19"/>
                                        </p:tgtEl>
                                      </p:cBhvr>
                                    </p:animEffect>
                                    <p:anim calcmode="lin" valueType="num">
                                      <p:cBhvr>
                                        <p:cTn id="31" dur="1000" fill="hold"/>
                                        <p:tgtEl>
                                          <p:spTgt spid="19"/>
                                        </p:tgtEl>
                                        <p:attrNameLst>
                                          <p:attrName>ppt_x</p:attrName>
                                        </p:attrNameLst>
                                      </p:cBhvr>
                                      <p:tavLst>
                                        <p:tav tm="0">
                                          <p:val>
                                            <p:strVal val="#ppt_x"/>
                                          </p:val>
                                        </p:tav>
                                        <p:tav tm="100000">
                                          <p:val>
                                            <p:strVal val="#ppt_x"/>
                                          </p:val>
                                        </p:tav>
                                      </p:tavLst>
                                    </p:anim>
                                    <p:anim calcmode="lin" valueType="num">
                                      <p:cBhvr>
                                        <p:cTn id="32"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角丸四角形 50"/>
          <p:cNvSpPr/>
          <p:nvPr/>
        </p:nvSpPr>
        <p:spPr>
          <a:xfrm>
            <a:off x="202393" y="730431"/>
            <a:ext cx="1794914" cy="5685124"/>
          </a:xfrm>
          <a:prstGeom prst="roundRect">
            <a:avLst>
              <a:gd name="adj" fmla="val 12535"/>
            </a:avLst>
          </a:prstGeom>
          <a:solidFill>
            <a:srgbClr val="FBE5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52" name="角丸四角形 51"/>
          <p:cNvSpPr/>
          <p:nvPr/>
        </p:nvSpPr>
        <p:spPr>
          <a:xfrm>
            <a:off x="6759856" y="4465683"/>
            <a:ext cx="1849727" cy="1949872"/>
          </a:xfrm>
          <a:prstGeom prst="roundRect">
            <a:avLst>
              <a:gd name="adj" fmla="val 12535"/>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53" name="角丸四角形 52"/>
          <p:cNvSpPr/>
          <p:nvPr/>
        </p:nvSpPr>
        <p:spPr>
          <a:xfrm>
            <a:off x="6691118" y="880351"/>
            <a:ext cx="1914124" cy="3383913"/>
          </a:xfrm>
          <a:prstGeom prst="roundRect">
            <a:avLst>
              <a:gd name="adj" fmla="val 12535"/>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pic>
        <p:nvPicPr>
          <p:cNvPr id="54" name="図 5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00644" y="1338674"/>
            <a:ext cx="1069372" cy="1296383"/>
          </a:xfrm>
          <a:prstGeom prst="rect">
            <a:avLst/>
          </a:prstGeom>
        </p:spPr>
      </p:pic>
      <p:sp>
        <p:nvSpPr>
          <p:cNvPr id="55" name="テキスト ボックス 54"/>
          <p:cNvSpPr txBox="1"/>
          <p:nvPr/>
        </p:nvSpPr>
        <p:spPr>
          <a:xfrm>
            <a:off x="202392" y="761249"/>
            <a:ext cx="793559" cy="400110"/>
          </a:xfrm>
          <a:prstGeom prst="rect">
            <a:avLst/>
          </a:prstGeom>
          <a:noFill/>
        </p:spPr>
        <p:txBody>
          <a:bodyPr wrap="square" rtlCol="0">
            <a:spAutoFit/>
          </a:bodyPr>
          <a:lstStyle/>
          <a:p>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個人</a:t>
            </a:r>
            <a:endParaRPr lang="en-US" altLang="ja-JP" sz="2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6" name="テキスト ボックス 55"/>
          <p:cNvSpPr txBox="1"/>
          <p:nvPr/>
        </p:nvSpPr>
        <p:spPr>
          <a:xfrm>
            <a:off x="6759856" y="915038"/>
            <a:ext cx="1019463" cy="400110"/>
          </a:xfrm>
          <a:prstGeom prst="rect">
            <a:avLst/>
          </a:prstGeom>
          <a:noFill/>
        </p:spPr>
        <p:txBody>
          <a:bodyPr wrap="square" rtlCol="0">
            <a:spAutoFit/>
          </a:bodyPr>
          <a:lstStyle/>
          <a:p>
            <a:r>
              <a:rPr lang="ja-JP" altLang="en-US" sz="2000" b="1" dirty="0">
                <a:latin typeface="Meiryo UI" panose="020B0604030504040204" pitchFamily="50" charset="-128"/>
                <a:ea typeface="Meiryo UI" panose="020B0604030504040204" pitchFamily="50" charset="-128"/>
                <a:cs typeface="Meiryo UI" panose="020B0604030504040204" pitchFamily="50" charset="-128"/>
              </a:rPr>
              <a:t>企業</a:t>
            </a:r>
            <a:endParaRPr lang="en-US" altLang="ja-JP" sz="2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7" name="テキスト ボックス 56"/>
          <p:cNvSpPr txBox="1"/>
          <p:nvPr/>
        </p:nvSpPr>
        <p:spPr>
          <a:xfrm>
            <a:off x="6761627" y="4552851"/>
            <a:ext cx="2509709" cy="707886"/>
          </a:xfrm>
          <a:prstGeom prst="rect">
            <a:avLst/>
          </a:prstGeom>
          <a:noFill/>
        </p:spPr>
        <p:txBody>
          <a:bodyPr wrap="square" rtlCol="0">
            <a:spAutoFit/>
          </a:bodyPr>
          <a:lstStyle/>
          <a:p>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国・</a:t>
            </a:r>
            <a:endParaRPr lang="en-US" altLang="ja-JP" sz="20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地方公共団体</a:t>
            </a:r>
            <a:endParaRPr lang="en-US" altLang="ja-JP" sz="2000" b="1"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58" name="図 5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8902" y="2709345"/>
            <a:ext cx="718302" cy="666377"/>
          </a:xfrm>
          <a:prstGeom prst="rect">
            <a:avLst/>
          </a:prstGeom>
        </p:spPr>
      </p:pic>
      <p:sp>
        <p:nvSpPr>
          <p:cNvPr id="59" name="テキスト ボックス 58"/>
          <p:cNvSpPr txBox="1"/>
          <p:nvPr/>
        </p:nvSpPr>
        <p:spPr>
          <a:xfrm>
            <a:off x="6789004" y="2881086"/>
            <a:ext cx="1706409" cy="984885"/>
          </a:xfrm>
          <a:prstGeom prst="rect">
            <a:avLst/>
          </a:prstGeom>
          <a:noFill/>
        </p:spPr>
        <p:txBody>
          <a:bodyPr wrap="square" rtlCol="0">
            <a:spAutoFit/>
          </a:bodyPr>
          <a:lstStyle/>
          <a:p>
            <a:pPr>
              <a:spcBef>
                <a:spcPts val="1200"/>
              </a:spcBef>
            </a:pP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設備投資</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a:spcBef>
                <a:spcPts val="1200"/>
              </a:spcBef>
            </a:pP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商品・サービス</a:t>
            </a: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
            </a:r>
            <a:br>
              <a:rPr lang="en-US" altLang="ja-JP" sz="1600" b="1" dirty="0">
                <a:latin typeface="Meiryo UI" panose="020B0604030504040204" pitchFamily="50" charset="-128"/>
                <a:ea typeface="Meiryo UI" panose="020B0604030504040204" pitchFamily="50" charset="-128"/>
                <a:cs typeface="Meiryo UI" panose="020B0604030504040204" pitchFamily="50" charset="-128"/>
              </a:rPr>
            </a:b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の提供</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0" name="テキスト ボックス 59"/>
          <p:cNvSpPr txBox="1"/>
          <p:nvPr/>
        </p:nvSpPr>
        <p:spPr>
          <a:xfrm>
            <a:off x="7177269" y="5347905"/>
            <a:ext cx="1503507" cy="584775"/>
          </a:xfrm>
          <a:prstGeom prst="rect">
            <a:avLst/>
          </a:prstGeom>
          <a:noFill/>
        </p:spPr>
        <p:txBody>
          <a:bodyPr wrap="square" rtlCol="0">
            <a:spAutoFit/>
          </a:bodyPr>
          <a:lstStyle/>
          <a:p>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公共サービス</a:t>
            </a: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
            </a:r>
            <a:br>
              <a:rPr lang="en-US" altLang="ja-JP" sz="1600" b="1" dirty="0">
                <a:latin typeface="Meiryo UI" panose="020B0604030504040204" pitchFamily="50" charset="-128"/>
                <a:ea typeface="Meiryo UI" panose="020B0604030504040204" pitchFamily="50" charset="-128"/>
                <a:cs typeface="Meiryo UI" panose="020B0604030504040204" pitchFamily="50" charset="-128"/>
              </a:rPr>
            </a:b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の提供</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61" name="図 6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86589" y="4277601"/>
            <a:ext cx="970158" cy="704335"/>
          </a:xfrm>
          <a:prstGeom prst="rect">
            <a:avLst/>
          </a:prstGeom>
        </p:spPr>
      </p:pic>
      <p:pic>
        <p:nvPicPr>
          <p:cNvPr id="62" name="図 6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51933" y="5522079"/>
            <a:ext cx="1002147" cy="788730"/>
          </a:xfrm>
          <a:prstGeom prst="rect">
            <a:avLst/>
          </a:prstGeom>
        </p:spPr>
      </p:pic>
      <p:grpSp>
        <p:nvGrpSpPr>
          <p:cNvPr id="63" name="グループ化 62"/>
          <p:cNvGrpSpPr/>
          <p:nvPr/>
        </p:nvGrpSpPr>
        <p:grpSpPr>
          <a:xfrm>
            <a:off x="1996679" y="3858829"/>
            <a:ext cx="4667581" cy="1318590"/>
            <a:chOff x="2124561" y="4257025"/>
            <a:chExt cx="4667581" cy="1318590"/>
          </a:xfrm>
        </p:grpSpPr>
        <p:sp>
          <p:nvSpPr>
            <p:cNvPr id="64" name="左矢印 63"/>
            <p:cNvSpPr/>
            <p:nvPr/>
          </p:nvSpPr>
          <p:spPr>
            <a:xfrm>
              <a:off x="2124561" y="4621040"/>
              <a:ext cx="3627307" cy="724422"/>
            </a:xfrm>
            <a:prstGeom prst="leftArrow">
              <a:avLst>
                <a:gd name="adj1" fmla="val 50000"/>
                <a:gd name="adj2" fmla="val 37785"/>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endParaRPr>
            </a:p>
          </p:txBody>
        </p:sp>
        <p:sp>
          <p:nvSpPr>
            <p:cNvPr id="65" name="テキスト ボックス 64"/>
            <p:cNvSpPr txBox="1"/>
            <p:nvPr/>
          </p:nvSpPr>
          <p:spPr>
            <a:xfrm>
              <a:off x="2421979" y="4778069"/>
              <a:ext cx="1638731" cy="400110"/>
            </a:xfrm>
            <a:prstGeom prst="rect">
              <a:avLst/>
            </a:prstGeom>
            <a:noFill/>
          </p:spPr>
          <p:txBody>
            <a:bodyPr wrap="square" rtlCol="0">
              <a:spAutoFit/>
            </a:bodyPr>
            <a:lstStyle/>
            <a:p>
              <a:r>
                <a:rPr lang="ja-JP" altLang="en-US" sz="2000" b="1" dirty="0">
                  <a:solidFill>
                    <a:schemeClr val="bg1"/>
                  </a:solidFill>
                  <a:latin typeface="Meiryo UI" panose="020B0604030504040204" pitchFamily="50" charset="-128"/>
                  <a:ea typeface="Meiryo UI" panose="020B0604030504040204" pitchFamily="50" charset="-128"/>
                </a:rPr>
                <a:t>利息・配当</a:t>
              </a:r>
            </a:p>
          </p:txBody>
        </p:sp>
        <p:sp>
          <p:nvSpPr>
            <p:cNvPr id="66" name="右矢印 65"/>
            <p:cNvSpPr/>
            <p:nvPr/>
          </p:nvSpPr>
          <p:spPr>
            <a:xfrm rot="1500000">
              <a:off x="5590453" y="4848431"/>
              <a:ext cx="1201689" cy="727184"/>
            </a:xfrm>
            <a:prstGeom prst="rightArrow">
              <a:avLst>
                <a:gd name="adj1" fmla="val 50000"/>
                <a:gd name="adj2" fmla="val 39859"/>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67" name="右矢印 66"/>
            <p:cNvSpPr/>
            <p:nvPr/>
          </p:nvSpPr>
          <p:spPr>
            <a:xfrm rot="-2100000">
              <a:off x="5535840" y="4257025"/>
              <a:ext cx="1202547" cy="727184"/>
            </a:xfrm>
            <a:prstGeom prst="rightArrow">
              <a:avLst>
                <a:gd name="adj1" fmla="val 50000"/>
                <a:gd name="adj2" fmla="val 39859"/>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68" name="テキスト ボックス 67"/>
            <p:cNvSpPr txBox="1"/>
            <p:nvPr/>
          </p:nvSpPr>
          <p:spPr>
            <a:xfrm>
              <a:off x="4748080" y="4758857"/>
              <a:ext cx="998688" cy="400110"/>
            </a:xfrm>
            <a:prstGeom prst="rect">
              <a:avLst/>
            </a:prstGeom>
            <a:noFill/>
          </p:spPr>
          <p:txBody>
            <a:bodyPr wrap="square" rtlCol="0">
              <a:spAutoFit/>
            </a:bodyPr>
            <a:lstStyle/>
            <a:p>
              <a:pPr algn="r"/>
              <a:r>
                <a:rPr lang="ja-JP" altLang="en-US" sz="2000" b="1" dirty="0">
                  <a:solidFill>
                    <a:schemeClr val="bg1"/>
                  </a:solidFill>
                  <a:latin typeface="Meiryo UI" panose="020B0604030504040204" pitchFamily="50" charset="-128"/>
                  <a:ea typeface="Meiryo UI" panose="020B0604030504040204" pitchFamily="50" charset="-128"/>
                </a:rPr>
                <a:t>投資</a:t>
              </a:r>
            </a:p>
          </p:txBody>
        </p:sp>
      </p:grpSp>
      <p:grpSp>
        <p:nvGrpSpPr>
          <p:cNvPr id="69" name="グループ化 68"/>
          <p:cNvGrpSpPr/>
          <p:nvPr/>
        </p:nvGrpSpPr>
        <p:grpSpPr>
          <a:xfrm>
            <a:off x="1996678" y="5426293"/>
            <a:ext cx="4589891" cy="722742"/>
            <a:chOff x="2124560" y="5647513"/>
            <a:chExt cx="4589891" cy="722742"/>
          </a:xfrm>
        </p:grpSpPr>
        <p:sp>
          <p:nvSpPr>
            <p:cNvPr id="70" name="左右矢印 69"/>
            <p:cNvSpPr/>
            <p:nvPr/>
          </p:nvSpPr>
          <p:spPr>
            <a:xfrm>
              <a:off x="2124560" y="5647513"/>
              <a:ext cx="4589891" cy="722742"/>
            </a:xfrm>
            <a:prstGeom prst="leftRightArrow">
              <a:avLst>
                <a:gd name="adj1" fmla="val 50000"/>
                <a:gd name="adj2" fmla="val 39048"/>
              </a:avLst>
            </a:prstGeom>
            <a:solidFill>
              <a:srgbClr val="F09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71" name="テキスト ボックス 70"/>
            <p:cNvSpPr txBox="1"/>
            <p:nvPr/>
          </p:nvSpPr>
          <p:spPr>
            <a:xfrm>
              <a:off x="4505608" y="5787543"/>
              <a:ext cx="2178226" cy="400110"/>
            </a:xfrm>
            <a:prstGeom prst="rect">
              <a:avLst/>
            </a:prstGeom>
            <a:noFill/>
          </p:spPr>
          <p:txBody>
            <a:bodyPr wrap="square" rtlCol="0">
              <a:spAutoFit/>
            </a:bodyPr>
            <a:lstStyle/>
            <a:p>
              <a:pPr algn="r"/>
              <a:r>
                <a:rPr lang="ja-JP" altLang="en-US" sz="2000" b="1" dirty="0">
                  <a:solidFill>
                    <a:schemeClr val="bg1"/>
                  </a:solidFill>
                  <a:latin typeface="Meiryo UI" panose="020B0604030504040204" pitchFamily="50" charset="-128"/>
                  <a:ea typeface="Meiryo UI" panose="020B0604030504040204" pitchFamily="50" charset="-128"/>
                </a:rPr>
                <a:t>税金・社会保険料</a:t>
              </a:r>
            </a:p>
          </p:txBody>
        </p:sp>
        <p:sp>
          <p:nvSpPr>
            <p:cNvPr id="72" name="テキスト ボックス 71"/>
            <p:cNvSpPr txBox="1"/>
            <p:nvPr/>
          </p:nvSpPr>
          <p:spPr>
            <a:xfrm>
              <a:off x="2212256" y="5796518"/>
              <a:ext cx="2325861" cy="369332"/>
            </a:xfrm>
            <a:prstGeom prst="rect">
              <a:avLst/>
            </a:prstGeom>
            <a:noFill/>
          </p:spPr>
          <p:txBody>
            <a:bodyPr wrap="square" rtlCol="0">
              <a:spAutoFit/>
            </a:bodyPr>
            <a:lstStyle/>
            <a:p>
              <a:r>
                <a:rPr kumimoji="1" lang="ja-JP" altLang="en-US" b="1" dirty="0">
                  <a:solidFill>
                    <a:schemeClr val="bg1"/>
                  </a:solidFill>
                  <a:latin typeface="Meiryo UI" panose="020B0604030504040204" pitchFamily="50" charset="-128"/>
                  <a:ea typeface="Meiryo UI" panose="020B0604030504040204" pitchFamily="50" charset="-128"/>
                </a:rPr>
                <a:t>公共ｻｰﾋﾞｽ・年金等</a:t>
              </a:r>
            </a:p>
          </p:txBody>
        </p:sp>
      </p:grpSp>
      <p:grpSp>
        <p:nvGrpSpPr>
          <p:cNvPr id="73" name="グループ化 72"/>
          <p:cNvGrpSpPr/>
          <p:nvPr/>
        </p:nvGrpSpPr>
        <p:grpSpPr>
          <a:xfrm>
            <a:off x="1996678" y="2520173"/>
            <a:ext cx="4589892" cy="1205650"/>
            <a:chOff x="2124561" y="2918369"/>
            <a:chExt cx="4589892" cy="1205650"/>
          </a:xfrm>
        </p:grpSpPr>
        <p:pic>
          <p:nvPicPr>
            <p:cNvPr id="74" name="図 7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99002" y="3324319"/>
              <a:ext cx="703735" cy="799700"/>
            </a:xfrm>
            <a:prstGeom prst="rect">
              <a:avLst/>
            </a:prstGeom>
          </p:spPr>
        </p:pic>
        <p:sp>
          <p:nvSpPr>
            <p:cNvPr id="75" name="テキスト ボックス 74"/>
            <p:cNvSpPr txBox="1"/>
            <p:nvPr/>
          </p:nvSpPr>
          <p:spPr>
            <a:xfrm>
              <a:off x="4184002" y="2918369"/>
              <a:ext cx="733734" cy="400110"/>
            </a:xfrm>
            <a:prstGeom prst="rect">
              <a:avLst/>
            </a:prstGeom>
            <a:noFill/>
          </p:spPr>
          <p:txBody>
            <a:bodyPr wrap="square" rtlCol="0">
              <a:spAutoFit/>
            </a:bodyPr>
            <a:lstStyle/>
            <a:p>
              <a:r>
                <a:rPr lang="ja-JP" altLang="en-US" sz="2000" b="1" dirty="0">
                  <a:latin typeface="Meiryo UI" panose="020B0604030504040204" pitchFamily="50" charset="-128"/>
                  <a:ea typeface="Meiryo UI" panose="020B0604030504040204" pitchFamily="50" charset="-128"/>
                  <a:cs typeface="Meiryo UI" panose="020B0604030504040204" pitchFamily="50" charset="-128"/>
                </a:rPr>
                <a:t>銀行</a:t>
              </a:r>
              <a:endParaRPr lang="en-US" altLang="ja-JP" sz="2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6" name="左右矢印 75"/>
            <p:cNvSpPr/>
            <p:nvPr/>
          </p:nvSpPr>
          <p:spPr>
            <a:xfrm>
              <a:off x="2124561" y="3399396"/>
              <a:ext cx="2079570" cy="722742"/>
            </a:xfrm>
            <a:prstGeom prst="leftRightArrow">
              <a:avLst>
                <a:gd name="adj1" fmla="val 50000"/>
                <a:gd name="adj2" fmla="val 39048"/>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77" name="左右矢印 76"/>
            <p:cNvSpPr/>
            <p:nvPr/>
          </p:nvSpPr>
          <p:spPr>
            <a:xfrm>
              <a:off x="4902737" y="3362798"/>
              <a:ext cx="1811716" cy="722742"/>
            </a:xfrm>
            <a:prstGeom prst="leftRightArrow">
              <a:avLst>
                <a:gd name="adj1" fmla="val 50000"/>
                <a:gd name="adj2" fmla="val 39048"/>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78" name="テキスト ボックス 77"/>
            <p:cNvSpPr txBox="1"/>
            <p:nvPr/>
          </p:nvSpPr>
          <p:spPr>
            <a:xfrm>
              <a:off x="3315932" y="3527150"/>
              <a:ext cx="718195" cy="400110"/>
            </a:xfrm>
            <a:prstGeom prst="rect">
              <a:avLst/>
            </a:prstGeom>
            <a:noFill/>
          </p:spPr>
          <p:txBody>
            <a:bodyPr wrap="square" rtlCol="0">
              <a:spAutoFit/>
            </a:bodyPr>
            <a:lstStyle/>
            <a:p>
              <a:pPr algn="r"/>
              <a:r>
                <a:rPr lang="ja-JP" altLang="en-US" sz="2000" b="1" dirty="0">
                  <a:solidFill>
                    <a:schemeClr val="bg1"/>
                  </a:solidFill>
                  <a:latin typeface="Meiryo UI" panose="020B0604030504040204" pitchFamily="50" charset="-128"/>
                  <a:ea typeface="Meiryo UI" panose="020B0604030504040204" pitchFamily="50" charset="-128"/>
                </a:rPr>
                <a:t>預金</a:t>
              </a:r>
            </a:p>
          </p:txBody>
        </p:sp>
        <p:sp>
          <p:nvSpPr>
            <p:cNvPr id="79" name="テキスト ボックス 78"/>
            <p:cNvSpPr txBox="1"/>
            <p:nvPr/>
          </p:nvSpPr>
          <p:spPr>
            <a:xfrm>
              <a:off x="2310527" y="3543789"/>
              <a:ext cx="724914" cy="400110"/>
            </a:xfrm>
            <a:prstGeom prst="rect">
              <a:avLst/>
            </a:prstGeom>
            <a:noFill/>
          </p:spPr>
          <p:txBody>
            <a:bodyPr wrap="square" rtlCol="0">
              <a:spAutoFit/>
            </a:bodyPr>
            <a:lstStyle/>
            <a:p>
              <a:r>
                <a:rPr lang="ja-JP" altLang="en-US" sz="2000" b="1" dirty="0">
                  <a:solidFill>
                    <a:schemeClr val="bg1"/>
                  </a:solidFill>
                  <a:latin typeface="Meiryo UI" panose="020B0604030504040204" pitchFamily="50" charset="-128"/>
                  <a:ea typeface="Meiryo UI" panose="020B0604030504040204" pitchFamily="50" charset="-128"/>
                </a:rPr>
                <a:t>利息</a:t>
              </a:r>
            </a:p>
          </p:txBody>
        </p:sp>
        <p:sp>
          <p:nvSpPr>
            <p:cNvPr id="80" name="テキスト ボックス 79"/>
            <p:cNvSpPr txBox="1"/>
            <p:nvPr/>
          </p:nvSpPr>
          <p:spPr>
            <a:xfrm>
              <a:off x="5066389" y="3505392"/>
              <a:ext cx="724914" cy="400110"/>
            </a:xfrm>
            <a:prstGeom prst="rect">
              <a:avLst/>
            </a:prstGeom>
            <a:noFill/>
          </p:spPr>
          <p:txBody>
            <a:bodyPr wrap="square" rtlCol="0">
              <a:spAutoFit/>
            </a:bodyPr>
            <a:lstStyle/>
            <a:p>
              <a:r>
                <a:rPr lang="ja-JP" altLang="en-US" sz="2000" b="1" dirty="0">
                  <a:solidFill>
                    <a:schemeClr val="bg1"/>
                  </a:solidFill>
                  <a:latin typeface="Meiryo UI" panose="020B0604030504040204" pitchFamily="50" charset="-128"/>
                  <a:ea typeface="Meiryo UI" panose="020B0604030504040204" pitchFamily="50" charset="-128"/>
                </a:rPr>
                <a:t>利息</a:t>
              </a:r>
            </a:p>
          </p:txBody>
        </p:sp>
        <p:sp>
          <p:nvSpPr>
            <p:cNvPr id="81" name="テキスト ボックス 80"/>
            <p:cNvSpPr txBox="1"/>
            <p:nvPr/>
          </p:nvSpPr>
          <p:spPr>
            <a:xfrm>
              <a:off x="5847230" y="3502892"/>
              <a:ext cx="718195" cy="400110"/>
            </a:xfrm>
            <a:prstGeom prst="rect">
              <a:avLst/>
            </a:prstGeom>
            <a:noFill/>
          </p:spPr>
          <p:txBody>
            <a:bodyPr wrap="square" rtlCol="0">
              <a:spAutoFit/>
            </a:bodyPr>
            <a:lstStyle/>
            <a:p>
              <a:pPr algn="r"/>
              <a:r>
                <a:rPr lang="ja-JP" altLang="en-US" sz="2000" b="1" dirty="0">
                  <a:solidFill>
                    <a:schemeClr val="bg1"/>
                  </a:solidFill>
                  <a:latin typeface="Meiryo UI" panose="020B0604030504040204" pitchFamily="50" charset="-128"/>
                  <a:ea typeface="Meiryo UI" panose="020B0604030504040204" pitchFamily="50" charset="-128"/>
                </a:rPr>
                <a:t>貸出</a:t>
              </a:r>
            </a:p>
          </p:txBody>
        </p:sp>
      </p:grpSp>
      <p:sp>
        <p:nvSpPr>
          <p:cNvPr id="82" name="テキスト ボックス 81"/>
          <p:cNvSpPr txBox="1"/>
          <p:nvPr/>
        </p:nvSpPr>
        <p:spPr>
          <a:xfrm>
            <a:off x="1104413" y="1133653"/>
            <a:ext cx="1196744" cy="369332"/>
          </a:xfrm>
          <a:prstGeom prst="rect">
            <a:avLst/>
          </a:prstGeom>
          <a:noFill/>
        </p:spPr>
        <p:txBody>
          <a:bodyPr wrap="square" rtlCol="0">
            <a:spAutoFit/>
          </a:bodyPr>
          <a:lstStyle/>
          <a:p>
            <a:r>
              <a:rPr lang="ja-JP" altLang="en-US" b="1" dirty="0">
                <a:latin typeface="Meiryo UI" panose="020B0604030504040204" pitchFamily="50" charset="-128"/>
                <a:ea typeface="Meiryo UI" panose="020B0604030504040204" pitchFamily="50" charset="-128"/>
                <a:cs typeface="Meiryo UI" panose="020B0604030504040204" pitchFamily="50" charset="-128"/>
              </a:rPr>
              <a:t>労働者</a:t>
            </a:r>
            <a:endParaRPr lang="en-US" altLang="ja-JP"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3" name="テキスト ボックス 82"/>
          <p:cNvSpPr txBox="1"/>
          <p:nvPr/>
        </p:nvSpPr>
        <p:spPr>
          <a:xfrm>
            <a:off x="1099793" y="2080574"/>
            <a:ext cx="1196744" cy="369332"/>
          </a:xfrm>
          <a:prstGeom prst="rect">
            <a:avLst/>
          </a:prstGeom>
          <a:noFill/>
        </p:spPr>
        <p:txBody>
          <a:bodyPr wrap="square" rtlCol="0">
            <a:spAutoFit/>
          </a:bodyPr>
          <a:lstStyle/>
          <a:p>
            <a:r>
              <a:rPr lang="ja-JP" altLang="en-US" b="1" dirty="0">
                <a:latin typeface="Meiryo UI" panose="020B0604030504040204" pitchFamily="50" charset="-128"/>
                <a:ea typeface="Meiryo UI" panose="020B0604030504040204" pitchFamily="50" charset="-128"/>
                <a:cs typeface="Meiryo UI" panose="020B0604030504040204" pitchFamily="50" charset="-128"/>
              </a:rPr>
              <a:t>消費者</a:t>
            </a:r>
            <a:endParaRPr lang="en-US" altLang="ja-JP"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4" name="テキスト ボックス 83"/>
          <p:cNvSpPr txBox="1"/>
          <p:nvPr/>
        </p:nvSpPr>
        <p:spPr>
          <a:xfrm>
            <a:off x="1116157" y="3090842"/>
            <a:ext cx="1196744" cy="369332"/>
          </a:xfrm>
          <a:prstGeom prst="rect">
            <a:avLst/>
          </a:prstGeom>
          <a:noFill/>
        </p:spPr>
        <p:txBody>
          <a:bodyPr wrap="square" rtlCol="0">
            <a:spAutoFit/>
          </a:bodyPr>
          <a:lstStyle/>
          <a:p>
            <a:r>
              <a:rPr lang="ja-JP" altLang="en-US" b="1" dirty="0">
                <a:latin typeface="Meiryo UI" panose="020B0604030504040204" pitchFamily="50" charset="-128"/>
                <a:ea typeface="Meiryo UI" panose="020B0604030504040204" pitchFamily="50" charset="-128"/>
                <a:cs typeface="Meiryo UI" panose="020B0604030504040204" pitchFamily="50" charset="-128"/>
              </a:rPr>
              <a:t>預金者</a:t>
            </a:r>
            <a:endParaRPr lang="en-US" altLang="ja-JP"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5" name="テキスト ボックス 84"/>
          <p:cNvSpPr txBox="1"/>
          <p:nvPr/>
        </p:nvSpPr>
        <p:spPr>
          <a:xfrm>
            <a:off x="1120241" y="4349341"/>
            <a:ext cx="1196744" cy="369332"/>
          </a:xfrm>
          <a:prstGeom prst="rect">
            <a:avLst/>
          </a:prstGeom>
          <a:noFill/>
        </p:spPr>
        <p:txBody>
          <a:bodyPr wrap="square" rtlCol="0">
            <a:spAutoFit/>
          </a:bodyPr>
          <a:lstStyle/>
          <a:p>
            <a:r>
              <a:rPr lang="ja-JP" altLang="en-US" b="1" dirty="0">
                <a:latin typeface="Meiryo UI" panose="020B0604030504040204" pitchFamily="50" charset="-128"/>
                <a:ea typeface="Meiryo UI" panose="020B0604030504040204" pitchFamily="50" charset="-128"/>
                <a:cs typeface="Meiryo UI" panose="020B0604030504040204" pitchFamily="50" charset="-128"/>
              </a:rPr>
              <a:t>投資家</a:t>
            </a:r>
            <a:endParaRPr lang="en-US" altLang="ja-JP"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6" name="テキスト ボックス 85"/>
          <p:cNvSpPr txBox="1"/>
          <p:nvPr/>
        </p:nvSpPr>
        <p:spPr>
          <a:xfrm>
            <a:off x="1114759" y="5601810"/>
            <a:ext cx="1196744" cy="369332"/>
          </a:xfrm>
          <a:prstGeom prst="rect">
            <a:avLst/>
          </a:prstGeom>
          <a:noFill/>
        </p:spPr>
        <p:txBody>
          <a:bodyPr wrap="square" rtlCol="0">
            <a:spAutoFit/>
          </a:bodyPr>
          <a:lstStyle/>
          <a:p>
            <a:r>
              <a:rPr lang="ja-JP" altLang="en-US" b="1" dirty="0">
                <a:latin typeface="Meiryo UI" panose="020B0604030504040204" pitchFamily="50" charset="-128"/>
                <a:ea typeface="Meiryo UI" panose="020B0604030504040204" pitchFamily="50" charset="-128"/>
                <a:cs typeface="Meiryo UI" panose="020B0604030504040204" pitchFamily="50" charset="-128"/>
              </a:rPr>
              <a:t>納税者</a:t>
            </a:r>
            <a:endParaRPr lang="en-US" altLang="ja-JP" b="1"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87" name="グループ化 86"/>
          <p:cNvGrpSpPr/>
          <p:nvPr/>
        </p:nvGrpSpPr>
        <p:grpSpPr>
          <a:xfrm>
            <a:off x="2028996" y="1035889"/>
            <a:ext cx="4589891" cy="722742"/>
            <a:chOff x="2156878" y="1035889"/>
            <a:chExt cx="4589891" cy="722742"/>
          </a:xfrm>
        </p:grpSpPr>
        <p:sp>
          <p:nvSpPr>
            <p:cNvPr id="88" name="左右矢印 87"/>
            <p:cNvSpPr/>
            <p:nvPr/>
          </p:nvSpPr>
          <p:spPr>
            <a:xfrm>
              <a:off x="2156878" y="1035889"/>
              <a:ext cx="4589891" cy="722742"/>
            </a:xfrm>
            <a:prstGeom prst="leftRightArrow">
              <a:avLst>
                <a:gd name="adj1" fmla="val 50000"/>
                <a:gd name="adj2" fmla="val 39048"/>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89" name="テキスト ボックス 88"/>
            <p:cNvSpPr txBox="1"/>
            <p:nvPr/>
          </p:nvSpPr>
          <p:spPr>
            <a:xfrm>
              <a:off x="2366292" y="1173254"/>
              <a:ext cx="724914" cy="400110"/>
            </a:xfrm>
            <a:prstGeom prst="rect">
              <a:avLst/>
            </a:prstGeom>
            <a:noFill/>
          </p:spPr>
          <p:txBody>
            <a:bodyPr wrap="square" rtlCol="0">
              <a:spAutoFit/>
            </a:bodyPr>
            <a:lstStyle/>
            <a:p>
              <a:r>
                <a:rPr lang="ja-JP" altLang="en-US" sz="2000" b="1" dirty="0">
                  <a:solidFill>
                    <a:schemeClr val="bg1"/>
                  </a:solidFill>
                  <a:latin typeface="Meiryo UI" panose="020B0604030504040204" pitchFamily="50" charset="-128"/>
                  <a:ea typeface="Meiryo UI" panose="020B0604030504040204" pitchFamily="50" charset="-128"/>
                </a:rPr>
                <a:t>賃金</a:t>
              </a:r>
            </a:p>
          </p:txBody>
        </p:sp>
        <p:sp>
          <p:nvSpPr>
            <p:cNvPr id="90" name="テキスト ボックス 89"/>
            <p:cNvSpPr txBox="1"/>
            <p:nvPr/>
          </p:nvSpPr>
          <p:spPr>
            <a:xfrm>
              <a:off x="5493086" y="1166866"/>
              <a:ext cx="1040423" cy="400110"/>
            </a:xfrm>
            <a:prstGeom prst="rect">
              <a:avLst/>
            </a:prstGeom>
            <a:noFill/>
          </p:spPr>
          <p:txBody>
            <a:bodyPr wrap="square" rtlCol="0">
              <a:spAutoFit/>
            </a:bodyPr>
            <a:lstStyle/>
            <a:p>
              <a:pPr algn="r"/>
              <a:r>
                <a:rPr lang="ja-JP" altLang="en-US" sz="2000" b="1" dirty="0">
                  <a:solidFill>
                    <a:schemeClr val="bg1"/>
                  </a:solidFill>
                  <a:latin typeface="Meiryo UI" panose="020B0604030504040204" pitchFamily="50" charset="-128"/>
                  <a:ea typeface="Meiryo UI" panose="020B0604030504040204" pitchFamily="50" charset="-128"/>
                </a:rPr>
                <a:t>労働</a:t>
              </a:r>
            </a:p>
          </p:txBody>
        </p:sp>
      </p:grpSp>
      <p:grpSp>
        <p:nvGrpSpPr>
          <p:cNvPr id="91" name="グループ化 90"/>
          <p:cNvGrpSpPr/>
          <p:nvPr/>
        </p:nvGrpSpPr>
        <p:grpSpPr>
          <a:xfrm>
            <a:off x="2021422" y="1941707"/>
            <a:ext cx="4589891" cy="722742"/>
            <a:chOff x="2149304" y="2103935"/>
            <a:chExt cx="4589891" cy="722742"/>
          </a:xfrm>
        </p:grpSpPr>
        <p:sp>
          <p:nvSpPr>
            <p:cNvPr id="92" name="左右矢印 91"/>
            <p:cNvSpPr/>
            <p:nvPr/>
          </p:nvSpPr>
          <p:spPr>
            <a:xfrm>
              <a:off x="2149304" y="2103935"/>
              <a:ext cx="4589891" cy="722742"/>
            </a:xfrm>
            <a:prstGeom prst="leftRightArrow">
              <a:avLst>
                <a:gd name="adj1" fmla="val 50000"/>
                <a:gd name="adj2" fmla="val 39048"/>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93" name="テキスト ボックス 92"/>
            <p:cNvSpPr txBox="1"/>
            <p:nvPr/>
          </p:nvSpPr>
          <p:spPr>
            <a:xfrm>
              <a:off x="2295561" y="2238136"/>
              <a:ext cx="1956434" cy="400110"/>
            </a:xfrm>
            <a:prstGeom prst="rect">
              <a:avLst/>
            </a:prstGeom>
            <a:noFill/>
          </p:spPr>
          <p:txBody>
            <a:bodyPr wrap="square" rtlCol="0">
              <a:spAutoFit/>
            </a:bodyPr>
            <a:lstStyle/>
            <a:p>
              <a:r>
                <a:rPr lang="ja-JP" altLang="en-US" sz="2000" b="1" dirty="0">
                  <a:solidFill>
                    <a:schemeClr val="bg1"/>
                  </a:solidFill>
                  <a:latin typeface="Meiryo UI" panose="020B0604030504040204" pitchFamily="50" charset="-128"/>
                  <a:ea typeface="Meiryo UI" panose="020B0604030504040204" pitchFamily="50" charset="-128"/>
                </a:rPr>
                <a:t>商品・サービス</a:t>
              </a:r>
            </a:p>
          </p:txBody>
        </p:sp>
        <p:sp>
          <p:nvSpPr>
            <p:cNvPr id="94" name="テキスト ボックス 93"/>
            <p:cNvSpPr txBox="1"/>
            <p:nvPr/>
          </p:nvSpPr>
          <p:spPr>
            <a:xfrm>
              <a:off x="5776378" y="2255554"/>
              <a:ext cx="718195" cy="400110"/>
            </a:xfrm>
            <a:prstGeom prst="rect">
              <a:avLst/>
            </a:prstGeom>
            <a:noFill/>
          </p:spPr>
          <p:txBody>
            <a:bodyPr wrap="square" rtlCol="0">
              <a:spAutoFit/>
            </a:bodyPr>
            <a:lstStyle/>
            <a:p>
              <a:pPr algn="r"/>
              <a:r>
                <a:rPr lang="ja-JP" altLang="en-US" sz="2000" b="1" dirty="0">
                  <a:solidFill>
                    <a:schemeClr val="bg1"/>
                  </a:solidFill>
                  <a:latin typeface="Meiryo UI" panose="020B0604030504040204" pitchFamily="50" charset="-128"/>
                  <a:ea typeface="Meiryo UI" panose="020B0604030504040204" pitchFamily="50" charset="-128"/>
                </a:rPr>
                <a:t>代金</a:t>
              </a:r>
            </a:p>
          </p:txBody>
        </p:sp>
      </p:grpSp>
      <p:pic>
        <p:nvPicPr>
          <p:cNvPr id="95" name="図 94"/>
          <p:cNvPicPr>
            <a:picLocks noChangeAspect="1"/>
          </p:cNvPicPr>
          <p:nvPr/>
        </p:nvPicPr>
        <p:blipFill>
          <a:blip r:embed="rId7"/>
          <a:stretch>
            <a:fillRect/>
          </a:stretch>
        </p:blipFill>
        <p:spPr>
          <a:xfrm>
            <a:off x="241509" y="2345377"/>
            <a:ext cx="808795" cy="1125078"/>
          </a:xfrm>
          <a:prstGeom prst="rect">
            <a:avLst/>
          </a:prstGeom>
        </p:spPr>
      </p:pic>
      <p:pic>
        <p:nvPicPr>
          <p:cNvPr id="96" name="図 95"/>
          <p:cNvPicPr>
            <a:picLocks noChangeAspect="1"/>
          </p:cNvPicPr>
          <p:nvPr/>
        </p:nvPicPr>
        <p:blipFill>
          <a:blip r:embed="rId8"/>
          <a:stretch>
            <a:fillRect/>
          </a:stretch>
        </p:blipFill>
        <p:spPr>
          <a:xfrm>
            <a:off x="248005" y="3765959"/>
            <a:ext cx="811256" cy="1111081"/>
          </a:xfrm>
          <a:prstGeom prst="rect">
            <a:avLst/>
          </a:prstGeom>
        </p:spPr>
      </p:pic>
      <p:sp>
        <p:nvSpPr>
          <p:cNvPr id="97" name="タイトル 1"/>
          <p:cNvSpPr txBox="1">
            <a:spLocks/>
          </p:cNvSpPr>
          <p:nvPr/>
        </p:nvSpPr>
        <p:spPr bwMode="auto">
          <a:xfrm>
            <a:off x="322268" y="-15281"/>
            <a:ext cx="6976127" cy="705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235" tIns="45617" rIns="91235" bIns="45617" anchor="ctr"/>
          <a:lstStyle>
            <a:lvl1pPr algn="ctr" defTabSz="1273175" rtl="0" eaLnBrk="0" fontAlgn="base" hangingPunct="0">
              <a:spcBef>
                <a:spcPct val="0"/>
              </a:spcBef>
              <a:spcAft>
                <a:spcPct val="0"/>
              </a:spcAft>
              <a:defRPr kumimoji="1" sz="6200">
                <a:solidFill>
                  <a:schemeClr val="tx2"/>
                </a:solidFill>
                <a:latin typeface="+mj-lt"/>
                <a:ea typeface="+mj-ea"/>
                <a:cs typeface="+mj-cs"/>
              </a:defRPr>
            </a:lvl1pPr>
            <a:lvl2pPr algn="ctr" defTabSz="1273175" rtl="0" eaLnBrk="0" fontAlgn="base" hangingPunct="0">
              <a:spcBef>
                <a:spcPct val="0"/>
              </a:spcBef>
              <a:spcAft>
                <a:spcPct val="0"/>
              </a:spcAft>
              <a:defRPr kumimoji="1" sz="6200">
                <a:solidFill>
                  <a:schemeClr val="tx2"/>
                </a:solidFill>
                <a:latin typeface="Arial" charset="0"/>
                <a:ea typeface="ＭＳ Ｐゴシック" pitchFamily="50" charset="-128"/>
              </a:defRPr>
            </a:lvl2pPr>
            <a:lvl3pPr algn="ctr" defTabSz="1273175" rtl="0" eaLnBrk="0" fontAlgn="base" hangingPunct="0">
              <a:spcBef>
                <a:spcPct val="0"/>
              </a:spcBef>
              <a:spcAft>
                <a:spcPct val="0"/>
              </a:spcAft>
              <a:defRPr kumimoji="1" sz="6200">
                <a:solidFill>
                  <a:schemeClr val="tx2"/>
                </a:solidFill>
                <a:latin typeface="Arial" charset="0"/>
                <a:ea typeface="ＭＳ Ｐゴシック" pitchFamily="50" charset="-128"/>
              </a:defRPr>
            </a:lvl3pPr>
            <a:lvl4pPr algn="ctr" defTabSz="1273175" rtl="0" eaLnBrk="0" fontAlgn="base" hangingPunct="0">
              <a:spcBef>
                <a:spcPct val="0"/>
              </a:spcBef>
              <a:spcAft>
                <a:spcPct val="0"/>
              </a:spcAft>
              <a:defRPr kumimoji="1" sz="6200">
                <a:solidFill>
                  <a:schemeClr val="tx2"/>
                </a:solidFill>
                <a:latin typeface="Arial" charset="0"/>
                <a:ea typeface="ＭＳ Ｐゴシック" pitchFamily="50" charset="-128"/>
              </a:defRPr>
            </a:lvl4pPr>
            <a:lvl5pPr algn="ctr" defTabSz="1273175" rtl="0" eaLnBrk="0" fontAlgn="base" hangingPunct="0">
              <a:spcBef>
                <a:spcPct val="0"/>
              </a:spcBef>
              <a:spcAft>
                <a:spcPct val="0"/>
              </a:spcAft>
              <a:defRPr kumimoji="1" sz="6200">
                <a:solidFill>
                  <a:schemeClr val="tx2"/>
                </a:solidFill>
                <a:latin typeface="Arial" charset="0"/>
                <a:ea typeface="ＭＳ Ｐゴシック" pitchFamily="50" charset="-128"/>
              </a:defRPr>
            </a:lvl5pPr>
            <a:lvl6pPr marL="456343" algn="ctr" rtl="0" fontAlgn="base">
              <a:spcBef>
                <a:spcPct val="0"/>
              </a:spcBef>
              <a:spcAft>
                <a:spcPct val="0"/>
              </a:spcAft>
              <a:defRPr kumimoji="1" sz="4300">
                <a:solidFill>
                  <a:schemeClr val="tx2"/>
                </a:solidFill>
                <a:latin typeface="Arial" charset="0"/>
                <a:ea typeface="ＭＳ Ｐゴシック" pitchFamily="50" charset="-128"/>
              </a:defRPr>
            </a:lvl6pPr>
            <a:lvl7pPr marL="912682" algn="ctr" rtl="0" fontAlgn="base">
              <a:spcBef>
                <a:spcPct val="0"/>
              </a:spcBef>
              <a:spcAft>
                <a:spcPct val="0"/>
              </a:spcAft>
              <a:defRPr kumimoji="1" sz="4300">
                <a:solidFill>
                  <a:schemeClr val="tx2"/>
                </a:solidFill>
                <a:latin typeface="Arial" charset="0"/>
                <a:ea typeface="ＭＳ Ｐゴシック" pitchFamily="50" charset="-128"/>
              </a:defRPr>
            </a:lvl7pPr>
            <a:lvl8pPr marL="1369018" algn="ctr" rtl="0" fontAlgn="base">
              <a:spcBef>
                <a:spcPct val="0"/>
              </a:spcBef>
              <a:spcAft>
                <a:spcPct val="0"/>
              </a:spcAft>
              <a:defRPr kumimoji="1" sz="4300">
                <a:solidFill>
                  <a:schemeClr val="tx2"/>
                </a:solidFill>
                <a:latin typeface="Arial" charset="0"/>
                <a:ea typeface="ＭＳ Ｐゴシック" pitchFamily="50" charset="-128"/>
              </a:defRPr>
            </a:lvl8pPr>
            <a:lvl9pPr marL="1825363" algn="ctr" rtl="0" fontAlgn="base">
              <a:spcBef>
                <a:spcPct val="0"/>
              </a:spcBef>
              <a:spcAft>
                <a:spcPct val="0"/>
              </a:spcAft>
              <a:defRPr kumimoji="1" sz="4300">
                <a:solidFill>
                  <a:schemeClr val="tx2"/>
                </a:solidFill>
                <a:latin typeface="Arial" charset="0"/>
                <a:ea typeface="ＭＳ Ｐゴシック" pitchFamily="50" charset="-128"/>
              </a:defRPr>
            </a:lvl9pPr>
          </a:lstStyle>
          <a:p>
            <a:pPr algn="l">
              <a:lnSpc>
                <a:spcPct val="100000"/>
              </a:lnSpc>
              <a:defRPr/>
            </a:pPr>
            <a:r>
              <a:rPr lang="ja-JP" altLang="en-US" sz="3200" b="1" kern="0" dirty="0" smtClean="0">
                <a:solidFill>
                  <a:srgbClr val="000000"/>
                </a:solidFill>
                <a:latin typeface="Meiryo UI" panose="020B0604030504040204" pitchFamily="50" charset="-128"/>
                <a:ea typeface="Meiryo UI" panose="020B0604030504040204" pitchFamily="50" charset="-128"/>
              </a:rPr>
              <a:t>お金と経済活動</a:t>
            </a:r>
            <a:endParaRPr lang="ja-JP" altLang="en-US" sz="3200" b="1" kern="0" dirty="0">
              <a:solidFill>
                <a:srgbClr val="000000"/>
              </a:solidFill>
              <a:latin typeface="Meiryo UI" panose="020B0604030504040204" pitchFamily="50" charset="-128"/>
              <a:ea typeface="Meiryo UI" panose="020B0604030504040204" pitchFamily="50" charset="-128"/>
            </a:endParaRPr>
          </a:p>
        </p:txBody>
      </p:sp>
      <p:sp>
        <p:nvSpPr>
          <p:cNvPr id="99" name="スライド番号プレースホルダー 2"/>
          <p:cNvSpPr txBox="1">
            <a:spLocks/>
          </p:cNvSpPr>
          <p:nvPr/>
        </p:nvSpPr>
        <p:spPr>
          <a:xfrm>
            <a:off x="6896986" y="6432255"/>
            <a:ext cx="2133600" cy="365125"/>
          </a:xfrm>
          <a:prstGeom prst="rect">
            <a:avLst/>
          </a:prstGeom>
        </p:spPr>
        <p:txBody>
          <a:bodyPr vert="horz" lIns="91440" tIns="45720" rIns="91440" bIns="45720" rtlCol="0" anchor="ctr"/>
          <a:lstStyle>
            <a:defPPr>
              <a:defRPr lang="en-US"/>
            </a:defPPr>
            <a:lvl1pPr algn="r" rtl="0" fontAlgn="base">
              <a:lnSpc>
                <a:spcPct val="120000"/>
              </a:lnSpc>
              <a:spcBef>
                <a:spcPct val="20000"/>
              </a:spcBef>
              <a:spcAft>
                <a:spcPct val="20000"/>
              </a:spcAft>
              <a:defRPr kumimoji="1" sz="1200" kern="1200">
                <a:solidFill>
                  <a:schemeClr val="tx1">
                    <a:tint val="75000"/>
                  </a:schemeClr>
                </a:solidFill>
                <a:latin typeface="Arial" charset="0"/>
                <a:ea typeface="ＭＳ Ｐゴシック" charset="-128"/>
                <a:cs typeface="+mn-cs"/>
              </a:defRPr>
            </a:lvl1pPr>
            <a:lvl2pPr marL="4572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2pPr>
            <a:lvl3pPr marL="9144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3pPr>
            <a:lvl4pPr marL="13716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4pPr>
            <a:lvl5pPr marL="18288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fld id="{8549D000-9F9E-4C61-95C7-5047871B5096}" type="slidenum">
              <a:rPr lang="ja-JP" altLang="en-US" sz="1800" b="1" smtClean="0">
                <a:solidFill>
                  <a:srgbClr val="D96709"/>
                </a:solidFill>
                <a:latin typeface="Meiryo UI" panose="020B0604030504040204" pitchFamily="50" charset="-128"/>
                <a:ea typeface="Meiryo UI" panose="020B0604030504040204" pitchFamily="50" charset="-128"/>
              </a:rPr>
              <a:pPr/>
              <a:t>3</a:t>
            </a:fld>
            <a:endParaRPr lang="ja-JP" altLang="en-US" sz="1800" b="1" dirty="0">
              <a:solidFill>
                <a:srgbClr val="D96709"/>
              </a:solidFill>
              <a:latin typeface="Meiryo UI" panose="020B0604030504040204" pitchFamily="50" charset="-128"/>
              <a:ea typeface="Meiryo UI" panose="020B0604030504040204" pitchFamily="50" charset="-128"/>
            </a:endParaRPr>
          </a:p>
        </p:txBody>
      </p:sp>
      <p:sp>
        <p:nvSpPr>
          <p:cNvPr id="100" name="テキスト ボックス 99"/>
          <p:cNvSpPr txBox="1"/>
          <p:nvPr/>
        </p:nvSpPr>
        <p:spPr>
          <a:xfrm>
            <a:off x="381887" y="6469611"/>
            <a:ext cx="7648295" cy="350865"/>
          </a:xfrm>
          <a:prstGeom prst="rect">
            <a:avLst/>
          </a:prstGeom>
          <a:noFill/>
        </p:spPr>
        <p:txBody>
          <a:bodyPr wrap="square" rtlCol="0">
            <a:spAutoFit/>
          </a:bodyPr>
          <a:lstStyle/>
          <a:p>
            <a:pPr marL="534988" indent="-534988"/>
            <a:r>
              <a:rPr lang="ja-JP" altLang="en-US" sz="1400" dirty="0">
                <a:latin typeface="Meiryo UI" panose="020B0604030504040204" pitchFamily="50" charset="-128"/>
                <a:ea typeface="Meiryo UI" panose="020B0604030504040204" pitchFamily="50" charset="-128"/>
                <a:cs typeface="Meiryo UI" panose="020B0604030504040204" pitchFamily="50" charset="-128"/>
              </a:rPr>
              <a:t>出所</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：金融経済教育推進会議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e</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ラーニング講座「マネビタ」　「金融と経済を学ぶ」</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kern="100" dirty="0" smtClean="0">
                <a:latin typeface="游明朝" panose="02020400000000000000" pitchFamily="18" charset="-128"/>
                <a:ea typeface="Meiryo UI" panose="020B0604030504040204" pitchFamily="50" charset="-128"/>
                <a:cs typeface="Times New Roman" panose="02020603050405020304" pitchFamily="18" charset="0"/>
              </a:rPr>
              <a:t>金利と経済」</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98687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fade">
                                      <p:cBhvr>
                                        <p:cTn id="7" dur="500"/>
                                        <p:tgtEl>
                                          <p:spTgt spid="82"/>
                                        </p:tgtEl>
                                      </p:cBhvr>
                                    </p:animEffect>
                                  </p:childTnLst>
                                </p:cTn>
                              </p:par>
                              <p:par>
                                <p:cTn id="8" presetID="10" presetClass="entr" presetSubtype="0" fill="hold" nodeType="withEffect">
                                  <p:stCondLst>
                                    <p:cond delay="0"/>
                                  </p:stCondLst>
                                  <p:childTnLst>
                                    <p:set>
                                      <p:cBhvr>
                                        <p:cTn id="9" dur="1" fill="hold">
                                          <p:stCondLst>
                                            <p:cond delay="0"/>
                                          </p:stCondLst>
                                        </p:cTn>
                                        <p:tgtEl>
                                          <p:spTgt spid="87"/>
                                        </p:tgtEl>
                                        <p:attrNameLst>
                                          <p:attrName>style.visibility</p:attrName>
                                        </p:attrNameLst>
                                      </p:cBhvr>
                                      <p:to>
                                        <p:strVal val="visible"/>
                                      </p:to>
                                    </p:set>
                                    <p:animEffect transition="in" filter="fade">
                                      <p:cBhvr>
                                        <p:cTn id="10" dur="500"/>
                                        <p:tgtEl>
                                          <p:spTgt spid="8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3"/>
                                        </p:tgtEl>
                                        <p:attrNameLst>
                                          <p:attrName>style.visibility</p:attrName>
                                        </p:attrNameLst>
                                      </p:cBhvr>
                                      <p:to>
                                        <p:strVal val="visible"/>
                                      </p:to>
                                    </p:set>
                                    <p:animEffect transition="in" filter="fade">
                                      <p:cBhvr>
                                        <p:cTn id="15" dur="500"/>
                                        <p:tgtEl>
                                          <p:spTgt spid="83"/>
                                        </p:tgtEl>
                                      </p:cBhvr>
                                    </p:animEffect>
                                  </p:childTnLst>
                                </p:cTn>
                              </p:par>
                              <p:par>
                                <p:cTn id="16" presetID="10" presetClass="entr" presetSubtype="0" fill="hold" nodeType="withEffect">
                                  <p:stCondLst>
                                    <p:cond delay="0"/>
                                  </p:stCondLst>
                                  <p:childTnLst>
                                    <p:set>
                                      <p:cBhvr>
                                        <p:cTn id="17" dur="1" fill="hold">
                                          <p:stCondLst>
                                            <p:cond delay="0"/>
                                          </p:stCondLst>
                                        </p:cTn>
                                        <p:tgtEl>
                                          <p:spTgt spid="91"/>
                                        </p:tgtEl>
                                        <p:attrNameLst>
                                          <p:attrName>style.visibility</p:attrName>
                                        </p:attrNameLst>
                                      </p:cBhvr>
                                      <p:to>
                                        <p:strVal val="visible"/>
                                      </p:to>
                                    </p:set>
                                    <p:animEffect transition="in" filter="fade">
                                      <p:cBhvr>
                                        <p:cTn id="18" dur="500"/>
                                        <p:tgtEl>
                                          <p:spTgt spid="9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84"/>
                                        </p:tgtEl>
                                        <p:attrNameLst>
                                          <p:attrName>style.visibility</p:attrName>
                                        </p:attrNameLst>
                                      </p:cBhvr>
                                      <p:to>
                                        <p:strVal val="visible"/>
                                      </p:to>
                                    </p:set>
                                    <p:animEffect transition="in" filter="fade">
                                      <p:cBhvr>
                                        <p:cTn id="23" dur="500"/>
                                        <p:tgtEl>
                                          <p:spTgt spid="84"/>
                                        </p:tgtEl>
                                      </p:cBhvr>
                                    </p:animEffect>
                                  </p:childTnLst>
                                </p:cTn>
                              </p:par>
                              <p:par>
                                <p:cTn id="24" presetID="10" presetClass="entr" presetSubtype="0" fill="hold" nodeType="withEffect">
                                  <p:stCondLst>
                                    <p:cond delay="0"/>
                                  </p:stCondLst>
                                  <p:childTnLst>
                                    <p:set>
                                      <p:cBhvr>
                                        <p:cTn id="25" dur="1" fill="hold">
                                          <p:stCondLst>
                                            <p:cond delay="0"/>
                                          </p:stCondLst>
                                        </p:cTn>
                                        <p:tgtEl>
                                          <p:spTgt spid="73"/>
                                        </p:tgtEl>
                                        <p:attrNameLst>
                                          <p:attrName>style.visibility</p:attrName>
                                        </p:attrNameLst>
                                      </p:cBhvr>
                                      <p:to>
                                        <p:strVal val="visible"/>
                                      </p:to>
                                    </p:set>
                                    <p:animEffect transition="in" filter="fade">
                                      <p:cBhvr>
                                        <p:cTn id="26" dur="500"/>
                                        <p:tgtEl>
                                          <p:spTgt spid="73"/>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85"/>
                                        </p:tgtEl>
                                        <p:attrNameLst>
                                          <p:attrName>style.visibility</p:attrName>
                                        </p:attrNameLst>
                                      </p:cBhvr>
                                      <p:to>
                                        <p:strVal val="visible"/>
                                      </p:to>
                                    </p:set>
                                    <p:animEffect transition="in" filter="fade">
                                      <p:cBhvr>
                                        <p:cTn id="29" dur="500"/>
                                        <p:tgtEl>
                                          <p:spTgt spid="85"/>
                                        </p:tgtEl>
                                      </p:cBhvr>
                                    </p:animEffect>
                                  </p:childTnLst>
                                </p:cTn>
                              </p:par>
                              <p:par>
                                <p:cTn id="30" presetID="10" presetClass="entr" presetSubtype="0" fill="hold" nodeType="withEffect">
                                  <p:stCondLst>
                                    <p:cond delay="0"/>
                                  </p:stCondLst>
                                  <p:childTnLst>
                                    <p:set>
                                      <p:cBhvr>
                                        <p:cTn id="31" dur="1" fill="hold">
                                          <p:stCondLst>
                                            <p:cond delay="0"/>
                                          </p:stCondLst>
                                        </p:cTn>
                                        <p:tgtEl>
                                          <p:spTgt spid="63"/>
                                        </p:tgtEl>
                                        <p:attrNameLst>
                                          <p:attrName>style.visibility</p:attrName>
                                        </p:attrNameLst>
                                      </p:cBhvr>
                                      <p:to>
                                        <p:strVal val="visible"/>
                                      </p:to>
                                    </p:set>
                                    <p:animEffect transition="in" filter="fade">
                                      <p:cBhvr>
                                        <p:cTn id="32" dur="500"/>
                                        <p:tgtEl>
                                          <p:spTgt spid="6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500"/>
                                        <p:tgtEl>
                                          <p:spTgt spid="86"/>
                                        </p:tgtEl>
                                      </p:cBhvr>
                                    </p:animEffect>
                                  </p:childTnLst>
                                </p:cTn>
                              </p:par>
                              <p:par>
                                <p:cTn id="38" presetID="10" presetClass="entr" presetSubtype="0" fill="hold" nodeType="withEffect">
                                  <p:stCondLst>
                                    <p:cond delay="0"/>
                                  </p:stCondLst>
                                  <p:childTnLst>
                                    <p:set>
                                      <p:cBhvr>
                                        <p:cTn id="39" dur="1" fill="hold">
                                          <p:stCondLst>
                                            <p:cond delay="0"/>
                                          </p:stCondLst>
                                        </p:cTn>
                                        <p:tgtEl>
                                          <p:spTgt spid="69"/>
                                        </p:tgtEl>
                                        <p:attrNameLst>
                                          <p:attrName>style.visibility</p:attrName>
                                        </p:attrNameLst>
                                      </p:cBhvr>
                                      <p:to>
                                        <p:strVal val="visible"/>
                                      </p:to>
                                    </p:set>
                                    <p:animEffect transition="in" filter="fade">
                                      <p:cBhvr>
                                        <p:cTn id="4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p:bldP spid="83" grpId="0"/>
      <p:bldP spid="84" grpId="0"/>
      <p:bldP spid="85" grpId="0"/>
      <p:bldP spid="8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タイトル 1"/>
          <p:cNvSpPr txBox="1">
            <a:spLocks/>
          </p:cNvSpPr>
          <p:nvPr/>
        </p:nvSpPr>
        <p:spPr>
          <a:xfrm>
            <a:off x="2649307" y="111422"/>
            <a:ext cx="3756479" cy="587715"/>
          </a:xfrm>
          <a:prstGeom prst="rect">
            <a:avLst/>
          </a:prstGeom>
          <a:solidFill>
            <a:srgbClr val="F2A60E"/>
          </a:solidFill>
          <a:ln w="12700">
            <a:solidFill>
              <a:schemeClr val="tx1"/>
            </a:solidFill>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800" b="1" i="0" u="none" strike="noStrike" kern="0" cap="none" spc="0" normalizeH="0" baseline="0" noProof="0" dirty="0" smtClean="0">
                <a:ln>
                  <a:noFill/>
                </a:ln>
                <a:effectLst/>
                <a:uLnTx/>
                <a:uFillTx/>
                <a:latin typeface="Meiryo UI" panose="020B0604030504040204" pitchFamily="50" charset="-128"/>
                <a:ea typeface="Meiryo UI" panose="020B0604030504040204" pitchFamily="50" charset="-128"/>
                <a:cs typeface="+mj-cs"/>
              </a:rPr>
              <a:t>本日の講義のまとめ</a:t>
            </a:r>
          </a:p>
        </p:txBody>
      </p:sp>
      <p:sp>
        <p:nvSpPr>
          <p:cNvPr id="8" name="タイトル 1"/>
          <p:cNvSpPr txBox="1">
            <a:spLocks/>
          </p:cNvSpPr>
          <p:nvPr/>
        </p:nvSpPr>
        <p:spPr>
          <a:xfrm>
            <a:off x="60578" y="986272"/>
            <a:ext cx="8933935" cy="5621626"/>
          </a:xfrm>
          <a:prstGeom prst="rect">
            <a:avLst/>
          </a:prstGeom>
        </p:spPr>
        <p:txBody>
          <a:bodyPr/>
          <a:lstStyle/>
          <a:p>
            <a:pPr marL="457200" indent="-369888" algn="just">
              <a:lnSpc>
                <a:spcPct val="100000"/>
              </a:lnSpc>
              <a:spcBef>
                <a:spcPts val="1200"/>
              </a:spcBef>
              <a:spcAft>
                <a:spcPct val="0"/>
              </a:spcAft>
              <a:buFont typeface="Wingdings" pitchFamily="2" charset="2"/>
              <a:buChar char="l"/>
              <a:defRPr/>
            </a:pPr>
            <a:r>
              <a:rPr lang="ja-JP" altLang="en-US" sz="2000" kern="0" dirty="0" smtClean="0">
                <a:latin typeface="Meiryo UI" panose="020B0604030504040204" pitchFamily="50" charset="-128"/>
                <a:ea typeface="Meiryo UI" panose="020B0604030504040204" pitchFamily="50" charset="-128"/>
                <a:cs typeface="+mj-cs"/>
              </a:rPr>
              <a:t>お金が流通することで経済活動が支えられています。経済活動には景気循環があり、一般的に、好景気では物価や賃金、金利が上昇し、不景気ではそれらが低下します。</a:t>
            </a:r>
            <a:endParaRPr lang="en-US" altLang="ja-JP" sz="2000" kern="0" dirty="0" smtClean="0">
              <a:latin typeface="Meiryo UI" panose="020B0604030504040204" pitchFamily="50" charset="-128"/>
              <a:ea typeface="Meiryo UI" panose="020B0604030504040204" pitchFamily="50" charset="-128"/>
              <a:cs typeface="+mj-cs"/>
            </a:endParaRPr>
          </a:p>
          <a:p>
            <a:pPr marL="457200" indent="-369888" algn="just">
              <a:lnSpc>
                <a:spcPct val="100000"/>
              </a:lnSpc>
              <a:spcBef>
                <a:spcPts val="1200"/>
              </a:spcBef>
              <a:spcAft>
                <a:spcPct val="0"/>
              </a:spcAft>
              <a:buFont typeface="Wingdings" pitchFamily="2" charset="2"/>
              <a:buChar char="l"/>
              <a:defRPr/>
            </a:pPr>
            <a:r>
              <a:rPr lang="ja-JP" altLang="en-US" sz="2000" kern="0" dirty="0" smtClean="0">
                <a:latin typeface="Meiryo UI" panose="020B0604030504040204" pitchFamily="50" charset="-128"/>
                <a:ea typeface="Meiryo UI" panose="020B0604030504040204" pitchFamily="50" charset="-128"/>
                <a:cs typeface="+mj-cs"/>
              </a:rPr>
              <a:t>為替</a:t>
            </a:r>
            <a:r>
              <a:rPr lang="ja-JP" altLang="en-US" sz="2000" kern="0" dirty="0">
                <a:latin typeface="Meiryo UI" panose="020B0604030504040204" pitchFamily="50" charset="-128"/>
                <a:ea typeface="Meiryo UI" panose="020B0604030504040204" pitchFamily="50" charset="-128"/>
                <a:cs typeface="+mj-cs"/>
              </a:rPr>
              <a:t>変動の影響は経済主体によって</a:t>
            </a:r>
            <a:r>
              <a:rPr lang="ja-JP" altLang="en-US" sz="2000" kern="0" dirty="0" smtClean="0">
                <a:latin typeface="Meiryo UI" panose="020B0604030504040204" pitchFamily="50" charset="-128"/>
                <a:ea typeface="Meiryo UI" panose="020B0604030504040204" pitchFamily="50" charset="-128"/>
                <a:cs typeface="+mj-cs"/>
              </a:rPr>
              <a:t>異なります。</a:t>
            </a:r>
            <a:r>
              <a:rPr lang="ja-JP" altLang="en-US" sz="2000" kern="0" dirty="0">
                <a:latin typeface="Meiryo UI" panose="020B0604030504040204" pitchFamily="50" charset="-128"/>
                <a:ea typeface="Meiryo UI" panose="020B0604030504040204" pitchFamily="50" charset="-128"/>
                <a:cs typeface="+mj-cs"/>
              </a:rPr>
              <a:t>また、相場の予測は</a:t>
            </a:r>
            <a:r>
              <a:rPr lang="ja-JP" altLang="en-US" sz="2000" kern="0" dirty="0" smtClean="0">
                <a:latin typeface="Meiryo UI" panose="020B0604030504040204" pitchFamily="50" charset="-128"/>
                <a:ea typeface="Meiryo UI" panose="020B0604030504040204" pitchFamily="50" charset="-128"/>
                <a:cs typeface="+mj-cs"/>
              </a:rPr>
              <a:t>困難です。</a:t>
            </a:r>
            <a:endParaRPr kumimoji="1" lang="en-US" altLang="ja-JP" sz="2000" b="0" i="0" u="none" strike="noStrike" kern="0" cap="none" spc="0" normalizeH="0" baseline="0" noProof="0" dirty="0" smtClean="0">
              <a:ln>
                <a:noFill/>
              </a:ln>
              <a:effectLst/>
              <a:uLnTx/>
              <a:uFillTx/>
              <a:latin typeface="Meiryo UI" panose="020B0604030504040204" pitchFamily="50" charset="-128"/>
              <a:ea typeface="Meiryo UI" panose="020B0604030504040204" pitchFamily="50" charset="-128"/>
              <a:cs typeface="+mj-cs"/>
            </a:endParaRPr>
          </a:p>
          <a:p>
            <a:pPr marL="457200" indent="-369888" algn="just">
              <a:lnSpc>
                <a:spcPct val="100000"/>
              </a:lnSpc>
              <a:spcBef>
                <a:spcPts val="1200"/>
              </a:spcBef>
              <a:spcAft>
                <a:spcPct val="0"/>
              </a:spcAft>
              <a:buFont typeface="Wingdings" pitchFamily="2" charset="2"/>
              <a:buChar char="l"/>
              <a:defRPr/>
            </a:pPr>
            <a:r>
              <a:rPr lang="ja-JP" altLang="en-US" sz="2000" kern="0" dirty="0" smtClean="0">
                <a:latin typeface="Meiryo UI" panose="020B0604030504040204" pitchFamily="50" charset="-128"/>
                <a:ea typeface="Meiryo UI" panose="020B0604030504040204" pitchFamily="50" charset="-128"/>
              </a:rPr>
              <a:t>金利はお金を貸し借りする際の値段であり、需要と供給によって決まるほか、</a:t>
            </a:r>
            <a:r>
              <a:rPr lang="ja-JP" altLang="en-US" sz="2000" kern="0" dirty="0" smtClean="0">
                <a:latin typeface="Meiryo UI" panose="020B0604030504040204" pitchFamily="50" charset="-128"/>
                <a:ea typeface="Meiryo UI" panose="020B0604030504040204" pitchFamily="50" charset="-128"/>
                <a:cs typeface="+mj-cs"/>
              </a:rPr>
              <a:t>政策金利の影響を受けます。金利が上昇すると債券価格は下落します。</a:t>
            </a:r>
            <a:endParaRPr lang="en-US" altLang="ja-JP" sz="2000" kern="0" dirty="0" smtClean="0">
              <a:latin typeface="Meiryo UI" panose="020B0604030504040204" pitchFamily="50" charset="-128"/>
              <a:ea typeface="Meiryo UI" panose="020B0604030504040204" pitchFamily="50" charset="-128"/>
              <a:cs typeface="+mj-cs"/>
            </a:endParaRPr>
          </a:p>
          <a:p>
            <a:pPr marL="457200" indent="-369888" algn="just">
              <a:lnSpc>
                <a:spcPct val="100000"/>
              </a:lnSpc>
              <a:spcBef>
                <a:spcPts val="1200"/>
              </a:spcBef>
              <a:spcAft>
                <a:spcPct val="0"/>
              </a:spcAft>
              <a:buFont typeface="Wingdings" pitchFamily="2" charset="2"/>
              <a:buChar char="l"/>
              <a:defRPr/>
            </a:pPr>
            <a:r>
              <a:rPr lang="ja-JP" altLang="en-US" sz="2000" kern="0" dirty="0" smtClean="0">
                <a:latin typeface="Meiryo UI" panose="020B0604030504040204" pitchFamily="50" charset="-128"/>
                <a:ea typeface="Meiryo UI" panose="020B0604030504040204" pitchFamily="50" charset="-128"/>
                <a:cs typeface="+mj-cs"/>
              </a:rPr>
              <a:t>金利には複利と単利が</a:t>
            </a:r>
            <a:r>
              <a:rPr lang="ja-JP" altLang="en-US" sz="2000" kern="0" dirty="0">
                <a:latin typeface="Meiryo UI" panose="020B0604030504040204" pitchFamily="50" charset="-128"/>
                <a:ea typeface="Meiryo UI" panose="020B0604030504040204" pitchFamily="50" charset="-128"/>
                <a:cs typeface="+mj-cs"/>
              </a:rPr>
              <a:t>あり、利子にも利子が付く複利の効果は、金利が高いほど、期間が長いほど</a:t>
            </a:r>
            <a:r>
              <a:rPr lang="ja-JP" altLang="en-US" sz="2000" kern="0" dirty="0" smtClean="0">
                <a:latin typeface="Meiryo UI" panose="020B0604030504040204" pitchFamily="50" charset="-128"/>
                <a:ea typeface="Meiryo UI" panose="020B0604030504040204" pitchFamily="50" charset="-128"/>
                <a:cs typeface="+mj-cs"/>
              </a:rPr>
              <a:t>大きい</a:t>
            </a:r>
            <a:r>
              <a:rPr lang="ja-JP" altLang="en-US" sz="2000" kern="0" dirty="0">
                <a:latin typeface="Meiryo UI" panose="020B0604030504040204" pitchFamily="50" charset="-128"/>
                <a:ea typeface="Meiryo UI" panose="020B0604030504040204" pitchFamily="50" charset="-128"/>
                <a:cs typeface="+mj-cs"/>
              </a:rPr>
              <a:t>。金利は、市場金利をベースに信用リスク等を勘案して決まる。借り手の信用度が高いほど低い金利で</a:t>
            </a:r>
            <a:r>
              <a:rPr lang="ja-JP" altLang="en-US" sz="2000" kern="0" dirty="0" smtClean="0">
                <a:latin typeface="Meiryo UI" panose="020B0604030504040204" pitchFamily="50" charset="-128"/>
                <a:ea typeface="Meiryo UI" panose="020B0604030504040204" pitchFamily="50" charset="-128"/>
                <a:cs typeface="+mj-cs"/>
              </a:rPr>
              <a:t>借りられます。</a:t>
            </a:r>
            <a:endParaRPr lang="en-US" altLang="ja-JP" sz="2000" kern="0" dirty="0" smtClean="0">
              <a:latin typeface="Meiryo UI" panose="020B0604030504040204" pitchFamily="50" charset="-128"/>
              <a:ea typeface="Meiryo UI" panose="020B0604030504040204" pitchFamily="50" charset="-128"/>
              <a:cs typeface="+mj-cs"/>
            </a:endParaRPr>
          </a:p>
          <a:p>
            <a:pPr marL="457200" indent="-369888" algn="just">
              <a:lnSpc>
                <a:spcPct val="100000"/>
              </a:lnSpc>
              <a:spcBef>
                <a:spcPts val="1200"/>
              </a:spcBef>
              <a:spcAft>
                <a:spcPct val="0"/>
              </a:spcAft>
              <a:buFont typeface="Wingdings" pitchFamily="2" charset="2"/>
              <a:buChar char="l"/>
              <a:defRPr/>
            </a:pPr>
            <a:r>
              <a:rPr lang="ja-JP" altLang="en-US" sz="2000" kern="0" dirty="0">
                <a:latin typeface="Meiryo UI" panose="020B0604030504040204" pitchFamily="50" charset="-128"/>
                <a:ea typeface="Meiryo UI" panose="020B0604030504040204" pitchFamily="50" charset="-128"/>
                <a:cs typeface="+mj-cs"/>
              </a:rPr>
              <a:t>資金の運用・借入を行う場合、市場金利</a:t>
            </a:r>
            <a:r>
              <a:rPr lang="ja-JP" altLang="en-US" sz="2000" kern="0" dirty="0" smtClean="0">
                <a:latin typeface="Meiryo UI" panose="020B0604030504040204" pitchFamily="50" charset="-128"/>
                <a:ea typeface="Meiryo UI" panose="020B0604030504040204" pitchFamily="50" charset="-128"/>
                <a:cs typeface="+mj-cs"/>
              </a:rPr>
              <a:t>の見通しに基づいて固定</a:t>
            </a:r>
            <a:r>
              <a:rPr lang="ja-JP" altLang="en-US" sz="2000" kern="0" dirty="0">
                <a:latin typeface="Meiryo UI" panose="020B0604030504040204" pitchFamily="50" charset="-128"/>
                <a:ea typeface="Meiryo UI" panose="020B0604030504040204" pitchFamily="50" charset="-128"/>
                <a:cs typeface="+mj-cs"/>
              </a:rPr>
              <a:t>金利と変動金利</a:t>
            </a:r>
            <a:r>
              <a:rPr lang="ja-JP" altLang="en-US" sz="2000" kern="0" dirty="0" smtClean="0">
                <a:latin typeface="Meiryo UI" panose="020B0604030504040204" pitchFamily="50" charset="-128"/>
                <a:ea typeface="Meiryo UI" panose="020B0604030504040204" pitchFamily="50" charset="-128"/>
                <a:cs typeface="+mj-cs"/>
              </a:rPr>
              <a:t>を選択することが大切。</a:t>
            </a:r>
            <a:endParaRPr lang="en-US" altLang="ja-JP" sz="2000" kern="0" dirty="0">
              <a:latin typeface="Meiryo UI" panose="020B0604030504040204" pitchFamily="50" charset="-128"/>
              <a:ea typeface="Meiryo UI" panose="020B0604030504040204" pitchFamily="50" charset="-128"/>
              <a:cs typeface="+mj-cs"/>
            </a:endParaRPr>
          </a:p>
          <a:p>
            <a:pPr marL="457200" indent="-369888" algn="just">
              <a:lnSpc>
                <a:spcPct val="100000"/>
              </a:lnSpc>
              <a:spcBef>
                <a:spcPts val="1200"/>
              </a:spcBef>
              <a:spcAft>
                <a:spcPct val="0"/>
              </a:spcAft>
              <a:buFont typeface="Wingdings" pitchFamily="2" charset="2"/>
              <a:buChar char="l"/>
              <a:defRPr/>
            </a:pPr>
            <a:r>
              <a:rPr lang="ja-JP" altLang="en-US" sz="2000" kern="0" dirty="0" smtClean="0">
                <a:latin typeface="Meiryo UI" panose="020B0604030504040204" pitchFamily="50" charset="-128"/>
                <a:ea typeface="Meiryo UI" panose="020B0604030504040204" pitchFamily="50" charset="-128"/>
              </a:rPr>
              <a:t>リスクとリターンには比例関係がある。ローリスク</a:t>
            </a:r>
            <a:r>
              <a:rPr lang="ja-JP" altLang="en-US" sz="2000" kern="0" dirty="0">
                <a:latin typeface="Meiryo UI" panose="020B0604030504040204" pitchFamily="50" charset="-128"/>
                <a:ea typeface="Meiryo UI" panose="020B0604030504040204" pitchFamily="50" charset="-128"/>
              </a:rPr>
              <a:t>・ハイリターンという「うまい儲け話」</a:t>
            </a:r>
            <a:r>
              <a:rPr lang="ja-JP" altLang="en-US" sz="2000" kern="0" dirty="0" smtClean="0">
                <a:latin typeface="Meiryo UI" panose="020B0604030504040204" pitchFamily="50" charset="-128"/>
                <a:ea typeface="Meiryo UI" panose="020B0604030504040204" pitchFamily="50" charset="-128"/>
              </a:rPr>
              <a:t>はない！</a:t>
            </a:r>
            <a:endParaRPr lang="en-US" altLang="ja-JP" sz="2000" kern="0" dirty="0" smtClean="0">
              <a:latin typeface="Meiryo UI" panose="020B0604030504040204" pitchFamily="50" charset="-128"/>
              <a:ea typeface="Meiryo UI" panose="020B0604030504040204" pitchFamily="50" charset="-128"/>
              <a:cs typeface="+mj-cs"/>
            </a:endParaRPr>
          </a:p>
        </p:txBody>
      </p:sp>
      <p:sp>
        <p:nvSpPr>
          <p:cNvPr id="13" name="タイトル 1"/>
          <p:cNvSpPr txBox="1">
            <a:spLocks/>
          </p:cNvSpPr>
          <p:nvPr/>
        </p:nvSpPr>
        <p:spPr>
          <a:xfrm>
            <a:off x="834116" y="2748642"/>
            <a:ext cx="7386865" cy="642257"/>
          </a:xfrm>
          <a:prstGeom prst="rect">
            <a:avLst/>
          </a:prstGeom>
        </p:spPr>
        <p:txBody>
          <a:bodyPr/>
          <a:lstStyle/>
          <a:p>
            <a:pPr algn="ctr">
              <a:lnSpc>
                <a:spcPct val="100000"/>
              </a:lnSpc>
              <a:spcBef>
                <a:spcPct val="0"/>
              </a:spcBef>
              <a:spcAft>
                <a:spcPct val="0"/>
              </a:spcAft>
              <a:defRPr/>
            </a:pPr>
            <a:endParaRPr kumimoji="1" lang="ja-JP" altLang="en-US" sz="2800" b="0" i="0" u="none" strike="noStrike" kern="0" cap="none" spc="0" normalizeH="0" baseline="0" noProof="0" dirty="0" smtClean="0">
              <a:ln>
                <a:noFill/>
              </a:ln>
              <a:effectLst/>
              <a:uLnTx/>
              <a:uFillTx/>
              <a:latin typeface="+mj-lt"/>
              <a:ea typeface="+mj-ea"/>
              <a:cs typeface="+mj-cs"/>
            </a:endParaRPr>
          </a:p>
        </p:txBody>
      </p:sp>
      <p:sp>
        <p:nvSpPr>
          <p:cNvPr id="9" name="スライド番号プレースホルダー 2"/>
          <p:cNvSpPr txBox="1">
            <a:spLocks/>
          </p:cNvSpPr>
          <p:nvPr/>
        </p:nvSpPr>
        <p:spPr>
          <a:xfrm>
            <a:off x="6896986" y="6432255"/>
            <a:ext cx="2133600" cy="365125"/>
          </a:xfrm>
          <a:prstGeom prst="rect">
            <a:avLst/>
          </a:prstGeom>
        </p:spPr>
        <p:txBody>
          <a:bodyPr vert="horz" lIns="91440" tIns="45720" rIns="91440" bIns="45720" rtlCol="0" anchor="ctr"/>
          <a:lstStyle>
            <a:defPPr>
              <a:defRPr lang="en-US"/>
            </a:defPPr>
            <a:lvl1pPr algn="r" rtl="0" fontAlgn="base">
              <a:lnSpc>
                <a:spcPct val="120000"/>
              </a:lnSpc>
              <a:spcBef>
                <a:spcPct val="20000"/>
              </a:spcBef>
              <a:spcAft>
                <a:spcPct val="20000"/>
              </a:spcAft>
              <a:defRPr kumimoji="1" sz="1200" kern="1200">
                <a:solidFill>
                  <a:schemeClr val="tx1">
                    <a:tint val="75000"/>
                  </a:schemeClr>
                </a:solidFill>
                <a:latin typeface="Arial" charset="0"/>
                <a:ea typeface="ＭＳ Ｐゴシック" charset="-128"/>
                <a:cs typeface="+mn-cs"/>
              </a:defRPr>
            </a:lvl1pPr>
            <a:lvl2pPr marL="4572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2pPr>
            <a:lvl3pPr marL="9144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3pPr>
            <a:lvl4pPr marL="13716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4pPr>
            <a:lvl5pPr marL="18288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fld id="{8549D000-9F9E-4C61-95C7-5047871B5096}" type="slidenum">
              <a:rPr lang="ja-JP" altLang="en-US" sz="1800" b="1" smtClean="0">
                <a:solidFill>
                  <a:srgbClr val="D96709"/>
                </a:solidFill>
                <a:latin typeface="Meiryo UI" panose="020B0604030504040204" pitchFamily="50" charset="-128"/>
                <a:ea typeface="Meiryo UI" panose="020B0604030504040204" pitchFamily="50" charset="-128"/>
              </a:rPr>
              <a:pPr/>
              <a:t>30</a:t>
            </a:fld>
            <a:endParaRPr lang="ja-JP" altLang="en-US" sz="1800" b="1" dirty="0">
              <a:solidFill>
                <a:srgbClr val="D96709"/>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5112200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249463" y="912433"/>
            <a:ext cx="1061884" cy="1569660"/>
          </a:xfrm>
          <a:prstGeom prst="rect">
            <a:avLst/>
          </a:prstGeom>
          <a:solidFill>
            <a:srgbClr val="FECCE3"/>
          </a:solidFill>
        </p:spPr>
        <p:txBody>
          <a:bodyPr wrap="square" rtlCol="0">
            <a:spAutoFit/>
          </a:bodyPr>
          <a:lstStyle/>
          <a:p>
            <a:pPr>
              <a:lnSpc>
                <a:spcPct val="100000"/>
              </a:lnSpc>
              <a:spcBef>
                <a:spcPts val="0"/>
              </a:spcBef>
              <a:spcAft>
                <a:spcPts val="0"/>
              </a:spcAft>
            </a:pPr>
            <a:endParaRPr lang="en-US" altLang="ja-JP" sz="3200" dirty="0">
              <a:latin typeface="Meiryo UI" panose="020B0604030504040204" pitchFamily="50" charset="-128"/>
              <a:ea typeface="Meiryo UI" panose="020B0604030504040204" pitchFamily="50" charset="-128"/>
            </a:endParaRPr>
          </a:p>
          <a:p>
            <a:pPr>
              <a:lnSpc>
                <a:spcPct val="100000"/>
              </a:lnSpc>
              <a:spcBef>
                <a:spcPts val="0"/>
              </a:spcBef>
              <a:spcAft>
                <a:spcPts val="0"/>
              </a:spcAft>
            </a:pPr>
            <a:r>
              <a:rPr lang="ja-JP" altLang="en-US" sz="3200" dirty="0">
                <a:latin typeface="Meiryo UI" panose="020B0604030504040204" pitchFamily="50" charset="-128"/>
                <a:ea typeface="Meiryo UI" panose="020B0604030504040204" pitchFamily="50" charset="-128"/>
              </a:rPr>
              <a:t>物価</a:t>
            </a:r>
            <a:endParaRPr lang="en-US" altLang="ja-JP" sz="3200" dirty="0">
              <a:latin typeface="Meiryo UI" panose="020B0604030504040204" pitchFamily="50" charset="-128"/>
              <a:ea typeface="Meiryo UI" panose="020B0604030504040204" pitchFamily="50" charset="-128"/>
            </a:endParaRPr>
          </a:p>
          <a:p>
            <a:pPr>
              <a:lnSpc>
                <a:spcPct val="100000"/>
              </a:lnSpc>
              <a:spcBef>
                <a:spcPts val="0"/>
              </a:spcBef>
              <a:spcAft>
                <a:spcPts val="0"/>
              </a:spcAft>
            </a:pPr>
            <a:endParaRPr lang="ja-JP" altLang="en-US" sz="3200" dirty="0">
              <a:latin typeface="Meiryo UI" panose="020B0604030504040204" pitchFamily="50" charset="-128"/>
              <a:ea typeface="Meiryo UI" panose="020B0604030504040204" pitchFamily="50" charset="-128"/>
            </a:endParaRPr>
          </a:p>
        </p:txBody>
      </p:sp>
      <p:sp>
        <p:nvSpPr>
          <p:cNvPr id="4" name="テキスト ボックス 3"/>
          <p:cNvSpPr txBox="1"/>
          <p:nvPr/>
        </p:nvSpPr>
        <p:spPr>
          <a:xfrm>
            <a:off x="249463" y="2759731"/>
            <a:ext cx="1061884" cy="1569660"/>
          </a:xfrm>
          <a:prstGeom prst="rect">
            <a:avLst/>
          </a:prstGeom>
          <a:solidFill>
            <a:srgbClr val="9EFEA9"/>
          </a:solidFill>
        </p:spPr>
        <p:txBody>
          <a:bodyPr wrap="square" rtlCol="0">
            <a:spAutoFit/>
          </a:bodyPr>
          <a:lstStyle/>
          <a:p>
            <a:pPr>
              <a:lnSpc>
                <a:spcPct val="100000"/>
              </a:lnSpc>
              <a:spcBef>
                <a:spcPts val="0"/>
              </a:spcBef>
              <a:spcAft>
                <a:spcPts val="0"/>
              </a:spcAft>
            </a:pPr>
            <a:endParaRPr lang="en-US" altLang="ja-JP" sz="3200" dirty="0">
              <a:latin typeface="Meiryo UI" panose="020B0604030504040204" pitchFamily="50" charset="-128"/>
              <a:ea typeface="Meiryo UI" panose="020B0604030504040204" pitchFamily="50" charset="-128"/>
            </a:endParaRPr>
          </a:p>
          <a:p>
            <a:pPr>
              <a:lnSpc>
                <a:spcPct val="100000"/>
              </a:lnSpc>
              <a:spcBef>
                <a:spcPts val="0"/>
              </a:spcBef>
              <a:spcAft>
                <a:spcPts val="0"/>
              </a:spcAft>
            </a:pPr>
            <a:r>
              <a:rPr lang="ja-JP" altLang="en-US" sz="3200" dirty="0">
                <a:latin typeface="Meiryo UI" panose="020B0604030504040204" pitchFamily="50" charset="-128"/>
                <a:ea typeface="Meiryo UI" panose="020B0604030504040204" pitchFamily="50" charset="-128"/>
              </a:rPr>
              <a:t>賃金</a:t>
            </a:r>
            <a:endParaRPr lang="en-US" altLang="ja-JP" sz="3200" dirty="0">
              <a:latin typeface="Meiryo UI" panose="020B0604030504040204" pitchFamily="50" charset="-128"/>
              <a:ea typeface="Meiryo UI" panose="020B0604030504040204" pitchFamily="50" charset="-128"/>
            </a:endParaRPr>
          </a:p>
          <a:p>
            <a:pPr>
              <a:lnSpc>
                <a:spcPct val="100000"/>
              </a:lnSpc>
              <a:spcBef>
                <a:spcPts val="0"/>
              </a:spcBef>
              <a:spcAft>
                <a:spcPts val="0"/>
              </a:spcAft>
            </a:pPr>
            <a:endParaRPr lang="ja-JP" altLang="en-US" sz="3200" dirty="0">
              <a:latin typeface="Meiryo UI" panose="020B0604030504040204" pitchFamily="50" charset="-128"/>
              <a:ea typeface="Meiryo UI" panose="020B0604030504040204" pitchFamily="50" charset="-128"/>
            </a:endParaRPr>
          </a:p>
        </p:txBody>
      </p:sp>
      <p:sp>
        <p:nvSpPr>
          <p:cNvPr id="5" name="テキスト ボックス 4"/>
          <p:cNvSpPr txBox="1"/>
          <p:nvPr/>
        </p:nvSpPr>
        <p:spPr>
          <a:xfrm>
            <a:off x="219966" y="4607029"/>
            <a:ext cx="1061884" cy="1569660"/>
          </a:xfrm>
          <a:prstGeom prst="rect">
            <a:avLst/>
          </a:prstGeom>
          <a:solidFill>
            <a:srgbClr val="E8C64A"/>
          </a:solidFill>
        </p:spPr>
        <p:txBody>
          <a:bodyPr wrap="square" rtlCol="0">
            <a:spAutoFit/>
          </a:bodyPr>
          <a:lstStyle/>
          <a:p>
            <a:pPr>
              <a:lnSpc>
                <a:spcPct val="100000"/>
              </a:lnSpc>
              <a:spcBef>
                <a:spcPts val="0"/>
              </a:spcBef>
              <a:spcAft>
                <a:spcPts val="0"/>
              </a:spcAft>
            </a:pPr>
            <a:endParaRPr lang="en-US" altLang="ja-JP" sz="3200" dirty="0">
              <a:latin typeface="Meiryo UI" panose="020B0604030504040204" pitchFamily="50" charset="-128"/>
              <a:ea typeface="Meiryo UI" panose="020B0604030504040204" pitchFamily="50" charset="-128"/>
            </a:endParaRPr>
          </a:p>
          <a:p>
            <a:pPr>
              <a:lnSpc>
                <a:spcPct val="100000"/>
              </a:lnSpc>
              <a:spcBef>
                <a:spcPts val="0"/>
              </a:spcBef>
              <a:spcAft>
                <a:spcPts val="0"/>
              </a:spcAft>
            </a:pPr>
            <a:r>
              <a:rPr lang="ja-JP" altLang="en-US" sz="3200" dirty="0">
                <a:latin typeface="Meiryo UI" panose="020B0604030504040204" pitchFamily="50" charset="-128"/>
                <a:ea typeface="Meiryo UI" panose="020B0604030504040204" pitchFamily="50" charset="-128"/>
              </a:rPr>
              <a:t>金利</a:t>
            </a:r>
            <a:endParaRPr lang="en-US" altLang="ja-JP" sz="3200" dirty="0">
              <a:latin typeface="Meiryo UI" panose="020B0604030504040204" pitchFamily="50" charset="-128"/>
              <a:ea typeface="Meiryo UI" panose="020B0604030504040204" pitchFamily="50" charset="-128"/>
            </a:endParaRPr>
          </a:p>
          <a:p>
            <a:pPr>
              <a:lnSpc>
                <a:spcPct val="100000"/>
              </a:lnSpc>
              <a:spcBef>
                <a:spcPts val="0"/>
              </a:spcBef>
              <a:spcAft>
                <a:spcPts val="0"/>
              </a:spcAft>
            </a:pPr>
            <a:endParaRPr lang="ja-JP" altLang="en-US" sz="3200" dirty="0">
              <a:latin typeface="Meiryo UI" panose="020B0604030504040204" pitchFamily="50" charset="-128"/>
              <a:ea typeface="Meiryo UI" panose="020B0604030504040204" pitchFamily="50" charset="-128"/>
            </a:endParaRPr>
          </a:p>
        </p:txBody>
      </p:sp>
      <p:sp>
        <p:nvSpPr>
          <p:cNvPr id="6" name="テキスト ボックス 5"/>
          <p:cNvSpPr txBox="1"/>
          <p:nvPr/>
        </p:nvSpPr>
        <p:spPr>
          <a:xfrm>
            <a:off x="1478495" y="912433"/>
            <a:ext cx="2576052" cy="1569660"/>
          </a:xfrm>
          <a:prstGeom prst="rect">
            <a:avLst/>
          </a:prstGeom>
          <a:solidFill>
            <a:srgbClr val="FECCE3"/>
          </a:solidFill>
        </p:spPr>
        <p:txBody>
          <a:bodyPr wrap="square" rtlCol="0">
            <a:spAutoFit/>
          </a:bodyPr>
          <a:lstStyle/>
          <a:p>
            <a:pPr>
              <a:lnSpc>
                <a:spcPct val="100000"/>
              </a:lnSpc>
              <a:spcBef>
                <a:spcPts val="0"/>
              </a:spcBef>
              <a:spcAft>
                <a:spcPts val="0"/>
              </a:spcAft>
            </a:pPr>
            <a:endParaRPr lang="en-US" altLang="ja-JP" sz="2400" dirty="0">
              <a:latin typeface="Meiryo UI" panose="020B0604030504040204" pitchFamily="50" charset="-128"/>
              <a:ea typeface="Meiryo UI" panose="020B0604030504040204" pitchFamily="50" charset="-128"/>
            </a:endParaRPr>
          </a:p>
          <a:p>
            <a:pPr>
              <a:lnSpc>
                <a:spcPct val="100000"/>
              </a:lnSpc>
              <a:spcBef>
                <a:spcPts val="0"/>
              </a:spcBef>
              <a:spcAft>
                <a:spcPts val="0"/>
              </a:spcAft>
            </a:pPr>
            <a:r>
              <a:rPr lang="ja-JP" altLang="en-US" sz="2400" dirty="0">
                <a:latin typeface="Meiryo UI" panose="020B0604030504040204" pitchFamily="50" charset="-128"/>
                <a:ea typeface="Meiryo UI" panose="020B0604030504040204" pitchFamily="50" charset="-128"/>
              </a:rPr>
              <a:t>商品やサービスの</a:t>
            </a:r>
            <a:endParaRPr lang="en-US" altLang="ja-JP" sz="2400" dirty="0">
              <a:latin typeface="Meiryo UI" panose="020B0604030504040204" pitchFamily="50" charset="-128"/>
              <a:ea typeface="Meiryo UI" panose="020B0604030504040204" pitchFamily="50" charset="-128"/>
            </a:endParaRPr>
          </a:p>
          <a:p>
            <a:pPr>
              <a:lnSpc>
                <a:spcPct val="100000"/>
              </a:lnSpc>
              <a:spcBef>
                <a:spcPts val="0"/>
              </a:spcBef>
              <a:spcAft>
                <a:spcPts val="0"/>
              </a:spcAft>
            </a:pPr>
            <a:r>
              <a:rPr lang="ja-JP" altLang="en-US" sz="2400" dirty="0">
                <a:latin typeface="Meiryo UI" panose="020B0604030504040204" pitchFamily="50" charset="-128"/>
                <a:ea typeface="Meiryo UI" panose="020B0604030504040204" pitchFamily="50" charset="-128"/>
              </a:rPr>
              <a:t>値段</a:t>
            </a:r>
            <a:endParaRPr lang="en-US" altLang="ja-JP" sz="2400" dirty="0">
              <a:latin typeface="Meiryo UI" panose="020B0604030504040204" pitchFamily="50" charset="-128"/>
              <a:ea typeface="Meiryo UI" panose="020B0604030504040204" pitchFamily="50" charset="-128"/>
            </a:endParaRPr>
          </a:p>
          <a:p>
            <a:pPr>
              <a:lnSpc>
                <a:spcPct val="100000"/>
              </a:lnSpc>
              <a:spcBef>
                <a:spcPts val="0"/>
              </a:spcBef>
              <a:spcAft>
                <a:spcPts val="0"/>
              </a:spcAft>
            </a:pPr>
            <a:endParaRPr lang="ja-JP" altLang="en-US" sz="2400"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1478495" y="2759731"/>
            <a:ext cx="2576052" cy="1569660"/>
          </a:xfrm>
          <a:prstGeom prst="rect">
            <a:avLst/>
          </a:prstGeom>
          <a:solidFill>
            <a:srgbClr val="9EFEA9"/>
          </a:solidFill>
        </p:spPr>
        <p:txBody>
          <a:bodyPr wrap="square" rtlCol="0">
            <a:spAutoFit/>
          </a:bodyPr>
          <a:lstStyle/>
          <a:p>
            <a:pPr>
              <a:lnSpc>
                <a:spcPct val="100000"/>
              </a:lnSpc>
              <a:spcBef>
                <a:spcPts val="0"/>
              </a:spcBef>
              <a:spcAft>
                <a:spcPts val="0"/>
              </a:spcAft>
            </a:pPr>
            <a:endParaRPr lang="en-US" altLang="ja-JP" sz="2400" dirty="0">
              <a:latin typeface="Meiryo UI" panose="020B0604030504040204" pitchFamily="50" charset="-128"/>
              <a:ea typeface="Meiryo UI" panose="020B0604030504040204" pitchFamily="50" charset="-128"/>
            </a:endParaRPr>
          </a:p>
          <a:p>
            <a:pPr>
              <a:lnSpc>
                <a:spcPct val="100000"/>
              </a:lnSpc>
              <a:spcBef>
                <a:spcPts val="0"/>
              </a:spcBef>
              <a:spcAft>
                <a:spcPts val="0"/>
              </a:spcAft>
            </a:pPr>
            <a:r>
              <a:rPr lang="ja-JP" altLang="en-US" sz="2400" dirty="0">
                <a:latin typeface="Meiryo UI" panose="020B0604030504040204" pitchFamily="50" charset="-128"/>
                <a:ea typeface="Meiryo UI" panose="020B0604030504040204" pitchFamily="50" charset="-128"/>
              </a:rPr>
              <a:t>提供する労働の</a:t>
            </a:r>
            <a:endParaRPr lang="en-US" altLang="ja-JP" sz="2400" dirty="0">
              <a:latin typeface="Meiryo UI" panose="020B0604030504040204" pitchFamily="50" charset="-128"/>
              <a:ea typeface="Meiryo UI" panose="020B0604030504040204" pitchFamily="50" charset="-128"/>
            </a:endParaRPr>
          </a:p>
          <a:p>
            <a:pPr>
              <a:lnSpc>
                <a:spcPct val="100000"/>
              </a:lnSpc>
              <a:spcBef>
                <a:spcPts val="0"/>
              </a:spcBef>
              <a:spcAft>
                <a:spcPts val="0"/>
              </a:spcAft>
            </a:pPr>
            <a:r>
              <a:rPr lang="ja-JP" altLang="en-US" sz="2400" dirty="0">
                <a:latin typeface="Meiryo UI" panose="020B0604030504040204" pitchFamily="50" charset="-128"/>
                <a:ea typeface="Meiryo UI" panose="020B0604030504040204" pitchFamily="50" charset="-128"/>
              </a:rPr>
              <a:t>値段</a:t>
            </a:r>
            <a:endParaRPr lang="en-US" altLang="ja-JP" sz="2400" dirty="0">
              <a:latin typeface="Meiryo UI" panose="020B0604030504040204" pitchFamily="50" charset="-128"/>
              <a:ea typeface="Meiryo UI" panose="020B0604030504040204" pitchFamily="50" charset="-128"/>
            </a:endParaRPr>
          </a:p>
          <a:p>
            <a:pPr>
              <a:lnSpc>
                <a:spcPct val="100000"/>
              </a:lnSpc>
              <a:spcBef>
                <a:spcPts val="0"/>
              </a:spcBef>
              <a:spcAft>
                <a:spcPts val="0"/>
              </a:spcAft>
            </a:pPr>
            <a:endParaRPr lang="ja-JP" altLang="en-US" sz="2400" dirty="0">
              <a:latin typeface="Meiryo UI" panose="020B0604030504040204" pitchFamily="50" charset="-128"/>
              <a:ea typeface="Meiryo UI" panose="020B0604030504040204" pitchFamily="50" charset="-128"/>
            </a:endParaRPr>
          </a:p>
        </p:txBody>
      </p:sp>
      <p:sp>
        <p:nvSpPr>
          <p:cNvPr id="8" name="テキスト ボックス 7"/>
          <p:cNvSpPr txBox="1"/>
          <p:nvPr/>
        </p:nvSpPr>
        <p:spPr>
          <a:xfrm>
            <a:off x="1478495" y="4607029"/>
            <a:ext cx="2576052" cy="1569660"/>
          </a:xfrm>
          <a:prstGeom prst="rect">
            <a:avLst/>
          </a:prstGeom>
          <a:solidFill>
            <a:srgbClr val="E8C64A"/>
          </a:solidFill>
        </p:spPr>
        <p:txBody>
          <a:bodyPr wrap="square" rtlCol="0">
            <a:spAutoFit/>
          </a:bodyPr>
          <a:lstStyle/>
          <a:p>
            <a:pPr>
              <a:lnSpc>
                <a:spcPct val="100000"/>
              </a:lnSpc>
              <a:spcBef>
                <a:spcPts val="0"/>
              </a:spcBef>
              <a:spcAft>
                <a:spcPts val="0"/>
              </a:spcAft>
            </a:pPr>
            <a:endParaRPr lang="en-US" altLang="ja-JP" sz="2400" dirty="0">
              <a:latin typeface="Meiryo UI" panose="020B0604030504040204" pitchFamily="50" charset="-128"/>
              <a:ea typeface="Meiryo UI" panose="020B0604030504040204" pitchFamily="50" charset="-128"/>
            </a:endParaRPr>
          </a:p>
          <a:p>
            <a:pPr>
              <a:lnSpc>
                <a:spcPct val="100000"/>
              </a:lnSpc>
              <a:spcBef>
                <a:spcPts val="0"/>
              </a:spcBef>
              <a:spcAft>
                <a:spcPts val="0"/>
              </a:spcAft>
            </a:pPr>
            <a:r>
              <a:rPr lang="ja-JP" altLang="en-US" sz="2400" dirty="0">
                <a:latin typeface="Meiryo UI" panose="020B0604030504040204" pitchFamily="50" charset="-128"/>
                <a:ea typeface="Meiryo UI" panose="020B0604030504040204" pitchFamily="50" charset="-128"/>
              </a:rPr>
              <a:t>貸し借りするお金の値段（使用料）</a:t>
            </a:r>
            <a:endParaRPr lang="en-US" altLang="ja-JP" sz="2400" dirty="0">
              <a:latin typeface="Meiryo UI" panose="020B0604030504040204" pitchFamily="50" charset="-128"/>
              <a:ea typeface="Meiryo UI" panose="020B0604030504040204" pitchFamily="50" charset="-128"/>
            </a:endParaRPr>
          </a:p>
          <a:p>
            <a:pPr>
              <a:lnSpc>
                <a:spcPct val="100000"/>
              </a:lnSpc>
              <a:spcBef>
                <a:spcPts val="0"/>
              </a:spcBef>
              <a:spcAft>
                <a:spcPts val="0"/>
              </a:spcAft>
            </a:pPr>
            <a:endParaRPr lang="ja-JP" altLang="en-US" sz="2400" dirty="0">
              <a:latin typeface="Meiryo UI" panose="020B0604030504040204" pitchFamily="50" charset="-128"/>
              <a:ea typeface="Meiryo UI" panose="020B0604030504040204" pitchFamily="50" charset="-128"/>
            </a:endParaRPr>
          </a:p>
        </p:txBody>
      </p:sp>
      <p:sp>
        <p:nvSpPr>
          <p:cNvPr id="9" name="テキスト ボックス 8"/>
          <p:cNvSpPr txBox="1"/>
          <p:nvPr/>
        </p:nvSpPr>
        <p:spPr>
          <a:xfrm>
            <a:off x="4221695" y="912432"/>
            <a:ext cx="4395255" cy="1569600"/>
          </a:xfrm>
          <a:prstGeom prst="rect">
            <a:avLst/>
          </a:prstGeom>
          <a:solidFill>
            <a:srgbClr val="FECCE3"/>
          </a:solidFill>
          <a:ln>
            <a:noFill/>
          </a:ln>
        </p:spPr>
        <p:txBody>
          <a:bodyPr wrap="square" rtlCol="0" anchor="ctr">
            <a:spAutoFit/>
          </a:bodyPr>
          <a:lstStyle/>
          <a:p>
            <a:pPr>
              <a:lnSpc>
                <a:spcPct val="100000"/>
              </a:lnSpc>
              <a:spcBef>
                <a:spcPts val="600"/>
              </a:spcBef>
              <a:spcAft>
                <a:spcPts val="0"/>
              </a:spcAft>
            </a:pPr>
            <a:r>
              <a:rPr lang="ja-JP" altLang="en-US" sz="2000" dirty="0">
                <a:latin typeface="Meiryo UI" panose="020B0604030504040204" pitchFamily="50" charset="-128"/>
                <a:ea typeface="Meiryo UI" panose="020B0604030504040204" pitchFamily="50" charset="-128"/>
              </a:rPr>
              <a:t>商品やサービスを、</a:t>
            </a:r>
            <a:endParaRPr lang="en-US" altLang="ja-JP" sz="2000" dirty="0">
              <a:latin typeface="Meiryo UI" panose="020B0604030504040204" pitchFamily="50" charset="-128"/>
              <a:ea typeface="Meiryo UI" panose="020B0604030504040204" pitchFamily="50" charset="-128"/>
            </a:endParaRPr>
          </a:p>
          <a:p>
            <a:pPr>
              <a:lnSpc>
                <a:spcPct val="100000"/>
              </a:lnSpc>
              <a:spcBef>
                <a:spcPts val="600"/>
              </a:spcBef>
              <a:spcAft>
                <a:spcPts val="0"/>
              </a:spcAft>
            </a:pPr>
            <a:r>
              <a:rPr lang="ja-JP" altLang="en-US" sz="2000" b="1" dirty="0">
                <a:solidFill>
                  <a:srgbClr val="FF0000"/>
                </a:solidFill>
                <a:latin typeface="Meiryo UI" panose="020B0604030504040204" pitchFamily="50" charset="-128"/>
                <a:ea typeface="Meiryo UI" panose="020B0604030504040204" pitchFamily="50" charset="-128"/>
              </a:rPr>
              <a:t>■買いたい人（需要）</a:t>
            </a:r>
            <a:r>
              <a:rPr lang="ja-JP" altLang="en-US" sz="2000" dirty="0">
                <a:latin typeface="Meiryo UI" panose="020B0604030504040204" pitchFamily="50" charset="-128"/>
                <a:ea typeface="Meiryo UI" panose="020B0604030504040204" pitchFamily="50" charset="-128"/>
              </a:rPr>
              <a:t>と</a:t>
            </a:r>
            <a:endParaRPr lang="en-US" altLang="ja-JP" sz="2000" dirty="0">
              <a:latin typeface="Meiryo UI" panose="020B0604030504040204" pitchFamily="50" charset="-128"/>
              <a:ea typeface="Meiryo UI" panose="020B0604030504040204" pitchFamily="50" charset="-128"/>
            </a:endParaRPr>
          </a:p>
          <a:p>
            <a:pPr>
              <a:lnSpc>
                <a:spcPct val="100000"/>
              </a:lnSpc>
              <a:spcBef>
                <a:spcPts val="600"/>
              </a:spcBef>
              <a:spcAft>
                <a:spcPts val="0"/>
              </a:spcAft>
            </a:pPr>
            <a:r>
              <a:rPr lang="ja-JP" altLang="en-US" sz="2000" b="1" dirty="0">
                <a:solidFill>
                  <a:srgbClr val="0070C0"/>
                </a:solidFill>
                <a:latin typeface="Meiryo UI" panose="020B0604030504040204" pitchFamily="50" charset="-128"/>
                <a:ea typeface="Meiryo UI" panose="020B0604030504040204" pitchFamily="50" charset="-128"/>
              </a:rPr>
              <a:t>■売りたい人（供給）</a:t>
            </a:r>
            <a:r>
              <a:rPr lang="ja-JP" altLang="en-US" sz="2000" dirty="0">
                <a:latin typeface="Meiryo UI" panose="020B0604030504040204" pitchFamily="50" charset="-128"/>
                <a:ea typeface="Meiryo UI" panose="020B0604030504040204" pitchFamily="50" charset="-128"/>
              </a:rPr>
              <a:t>との</a:t>
            </a:r>
            <a:endParaRPr lang="en-US" altLang="ja-JP" sz="2000" dirty="0">
              <a:latin typeface="Meiryo UI" panose="020B0604030504040204" pitchFamily="50" charset="-128"/>
              <a:ea typeface="Meiryo UI" panose="020B0604030504040204" pitchFamily="50" charset="-128"/>
            </a:endParaRPr>
          </a:p>
          <a:p>
            <a:pPr>
              <a:lnSpc>
                <a:spcPct val="100000"/>
              </a:lnSpc>
              <a:spcBef>
                <a:spcPts val="600"/>
              </a:spcBef>
              <a:spcAft>
                <a:spcPts val="0"/>
              </a:spcAft>
            </a:pPr>
            <a:r>
              <a:rPr lang="ja-JP" altLang="en-US" sz="2000" dirty="0">
                <a:latin typeface="Meiryo UI" panose="020B0604030504040204" pitchFamily="50" charset="-128"/>
                <a:ea typeface="Meiryo UI" panose="020B0604030504040204" pitchFamily="50" charset="-128"/>
              </a:rPr>
              <a:t>バランスで決まる</a:t>
            </a:r>
            <a:r>
              <a:rPr kumimoji="1" lang="ja-JP" altLang="en-US" dirty="0">
                <a:latin typeface="Meiryo UI" panose="020B0604030504040204" pitchFamily="50" charset="-128"/>
                <a:ea typeface="Meiryo UI" panose="020B0604030504040204" pitchFamily="50" charset="-128"/>
              </a:rPr>
              <a:t>。</a:t>
            </a:r>
          </a:p>
        </p:txBody>
      </p:sp>
      <p:sp>
        <p:nvSpPr>
          <p:cNvPr id="10" name="テキスト ボックス 9"/>
          <p:cNvSpPr txBox="1"/>
          <p:nvPr/>
        </p:nvSpPr>
        <p:spPr>
          <a:xfrm>
            <a:off x="4221695" y="2759731"/>
            <a:ext cx="4395255" cy="1569600"/>
          </a:xfrm>
          <a:prstGeom prst="rect">
            <a:avLst/>
          </a:prstGeom>
          <a:solidFill>
            <a:srgbClr val="9EFEA9"/>
          </a:solidFill>
          <a:ln>
            <a:noFill/>
          </a:ln>
        </p:spPr>
        <p:txBody>
          <a:bodyPr wrap="square" rtlCol="0" anchor="ctr">
            <a:spAutoFit/>
          </a:bodyPr>
          <a:lstStyle/>
          <a:p>
            <a:pPr>
              <a:lnSpc>
                <a:spcPct val="100000"/>
              </a:lnSpc>
              <a:spcBef>
                <a:spcPts val="600"/>
              </a:spcBef>
              <a:spcAft>
                <a:spcPts val="0"/>
              </a:spcAft>
            </a:pPr>
            <a:r>
              <a:rPr lang="ja-JP" altLang="en-US" sz="2000" dirty="0">
                <a:latin typeface="Meiryo UI" panose="020B0604030504040204" pitchFamily="50" charset="-128"/>
                <a:ea typeface="Meiryo UI" panose="020B0604030504040204" pitchFamily="50" charset="-128"/>
              </a:rPr>
              <a:t>労働力を、</a:t>
            </a:r>
            <a:endParaRPr lang="en-US" altLang="ja-JP" sz="2000" dirty="0">
              <a:latin typeface="Meiryo UI" panose="020B0604030504040204" pitchFamily="50" charset="-128"/>
              <a:ea typeface="Meiryo UI" panose="020B0604030504040204" pitchFamily="50" charset="-128"/>
            </a:endParaRPr>
          </a:p>
          <a:p>
            <a:pPr>
              <a:lnSpc>
                <a:spcPct val="100000"/>
              </a:lnSpc>
              <a:spcBef>
                <a:spcPts val="600"/>
              </a:spcBef>
              <a:spcAft>
                <a:spcPts val="0"/>
              </a:spcAft>
            </a:pPr>
            <a:r>
              <a:rPr lang="ja-JP" altLang="en-US" sz="2000" b="1" dirty="0">
                <a:solidFill>
                  <a:srgbClr val="FF0000"/>
                </a:solidFill>
                <a:latin typeface="Meiryo UI" panose="020B0604030504040204" pitchFamily="50" charset="-128"/>
                <a:ea typeface="Meiryo UI" panose="020B0604030504040204" pitchFamily="50" charset="-128"/>
              </a:rPr>
              <a:t>■雇いたい人（需要）</a:t>
            </a:r>
            <a:r>
              <a:rPr lang="ja-JP" altLang="en-US" sz="2000" dirty="0">
                <a:latin typeface="Meiryo UI" panose="020B0604030504040204" pitchFamily="50" charset="-128"/>
                <a:ea typeface="Meiryo UI" panose="020B0604030504040204" pitchFamily="50" charset="-128"/>
              </a:rPr>
              <a:t>と</a:t>
            </a:r>
            <a:endParaRPr lang="en-US" altLang="ja-JP" sz="2000" dirty="0">
              <a:latin typeface="Meiryo UI" panose="020B0604030504040204" pitchFamily="50" charset="-128"/>
              <a:ea typeface="Meiryo UI" panose="020B0604030504040204" pitchFamily="50" charset="-128"/>
            </a:endParaRPr>
          </a:p>
          <a:p>
            <a:pPr>
              <a:lnSpc>
                <a:spcPct val="100000"/>
              </a:lnSpc>
              <a:spcBef>
                <a:spcPts val="600"/>
              </a:spcBef>
              <a:spcAft>
                <a:spcPts val="0"/>
              </a:spcAft>
            </a:pPr>
            <a:r>
              <a:rPr lang="ja-JP" altLang="en-US" sz="2000" b="1" dirty="0">
                <a:solidFill>
                  <a:srgbClr val="0070C0"/>
                </a:solidFill>
                <a:latin typeface="Meiryo UI" panose="020B0604030504040204" pitchFamily="50" charset="-128"/>
                <a:ea typeface="Meiryo UI" panose="020B0604030504040204" pitchFamily="50" charset="-128"/>
              </a:rPr>
              <a:t>■提供したい＝働きたい人（供給）</a:t>
            </a:r>
            <a:r>
              <a:rPr lang="ja-JP" altLang="en-US" sz="2000" dirty="0">
                <a:latin typeface="Meiryo UI" panose="020B0604030504040204" pitchFamily="50" charset="-128"/>
                <a:ea typeface="Meiryo UI" panose="020B0604030504040204" pitchFamily="50" charset="-128"/>
              </a:rPr>
              <a:t>との</a:t>
            </a:r>
            <a:endParaRPr lang="en-US" altLang="ja-JP" sz="2000" dirty="0">
              <a:latin typeface="Meiryo UI" panose="020B0604030504040204" pitchFamily="50" charset="-128"/>
              <a:ea typeface="Meiryo UI" panose="020B0604030504040204" pitchFamily="50" charset="-128"/>
            </a:endParaRPr>
          </a:p>
          <a:p>
            <a:pPr>
              <a:lnSpc>
                <a:spcPct val="100000"/>
              </a:lnSpc>
              <a:spcBef>
                <a:spcPts val="600"/>
              </a:spcBef>
              <a:spcAft>
                <a:spcPts val="0"/>
              </a:spcAft>
            </a:pPr>
            <a:r>
              <a:rPr lang="ja-JP" altLang="en-US" sz="2000" dirty="0">
                <a:latin typeface="Meiryo UI" panose="020B0604030504040204" pitchFamily="50" charset="-128"/>
                <a:ea typeface="Meiryo UI" panose="020B0604030504040204" pitchFamily="50" charset="-128"/>
              </a:rPr>
              <a:t>バランスで決まる。</a:t>
            </a:r>
            <a:endParaRPr lang="en-US" altLang="ja-JP" sz="2000" dirty="0">
              <a:latin typeface="Meiryo UI" panose="020B0604030504040204" pitchFamily="50" charset="-128"/>
              <a:ea typeface="Meiryo UI" panose="020B0604030504040204" pitchFamily="50" charset="-128"/>
            </a:endParaRPr>
          </a:p>
        </p:txBody>
      </p:sp>
      <p:sp>
        <p:nvSpPr>
          <p:cNvPr id="11" name="テキスト ボックス 10"/>
          <p:cNvSpPr txBox="1"/>
          <p:nvPr/>
        </p:nvSpPr>
        <p:spPr>
          <a:xfrm>
            <a:off x="4221696" y="4614634"/>
            <a:ext cx="4395254" cy="1554272"/>
          </a:xfrm>
          <a:prstGeom prst="rect">
            <a:avLst/>
          </a:prstGeom>
          <a:solidFill>
            <a:srgbClr val="E8C64A"/>
          </a:solidFill>
          <a:ln>
            <a:noFill/>
          </a:ln>
        </p:spPr>
        <p:txBody>
          <a:bodyPr wrap="square" rtlCol="0" anchor="ctr">
            <a:spAutoFit/>
          </a:bodyPr>
          <a:lstStyle/>
          <a:p>
            <a:pPr>
              <a:lnSpc>
                <a:spcPct val="100000"/>
              </a:lnSpc>
              <a:spcBef>
                <a:spcPts val="600"/>
              </a:spcBef>
              <a:spcAft>
                <a:spcPts val="0"/>
              </a:spcAft>
            </a:pPr>
            <a:r>
              <a:rPr kumimoji="1" lang="ja-JP" altLang="en-US" sz="2000" dirty="0">
                <a:latin typeface="Meiryo UI" panose="020B0604030504040204" pitchFamily="50" charset="-128"/>
                <a:ea typeface="Meiryo UI" panose="020B0604030504040204" pitchFamily="50" charset="-128"/>
              </a:rPr>
              <a:t>お金を、</a:t>
            </a:r>
            <a:endParaRPr kumimoji="1" lang="en-US" altLang="ja-JP" sz="2000" dirty="0">
              <a:latin typeface="Meiryo UI" panose="020B0604030504040204" pitchFamily="50" charset="-128"/>
              <a:ea typeface="Meiryo UI" panose="020B0604030504040204" pitchFamily="50" charset="-128"/>
            </a:endParaRPr>
          </a:p>
          <a:p>
            <a:pPr>
              <a:lnSpc>
                <a:spcPct val="100000"/>
              </a:lnSpc>
              <a:spcBef>
                <a:spcPts val="600"/>
              </a:spcBef>
              <a:spcAft>
                <a:spcPts val="0"/>
              </a:spcAft>
            </a:pPr>
            <a:r>
              <a:rPr kumimoji="1" lang="ja-JP" altLang="en-US" sz="2000" b="1" dirty="0">
                <a:solidFill>
                  <a:srgbClr val="FF0000"/>
                </a:solidFill>
                <a:latin typeface="Meiryo UI" panose="020B0604030504040204" pitchFamily="50" charset="-128"/>
                <a:ea typeface="Meiryo UI" panose="020B0604030504040204" pitchFamily="50" charset="-128"/>
              </a:rPr>
              <a:t>■借りたい人（需要）</a:t>
            </a:r>
            <a:r>
              <a:rPr kumimoji="1" lang="ja-JP" altLang="en-US" sz="2000" dirty="0">
                <a:latin typeface="Meiryo UI" panose="020B0604030504040204" pitchFamily="50" charset="-128"/>
                <a:ea typeface="Meiryo UI" panose="020B0604030504040204" pitchFamily="50" charset="-128"/>
              </a:rPr>
              <a:t>と</a:t>
            </a:r>
            <a:endParaRPr kumimoji="1" lang="en-US" altLang="ja-JP" sz="2000" dirty="0">
              <a:latin typeface="Meiryo UI" panose="020B0604030504040204" pitchFamily="50" charset="-128"/>
              <a:ea typeface="Meiryo UI" panose="020B0604030504040204" pitchFamily="50" charset="-128"/>
            </a:endParaRPr>
          </a:p>
          <a:p>
            <a:pPr>
              <a:lnSpc>
                <a:spcPct val="100000"/>
              </a:lnSpc>
              <a:spcBef>
                <a:spcPts val="600"/>
              </a:spcBef>
              <a:spcAft>
                <a:spcPts val="0"/>
              </a:spcAft>
            </a:pPr>
            <a:r>
              <a:rPr kumimoji="1" lang="ja-JP" altLang="en-US" sz="2000" b="1" dirty="0">
                <a:solidFill>
                  <a:srgbClr val="0070C0"/>
                </a:solidFill>
                <a:latin typeface="Meiryo UI" panose="020B0604030504040204" pitchFamily="50" charset="-128"/>
                <a:ea typeface="Meiryo UI" panose="020B0604030504040204" pitchFamily="50" charset="-128"/>
              </a:rPr>
              <a:t>■貸したい人（供給）</a:t>
            </a:r>
            <a:r>
              <a:rPr kumimoji="1" lang="ja-JP" altLang="en-US" sz="2000" dirty="0">
                <a:latin typeface="Meiryo UI" panose="020B0604030504040204" pitchFamily="50" charset="-128"/>
                <a:ea typeface="Meiryo UI" panose="020B0604030504040204" pitchFamily="50" charset="-128"/>
              </a:rPr>
              <a:t>との</a:t>
            </a:r>
            <a:endParaRPr kumimoji="1" lang="en-US" altLang="ja-JP" sz="2000" dirty="0">
              <a:latin typeface="Meiryo UI" panose="020B0604030504040204" pitchFamily="50" charset="-128"/>
              <a:ea typeface="Meiryo UI" panose="020B0604030504040204" pitchFamily="50" charset="-128"/>
            </a:endParaRPr>
          </a:p>
          <a:p>
            <a:pPr>
              <a:lnSpc>
                <a:spcPct val="100000"/>
              </a:lnSpc>
              <a:spcBef>
                <a:spcPts val="600"/>
              </a:spcBef>
              <a:spcAft>
                <a:spcPts val="0"/>
              </a:spcAft>
            </a:pPr>
            <a:r>
              <a:rPr kumimoji="1" lang="ja-JP" altLang="en-US" sz="2000" dirty="0">
                <a:latin typeface="Meiryo UI" panose="020B0604030504040204" pitchFamily="50" charset="-128"/>
                <a:ea typeface="Meiryo UI" panose="020B0604030504040204" pitchFamily="50" charset="-128"/>
              </a:rPr>
              <a:t>バランスで決まる。</a:t>
            </a:r>
          </a:p>
        </p:txBody>
      </p:sp>
      <p:sp>
        <p:nvSpPr>
          <p:cNvPr id="12" name="タイトル 1"/>
          <p:cNvSpPr txBox="1">
            <a:spLocks/>
          </p:cNvSpPr>
          <p:nvPr/>
        </p:nvSpPr>
        <p:spPr bwMode="auto">
          <a:xfrm>
            <a:off x="249463" y="106409"/>
            <a:ext cx="6976127" cy="705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235" tIns="45617" rIns="91235" bIns="45617" anchor="ctr"/>
          <a:lstStyle>
            <a:lvl1pPr algn="ctr" defTabSz="1273175" rtl="0" eaLnBrk="0" fontAlgn="base" hangingPunct="0">
              <a:spcBef>
                <a:spcPct val="0"/>
              </a:spcBef>
              <a:spcAft>
                <a:spcPct val="0"/>
              </a:spcAft>
              <a:defRPr kumimoji="1" sz="6200">
                <a:solidFill>
                  <a:schemeClr val="tx2"/>
                </a:solidFill>
                <a:latin typeface="+mj-lt"/>
                <a:ea typeface="+mj-ea"/>
                <a:cs typeface="+mj-cs"/>
              </a:defRPr>
            </a:lvl1pPr>
            <a:lvl2pPr algn="ctr" defTabSz="1273175" rtl="0" eaLnBrk="0" fontAlgn="base" hangingPunct="0">
              <a:spcBef>
                <a:spcPct val="0"/>
              </a:spcBef>
              <a:spcAft>
                <a:spcPct val="0"/>
              </a:spcAft>
              <a:defRPr kumimoji="1" sz="6200">
                <a:solidFill>
                  <a:schemeClr val="tx2"/>
                </a:solidFill>
                <a:latin typeface="Arial" charset="0"/>
                <a:ea typeface="ＭＳ Ｐゴシック" pitchFamily="50" charset="-128"/>
              </a:defRPr>
            </a:lvl2pPr>
            <a:lvl3pPr algn="ctr" defTabSz="1273175" rtl="0" eaLnBrk="0" fontAlgn="base" hangingPunct="0">
              <a:spcBef>
                <a:spcPct val="0"/>
              </a:spcBef>
              <a:spcAft>
                <a:spcPct val="0"/>
              </a:spcAft>
              <a:defRPr kumimoji="1" sz="6200">
                <a:solidFill>
                  <a:schemeClr val="tx2"/>
                </a:solidFill>
                <a:latin typeface="Arial" charset="0"/>
                <a:ea typeface="ＭＳ Ｐゴシック" pitchFamily="50" charset="-128"/>
              </a:defRPr>
            </a:lvl3pPr>
            <a:lvl4pPr algn="ctr" defTabSz="1273175" rtl="0" eaLnBrk="0" fontAlgn="base" hangingPunct="0">
              <a:spcBef>
                <a:spcPct val="0"/>
              </a:spcBef>
              <a:spcAft>
                <a:spcPct val="0"/>
              </a:spcAft>
              <a:defRPr kumimoji="1" sz="6200">
                <a:solidFill>
                  <a:schemeClr val="tx2"/>
                </a:solidFill>
                <a:latin typeface="Arial" charset="0"/>
                <a:ea typeface="ＭＳ Ｐゴシック" pitchFamily="50" charset="-128"/>
              </a:defRPr>
            </a:lvl4pPr>
            <a:lvl5pPr algn="ctr" defTabSz="1273175" rtl="0" eaLnBrk="0" fontAlgn="base" hangingPunct="0">
              <a:spcBef>
                <a:spcPct val="0"/>
              </a:spcBef>
              <a:spcAft>
                <a:spcPct val="0"/>
              </a:spcAft>
              <a:defRPr kumimoji="1" sz="6200">
                <a:solidFill>
                  <a:schemeClr val="tx2"/>
                </a:solidFill>
                <a:latin typeface="Arial" charset="0"/>
                <a:ea typeface="ＭＳ Ｐゴシック" pitchFamily="50" charset="-128"/>
              </a:defRPr>
            </a:lvl5pPr>
            <a:lvl6pPr marL="456343" algn="ctr" rtl="0" fontAlgn="base">
              <a:spcBef>
                <a:spcPct val="0"/>
              </a:spcBef>
              <a:spcAft>
                <a:spcPct val="0"/>
              </a:spcAft>
              <a:defRPr kumimoji="1" sz="4300">
                <a:solidFill>
                  <a:schemeClr val="tx2"/>
                </a:solidFill>
                <a:latin typeface="Arial" charset="0"/>
                <a:ea typeface="ＭＳ Ｐゴシック" pitchFamily="50" charset="-128"/>
              </a:defRPr>
            </a:lvl6pPr>
            <a:lvl7pPr marL="912682" algn="ctr" rtl="0" fontAlgn="base">
              <a:spcBef>
                <a:spcPct val="0"/>
              </a:spcBef>
              <a:spcAft>
                <a:spcPct val="0"/>
              </a:spcAft>
              <a:defRPr kumimoji="1" sz="4300">
                <a:solidFill>
                  <a:schemeClr val="tx2"/>
                </a:solidFill>
                <a:latin typeface="Arial" charset="0"/>
                <a:ea typeface="ＭＳ Ｐゴシック" pitchFamily="50" charset="-128"/>
              </a:defRPr>
            </a:lvl7pPr>
            <a:lvl8pPr marL="1369018" algn="ctr" rtl="0" fontAlgn="base">
              <a:spcBef>
                <a:spcPct val="0"/>
              </a:spcBef>
              <a:spcAft>
                <a:spcPct val="0"/>
              </a:spcAft>
              <a:defRPr kumimoji="1" sz="4300">
                <a:solidFill>
                  <a:schemeClr val="tx2"/>
                </a:solidFill>
                <a:latin typeface="Arial" charset="0"/>
                <a:ea typeface="ＭＳ Ｐゴシック" pitchFamily="50" charset="-128"/>
              </a:defRPr>
            </a:lvl8pPr>
            <a:lvl9pPr marL="1825363" algn="ctr" rtl="0" fontAlgn="base">
              <a:spcBef>
                <a:spcPct val="0"/>
              </a:spcBef>
              <a:spcAft>
                <a:spcPct val="0"/>
              </a:spcAft>
              <a:defRPr kumimoji="1" sz="4300">
                <a:solidFill>
                  <a:schemeClr val="tx2"/>
                </a:solidFill>
                <a:latin typeface="Arial" charset="0"/>
                <a:ea typeface="ＭＳ Ｐゴシック" pitchFamily="50" charset="-128"/>
              </a:defRPr>
            </a:lvl9pPr>
          </a:lstStyle>
          <a:p>
            <a:pPr algn="l">
              <a:lnSpc>
                <a:spcPct val="100000"/>
              </a:lnSpc>
              <a:defRPr/>
            </a:pPr>
            <a:r>
              <a:rPr lang="ja-JP" altLang="en-US" sz="3200" b="1" kern="0" dirty="0" smtClean="0">
                <a:solidFill>
                  <a:srgbClr val="000000"/>
                </a:solidFill>
                <a:latin typeface="Meiryo UI" panose="020B0604030504040204" pitchFamily="50" charset="-128"/>
                <a:ea typeface="Meiryo UI" panose="020B0604030504040204" pitchFamily="50" charset="-128"/>
              </a:rPr>
              <a:t>物価、賃金、金利</a:t>
            </a:r>
            <a:endParaRPr lang="ja-JP" altLang="en-US" sz="3200" b="1" kern="0" dirty="0">
              <a:solidFill>
                <a:srgbClr val="000000"/>
              </a:solidFill>
              <a:latin typeface="Meiryo UI" panose="020B0604030504040204" pitchFamily="50" charset="-128"/>
              <a:ea typeface="Meiryo UI" panose="020B0604030504040204" pitchFamily="50" charset="-128"/>
            </a:endParaRPr>
          </a:p>
        </p:txBody>
      </p:sp>
      <p:sp>
        <p:nvSpPr>
          <p:cNvPr id="13" name="スライド番号プレースホルダー 2"/>
          <p:cNvSpPr txBox="1">
            <a:spLocks/>
          </p:cNvSpPr>
          <p:nvPr/>
        </p:nvSpPr>
        <p:spPr>
          <a:xfrm>
            <a:off x="6896986" y="6417503"/>
            <a:ext cx="2133600" cy="365125"/>
          </a:xfrm>
          <a:prstGeom prst="rect">
            <a:avLst/>
          </a:prstGeom>
        </p:spPr>
        <p:txBody>
          <a:bodyPr vert="horz" lIns="91440" tIns="45720" rIns="91440" bIns="45720" rtlCol="0" anchor="ctr"/>
          <a:lstStyle>
            <a:defPPr>
              <a:defRPr lang="en-US"/>
            </a:defPPr>
            <a:lvl1pPr algn="r" rtl="0" fontAlgn="base">
              <a:lnSpc>
                <a:spcPct val="120000"/>
              </a:lnSpc>
              <a:spcBef>
                <a:spcPct val="20000"/>
              </a:spcBef>
              <a:spcAft>
                <a:spcPct val="20000"/>
              </a:spcAft>
              <a:defRPr kumimoji="1" sz="1200" kern="1200">
                <a:solidFill>
                  <a:schemeClr val="tx1">
                    <a:tint val="75000"/>
                  </a:schemeClr>
                </a:solidFill>
                <a:latin typeface="Arial" charset="0"/>
                <a:ea typeface="ＭＳ Ｐゴシック" charset="-128"/>
                <a:cs typeface="+mn-cs"/>
              </a:defRPr>
            </a:lvl1pPr>
            <a:lvl2pPr marL="4572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2pPr>
            <a:lvl3pPr marL="9144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3pPr>
            <a:lvl4pPr marL="13716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4pPr>
            <a:lvl5pPr marL="18288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fld id="{8549D000-9F9E-4C61-95C7-5047871B5096}" type="slidenum">
              <a:rPr lang="ja-JP" altLang="en-US" sz="1800" b="1" smtClean="0">
                <a:solidFill>
                  <a:srgbClr val="D96709"/>
                </a:solidFill>
                <a:latin typeface="Meiryo UI" panose="020B0604030504040204" pitchFamily="50" charset="-128"/>
                <a:ea typeface="Meiryo UI" panose="020B0604030504040204" pitchFamily="50" charset="-128"/>
              </a:rPr>
              <a:pPr/>
              <a:t>4</a:t>
            </a:fld>
            <a:endParaRPr lang="ja-JP" altLang="en-US" sz="1800" b="1" dirty="0">
              <a:solidFill>
                <a:srgbClr val="D96709"/>
              </a:solidFill>
              <a:latin typeface="Meiryo UI" panose="020B0604030504040204" pitchFamily="50" charset="-128"/>
              <a:ea typeface="Meiryo UI" panose="020B0604030504040204" pitchFamily="50" charset="-128"/>
            </a:endParaRPr>
          </a:p>
        </p:txBody>
      </p:sp>
      <p:sp>
        <p:nvSpPr>
          <p:cNvPr id="15" name="テキスト ボックス 14"/>
          <p:cNvSpPr txBox="1"/>
          <p:nvPr/>
        </p:nvSpPr>
        <p:spPr>
          <a:xfrm>
            <a:off x="484438" y="6337215"/>
            <a:ext cx="7648295" cy="350865"/>
          </a:xfrm>
          <a:prstGeom prst="rect">
            <a:avLst/>
          </a:prstGeom>
          <a:noFill/>
        </p:spPr>
        <p:txBody>
          <a:bodyPr wrap="square" rtlCol="0">
            <a:spAutoFit/>
          </a:bodyPr>
          <a:lstStyle/>
          <a:p>
            <a:pPr marL="534988" indent="-534988"/>
            <a:r>
              <a:rPr lang="ja-JP" altLang="en-US" sz="1400" dirty="0">
                <a:latin typeface="Meiryo UI" panose="020B0604030504040204" pitchFamily="50" charset="-128"/>
                <a:ea typeface="Meiryo UI" panose="020B0604030504040204" pitchFamily="50" charset="-128"/>
                <a:cs typeface="Meiryo UI" panose="020B0604030504040204" pitchFamily="50" charset="-128"/>
              </a:rPr>
              <a:t>出所</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：金融経済教育推進会議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e</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ラーニング講座「マネビタ」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金融と経済を学ぶ」</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kern="100" dirty="0" smtClean="0">
                <a:latin typeface="游明朝" panose="02020400000000000000" pitchFamily="18" charset="-128"/>
                <a:ea typeface="Meiryo UI" panose="020B0604030504040204" pitchFamily="50" charset="-128"/>
                <a:cs typeface="Times New Roman" panose="02020603050405020304" pitchFamily="18" charset="0"/>
              </a:rPr>
              <a:t>金利と経済」</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71274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Effect transition="in" filter="fade">
                                      <p:cBhvr>
                                        <p:cTn id="22" dur="500"/>
                                        <p:tgtEl>
                                          <p:spTgt spid="6">
                                            <p:txEl>
                                              <p:pRg st="1" end="1"/>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Effect transition="in" filter="fade">
                                      <p:cBhvr>
                                        <p:cTn id="25" dur="500"/>
                                        <p:tgtEl>
                                          <p:spTgt spid="6">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7">
                                            <p:txEl>
                                              <p:pRg st="1" end="1"/>
                                            </p:txEl>
                                          </p:spTgt>
                                        </p:tgtEl>
                                        <p:attrNameLst>
                                          <p:attrName>style.visibility</p:attrName>
                                        </p:attrNameLst>
                                      </p:cBhvr>
                                      <p:to>
                                        <p:strVal val="visible"/>
                                      </p:to>
                                    </p:set>
                                    <p:animEffect transition="in" filter="fade">
                                      <p:cBhvr>
                                        <p:cTn id="30" dur="500"/>
                                        <p:tgtEl>
                                          <p:spTgt spid="7">
                                            <p:txEl>
                                              <p:pRg st="1" end="1"/>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7">
                                            <p:txEl>
                                              <p:pRg st="2" end="2"/>
                                            </p:txEl>
                                          </p:spTgt>
                                        </p:tgtEl>
                                        <p:attrNameLst>
                                          <p:attrName>style.visibility</p:attrName>
                                        </p:attrNameLst>
                                      </p:cBhvr>
                                      <p:to>
                                        <p:strVal val="visible"/>
                                      </p:to>
                                    </p:set>
                                    <p:animEffect transition="in" filter="fade">
                                      <p:cBhvr>
                                        <p:cTn id="33" dur="500"/>
                                        <p:tgtEl>
                                          <p:spTgt spid="7">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8">
                                            <p:txEl>
                                              <p:pRg st="1" end="1"/>
                                            </p:txEl>
                                          </p:spTgt>
                                        </p:tgtEl>
                                        <p:attrNameLst>
                                          <p:attrName>style.visibility</p:attrName>
                                        </p:attrNameLst>
                                      </p:cBhvr>
                                      <p:to>
                                        <p:strVal val="visible"/>
                                      </p:to>
                                    </p:set>
                                    <p:animEffect transition="in" filter="fade">
                                      <p:cBhvr>
                                        <p:cTn id="38" dur="500"/>
                                        <p:tgtEl>
                                          <p:spTgt spid="8">
                                            <p:txEl>
                                              <p:pRg st="1" end="1"/>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9">
                                            <p:txEl>
                                              <p:pRg st="0" end="0"/>
                                            </p:txEl>
                                          </p:spTgt>
                                        </p:tgtEl>
                                        <p:attrNameLst>
                                          <p:attrName>style.visibility</p:attrName>
                                        </p:attrNameLst>
                                      </p:cBhvr>
                                      <p:to>
                                        <p:strVal val="visible"/>
                                      </p:to>
                                    </p:set>
                                    <p:animEffect transition="in" filter="fade">
                                      <p:cBhvr>
                                        <p:cTn id="43" dur="500"/>
                                        <p:tgtEl>
                                          <p:spTgt spid="9">
                                            <p:txEl>
                                              <p:pRg st="0" end="0"/>
                                            </p:txEl>
                                          </p:spTgt>
                                        </p:tgtEl>
                                      </p:cBhvr>
                                    </p:animEffect>
                                  </p:childTnLst>
                                </p:cTn>
                              </p:par>
                              <p:par>
                                <p:cTn id="44" presetID="10" presetClass="entr" presetSubtype="0" fill="hold" nodeType="withEffect">
                                  <p:stCondLst>
                                    <p:cond delay="0"/>
                                  </p:stCondLst>
                                  <p:childTnLst>
                                    <p:set>
                                      <p:cBhvr>
                                        <p:cTn id="45" dur="1" fill="hold">
                                          <p:stCondLst>
                                            <p:cond delay="0"/>
                                          </p:stCondLst>
                                        </p:cTn>
                                        <p:tgtEl>
                                          <p:spTgt spid="9">
                                            <p:txEl>
                                              <p:pRg st="1" end="1"/>
                                            </p:txEl>
                                          </p:spTgt>
                                        </p:tgtEl>
                                        <p:attrNameLst>
                                          <p:attrName>style.visibility</p:attrName>
                                        </p:attrNameLst>
                                      </p:cBhvr>
                                      <p:to>
                                        <p:strVal val="visible"/>
                                      </p:to>
                                    </p:set>
                                    <p:animEffect transition="in" filter="fade">
                                      <p:cBhvr>
                                        <p:cTn id="46" dur="500"/>
                                        <p:tgtEl>
                                          <p:spTgt spid="9">
                                            <p:txEl>
                                              <p:pRg st="1" end="1"/>
                                            </p:txEl>
                                          </p:spTgt>
                                        </p:tgtEl>
                                      </p:cBhvr>
                                    </p:animEffect>
                                  </p:childTnLst>
                                </p:cTn>
                              </p:par>
                              <p:par>
                                <p:cTn id="47" presetID="10" presetClass="entr" presetSubtype="0" fill="hold" nodeType="withEffect">
                                  <p:stCondLst>
                                    <p:cond delay="0"/>
                                  </p:stCondLst>
                                  <p:childTnLst>
                                    <p:set>
                                      <p:cBhvr>
                                        <p:cTn id="48" dur="1" fill="hold">
                                          <p:stCondLst>
                                            <p:cond delay="0"/>
                                          </p:stCondLst>
                                        </p:cTn>
                                        <p:tgtEl>
                                          <p:spTgt spid="9">
                                            <p:txEl>
                                              <p:pRg st="2" end="2"/>
                                            </p:txEl>
                                          </p:spTgt>
                                        </p:tgtEl>
                                        <p:attrNameLst>
                                          <p:attrName>style.visibility</p:attrName>
                                        </p:attrNameLst>
                                      </p:cBhvr>
                                      <p:to>
                                        <p:strVal val="visible"/>
                                      </p:to>
                                    </p:set>
                                    <p:animEffect transition="in" filter="fade">
                                      <p:cBhvr>
                                        <p:cTn id="49" dur="500"/>
                                        <p:tgtEl>
                                          <p:spTgt spid="9">
                                            <p:txEl>
                                              <p:pRg st="2" end="2"/>
                                            </p:txEl>
                                          </p:spTgt>
                                        </p:tgtEl>
                                      </p:cBhvr>
                                    </p:animEffect>
                                  </p:childTnLst>
                                </p:cTn>
                              </p:par>
                              <p:par>
                                <p:cTn id="50" presetID="10" presetClass="entr" presetSubtype="0" fill="hold" nodeType="withEffect">
                                  <p:stCondLst>
                                    <p:cond delay="0"/>
                                  </p:stCondLst>
                                  <p:childTnLst>
                                    <p:set>
                                      <p:cBhvr>
                                        <p:cTn id="51" dur="1" fill="hold">
                                          <p:stCondLst>
                                            <p:cond delay="0"/>
                                          </p:stCondLst>
                                        </p:cTn>
                                        <p:tgtEl>
                                          <p:spTgt spid="9">
                                            <p:txEl>
                                              <p:pRg st="3" end="3"/>
                                            </p:txEl>
                                          </p:spTgt>
                                        </p:tgtEl>
                                        <p:attrNameLst>
                                          <p:attrName>style.visibility</p:attrName>
                                        </p:attrNameLst>
                                      </p:cBhvr>
                                      <p:to>
                                        <p:strVal val="visible"/>
                                      </p:to>
                                    </p:set>
                                    <p:animEffect transition="in" filter="fade">
                                      <p:cBhvr>
                                        <p:cTn id="52" dur="500"/>
                                        <p:tgtEl>
                                          <p:spTgt spid="9">
                                            <p:txEl>
                                              <p:pRg st="3" end="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0">
                                            <p:txEl>
                                              <p:pRg st="0" end="0"/>
                                            </p:txEl>
                                          </p:spTgt>
                                        </p:tgtEl>
                                        <p:attrNameLst>
                                          <p:attrName>style.visibility</p:attrName>
                                        </p:attrNameLst>
                                      </p:cBhvr>
                                      <p:to>
                                        <p:strVal val="visible"/>
                                      </p:to>
                                    </p:set>
                                    <p:animEffect transition="in" filter="fade">
                                      <p:cBhvr>
                                        <p:cTn id="57" dur="500"/>
                                        <p:tgtEl>
                                          <p:spTgt spid="10">
                                            <p:txEl>
                                              <p:pRg st="0" end="0"/>
                                            </p:txEl>
                                          </p:spTgt>
                                        </p:tgtEl>
                                      </p:cBhvr>
                                    </p:animEffect>
                                  </p:childTnLst>
                                </p:cTn>
                              </p:par>
                              <p:par>
                                <p:cTn id="58" presetID="10" presetClass="entr" presetSubtype="0" fill="hold" nodeType="withEffect">
                                  <p:stCondLst>
                                    <p:cond delay="0"/>
                                  </p:stCondLst>
                                  <p:childTnLst>
                                    <p:set>
                                      <p:cBhvr>
                                        <p:cTn id="59" dur="1" fill="hold">
                                          <p:stCondLst>
                                            <p:cond delay="0"/>
                                          </p:stCondLst>
                                        </p:cTn>
                                        <p:tgtEl>
                                          <p:spTgt spid="10">
                                            <p:txEl>
                                              <p:pRg st="1" end="1"/>
                                            </p:txEl>
                                          </p:spTgt>
                                        </p:tgtEl>
                                        <p:attrNameLst>
                                          <p:attrName>style.visibility</p:attrName>
                                        </p:attrNameLst>
                                      </p:cBhvr>
                                      <p:to>
                                        <p:strVal val="visible"/>
                                      </p:to>
                                    </p:set>
                                    <p:animEffect transition="in" filter="fade">
                                      <p:cBhvr>
                                        <p:cTn id="60" dur="500"/>
                                        <p:tgtEl>
                                          <p:spTgt spid="10">
                                            <p:txEl>
                                              <p:pRg st="1" end="1"/>
                                            </p:txEl>
                                          </p:spTgt>
                                        </p:tgtEl>
                                      </p:cBhvr>
                                    </p:animEffect>
                                  </p:childTnLst>
                                </p:cTn>
                              </p:par>
                              <p:par>
                                <p:cTn id="61" presetID="10" presetClass="entr" presetSubtype="0" fill="hold" nodeType="withEffect">
                                  <p:stCondLst>
                                    <p:cond delay="0"/>
                                  </p:stCondLst>
                                  <p:childTnLst>
                                    <p:set>
                                      <p:cBhvr>
                                        <p:cTn id="62" dur="1" fill="hold">
                                          <p:stCondLst>
                                            <p:cond delay="0"/>
                                          </p:stCondLst>
                                        </p:cTn>
                                        <p:tgtEl>
                                          <p:spTgt spid="10">
                                            <p:txEl>
                                              <p:pRg st="2" end="2"/>
                                            </p:txEl>
                                          </p:spTgt>
                                        </p:tgtEl>
                                        <p:attrNameLst>
                                          <p:attrName>style.visibility</p:attrName>
                                        </p:attrNameLst>
                                      </p:cBhvr>
                                      <p:to>
                                        <p:strVal val="visible"/>
                                      </p:to>
                                    </p:set>
                                    <p:animEffect transition="in" filter="fade">
                                      <p:cBhvr>
                                        <p:cTn id="63" dur="500"/>
                                        <p:tgtEl>
                                          <p:spTgt spid="10">
                                            <p:txEl>
                                              <p:pRg st="2" end="2"/>
                                            </p:txEl>
                                          </p:spTgt>
                                        </p:tgtEl>
                                      </p:cBhvr>
                                    </p:animEffect>
                                  </p:childTnLst>
                                </p:cTn>
                              </p:par>
                              <p:par>
                                <p:cTn id="64" presetID="10" presetClass="entr" presetSubtype="0" fill="hold" nodeType="withEffect">
                                  <p:stCondLst>
                                    <p:cond delay="0"/>
                                  </p:stCondLst>
                                  <p:childTnLst>
                                    <p:set>
                                      <p:cBhvr>
                                        <p:cTn id="65" dur="1" fill="hold">
                                          <p:stCondLst>
                                            <p:cond delay="0"/>
                                          </p:stCondLst>
                                        </p:cTn>
                                        <p:tgtEl>
                                          <p:spTgt spid="10">
                                            <p:txEl>
                                              <p:pRg st="3" end="3"/>
                                            </p:txEl>
                                          </p:spTgt>
                                        </p:tgtEl>
                                        <p:attrNameLst>
                                          <p:attrName>style.visibility</p:attrName>
                                        </p:attrNameLst>
                                      </p:cBhvr>
                                      <p:to>
                                        <p:strVal val="visible"/>
                                      </p:to>
                                    </p:set>
                                    <p:animEffect transition="in" filter="fade">
                                      <p:cBhvr>
                                        <p:cTn id="66" dur="500"/>
                                        <p:tgtEl>
                                          <p:spTgt spid="10">
                                            <p:txEl>
                                              <p:pRg st="3" end="3"/>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11">
                                            <p:txEl>
                                              <p:pRg st="0" end="0"/>
                                            </p:txEl>
                                          </p:spTgt>
                                        </p:tgtEl>
                                        <p:attrNameLst>
                                          <p:attrName>style.visibility</p:attrName>
                                        </p:attrNameLst>
                                      </p:cBhvr>
                                      <p:to>
                                        <p:strVal val="visible"/>
                                      </p:to>
                                    </p:set>
                                    <p:animEffect transition="in" filter="fade">
                                      <p:cBhvr>
                                        <p:cTn id="71" dur="500"/>
                                        <p:tgtEl>
                                          <p:spTgt spid="11">
                                            <p:txEl>
                                              <p:pRg st="0" end="0"/>
                                            </p:txEl>
                                          </p:spTgt>
                                        </p:tgtEl>
                                      </p:cBhvr>
                                    </p:animEffect>
                                  </p:childTnLst>
                                </p:cTn>
                              </p:par>
                              <p:par>
                                <p:cTn id="72" presetID="10" presetClass="entr" presetSubtype="0" fill="hold" nodeType="withEffect">
                                  <p:stCondLst>
                                    <p:cond delay="0"/>
                                  </p:stCondLst>
                                  <p:childTnLst>
                                    <p:set>
                                      <p:cBhvr>
                                        <p:cTn id="73" dur="1" fill="hold">
                                          <p:stCondLst>
                                            <p:cond delay="0"/>
                                          </p:stCondLst>
                                        </p:cTn>
                                        <p:tgtEl>
                                          <p:spTgt spid="11">
                                            <p:txEl>
                                              <p:pRg st="1" end="1"/>
                                            </p:txEl>
                                          </p:spTgt>
                                        </p:tgtEl>
                                        <p:attrNameLst>
                                          <p:attrName>style.visibility</p:attrName>
                                        </p:attrNameLst>
                                      </p:cBhvr>
                                      <p:to>
                                        <p:strVal val="visible"/>
                                      </p:to>
                                    </p:set>
                                    <p:animEffect transition="in" filter="fade">
                                      <p:cBhvr>
                                        <p:cTn id="74" dur="500"/>
                                        <p:tgtEl>
                                          <p:spTgt spid="11">
                                            <p:txEl>
                                              <p:pRg st="1" end="1"/>
                                            </p:txEl>
                                          </p:spTgt>
                                        </p:tgtEl>
                                      </p:cBhvr>
                                    </p:animEffect>
                                  </p:childTnLst>
                                </p:cTn>
                              </p:par>
                              <p:par>
                                <p:cTn id="75" presetID="10" presetClass="entr" presetSubtype="0" fill="hold" nodeType="withEffect">
                                  <p:stCondLst>
                                    <p:cond delay="0"/>
                                  </p:stCondLst>
                                  <p:childTnLst>
                                    <p:set>
                                      <p:cBhvr>
                                        <p:cTn id="76" dur="1" fill="hold">
                                          <p:stCondLst>
                                            <p:cond delay="0"/>
                                          </p:stCondLst>
                                        </p:cTn>
                                        <p:tgtEl>
                                          <p:spTgt spid="11">
                                            <p:txEl>
                                              <p:pRg st="2" end="2"/>
                                            </p:txEl>
                                          </p:spTgt>
                                        </p:tgtEl>
                                        <p:attrNameLst>
                                          <p:attrName>style.visibility</p:attrName>
                                        </p:attrNameLst>
                                      </p:cBhvr>
                                      <p:to>
                                        <p:strVal val="visible"/>
                                      </p:to>
                                    </p:set>
                                    <p:animEffect transition="in" filter="fade">
                                      <p:cBhvr>
                                        <p:cTn id="77" dur="500"/>
                                        <p:tgtEl>
                                          <p:spTgt spid="11">
                                            <p:txEl>
                                              <p:pRg st="2" end="2"/>
                                            </p:txEl>
                                          </p:spTgt>
                                        </p:tgtEl>
                                      </p:cBhvr>
                                    </p:animEffect>
                                  </p:childTnLst>
                                </p:cTn>
                              </p:par>
                              <p:par>
                                <p:cTn id="78" presetID="10" presetClass="entr" presetSubtype="0" fill="hold" nodeType="withEffect">
                                  <p:stCondLst>
                                    <p:cond delay="0"/>
                                  </p:stCondLst>
                                  <p:childTnLst>
                                    <p:set>
                                      <p:cBhvr>
                                        <p:cTn id="79" dur="1" fill="hold">
                                          <p:stCondLst>
                                            <p:cond delay="0"/>
                                          </p:stCondLst>
                                        </p:cTn>
                                        <p:tgtEl>
                                          <p:spTgt spid="11">
                                            <p:txEl>
                                              <p:pRg st="3" end="3"/>
                                            </p:txEl>
                                          </p:spTgt>
                                        </p:tgtEl>
                                        <p:attrNameLst>
                                          <p:attrName>style.visibility</p:attrName>
                                        </p:attrNameLst>
                                      </p:cBhvr>
                                      <p:to>
                                        <p:strVal val="visible"/>
                                      </p:to>
                                    </p:set>
                                    <p:animEffect transition="in" filter="fade">
                                      <p:cBhvr>
                                        <p:cTn id="80" dur="500"/>
                                        <p:tgtEl>
                                          <p:spTgt spid="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2"/>
          <p:cNvGrpSpPr/>
          <p:nvPr/>
        </p:nvGrpSpPr>
        <p:grpSpPr>
          <a:xfrm>
            <a:off x="5338868" y="2440530"/>
            <a:ext cx="2548810" cy="2605913"/>
            <a:chOff x="5510996" y="2440530"/>
            <a:chExt cx="2548810" cy="2605913"/>
          </a:xfrm>
        </p:grpSpPr>
        <p:sp>
          <p:nvSpPr>
            <p:cNvPr id="4" name="楕円 3"/>
            <p:cNvSpPr/>
            <p:nvPr/>
          </p:nvSpPr>
          <p:spPr>
            <a:xfrm>
              <a:off x="5522775" y="2440530"/>
              <a:ext cx="2537031" cy="2605913"/>
            </a:xfrm>
            <a:prstGeom prst="ellipse">
              <a:avLst/>
            </a:prstGeom>
            <a:noFill/>
            <a:ln w="571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5" name="L 字 4"/>
            <p:cNvSpPr/>
            <p:nvPr/>
          </p:nvSpPr>
          <p:spPr>
            <a:xfrm rot="10500000">
              <a:off x="5772314" y="2696649"/>
              <a:ext cx="252000" cy="252000"/>
            </a:xfrm>
            <a:prstGeom prst="corner">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6" name="L 字 5"/>
            <p:cNvSpPr/>
            <p:nvPr/>
          </p:nvSpPr>
          <p:spPr>
            <a:xfrm rot="11100000" flipV="1">
              <a:off x="7650981" y="2823590"/>
              <a:ext cx="252000" cy="252000"/>
            </a:xfrm>
            <a:prstGeom prst="corner">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7" name="L 字 6"/>
            <p:cNvSpPr/>
            <p:nvPr/>
          </p:nvSpPr>
          <p:spPr>
            <a:xfrm rot="15780000" flipV="1">
              <a:off x="7779914" y="4238043"/>
              <a:ext cx="252000" cy="252000"/>
            </a:xfrm>
            <a:prstGeom prst="corner">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8" name="L 字 7"/>
            <p:cNvSpPr/>
            <p:nvPr/>
          </p:nvSpPr>
          <p:spPr>
            <a:xfrm rot="960000" flipV="1">
              <a:off x="5510996" y="4180307"/>
              <a:ext cx="252000" cy="252000"/>
            </a:xfrm>
            <a:prstGeom prst="corner">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grpSp>
      <p:grpSp>
        <p:nvGrpSpPr>
          <p:cNvPr id="9" name="グループ化 8"/>
          <p:cNvGrpSpPr/>
          <p:nvPr/>
        </p:nvGrpSpPr>
        <p:grpSpPr>
          <a:xfrm>
            <a:off x="883011" y="2440530"/>
            <a:ext cx="2644013" cy="2539573"/>
            <a:chOff x="947559" y="2440530"/>
            <a:chExt cx="2644013" cy="2539573"/>
          </a:xfrm>
        </p:grpSpPr>
        <p:sp>
          <p:nvSpPr>
            <p:cNvPr id="10" name="楕円 9"/>
            <p:cNvSpPr/>
            <p:nvPr/>
          </p:nvSpPr>
          <p:spPr>
            <a:xfrm>
              <a:off x="947559" y="2440530"/>
              <a:ext cx="2629512" cy="2539573"/>
            </a:xfrm>
            <a:prstGeom prst="ellipse">
              <a:avLst/>
            </a:prstGeom>
            <a:noFill/>
            <a:ln w="57150">
              <a:solidFill>
                <a:srgbClr val="C90D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11" name="L 字 10"/>
            <p:cNvSpPr/>
            <p:nvPr/>
          </p:nvSpPr>
          <p:spPr>
            <a:xfrm rot="9600000">
              <a:off x="981729" y="2993995"/>
              <a:ext cx="252000" cy="252000"/>
            </a:xfrm>
            <a:prstGeom prst="corner">
              <a:avLst/>
            </a:prstGeom>
            <a:solidFill>
              <a:srgbClr val="CB0B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12" name="L 字 11"/>
            <p:cNvSpPr/>
            <p:nvPr/>
          </p:nvSpPr>
          <p:spPr>
            <a:xfrm rot="12600000" flipV="1">
              <a:off x="3339572" y="3126886"/>
              <a:ext cx="252000" cy="252000"/>
            </a:xfrm>
            <a:prstGeom prst="corner">
              <a:avLst/>
            </a:prstGeom>
            <a:solidFill>
              <a:srgbClr val="CB0B46"/>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13" name="L 字 12"/>
            <p:cNvSpPr/>
            <p:nvPr/>
          </p:nvSpPr>
          <p:spPr>
            <a:xfrm rot="15780000" flipV="1">
              <a:off x="3121839" y="4408393"/>
              <a:ext cx="252000" cy="252000"/>
            </a:xfrm>
            <a:prstGeom prst="corner">
              <a:avLst/>
            </a:prstGeom>
            <a:solidFill>
              <a:srgbClr val="CB0B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14" name="L 字 13"/>
            <p:cNvSpPr/>
            <p:nvPr/>
          </p:nvSpPr>
          <p:spPr>
            <a:xfrm rot="180000" flipV="1">
              <a:off x="1164620" y="4467183"/>
              <a:ext cx="252000" cy="252000"/>
            </a:xfrm>
            <a:prstGeom prst="corner">
              <a:avLst/>
            </a:prstGeom>
            <a:solidFill>
              <a:srgbClr val="CB0B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grpSp>
      <p:grpSp>
        <p:nvGrpSpPr>
          <p:cNvPr id="38" name="グループ化 37"/>
          <p:cNvGrpSpPr/>
          <p:nvPr/>
        </p:nvGrpSpPr>
        <p:grpSpPr>
          <a:xfrm>
            <a:off x="2498882" y="4939715"/>
            <a:ext cx="3998904" cy="1389522"/>
            <a:chOff x="2498882" y="4939715"/>
            <a:chExt cx="3998904" cy="1389522"/>
          </a:xfrm>
        </p:grpSpPr>
        <p:sp>
          <p:nvSpPr>
            <p:cNvPr id="16" name="テキスト ボックス 15"/>
            <p:cNvSpPr txBox="1"/>
            <p:nvPr/>
          </p:nvSpPr>
          <p:spPr>
            <a:xfrm>
              <a:off x="3759185" y="5727049"/>
              <a:ext cx="1514008" cy="602188"/>
            </a:xfrm>
            <a:prstGeom prst="rect">
              <a:avLst/>
            </a:prstGeom>
            <a:solidFill>
              <a:schemeClr val="bg1">
                <a:lumMod val="95000"/>
              </a:schemeClr>
            </a:solidFill>
            <a:ln>
              <a:solidFill>
                <a:schemeClr val="tx1"/>
              </a:solidFill>
            </a:ln>
          </p:spPr>
          <p:txBody>
            <a:bodyPr wrap="square" rtlCol="0">
              <a:spAutoFit/>
            </a:bodyPr>
            <a:lstStyle/>
            <a:p>
              <a:pPr>
                <a:lnSpc>
                  <a:spcPct val="100000"/>
                </a:lnSpc>
                <a:spcBef>
                  <a:spcPts val="0"/>
                </a:spcBef>
                <a:spcAft>
                  <a:spcPts val="0"/>
                </a:spcAft>
              </a:pPr>
              <a:r>
                <a:rPr kumimoji="1" lang="ja-JP" altLang="en-US" b="1" dirty="0">
                  <a:latin typeface="Meiryo UI" panose="020B0604030504040204" pitchFamily="50" charset="-128"/>
                  <a:ea typeface="Meiryo UI" panose="020B0604030504040204" pitchFamily="50" charset="-128"/>
                </a:rPr>
                <a:t>商品が</a:t>
              </a:r>
              <a:endParaRPr kumimoji="1" lang="en-US" altLang="ja-JP" b="1" dirty="0">
                <a:latin typeface="Meiryo UI" panose="020B0604030504040204" pitchFamily="50" charset="-128"/>
                <a:ea typeface="Meiryo UI" panose="020B0604030504040204" pitchFamily="50" charset="-128"/>
              </a:endParaRPr>
            </a:p>
            <a:p>
              <a:pPr>
                <a:lnSpc>
                  <a:spcPct val="100000"/>
                </a:lnSpc>
                <a:spcBef>
                  <a:spcPts val="0"/>
                </a:spcBef>
                <a:spcAft>
                  <a:spcPts val="0"/>
                </a:spcAft>
              </a:pPr>
              <a:r>
                <a:rPr kumimoji="1" lang="ja-JP" altLang="en-US" b="1" dirty="0">
                  <a:latin typeface="Meiryo UI" panose="020B0604030504040204" pitchFamily="50" charset="-128"/>
                  <a:ea typeface="Meiryo UI" panose="020B0604030504040204" pitchFamily="50" charset="-128"/>
                </a:rPr>
                <a:t>足りなくなる</a:t>
              </a:r>
            </a:p>
          </p:txBody>
        </p:sp>
        <p:sp>
          <p:nvSpPr>
            <p:cNvPr id="17" name="円弧 16"/>
            <p:cNvSpPr/>
            <p:nvPr/>
          </p:nvSpPr>
          <p:spPr>
            <a:xfrm flipH="1" flipV="1">
              <a:off x="2498882" y="4939715"/>
              <a:ext cx="2258052" cy="1207720"/>
            </a:xfrm>
            <a:prstGeom prst="arc">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18" name="円弧 17"/>
            <p:cNvSpPr/>
            <p:nvPr/>
          </p:nvSpPr>
          <p:spPr>
            <a:xfrm flipV="1">
              <a:off x="4239734" y="5157570"/>
              <a:ext cx="2258052" cy="1024983"/>
            </a:xfrm>
            <a:prstGeom prst="arc">
              <a:avLst/>
            </a:prstGeom>
            <a:ln w="57150">
              <a:solidFill>
                <a:schemeClr val="bg1">
                  <a:lumMod val="6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grpSp>
      <p:grpSp>
        <p:nvGrpSpPr>
          <p:cNvPr id="19" name="グループ化 18"/>
          <p:cNvGrpSpPr/>
          <p:nvPr/>
        </p:nvGrpSpPr>
        <p:grpSpPr>
          <a:xfrm>
            <a:off x="2387078" y="817105"/>
            <a:ext cx="4058476" cy="1742331"/>
            <a:chOff x="2494658" y="817105"/>
            <a:chExt cx="4058476" cy="1742331"/>
          </a:xfrm>
        </p:grpSpPr>
        <p:sp>
          <p:nvSpPr>
            <p:cNvPr id="20" name="テキスト ボックス 19"/>
            <p:cNvSpPr txBox="1"/>
            <p:nvPr/>
          </p:nvSpPr>
          <p:spPr>
            <a:xfrm>
              <a:off x="3882020" y="817105"/>
              <a:ext cx="1342104" cy="646331"/>
            </a:xfrm>
            <a:prstGeom prst="rect">
              <a:avLst/>
            </a:prstGeom>
            <a:solidFill>
              <a:schemeClr val="bg1">
                <a:lumMod val="95000"/>
              </a:schemeClr>
            </a:solidFill>
            <a:ln>
              <a:solidFill>
                <a:schemeClr val="tx1"/>
              </a:solidFill>
            </a:ln>
          </p:spPr>
          <p:txBody>
            <a:bodyPr wrap="square" rtlCol="0">
              <a:spAutoFit/>
            </a:bodyPr>
            <a:lstStyle/>
            <a:p>
              <a:pPr>
                <a:lnSpc>
                  <a:spcPct val="100000"/>
                </a:lnSpc>
                <a:spcBef>
                  <a:spcPts val="0"/>
                </a:spcBef>
                <a:spcAft>
                  <a:spcPts val="0"/>
                </a:spcAft>
              </a:pPr>
              <a:r>
                <a:rPr kumimoji="1" lang="ja-JP" altLang="en-US" b="1" dirty="0">
                  <a:latin typeface="Meiryo UI" panose="020B0604030504040204" pitchFamily="50" charset="-128"/>
                  <a:ea typeface="Meiryo UI" panose="020B0604030504040204" pitchFamily="50" charset="-128"/>
                </a:rPr>
                <a:t>作り過ぎて</a:t>
              </a:r>
              <a:endParaRPr kumimoji="1" lang="en-US" altLang="ja-JP" b="1" dirty="0">
                <a:latin typeface="Meiryo UI" panose="020B0604030504040204" pitchFamily="50" charset="-128"/>
                <a:ea typeface="Meiryo UI" panose="020B0604030504040204" pitchFamily="50" charset="-128"/>
              </a:endParaRPr>
            </a:p>
            <a:p>
              <a:pPr>
                <a:lnSpc>
                  <a:spcPct val="100000"/>
                </a:lnSpc>
                <a:spcBef>
                  <a:spcPts val="0"/>
                </a:spcBef>
                <a:spcAft>
                  <a:spcPts val="0"/>
                </a:spcAft>
              </a:pPr>
              <a:r>
                <a:rPr kumimoji="1" lang="ja-JP" altLang="en-US" b="1" dirty="0">
                  <a:latin typeface="Meiryo UI" panose="020B0604030504040204" pitchFamily="50" charset="-128"/>
                  <a:ea typeface="Meiryo UI" panose="020B0604030504040204" pitchFamily="50" charset="-128"/>
                </a:rPr>
                <a:t>商品が余る</a:t>
              </a:r>
            </a:p>
          </p:txBody>
        </p:sp>
        <p:sp>
          <p:nvSpPr>
            <p:cNvPr id="21" name="円弧 20"/>
            <p:cNvSpPr/>
            <p:nvPr/>
          </p:nvSpPr>
          <p:spPr>
            <a:xfrm>
              <a:off x="4295082" y="1026486"/>
              <a:ext cx="2258052" cy="1532950"/>
            </a:xfrm>
            <a:prstGeom prst="arc">
              <a:avLst/>
            </a:prstGeom>
            <a:ln w="571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22" name="円弧 21"/>
            <p:cNvSpPr/>
            <p:nvPr/>
          </p:nvSpPr>
          <p:spPr>
            <a:xfrm flipH="1">
              <a:off x="2494658" y="1048759"/>
              <a:ext cx="2258052" cy="820228"/>
            </a:xfrm>
            <a:prstGeom prst="arc">
              <a:avLst/>
            </a:prstGeom>
            <a:ln w="57150">
              <a:solidFill>
                <a:schemeClr val="bg1">
                  <a:lumMod val="6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grpSp>
      <p:sp>
        <p:nvSpPr>
          <p:cNvPr id="23" name="テキスト ボックス 22"/>
          <p:cNvSpPr txBox="1"/>
          <p:nvPr/>
        </p:nvSpPr>
        <p:spPr>
          <a:xfrm>
            <a:off x="6333125" y="3057830"/>
            <a:ext cx="615553" cy="1333214"/>
          </a:xfrm>
          <a:prstGeom prst="rect">
            <a:avLst/>
          </a:prstGeom>
          <a:noFill/>
        </p:spPr>
        <p:txBody>
          <a:bodyPr vert="eaVert" wrap="square" rtlCol="0">
            <a:spAutoFit/>
          </a:bodyPr>
          <a:lstStyle/>
          <a:p>
            <a:pPr algn="ctr"/>
            <a:r>
              <a:rPr lang="ja-JP" altLang="en-US" sz="2800" dirty="0">
                <a:solidFill>
                  <a:srgbClr val="0000FF"/>
                </a:solidFill>
                <a:latin typeface="Meiryo UI" panose="020B0604030504040204" pitchFamily="50" charset="-128"/>
                <a:ea typeface="Meiryo UI" panose="020B0604030504040204" pitchFamily="50" charset="-128"/>
              </a:rPr>
              <a:t>不景気</a:t>
            </a:r>
          </a:p>
        </p:txBody>
      </p:sp>
      <p:sp>
        <p:nvSpPr>
          <p:cNvPr id="24" name="テキスト ボックス 23"/>
          <p:cNvSpPr txBox="1"/>
          <p:nvPr/>
        </p:nvSpPr>
        <p:spPr>
          <a:xfrm>
            <a:off x="1917096" y="3171246"/>
            <a:ext cx="615553" cy="1333214"/>
          </a:xfrm>
          <a:prstGeom prst="rect">
            <a:avLst/>
          </a:prstGeom>
          <a:noFill/>
        </p:spPr>
        <p:txBody>
          <a:bodyPr vert="eaVert" wrap="square" rtlCol="0">
            <a:spAutoFit/>
          </a:bodyPr>
          <a:lstStyle/>
          <a:p>
            <a:pPr algn="ctr"/>
            <a:r>
              <a:rPr lang="ja-JP" altLang="en-US" sz="2800" dirty="0">
                <a:solidFill>
                  <a:srgbClr val="89072F"/>
                </a:solidFill>
                <a:latin typeface="Meiryo UI" panose="020B0604030504040204" pitchFamily="50" charset="-128"/>
                <a:ea typeface="Meiryo UI" panose="020B0604030504040204" pitchFamily="50" charset="-128"/>
              </a:rPr>
              <a:t>好景気</a:t>
            </a:r>
          </a:p>
        </p:txBody>
      </p:sp>
      <p:sp>
        <p:nvSpPr>
          <p:cNvPr id="25" name="テキスト ボックス 24"/>
          <p:cNvSpPr txBox="1"/>
          <p:nvPr/>
        </p:nvSpPr>
        <p:spPr>
          <a:xfrm>
            <a:off x="1492224" y="1488093"/>
            <a:ext cx="1604386" cy="1354217"/>
          </a:xfrm>
          <a:prstGeom prst="rect">
            <a:avLst/>
          </a:prstGeom>
          <a:solidFill>
            <a:srgbClr val="FFCCFF">
              <a:alpha val="80000"/>
            </a:srgbClr>
          </a:solidFill>
          <a:ln>
            <a:solidFill>
              <a:schemeClr val="accent2">
                <a:lumMod val="75000"/>
              </a:schemeClr>
            </a:solidFill>
          </a:ln>
        </p:spPr>
        <p:txBody>
          <a:bodyPr wrap="square" rtlCol="0">
            <a:spAutoFit/>
          </a:bodyPr>
          <a:lstStyle/>
          <a:p>
            <a:pPr>
              <a:lnSpc>
                <a:spcPct val="100000"/>
              </a:lnSpc>
              <a:spcBef>
                <a:spcPts val="0"/>
              </a:spcBef>
              <a:spcAft>
                <a:spcPts val="0"/>
              </a:spcAft>
            </a:pPr>
            <a:r>
              <a:rPr lang="ja-JP" altLang="en-US" b="1" dirty="0">
                <a:latin typeface="Meiryo UI" panose="020B0604030504040204" pitchFamily="50" charset="-128"/>
                <a:ea typeface="Meiryo UI" panose="020B0604030504040204" pitchFamily="50" charset="-128"/>
              </a:rPr>
              <a:t>工場を建てて</a:t>
            </a:r>
            <a:endParaRPr lang="en-US" altLang="ja-JP" b="1" dirty="0">
              <a:latin typeface="Meiryo UI" panose="020B0604030504040204" pitchFamily="50" charset="-128"/>
              <a:ea typeface="Meiryo UI" panose="020B0604030504040204" pitchFamily="50" charset="-128"/>
            </a:endParaRPr>
          </a:p>
          <a:p>
            <a:pPr>
              <a:lnSpc>
                <a:spcPct val="100000"/>
              </a:lnSpc>
              <a:spcBef>
                <a:spcPts val="0"/>
              </a:spcBef>
              <a:spcAft>
                <a:spcPts val="0"/>
              </a:spcAft>
            </a:pPr>
            <a:r>
              <a:rPr kumimoji="1" lang="ja-JP" altLang="en-US" b="1" dirty="0">
                <a:latin typeface="Meiryo UI" panose="020B0604030504040204" pitchFamily="50" charset="-128"/>
                <a:ea typeface="Meiryo UI" panose="020B0604030504040204" pitchFamily="50" charset="-128"/>
              </a:rPr>
              <a:t>生産を増やす</a:t>
            </a:r>
            <a:endParaRPr kumimoji="1" lang="en-US" altLang="ja-JP" b="1" dirty="0">
              <a:latin typeface="Meiryo UI" panose="020B0604030504040204" pitchFamily="50" charset="-128"/>
              <a:ea typeface="Meiryo UI" panose="020B0604030504040204" pitchFamily="50" charset="-128"/>
            </a:endParaRPr>
          </a:p>
          <a:p>
            <a:pPr>
              <a:lnSpc>
                <a:spcPct val="100000"/>
              </a:lnSpc>
              <a:spcBef>
                <a:spcPts val="1200"/>
              </a:spcBef>
              <a:spcAft>
                <a:spcPts val="0"/>
              </a:spcAft>
            </a:pPr>
            <a:r>
              <a:rPr lang="ja-JP" altLang="en-US" b="1" dirty="0">
                <a:latin typeface="Meiryo UI" panose="020B0604030504040204" pitchFamily="50" charset="-128"/>
                <a:ea typeface="Meiryo UI" panose="020B0604030504040204" pitchFamily="50" charset="-128"/>
              </a:rPr>
              <a:t>従業員の賃金を上げる</a:t>
            </a:r>
            <a:endParaRPr kumimoji="1" lang="ja-JP" altLang="en-US" b="1" dirty="0">
              <a:latin typeface="Meiryo UI" panose="020B0604030504040204" pitchFamily="50" charset="-128"/>
              <a:ea typeface="Meiryo UI" panose="020B0604030504040204" pitchFamily="50" charset="-128"/>
            </a:endParaRPr>
          </a:p>
        </p:txBody>
      </p:sp>
      <p:sp>
        <p:nvSpPr>
          <p:cNvPr id="26" name="テキスト ボックス 25"/>
          <p:cNvSpPr txBox="1"/>
          <p:nvPr/>
        </p:nvSpPr>
        <p:spPr>
          <a:xfrm>
            <a:off x="2730858" y="3653197"/>
            <a:ext cx="1563329" cy="369332"/>
          </a:xfrm>
          <a:prstGeom prst="rect">
            <a:avLst/>
          </a:prstGeom>
          <a:solidFill>
            <a:srgbClr val="FFCCFF">
              <a:alpha val="80000"/>
            </a:srgbClr>
          </a:solidFill>
          <a:ln>
            <a:solidFill>
              <a:schemeClr val="accent2">
                <a:lumMod val="75000"/>
              </a:schemeClr>
            </a:solidFill>
          </a:ln>
        </p:spPr>
        <p:txBody>
          <a:bodyPr wrap="square" rtlCol="0">
            <a:spAutoFit/>
          </a:bodyPr>
          <a:lstStyle/>
          <a:p>
            <a:pPr>
              <a:lnSpc>
                <a:spcPct val="100000"/>
              </a:lnSpc>
              <a:spcBef>
                <a:spcPts val="0"/>
              </a:spcBef>
              <a:spcAft>
                <a:spcPts val="0"/>
              </a:spcAft>
            </a:pPr>
            <a:r>
              <a:rPr kumimoji="1" lang="ja-JP" altLang="en-US" b="1" dirty="0">
                <a:latin typeface="Meiryo UI" panose="020B0604030504040204" pitchFamily="50" charset="-128"/>
                <a:ea typeface="Meiryo UI" panose="020B0604030504040204" pitchFamily="50" charset="-128"/>
              </a:rPr>
              <a:t>商品が売れる</a:t>
            </a:r>
          </a:p>
        </p:txBody>
      </p:sp>
      <p:sp>
        <p:nvSpPr>
          <p:cNvPr id="27" name="テキスト ボックス 26"/>
          <p:cNvSpPr txBox="1"/>
          <p:nvPr/>
        </p:nvSpPr>
        <p:spPr>
          <a:xfrm>
            <a:off x="1416102" y="4904597"/>
            <a:ext cx="1563329" cy="646331"/>
          </a:xfrm>
          <a:prstGeom prst="rect">
            <a:avLst/>
          </a:prstGeom>
          <a:solidFill>
            <a:srgbClr val="FFCCFF">
              <a:alpha val="80000"/>
            </a:srgbClr>
          </a:solidFill>
          <a:ln>
            <a:solidFill>
              <a:schemeClr val="accent2">
                <a:lumMod val="75000"/>
              </a:schemeClr>
            </a:solidFill>
          </a:ln>
        </p:spPr>
        <p:txBody>
          <a:bodyPr wrap="square" rtlCol="0">
            <a:spAutoFit/>
          </a:bodyPr>
          <a:lstStyle/>
          <a:p>
            <a:pPr>
              <a:lnSpc>
                <a:spcPct val="100000"/>
              </a:lnSpc>
              <a:spcBef>
                <a:spcPts val="0"/>
              </a:spcBef>
              <a:spcAft>
                <a:spcPts val="0"/>
              </a:spcAft>
            </a:pPr>
            <a:r>
              <a:rPr kumimoji="1" lang="ja-JP" altLang="en-US" b="1" dirty="0">
                <a:latin typeface="Meiryo UI" panose="020B0604030504040204" pitchFamily="50" charset="-128"/>
                <a:ea typeface="Meiryo UI" panose="020B0604030504040204" pitchFamily="50" charset="-128"/>
              </a:rPr>
              <a:t>商品の値段が</a:t>
            </a:r>
            <a:endParaRPr kumimoji="1" lang="en-US" altLang="ja-JP" b="1" dirty="0">
              <a:latin typeface="Meiryo UI" panose="020B0604030504040204" pitchFamily="50" charset="-128"/>
              <a:ea typeface="Meiryo UI" panose="020B0604030504040204" pitchFamily="50" charset="-128"/>
            </a:endParaRPr>
          </a:p>
          <a:p>
            <a:pPr>
              <a:lnSpc>
                <a:spcPct val="100000"/>
              </a:lnSpc>
              <a:spcBef>
                <a:spcPts val="0"/>
              </a:spcBef>
              <a:spcAft>
                <a:spcPts val="0"/>
              </a:spcAft>
            </a:pPr>
            <a:r>
              <a:rPr lang="ja-JP" altLang="en-US" b="1" dirty="0">
                <a:latin typeface="Meiryo UI" panose="020B0604030504040204" pitchFamily="50" charset="-128"/>
                <a:ea typeface="Meiryo UI" panose="020B0604030504040204" pitchFamily="50" charset="-128"/>
              </a:rPr>
              <a:t>上がる</a:t>
            </a:r>
            <a:endParaRPr kumimoji="1" lang="ja-JP" altLang="en-US" b="1" dirty="0">
              <a:latin typeface="Meiryo UI" panose="020B0604030504040204" pitchFamily="50" charset="-128"/>
              <a:ea typeface="Meiryo UI" panose="020B0604030504040204" pitchFamily="50" charset="-128"/>
            </a:endParaRPr>
          </a:p>
        </p:txBody>
      </p:sp>
      <p:sp>
        <p:nvSpPr>
          <p:cNvPr id="28" name="テキスト ボックス 27"/>
          <p:cNvSpPr txBox="1"/>
          <p:nvPr/>
        </p:nvSpPr>
        <p:spPr>
          <a:xfrm>
            <a:off x="161916" y="3536247"/>
            <a:ext cx="1610340" cy="646331"/>
          </a:xfrm>
          <a:prstGeom prst="rect">
            <a:avLst/>
          </a:prstGeom>
          <a:solidFill>
            <a:srgbClr val="FFCCFF">
              <a:alpha val="80000"/>
            </a:srgbClr>
          </a:solidFill>
          <a:ln>
            <a:solidFill>
              <a:schemeClr val="accent2">
                <a:lumMod val="75000"/>
              </a:schemeClr>
            </a:solidFill>
          </a:ln>
        </p:spPr>
        <p:txBody>
          <a:bodyPr wrap="square" rtlCol="0">
            <a:spAutoFit/>
          </a:bodyPr>
          <a:lstStyle/>
          <a:p>
            <a:pPr>
              <a:lnSpc>
                <a:spcPct val="100000"/>
              </a:lnSpc>
              <a:spcBef>
                <a:spcPts val="0"/>
              </a:spcBef>
              <a:spcAft>
                <a:spcPts val="0"/>
              </a:spcAft>
            </a:pPr>
            <a:r>
              <a:rPr kumimoji="1" lang="ja-JP" altLang="en-US" b="1" dirty="0">
                <a:latin typeface="Meiryo UI" panose="020B0604030504040204" pitchFamily="50" charset="-128"/>
                <a:ea typeface="Meiryo UI" panose="020B0604030504040204" pitchFamily="50" charset="-128"/>
              </a:rPr>
              <a:t>企業の業績が</a:t>
            </a:r>
            <a:endParaRPr kumimoji="1" lang="en-US" altLang="ja-JP" b="1" dirty="0">
              <a:latin typeface="Meiryo UI" panose="020B0604030504040204" pitchFamily="50" charset="-128"/>
              <a:ea typeface="Meiryo UI" panose="020B0604030504040204" pitchFamily="50" charset="-128"/>
            </a:endParaRPr>
          </a:p>
          <a:p>
            <a:pPr>
              <a:lnSpc>
                <a:spcPct val="100000"/>
              </a:lnSpc>
              <a:spcBef>
                <a:spcPts val="0"/>
              </a:spcBef>
              <a:spcAft>
                <a:spcPts val="0"/>
              </a:spcAft>
            </a:pPr>
            <a:r>
              <a:rPr lang="ja-JP" altLang="en-US" b="1" dirty="0">
                <a:latin typeface="Meiryo UI" panose="020B0604030504040204" pitchFamily="50" charset="-128"/>
                <a:ea typeface="Meiryo UI" panose="020B0604030504040204" pitchFamily="50" charset="-128"/>
              </a:rPr>
              <a:t>上がる</a:t>
            </a:r>
            <a:endParaRPr kumimoji="1" lang="ja-JP" altLang="en-US" b="1" dirty="0">
              <a:latin typeface="Meiryo UI" panose="020B0604030504040204" pitchFamily="50" charset="-128"/>
              <a:ea typeface="Meiryo UI" panose="020B0604030504040204" pitchFamily="50" charset="-128"/>
            </a:endParaRPr>
          </a:p>
        </p:txBody>
      </p:sp>
      <p:sp>
        <p:nvSpPr>
          <p:cNvPr id="29" name="テキスト ボックス 28"/>
          <p:cNvSpPr txBox="1"/>
          <p:nvPr/>
        </p:nvSpPr>
        <p:spPr>
          <a:xfrm>
            <a:off x="1650629" y="2856069"/>
            <a:ext cx="1210846" cy="338554"/>
          </a:xfrm>
          <a:prstGeom prst="rect">
            <a:avLst/>
          </a:prstGeom>
          <a:noFill/>
        </p:spPr>
        <p:txBody>
          <a:bodyPr wrap="square" rtlCol="0">
            <a:spAutoFit/>
          </a:bodyPr>
          <a:lstStyle/>
          <a:p>
            <a:pPr algn="ctr"/>
            <a:r>
              <a:rPr kumimoji="1" lang="ja-JP" altLang="en-US" sz="1600" b="1" dirty="0">
                <a:solidFill>
                  <a:srgbClr val="C90D5E"/>
                </a:solidFill>
                <a:latin typeface="Meiryo UI" panose="020B0604030504040204" pitchFamily="50" charset="-128"/>
                <a:ea typeface="Meiryo UI" panose="020B0604030504040204" pitchFamily="50" charset="-128"/>
              </a:rPr>
              <a:t>金利上昇</a:t>
            </a:r>
          </a:p>
        </p:txBody>
      </p:sp>
      <p:sp>
        <p:nvSpPr>
          <p:cNvPr id="30" name="テキスト ボックス 29"/>
          <p:cNvSpPr txBox="1"/>
          <p:nvPr/>
        </p:nvSpPr>
        <p:spPr>
          <a:xfrm>
            <a:off x="5951601" y="1868987"/>
            <a:ext cx="1563329" cy="646331"/>
          </a:xfrm>
          <a:prstGeom prst="rect">
            <a:avLst/>
          </a:prstGeom>
          <a:solidFill>
            <a:schemeClr val="accent5">
              <a:lumMod val="90000"/>
              <a:alpha val="90000"/>
            </a:schemeClr>
          </a:solidFill>
          <a:ln>
            <a:solidFill>
              <a:srgbClr val="0000FF"/>
            </a:solidFill>
          </a:ln>
        </p:spPr>
        <p:txBody>
          <a:bodyPr wrap="square" rtlCol="0">
            <a:spAutoFit/>
          </a:bodyPr>
          <a:lstStyle/>
          <a:p>
            <a:pPr>
              <a:lnSpc>
                <a:spcPct val="100000"/>
              </a:lnSpc>
              <a:spcBef>
                <a:spcPts val="0"/>
              </a:spcBef>
              <a:spcAft>
                <a:spcPts val="0"/>
              </a:spcAft>
            </a:pPr>
            <a:r>
              <a:rPr kumimoji="1" lang="ja-JP" altLang="en-US" b="1" dirty="0">
                <a:latin typeface="Meiryo UI" panose="020B0604030504040204" pitchFamily="50" charset="-128"/>
                <a:ea typeface="Meiryo UI" panose="020B0604030504040204" pitchFamily="50" charset="-128"/>
              </a:rPr>
              <a:t>商品の値段が</a:t>
            </a:r>
            <a:endParaRPr kumimoji="1" lang="en-US" altLang="ja-JP" b="1" dirty="0">
              <a:latin typeface="Meiryo UI" panose="020B0604030504040204" pitchFamily="50" charset="-128"/>
              <a:ea typeface="Meiryo UI" panose="020B0604030504040204" pitchFamily="50" charset="-128"/>
            </a:endParaRPr>
          </a:p>
          <a:p>
            <a:pPr>
              <a:lnSpc>
                <a:spcPct val="100000"/>
              </a:lnSpc>
              <a:spcBef>
                <a:spcPts val="0"/>
              </a:spcBef>
              <a:spcAft>
                <a:spcPts val="0"/>
              </a:spcAft>
            </a:pPr>
            <a:r>
              <a:rPr lang="ja-JP" altLang="en-US" b="1" dirty="0">
                <a:latin typeface="Meiryo UI" panose="020B0604030504040204" pitchFamily="50" charset="-128"/>
                <a:ea typeface="Meiryo UI" panose="020B0604030504040204" pitchFamily="50" charset="-128"/>
              </a:rPr>
              <a:t>下がる</a:t>
            </a:r>
            <a:endParaRPr kumimoji="1" lang="ja-JP" altLang="en-US" b="1" dirty="0">
              <a:latin typeface="Meiryo UI" panose="020B0604030504040204" pitchFamily="50" charset="-128"/>
              <a:ea typeface="Meiryo UI" panose="020B0604030504040204" pitchFamily="50" charset="-128"/>
            </a:endParaRPr>
          </a:p>
        </p:txBody>
      </p:sp>
      <p:sp>
        <p:nvSpPr>
          <p:cNvPr id="31" name="テキスト ボックス 30"/>
          <p:cNvSpPr txBox="1"/>
          <p:nvPr/>
        </p:nvSpPr>
        <p:spPr>
          <a:xfrm>
            <a:off x="7093825" y="3283031"/>
            <a:ext cx="1617111" cy="646331"/>
          </a:xfrm>
          <a:prstGeom prst="rect">
            <a:avLst/>
          </a:prstGeom>
          <a:solidFill>
            <a:schemeClr val="accent5">
              <a:lumMod val="90000"/>
              <a:alpha val="90000"/>
            </a:schemeClr>
          </a:solidFill>
          <a:ln>
            <a:solidFill>
              <a:srgbClr val="0000FF"/>
            </a:solidFill>
          </a:ln>
        </p:spPr>
        <p:txBody>
          <a:bodyPr wrap="square" rtlCol="0">
            <a:spAutoFit/>
          </a:bodyPr>
          <a:lstStyle/>
          <a:p>
            <a:pPr>
              <a:lnSpc>
                <a:spcPct val="100000"/>
              </a:lnSpc>
              <a:spcBef>
                <a:spcPts val="0"/>
              </a:spcBef>
              <a:spcAft>
                <a:spcPts val="0"/>
              </a:spcAft>
            </a:pPr>
            <a:r>
              <a:rPr kumimoji="1" lang="ja-JP" altLang="en-US" b="1" dirty="0">
                <a:latin typeface="Meiryo UI" panose="020B0604030504040204" pitchFamily="50" charset="-128"/>
                <a:ea typeface="Meiryo UI" panose="020B0604030504040204" pitchFamily="50" charset="-128"/>
              </a:rPr>
              <a:t>企業の業績が</a:t>
            </a:r>
            <a:endParaRPr kumimoji="1" lang="en-US" altLang="ja-JP" b="1" dirty="0">
              <a:latin typeface="Meiryo UI" panose="020B0604030504040204" pitchFamily="50" charset="-128"/>
              <a:ea typeface="Meiryo UI" panose="020B0604030504040204" pitchFamily="50" charset="-128"/>
            </a:endParaRPr>
          </a:p>
          <a:p>
            <a:pPr>
              <a:lnSpc>
                <a:spcPct val="100000"/>
              </a:lnSpc>
              <a:spcBef>
                <a:spcPts val="0"/>
              </a:spcBef>
              <a:spcAft>
                <a:spcPts val="0"/>
              </a:spcAft>
            </a:pPr>
            <a:r>
              <a:rPr lang="ja-JP" altLang="en-US" b="1" dirty="0">
                <a:latin typeface="Meiryo UI" panose="020B0604030504040204" pitchFamily="50" charset="-128"/>
                <a:ea typeface="Meiryo UI" panose="020B0604030504040204" pitchFamily="50" charset="-128"/>
              </a:rPr>
              <a:t>落ちる</a:t>
            </a:r>
            <a:endParaRPr kumimoji="1" lang="ja-JP" altLang="en-US" b="1" dirty="0">
              <a:latin typeface="Meiryo UI" panose="020B0604030504040204" pitchFamily="50" charset="-128"/>
              <a:ea typeface="Meiryo UI" panose="020B0604030504040204" pitchFamily="50" charset="-128"/>
            </a:endParaRPr>
          </a:p>
        </p:txBody>
      </p:sp>
      <p:sp>
        <p:nvSpPr>
          <p:cNvPr id="32" name="テキスト ボックス 31"/>
          <p:cNvSpPr txBox="1"/>
          <p:nvPr/>
        </p:nvSpPr>
        <p:spPr>
          <a:xfrm>
            <a:off x="5837497" y="4642365"/>
            <a:ext cx="1563329" cy="1077218"/>
          </a:xfrm>
          <a:prstGeom prst="rect">
            <a:avLst/>
          </a:prstGeom>
          <a:solidFill>
            <a:schemeClr val="accent5">
              <a:lumMod val="90000"/>
              <a:alpha val="90000"/>
            </a:schemeClr>
          </a:solidFill>
          <a:ln>
            <a:solidFill>
              <a:srgbClr val="0000FF"/>
            </a:solidFill>
          </a:ln>
        </p:spPr>
        <p:txBody>
          <a:bodyPr wrap="square" rtlCol="0">
            <a:spAutoFit/>
          </a:bodyPr>
          <a:lstStyle/>
          <a:p>
            <a:r>
              <a:rPr lang="ja-JP" altLang="en-US" b="1" dirty="0">
                <a:latin typeface="Meiryo UI" panose="020B0604030504040204" pitchFamily="50" charset="-128"/>
                <a:ea typeface="Meiryo UI" panose="020B0604030504040204" pitchFamily="50" charset="-128"/>
              </a:rPr>
              <a:t>生産を減らす</a:t>
            </a:r>
            <a:endParaRPr kumimoji="1" lang="ja-JP" altLang="en-US" b="1" dirty="0">
              <a:latin typeface="Meiryo UI" panose="020B0604030504040204" pitchFamily="50" charset="-128"/>
              <a:ea typeface="Meiryo UI" panose="020B0604030504040204" pitchFamily="50" charset="-128"/>
            </a:endParaRPr>
          </a:p>
          <a:p>
            <a:pPr>
              <a:lnSpc>
                <a:spcPct val="100000"/>
              </a:lnSpc>
              <a:spcBef>
                <a:spcPts val="1200"/>
              </a:spcBef>
              <a:spcAft>
                <a:spcPts val="0"/>
              </a:spcAft>
            </a:pPr>
            <a:r>
              <a:rPr kumimoji="1" lang="ja-JP" altLang="en-US" b="1" dirty="0">
                <a:latin typeface="Meiryo UI" panose="020B0604030504040204" pitchFamily="50" charset="-128"/>
                <a:ea typeface="Meiryo UI" panose="020B0604030504040204" pitchFamily="50" charset="-128"/>
              </a:rPr>
              <a:t>従業員の賃金を下げる</a:t>
            </a:r>
            <a:endParaRPr kumimoji="1" lang="en-US" altLang="ja-JP" b="1" dirty="0">
              <a:latin typeface="Meiryo UI" panose="020B0604030504040204" pitchFamily="50" charset="-128"/>
              <a:ea typeface="Meiryo UI" panose="020B0604030504040204" pitchFamily="50" charset="-128"/>
            </a:endParaRPr>
          </a:p>
        </p:txBody>
      </p:sp>
      <p:sp>
        <p:nvSpPr>
          <p:cNvPr id="33" name="テキスト ボックス 32"/>
          <p:cNvSpPr txBox="1"/>
          <p:nvPr/>
        </p:nvSpPr>
        <p:spPr>
          <a:xfrm>
            <a:off x="4553418" y="3108419"/>
            <a:ext cx="1441810" cy="646331"/>
          </a:xfrm>
          <a:prstGeom prst="rect">
            <a:avLst/>
          </a:prstGeom>
          <a:solidFill>
            <a:schemeClr val="accent5">
              <a:lumMod val="90000"/>
              <a:alpha val="90000"/>
            </a:schemeClr>
          </a:solidFill>
          <a:ln>
            <a:solidFill>
              <a:srgbClr val="0000FF"/>
            </a:solidFill>
          </a:ln>
        </p:spPr>
        <p:txBody>
          <a:bodyPr wrap="square" rtlCol="0">
            <a:spAutoFit/>
          </a:bodyPr>
          <a:lstStyle/>
          <a:p>
            <a:pPr>
              <a:lnSpc>
                <a:spcPct val="100000"/>
              </a:lnSpc>
              <a:spcBef>
                <a:spcPts val="0"/>
              </a:spcBef>
              <a:spcAft>
                <a:spcPts val="0"/>
              </a:spcAft>
            </a:pPr>
            <a:r>
              <a:rPr kumimoji="1" lang="ja-JP" altLang="en-US" b="1" dirty="0">
                <a:latin typeface="Meiryo UI" panose="020B0604030504040204" pitchFamily="50" charset="-128"/>
                <a:ea typeface="Meiryo UI" panose="020B0604030504040204" pitchFamily="50" charset="-128"/>
              </a:rPr>
              <a:t>商品が</a:t>
            </a:r>
            <a:endParaRPr kumimoji="1" lang="en-US" altLang="ja-JP" b="1" dirty="0">
              <a:latin typeface="Meiryo UI" panose="020B0604030504040204" pitchFamily="50" charset="-128"/>
              <a:ea typeface="Meiryo UI" panose="020B0604030504040204" pitchFamily="50" charset="-128"/>
            </a:endParaRPr>
          </a:p>
          <a:p>
            <a:pPr>
              <a:lnSpc>
                <a:spcPct val="100000"/>
              </a:lnSpc>
              <a:spcBef>
                <a:spcPts val="0"/>
              </a:spcBef>
              <a:spcAft>
                <a:spcPts val="0"/>
              </a:spcAft>
            </a:pPr>
            <a:r>
              <a:rPr kumimoji="1" lang="ja-JP" altLang="en-US" b="1" dirty="0">
                <a:latin typeface="Meiryo UI" panose="020B0604030504040204" pitchFamily="50" charset="-128"/>
                <a:ea typeface="Meiryo UI" panose="020B0604030504040204" pitchFamily="50" charset="-128"/>
              </a:rPr>
              <a:t>売れなくなる</a:t>
            </a:r>
          </a:p>
        </p:txBody>
      </p:sp>
      <p:sp>
        <p:nvSpPr>
          <p:cNvPr id="34" name="テキスト ボックス 33"/>
          <p:cNvSpPr txBox="1"/>
          <p:nvPr/>
        </p:nvSpPr>
        <p:spPr>
          <a:xfrm>
            <a:off x="6045405" y="4312269"/>
            <a:ext cx="1210846" cy="338554"/>
          </a:xfrm>
          <a:prstGeom prst="rect">
            <a:avLst/>
          </a:prstGeom>
          <a:noFill/>
        </p:spPr>
        <p:txBody>
          <a:bodyPr wrap="square" rtlCol="0">
            <a:spAutoFit/>
          </a:bodyPr>
          <a:lstStyle/>
          <a:p>
            <a:pPr algn="ctr"/>
            <a:r>
              <a:rPr kumimoji="1" lang="ja-JP" altLang="en-US" sz="1600" b="1" dirty="0">
                <a:solidFill>
                  <a:srgbClr val="0070C0"/>
                </a:solidFill>
                <a:latin typeface="Meiryo UI" panose="020B0604030504040204" pitchFamily="50" charset="-128"/>
                <a:ea typeface="Meiryo UI" panose="020B0604030504040204" pitchFamily="50" charset="-128"/>
              </a:rPr>
              <a:t>金利低下</a:t>
            </a:r>
          </a:p>
        </p:txBody>
      </p:sp>
      <p:sp>
        <p:nvSpPr>
          <p:cNvPr id="35" name="タイトル 1"/>
          <p:cNvSpPr txBox="1">
            <a:spLocks/>
          </p:cNvSpPr>
          <p:nvPr/>
        </p:nvSpPr>
        <p:spPr bwMode="auto">
          <a:xfrm>
            <a:off x="442875" y="353709"/>
            <a:ext cx="6976127" cy="705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235" tIns="45617" rIns="91235" bIns="45617" anchor="ctr"/>
          <a:lstStyle>
            <a:lvl1pPr algn="ctr" defTabSz="1273175" rtl="0" eaLnBrk="0" fontAlgn="base" hangingPunct="0">
              <a:spcBef>
                <a:spcPct val="0"/>
              </a:spcBef>
              <a:spcAft>
                <a:spcPct val="0"/>
              </a:spcAft>
              <a:defRPr kumimoji="1" sz="6200">
                <a:solidFill>
                  <a:schemeClr val="tx2"/>
                </a:solidFill>
                <a:latin typeface="+mj-lt"/>
                <a:ea typeface="+mj-ea"/>
                <a:cs typeface="+mj-cs"/>
              </a:defRPr>
            </a:lvl1pPr>
            <a:lvl2pPr algn="ctr" defTabSz="1273175" rtl="0" eaLnBrk="0" fontAlgn="base" hangingPunct="0">
              <a:spcBef>
                <a:spcPct val="0"/>
              </a:spcBef>
              <a:spcAft>
                <a:spcPct val="0"/>
              </a:spcAft>
              <a:defRPr kumimoji="1" sz="6200">
                <a:solidFill>
                  <a:schemeClr val="tx2"/>
                </a:solidFill>
                <a:latin typeface="Arial" charset="0"/>
                <a:ea typeface="ＭＳ Ｐゴシック" pitchFamily="50" charset="-128"/>
              </a:defRPr>
            </a:lvl2pPr>
            <a:lvl3pPr algn="ctr" defTabSz="1273175" rtl="0" eaLnBrk="0" fontAlgn="base" hangingPunct="0">
              <a:spcBef>
                <a:spcPct val="0"/>
              </a:spcBef>
              <a:spcAft>
                <a:spcPct val="0"/>
              </a:spcAft>
              <a:defRPr kumimoji="1" sz="6200">
                <a:solidFill>
                  <a:schemeClr val="tx2"/>
                </a:solidFill>
                <a:latin typeface="Arial" charset="0"/>
                <a:ea typeface="ＭＳ Ｐゴシック" pitchFamily="50" charset="-128"/>
              </a:defRPr>
            </a:lvl3pPr>
            <a:lvl4pPr algn="ctr" defTabSz="1273175" rtl="0" eaLnBrk="0" fontAlgn="base" hangingPunct="0">
              <a:spcBef>
                <a:spcPct val="0"/>
              </a:spcBef>
              <a:spcAft>
                <a:spcPct val="0"/>
              </a:spcAft>
              <a:defRPr kumimoji="1" sz="6200">
                <a:solidFill>
                  <a:schemeClr val="tx2"/>
                </a:solidFill>
                <a:latin typeface="Arial" charset="0"/>
                <a:ea typeface="ＭＳ Ｐゴシック" pitchFamily="50" charset="-128"/>
              </a:defRPr>
            </a:lvl4pPr>
            <a:lvl5pPr algn="ctr" defTabSz="1273175" rtl="0" eaLnBrk="0" fontAlgn="base" hangingPunct="0">
              <a:spcBef>
                <a:spcPct val="0"/>
              </a:spcBef>
              <a:spcAft>
                <a:spcPct val="0"/>
              </a:spcAft>
              <a:defRPr kumimoji="1" sz="6200">
                <a:solidFill>
                  <a:schemeClr val="tx2"/>
                </a:solidFill>
                <a:latin typeface="Arial" charset="0"/>
                <a:ea typeface="ＭＳ Ｐゴシック" pitchFamily="50" charset="-128"/>
              </a:defRPr>
            </a:lvl5pPr>
            <a:lvl6pPr marL="456343" algn="ctr" rtl="0" fontAlgn="base">
              <a:spcBef>
                <a:spcPct val="0"/>
              </a:spcBef>
              <a:spcAft>
                <a:spcPct val="0"/>
              </a:spcAft>
              <a:defRPr kumimoji="1" sz="4300">
                <a:solidFill>
                  <a:schemeClr val="tx2"/>
                </a:solidFill>
                <a:latin typeface="Arial" charset="0"/>
                <a:ea typeface="ＭＳ Ｐゴシック" pitchFamily="50" charset="-128"/>
              </a:defRPr>
            </a:lvl6pPr>
            <a:lvl7pPr marL="912682" algn="ctr" rtl="0" fontAlgn="base">
              <a:spcBef>
                <a:spcPct val="0"/>
              </a:spcBef>
              <a:spcAft>
                <a:spcPct val="0"/>
              </a:spcAft>
              <a:defRPr kumimoji="1" sz="4300">
                <a:solidFill>
                  <a:schemeClr val="tx2"/>
                </a:solidFill>
                <a:latin typeface="Arial" charset="0"/>
                <a:ea typeface="ＭＳ Ｐゴシック" pitchFamily="50" charset="-128"/>
              </a:defRPr>
            </a:lvl7pPr>
            <a:lvl8pPr marL="1369018" algn="ctr" rtl="0" fontAlgn="base">
              <a:spcBef>
                <a:spcPct val="0"/>
              </a:spcBef>
              <a:spcAft>
                <a:spcPct val="0"/>
              </a:spcAft>
              <a:defRPr kumimoji="1" sz="4300">
                <a:solidFill>
                  <a:schemeClr val="tx2"/>
                </a:solidFill>
                <a:latin typeface="Arial" charset="0"/>
                <a:ea typeface="ＭＳ Ｐゴシック" pitchFamily="50" charset="-128"/>
              </a:defRPr>
            </a:lvl8pPr>
            <a:lvl9pPr marL="1825363" algn="ctr" rtl="0" fontAlgn="base">
              <a:spcBef>
                <a:spcPct val="0"/>
              </a:spcBef>
              <a:spcAft>
                <a:spcPct val="0"/>
              </a:spcAft>
              <a:defRPr kumimoji="1" sz="4300">
                <a:solidFill>
                  <a:schemeClr val="tx2"/>
                </a:solidFill>
                <a:latin typeface="Arial" charset="0"/>
                <a:ea typeface="ＭＳ Ｐゴシック" pitchFamily="50" charset="-128"/>
              </a:defRPr>
            </a:lvl9pPr>
          </a:lstStyle>
          <a:p>
            <a:pPr algn="l">
              <a:lnSpc>
                <a:spcPct val="100000"/>
              </a:lnSpc>
              <a:defRPr/>
            </a:pPr>
            <a:r>
              <a:rPr lang="ja-JP" altLang="en-US" sz="3200" b="1" kern="0" dirty="0" smtClean="0">
                <a:solidFill>
                  <a:srgbClr val="000000"/>
                </a:solidFill>
                <a:latin typeface="Meiryo UI" panose="020B0604030504040204" pitchFamily="50" charset="-128"/>
                <a:ea typeface="Meiryo UI" panose="020B0604030504040204" pitchFamily="50" charset="-128"/>
              </a:rPr>
              <a:t>景気循環</a:t>
            </a:r>
            <a:endParaRPr lang="ja-JP" altLang="en-US" sz="3200" b="1" kern="0" dirty="0">
              <a:solidFill>
                <a:srgbClr val="000000"/>
              </a:solidFill>
              <a:latin typeface="Meiryo UI" panose="020B0604030504040204" pitchFamily="50" charset="-128"/>
              <a:ea typeface="Meiryo UI" panose="020B0604030504040204" pitchFamily="50" charset="-128"/>
            </a:endParaRPr>
          </a:p>
        </p:txBody>
      </p:sp>
      <p:sp>
        <p:nvSpPr>
          <p:cNvPr id="36" name="テキスト ボックス 35"/>
          <p:cNvSpPr txBox="1"/>
          <p:nvPr/>
        </p:nvSpPr>
        <p:spPr>
          <a:xfrm>
            <a:off x="484438" y="6425703"/>
            <a:ext cx="7648295" cy="350865"/>
          </a:xfrm>
          <a:prstGeom prst="rect">
            <a:avLst/>
          </a:prstGeom>
          <a:noFill/>
        </p:spPr>
        <p:txBody>
          <a:bodyPr wrap="square" rtlCol="0">
            <a:spAutoFit/>
          </a:bodyPr>
          <a:lstStyle/>
          <a:p>
            <a:pPr marL="534988" indent="-534988"/>
            <a:r>
              <a:rPr lang="ja-JP" altLang="en-US" sz="1400" dirty="0">
                <a:latin typeface="Meiryo UI" panose="020B0604030504040204" pitchFamily="50" charset="-128"/>
                <a:ea typeface="Meiryo UI" panose="020B0604030504040204" pitchFamily="50" charset="-128"/>
                <a:cs typeface="Meiryo UI" panose="020B0604030504040204" pitchFamily="50" charset="-128"/>
              </a:rPr>
              <a:t>出所</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：金融経済教育推進会議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e</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ラーニング講座「マネビタ</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「金融と経済を学ぶ」</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kern="100" dirty="0" smtClean="0">
                <a:latin typeface="游明朝" panose="02020400000000000000" pitchFamily="18" charset="-128"/>
                <a:ea typeface="Meiryo UI" panose="020B0604030504040204" pitchFamily="50" charset="-128"/>
                <a:cs typeface="Times New Roman" panose="02020603050405020304" pitchFamily="18" charset="0"/>
              </a:rPr>
              <a:t>金利と経済」</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スライド番号プレースホルダー 2"/>
          <p:cNvSpPr txBox="1">
            <a:spLocks/>
          </p:cNvSpPr>
          <p:nvPr/>
        </p:nvSpPr>
        <p:spPr>
          <a:xfrm>
            <a:off x="6896986" y="6432255"/>
            <a:ext cx="2133600" cy="365125"/>
          </a:xfrm>
          <a:prstGeom prst="rect">
            <a:avLst/>
          </a:prstGeom>
        </p:spPr>
        <p:txBody>
          <a:bodyPr vert="horz" lIns="91440" tIns="45720" rIns="91440" bIns="45720" rtlCol="0" anchor="ctr"/>
          <a:lstStyle>
            <a:defPPr>
              <a:defRPr lang="en-US"/>
            </a:defPPr>
            <a:lvl1pPr algn="r" rtl="0" fontAlgn="base">
              <a:lnSpc>
                <a:spcPct val="120000"/>
              </a:lnSpc>
              <a:spcBef>
                <a:spcPct val="20000"/>
              </a:spcBef>
              <a:spcAft>
                <a:spcPct val="20000"/>
              </a:spcAft>
              <a:defRPr kumimoji="1" sz="1200" kern="1200">
                <a:solidFill>
                  <a:schemeClr val="tx1">
                    <a:tint val="75000"/>
                  </a:schemeClr>
                </a:solidFill>
                <a:latin typeface="Arial" charset="0"/>
                <a:ea typeface="ＭＳ Ｐゴシック" charset="-128"/>
                <a:cs typeface="+mn-cs"/>
              </a:defRPr>
            </a:lvl1pPr>
            <a:lvl2pPr marL="4572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2pPr>
            <a:lvl3pPr marL="9144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3pPr>
            <a:lvl4pPr marL="13716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4pPr>
            <a:lvl5pPr marL="18288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fld id="{8549D000-9F9E-4C61-95C7-5047871B5096}" type="slidenum">
              <a:rPr lang="ja-JP" altLang="en-US" sz="1800" b="1" smtClean="0">
                <a:solidFill>
                  <a:srgbClr val="D96709"/>
                </a:solidFill>
                <a:latin typeface="Meiryo UI" panose="020B0604030504040204" pitchFamily="50" charset="-128"/>
                <a:ea typeface="Meiryo UI" panose="020B0604030504040204" pitchFamily="50" charset="-128"/>
              </a:rPr>
              <a:pPr/>
              <a:t>5</a:t>
            </a:fld>
            <a:endParaRPr lang="ja-JP" altLang="en-US" sz="1800" b="1" dirty="0">
              <a:solidFill>
                <a:srgbClr val="D96709"/>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442439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500"/>
                                        <p:tgtEl>
                                          <p:spTgt spid="2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500"/>
                                        <p:tgtEl>
                                          <p:spTgt spid="2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500"/>
                                        <p:tgtEl>
                                          <p:spTgt spid="2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fade">
                                      <p:cBhvr>
                                        <p:cTn id="30" dur="500"/>
                                        <p:tgtEl>
                                          <p:spTgt spid="29"/>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500"/>
                                        <p:tgtEl>
                                          <p:spTgt spid="1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gtEl>
                                        <p:attrNameLst>
                                          <p:attrName>style.visibility</p:attrName>
                                        </p:attrNameLst>
                                      </p:cBhvr>
                                      <p:to>
                                        <p:strVal val="visible"/>
                                      </p:to>
                                    </p:set>
                                    <p:animEffect transition="in" filter="fade">
                                      <p:cBhvr>
                                        <p:cTn id="40" dur="500"/>
                                        <p:tgtEl>
                                          <p:spTgt spid="3"/>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fade">
                                      <p:cBhvr>
                                        <p:cTn id="43" dur="500"/>
                                        <p:tgtEl>
                                          <p:spTgt spid="30"/>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fade">
                                      <p:cBhvr>
                                        <p:cTn id="48" dur="500"/>
                                        <p:tgtEl>
                                          <p:spTgt spid="31"/>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500"/>
                                        <p:tgtEl>
                                          <p:spTgt spid="32"/>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500"/>
                                        <p:tgtEl>
                                          <p:spTgt spid="33"/>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34"/>
                                        </p:tgtEl>
                                        <p:attrNameLst>
                                          <p:attrName>style.visibility</p:attrName>
                                        </p:attrNameLst>
                                      </p:cBhvr>
                                      <p:to>
                                        <p:strVal val="visible"/>
                                      </p:to>
                                    </p:set>
                                    <p:animEffect transition="in" filter="fade">
                                      <p:cBhvr>
                                        <p:cTn id="63" dur="500"/>
                                        <p:tgtEl>
                                          <p:spTgt spid="34"/>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animBg="1"/>
      <p:bldP spid="28" grpId="0" animBg="1"/>
      <p:bldP spid="29" grpId="0"/>
      <p:bldP spid="30" grpId="0" animBg="1"/>
      <p:bldP spid="31" grpId="0" animBg="1"/>
      <p:bldP spid="32" grpId="0" animBg="1"/>
      <p:bldP spid="33" grpId="0" animBg="1"/>
      <p:bldP spid="3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bwMode="auto">
          <a:xfrm>
            <a:off x="411151" y="732998"/>
            <a:ext cx="8560129" cy="10091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46" tIns="45622" rIns="91246" bIns="45622" numCol="1" anchor="ctr" anchorCtr="0" compatLnSpc="1">
            <a:prstTxWarp prst="textNoShape">
              <a:avLst/>
            </a:prstTxWarp>
          </a:bodyPr>
          <a:lstStyle>
            <a:lvl1pPr algn="ctr" defTabSz="909302" rtl="0" eaLnBrk="0" fontAlgn="base" hangingPunct="0">
              <a:spcBef>
                <a:spcPct val="0"/>
              </a:spcBef>
              <a:spcAft>
                <a:spcPct val="0"/>
              </a:spcAft>
              <a:defRPr kumimoji="1" sz="4400">
                <a:solidFill>
                  <a:schemeClr val="tx2"/>
                </a:solidFill>
                <a:latin typeface="+mj-lt"/>
                <a:ea typeface="+mj-ea"/>
                <a:cs typeface="+mj-cs"/>
              </a:defRPr>
            </a:lvl1pPr>
            <a:lvl2pPr algn="ctr" defTabSz="909302"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defTabSz="909302"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defTabSz="909302"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defTabSz="909302"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325920" algn="ctr" rtl="0" fontAlgn="base">
              <a:spcBef>
                <a:spcPct val="0"/>
              </a:spcBef>
              <a:spcAft>
                <a:spcPct val="0"/>
              </a:spcAft>
              <a:defRPr kumimoji="1" sz="3100">
                <a:solidFill>
                  <a:schemeClr val="tx2"/>
                </a:solidFill>
                <a:latin typeface="Arial" charset="0"/>
                <a:ea typeface="ＭＳ Ｐゴシック" pitchFamily="50" charset="-128"/>
              </a:defRPr>
            </a:lvl6pPr>
            <a:lvl7pPr marL="651837" algn="ctr" rtl="0" fontAlgn="base">
              <a:spcBef>
                <a:spcPct val="0"/>
              </a:spcBef>
              <a:spcAft>
                <a:spcPct val="0"/>
              </a:spcAft>
              <a:defRPr kumimoji="1" sz="3100">
                <a:solidFill>
                  <a:schemeClr val="tx2"/>
                </a:solidFill>
                <a:latin typeface="Arial" charset="0"/>
                <a:ea typeface="ＭＳ Ｐゴシック" pitchFamily="50" charset="-128"/>
              </a:defRPr>
            </a:lvl7pPr>
            <a:lvl8pPr marL="977753" algn="ctr" rtl="0" fontAlgn="base">
              <a:spcBef>
                <a:spcPct val="0"/>
              </a:spcBef>
              <a:spcAft>
                <a:spcPct val="0"/>
              </a:spcAft>
              <a:defRPr kumimoji="1" sz="3100">
                <a:solidFill>
                  <a:schemeClr val="tx2"/>
                </a:solidFill>
                <a:latin typeface="Arial" charset="0"/>
                <a:ea typeface="ＭＳ Ｐゴシック" pitchFamily="50" charset="-128"/>
              </a:defRPr>
            </a:lvl8pPr>
            <a:lvl9pPr marL="1303674" algn="ctr" rtl="0" fontAlgn="base">
              <a:spcBef>
                <a:spcPct val="0"/>
              </a:spcBef>
              <a:spcAft>
                <a:spcPct val="0"/>
              </a:spcAft>
              <a:defRPr kumimoji="1" sz="3100">
                <a:solidFill>
                  <a:schemeClr val="tx2"/>
                </a:solidFill>
                <a:latin typeface="Arial" charset="0"/>
                <a:ea typeface="ＭＳ Ｐゴシック" pitchFamily="50" charset="-128"/>
              </a:defRPr>
            </a:lvl9pPr>
          </a:lstStyle>
          <a:p>
            <a:pPr marL="457200" indent="-457200" algn="l">
              <a:buFont typeface="Wingdings" pitchFamily="2" charset="2"/>
              <a:buChar char="l"/>
            </a:pPr>
            <a:r>
              <a:rPr lang="ja-JP" altLang="en-US" sz="2400" dirty="0">
                <a:solidFill>
                  <a:srgbClr val="000000"/>
                </a:solidFill>
                <a:latin typeface="Meiryo UI" panose="020B0604030504040204" pitchFamily="50" charset="-128"/>
                <a:ea typeface="Meiryo UI" panose="020B0604030504040204" pitchFamily="50" charset="-128"/>
              </a:rPr>
              <a:t>景気が良いとき（悪いとき）に、賃金、物価、金利はどのように変化すると思いますか？</a:t>
            </a:r>
          </a:p>
        </p:txBody>
      </p:sp>
      <p:sp>
        <p:nvSpPr>
          <p:cNvPr id="5" name="タイトル 1"/>
          <p:cNvSpPr txBox="1">
            <a:spLocks/>
          </p:cNvSpPr>
          <p:nvPr/>
        </p:nvSpPr>
        <p:spPr>
          <a:xfrm>
            <a:off x="411150" y="167865"/>
            <a:ext cx="5847386" cy="565133"/>
          </a:xfrm>
          <a:prstGeom prst="rect">
            <a:avLst/>
          </a:prstGeom>
        </p:spPr>
        <p:txBody>
          <a:bodyPr/>
          <a:lstStyle/>
          <a:p>
            <a:pPr>
              <a:lnSpc>
                <a:spcPct val="100000"/>
              </a:lnSpc>
              <a:spcBef>
                <a:spcPct val="0"/>
              </a:spcBef>
              <a:spcAft>
                <a:spcPct val="0"/>
              </a:spcAft>
              <a:defRPr/>
            </a:pPr>
            <a:r>
              <a:rPr lang="ja-JP" altLang="en-US" sz="2800" b="1" kern="0" dirty="0">
                <a:latin typeface="Meiryo UI" panose="020B0604030504040204" pitchFamily="50" charset="-128"/>
                <a:ea typeface="Meiryo UI" panose="020B0604030504040204" pitchFamily="50" charset="-128"/>
                <a:cs typeface="+mj-cs"/>
              </a:rPr>
              <a:t>景気の良し悪しと賃金、物価、金利</a:t>
            </a:r>
          </a:p>
        </p:txBody>
      </p:sp>
      <p:graphicFrame>
        <p:nvGraphicFramePr>
          <p:cNvPr id="6" name="コンテンツ プレースホルダー 4"/>
          <p:cNvGraphicFramePr>
            <a:graphicFrameLocks/>
          </p:cNvGraphicFramePr>
          <p:nvPr>
            <p:extLst>
              <p:ext uri="{D42A27DB-BD31-4B8C-83A1-F6EECF244321}">
                <p14:modId xmlns:p14="http://schemas.microsoft.com/office/powerpoint/2010/main" val="2326833666"/>
              </p:ext>
            </p:extLst>
          </p:nvPr>
        </p:nvGraphicFramePr>
        <p:xfrm>
          <a:off x="614440" y="1770429"/>
          <a:ext cx="8072588" cy="4487425"/>
        </p:xfrm>
        <a:graphic>
          <a:graphicData uri="http://schemas.openxmlformats.org/drawingml/2006/table">
            <a:tbl>
              <a:tblPr firstRow="1" bandRow="1">
                <a:tableStyleId>{5940675A-B579-460E-94D1-54222C63F5DA}</a:tableStyleId>
              </a:tblPr>
              <a:tblGrid>
                <a:gridCol w="1011388">
                  <a:extLst>
                    <a:ext uri="{9D8B030D-6E8A-4147-A177-3AD203B41FA5}">
                      <a16:colId xmlns:a16="http://schemas.microsoft.com/office/drawing/2014/main" val="20000"/>
                    </a:ext>
                  </a:extLst>
                </a:gridCol>
                <a:gridCol w="3556000">
                  <a:extLst>
                    <a:ext uri="{9D8B030D-6E8A-4147-A177-3AD203B41FA5}">
                      <a16:colId xmlns:a16="http://schemas.microsoft.com/office/drawing/2014/main" val="20001"/>
                    </a:ext>
                  </a:extLst>
                </a:gridCol>
                <a:gridCol w="3505200">
                  <a:extLst>
                    <a:ext uri="{9D8B030D-6E8A-4147-A177-3AD203B41FA5}">
                      <a16:colId xmlns:a16="http://schemas.microsoft.com/office/drawing/2014/main" val="20002"/>
                    </a:ext>
                  </a:extLst>
                </a:gridCol>
              </a:tblGrid>
              <a:tr h="555268">
                <a:tc>
                  <a:txBody>
                    <a:bodyPr/>
                    <a:lstStyle/>
                    <a:p>
                      <a:endParaRPr kumimoji="1" lang="ja-JP" altLang="en-US" sz="2800" dirty="0"/>
                    </a:p>
                  </a:txBody>
                  <a:tcPr>
                    <a:solidFill>
                      <a:srgbClr val="F2A60E"/>
                    </a:solidFill>
                  </a:tcPr>
                </a:tc>
                <a:tc>
                  <a:txBody>
                    <a:bodyPr/>
                    <a:lstStyle/>
                    <a:p>
                      <a:pPr algn="ctr"/>
                      <a:r>
                        <a:rPr kumimoji="1" lang="ja-JP" altLang="en-US" sz="2800" dirty="0"/>
                        <a:t>景気が良い</a:t>
                      </a:r>
                    </a:p>
                  </a:txBody>
                  <a:tcPr anchor="ctr">
                    <a:solidFill>
                      <a:srgbClr val="F2A60E"/>
                    </a:solidFill>
                  </a:tcPr>
                </a:tc>
                <a:tc>
                  <a:txBody>
                    <a:bodyPr/>
                    <a:lstStyle/>
                    <a:p>
                      <a:pPr algn="ctr"/>
                      <a:r>
                        <a:rPr kumimoji="1" lang="ja-JP" altLang="en-US" sz="2800" dirty="0"/>
                        <a:t>景気が悪い</a:t>
                      </a:r>
                    </a:p>
                  </a:txBody>
                  <a:tcPr anchor="ctr">
                    <a:solidFill>
                      <a:srgbClr val="F2A60E"/>
                    </a:solidFill>
                  </a:tcPr>
                </a:tc>
                <a:extLst>
                  <a:ext uri="{0D108BD9-81ED-4DB2-BD59-A6C34878D82A}">
                    <a16:rowId xmlns:a16="http://schemas.microsoft.com/office/drawing/2014/main" val="10000"/>
                  </a:ext>
                </a:extLst>
              </a:tr>
              <a:tr h="1045209">
                <a:tc>
                  <a:txBody>
                    <a:bodyPr/>
                    <a:lstStyle/>
                    <a:p>
                      <a:pPr algn="ctr"/>
                      <a:r>
                        <a:rPr kumimoji="1" lang="ja-JP" altLang="en-US" sz="2800" dirty="0"/>
                        <a:t>賃金</a:t>
                      </a:r>
                    </a:p>
                  </a:txBody>
                  <a:tcPr anchor="ctr"/>
                </a:tc>
                <a:tc>
                  <a:txBody>
                    <a:bodyPr/>
                    <a:lstStyle/>
                    <a:p>
                      <a:pPr algn="ctr">
                        <a:spcAft>
                          <a:spcPts val="1200"/>
                        </a:spcAft>
                      </a:pPr>
                      <a:r>
                        <a:rPr kumimoji="1" lang="ja-JP" altLang="en-US" sz="2800" dirty="0"/>
                        <a:t>（　　　　　　）</a:t>
                      </a:r>
                      <a:endParaRPr kumimoji="1" lang="en-US" altLang="ja-JP" sz="2800" dirty="0"/>
                    </a:p>
                    <a:p>
                      <a:pPr algn="ctr"/>
                      <a:r>
                        <a:rPr kumimoji="1" lang="ja-JP" altLang="en-US" sz="2000" dirty="0"/>
                        <a:t>企業収益が</a:t>
                      </a:r>
                      <a:endParaRPr kumimoji="1" lang="en-US" altLang="ja-JP" sz="2000" dirty="0"/>
                    </a:p>
                    <a:p>
                      <a:pPr algn="ctr"/>
                      <a:r>
                        <a:rPr kumimoji="1" lang="en-US" altLang="ja-JP" sz="2000" dirty="0"/>
                        <a:t>〔</a:t>
                      </a:r>
                      <a:r>
                        <a:rPr kumimoji="1" lang="ja-JP" altLang="en-US" sz="2000" dirty="0"/>
                        <a:t>　　　　　</a:t>
                      </a:r>
                      <a:r>
                        <a:rPr kumimoji="1" lang="ja-JP" altLang="en-US" sz="2000" dirty="0" smtClean="0"/>
                        <a:t>　</a:t>
                      </a:r>
                      <a:r>
                        <a:rPr kumimoji="1" lang="en-US" altLang="ja-JP" sz="2000" dirty="0" smtClean="0"/>
                        <a:t>〕</a:t>
                      </a:r>
                      <a:r>
                        <a:rPr kumimoji="1" lang="ja-JP" altLang="en-US" sz="2000" dirty="0"/>
                        <a:t>から</a:t>
                      </a:r>
                    </a:p>
                  </a:txBody>
                  <a:tcPr/>
                </a:tc>
                <a:tc>
                  <a:txBody>
                    <a:bodyPr/>
                    <a:lstStyle/>
                    <a:p>
                      <a:pPr algn="ctr">
                        <a:spcAft>
                          <a:spcPts val="1200"/>
                        </a:spcAft>
                      </a:pPr>
                      <a:r>
                        <a:rPr kumimoji="1" lang="ja-JP" altLang="en-US" sz="2800" dirty="0"/>
                        <a:t>（　　　　　　）</a:t>
                      </a:r>
                      <a:endParaRPr kumimoji="1" lang="en-US" altLang="ja-JP" sz="2800" dirty="0"/>
                    </a:p>
                    <a:p>
                      <a:pPr algn="ctr"/>
                      <a:r>
                        <a:rPr kumimoji="1" lang="ja-JP" altLang="en-US" sz="2000" dirty="0"/>
                        <a:t>企業収益が</a:t>
                      </a:r>
                      <a:endParaRPr kumimoji="1" lang="en-US" altLang="ja-JP" sz="2000" dirty="0"/>
                    </a:p>
                    <a:p>
                      <a:pPr algn="ctr"/>
                      <a:r>
                        <a:rPr kumimoji="1" lang="en-US" altLang="ja-JP" sz="2000" dirty="0"/>
                        <a:t>〔</a:t>
                      </a:r>
                      <a:r>
                        <a:rPr kumimoji="1" lang="ja-JP" altLang="en-US" sz="2000" dirty="0"/>
                        <a:t>　　　　　</a:t>
                      </a:r>
                      <a:r>
                        <a:rPr kumimoji="1" lang="ja-JP" altLang="en-US" sz="2000" dirty="0" smtClean="0"/>
                        <a:t>　</a:t>
                      </a:r>
                      <a:r>
                        <a:rPr kumimoji="1" lang="en-US" altLang="ja-JP" sz="2000" dirty="0" smtClean="0"/>
                        <a:t>〕</a:t>
                      </a:r>
                      <a:r>
                        <a:rPr kumimoji="1" lang="ja-JP" altLang="en-US" sz="2000" dirty="0"/>
                        <a:t>から</a:t>
                      </a:r>
                    </a:p>
                  </a:txBody>
                  <a:tcPr/>
                </a:tc>
                <a:extLst>
                  <a:ext uri="{0D108BD9-81ED-4DB2-BD59-A6C34878D82A}">
                    <a16:rowId xmlns:a16="http://schemas.microsoft.com/office/drawing/2014/main" val="10001"/>
                  </a:ext>
                </a:extLst>
              </a:tr>
              <a:tr h="1045209">
                <a:tc>
                  <a:txBody>
                    <a:bodyPr/>
                    <a:lstStyle/>
                    <a:p>
                      <a:pPr algn="ctr"/>
                      <a:r>
                        <a:rPr kumimoji="1" lang="ja-JP" altLang="en-US" sz="2800" dirty="0"/>
                        <a:t>物価</a:t>
                      </a:r>
                    </a:p>
                  </a:txBody>
                  <a:tcPr anchor="ctr"/>
                </a:tc>
                <a:tc>
                  <a:txBody>
                    <a:bodyPr/>
                    <a:lstStyle/>
                    <a:p>
                      <a:pPr algn="ctr">
                        <a:spcAft>
                          <a:spcPts val="1200"/>
                        </a:spcAft>
                      </a:pPr>
                      <a:r>
                        <a:rPr kumimoji="1" lang="ja-JP" altLang="en-US" sz="2800" dirty="0"/>
                        <a:t>（　　　　　　）</a:t>
                      </a:r>
                      <a:endParaRPr kumimoji="1" lang="en-US" altLang="ja-JP" sz="2800" dirty="0"/>
                    </a:p>
                    <a:p>
                      <a:pPr algn="ctr"/>
                      <a:r>
                        <a:rPr kumimoji="1" lang="ja-JP" altLang="en-US" sz="2000" dirty="0"/>
                        <a:t>家計の消費が</a:t>
                      </a:r>
                      <a:endParaRPr kumimoji="1" lang="en-US" altLang="ja-JP" sz="2000" dirty="0"/>
                    </a:p>
                    <a:p>
                      <a:pPr algn="ctr"/>
                      <a:r>
                        <a:rPr kumimoji="1" lang="en-US" altLang="ja-JP" sz="2000" dirty="0"/>
                        <a:t>〔</a:t>
                      </a:r>
                      <a:r>
                        <a:rPr kumimoji="1" lang="ja-JP" altLang="en-US" sz="2000" dirty="0"/>
                        <a:t>　　　　　</a:t>
                      </a:r>
                      <a:r>
                        <a:rPr kumimoji="1" lang="ja-JP" altLang="en-US" sz="2000" dirty="0" smtClean="0"/>
                        <a:t>　</a:t>
                      </a:r>
                      <a:r>
                        <a:rPr kumimoji="1" lang="en-US" altLang="ja-JP" sz="2000" dirty="0" smtClean="0"/>
                        <a:t>〕</a:t>
                      </a:r>
                      <a:r>
                        <a:rPr kumimoji="1" lang="ja-JP" altLang="en-US" sz="2000" dirty="0"/>
                        <a:t>から</a:t>
                      </a:r>
                    </a:p>
                  </a:txBody>
                  <a:tcPr/>
                </a:tc>
                <a:tc>
                  <a:txBody>
                    <a:bodyPr/>
                    <a:lstStyle/>
                    <a:p>
                      <a:pPr algn="ctr">
                        <a:spcAft>
                          <a:spcPts val="1200"/>
                        </a:spcAft>
                      </a:pPr>
                      <a:r>
                        <a:rPr kumimoji="1" lang="ja-JP" altLang="en-US" sz="2800" dirty="0"/>
                        <a:t>（　　　　　　）</a:t>
                      </a:r>
                      <a:endParaRPr kumimoji="1" lang="en-US" altLang="ja-JP" sz="2800" dirty="0"/>
                    </a:p>
                    <a:p>
                      <a:pPr algn="ctr"/>
                      <a:r>
                        <a:rPr kumimoji="1" lang="ja-JP" altLang="en-US" sz="2000" dirty="0"/>
                        <a:t>家計の消費が</a:t>
                      </a:r>
                      <a:endParaRPr kumimoji="1" lang="en-US" altLang="ja-JP" sz="2000" dirty="0"/>
                    </a:p>
                    <a:p>
                      <a:pPr algn="ctr"/>
                      <a:r>
                        <a:rPr kumimoji="1" lang="en-US" altLang="ja-JP" sz="2000" dirty="0"/>
                        <a:t>〔</a:t>
                      </a:r>
                      <a:r>
                        <a:rPr kumimoji="1" lang="ja-JP" altLang="en-US" sz="2000" dirty="0"/>
                        <a:t>　　　　　</a:t>
                      </a:r>
                      <a:r>
                        <a:rPr kumimoji="1" lang="ja-JP" altLang="en-US" sz="2000" dirty="0" smtClean="0"/>
                        <a:t>　</a:t>
                      </a:r>
                      <a:r>
                        <a:rPr kumimoji="1" lang="en-US" altLang="ja-JP" sz="2000" dirty="0" smtClean="0"/>
                        <a:t>〕</a:t>
                      </a:r>
                      <a:r>
                        <a:rPr kumimoji="1" lang="ja-JP" altLang="en-US" sz="2000" dirty="0"/>
                        <a:t>から</a:t>
                      </a:r>
                    </a:p>
                  </a:txBody>
                  <a:tcPr/>
                </a:tc>
                <a:extLst>
                  <a:ext uri="{0D108BD9-81ED-4DB2-BD59-A6C34878D82A}">
                    <a16:rowId xmlns:a16="http://schemas.microsoft.com/office/drawing/2014/main" val="10002"/>
                  </a:ext>
                </a:extLst>
              </a:tr>
              <a:tr h="1371837">
                <a:tc>
                  <a:txBody>
                    <a:bodyPr/>
                    <a:lstStyle/>
                    <a:p>
                      <a:pPr algn="ctr"/>
                      <a:r>
                        <a:rPr kumimoji="1" lang="ja-JP" altLang="en-US" sz="2800" dirty="0"/>
                        <a:t>金利</a:t>
                      </a:r>
                    </a:p>
                  </a:txBody>
                  <a:tcPr anchor="ctr"/>
                </a:tc>
                <a:tc>
                  <a:txBody>
                    <a:bodyPr/>
                    <a:lstStyle/>
                    <a:p>
                      <a:pPr algn="ctr">
                        <a:spcAft>
                          <a:spcPts val="1200"/>
                        </a:spcAft>
                      </a:pPr>
                      <a:r>
                        <a:rPr kumimoji="1" lang="ja-JP" altLang="en-US" sz="2800" dirty="0"/>
                        <a:t>（　　　　　　）</a:t>
                      </a:r>
                      <a:endParaRPr kumimoji="1" lang="en-US" altLang="ja-JP" sz="2800" dirty="0"/>
                    </a:p>
                    <a:p>
                      <a:pPr algn="ctr"/>
                      <a:r>
                        <a:rPr kumimoji="1" lang="ja-JP" altLang="en-US" sz="2000" dirty="0"/>
                        <a:t>銀行などからお金を借りたい</a:t>
                      </a:r>
                      <a:endParaRPr kumimoji="1" lang="en-US" altLang="ja-JP" sz="2000" dirty="0"/>
                    </a:p>
                    <a:p>
                      <a:pPr algn="ctr"/>
                      <a:r>
                        <a:rPr kumimoji="1" lang="ja-JP" altLang="en-US" sz="2000" dirty="0"/>
                        <a:t>企業が</a:t>
                      </a:r>
                      <a:r>
                        <a:rPr kumimoji="1" lang="en-US" altLang="ja-JP" sz="2000" dirty="0"/>
                        <a:t>〔</a:t>
                      </a:r>
                      <a:r>
                        <a:rPr kumimoji="1" lang="ja-JP" altLang="en-US" sz="2000" dirty="0"/>
                        <a:t>　　　　　</a:t>
                      </a:r>
                      <a:r>
                        <a:rPr kumimoji="1" lang="ja-JP" altLang="en-US" sz="2000" dirty="0" smtClean="0"/>
                        <a:t>　</a:t>
                      </a:r>
                      <a:r>
                        <a:rPr kumimoji="1" lang="en-US" altLang="ja-JP" sz="2000" dirty="0" smtClean="0"/>
                        <a:t>〕</a:t>
                      </a:r>
                      <a:r>
                        <a:rPr kumimoji="1" lang="ja-JP" altLang="en-US" sz="2000" dirty="0"/>
                        <a:t>から</a:t>
                      </a:r>
                    </a:p>
                  </a:txBody>
                  <a:tcPr/>
                </a:tc>
                <a:tc>
                  <a:txBody>
                    <a:bodyPr/>
                    <a:lstStyle/>
                    <a:p>
                      <a:pPr algn="ctr">
                        <a:spcAft>
                          <a:spcPts val="1200"/>
                        </a:spcAft>
                      </a:pPr>
                      <a:r>
                        <a:rPr kumimoji="1" lang="ja-JP" altLang="en-US" sz="2800" dirty="0"/>
                        <a:t>（　　　　　　）</a:t>
                      </a:r>
                      <a:endParaRPr kumimoji="1" lang="en-US" altLang="ja-JP" sz="2800" dirty="0"/>
                    </a:p>
                    <a:p>
                      <a:pPr algn="ctr"/>
                      <a:r>
                        <a:rPr kumimoji="1" lang="ja-JP" altLang="en-US" sz="2000" dirty="0"/>
                        <a:t>銀行などからお金を借りたい</a:t>
                      </a:r>
                      <a:endParaRPr kumimoji="1" lang="en-US" altLang="ja-JP" sz="2000" dirty="0"/>
                    </a:p>
                    <a:p>
                      <a:pPr algn="ctr"/>
                      <a:r>
                        <a:rPr kumimoji="1" lang="ja-JP" altLang="en-US" sz="2000" dirty="0"/>
                        <a:t>企業が</a:t>
                      </a:r>
                      <a:r>
                        <a:rPr kumimoji="1" lang="en-US" altLang="ja-JP" sz="2000" dirty="0"/>
                        <a:t>〔</a:t>
                      </a:r>
                      <a:r>
                        <a:rPr kumimoji="1" lang="ja-JP" altLang="en-US" sz="2000" dirty="0">
                          <a:solidFill>
                            <a:srgbClr val="FF0000"/>
                          </a:solidFill>
                        </a:rPr>
                        <a:t>　　　　　</a:t>
                      </a:r>
                      <a:r>
                        <a:rPr kumimoji="1" lang="ja-JP" altLang="en-US" sz="2000" dirty="0" smtClean="0">
                          <a:solidFill>
                            <a:srgbClr val="FF0000"/>
                          </a:solidFill>
                        </a:rPr>
                        <a:t>　</a:t>
                      </a:r>
                      <a:r>
                        <a:rPr kumimoji="1" lang="en-US" altLang="ja-JP" sz="2000" dirty="0" smtClean="0"/>
                        <a:t>〕</a:t>
                      </a:r>
                      <a:r>
                        <a:rPr kumimoji="1" lang="ja-JP" altLang="en-US" sz="2000" dirty="0"/>
                        <a:t>から</a:t>
                      </a:r>
                    </a:p>
                  </a:txBody>
                  <a:tcPr/>
                </a:tc>
                <a:extLst>
                  <a:ext uri="{0D108BD9-81ED-4DB2-BD59-A6C34878D82A}">
                    <a16:rowId xmlns:a16="http://schemas.microsoft.com/office/drawing/2014/main" val="10003"/>
                  </a:ext>
                </a:extLst>
              </a:tr>
            </a:tbl>
          </a:graphicData>
        </a:graphic>
      </p:graphicFrame>
      <p:sp>
        <p:nvSpPr>
          <p:cNvPr id="7" name="テキスト ボックス 6"/>
          <p:cNvSpPr txBox="1"/>
          <p:nvPr/>
        </p:nvSpPr>
        <p:spPr>
          <a:xfrm>
            <a:off x="2712369" y="2310305"/>
            <a:ext cx="1359569" cy="461665"/>
          </a:xfrm>
          <a:prstGeom prst="rect">
            <a:avLst/>
          </a:prstGeom>
          <a:noFill/>
        </p:spPr>
        <p:txBody>
          <a:bodyPr wrap="square" rtlCol="0">
            <a:spAutoFit/>
          </a:bodyPr>
          <a:lstStyle/>
          <a:p>
            <a:r>
              <a:rPr lang="ja-JP" altLang="en-US" sz="2400" dirty="0">
                <a:solidFill>
                  <a:srgbClr val="FF0000"/>
                </a:solidFill>
                <a:latin typeface="Meiryo UI" panose="020B0604030504040204" pitchFamily="50" charset="-128"/>
                <a:ea typeface="Meiryo UI" panose="020B0604030504040204" pitchFamily="50" charset="-128"/>
              </a:rPr>
              <a:t>上昇する</a:t>
            </a:r>
            <a:endParaRPr lang="ja-JP" altLang="en-US" sz="2400" dirty="0">
              <a:latin typeface="Meiryo UI" panose="020B0604030504040204" pitchFamily="50" charset="-128"/>
              <a:ea typeface="Meiryo UI" panose="020B0604030504040204" pitchFamily="50" charset="-128"/>
            </a:endParaRPr>
          </a:p>
        </p:txBody>
      </p:sp>
      <p:sp>
        <p:nvSpPr>
          <p:cNvPr id="8" name="テキスト ボックス 7"/>
          <p:cNvSpPr txBox="1"/>
          <p:nvPr/>
        </p:nvSpPr>
        <p:spPr>
          <a:xfrm>
            <a:off x="2594744" y="3195514"/>
            <a:ext cx="1179095" cy="400110"/>
          </a:xfrm>
          <a:prstGeom prst="rect">
            <a:avLst/>
          </a:prstGeom>
          <a:noFill/>
        </p:spPr>
        <p:txBody>
          <a:bodyPr wrap="square" rtlCol="0">
            <a:spAutoFit/>
          </a:bodyPr>
          <a:lstStyle/>
          <a:p>
            <a:pPr algn="ctr"/>
            <a:r>
              <a:rPr lang="ja-JP" altLang="en-US" sz="2000" dirty="0">
                <a:solidFill>
                  <a:srgbClr val="FF0000"/>
                </a:solidFill>
                <a:latin typeface="Meiryo UI" panose="020B0604030504040204" pitchFamily="50" charset="-128"/>
                <a:ea typeface="Meiryo UI" panose="020B0604030504040204" pitchFamily="50" charset="-128"/>
              </a:rPr>
              <a:t>増加する</a:t>
            </a:r>
            <a:r>
              <a:rPr lang="en-US" altLang="ja-JP" sz="2000" dirty="0">
                <a:solidFill>
                  <a:srgbClr val="FF0000"/>
                </a:solidFill>
                <a:latin typeface="Meiryo UI" panose="020B0604030504040204" pitchFamily="50" charset="-128"/>
                <a:ea typeface="Meiryo UI" panose="020B0604030504040204" pitchFamily="50" charset="-128"/>
              </a:rPr>
              <a:t> </a:t>
            </a:r>
            <a:endParaRPr lang="ja-JP" altLang="en-US" sz="2000" dirty="0">
              <a:latin typeface="Meiryo UI" panose="020B0604030504040204" pitchFamily="50" charset="-128"/>
              <a:ea typeface="Meiryo UI" panose="020B0604030504040204" pitchFamily="50" charset="-128"/>
            </a:endParaRPr>
          </a:p>
        </p:txBody>
      </p:sp>
      <p:sp>
        <p:nvSpPr>
          <p:cNvPr id="9" name="テキスト ボックス 8"/>
          <p:cNvSpPr txBox="1"/>
          <p:nvPr/>
        </p:nvSpPr>
        <p:spPr>
          <a:xfrm>
            <a:off x="2712368" y="3595624"/>
            <a:ext cx="1359569" cy="461665"/>
          </a:xfrm>
          <a:prstGeom prst="rect">
            <a:avLst/>
          </a:prstGeom>
          <a:noFill/>
        </p:spPr>
        <p:txBody>
          <a:bodyPr wrap="square" rtlCol="0">
            <a:spAutoFit/>
          </a:bodyPr>
          <a:lstStyle/>
          <a:p>
            <a:r>
              <a:rPr lang="ja-JP" altLang="en-US" sz="2400" dirty="0">
                <a:solidFill>
                  <a:srgbClr val="FF0000"/>
                </a:solidFill>
                <a:latin typeface="Meiryo UI" panose="020B0604030504040204" pitchFamily="50" charset="-128"/>
                <a:ea typeface="Meiryo UI" panose="020B0604030504040204" pitchFamily="50" charset="-128"/>
              </a:rPr>
              <a:t>上昇する</a:t>
            </a:r>
            <a:endParaRPr lang="ja-JP" altLang="en-US" sz="2400" dirty="0">
              <a:latin typeface="Meiryo UI" panose="020B0604030504040204" pitchFamily="50" charset="-128"/>
              <a:ea typeface="Meiryo UI" panose="020B0604030504040204" pitchFamily="50" charset="-128"/>
            </a:endParaRPr>
          </a:p>
        </p:txBody>
      </p:sp>
      <p:sp>
        <p:nvSpPr>
          <p:cNvPr id="10" name="テキスト ボックス 9"/>
          <p:cNvSpPr txBox="1"/>
          <p:nvPr/>
        </p:nvSpPr>
        <p:spPr>
          <a:xfrm>
            <a:off x="2590235" y="4472771"/>
            <a:ext cx="1179095" cy="400110"/>
          </a:xfrm>
          <a:prstGeom prst="rect">
            <a:avLst/>
          </a:prstGeom>
          <a:noFill/>
        </p:spPr>
        <p:txBody>
          <a:bodyPr wrap="square" rtlCol="0">
            <a:spAutoFit/>
          </a:bodyPr>
          <a:lstStyle/>
          <a:p>
            <a:pPr algn="ctr"/>
            <a:r>
              <a:rPr lang="ja-JP" altLang="en-US" sz="2000" dirty="0">
                <a:solidFill>
                  <a:srgbClr val="FF0000"/>
                </a:solidFill>
                <a:latin typeface="Meiryo UI" panose="020B0604030504040204" pitchFamily="50" charset="-128"/>
                <a:ea typeface="Meiryo UI" panose="020B0604030504040204" pitchFamily="50" charset="-128"/>
              </a:rPr>
              <a:t>増加する</a:t>
            </a:r>
            <a:r>
              <a:rPr lang="en-US" altLang="ja-JP" sz="2000" dirty="0">
                <a:solidFill>
                  <a:srgbClr val="FF0000"/>
                </a:solidFill>
                <a:latin typeface="Meiryo UI" panose="020B0604030504040204" pitchFamily="50" charset="-128"/>
                <a:ea typeface="Meiryo UI" panose="020B0604030504040204" pitchFamily="50" charset="-128"/>
              </a:rPr>
              <a:t> </a:t>
            </a:r>
            <a:endParaRPr lang="ja-JP" altLang="en-US" sz="2000" dirty="0">
              <a:latin typeface="Meiryo UI" panose="020B0604030504040204" pitchFamily="50" charset="-128"/>
              <a:ea typeface="Meiryo UI" panose="020B0604030504040204" pitchFamily="50" charset="-128"/>
            </a:endParaRPr>
          </a:p>
        </p:txBody>
      </p:sp>
      <p:sp>
        <p:nvSpPr>
          <p:cNvPr id="11" name="テキスト ボックス 10"/>
          <p:cNvSpPr txBox="1"/>
          <p:nvPr/>
        </p:nvSpPr>
        <p:spPr>
          <a:xfrm>
            <a:off x="2708401" y="4917643"/>
            <a:ext cx="1359569" cy="461665"/>
          </a:xfrm>
          <a:prstGeom prst="rect">
            <a:avLst/>
          </a:prstGeom>
          <a:noFill/>
        </p:spPr>
        <p:txBody>
          <a:bodyPr wrap="square" rtlCol="0">
            <a:spAutoFit/>
          </a:bodyPr>
          <a:lstStyle/>
          <a:p>
            <a:r>
              <a:rPr lang="ja-JP" altLang="en-US" sz="2400" dirty="0">
                <a:solidFill>
                  <a:srgbClr val="FF0000"/>
                </a:solidFill>
                <a:latin typeface="Meiryo UI" panose="020B0604030504040204" pitchFamily="50" charset="-128"/>
                <a:ea typeface="Meiryo UI" panose="020B0604030504040204" pitchFamily="50" charset="-128"/>
              </a:rPr>
              <a:t>上昇する</a:t>
            </a:r>
            <a:endParaRPr lang="ja-JP" altLang="en-US" sz="2400" dirty="0">
              <a:latin typeface="Meiryo UI" panose="020B0604030504040204" pitchFamily="50" charset="-128"/>
              <a:ea typeface="Meiryo UI" panose="020B0604030504040204" pitchFamily="50" charset="-128"/>
            </a:endParaRPr>
          </a:p>
        </p:txBody>
      </p:sp>
      <p:sp>
        <p:nvSpPr>
          <p:cNvPr id="12" name="テキスト ボックス 11"/>
          <p:cNvSpPr txBox="1"/>
          <p:nvPr/>
        </p:nvSpPr>
        <p:spPr>
          <a:xfrm>
            <a:off x="2959294" y="5728594"/>
            <a:ext cx="1179095" cy="400110"/>
          </a:xfrm>
          <a:prstGeom prst="rect">
            <a:avLst/>
          </a:prstGeom>
          <a:noFill/>
        </p:spPr>
        <p:txBody>
          <a:bodyPr wrap="square" rtlCol="0">
            <a:spAutoFit/>
          </a:bodyPr>
          <a:lstStyle/>
          <a:p>
            <a:pPr algn="ctr"/>
            <a:r>
              <a:rPr lang="ja-JP" altLang="en-US" sz="2000" dirty="0">
                <a:solidFill>
                  <a:srgbClr val="FF0000"/>
                </a:solidFill>
                <a:latin typeface="Meiryo UI" panose="020B0604030504040204" pitchFamily="50" charset="-128"/>
                <a:ea typeface="Meiryo UI" panose="020B0604030504040204" pitchFamily="50" charset="-128"/>
              </a:rPr>
              <a:t>増加する</a:t>
            </a:r>
            <a:r>
              <a:rPr lang="en-US" altLang="ja-JP" sz="2000" dirty="0">
                <a:solidFill>
                  <a:srgbClr val="FF0000"/>
                </a:solidFill>
                <a:latin typeface="Meiryo UI" panose="020B0604030504040204" pitchFamily="50" charset="-128"/>
                <a:ea typeface="Meiryo UI" panose="020B0604030504040204" pitchFamily="50" charset="-128"/>
              </a:rPr>
              <a:t> </a:t>
            </a:r>
            <a:endParaRPr lang="ja-JP" altLang="en-US" sz="2000" dirty="0">
              <a:latin typeface="Meiryo UI" panose="020B0604030504040204" pitchFamily="50" charset="-128"/>
              <a:ea typeface="Meiryo UI" panose="020B0604030504040204" pitchFamily="50" charset="-128"/>
            </a:endParaRPr>
          </a:p>
        </p:txBody>
      </p:sp>
      <p:sp>
        <p:nvSpPr>
          <p:cNvPr id="13" name="テキスト ボックス 12"/>
          <p:cNvSpPr txBox="1"/>
          <p:nvPr/>
        </p:nvSpPr>
        <p:spPr>
          <a:xfrm>
            <a:off x="6304003" y="2310305"/>
            <a:ext cx="1359569" cy="461665"/>
          </a:xfrm>
          <a:prstGeom prst="rect">
            <a:avLst/>
          </a:prstGeom>
          <a:noFill/>
        </p:spPr>
        <p:txBody>
          <a:bodyPr wrap="square" rtlCol="0">
            <a:spAutoFit/>
          </a:bodyPr>
          <a:lstStyle/>
          <a:p>
            <a:r>
              <a:rPr lang="ja-JP" altLang="en-US" sz="2400" dirty="0">
                <a:solidFill>
                  <a:srgbClr val="00B0F0"/>
                </a:solidFill>
                <a:latin typeface="Meiryo UI" panose="020B0604030504040204" pitchFamily="50" charset="-128"/>
                <a:ea typeface="Meiryo UI" panose="020B0604030504040204" pitchFamily="50" charset="-128"/>
              </a:rPr>
              <a:t>下落する</a:t>
            </a:r>
          </a:p>
        </p:txBody>
      </p:sp>
      <p:sp>
        <p:nvSpPr>
          <p:cNvPr id="14" name="テキスト ボックス 13"/>
          <p:cNvSpPr txBox="1"/>
          <p:nvPr/>
        </p:nvSpPr>
        <p:spPr>
          <a:xfrm>
            <a:off x="6304002" y="3595624"/>
            <a:ext cx="1359569" cy="461665"/>
          </a:xfrm>
          <a:prstGeom prst="rect">
            <a:avLst/>
          </a:prstGeom>
          <a:noFill/>
        </p:spPr>
        <p:txBody>
          <a:bodyPr wrap="square" rtlCol="0">
            <a:spAutoFit/>
          </a:bodyPr>
          <a:lstStyle/>
          <a:p>
            <a:r>
              <a:rPr lang="ja-JP" altLang="en-US" sz="2400" dirty="0">
                <a:solidFill>
                  <a:srgbClr val="00B0F0"/>
                </a:solidFill>
                <a:latin typeface="Meiryo UI" panose="020B0604030504040204" pitchFamily="50" charset="-128"/>
                <a:ea typeface="Meiryo UI" panose="020B0604030504040204" pitchFamily="50" charset="-128"/>
              </a:rPr>
              <a:t>下落する</a:t>
            </a:r>
          </a:p>
        </p:txBody>
      </p:sp>
      <p:sp>
        <p:nvSpPr>
          <p:cNvPr id="15" name="テキスト ボックス 14"/>
          <p:cNvSpPr txBox="1"/>
          <p:nvPr/>
        </p:nvSpPr>
        <p:spPr>
          <a:xfrm>
            <a:off x="6294967" y="4917643"/>
            <a:ext cx="1359569" cy="461665"/>
          </a:xfrm>
          <a:prstGeom prst="rect">
            <a:avLst/>
          </a:prstGeom>
          <a:noFill/>
        </p:spPr>
        <p:txBody>
          <a:bodyPr wrap="square" rtlCol="0">
            <a:spAutoFit/>
          </a:bodyPr>
          <a:lstStyle/>
          <a:p>
            <a:r>
              <a:rPr lang="ja-JP" altLang="en-US" sz="2400" dirty="0">
                <a:solidFill>
                  <a:srgbClr val="00B0F0"/>
                </a:solidFill>
                <a:latin typeface="Meiryo UI" panose="020B0604030504040204" pitchFamily="50" charset="-128"/>
                <a:ea typeface="Meiryo UI" panose="020B0604030504040204" pitchFamily="50" charset="-128"/>
              </a:rPr>
              <a:t>下落する</a:t>
            </a:r>
          </a:p>
        </p:txBody>
      </p:sp>
      <p:sp>
        <p:nvSpPr>
          <p:cNvPr id="16" name="テキスト ボックス 15"/>
          <p:cNvSpPr txBox="1"/>
          <p:nvPr/>
        </p:nvSpPr>
        <p:spPr>
          <a:xfrm>
            <a:off x="6093766" y="3185121"/>
            <a:ext cx="1179095" cy="400110"/>
          </a:xfrm>
          <a:prstGeom prst="rect">
            <a:avLst/>
          </a:prstGeom>
          <a:noFill/>
        </p:spPr>
        <p:txBody>
          <a:bodyPr wrap="square" rtlCol="0">
            <a:spAutoFit/>
          </a:bodyPr>
          <a:lstStyle/>
          <a:p>
            <a:pPr algn="ctr"/>
            <a:r>
              <a:rPr lang="ja-JP" altLang="en-US" sz="2000" dirty="0">
                <a:solidFill>
                  <a:srgbClr val="00B0F0"/>
                </a:solidFill>
                <a:latin typeface="Meiryo UI" panose="020B0604030504040204" pitchFamily="50" charset="-128"/>
                <a:ea typeface="Meiryo UI" panose="020B0604030504040204" pitchFamily="50" charset="-128"/>
              </a:rPr>
              <a:t>減少する</a:t>
            </a:r>
            <a:r>
              <a:rPr lang="en-US" altLang="ja-JP" sz="2000" dirty="0">
                <a:solidFill>
                  <a:srgbClr val="FF0000"/>
                </a:solidFill>
                <a:latin typeface="Meiryo UI" panose="020B0604030504040204" pitchFamily="50" charset="-128"/>
                <a:ea typeface="Meiryo UI" panose="020B0604030504040204" pitchFamily="50" charset="-128"/>
              </a:rPr>
              <a:t> </a:t>
            </a:r>
            <a:endParaRPr lang="ja-JP" altLang="en-US" sz="2000" dirty="0">
              <a:latin typeface="Meiryo UI" panose="020B0604030504040204" pitchFamily="50" charset="-128"/>
              <a:ea typeface="Meiryo UI" panose="020B0604030504040204" pitchFamily="50" charset="-128"/>
            </a:endParaRPr>
          </a:p>
        </p:txBody>
      </p:sp>
      <p:sp>
        <p:nvSpPr>
          <p:cNvPr id="17" name="テキスト ボックス 16"/>
          <p:cNvSpPr txBox="1"/>
          <p:nvPr/>
        </p:nvSpPr>
        <p:spPr>
          <a:xfrm>
            <a:off x="6106641" y="4472771"/>
            <a:ext cx="1179095" cy="400110"/>
          </a:xfrm>
          <a:prstGeom prst="rect">
            <a:avLst/>
          </a:prstGeom>
          <a:noFill/>
        </p:spPr>
        <p:txBody>
          <a:bodyPr wrap="square" rtlCol="0">
            <a:spAutoFit/>
          </a:bodyPr>
          <a:lstStyle/>
          <a:p>
            <a:pPr algn="ctr"/>
            <a:r>
              <a:rPr lang="ja-JP" altLang="en-US" sz="2000" dirty="0">
                <a:solidFill>
                  <a:srgbClr val="00B0F0"/>
                </a:solidFill>
                <a:latin typeface="Meiryo UI" panose="020B0604030504040204" pitchFamily="50" charset="-128"/>
                <a:ea typeface="Meiryo UI" panose="020B0604030504040204" pitchFamily="50" charset="-128"/>
              </a:rPr>
              <a:t>減少する</a:t>
            </a:r>
            <a:r>
              <a:rPr lang="en-US" altLang="ja-JP" sz="2000" dirty="0">
                <a:solidFill>
                  <a:srgbClr val="00B0F0"/>
                </a:solidFill>
                <a:latin typeface="Meiryo UI" panose="020B0604030504040204" pitchFamily="50" charset="-128"/>
                <a:ea typeface="Meiryo UI" panose="020B0604030504040204" pitchFamily="50" charset="-128"/>
              </a:rPr>
              <a:t> </a:t>
            </a:r>
            <a:endParaRPr lang="ja-JP" altLang="en-US" sz="2000" dirty="0">
              <a:solidFill>
                <a:srgbClr val="00B0F0"/>
              </a:solidFill>
              <a:latin typeface="Meiryo UI" panose="020B0604030504040204" pitchFamily="50" charset="-128"/>
              <a:ea typeface="Meiryo UI" panose="020B0604030504040204" pitchFamily="50" charset="-128"/>
            </a:endParaRPr>
          </a:p>
        </p:txBody>
      </p:sp>
      <p:sp>
        <p:nvSpPr>
          <p:cNvPr id="18" name="テキスト ボックス 17"/>
          <p:cNvSpPr txBox="1"/>
          <p:nvPr/>
        </p:nvSpPr>
        <p:spPr>
          <a:xfrm>
            <a:off x="6499225" y="5728594"/>
            <a:ext cx="1179095" cy="400110"/>
          </a:xfrm>
          <a:prstGeom prst="rect">
            <a:avLst/>
          </a:prstGeom>
          <a:noFill/>
        </p:spPr>
        <p:txBody>
          <a:bodyPr wrap="square" rtlCol="0">
            <a:spAutoFit/>
          </a:bodyPr>
          <a:lstStyle/>
          <a:p>
            <a:pPr algn="ctr"/>
            <a:r>
              <a:rPr lang="ja-JP" altLang="en-US" sz="2000" dirty="0">
                <a:solidFill>
                  <a:srgbClr val="00B0F0"/>
                </a:solidFill>
                <a:latin typeface="Meiryo UI" panose="020B0604030504040204" pitchFamily="50" charset="-128"/>
                <a:ea typeface="Meiryo UI" panose="020B0604030504040204" pitchFamily="50" charset="-128"/>
              </a:rPr>
              <a:t>減少する</a:t>
            </a:r>
            <a:r>
              <a:rPr lang="en-US" altLang="ja-JP" sz="2000" dirty="0">
                <a:solidFill>
                  <a:srgbClr val="00B0F0"/>
                </a:solidFill>
                <a:latin typeface="Meiryo UI" panose="020B0604030504040204" pitchFamily="50" charset="-128"/>
                <a:ea typeface="Meiryo UI" panose="020B0604030504040204" pitchFamily="50" charset="-128"/>
              </a:rPr>
              <a:t> </a:t>
            </a:r>
            <a:endParaRPr lang="ja-JP" altLang="en-US" sz="2000" dirty="0">
              <a:solidFill>
                <a:srgbClr val="00B0F0"/>
              </a:solidFill>
              <a:latin typeface="Meiryo UI" panose="020B0604030504040204" pitchFamily="50" charset="-128"/>
              <a:ea typeface="Meiryo UI" panose="020B0604030504040204" pitchFamily="50" charset="-128"/>
            </a:endParaRPr>
          </a:p>
        </p:txBody>
      </p:sp>
      <p:sp>
        <p:nvSpPr>
          <p:cNvPr id="19" name="テキスト ボックス 18"/>
          <p:cNvSpPr txBox="1"/>
          <p:nvPr/>
        </p:nvSpPr>
        <p:spPr>
          <a:xfrm>
            <a:off x="484438" y="6337215"/>
            <a:ext cx="7648295" cy="321883"/>
          </a:xfrm>
          <a:prstGeom prst="rect">
            <a:avLst/>
          </a:prstGeom>
          <a:noFill/>
        </p:spPr>
        <p:txBody>
          <a:bodyPr wrap="square" rtlCol="0">
            <a:spAutoFit/>
          </a:bodyPr>
          <a:lstStyle/>
          <a:p>
            <a:pPr marL="534988" indent="-534988"/>
            <a:r>
              <a:rPr lang="ja-JP" altLang="en-US" sz="1400" dirty="0">
                <a:latin typeface="Meiryo UI" panose="020B0604030504040204" pitchFamily="50" charset="-128"/>
                <a:ea typeface="Meiryo UI" panose="020B0604030504040204" pitchFamily="50" charset="-128"/>
                <a:cs typeface="Meiryo UI" panose="020B0604030504040204" pitchFamily="50" charset="-128"/>
              </a:rPr>
              <a:t>出所</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：金融経済教育推進会議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e</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ラーニング講座「マネビタ」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金融と経済を学ぶ」</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kern="100" dirty="0" smtClean="0">
                <a:latin typeface="游明朝" panose="02020400000000000000" pitchFamily="18" charset="-128"/>
                <a:ea typeface="Meiryo UI" panose="020B0604030504040204" pitchFamily="50" charset="-128"/>
                <a:cs typeface="Times New Roman" panose="02020603050405020304" pitchFamily="18" charset="0"/>
              </a:rPr>
              <a:t>金利と経済」</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スライド番号プレースホルダー 2"/>
          <p:cNvSpPr txBox="1">
            <a:spLocks/>
          </p:cNvSpPr>
          <p:nvPr/>
        </p:nvSpPr>
        <p:spPr>
          <a:xfrm>
            <a:off x="6896986" y="6432255"/>
            <a:ext cx="2133600" cy="365125"/>
          </a:xfrm>
          <a:prstGeom prst="rect">
            <a:avLst/>
          </a:prstGeom>
        </p:spPr>
        <p:txBody>
          <a:bodyPr vert="horz" lIns="91440" tIns="45720" rIns="91440" bIns="45720" rtlCol="0" anchor="ctr"/>
          <a:lstStyle>
            <a:defPPr>
              <a:defRPr lang="en-US"/>
            </a:defPPr>
            <a:lvl1pPr algn="r" rtl="0" fontAlgn="base">
              <a:lnSpc>
                <a:spcPct val="120000"/>
              </a:lnSpc>
              <a:spcBef>
                <a:spcPct val="20000"/>
              </a:spcBef>
              <a:spcAft>
                <a:spcPct val="20000"/>
              </a:spcAft>
              <a:defRPr kumimoji="1" sz="1200" kern="1200">
                <a:solidFill>
                  <a:schemeClr val="tx1">
                    <a:tint val="75000"/>
                  </a:schemeClr>
                </a:solidFill>
                <a:latin typeface="Arial" charset="0"/>
                <a:ea typeface="ＭＳ Ｐゴシック" charset="-128"/>
                <a:cs typeface="+mn-cs"/>
              </a:defRPr>
            </a:lvl1pPr>
            <a:lvl2pPr marL="4572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2pPr>
            <a:lvl3pPr marL="9144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3pPr>
            <a:lvl4pPr marL="13716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4pPr>
            <a:lvl5pPr marL="18288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fld id="{8549D000-9F9E-4C61-95C7-5047871B5096}" type="slidenum">
              <a:rPr lang="ja-JP" altLang="en-US" sz="1800" b="1" smtClean="0">
                <a:solidFill>
                  <a:srgbClr val="D96709"/>
                </a:solidFill>
                <a:latin typeface="Meiryo UI" panose="020B0604030504040204" pitchFamily="50" charset="-128"/>
                <a:ea typeface="Meiryo UI" panose="020B0604030504040204" pitchFamily="50" charset="-128"/>
              </a:rPr>
              <a:pPr/>
              <a:t>6</a:t>
            </a:fld>
            <a:endParaRPr lang="ja-JP" altLang="en-US" sz="1800" b="1" dirty="0">
              <a:solidFill>
                <a:srgbClr val="D96709"/>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425767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500"/>
                                        <p:tgtEl>
                                          <p:spTgt spid="16"/>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500"/>
                                        <p:tgtEl>
                                          <p:spTgt spid="14"/>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fade">
                                      <p:cBhvr>
                                        <p:cTn id="46" dur="500"/>
                                        <p:tgtEl>
                                          <p:spTgt spid="17"/>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500"/>
                                        <p:tgtEl>
                                          <p:spTgt spid="15"/>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3" grpId="0"/>
      <p:bldP spid="14" grpId="0"/>
      <p:bldP spid="15" grpId="0"/>
      <p:bldP spid="16" grpId="0"/>
      <p:bldP spid="17" grpId="0"/>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ー 1"/>
          <p:cNvSpPr>
            <a:spLocks noGrp="1"/>
          </p:cNvSpPr>
          <p:nvPr/>
        </p:nvSpPr>
        <p:spPr>
          <a:xfrm>
            <a:off x="6806860" y="6360408"/>
            <a:ext cx="2133600" cy="365125"/>
          </a:xfrm>
          <a:prstGeom prst="rect">
            <a:avLst/>
          </a:prstGeom>
          <a:solidFill>
            <a:schemeClr val="bg1"/>
          </a:solidFill>
        </p:spPr>
        <p:txBody>
          <a:bodyPr vert="horz" lIns="91440" tIns="45720" rIns="91440" bIns="45720" rtlCol="0" anchor="ctr"/>
          <a:lstStyle>
            <a:defPPr>
              <a:defRPr lang="en-US"/>
            </a:defPPr>
            <a:lvl1pPr algn="r" rtl="0" fontAlgn="base">
              <a:lnSpc>
                <a:spcPct val="120000"/>
              </a:lnSpc>
              <a:spcBef>
                <a:spcPct val="20000"/>
              </a:spcBef>
              <a:spcAft>
                <a:spcPct val="20000"/>
              </a:spcAft>
              <a:defRPr kumimoji="1" sz="1200" kern="1200">
                <a:solidFill>
                  <a:schemeClr val="tx1">
                    <a:tint val="75000"/>
                  </a:schemeClr>
                </a:solidFill>
                <a:latin typeface="Arial" charset="0"/>
                <a:ea typeface="ＭＳ Ｐゴシック" charset="-128"/>
                <a:cs typeface="+mn-cs"/>
              </a:defRPr>
            </a:lvl1pPr>
            <a:lvl2pPr marL="4572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2pPr>
            <a:lvl3pPr marL="9144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3pPr>
            <a:lvl4pPr marL="13716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4pPr>
            <a:lvl5pPr marL="18288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defRPr/>
            </a:pPr>
            <a:fld id="{EAD68E1B-C62F-44BA-BE96-B3D3A04D6E8E}" type="slidenum">
              <a:rPr lang="ja-JP" altLang="en-US" sz="1800" b="1">
                <a:solidFill>
                  <a:srgbClr val="D96709"/>
                </a:solidFill>
                <a:latin typeface="Meiryo UI" panose="020B0604030504040204" pitchFamily="50" charset="-128"/>
                <a:ea typeface="Meiryo UI" panose="020B0604030504040204" pitchFamily="50" charset="-128"/>
              </a:rPr>
              <a:pPr>
                <a:defRPr/>
              </a:pPr>
              <a:t>7</a:t>
            </a:fld>
            <a:endParaRPr lang="en-US" altLang="ja-JP" sz="1800" b="1" dirty="0">
              <a:solidFill>
                <a:srgbClr val="D96709"/>
              </a:solidFill>
              <a:latin typeface="Meiryo UI" panose="020B0604030504040204" pitchFamily="50" charset="-128"/>
              <a:ea typeface="Meiryo UI" panose="020B0604030504040204" pitchFamily="50" charset="-128"/>
            </a:endParaRPr>
          </a:p>
        </p:txBody>
      </p:sp>
      <p:sp>
        <p:nvSpPr>
          <p:cNvPr id="3" name="タイトル 1"/>
          <p:cNvSpPr txBox="1">
            <a:spLocks/>
          </p:cNvSpPr>
          <p:nvPr/>
        </p:nvSpPr>
        <p:spPr>
          <a:xfrm>
            <a:off x="411150" y="167865"/>
            <a:ext cx="5847386" cy="565133"/>
          </a:xfrm>
          <a:prstGeom prst="rect">
            <a:avLst/>
          </a:prstGeom>
        </p:spPr>
        <p:txBody>
          <a:bodyPr/>
          <a:lstStyle/>
          <a:p>
            <a:pPr>
              <a:lnSpc>
                <a:spcPct val="100000"/>
              </a:lnSpc>
              <a:spcBef>
                <a:spcPct val="0"/>
              </a:spcBef>
              <a:spcAft>
                <a:spcPct val="0"/>
              </a:spcAft>
              <a:defRPr/>
            </a:pPr>
            <a:r>
              <a:rPr lang="ja-JP" altLang="en-US" sz="2800" b="1" kern="0" dirty="0">
                <a:latin typeface="Meiryo UI" panose="020B0604030504040204" pitchFamily="50" charset="-128"/>
                <a:ea typeface="Meiryo UI" panose="020B0604030504040204" pitchFamily="50" charset="-128"/>
                <a:cs typeface="+mj-cs"/>
              </a:rPr>
              <a:t>物価上昇の２タイプ</a:t>
            </a:r>
          </a:p>
        </p:txBody>
      </p:sp>
      <p:graphicFrame>
        <p:nvGraphicFramePr>
          <p:cNvPr id="5" name="表 4"/>
          <p:cNvGraphicFramePr>
            <a:graphicFrameLocks noGrp="1"/>
          </p:cNvGraphicFramePr>
          <p:nvPr>
            <p:extLst/>
          </p:nvPr>
        </p:nvGraphicFramePr>
        <p:xfrm>
          <a:off x="380330" y="1526600"/>
          <a:ext cx="8397910" cy="4407806"/>
        </p:xfrm>
        <a:graphic>
          <a:graphicData uri="http://schemas.openxmlformats.org/drawingml/2006/table">
            <a:tbl>
              <a:tblPr firstRow="1" bandRow="1">
                <a:tableStyleId>{5C22544A-7EE6-4342-B048-85BDC9FD1C3A}</a:tableStyleId>
              </a:tblPr>
              <a:tblGrid>
                <a:gridCol w="2429027">
                  <a:extLst>
                    <a:ext uri="{9D8B030D-6E8A-4147-A177-3AD203B41FA5}">
                      <a16:colId xmlns:a16="http://schemas.microsoft.com/office/drawing/2014/main" val="3434762383"/>
                    </a:ext>
                  </a:extLst>
                </a:gridCol>
                <a:gridCol w="3169580">
                  <a:extLst>
                    <a:ext uri="{9D8B030D-6E8A-4147-A177-3AD203B41FA5}">
                      <a16:colId xmlns:a16="http://schemas.microsoft.com/office/drawing/2014/main" val="3262233144"/>
                    </a:ext>
                  </a:extLst>
                </a:gridCol>
                <a:gridCol w="2799303">
                  <a:extLst>
                    <a:ext uri="{9D8B030D-6E8A-4147-A177-3AD203B41FA5}">
                      <a16:colId xmlns:a16="http://schemas.microsoft.com/office/drawing/2014/main" val="4047913170"/>
                    </a:ext>
                  </a:extLst>
                </a:gridCol>
              </a:tblGrid>
              <a:tr h="933086">
                <a:tc>
                  <a:txBody>
                    <a:bodyPr/>
                    <a:lstStyle/>
                    <a:p>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48E1C"/>
                    </a:solidFill>
                  </a:tcPr>
                </a:tc>
                <a:tc>
                  <a:txBody>
                    <a:bodyPr/>
                    <a:lstStyle/>
                    <a:p>
                      <a:pPr algn="ctr"/>
                      <a:r>
                        <a:rPr kumimoji="1" lang="ja-JP" altLang="en-US" sz="2800" dirty="0" smtClean="0">
                          <a:solidFill>
                            <a:schemeClr val="tx1"/>
                          </a:solidFill>
                        </a:rPr>
                        <a:t>事　　象</a:t>
                      </a:r>
                      <a:endParaRPr kumimoji="1" lang="ja-JP" altLang="en-US" sz="28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48E1C"/>
                    </a:solidFill>
                  </a:tcPr>
                </a:tc>
                <a:tc>
                  <a:txBody>
                    <a:bodyPr/>
                    <a:lstStyle/>
                    <a:p>
                      <a:pPr algn="ctr"/>
                      <a:r>
                        <a:rPr kumimoji="1" lang="ja-JP" altLang="en-US" sz="2800" dirty="0" smtClean="0">
                          <a:solidFill>
                            <a:schemeClr val="tx1"/>
                          </a:solidFill>
                        </a:rPr>
                        <a:t>中央銀行の対応</a:t>
                      </a:r>
                      <a:endParaRPr kumimoji="1" lang="ja-JP" altLang="en-US" sz="28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48E1C"/>
                    </a:solidFill>
                  </a:tcPr>
                </a:tc>
                <a:extLst>
                  <a:ext uri="{0D108BD9-81ED-4DB2-BD59-A6C34878D82A}">
                    <a16:rowId xmlns:a16="http://schemas.microsoft.com/office/drawing/2014/main" val="3440645765"/>
                  </a:ext>
                </a:extLst>
              </a:tr>
              <a:tr h="1528371">
                <a:tc>
                  <a:txBody>
                    <a:bodyPr/>
                    <a:lstStyle/>
                    <a:p>
                      <a:pPr marL="0" algn="l" defTabSz="914400" rtl="0" eaLnBrk="1" latinLnBrk="0" hangingPunct="1"/>
                      <a:r>
                        <a:rPr kumimoji="1" lang="ja-JP" altLang="en-US" sz="2400" kern="1200" spc="-150" dirty="0" smtClean="0">
                          <a:solidFill>
                            <a:schemeClr val="dk1"/>
                          </a:solidFill>
                          <a:latin typeface="+mn-lt"/>
                          <a:ea typeface="+mn-ea"/>
                          <a:cs typeface="+mn-cs"/>
                        </a:rPr>
                        <a:t>ディマンド・プル型</a:t>
                      </a:r>
                      <a:endParaRPr kumimoji="1" lang="ja-JP" altLang="en-US" sz="2400" kern="1200" spc="-150" dirty="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EADA"/>
                    </a:solidFill>
                  </a:tcPr>
                </a:tc>
                <a:tc>
                  <a:txBody>
                    <a:bodyPr/>
                    <a:lstStyle/>
                    <a:p>
                      <a:pPr marL="0" algn="just" defTabSz="914400" rtl="0" eaLnBrk="1" latinLnBrk="0" hangingPunct="1"/>
                      <a:r>
                        <a:rPr kumimoji="1" lang="ja-JP" altLang="en-US" sz="2400" kern="1200" dirty="0" smtClean="0">
                          <a:solidFill>
                            <a:schemeClr val="dk1"/>
                          </a:solidFill>
                          <a:latin typeface="+mn-lt"/>
                          <a:ea typeface="+mn-ea"/>
                          <a:cs typeface="+mn-cs"/>
                        </a:rPr>
                        <a:t>・景気全般が過熱し、　物価上昇が加速。</a:t>
                      </a:r>
                      <a:endParaRPr kumimoji="1" lang="en-US" altLang="ja-JP" sz="2400" kern="1200" dirty="0" smtClean="0">
                        <a:solidFill>
                          <a:schemeClr val="dk1"/>
                        </a:solidFill>
                        <a:latin typeface="+mn-lt"/>
                        <a:ea typeface="+mn-ea"/>
                        <a:cs typeface="+mn-cs"/>
                      </a:endParaRPr>
                    </a:p>
                    <a:p>
                      <a:pPr marL="0" algn="just" defTabSz="914400" rtl="0" eaLnBrk="1" latinLnBrk="0" hangingPunct="1"/>
                      <a:r>
                        <a:rPr kumimoji="1" lang="ja-JP" altLang="en-US" sz="2400" kern="1200" dirty="0" smtClean="0">
                          <a:solidFill>
                            <a:schemeClr val="dk1"/>
                          </a:solidFill>
                          <a:latin typeface="+mn-lt"/>
                          <a:ea typeface="+mn-ea"/>
                          <a:cs typeface="+mn-cs"/>
                        </a:rPr>
                        <a:t>・賃金の上昇を伴うことが多い。</a:t>
                      </a:r>
                      <a:endParaRPr kumimoji="1" lang="ja-JP" altLang="en-US" sz="2400" kern="1200" dirty="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EADA"/>
                    </a:solidFill>
                  </a:tcPr>
                </a:tc>
                <a:tc>
                  <a:txBody>
                    <a:bodyPr/>
                    <a:lstStyle/>
                    <a:p>
                      <a:pPr marL="0" algn="l" defTabSz="914400" rtl="0" eaLnBrk="1" latinLnBrk="0" hangingPunct="1"/>
                      <a:r>
                        <a:rPr kumimoji="1" lang="ja-JP" altLang="en-US" sz="2400" kern="1200" dirty="0" smtClean="0">
                          <a:solidFill>
                            <a:schemeClr val="dk1"/>
                          </a:solidFill>
                          <a:latin typeface="+mn-lt"/>
                          <a:ea typeface="+mn-ea"/>
                          <a:cs typeface="+mn-cs"/>
                        </a:rPr>
                        <a:t>物価上昇を抑制するため、金利を引き上げる</a:t>
                      </a:r>
                      <a:endParaRPr kumimoji="1" lang="ja-JP" altLang="en-US" sz="2400" kern="1200" dirty="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EADA"/>
                    </a:solidFill>
                  </a:tcPr>
                </a:tc>
                <a:extLst>
                  <a:ext uri="{0D108BD9-81ED-4DB2-BD59-A6C34878D82A}">
                    <a16:rowId xmlns:a16="http://schemas.microsoft.com/office/drawing/2014/main" val="1036702162"/>
                  </a:ext>
                </a:extLst>
              </a:tr>
              <a:tr h="1887988">
                <a:tc>
                  <a:txBody>
                    <a:bodyPr/>
                    <a:lstStyle/>
                    <a:p>
                      <a:pPr marL="0" algn="l" defTabSz="914400" rtl="0" eaLnBrk="1" latinLnBrk="0" hangingPunct="1"/>
                      <a:r>
                        <a:rPr kumimoji="1" lang="ja-JP" altLang="en-US" sz="2400" kern="1200" dirty="0" smtClean="0">
                          <a:solidFill>
                            <a:schemeClr val="dk1"/>
                          </a:solidFill>
                          <a:latin typeface="+mn-lt"/>
                          <a:ea typeface="+mn-ea"/>
                          <a:cs typeface="+mn-cs"/>
                        </a:rPr>
                        <a:t>ボトルネック型</a:t>
                      </a:r>
                      <a:endParaRPr kumimoji="1" lang="ja-JP" altLang="en-US" sz="2400" kern="1200" dirty="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D5B5"/>
                    </a:solidFill>
                  </a:tcPr>
                </a:tc>
                <a:tc>
                  <a:txBody>
                    <a:bodyPr/>
                    <a:lstStyle/>
                    <a:p>
                      <a:pPr marL="0" algn="just" defTabSz="914400" rtl="0" eaLnBrk="1" latinLnBrk="0" hangingPunct="1"/>
                      <a:r>
                        <a:rPr kumimoji="1" lang="ja-JP" altLang="en-US" sz="2400" kern="1200" dirty="0" smtClean="0">
                          <a:solidFill>
                            <a:schemeClr val="dk1"/>
                          </a:solidFill>
                          <a:latin typeface="+mn-lt"/>
                          <a:ea typeface="+mn-ea"/>
                          <a:cs typeface="+mn-cs"/>
                        </a:rPr>
                        <a:t>・モノ不足やエネルギー価格上昇によって物価が上昇。</a:t>
                      </a:r>
                      <a:endParaRPr kumimoji="1" lang="en-US" altLang="ja-JP" sz="2400" kern="1200" dirty="0" smtClean="0">
                        <a:solidFill>
                          <a:schemeClr val="dk1"/>
                        </a:solidFill>
                        <a:latin typeface="+mn-lt"/>
                        <a:ea typeface="+mn-ea"/>
                        <a:cs typeface="+mn-cs"/>
                      </a:endParaRPr>
                    </a:p>
                    <a:p>
                      <a:pPr marL="0" algn="just" defTabSz="914400" rtl="0" eaLnBrk="1" latinLnBrk="0" hangingPunct="1"/>
                      <a:r>
                        <a:rPr kumimoji="1" lang="ja-JP" altLang="en-US" sz="2400" kern="1200" dirty="0" smtClean="0">
                          <a:solidFill>
                            <a:schemeClr val="dk1"/>
                          </a:solidFill>
                          <a:latin typeface="+mn-lt"/>
                          <a:ea typeface="+mn-ea"/>
                          <a:cs typeface="+mn-cs"/>
                        </a:rPr>
                        <a:t>・企業や家計の所得が減少。</a:t>
                      </a:r>
                      <a:endParaRPr kumimoji="1" lang="ja-JP" altLang="en-US" sz="2400"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D5B5"/>
                    </a:solidFill>
                  </a:tcPr>
                </a:tc>
                <a:tc>
                  <a:txBody>
                    <a:bodyPr/>
                    <a:lstStyle/>
                    <a:p>
                      <a:pPr marL="0" algn="l" defTabSz="914400" rtl="0" eaLnBrk="1" latinLnBrk="0" hangingPunct="1"/>
                      <a:r>
                        <a:rPr kumimoji="1" lang="ja-JP" altLang="en-US" sz="2400" kern="1200" dirty="0" smtClean="0">
                          <a:solidFill>
                            <a:schemeClr val="dk1"/>
                          </a:solidFill>
                          <a:latin typeface="+mn-lt"/>
                          <a:ea typeface="+mn-ea"/>
                          <a:cs typeface="+mn-cs"/>
                        </a:rPr>
                        <a:t>景気の悪化を防ぐため、現状維持（金融緩和）</a:t>
                      </a:r>
                      <a:endParaRPr kumimoji="1" lang="ja-JP" altLang="en-US" sz="2400" kern="1200" dirty="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D5B5"/>
                    </a:solidFill>
                  </a:tcPr>
                </a:tc>
                <a:extLst>
                  <a:ext uri="{0D108BD9-81ED-4DB2-BD59-A6C34878D82A}">
                    <a16:rowId xmlns:a16="http://schemas.microsoft.com/office/drawing/2014/main" val="1878694424"/>
                  </a:ext>
                </a:extLst>
              </a:tr>
            </a:tbl>
          </a:graphicData>
        </a:graphic>
      </p:graphicFrame>
      <p:sp>
        <p:nvSpPr>
          <p:cNvPr id="6" name="タイトル 1"/>
          <p:cNvSpPr txBox="1">
            <a:spLocks/>
          </p:cNvSpPr>
          <p:nvPr/>
        </p:nvSpPr>
        <p:spPr bwMode="auto">
          <a:xfrm>
            <a:off x="380331" y="724849"/>
            <a:ext cx="8560129" cy="607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46" tIns="45622" rIns="91246" bIns="45622" numCol="1" anchor="ctr" anchorCtr="0" compatLnSpc="1">
            <a:prstTxWarp prst="textNoShape">
              <a:avLst/>
            </a:prstTxWarp>
          </a:bodyPr>
          <a:lstStyle>
            <a:lvl1pPr algn="ctr" defTabSz="909302" rtl="0" eaLnBrk="0" fontAlgn="base" hangingPunct="0">
              <a:spcBef>
                <a:spcPct val="0"/>
              </a:spcBef>
              <a:spcAft>
                <a:spcPct val="0"/>
              </a:spcAft>
              <a:defRPr kumimoji="1" sz="4400">
                <a:solidFill>
                  <a:schemeClr val="tx2"/>
                </a:solidFill>
                <a:latin typeface="+mj-lt"/>
                <a:ea typeface="+mj-ea"/>
                <a:cs typeface="+mj-cs"/>
              </a:defRPr>
            </a:lvl1pPr>
            <a:lvl2pPr algn="ctr" defTabSz="909302"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defTabSz="909302"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defTabSz="909302"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defTabSz="909302"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325920" algn="ctr" rtl="0" fontAlgn="base">
              <a:spcBef>
                <a:spcPct val="0"/>
              </a:spcBef>
              <a:spcAft>
                <a:spcPct val="0"/>
              </a:spcAft>
              <a:defRPr kumimoji="1" sz="3100">
                <a:solidFill>
                  <a:schemeClr val="tx2"/>
                </a:solidFill>
                <a:latin typeface="Arial" charset="0"/>
                <a:ea typeface="ＭＳ Ｐゴシック" pitchFamily="50" charset="-128"/>
              </a:defRPr>
            </a:lvl6pPr>
            <a:lvl7pPr marL="651837" algn="ctr" rtl="0" fontAlgn="base">
              <a:spcBef>
                <a:spcPct val="0"/>
              </a:spcBef>
              <a:spcAft>
                <a:spcPct val="0"/>
              </a:spcAft>
              <a:defRPr kumimoji="1" sz="3100">
                <a:solidFill>
                  <a:schemeClr val="tx2"/>
                </a:solidFill>
                <a:latin typeface="Arial" charset="0"/>
                <a:ea typeface="ＭＳ Ｐゴシック" pitchFamily="50" charset="-128"/>
              </a:defRPr>
            </a:lvl7pPr>
            <a:lvl8pPr marL="977753" algn="ctr" rtl="0" fontAlgn="base">
              <a:spcBef>
                <a:spcPct val="0"/>
              </a:spcBef>
              <a:spcAft>
                <a:spcPct val="0"/>
              </a:spcAft>
              <a:defRPr kumimoji="1" sz="3100">
                <a:solidFill>
                  <a:schemeClr val="tx2"/>
                </a:solidFill>
                <a:latin typeface="Arial" charset="0"/>
                <a:ea typeface="ＭＳ Ｐゴシック" pitchFamily="50" charset="-128"/>
              </a:defRPr>
            </a:lvl8pPr>
            <a:lvl9pPr marL="1303674" algn="ctr" rtl="0" fontAlgn="base">
              <a:spcBef>
                <a:spcPct val="0"/>
              </a:spcBef>
              <a:spcAft>
                <a:spcPct val="0"/>
              </a:spcAft>
              <a:defRPr kumimoji="1" sz="3100">
                <a:solidFill>
                  <a:schemeClr val="tx2"/>
                </a:solidFill>
                <a:latin typeface="Arial" charset="0"/>
                <a:ea typeface="ＭＳ Ｐゴシック" pitchFamily="50" charset="-128"/>
              </a:defRPr>
            </a:lvl9pPr>
          </a:lstStyle>
          <a:p>
            <a:pPr marL="457200" indent="-457200" algn="l">
              <a:buFont typeface="Wingdings" pitchFamily="2" charset="2"/>
              <a:buChar char="l"/>
            </a:pPr>
            <a:r>
              <a:rPr lang="ja-JP" altLang="en-US" sz="2400" dirty="0" smtClean="0">
                <a:solidFill>
                  <a:srgbClr val="000000"/>
                </a:solidFill>
                <a:latin typeface="Meiryo UI" panose="020B0604030504040204" pitchFamily="50" charset="-128"/>
                <a:ea typeface="Meiryo UI" panose="020B0604030504040204" pitchFamily="50" charset="-128"/>
              </a:rPr>
              <a:t>世界で起きて</a:t>
            </a:r>
            <a:r>
              <a:rPr lang="ja-JP" altLang="en-US" sz="2400" dirty="0">
                <a:solidFill>
                  <a:srgbClr val="000000"/>
                </a:solidFill>
                <a:latin typeface="Meiryo UI" panose="020B0604030504040204" pitchFamily="50" charset="-128"/>
                <a:ea typeface="Meiryo UI" panose="020B0604030504040204" pitchFamily="50" charset="-128"/>
              </a:rPr>
              <a:t>いる</a:t>
            </a:r>
            <a:r>
              <a:rPr lang="ja-JP" altLang="en-US" sz="2400" dirty="0" smtClean="0">
                <a:solidFill>
                  <a:srgbClr val="000000"/>
                </a:solidFill>
                <a:latin typeface="Meiryo UI" panose="020B0604030504040204" pitchFamily="50" charset="-128"/>
                <a:ea typeface="Meiryo UI" panose="020B0604030504040204" pitchFamily="50" charset="-128"/>
              </a:rPr>
              <a:t>インフレには以下の態様がある。</a:t>
            </a:r>
            <a:endParaRPr lang="ja-JP" altLang="en-US" sz="2400" dirty="0">
              <a:solidFill>
                <a:srgbClr val="000000"/>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8139391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txBox="1">
            <a:spLocks/>
          </p:cNvSpPr>
          <p:nvPr/>
        </p:nvSpPr>
        <p:spPr>
          <a:xfrm>
            <a:off x="368834" y="136036"/>
            <a:ext cx="7754774" cy="598601"/>
          </a:xfrm>
          <a:prstGeom prst="rect">
            <a:avLst/>
          </a:prstGeom>
        </p:spPr>
        <p:txBody>
          <a:bodyPr/>
          <a:lstStyle/>
          <a:p>
            <a:pPr>
              <a:lnSpc>
                <a:spcPct val="100000"/>
              </a:lnSpc>
              <a:spcBef>
                <a:spcPct val="0"/>
              </a:spcBef>
              <a:spcAft>
                <a:spcPct val="0"/>
              </a:spcAft>
              <a:defRPr/>
            </a:pPr>
            <a:r>
              <a:rPr lang="ja-JP" altLang="en-US" sz="2800" b="1" kern="0" dirty="0">
                <a:latin typeface="Meiryo UI" panose="020B0604030504040204" pitchFamily="50" charset="-128"/>
                <a:ea typeface="Meiryo UI" panose="020B0604030504040204" pitchFamily="50" charset="-128"/>
                <a:cs typeface="+mj-cs"/>
              </a:rPr>
              <a:t>景気と株価、債券価格の関係</a:t>
            </a:r>
          </a:p>
        </p:txBody>
      </p:sp>
      <p:sp>
        <p:nvSpPr>
          <p:cNvPr id="4" name="タイトル 1"/>
          <p:cNvSpPr txBox="1">
            <a:spLocks/>
          </p:cNvSpPr>
          <p:nvPr/>
        </p:nvSpPr>
        <p:spPr bwMode="auto">
          <a:xfrm>
            <a:off x="291041" y="932542"/>
            <a:ext cx="8230054" cy="10091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46" tIns="45622" rIns="91246" bIns="45622" numCol="1" anchor="ctr" anchorCtr="0" compatLnSpc="1">
            <a:prstTxWarp prst="textNoShape">
              <a:avLst/>
            </a:prstTxWarp>
          </a:bodyPr>
          <a:lstStyle>
            <a:lvl1pPr algn="ctr" defTabSz="909302" rtl="0" eaLnBrk="0" fontAlgn="base" hangingPunct="0">
              <a:spcBef>
                <a:spcPct val="0"/>
              </a:spcBef>
              <a:spcAft>
                <a:spcPct val="0"/>
              </a:spcAft>
              <a:defRPr kumimoji="1" sz="4400">
                <a:solidFill>
                  <a:schemeClr val="tx2"/>
                </a:solidFill>
                <a:latin typeface="+mj-lt"/>
                <a:ea typeface="+mj-ea"/>
                <a:cs typeface="+mj-cs"/>
              </a:defRPr>
            </a:lvl1pPr>
            <a:lvl2pPr algn="ctr" defTabSz="909302"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defTabSz="909302"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defTabSz="909302"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defTabSz="909302"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325920" algn="ctr" rtl="0" fontAlgn="base">
              <a:spcBef>
                <a:spcPct val="0"/>
              </a:spcBef>
              <a:spcAft>
                <a:spcPct val="0"/>
              </a:spcAft>
              <a:defRPr kumimoji="1" sz="3100">
                <a:solidFill>
                  <a:schemeClr val="tx2"/>
                </a:solidFill>
                <a:latin typeface="Arial" charset="0"/>
                <a:ea typeface="ＭＳ Ｐゴシック" pitchFamily="50" charset="-128"/>
              </a:defRPr>
            </a:lvl6pPr>
            <a:lvl7pPr marL="651837" algn="ctr" rtl="0" fontAlgn="base">
              <a:spcBef>
                <a:spcPct val="0"/>
              </a:spcBef>
              <a:spcAft>
                <a:spcPct val="0"/>
              </a:spcAft>
              <a:defRPr kumimoji="1" sz="3100">
                <a:solidFill>
                  <a:schemeClr val="tx2"/>
                </a:solidFill>
                <a:latin typeface="Arial" charset="0"/>
                <a:ea typeface="ＭＳ Ｐゴシック" pitchFamily="50" charset="-128"/>
              </a:defRPr>
            </a:lvl7pPr>
            <a:lvl8pPr marL="977753" algn="ctr" rtl="0" fontAlgn="base">
              <a:spcBef>
                <a:spcPct val="0"/>
              </a:spcBef>
              <a:spcAft>
                <a:spcPct val="0"/>
              </a:spcAft>
              <a:defRPr kumimoji="1" sz="3100">
                <a:solidFill>
                  <a:schemeClr val="tx2"/>
                </a:solidFill>
                <a:latin typeface="Arial" charset="0"/>
                <a:ea typeface="ＭＳ Ｐゴシック" pitchFamily="50" charset="-128"/>
              </a:defRPr>
            </a:lvl8pPr>
            <a:lvl9pPr marL="1303674" algn="ctr" rtl="0" fontAlgn="base">
              <a:spcBef>
                <a:spcPct val="0"/>
              </a:spcBef>
              <a:spcAft>
                <a:spcPct val="0"/>
              </a:spcAft>
              <a:defRPr kumimoji="1" sz="3100">
                <a:solidFill>
                  <a:schemeClr val="tx2"/>
                </a:solidFill>
                <a:latin typeface="Arial" charset="0"/>
                <a:ea typeface="ＭＳ Ｐゴシック" pitchFamily="50" charset="-128"/>
              </a:defRPr>
            </a:lvl9pPr>
          </a:lstStyle>
          <a:p>
            <a:pPr marL="457200" indent="-457200" algn="l">
              <a:buFont typeface="Wingdings" pitchFamily="2" charset="2"/>
              <a:buChar char="l"/>
            </a:pPr>
            <a:r>
              <a:rPr lang="ja-JP" altLang="en-US" sz="2400" dirty="0">
                <a:solidFill>
                  <a:srgbClr val="000000"/>
                </a:solidFill>
                <a:latin typeface="Meiryo UI" panose="020B0604030504040204" pitchFamily="50" charset="-128"/>
                <a:ea typeface="Meiryo UI" panose="020B0604030504040204" pitchFamily="50" charset="-128"/>
              </a:rPr>
              <a:t>景気の変動は、株価や債券価格など、金融商品の価格にも影響を与えます。</a:t>
            </a:r>
          </a:p>
        </p:txBody>
      </p:sp>
      <p:graphicFrame>
        <p:nvGraphicFramePr>
          <p:cNvPr id="5" name="表 4"/>
          <p:cNvGraphicFramePr>
            <a:graphicFrameLocks noGrp="1"/>
          </p:cNvGraphicFramePr>
          <p:nvPr>
            <p:extLst>
              <p:ext uri="{D42A27DB-BD31-4B8C-83A1-F6EECF244321}">
                <p14:modId xmlns:p14="http://schemas.microsoft.com/office/powerpoint/2010/main" val="3084988305"/>
              </p:ext>
            </p:extLst>
          </p:nvPr>
        </p:nvGraphicFramePr>
        <p:xfrm>
          <a:off x="314705" y="2378068"/>
          <a:ext cx="8307542" cy="3372427"/>
        </p:xfrm>
        <a:graphic>
          <a:graphicData uri="http://schemas.openxmlformats.org/drawingml/2006/table">
            <a:tbl>
              <a:tblPr firstRow="1" bandRow="1">
                <a:tableStyleId>{5940675A-B579-460E-94D1-54222C63F5DA}</a:tableStyleId>
              </a:tblPr>
              <a:tblGrid>
                <a:gridCol w="1236856">
                  <a:extLst>
                    <a:ext uri="{9D8B030D-6E8A-4147-A177-3AD203B41FA5}">
                      <a16:colId xmlns:a16="http://schemas.microsoft.com/office/drawing/2014/main" val="580314656"/>
                    </a:ext>
                  </a:extLst>
                </a:gridCol>
                <a:gridCol w="3496212">
                  <a:extLst>
                    <a:ext uri="{9D8B030D-6E8A-4147-A177-3AD203B41FA5}">
                      <a16:colId xmlns:a16="http://schemas.microsoft.com/office/drawing/2014/main" val="184371626"/>
                    </a:ext>
                  </a:extLst>
                </a:gridCol>
                <a:gridCol w="3574474">
                  <a:extLst>
                    <a:ext uri="{9D8B030D-6E8A-4147-A177-3AD203B41FA5}">
                      <a16:colId xmlns:a16="http://schemas.microsoft.com/office/drawing/2014/main" val="4077177972"/>
                    </a:ext>
                  </a:extLst>
                </a:gridCol>
              </a:tblGrid>
              <a:tr h="595295">
                <a:tc>
                  <a:txBody>
                    <a:bodyPr/>
                    <a:lstStyle/>
                    <a:p>
                      <a:endParaRPr kumimoji="1" lang="ja-JP" altLang="en-US" sz="2800" dirty="0"/>
                    </a:p>
                  </a:txBody>
                  <a:tcPr>
                    <a:solidFill>
                      <a:srgbClr val="F2A60E"/>
                    </a:solidFill>
                  </a:tcPr>
                </a:tc>
                <a:tc>
                  <a:txBody>
                    <a:bodyPr/>
                    <a:lstStyle/>
                    <a:p>
                      <a:pPr algn="ctr"/>
                      <a:r>
                        <a:rPr kumimoji="1" lang="ja-JP" altLang="en-US" sz="2800" dirty="0"/>
                        <a:t>景気が良い</a:t>
                      </a:r>
                    </a:p>
                  </a:txBody>
                  <a:tcPr anchor="ctr">
                    <a:solidFill>
                      <a:srgbClr val="F2A60E"/>
                    </a:solidFill>
                  </a:tcPr>
                </a:tc>
                <a:tc>
                  <a:txBody>
                    <a:bodyPr/>
                    <a:lstStyle/>
                    <a:p>
                      <a:pPr algn="ctr"/>
                      <a:r>
                        <a:rPr kumimoji="1" lang="ja-JP" altLang="en-US" sz="2800" dirty="0"/>
                        <a:t>景気が悪い</a:t>
                      </a:r>
                    </a:p>
                  </a:txBody>
                  <a:tcPr anchor="ctr">
                    <a:solidFill>
                      <a:srgbClr val="F2A60E"/>
                    </a:solidFill>
                  </a:tcPr>
                </a:tc>
                <a:extLst>
                  <a:ext uri="{0D108BD9-81ED-4DB2-BD59-A6C34878D82A}">
                    <a16:rowId xmlns:a16="http://schemas.microsoft.com/office/drawing/2014/main" val="3282603958"/>
                  </a:ext>
                </a:extLst>
              </a:tr>
              <a:tr h="1306406">
                <a:tc>
                  <a:txBody>
                    <a:bodyPr/>
                    <a:lstStyle/>
                    <a:p>
                      <a:pPr algn="ctr"/>
                      <a:r>
                        <a:rPr kumimoji="1" lang="ja-JP" altLang="en-US" sz="2800" dirty="0"/>
                        <a:t>株価</a:t>
                      </a:r>
                    </a:p>
                  </a:txBody>
                  <a:tcPr anchor="ctr"/>
                </a:tc>
                <a:tc>
                  <a:txBody>
                    <a:bodyPr/>
                    <a:lstStyle/>
                    <a:p>
                      <a:pPr algn="ctr">
                        <a:spcAft>
                          <a:spcPts val="1200"/>
                        </a:spcAft>
                      </a:pPr>
                      <a:r>
                        <a:rPr kumimoji="1" lang="ja-JP" altLang="en-US" sz="2800" dirty="0"/>
                        <a:t>（　　　　　　）</a:t>
                      </a:r>
                      <a:endParaRPr kumimoji="1" lang="en-US" altLang="ja-JP" sz="2800" dirty="0"/>
                    </a:p>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2000" dirty="0"/>
                        <a:t>企業の業績が</a:t>
                      </a:r>
                      <a:endParaRPr kumimoji="1" lang="en-US" altLang="ja-JP" sz="2000" dirty="0"/>
                    </a:p>
                    <a:p>
                      <a:pPr marL="0" marR="0" lvl="0" indent="0" algn="ctr" defTabSz="685800" rtl="0" eaLnBrk="1" fontAlgn="auto" latinLnBrk="0" hangingPunct="1">
                        <a:lnSpc>
                          <a:spcPct val="100000"/>
                        </a:lnSpc>
                        <a:spcBef>
                          <a:spcPts val="0"/>
                        </a:spcBef>
                        <a:spcAft>
                          <a:spcPts val="0"/>
                        </a:spcAft>
                        <a:buClrTx/>
                        <a:buSzTx/>
                        <a:buFontTx/>
                        <a:buNone/>
                        <a:tabLst/>
                        <a:defRPr/>
                      </a:pPr>
                      <a:r>
                        <a:rPr kumimoji="1" lang="en-US" altLang="ja-JP" sz="2000" dirty="0"/>
                        <a:t>〔</a:t>
                      </a:r>
                      <a:r>
                        <a:rPr kumimoji="1" lang="ja-JP" altLang="en-US" sz="2000" dirty="0"/>
                        <a:t>　　　　</a:t>
                      </a:r>
                      <a:r>
                        <a:rPr kumimoji="1" lang="ja-JP" altLang="en-US" sz="2000" dirty="0" smtClean="0"/>
                        <a:t>　</a:t>
                      </a:r>
                      <a:r>
                        <a:rPr kumimoji="1" lang="en-US" altLang="ja-JP" sz="2000" dirty="0" smtClean="0"/>
                        <a:t>〕</a:t>
                      </a:r>
                      <a:r>
                        <a:rPr kumimoji="1" lang="ja-JP" altLang="en-US" sz="2000" dirty="0"/>
                        <a:t>から</a:t>
                      </a:r>
                    </a:p>
                  </a:txBody>
                  <a:tcPr/>
                </a:tc>
                <a:tc>
                  <a:txBody>
                    <a:bodyPr/>
                    <a:lstStyle/>
                    <a:p>
                      <a:pPr algn="ctr">
                        <a:spcAft>
                          <a:spcPts val="1200"/>
                        </a:spcAft>
                      </a:pPr>
                      <a:r>
                        <a:rPr kumimoji="1" lang="ja-JP" altLang="en-US" sz="2800" dirty="0"/>
                        <a:t>（　　　　　　）</a:t>
                      </a:r>
                      <a:endParaRPr kumimoji="1" lang="en-US" altLang="ja-JP" sz="2800" dirty="0"/>
                    </a:p>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2000" dirty="0"/>
                        <a:t>企業の業績が</a:t>
                      </a:r>
                      <a:endParaRPr kumimoji="1" lang="en-US" altLang="ja-JP" sz="2000" dirty="0"/>
                    </a:p>
                    <a:p>
                      <a:pPr marL="0" marR="0" lvl="0" indent="0" algn="ctr" defTabSz="685800" rtl="0" eaLnBrk="1" fontAlgn="auto" latinLnBrk="0" hangingPunct="1">
                        <a:lnSpc>
                          <a:spcPct val="100000"/>
                        </a:lnSpc>
                        <a:spcBef>
                          <a:spcPts val="0"/>
                        </a:spcBef>
                        <a:spcAft>
                          <a:spcPts val="0"/>
                        </a:spcAft>
                        <a:buClrTx/>
                        <a:buSzTx/>
                        <a:buFontTx/>
                        <a:buNone/>
                        <a:tabLst/>
                        <a:defRPr/>
                      </a:pPr>
                      <a:r>
                        <a:rPr kumimoji="1" lang="en-US" altLang="ja-JP" sz="2000" dirty="0"/>
                        <a:t>〔</a:t>
                      </a:r>
                      <a:r>
                        <a:rPr kumimoji="1" lang="ja-JP" altLang="en-US" sz="2000" dirty="0"/>
                        <a:t>　　　　</a:t>
                      </a:r>
                      <a:r>
                        <a:rPr kumimoji="1" lang="ja-JP" altLang="en-US" sz="2000" dirty="0" smtClean="0"/>
                        <a:t>　</a:t>
                      </a:r>
                      <a:r>
                        <a:rPr kumimoji="1" lang="en-US" altLang="ja-JP" sz="2000" dirty="0" smtClean="0"/>
                        <a:t>〕</a:t>
                      </a:r>
                      <a:r>
                        <a:rPr kumimoji="1" lang="ja-JP" altLang="en-US" sz="2000" dirty="0"/>
                        <a:t>から</a:t>
                      </a:r>
                    </a:p>
                  </a:txBody>
                  <a:tcPr/>
                </a:tc>
                <a:extLst>
                  <a:ext uri="{0D108BD9-81ED-4DB2-BD59-A6C34878D82A}">
                    <a16:rowId xmlns:a16="http://schemas.microsoft.com/office/drawing/2014/main" val="2520748801"/>
                  </a:ext>
                </a:extLst>
              </a:tr>
              <a:tr h="1470726">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2800" dirty="0"/>
                        <a:t>債券価格</a:t>
                      </a:r>
                    </a:p>
                  </a:txBody>
                  <a:tcPr anchor="ctr"/>
                </a:tc>
                <a:tc>
                  <a:txBody>
                    <a:bodyPr/>
                    <a:lstStyle/>
                    <a:p>
                      <a:pPr algn="ctr">
                        <a:spcAft>
                          <a:spcPts val="1200"/>
                        </a:spcAft>
                      </a:pPr>
                      <a:r>
                        <a:rPr kumimoji="1" lang="ja-JP" altLang="en-US" sz="2800" dirty="0"/>
                        <a:t>（　　　　　　）</a:t>
                      </a:r>
                      <a:endParaRPr kumimoji="1" lang="en-US" altLang="ja-JP" sz="2800" dirty="0"/>
                    </a:p>
                    <a:p>
                      <a:pPr algn="ctr"/>
                      <a:r>
                        <a:rPr kumimoji="1" lang="ja-JP" altLang="en-US" sz="2000" dirty="0"/>
                        <a:t>金利が</a:t>
                      </a:r>
                      <a:endParaRPr kumimoji="1" lang="en-US" altLang="ja-JP" sz="2000" dirty="0"/>
                    </a:p>
                    <a:p>
                      <a:pPr algn="ctr"/>
                      <a:r>
                        <a:rPr kumimoji="1" lang="en-US" altLang="ja-JP" sz="2000" dirty="0"/>
                        <a:t>〔</a:t>
                      </a:r>
                      <a:r>
                        <a:rPr kumimoji="1" lang="ja-JP" altLang="en-US" sz="2000" dirty="0"/>
                        <a:t>　　　　   </a:t>
                      </a:r>
                      <a:r>
                        <a:rPr kumimoji="1" lang="ja-JP" altLang="en-US" sz="2000" dirty="0" smtClean="0"/>
                        <a:t>　</a:t>
                      </a:r>
                      <a:r>
                        <a:rPr kumimoji="1" lang="en-US" altLang="ja-JP" sz="2000" dirty="0" smtClean="0"/>
                        <a:t>〕</a:t>
                      </a:r>
                      <a:r>
                        <a:rPr kumimoji="1" lang="ja-JP" altLang="en-US" sz="2000" dirty="0"/>
                        <a:t>から</a:t>
                      </a:r>
                    </a:p>
                  </a:txBody>
                  <a:tcPr/>
                </a:tc>
                <a:tc>
                  <a:txBody>
                    <a:bodyPr/>
                    <a:lstStyle/>
                    <a:p>
                      <a:pPr algn="ctr">
                        <a:spcAft>
                          <a:spcPts val="1200"/>
                        </a:spcAft>
                      </a:pPr>
                      <a:r>
                        <a:rPr kumimoji="1" lang="ja-JP" altLang="en-US" sz="2800" dirty="0"/>
                        <a:t>（　　　　　　）</a:t>
                      </a:r>
                      <a:endParaRPr kumimoji="1" lang="en-US" altLang="ja-JP" sz="2800" dirty="0"/>
                    </a:p>
                    <a:p>
                      <a:pPr algn="ctr"/>
                      <a:r>
                        <a:rPr kumimoji="1" lang="ja-JP" altLang="en-US" sz="2000" dirty="0"/>
                        <a:t>金利が</a:t>
                      </a:r>
                      <a:endParaRPr kumimoji="1" lang="en-US" altLang="ja-JP" sz="2000" dirty="0"/>
                    </a:p>
                    <a:p>
                      <a:pPr algn="ctr"/>
                      <a:r>
                        <a:rPr kumimoji="1" lang="en-US" altLang="ja-JP" sz="2000" dirty="0"/>
                        <a:t>〔</a:t>
                      </a:r>
                      <a:r>
                        <a:rPr kumimoji="1" lang="ja-JP" altLang="en-US" sz="2000" dirty="0"/>
                        <a:t>　　　　　</a:t>
                      </a:r>
                      <a:r>
                        <a:rPr kumimoji="1" lang="ja-JP" altLang="en-US" sz="2000" dirty="0" smtClean="0"/>
                        <a:t>　</a:t>
                      </a:r>
                      <a:r>
                        <a:rPr kumimoji="1" lang="en-US" altLang="ja-JP" sz="2000" dirty="0" smtClean="0"/>
                        <a:t>〕</a:t>
                      </a:r>
                      <a:r>
                        <a:rPr kumimoji="1" lang="ja-JP" altLang="en-US" sz="2000" dirty="0"/>
                        <a:t>から</a:t>
                      </a:r>
                    </a:p>
                  </a:txBody>
                  <a:tcPr/>
                </a:tc>
                <a:extLst>
                  <a:ext uri="{0D108BD9-81ED-4DB2-BD59-A6C34878D82A}">
                    <a16:rowId xmlns:a16="http://schemas.microsoft.com/office/drawing/2014/main" val="4153879569"/>
                  </a:ext>
                </a:extLst>
              </a:tr>
            </a:tbl>
          </a:graphicData>
        </a:graphic>
      </p:graphicFrame>
      <p:sp>
        <p:nvSpPr>
          <p:cNvPr id="6" name="テキスト ボックス 5"/>
          <p:cNvSpPr txBox="1"/>
          <p:nvPr/>
        </p:nvSpPr>
        <p:spPr>
          <a:xfrm>
            <a:off x="2554024" y="2976780"/>
            <a:ext cx="1359569" cy="461665"/>
          </a:xfrm>
          <a:prstGeom prst="rect">
            <a:avLst/>
          </a:prstGeom>
          <a:noFill/>
        </p:spPr>
        <p:txBody>
          <a:bodyPr wrap="square" rtlCol="0">
            <a:spAutoFit/>
          </a:bodyPr>
          <a:lstStyle/>
          <a:p>
            <a:r>
              <a:rPr lang="ja-JP" altLang="en-US" sz="2400" dirty="0">
                <a:solidFill>
                  <a:srgbClr val="FF0000"/>
                </a:solidFill>
                <a:latin typeface="Meiryo UI" panose="020B0604030504040204" pitchFamily="50" charset="-128"/>
                <a:ea typeface="Meiryo UI" panose="020B0604030504040204" pitchFamily="50" charset="-128"/>
              </a:rPr>
              <a:t>上昇する</a:t>
            </a:r>
            <a:endParaRPr lang="ja-JP" altLang="en-US" sz="2400"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2483088" y="5112870"/>
            <a:ext cx="1176176" cy="400110"/>
          </a:xfrm>
          <a:prstGeom prst="rect">
            <a:avLst/>
          </a:prstGeom>
          <a:noFill/>
        </p:spPr>
        <p:txBody>
          <a:bodyPr wrap="square" rtlCol="0">
            <a:spAutoFit/>
          </a:bodyPr>
          <a:lstStyle/>
          <a:p>
            <a:r>
              <a:rPr lang="ja-JP" altLang="en-US" sz="2000" dirty="0">
                <a:solidFill>
                  <a:srgbClr val="FF0000"/>
                </a:solidFill>
                <a:latin typeface="Meiryo UI" panose="020B0604030504040204" pitchFamily="50" charset="-128"/>
                <a:ea typeface="Meiryo UI" panose="020B0604030504040204" pitchFamily="50" charset="-128"/>
              </a:rPr>
              <a:t>上昇する</a:t>
            </a:r>
            <a:endParaRPr lang="ja-JP" altLang="en-US" sz="2000" dirty="0">
              <a:latin typeface="Meiryo UI" panose="020B0604030504040204" pitchFamily="50" charset="-128"/>
              <a:ea typeface="Meiryo UI" panose="020B0604030504040204" pitchFamily="50" charset="-128"/>
            </a:endParaRPr>
          </a:p>
        </p:txBody>
      </p:sp>
      <p:sp>
        <p:nvSpPr>
          <p:cNvPr id="8" name="テキスト ボックス 7"/>
          <p:cNvSpPr txBox="1"/>
          <p:nvPr/>
        </p:nvSpPr>
        <p:spPr>
          <a:xfrm>
            <a:off x="6047263" y="5111977"/>
            <a:ext cx="1214845" cy="400110"/>
          </a:xfrm>
          <a:prstGeom prst="rect">
            <a:avLst/>
          </a:prstGeom>
          <a:noFill/>
        </p:spPr>
        <p:txBody>
          <a:bodyPr wrap="square" rtlCol="0">
            <a:spAutoFit/>
          </a:bodyPr>
          <a:lstStyle/>
          <a:p>
            <a:r>
              <a:rPr lang="ja-JP" altLang="en-US" sz="2000" dirty="0">
                <a:solidFill>
                  <a:srgbClr val="00B0F0"/>
                </a:solidFill>
                <a:latin typeface="Meiryo UI" panose="020B0604030504040204" pitchFamily="50" charset="-128"/>
                <a:ea typeface="Meiryo UI" panose="020B0604030504040204" pitchFamily="50" charset="-128"/>
              </a:rPr>
              <a:t>下落する</a:t>
            </a:r>
          </a:p>
        </p:txBody>
      </p:sp>
      <p:sp>
        <p:nvSpPr>
          <p:cNvPr id="9" name="テキスト ボックス 8"/>
          <p:cNvSpPr txBox="1"/>
          <p:nvPr/>
        </p:nvSpPr>
        <p:spPr>
          <a:xfrm>
            <a:off x="2453592" y="3823772"/>
            <a:ext cx="1179095" cy="400110"/>
          </a:xfrm>
          <a:prstGeom prst="rect">
            <a:avLst/>
          </a:prstGeom>
          <a:noFill/>
        </p:spPr>
        <p:txBody>
          <a:bodyPr wrap="square" rtlCol="0">
            <a:spAutoFit/>
          </a:bodyPr>
          <a:lstStyle/>
          <a:p>
            <a:pPr algn="ctr"/>
            <a:r>
              <a:rPr lang="ja-JP" altLang="en-US" sz="2000" dirty="0">
                <a:solidFill>
                  <a:srgbClr val="FF0000"/>
                </a:solidFill>
                <a:latin typeface="Meiryo UI" panose="020B0604030504040204" pitchFamily="50" charset="-128"/>
                <a:ea typeface="Meiryo UI" panose="020B0604030504040204" pitchFamily="50" charset="-128"/>
              </a:rPr>
              <a:t>上がる</a:t>
            </a:r>
            <a:r>
              <a:rPr lang="en-US" altLang="ja-JP" sz="2000" dirty="0">
                <a:solidFill>
                  <a:srgbClr val="FF0000"/>
                </a:solidFill>
                <a:latin typeface="Meiryo UI" panose="020B0604030504040204" pitchFamily="50" charset="-128"/>
                <a:ea typeface="Meiryo UI" panose="020B0604030504040204" pitchFamily="50" charset="-128"/>
              </a:rPr>
              <a:t> </a:t>
            </a:r>
            <a:endParaRPr lang="ja-JP" altLang="en-US" sz="2000" dirty="0">
              <a:latin typeface="Meiryo UI" panose="020B0604030504040204" pitchFamily="50" charset="-128"/>
              <a:ea typeface="Meiryo UI" panose="020B0604030504040204" pitchFamily="50" charset="-128"/>
            </a:endParaRPr>
          </a:p>
        </p:txBody>
      </p:sp>
      <p:sp>
        <p:nvSpPr>
          <p:cNvPr id="10" name="テキスト ボックス 9"/>
          <p:cNvSpPr txBox="1"/>
          <p:nvPr/>
        </p:nvSpPr>
        <p:spPr>
          <a:xfrm>
            <a:off x="5974119" y="3817168"/>
            <a:ext cx="1179095" cy="400110"/>
          </a:xfrm>
          <a:prstGeom prst="rect">
            <a:avLst/>
          </a:prstGeom>
          <a:noFill/>
        </p:spPr>
        <p:txBody>
          <a:bodyPr wrap="square" rtlCol="0">
            <a:spAutoFit/>
          </a:bodyPr>
          <a:lstStyle/>
          <a:p>
            <a:pPr algn="ctr"/>
            <a:r>
              <a:rPr lang="ja-JP" altLang="en-US" sz="2000" dirty="0">
                <a:solidFill>
                  <a:srgbClr val="00B0F0"/>
                </a:solidFill>
                <a:latin typeface="Meiryo UI" panose="020B0604030504040204" pitchFamily="50" charset="-128"/>
                <a:ea typeface="Meiryo UI" panose="020B0604030504040204" pitchFamily="50" charset="-128"/>
              </a:rPr>
              <a:t>下がる</a:t>
            </a:r>
            <a:r>
              <a:rPr lang="en-US" altLang="ja-JP" sz="2000" dirty="0">
                <a:solidFill>
                  <a:srgbClr val="0000FF"/>
                </a:solidFill>
                <a:latin typeface="Meiryo UI" panose="020B0604030504040204" pitchFamily="50" charset="-128"/>
                <a:ea typeface="Meiryo UI" panose="020B0604030504040204" pitchFamily="50" charset="-128"/>
              </a:rPr>
              <a:t> </a:t>
            </a:r>
            <a:endParaRPr lang="ja-JP" altLang="en-US" sz="2000" dirty="0">
              <a:solidFill>
                <a:srgbClr val="0000FF"/>
              </a:solidFill>
              <a:latin typeface="Meiryo UI" panose="020B0604030504040204" pitchFamily="50" charset="-128"/>
              <a:ea typeface="Meiryo UI" panose="020B0604030504040204" pitchFamily="50" charset="-128"/>
            </a:endParaRPr>
          </a:p>
        </p:txBody>
      </p:sp>
      <p:sp>
        <p:nvSpPr>
          <p:cNvPr id="11" name="テキスト ボックス 10"/>
          <p:cNvSpPr txBox="1"/>
          <p:nvPr/>
        </p:nvSpPr>
        <p:spPr>
          <a:xfrm>
            <a:off x="6192162" y="2990294"/>
            <a:ext cx="1359569" cy="461665"/>
          </a:xfrm>
          <a:prstGeom prst="rect">
            <a:avLst/>
          </a:prstGeom>
          <a:noFill/>
        </p:spPr>
        <p:txBody>
          <a:bodyPr wrap="square" rtlCol="0">
            <a:spAutoFit/>
          </a:bodyPr>
          <a:lstStyle/>
          <a:p>
            <a:r>
              <a:rPr lang="ja-JP" altLang="en-US" sz="2400" dirty="0">
                <a:solidFill>
                  <a:srgbClr val="00B0F0"/>
                </a:solidFill>
                <a:latin typeface="Meiryo UI" panose="020B0604030504040204" pitchFamily="50" charset="-128"/>
                <a:ea typeface="Meiryo UI" panose="020B0604030504040204" pitchFamily="50" charset="-128"/>
              </a:rPr>
              <a:t>下落する</a:t>
            </a:r>
          </a:p>
        </p:txBody>
      </p:sp>
      <p:sp>
        <p:nvSpPr>
          <p:cNvPr id="12" name="テキスト ボックス 11"/>
          <p:cNvSpPr txBox="1"/>
          <p:nvPr/>
        </p:nvSpPr>
        <p:spPr>
          <a:xfrm>
            <a:off x="6151040" y="4304275"/>
            <a:ext cx="1359569" cy="461665"/>
          </a:xfrm>
          <a:prstGeom prst="rect">
            <a:avLst/>
          </a:prstGeom>
          <a:noFill/>
        </p:spPr>
        <p:txBody>
          <a:bodyPr wrap="square" rtlCol="0">
            <a:spAutoFit/>
          </a:bodyPr>
          <a:lstStyle/>
          <a:p>
            <a:r>
              <a:rPr lang="ja-JP" altLang="en-US" sz="2400" dirty="0">
                <a:solidFill>
                  <a:srgbClr val="FF0000"/>
                </a:solidFill>
                <a:latin typeface="Meiryo UI" panose="020B0604030504040204" pitchFamily="50" charset="-128"/>
                <a:ea typeface="Meiryo UI" panose="020B0604030504040204" pitchFamily="50" charset="-128"/>
              </a:rPr>
              <a:t>上昇する</a:t>
            </a:r>
            <a:endParaRPr lang="ja-JP" altLang="en-US" sz="2400" dirty="0">
              <a:latin typeface="Meiryo UI" panose="020B0604030504040204" pitchFamily="50" charset="-128"/>
              <a:ea typeface="Meiryo UI" panose="020B0604030504040204" pitchFamily="50" charset="-128"/>
            </a:endParaRPr>
          </a:p>
        </p:txBody>
      </p:sp>
      <p:sp>
        <p:nvSpPr>
          <p:cNvPr id="13" name="テキスト ボックス 12"/>
          <p:cNvSpPr txBox="1"/>
          <p:nvPr/>
        </p:nvSpPr>
        <p:spPr>
          <a:xfrm>
            <a:off x="2612833" y="4304276"/>
            <a:ext cx="1359569" cy="461665"/>
          </a:xfrm>
          <a:prstGeom prst="rect">
            <a:avLst/>
          </a:prstGeom>
          <a:noFill/>
        </p:spPr>
        <p:txBody>
          <a:bodyPr wrap="square" rtlCol="0">
            <a:spAutoFit/>
          </a:bodyPr>
          <a:lstStyle/>
          <a:p>
            <a:r>
              <a:rPr lang="ja-JP" altLang="en-US" sz="2400" dirty="0">
                <a:solidFill>
                  <a:srgbClr val="00B0F0"/>
                </a:solidFill>
                <a:latin typeface="Meiryo UI" panose="020B0604030504040204" pitchFamily="50" charset="-128"/>
                <a:ea typeface="Meiryo UI" panose="020B0604030504040204" pitchFamily="50" charset="-128"/>
              </a:rPr>
              <a:t>下落する</a:t>
            </a:r>
          </a:p>
        </p:txBody>
      </p:sp>
      <p:pic>
        <p:nvPicPr>
          <p:cNvPr id="14" name="図 13"/>
          <p:cNvPicPr>
            <a:picLocks noChangeAspect="1"/>
          </p:cNvPicPr>
          <p:nvPr/>
        </p:nvPicPr>
        <p:blipFill>
          <a:blip r:embed="rId2"/>
          <a:stretch>
            <a:fillRect/>
          </a:stretch>
        </p:blipFill>
        <p:spPr>
          <a:xfrm>
            <a:off x="8123608" y="4482277"/>
            <a:ext cx="681219" cy="1065778"/>
          </a:xfrm>
          <a:prstGeom prst="rect">
            <a:avLst/>
          </a:prstGeom>
        </p:spPr>
      </p:pic>
      <p:pic>
        <p:nvPicPr>
          <p:cNvPr id="15" name="図 14"/>
          <p:cNvPicPr>
            <a:picLocks noChangeAspect="1"/>
          </p:cNvPicPr>
          <p:nvPr/>
        </p:nvPicPr>
        <p:blipFill>
          <a:blip r:embed="rId2"/>
          <a:stretch>
            <a:fillRect/>
          </a:stretch>
        </p:blipFill>
        <p:spPr>
          <a:xfrm>
            <a:off x="4583678" y="4482277"/>
            <a:ext cx="681219" cy="1065778"/>
          </a:xfrm>
          <a:prstGeom prst="rect">
            <a:avLst/>
          </a:prstGeom>
        </p:spPr>
      </p:pic>
      <p:sp>
        <p:nvSpPr>
          <p:cNvPr id="16" name="テキスト ボックス 15"/>
          <p:cNvSpPr txBox="1"/>
          <p:nvPr/>
        </p:nvSpPr>
        <p:spPr>
          <a:xfrm>
            <a:off x="487917" y="6200863"/>
            <a:ext cx="7648295" cy="350865"/>
          </a:xfrm>
          <a:prstGeom prst="rect">
            <a:avLst/>
          </a:prstGeom>
          <a:noFill/>
        </p:spPr>
        <p:txBody>
          <a:bodyPr wrap="square" rtlCol="0">
            <a:spAutoFit/>
          </a:bodyPr>
          <a:lstStyle/>
          <a:p>
            <a:pPr marL="534988" indent="-534988"/>
            <a:r>
              <a:rPr lang="ja-JP" altLang="en-US" sz="1400" dirty="0">
                <a:latin typeface="Meiryo UI" panose="020B0604030504040204" pitchFamily="50" charset="-128"/>
                <a:ea typeface="Meiryo UI" panose="020B0604030504040204" pitchFamily="50" charset="-128"/>
                <a:cs typeface="Meiryo UI" panose="020B0604030504040204" pitchFamily="50" charset="-128"/>
              </a:rPr>
              <a:t>出所</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：金融経済教育推進会議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e</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ラーニング講座「マネビタ</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「金融と経済を学ぶ」</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kern="100" dirty="0" smtClean="0">
                <a:latin typeface="游明朝" panose="02020400000000000000" pitchFamily="18" charset="-128"/>
                <a:ea typeface="Meiryo UI" panose="020B0604030504040204" pitchFamily="50" charset="-128"/>
                <a:cs typeface="Times New Roman" panose="02020603050405020304" pitchFamily="18" charset="0"/>
              </a:rPr>
              <a:t>金利と経済」</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スライド番号プレースホルダー 2"/>
          <p:cNvSpPr txBox="1">
            <a:spLocks/>
          </p:cNvSpPr>
          <p:nvPr/>
        </p:nvSpPr>
        <p:spPr>
          <a:xfrm>
            <a:off x="6896986" y="6432255"/>
            <a:ext cx="2133600" cy="365125"/>
          </a:xfrm>
          <a:prstGeom prst="rect">
            <a:avLst/>
          </a:prstGeom>
        </p:spPr>
        <p:txBody>
          <a:bodyPr vert="horz" lIns="91440" tIns="45720" rIns="91440" bIns="45720" rtlCol="0" anchor="ctr"/>
          <a:lstStyle>
            <a:defPPr>
              <a:defRPr lang="en-US"/>
            </a:defPPr>
            <a:lvl1pPr algn="r" rtl="0" fontAlgn="base">
              <a:lnSpc>
                <a:spcPct val="120000"/>
              </a:lnSpc>
              <a:spcBef>
                <a:spcPct val="20000"/>
              </a:spcBef>
              <a:spcAft>
                <a:spcPct val="20000"/>
              </a:spcAft>
              <a:defRPr kumimoji="1" sz="1200" kern="1200">
                <a:solidFill>
                  <a:schemeClr val="tx1">
                    <a:tint val="75000"/>
                  </a:schemeClr>
                </a:solidFill>
                <a:latin typeface="Arial" charset="0"/>
                <a:ea typeface="ＭＳ Ｐゴシック" charset="-128"/>
                <a:cs typeface="+mn-cs"/>
              </a:defRPr>
            </a:lvl1pPr>
            <a:lvl2pPr marL="4572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2pPr>
            <a:lvl3pPr marL="9144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3pPr>
            <a:lvl4pPr marL="13716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4pPr>
            <a:lvl5pPr marL="18288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fld id="{8549D000-9F9E-4C61-95C7-5047871B5096}" type="slidenum">
              <a:rPr lang="ja-JP" altLang="en-US" sz="1800" b="1" smtClean="0">
                <a:solidFill>
                  <a:srgbClr val="D96709"/>
                </a:solidFill>
                <a:latin typeface="Meiryo UI" panose="020B0604030504040204" pitchFamily="50" charset="-128"/>
                <a:ea typeface="Meiryo UI" panose="020B0604030504040204" pitchFamily="50" charset="-128"/>
              </a:rPr>
              <a:pPr/>
              <a:t>8</a:t>
            </a:fld>
            <a:endParaRPr lang="ja-JP" altLang="en-US" sz="1800" b="1" dirty="0">
              <a:solidFill>
                <a:srgbClr val="D96709"/>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585562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500"/>
                                        <p:tgtEl>
                                          <p:spTgt spid="15"/>
                                        </p:tgtEl>
                                      </p:cBhvr>
                                    </p:animEffect>
                                  </p:childTnLst>
                                </p:cTn>
                              </p:par>
                              <p:par>
                                <p:cTn id="40" presetID="10" presetClass="entr" presetSubtype="0" fill="hold" nodeType="with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txBox="1">
            <a:spLocks/>
          </p:cNvSpPr>
          <p:nvPr/>
        </p:nvSpPr>
        <p:spPr>
          <a:xfrm>
            <a:off x="110836" y="99734"/>
            <a:ext cx="9143999" cy="598601"/>
          </a:xfrm>
          <a:prstGeom prst="rect">
            <a:avLst/>
          </a:prstGeom>
        </p:spPr>
        <p:txBody>
          <a:bodyPr/>
          <a:lstStyle/>
          <a:p>
            <a:pPr>
              <a:lnSpc>
                <a:spcPct val="100000"/>
              </a:lnSpc>
              <a:spcBef>
                <a:spcPct val="0"/>
              </a:spcBef>
              <a:spcAft>
                <a:spcPct val="0"/>
              </a:spcAft>
              <a:defRPr/>
            </a:pPr>
            <a:r>
              <a:rPr lang="ja-JP" altLang="en-US" sz="2800" b="1" kern="0" dirty="0">
                <a:solidFill>
                  <a:srgbClr val="FF0000"/>
                </a:solidFill>
                <a:latin typeface="Meiryo UI" panose="020B0604030504040204" pitchFamily="50" charset="-128"/>
                <a:ea typeface="Meiryo UI" panose="020B0604030504040204" pitchFamily="50" charset="-128"/>
                <a:cs typeface="+mj-cs"/>
              </a:rPr>
              <a:t>金利が上昇</a:t>
            </a:r>
            <a:r>
              <a:rPr lang="ja-JP" altLang="en-US" sz="2800" kern="0" dirty="0">
                <a:latin typeface="Meiryo UI" panose="020B0604030504040204" pitchFamily="50" charset="-128"/>
                <a:ea typeface="Meiryo UI" panose="020B0604030504040204" pitchFamily="50" charset="-128"/>
                <a:cs typeface="+mj-cs"/>
              </a:rPr>
              <a:t>すると、なぜ</a:t>
            </a:r>
            <a:r>
              <a:rPr lang="ja-JP" altLang="en-US" sz="2800" b="1" kern="0" dirty="0">
                <a:solidFill>
                  <a:srgbClr val="00B0F0"/>
                </a:solidFill>
                <a:latin typeface="Meiryo UI" panose="020B0604030504040204" pitchFamily="50" charset="-128"/>
                <a:ea typeface="Meiryo UI" panose="020B0604030504040204" pitchFamily="50" charset="-128"/>
                <a:cs typeface="+mj-cs"/>
              </a:rPr>
              <a:t>債券価格は下落</a:t>
            </a:r>
            <a:r>
              <a:rPr lang="ja-JP" altLang="en-US" sz="2800" kern="0" dirty="0">
                <a:latin typeface="Meiryo UI" panose="020B0604030504040204" pitchFamily="50" charset="-128"/>
                <a:ea typeface="Meiryo UI" panose="020B0604030504040204" pitchFamily="50" charset="-128"/>
                <a:cs typeface="+mj-cs"/>
              </a:rPr>
              <a:t>するのでしょうか？</a:t>
            </a:r>
          </a:p>
        </p:txBody>
      </p:sp>
      <p:sp>
        <p:nvSpPr>
          <p:cNvPr id="4" name="テキスト ボックス 3"/>
          <p:cNvSpPr txBox="1"/>
          <p:nvPr/>
        </p:nvSpPr>
        <p:spPr>
          <a:xfrm>
            <a:off x="1490" y="4006189"/>
            <a:ext cx="2265731" cy="1963614"/>
          </a:xfrm>
          <a:prstGeom prst="rect">
            <a:avLst/>
          </a:prstGeom>
          <a:noFill/>
        </p:spPr>
        <p:txBody>
          <a:bodyPr wrap="square" rtlCol="0">
            <a:spAutoFit/>
          </a:bodyPr>
          <a:lstStyle/>
          <a:p>
            <a:pPr marL="539750" indent="-539750" algn="just">
              <a:lnSpc>
                <a:spcPct val="100000"/>
              </a:lnSpc>
              <a:spcBef>
                <a:spcPts val="0"/>
              </a:spcBef>
              <a:spcAft>
                <a:spcPts val="0"/>
              </a:spcAft>
            </a:pPr>
            <a:r>
              <a:rPr lang="ja-JP" altLang="en-US" sz="1600" dirty="0">
                <a:latin typeface="Meiryo UI" panose="020B0604030504040204" pitchFamily="50" charset="-128"/>
                <a:ea typeface="Meiryo UI" panose="020B0604030504040204" pitchFamily="50" charset="-128"/>
              </a:rPr>
              <a:t>（注）債券の価格は、この債券の利回り（償還まで持っていた場合に得られる利益の年率）が、</a:t>
            </a:r>
            <a:endParaRPr lang="en-US" altLang="ja-JP" sz="1600" dirty="0">
              <a:latin typeface="Meiryo UI" panose="020B0604030504040204" pitchFamily="50" charset="-128"/>
              <a:ea typeface="Meiryo UI" panose="020B0604030504040204" pitchFamily="50" charset="-128"/>
            </a:endParaRPr>
          </a:p>
          <a:p>
            <a:pPr marL="539750" indent="-539750" algn="just"/>
            <a:r>
              <a:rPr lang="ja-JP" altLang="en-US" sz="1600" dirty="0">
                <a:latin typeface="Meiryo UI" panose="020B0604030504040204" pitchFamily="50" charset="-128"/>
                <a:ea typeface="Meiryo UI" panose="020B0604030504040204" pitchFamily="50" charset="-128"/>
              </a:rPr>
              <a:t>　　　　ほぼ</a:t>
            </a:r>
            <a:r>
              <a:rPr lang="en-US" altLang="ja-JP" sz="1600" dirty="0">
                <a:latin typeface="Meiryo UI" panose="020B0604030504040204" pitchFamily="50" charset="-128"/>
                <a:ea typeface="Meiryo UI" panose="020B0604030504040204" pitchFamily="50" charset="-128"/>
              </a:rPr>
              <a:t>3%</a:t>
            </a:r>
            <a:r>
              <a:rPr lang="ja-JP" altLang="en-US" sz="1600" dirty="0">
                <a:latin typeface="Meiryo UI" panose="020B0604030504040204" pitchFamily="50" charset="-128"/>
                <a:ea typeface="Meiryo UI" panose="020B0604030504040204" pitchFamily="50" charset="-128"/>
              </a:rPr>
              <a:t>になるまで下落します。</a:t>
            </a:r>
          </a:p>
        </p:txBody>
      </p:sp>
      <p:sp>
        <p:nvSpPr>
          <p:cNvPr id="5" name="テキスト ボックス 4"/>
          <p:cNvSpPr txBox="1"/>
          <p:nvPr/>
        </p:nvSpPr>
        <p:spPr>
          <a:xfrm>
            <a:off x="2522362" y="5625172"/>
            <a:ext cx="1297866" cy="369332"/>
          </a:xfrm>
          <a:prstGeom prst="rect">
            <a:avLst/>
          </a:prstGeom>
          <a:noFill/>
        </p:spPr>
        <p:txBody>
          <a:bodyPr wrap="square" rtlCol="0">
            <a:spAutoFit/>
          </a:bodyPr>
          <a:lstStyle/>
          <a:p>
            <a:pPr algn="ctr"/>
            <a:endParaRPr kumimoji="1" lang="ja-JP" altLang="en-US" b="1" dirty="0">
              <a:solidFill>
                <a:schemeClr val="accent6">
                  <a:lumMod val="75000"/>
                </a:schemeClr>
              </a:solidFill>
              <a:latin typeface="Meiryo UI" panose="020B0604030504040204" pitchFamily="50" charset="-128"/>
              <a:ea typeface="Meiryo UI" panose="020B0604030504040204" pitchFamily="50" charset="-128"/>
            </a:endParaRPr>
          </a:p>
        </p:txBody>
      </p:sp>
      <p:sp>
        <p:nvSpPr>
          <p:cNvPr id="6" name="テキスト ボックス 5"/>
          <p:cNvSpPr txBox="1"/>
          <p:nvPr/>
        </p:nvSpPr>
        <p:spPr>
          <a:xfrm>
            <a:off x="401784" y="735437"/>
            <a:ext cx="1579418" cy="369332"/>
          </a:xfrm>
          <a:prstGeom prst="rect">
            <a:avLst/>
          </a:prstGeom>
          <a:noFill/>
        </p:spPr>
        <p:txBody>
          <a:bodyPr wrap="square" rtlCol="0">
            <a:spAutoFit/>
          </a:bodyPr>
          <a:lstStyle/>
          <a:p>
            <a:r>
              <a:rPr kumimoji="1" lang="ja-JP" altLang="en-US" dirty="0">
                <a:latin typeface="Meiryo UI" panose="020B0604030504040204" pitchFamily="50" charset="-128"/>
                <a:ea typeface="Meiryo UI" panose="020B0604030504040204" pitchFamily="50" charset="-128"/>
              </a:rPr>
              <a:t>世の中の金利</a:t>
            </a:r>
          </a:p>
        </p:txBody>
      </p:sp>
      <p:sp>
        <p:nvSpPr>
          <p:cNvPr id="7" name="テキスト ボックス 6"/>
          <p:cNvSpPr txBox="1"/>
          <p:nvPr/>
        </p:nvSpPr>
        <p:spPr>
          <a:xfrm>
            <a:off x="352899" y="1017616"/>
            <a:ext cx="1579418" cy="461665"/>
          </a:xfrm>
          <a:prstGeom prst="rect">
            <a:avLst/>
          </a:prstGeom>
          <a:noFill/>
        </p:spPr>
        <p:txBody>
          <a:bodyPr wrap="square" rtlCol="0">
            <a:spAutoFit/>
          </a:bodyPr>
          <a:lstStyle/>
          <a:p>
            <a:pPr algn="ctr"/>
            <a:r>
              <a:rPr kumimoji="1" lang="en-US" altLang="ja-JP" sz="2400" b="1" dirty="0">
                <a:latin typeface="Meiryo UI" panose="020B0604030504040204" pitchFamily="50" charset="-128"/>
                <a:ea typeface="Meiryo UI" panose="020B0604030504040204" pitchFamily="50" charset="-128"/>
              </a:rPr>
              <a:t>2%</a:t>
            </a:r>
            <a:endParaRPr kumimoji="1" lang="ja-JP" altLang="en-US" sz="2400" b="1" dirty="0">
              <a:latin typeface="Meiryo UI" panose="020B0604030504040204" pitchFamily="50" charset="-128"/>
              <a:ea typeface="Meiryo UI" panose="020B0604030504040204" pitchFamily="50" charset="-128"/>
            </a:endParaRPr>
          </a:p>
        </p:txBody>
      </p:sp>
      <p:sp>
        <p:nvSpPr>
          <p:cNvPr id="8" name="下矢印 7"/>
          <p:cNvSpPr/>
          <p:nvPr/>
        </p:nvSpPr>
        <p:spPr>
          <a:xfrm rot="16200000">
            <a:off x="3184625" y="-105276"/>
            <a:ext cx="540911" cy="2538637"/>
          </a:xfrm>
          <a:prstGeom prst="down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4775680" y="749567"/>
            <a:ext cx="1579418" cy="369332"/>
          </a:xfrm>
          <a:prstGeom prst="rect">
            <a:avLst/>
          </a:prstGeom>
          <a:noFill/>
        </p:spPr>
        <p:txBody>
          <a:bodyPr wrap="square" rtlCol="0">
            <a:spAutoFit/>
          </a:bodyPr>
          <a:lstStyle/>
          <a:p>
            <a:r>
              <a:rPr kumimoji="1" lang="ja-JP" altLang="en-US" dirty="0">
                <a:latin typeface="Meiryo UI" panose="020B0604030504040204" pitchFamily="50" charset="-128"/>
                <a:ea typeface="Meiryo UI" panose="020B0604030504040204" pitchFamily="50" charset="-128"/>
              </a:rPr>
              <a:t>世の中の金利</a:t>
            </a:r>
          </a:p>
        </p:txBody>
      </p:sp>
      <p:sp>
        <p:nvSpPr>
          <p:cNvPr id="10" name="テキスト ボックス 9"/>
          <p:cNvSpPr txBox="1"/>
          <p:nvPr/>
        </p:nvSpPr>
        <p:spPr>
          <a:xfrm>
            <a:off x="4816476" y="1017616"/>
            <a:ext cx="1579418" cy="461665"/>
          </a:xfrm>
          <a:prstGeom prst="rect">
            <a:avLst/>
          </a:prstGeom>
          <a:noFill/>
        </p:spPr>
        <p:txBody>
          <a:bodyPr wrap="square" rtlCol="0">
            <a:spAutoFit/>
          </a:bodyPr>
          <a:lstStyle/>
          <a:p>
            <a:pPr algn="ctr"/>
            <a:r>
              <a:rPr kumimoji="1" lang="en-US" altLang="ja-JP" sz="2400" b="1" dirty="0">
                <a:solidFill>
                  <a:srgbClr val="FF0000"/>
                </a:solidFill>
                <a:latin typeface="Meiryo UI" panose="020B0604030504040204" pitchFamily="50" charset="-128"/>
                <a:ea typeface="Meiryo UI" panose="020B0604030504040204" pitchFamily="50" charset="-128"/>
              </a:rPr>
              <a:t>3%</a:t>
            </a:r>
            <a:endParaRPr kumimoji="1" lang="ja-JP" altLang="en-US" sz="2400" b="1" dirty="0">
              <a:solidFill>
                <a:srgbClr val="FF0000"/>
              </a:solidFill>
              <a:latin typeface="Meiryo UI" panose="020B0604030504040204" pitchFamily="50" charset="-128"/>
              <a:ea typeface="Meiryo UI" panose="020B0604030504040204" pitchFamily="50" charset="-128"/>
            </a:endParaRPr>
          </a:p>
        </p:txBody>
      </p:sp>
      <p:sp>
        <p:nvSpPr>
          <p:cNvPr id="11" name="テキスト ボックス 10"/>
          <p:cNvSpPr txBox="1"/>
          <p:nvPr/>
        </p:nvSpPr>
        <p:spPr>
          <a:xfrm>
            <a:off x="2343901" y="5330359"/>
            <a:ext cx="2709991" cy="369332"/>
          </a:xfrm>
          <a:prstGeom prst="rect">
            <a:avLst/>
          </a:prstGeom>
          <a:noFill/>
        </p:spPr>
        <p:txBody>
          <a:bodyPr wrap="square" rtlCol="0">
            <a:spAutoFit/>
          </a:bodyPr>
          <a:lstStyle/>
          <a:p>
            <a:r>
              <a:rPr kumimoji="1" lang="ja-JP" altLang="en-US" dirty="0">
                <a:latin typeface="Meiryo UI" panose="020B0604030504040204" pitchFamily="50" charset="-128"/>
                <a:ea typeface="Meiryo UI" panose="020B0604030504040204" pitchFamily="50" charset="-128"/>
              </a:rPr>
              <a:t>（新しく発行される債券）</a:t>
            </a:r>
          </a:p>
        </p:txBody>
      </p:sp>
      <p:grpSp>
        <p:nvGrpSpPr>
          <p:cNvPr id="12" name="グループ化 11"/>
          <p:cNvGrpSpPr/>
          <p:nvPr/>
        </p:nvGrpSpPr>
        <p:grpSpPr>
          <a:xfrm>
            <a:off x="329806" y="1375259"/>
            <a:ext cx="1677189" cy="2255250"/>
            <a:chOff x="329806" y="1375259"/>
            <a:chExt cx="1677189" cy="2255250"/>
          </a:xfrm>
        </p:grpSpPr>
        <p:pic>
          <p:nvPicPr>
            <p:cNvPr id="13" name="図 12"/>
            <p:cNvPicPr>
              <a:picLocks noChangeAspect="1"/>
            </p:cNvPicPr>
            <p:nvPr/>
          </p:nvPicPr>
          <p:blipFill>
            <a:blip r:embed="rId2"/>
            <a:stretch>
              <a:fillRect/>
            </a:stretch>
          </p:blipFill>
          <p:spPr>
            <a:xfrm>
              <a:off x="329806" y="1375259"/>
              <a:ext cx="1677189" cy="2255250"/>
            </a:xfrm>
            <a:prstGeom prst="rect">
              <a:avLst/>
            </a:prstGeom>
          </p:spPr>
        </p:pic>
        <p:sp>
          <p:nvSpPr>
            <p:cNvPr id="14" name="正方形/長方形 13"/>
            <p:cNvSpPr/>
            <p:nvPr/>
          </p:nvSpPr>
          <p:spPr>
            <a:xfrm>
              <a:off x="576070" y="1448335"/>
              <a:ext cx="1339850" cy="260467"/>
            </a:xfrm>
            <a:prstGeom prst="rect">
              <a:avLst/>
            </a:prstGeom>
            <a:solidFill>
              <a:srgbClr val="FFFF00"/>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p:cNvSpPr/>
            <p:nvPr/>
          </p:nvSpPr>
          <p:spPr>
            <a:xfrm>
              <a:off x="531094" y="1497700"/>
              <a:ext cx="1339850" cy="260467"/>
            </a:xfrm>
            <a:prstGeom prst="rect">
              <a:avLst/>
            </a:prstGeom>
            <a:solidFill>
              <a:srgbClr val="FFFF00"/>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p:cNvSpPr txBox="1"/>
            <p:nvPr/>
          </p:nvSpPr>
          <p:spPr>
            <a:xfrm>
              <a:off x="485291" y="1535592"/>
              <a:ext cx="1339850" cy="288000"/>
            </a:xfrm>
            <a:prstGeom prst="rect">
              <a:avLst/>
            </a:prstGeom>
            <a:solidFill>
              <a:srgbClr val="FFFF00"/>
            </a:solidFill>
            <a:ln>
              <a:solidFill>
                <a:schemeClr val="tx1"/>
              </a:solidFill>
            </a:ln>
          </p:spPr>
          <p:txBody>
            <a:bodyPr wrap="square" rtlCol="0" anchor="ctr">
              <a:spAutoFit/>
            </a:bodyPr>
            <a:lstStyle/>
            <a:p>
              <a:pPr algn="ctr">
                <a:lnSpc>
                  <a:spcPts val="1300"/>
                </a:lnSpc>
              </a:pPr>
              <a:r>
                <a:rPr kumimoji="1" lang="ja-JP" altLang="en-US" sz="1300" b="1" dirty="0">
                  <a:latin typeface="Meiryo UI" panose="020B0604030504040204" pitchFamily="50" charset="-128"/>
                  <a:ea typeface="Meiryo UI" panose="020B0604030504040204" pitchFamily="50" charset="-128"/>
                </a:rPr>
                <a:t>利息</a:t>
              </a:r>
              <a:r>
                <a:rPr kumimoji="1" lang="ja-JP" altLang="en-US" sz="1300" dirty="0">
                  <a:latin typeface="Meiryo UI" panose="020B0604030504040204" pitchFamily="50" charset="-128"/>
                  <a:ea typeface="Meiryo UI" panose="020B0604030504040204" pitchFamily="50" charset="-128"/>
                </a:rPr>
                <a:t>（</a:t>
              </a:r>
              <a:r>
                <a:rPr kumimoji="1" lang="en-US" altLang="ja-JP" sz="1300" dirty="0">
                  <a:latin typeface="Meiryo UI" panose="020B0604030504040204" pitchFamily="50" charset="-128"/>
                  <a:ea typeface="Meiryo UI" panose="020B0604030504040204" pitchFamily="50" charset="-128"/>
                </a:rPr>
                <a:t>2%</a:t>
              </a:r>
              <a:r>
                <a:rPr kumimoji="1" lang="ja-JP" altLang="en-US" sz="1300" dirty="0">
                  <a:latin typeface="Meiryo UI" panose="020B0604030504040204" pitchFamily="50" charset="-128"/>
                  <a:ea typeface="Meiryo UI" panose="020B0604030504040204" pitchFamily="50" charset="-128"/>
                </a:rPr>
                <a:t>）</a:t>
              </a:r>
            </a:p>
          </p:txBody>
        </p:sp>
      </p:grpSp>
      <p:sp>
        <p:nvSpPr>
          <p:cNvPr id="17" name="雲形吹き出し 16"/>
          <p:cNvSpPr/>
          <p:nvPr/>
        </p:nvSpPr>
        <p:spPr>
          <a:xfrm>
            <a:off x="1932317" y="1549283"/>
            <a:ext cx="2182483" cy="1108371"/>
          </a:xfrm>
          <a:prstGeom prst="cloudCallout">
            <a:avLst>
              <a:gd name="adj1" fmla="val -57006"/>
              <a:gd name="adj2" fmla="val -36404"/>
            </a:avLst>
          </a:prstGeom>
          <a:solidFill>
            <a:srgbClr val="FFC000"/>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Meiryo UI" panose="020B0604030504040204" pitchFamily="50" charset="-128"/>
                <a:ea typeface="Meiryo UI" panose="020B0604030504040204" pitchFamily="50" charset="-128"/>
              </a:rPr>
              <a:t>毎年</a:t>
            </a:r>
            <a:r>
              <a:rPr kumimoji="1" lang="en-US" altLang="ja-JP" b="1" dirty="0">
                <a:solidFill>
                  <a:schemeClr val="tx1"/>
                </a:solidFill>
                <a:latin typeface="Meiryo UI" panose="020B0604030504040204" pitchFamily="50" charset="-128"/>
                <a:ea typeface="Meiryo UI" panose="020B0604030504040204" pitchFamily="50" charset="-128"/>
              </a:rPr>
              <a:t>2</a:t>
            </a:r>
            <a:r>
              <a:rPr kumimoji="1" lang="ja-JP" altLang="en-US" b="1" dirty="0">
                <a:solidFill>
                  <a:schemeClr val="tx1"/>
                </a:solidFill>
                <a:latin typeface="Meiryo UI" panose="020B0604030504040204" pitchFamily="50" charset="-128"/>
                <a:ea typeface="Meiryo UI" panose="020B0604030504040204" pitchFamily="50" charset="-128"/>
              </a:rPr>
              <a:t>円</a:t>
            </a:r>
            <a:r>
              <a:rPr kumimoji="1" lang="ja-JP" altLang="en-US" dirty="0">
                <a:solidFill>
                  <a:schemeClr val="tx1"/>
                </a:solidFill>
                <a:latin typeface="Meiryo UI" panose="020B0604030504040204" pitchFamily="50" charset="-128"/>
                <a:ea typeface="Meiryo UI" panose="020B0604030504040204" pitchFamily="50" charset="-128"/>
              </a:rPr>
              <a:t>の利息が貰える</a:t>
            </a:r>
          </a:p>
        </p:txBody>
      </p:sp>
      <p:grpSp>
        <p:nvGrpSpPr>
          <p:cNvPr id="18" name="グループ化 17"/>
          <p:cNvGrpSpPr/>
          <p:nvPr/>
        </p:nvGrpSpPr>
        <p:grpSpPr>
          <a:xfrm>
            <a:off x="4718705" y="1414667"/>
            <a:ext cx="1677189" cy="2255250"/>
            <a:chOff x="4772495" y="1414667"/>
            <a:chExt cx="1677189" cy="2255250"/>
          </a:xfrm>
        </p:grpSpPr>
        <p:pic>
          <p:nvPicPr>
            <p:cNvPr id="19" name="図 18"/>
            <p:cNvPicPr>
              <a:picLocks noChangeAspect="1"/>
            </p:cNvPicPr>
            <p:nvPr/>
          </p:nvPicPr>
          <p:blipFill>
            <a:blip r:embed="rId2"/>
            <a:stretch>
              <a:fillRect/>
            </a:stretch>
          </p:blipFill>
          <p:spPr>
            <a:xfrm>
              <a:off x="4772495" y="1414667"/>
              <a:ext cx="1677189" cy="2255250"/>
            </a:xfrm>
            <a:prstGeom prst="rect">
              <a:avLst/>
            </a:prstGeom>
          </p:spPr>
        </p:pic>
        <p:sp>
          <p:nvSpPr>
            <p:cNvPr id="20" name="正方形/長方形 19"/>
            <p:cNvSpPr/>
            <p:nvPr/>
          </p:nvSpPr>
          <p:spPr>
            <a:xfrm>
              <a:off x="5007105" y="1467611"/>
              <a:ext cx="1339850" cy="260467"/>
            </a:xfrm>
            <a:prstGeom prst="rect">
              <a:avLst/>
            </a:prstGeom>
            <a:solidFill>
              <a:srgbClr val="FFFF00"/>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p:cNvSpPr/>
            <p:nvPr/>
          </p:nvSpPr>
          <p:spPr>
            <a:xfrm>
              <a:off x="4968479" y="1515388"/>
              <a:ext cx="1339850" cy="260467"/>
            </a:xfrm>
            <a:prstGeom prst="rect">
              <a:avLst/>
            </a:prstGeom>
            <a:solidFill>
              <a:srgbClr val="FFFF00"/>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p:cNvSpPr txBox="1"/>
            <p:nvPr/>
          </p:nvSpPr>
          <p:spPr>
            <a:xfrm>
              <a:off x="4933789" y="1565980"/>
              <a:ext cx="1339850" cy="288000"/>
            </a:xfrm>
            <a:prstGeom prst="rect">
              <a:avLst/>
            </a:prstGeom>
            <a:solidFill>
              <a:srgbClr val="FFFF00"/>
            </a:solidFill>
            <a:ln>
              <a:solidFill>
                <a:schemeClr val="tx1"/>
              </a:solidFill>
            </a:ln>
          </p:spPr>
          <p:txBody>
            <a:bodyPr wrap="square" rtlCol="0" anchor="ctr">
              <a:spAutoFit/>
            </a:bodyPr>
            <a:lstStyle/>
            <a:p>
              <a:pPr algn="ctr">
                <a:lnSpc>
                  <a:spcPts val="1300"/>
                </a:lnSpc>
              </a:pPr>
              <a:r>
                <a:rPr kumimoji="1" lang="ja-JP" altLang="en-US" sz="1300" b="1" dirty="0">
                  <a:latin typeface="Meiryo UI" panose="020B0604030504040204" pitchFamily="50" charset="-128"/>
                  <a:ea typeface="Meiryo UI" panose="020B0604030504040204" pitchFamily="50" charset="-128"/>
                </a:rPr>
                <a:t>利息</a:t>
              </a:r>
              <a:r>
                <a:rPr kumimoji="1" lang="ja-JP" altLang="en-US" sz="1300" dirty="0">
                  <a:latin typeface="Meiryo UI" panose="020B0604030504040204" pitchFamily="50" charset="-128"/>
                  <a:ea typeface="Meiryo UI" panose="020B0604030504040204" pitchFamily="50" charset="-128"/>
                </a:rPr>
                <a:t>（</a:t>
              </a:r>
              <a:r>
                <a:rPr kumimoji="1" lang="en-US" altLang="ja-JP" sz="1300" dirty="0">
                  <a:latin typeface="Meiryo UI" panose="020B0604030504040204" pitchFamily="50" charset="-128"/>
                  <a:ea typeface="Meiryo UI" panose="020B0604030504040204" pitchFamily="50" charset="-128"/>
                </a:rPr>
                <a:t>2%</a:t>
              </a:r>
              <a:r>
                <a:rPr kumimoji="1" lang="ja-JP" altLang="en-US" sz="1300" dirty="0">
                  <a:latin typeface="Meiryo UI" panose="020B0604030504040204" pitchFamily="50" charset="-128"/>
                  <a:ea typeface="Meiryo UI" panose="020B0604030504040204" pitchFamily="50" charset="-128"/>
                </a:rPr>
                <a:t>）</a:t>
              </a:r>
            </a:p>
          </p:txBody>
        </p:sp>
      </p:grpSp>
      <p:grpSp>
        <p:nvGrpSpPr>
          <p:cNvPr id="23" name="グループ化 22"/>
          <p:cNvGrpSpPr/>
          <p:nvPr/>
        </p:nvGrpSpPr>
        <p:grpSpPr>
          <a:xfrm>
            <a:off x="4738842" y="3626813"/>
            <a:ext cx="1595596" cy="2418938"/>
            <a:chOff x="4792632" y="3626813"/>
            <a:chExt cx="1595596" cy="2418938"/>
          </a:xfrm>
        </p:grpSpPr>
        <p:pic>
          <p:nvPicPr>
            <p:cNvPr id="24" name="図 23"/>
            <p:cNvPicPr>
              <a:picLocks noChangeAspect="1"/>
            </p:cNvPicPr>
            <p:nvPr/>
          </p:nvPicPr>
          <p:blipFill>
            <a:blip r:embed="rId3"/>
            <a:stretch>
              <a:fillRect/>
            </a:stretch>
          </p:blipFill>
          <p:spPr>
            <a:xfrm>
              <a:off x="4792632" y="3626813"/>
              <a:ext cx="1595596" cy="2418938"/>
            </a:xfrm>
            <a:prstGeom prst="rect">
              <a:avLst/>
            </a:prstGeom>
          </p:spPr>
        </p:pic>
        <p:sp>
          <p:nvSpPr>
            <p:cNvPr id="25" name="テキスト ボックス 24"/>
            <p:cNvSpPr txBox="1"/>
            <p:nvPr/>
          </p:nvSpPr>
          <p:spPr>
            <a:xfrm>
              <a:off x="4985069" y="3715176"/>
              <a:ext cx="1349536" cy="439200"/>
            </a:xfrm>
            <a:prstGeom prst="rect">
              <a:avLst/>
            </a:prstGeom>
            <a:solidFill>
              <a:srgbClr val="FF66FF"/>
            </a:solidFill>
            <a:ln>
              <a:solidFill>
                <a:schemeClr val="bg1">
                  <a:lumMod val="50000"/>
                </a:schemeClr>
              </a:solidFill>
            </a:ln>
          </p:spPr>
          <p:txBody>
            <a:bodyPr wrap="square" rtlCol="0" anchor="ctr">
              <a:spAutoFit/>
            </a:bodyPr>
            <a:lstStyle/>
            <a:p>
              <a:pPr algn="ctr">
                <a:lnSpc>
                  <a:spcPts val="1300"/>
                </a:lnSpc>
              </a:pPr>
              <a:endParaRPr kumimoji="1" lang="ja-JP" altLang="en-US" sz="1300" dirty="0">
                <a:latin typeface="Meiryo UI" panose="020B0604030504040204" pitchFamily="50" charset="-128"/>
                <a:ea typeface="Meiryo UI" panose="020B0604030504040204" pitchFamily="50" charset="-128"/>
              </a:endParaRPr>
            </a:p>
          </p:txBody>
        </p:sp>
        <p:sp>
          <p:nvSpPr>
            <p:cNvPr id="26" name="テキスト ボックス 25"/>
            <p:cNvSpPr txBox="1"/>
            <p:nvPr/>
          </p:nvSpPr>
          <p:spPr>
            <a:xfrm>
              <a:off x="4950459" y="3754296"/>
              <a:ext cx="1349536" cy="439200"/>
            </a:xfrm>
            <a:prstGeom prst="rect">
              <a:avLst/>
            </a:prstGeom>
            <a:solidFill>
              <a:srgbClr val="FF66FF"/>
            </a:solidFill>
            <a:ln>
              <a:solidFill>
                <a:schemeClr val="bg1">
                  <a:lumMod val="50000"/>
                </a:schemeClr>
              </a:solidFill>
            </a:ln>
          </p:spPr>
          <p:txBody>
            <a:bodyPr wrap="square" rtlCol="0" anchor="ctr">
              <a:spAutoFit/>
            </a:bodyPr>
            <a:lstStyle/>
            <a:p>
              <a:pPr algn="ctr">
                <a:lnSpc>
                  <a:spcPts val="1300"/>
                </a:lnSpc>
              </a:pPr>
              <a:endParaRPr kumimoji="1" lang="ja-JP" altLang="en-US" sz="1300" dirty="0">
                <a:latin typeface="Meiryo UI" panose="020B0604030504040204" pitchFamily="50" charset="-128"/>
                <a:ea typeface="Meiryo UI" panose="020B0604030504040204" pitchFamily="50" charset="-128"/>
              </a:endParaRPr>
            </a:p>
          </p:txBody>
        </p:sp>
        <p:sp>
          <p:nvSpPr>
            <p:cNvPr id="27" name="テキスト ボックス 26"/>
            <p:cNvSpPr txBox="1"/>
            <p:nvPr/>
          </p:nvSpPr>
          <p:spPr>
            <a:xfrm>
              <a:off x="4911564" y="3883508"/>
              <a:ext cx="1349536" cy="259045"/>
            </a:xfrm>
            <a:prstGeom prst="rect">
              <a:avLst/>
            </a:prstGeom>
            <a:solidFill>
              <a:srgbClr val="FF66FF"/>
            </a:solidFill>
            <a:ln>
              <a:noFill/>
            </a:ln>
          </p:spPr>
          <p:txBody>
            <a:bodyPr wrap="square" rtlCol="0" anchor="ctr">
              <a:spAutoFit/>
            </a:bodyPr>
            <a:lstStyle/>
            <a:p>
              <a:pPr algn="ctr">
                <a:lnSpc>
                  <a:spcPts val="1300"/>
                </a:lnSpc>
              </a:pPr>
              <a:r>
                <a:rPr kumimoji="1" lang="ja-JP" altLang="en-US" sz="1300" b="1" dirty="0">
                  <a:latin typeface="Meiryo UI" panose="020B0604030504040204" pitchFamily="50" charset="-128"/>
                  <a:ea typeface="Meiryo UI" panose="020B0604030504040204" pitchFamily="50" charset="-128"/>
                </a:rPr>
                <a:t>利息</a:t>
              </a:r>
              <a:r>
                <a:rPr kumimoji="1" lang="ja-JP" altLang="en-US" sz="1300" dirty="0">
                  <a:latin typeface="Meiryo UI" panose="020B0604030504040204" pitchFamily="50" charset="-128"/>
                  <a:ea typeface="Meiryo UI" panose="020B0604030504040204" pitchFamily="50" charset="-128"/>
                </a:rPr>
                <a:t>（</a:t>
              </a:r>
              <a:r>
                <a:rPr kumimoji="1" lang="en-US" altLang="ja-JP" sz="2000" b="1" dirty="0">
                  <a:solidFill>
                    <a:srgbClr val="FF0000"/>
                  </a:solidFill>
                  <a:latin typeface="Meiryo UI" panose="020B0604030504040204" pitchFamily="50" charset="-128"/>
                  <a:ea typeface="Meiryo UI" panose="020B0604030504040204" pitchFamily="50" charset="-128"/>
                </a:rPr>
                <a:t>3%</a:t>
              </a:r>
              <a:r>
                <a:rPr kumimoji="1" lang="ja-JP" altLang="en-US" sz="1300" dirty="0">
                  <a:latin typeface="Meiryo UI" panose="020B0604030504040204" pitchFamily="50" charset="-128"/>
                  <a:ea typeface="Meiryo UI" panose="020B0604030504040204" pitchFamily="50" charset="-128"/>
                </a:rPr>
                <a:t>）</a:t>
              </a:r>
            </a:p>
          </p:txBody>
        </p:sp>
      </p:grpSp>
      <p:grpSp>
        <p:nvGrpSpPr>
          <p:cNvPr id="28" name="グループ化 27"/>
          <p:cNvGrpSpPr/>
          <p:nvPr/>
        </p:nvGrpSpPr>
        <p:grpSpPr>
          <a:xfrm>
            <a:off x="6212022" y="3622170"/>
            <a:ext cx="2529360" cy="2418938"/>
            <a:chOff x="6265812" y="3622170"/>
            <a:chExt cx="2529360" cy="2418938"/>
          </a:xfrm>
        </p:grpSpPr>
        <p:grpSp>
          <p:nvGrpSpPr>
            <p:cNvPr id="29" name="グループ化 28"/>
            <p:cNvGrpSpPr/>
            <p:nvPr/>
          </p:nvGrpSpPr>
          <p:grpSpPr>
            <a:xfrm>
              <a:off x="6265812" y="3622170"/>
              <a:ext cx="2529360" cy="2418938"/>
              <a:chOff x="6265812" y="3622170"/>
              <a:chExt cx="2529360" cy="2418938"/>
            </a:xfrm>
          </p:grpSpPr>
          <p:pic>
            <p:nvPicPr>
              <p:cNvPr id="34" name="図 33"/>
              <p:cNvPicPr>
                <a:picLocks noChangeAspect="1"/>
              </p:cNvPicPr>
              <p:nvPr/>
            </p:nvPicPr>
            <p:blipFill>
              <a:blip r:embed="rId4"/>
              <a:stretch>
                <a:fillRect/>
              </a:stretch>
            </p:blipFill>
            <p:spPr>
              <a:xfrm>
                <a:off x="7199576" y="3622170"/>
                <a:ext cx="1595596" cy="2418938"/>
              </a:xfrm>
              <a:prstGeom prst="rect">
                <a:avLst/>
              </a:prstGeom>
            </p:spPr>
          </p:pic>
          <p:cxnSp>
            <p:nvCxnSpPr>
              <p:cNvPr id="35" name="直線コネクタ 34"/>
              <p:cNvCxnSpPr/>
              <p:nvPr/>
            </p:nvCxnSpPr>
            <p:spPr>
              <a:xfrm>
                <a:off x="6279880" y="5846964"/>
                <a:ext cx="1028285" cy="0"/>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36" name="直線コネクタ 35"/>
              <p:cNvCxnSpPr/>
              <p:nvPr/>
            </p:nvCxnSpPr>
            <p:spPr>
              <a:xfrm>
                <a:off x="6265812" y="4229178"/>
                <a:ext cx="1028285" cy="0"/>
              </a:xfrm>
              <a:prstGeom prst="line">
                <a:avLst/>
              </a:prstGeom>
              <a:ln>
                <a:prstDash val="dash"/>
              </a:ln>
            </p:spPr>
            <p:style>
              <a:lnRef idx="1">
                <a:schemeClr val="dk1"/>
              </a:lnRef>
              <a:fillRef idx="0">
                <a:schemeClr val="dk1"/>
              </a:fillRef>
              <a:effectRef idx="0">
                <a:schemeClr val="dk1"/>
              </a:effectRef>
              <a:fontRef idx="minor">
                <a:schemeClr val="tx1"/>
              </a:fontRef>
            </p:style>
          </p:cxnSp>
        </p:grpSp>
        <p:sp>
          <p:nvSpPr>
            <p:cNvPr id="30" name="テキスト ボックス 29"/>
            <p:cNvSpPr txBox="1"/>
            <p:nvPr/>
          </p:nvSpPr>
          <p:spPr>
            <a:xfrm>
              <a:off x="7389852" y="3721249"/>
              <a:ext cx="1349536" cy="439200"/>
            </a:xfrm>
            <a:prstGeom prst="rect">
              <a:avLst/>
            </a:prstGeom>
            <a:solidFill>
              <a:srgbClr val="FF66FF"/>
            </a:solidFill>
            <a:ln>
              <a:solidFill>
                <a:schemeClr val="bg1">
                  <a:lumMod val="50000"/>
                </a:schemeClr>
              </a:solidFill>
            </a:ln>
          </p:spPr>
          <p:txBody>
            <a:bodyPr wrap="square" rtlCol="0" anchor="ctr">
              <a:spAutoFit/>
            </a:bodyPr>
            <a:lstStyle/>
            <a:p>
              <a:pPr algn="ctr">
                <a:lnSpc>
                  <a:spcPts val="1300"/>
                </a:lnSpc>
              </a:pPr>
              <a:endParaRPr kumimoji="1" lang="ja-JP" altLang="en-US" sz="1300" dirty="0">
                <a:latin typeface="Meiryo UI" panose="020B0604030504040204" pitchFamily="50" charset="-128"/>
                <a:ea typeface="Meiryo UI" panose="020B0604030504040204" pitchFamily="50" charset="-128"/>
              </a:endParaRPr>
            </a:p>
          </p:txBody>
        </p:sp>
        <p:sp>
          <p:nvSpPr>
            <p:cNvPr id="31" name="テキスト ボックス 30"/>
            <p:cNvSpPr txBox="1"/>
            <p:nvPr/>
          </p:nvSpPr>
          <p:spPr>
            <a:xfrm>
              <a:off x="7357624" y="3750843"/>
              <a:ext cx="1349536" cy="439200"/>
            </a:xfrm>
            <a:prstGeom prst="rect">
              <a:avLst/>
            </a:prstGeom>
            <a:solidFill>
              <a:srgbClr val="FF66FF"/>
            </a:solidFill>
            <a:ln>
              <a:solidFill>
                <a:schemeClr val="bg1">
                  <a:lumMod val="50000"/>
                </a:schemeClr>
              </a:solidFill>
            </a:ln>
          </p:spPr>
          <p:txBody>
            <a:bodyPr wrap="square" rtlCol="0" anchor="ctr">
              <a:spAutoFit/>
            </a:bodyPr>
            <a:lstStyle/>
            <a:p>
              <a:pPr algn="ctr">
                <a:lnSpc>
                  <a:spcPts val="1300"/>
                </a:lnSpc>
              </a:pPr>
              <a:endParaRPr kumimoji="1" lang="ja-JP" altLang="en-US" sz="1300" dirty="0">
                <a:latin typeface="Meiryo UI" panose="020B0604030504040204" pitchFamily="50" charset="-128"/>
                <a:ea typeface="Meiryo UI" panose="020B0604030504040204" pitchFamily="50" charset="-128"/>
              </a:endParaRPr>
            </a:p>
          </p:txBody>
        </p:sp>
        <p:sp>
          <p:nvSpPr>
            <p:cNvPr id="32" name="テキスト ボックス 31"/>
            <p:cNvSpPr txBox="1"/>
            <p:nvPr/>
          </p:nvSpPr>
          <p:spPr>
            <a:xfrm>
              <a:off x="7318729" y="3880055"/>
              <a:ext cx="1349536" cy="259045"/>
            </a:xfrm>
            <a:prstGeom prst="rect">
              <a:avLst/>
            </a:prstGeom>
            <a:solidFill>
              <a:srgbClr val="FF66FF"/>
            </a:solidFill>
            <a:ln>
              <a:noFill/>
            </a:ln>
          </p:spPr>
          <p:txBody>
            <a:bodyPr wrap="square" rtlCol="0" anchor="ctr">
              <a:spAutoFit/>
            </a:bodyPr>
            <a:lstStyle/>
            <a:p>
              <a:pPr algn="ctr">
                <a:lnSpc>
                  <a:spcPts val="1300"/>
                </a:lnSpc>
              </a:pPr>
              <a:r>
                <a:rPr kumimoji="1" lang="ja-JP" altLang="en-US" sz="1300" b="1" dirty="0">
                  <a:latin typeface="Meiryo UI" panose="020B0604030504040204" pitchFamily="50" charset="-128"/>
                  <a:ea typeface="Meiryo UI" panose="020B0604030504040204" pitchFamily="50" charset="-128"/>
                </a:rPr>
                <a:t>利息</a:t>
              </a:r>
              <a:r>
                <a:rPr kumimoji="1" lang="ja-JP" altLang="en-US" sz="1300" dirty="0">
                  <a:latin typeface="Meiryo UI" panose="020B0604030504040204" pitchFamily="50" charset="-128"/>
                  <a:ea typeface="Meiryo UI" panose="020B0604030504040204" pitchFamily="50" charset="-128"/>
                </a:rPr>
                <a:t>（</a:t>
              </a:r>
              <a:r>
                <a:rPr kumimoji="1" lang="en-US" altLang="ja-JP" sz="2000" b="1" dirty="0">
                  <a:solidFill>
                    <a:srgbClr val="FF0000"/>
                  </a:solidFill>
                  <a:latin typeface="Meiryo UI" panose="020B0604030504040204" pitchFamily="50" charset="-128"/>
                  <a:ea typeface="Meiryo UI" panose="020B0604030504040204" pitchFamily="50" charset="-128"/>
                </a:rPr>
                <a:t>3%</a:t>
              </a:r>
              <a:r>
                <a:rPr kumimoji="1" lang="ja-JP" altLang="en-US" sz="1300" dirty="0">
                  <a:latin typeface="Meiryo UI" panose="020B0604030504040204" pitchFamily="50" charset="-128"/>
                  <a:ea typeface="Meiryo UI" panose="020B0604030504040204" pitchFamily="50" charset="-128"/>
                </a:rPr>
                <a:t>）</a:t>
              </a:r>
            </a:p>
          </p:txBody>
        </p:sp>
        <p:sp>
          <p:nvSpPr>
            <p:cNvPr id="33" name="テキスト ボックス 32"/>
            <p:cNvSpPr txBox="1"/>
            <p:nvPr/>
          </p:nvSpPr>
          <p:spPr>
            <a:xfrm>
              <a:off x="6408888" y="4728471"/>
              <a:ext cx="768074" cy="584775"/>
            </a:xfrm>
            <a:prstGeom prst="rect">
              <a:avLst/>
            </a:prstGeom>
            <a:noFill/>
          </p:spPr>
          <p:txBody>
            <a:bodyPr wrap="square" rtlCol="0">
              <a:spAutoFit/>
            </a:bodyPr>
            <a:lstStyle/>
            <a:p>
              <a:pPr algn="ctr"/>
              <a:r>
                <a:rPr kumimoji="1" lang="ja-JP" altLang="en-US" sz="3200" b="1" dirty="0">
                  <a:latin typeface="Meiryo UI" panose="020B0604030504040204" pitchFamily="50" charset="-128"/>
                  <a:ea typeface="Meiryo UI" panose="020B0604030504040204" pitchFamily="50" charset="-128"/>
                </a:rPr>
                <a:t>＝</a:t>
              </a:r>
            </a:p>
          </p:txBody>
        </p:sp>
      </p:grpSp>
      <p:grpSp>
        <p:nvGrpSpPr>
          <p:cNvPr id="37" name="グループ化 36"/>
          <p:cNvGrpSpPr/>
          <p:nvPr/>
        </p:nvGrpSpPr>
        <p:grpSpPr>
          <a:xfrm>
            <a:off x="6230780" y="1425900"/>
            <a:ext cx="2542383" cy="2255250"/>
            <a:chOff x="6284570" y="1425900"/>
            <a:chExt cx="2542383" cy="2255250"/>
          </a:xfrm>
        </p:grpSpPr>
        <p:pic>
          <p:nvPicPr>
            <p:cNvPr id="38" name="図 37"/>
            <p:cNvPicPr>
              <a:picLocks noChangeAspect="1"/>
            </p:cNvPicPr>
            <p:nvPr/>
          </p:nvPicPr>
          <p:blipFill>
            <a:blip r:embed="rId5"/>
            <a:stretch>
              <a:fillRect/>
            </a:stretch>
          </p:blipFill>
          <p:spPr>
            <a:xfrm>
              <a:off x="7176962" y="1425900"/>
              <a:ext cx="1649991" cy="2255250"/>
            </a:xfrm>
            <a:prstGeom prst="rect">
              <a:avLst/>
            </a:prstGeom>
          </p:spPr>
        </p:pic>
        <p:sp>
          <p:nvSpPr>
            <p:cNvPr id="39" name="正方形/長方形 38"/>
            <p:cNvSpPr/>
            <p:nvPr/>
          </p:nvSpPr>
          <p:spPr>
            <a:xfrm>
              <a:off x="7430226" y="1496866"/>
              <a:ext cx="1339850" cy="260467"/>
            </a:xfrm>
            <a:prstGeom prst="rect">
              <a:avLst/>
            </a:prstGeom>
            <a:solidFill>
              <a:srgbClr val="FFFF00"/>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正方形/長方形 39"/>
            <p:cNvSpPr/>
            <p:nvPr/>
          </p:nvSpPr>
          <p:spPr>
            <a:xfrm>
              <a:off x="7383662" y="1543056"/>
              <a:ext cx="1339850" cy="260467"/>
            </a:xfrm>
            <a:prstGeom prst="rect">
              <a:avLst/>
            </a:prstGeom>
            <a:solidFill>
              <a:srgbClr val="FFFF00"/>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テキスト ボックス 40"/>
            <p:cNvSpPr txBox="1"/>
            <p:nvPr/>
          </p:nvSpPr>
          <p:spPr>
            <a:xfrm>
              <a:off x="7348972" y="1588885"/>
              <a:ext cx="1339850" cy="288000"/>
            </a:xfrm>
            <a:prstGeom prst="rect">
              <a:avLst/>
            </a:prstGeom>
            <a:solidFill>
              <a:srgbClr val="FFFF00"/>
            </a:solidFill>
            <a:ln>
              <a:solidFill>
                <a:schemeClr val="tx1"/>
              </a:solidFill>
            </a:ln>
          </p:spPr>
          <p:txBody>
            <a:bodyPr wrap="square" rtlCol="0" anchor="ctr">
              <a:spAutoFit/>
            </a:bodyPr>
            <a:lstStyle/>
            <a:p>
              <a:pPr algn="ctr">
                <a:lnSpc>
                  <a:spcPts val="1300"/>
                </a:lnSpc>
              </a:pPr>
              <a:r>
                <a:rPr kumimoji="1" lang="ja-JP" altLang="en-US" sz="1300" b="1" dirty="0">
                  <a:latin typeface="Meiryo UI" panose="020B0604030504040204" pitchFamily="50" charset="-128"/>
                  <a:ea typeface="Meiryo UI" panose="020B0604030504040204" pitchFamily="50" charset="-128"/>
                </a:rPr>
                <a:t>利息</a:t>
              </a:r>
              <a:r>
                <a:rPr kumimoji="1" lang="ja-JP" altLang="en-US" sz="1300" dirty="0">
                  <a:latin typeface="Meiryo UI" panose="020B0604030504040204" pitchFamily="50" charset="-128"/>
                  <a:ea typeface="Meiryo UI" panose="020B0604030504040204" pitchFamily="50" charset="-128"/>
                </a:rPr>
                <a:t>（</a:t>
              </a:r>
              <a:r>
                <a:rPr kumimoji="1" lang="en-US" altLang="ja-JP" sz="1300" dirty="0">
                  <a:latin typeface="Meiryo UI" panose="020B0604030504040204" pitchFamily="50" charset="-128"/>
                  <a:ea typeface="Meiryo UI" panose="020B0604030504040204" pitchFamily="50" charset="-128"/>
                </a:rPr>
                <a:t>2%</a:t>
              </a:r>
              <a:r>
                <a:rPr kumimoji="1" lang="ja-JP" altLang="en-US" sz="1300" dirty="0">
                  <a:latin typeface="Meiryo UI" panose="020B0604030504040204" pitchFamily="50" charset="-128"/>
                  <a:ea typeface="Meiryo UI" panose="020B0604030504040204" pitchFamily="50" charset="-128"/>
                </a:rPr>
                <a:t>）</a:t>
              </a:r>
            </a:p>
          </p:txBody>
        </p:sp>
        <p:sp>
          <p:nvSpPr>
            <p:cNvPr id="42" name="下矢印 41"/>
            <p:cNvSpPr/>
            <p:nvPr/>
          </p:nvSpPr>
          <p:spPr>
            <a:xfrm rot="17460000">
              <a:off x="6671437" y="1572472"/>
              <a:ext cx="231102" cy="836274"/>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3" name="直線コネクタ 42"/>
            <p:cNvCxnSpPr/>
            <p:nvPr/>
          </p:nvCxnSpPr>
          <p:spPr>
            <a:xfrm>
              <a:off x="6284570" y="3474212"/>
              <a:ext cx="1028285" cy="0"/>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44" name="テキスト ボックス 43"/>
            <p:cNvSpPr txBox="1"/>
            <p:nvPr/>
          </p:nvSpPr>
          <p:spPr>
            <a:xfrm>
              <a:off x="6449684" y="2056028"/>
              <a:ext cx="461665" cy="1265584"/>
            </a:xfrm>
            <a:prstGeom prst="rect">
              <a:avLst/>
            </a:prstGeom>
            <a:noFill/>
          </p:spPr>
          <p:txBody>
            <a:bodyPr vert="eaVert" wrap="square" rtlCol="0">
              <a:spAutoFit/>
            </a:bodyPr>
            <a:lstStyle/>
            <a:p>
              <a:r>
                <a:rPr kumimoji="1" lang="ja-JP" altLang="en-US" dirty="0">
                  <a:latin typeface="Meiryo UI" panose="020B0604030504040204" pitchFamily="50" charset="-128"/>
                  <a:ea typeface="Meiryo UI" panose="020B0604030504040204" pitchFamily="50" charset="-128"/>
                </a:rPr>
                <a:t>価格は</a:t>
              </a:r>
              <a:r>
                <a:rPr kumimoji="1" lang="ja-JP" altLang="en-US" b="1" dirty="0">
                  <a:solidFill>
                    <a:srgbClr val="00B0F0"/>
                  </a:solidFill>
                  <a:latin typeface="Meiryo UI" panose="020B0604030504040204" pitchFamily="50" charset="-128"/>
                  <a:ea typeface="Meiryo UI" panose="020B0604030504040204" pitchFamily="50" charset="-128"/>
                </a:rPr>
                <a:t>下落</a:t>
              </a:r>
            </a:p>
          </p:txBody>
        </p:sp>
        <p:sp>
          <p:nvSpPr>
            <p:cNvPr id="45" name="テキスト ボックス 44"/>
            <p:cNvSpPr txBox="1"/>
            <p:nvPr/>
          </p:nvSpPr>
          <p:spPr>
            <a:xfrm>
              <a:off x="6630059" y="3092164"/>
              <a:ext cx="1036813" cy="276999"/>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rPr>
                <a:t>（注）</a:t>
              </a:r>
            </a:p>
          </p:txBody>
        </p:sp>
      </p:grpSp>
      <p:sp>
        <p:nvSpPr>
          <p:cNvPr id="46" name="雲形吹き出し 45"/>
          <p:cNvSpPr/>
          <p:nvPr/>
        </p:nvSpPr>
        <p:spPr>
          <a:xfrm>
            <a:off x="2541915" y="3879625"/>
            <a:ext cx="2182483" cy="1108371"/>
          </a:xfrm>
          <a:prstGeom prst="cloudCallout">
            <a:avLst>
              <a:gd name="adj1" fmla="val 61038"/>
              <a:gd name="adj2" fmla="val -36385"/>
            </a:avLst>
          </a:prstGeom>
          <a:solidFill>
            <a:srgbClr val="F2A60E"/>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Meiryo UI" panose="020B0604030504040204" pitchFamily="50" charset="-128"/>
                <a:ea typeface="Meiryo UI" panose="020B0604030504040204" pitchFamily="50" charset="-128"/>
              </a:rPr>
              <a:t>毎年</a:t>
            </a:r>
            <a:r>
              <a:rPr kumimoji="1" lang="en-US" altLang="ja-JP" b="1" dirty="0">
                <a:solidFill>
                  <a:srgbClr val="FF0000"/>
                </a:solidFill>
                <a:latin typeface="Meiryo UI" panose="020B0604030504040204" pitchFamily="50" charset="-128"/>
                <a:ea typeface="Meiryo UI" panose="020B0604030504040204" pitchFamily="50" charset="-128"/>
              </a:rPr>
              <a:t>3</a:t>
            </a:r>
            <a:r>
              <a:rPr kumimoji="1" lang="ja-JP" altLang="en-US" b="1" dirty="0">
                <a:solidFill>
                  <a:srgbClr val="FF0000"/>
                </a:solidFill>
                <a:latin typeface="Meiryo UI" panose="020B0604030504040204" pitchFamily="50" charset="-128"/>
                <a:ea typeface="Meiryo UI" panose="020B0604030504040204" pitchFamily="50" charset="-128"/>
              </a:rPr>
              <a:t>円</a:t>
            </a:r>
            <a:r>
              <a:rPr kumimoji="1" lang="ja-JP" altLang="en-US" dirty="0">
                <a:solidFill>
                  <a:schemeClr val="tx1"/>
                </a:solidFill>
                <a:latin typeface="Meiryo UI" panose="020B0604030504040204" pitchFamily="50" charset="-128"/>
                <a:ea typeface="Meiryo UI" panose="020B0604030504040204" pitchFamily="50" charset="-128"/>
              </a:rPr>
              <a:t>の利息が貰える</a:t>
            </a:r>
          </a:p>
        </p:txBody>
      </p:sp>
      <p:sp>
        <p:nvSpPr>
          <p:cNvPr id="47" name="テキスト ボックス 46"/>
          <p:cNvSpPr txBox="1"/>
          <p:nvPr/>
        </p:nvSpPr>
        <p:spPr>
          <a:xfrm>
            <a:off x="363036" y="6325619"/>
            <a:ext cx="7648295" cy="350865"/>
          </a:xfrm>
          <a:prstGeom prst="rect">
            <a:avLst/>
          </a:prstGeom>
          <a:noFill/>
        </p:spPr>
        <p:txBody>
          <a:bodyPr wrap="square" rtlCol="0">
            <a:spAutoFit/>
          </a:bodyPr>
          <a:lstStyle/>
          <a:p>
            <a:pPr marL="534988" indent="-534988"/>
            <a:r>
              <a:rPr lang="ja-JP" altLang="en-US" sz="1400" dirty="0">
                <a:latin typeface="Meiryo UI" panose="020B0604030504040204" pitchFamily="50" charset="-128"/>
                <a:ea typeface="Meiryo UI" panose="020B0604030504040204" pitchFamily="50" charset="-128"/>
                <a:cs typeface="Meiryo UI" panose="020B0604030504040204" pitchFamily="50" charset="-128"/>
              </a:rPr>
              <a:t>出所</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：金融経済教育推進会議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e</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ラーニング講座「マネビタ</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「金融と経済を学ぶ」</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kern="100" dirty="0" smtClean="0">
                <a:latin typeface="游明朝" panose="02020400000000000000" pitchFamily="18" charset="-128"/>
                <a:ea typeface="Meiryo UI" panose="020B0604030504040204" pitchFamily="50" charset="-128"/>
                <a:cs typeface="Times New Roman" panose="02020603050405020304" pitchFamily="18" charset="0"/>
              </a:rPr>
              <a:t>金利と経済」</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9" name="スライド番号プレースホルダー 2"/>
          <p:cNvSpPr txBox="1">
            <a:spLocks/>
          </p:cNvSpPr>
          <p:nvPr/>
        </p:nvSpPr>
        <p:spPr>
          <a:xfrm>
            <a:off x="6896986" y="6432255"/>
            <a:ext cx="2133600" cy="365125"/>
          </a:xfrm>
          <a:prstGeom prst="rect">
            <a:avLst/>
          </a:prstGeom>
        </p:spPr>
        <p:txBody>
          <a:bodyPr vert="horz" lIns="91440" tIns="45720" rIns="91440" bIns="45720" rtlCol="0" anchor="ctr"/>
          <a:lstStyle>
            <a:defPPr>
              <a:defRPr lang="en-US"/>
            </a:defPPr>
            <a:lvl1pPr algn="r" rtl="0" fontAlgn="base">
              <a:lnSpc>
                <a:spcPct val="120000"/>
              </a:lnSpc>
              <a:spcBef>
                <a:spcPct val="20000"/>
              </a:spcBef>
              <a:spcAft>
                <a:spcPct val="20000"/>
              </a:spcAft>
              <a:defRPr kumimoji="1" sz="1200" kern="1200">
                <a:solidFill>
                  <a:schemeClr val="tx1">
                    <a:tint val="75000"/>
                  </a:schemeClr>
                </a:solidFill>
                <a:latin typeface="Arial" charset="0"/>
                <a:ea typeface="ＭＳ Ｐゴシック" charset="-128"/>
                <a:cs typeface="+mn-cs"/>
              </a:defRPr>
            </a:lvl1pPr>
            <a:lvl2pPr marL="4572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2pPr>
            <a:lvl3pPr marL="9144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3pPr>
            <a:lvl4pPr marL="13716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4pPr>
            <a:lvl5pPr marL="18288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fld id="{8549D000-9F9E-4C61-95C7-5047871B5096}" type="slidenum">
              <a:rPr lang="ja-JP" altLang="en-US" sz="1800" b="1" smtClean="0">
                <a:solidFill>
                  <a:srgbClr val="D96709"/>
                </a:solidFill>
                <a:latin typeface="Meiryo UI" panose="020B0604030504040204" pitchFamily="50" charset="-128"/>
                <a:ea typeface="Meiryo UI" panose="020B0604030504040204" pitchFamily="50" charset="-128"/>
              </a:rPr>
              <a:pPr/>
              <a:t>9</a:t>
            </a:fld>
            <a:endParaRPr lang="ja-JP" altLang="en-US" sz="1800" b="1" dirty="0">
              <a:solidFill>
                <a:srgbClr val="D96709"/>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117175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500"/>
                                        <p:tgtEl>
                                          <p:spTgt spid="23"/>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6"/>
                                        </p:tgtEl>
                                        <p:attrNameLst>
                                          <p:attrName>style.visibility</p:attrName>
                                        </p:attrNameLst>
                                      </p:cBhvr>
                                      <p:to>
                                        <p:strVal val="visible"/>
                                      </p:to>
                                    </p:set>
                                    <p:animEffect transition="in" filter="fade">
                                      <p:cBhvr>
                                        <p:cTn id="42" dur="500"/>
                                        <p:tgtEl>
                                          <p:spTgt spid="4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500"/>
                                        <p:tgtEl>
                                          <p:spTgt spid="1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500"/>
                                        <p:tgtEl>
                                          <p:spTgt spid="28"/>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fade">
                                      <p:cBhvr>
                                        <p:cTn id="57" dur="500"/>
                                        <p:tgtEl>
                                          <p:spTgt spid="37"/>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4"/>
                                        </p:tgtEl>
                                        <p:attrNameLst>
                                          <p:attrName>style.visibility</p:attrName>
                                        </p:attrNameLst>
                                      </p:cBhvr>
                                      <p:to>
                                        <p:strVal val="visible"/>
                                      </p:to>
                                    </p:set>
                                    <p:animEffect transition="in" filter="fade">
                                      <p:cBhvr>
                                        <p:cTn id="6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animBg="1"/>
      <p:bldP spid="9" grpId="0"/>
      <p:bldP spid="10" grpId="0"/>
      <p:bldP spid="11" grpId="0"/>
      <p:bldP spid="17" grpId="0" animBg="1"/>
      <p:bldP spid="46" grpId="0" animBg="1"/>
    </p:bld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63500">
          <a:solidFill>
            <a:schemeClr val="accent2"/>
          </a:solidFill>
        </a:ln>
      </a:spPr>
      <a:bodyPr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52400" cmpd="dbl">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17564</TotalTime>
  <Words>2895</Words>
  <Application>Microsoft Office PowerPoint</Application>
  <PresentationFormat>画面に合わせる (4:3)</PresentationFormat>
  <Paragraphs>390</Paragraphs>
  <Slides>30</Slides>
  <Notes>12</Notes>
  <HiddenSlides>0</HiddenSlides>
  <MMClips>0</MMClips>
  <ScaleCrop>false</ScaleCrop>
  <HeadingPairs>
    <vt:vector size="6" baseType="variant">
      <vt:variant>
        <vt:lpstr>使用されているフォント</vt:lpstr>
      </vt:variant>
      <vt:variant>
        <vt:i4>13</vt:i4>
      </vt:variant>
      <vt:variant>
        <vt:lpstr>テーマ</vt:lpstr>
      </vt:variant>
      <vt:variant>
        <vt:i4>2</vt:i4>
      </vt:variant>
      <vt:variant>
        <vt:lpstr>スライド タイトル</vt:lpstr>
      </vt:variant>
      <vt:variant>
        <vt:i4>30</vt:i4>
      </vt:variant>
    </vt:vector>
  </HeadingPairs>
  <TitlesOfParts>
    <vt:vector size="45" baseType="lpstr">
      <vt:lpstr>HGP創英角ｺﾞｼｯｸUB</vt:lpstr>
      <vt:lpstr>HG創英角ﾎﾟｯﾌﾟ体</vt:lpstr>
      <vt:lpstr>Meiryo UI</vt:lpstr>
      <vt:lpstr>ＭＳ Ｐゴシック</vt:lpstr>
      <vt:lpstr>ＭＳ Ｐ明朝</vt:lpstr>
      <vt:lpstr>ＭＳ 明朝</vt:lpstr>
      <vt:lpstr>メイリオ</vt:lpstr>
      <vt:lpstr>游明朝</vt:lpstr>
      <vt:lpstr>Arial</vt:lpstr>
      <vt:lpstr>Calibri</vt:lpstr>
      <vt:lpstr>Tahoma</vt:lpstr>
      <vt:lpstr>Times New Roman</vt:lpstr>
      <vt:lpstr>Wingdings</vt:lpstr>
      <vt:lpstr>Office ​​テーマ</vt:lpstr>
      <vt:lpstr>標準デザイン</vt:lpstr>
      <vt:lpstr>第4回　お金と経済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金融広報中央委員会</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第4回　お金と経済</dc:title>
  <dc:creator>金融広報中央委員会</dc:creator>
  <cp:lastModifiedBy>2016</cp:lastModifiedBy>
  <cp:revision>1167</cp:revision>
  <cp:lastPrinted>2024-04-03T08:02:40Z</cp:lastPrinted>
  <dcterms:created xsi:type="dcterms:W3CDTF">2002-10-08T16:15:58Z</dcterms:created>
  <dcterms:modified xsi:type="dcterms:W3CDTF">2024-04-09T03:39:31Z</dcterms:modified>
</cp:coreProperties>
</file>