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6" r:id="rId2"/>
    <p:sldId id="257" r:id="rId3"/>
    <p:sldId id="258" r:id="rId4"/>
    <p:sldId id="285" r:id="rId5"/>
    <p:sldId id="266" r:id="rId6"/>
    <p:sldId id="299" r:id="rId7"/>
    <p:sldId id="302" r:id="rId8"/>
    <p:sldId id="304" r:id="rId9"/>
    <p:sldId id="300" r:id="rId10"/>
    <p:sldId id="260" r:id="rId11"/>
    <p:sldId id="268" r:id="rId12"/>
    <p:sldId id="294" r:id="rId13"/>
    <p:sldId id="264" r:id="rId14"/>
    <p:sldId id="269" r:id="rId15"/>
    <p:sldId id="270" r:id="rId16"/>
    <p:sldId id="295" r:id="rId17"/>
    <p:sldId id="284" r:id="rId18"/>
    <p:sldId id="293" r:id="rId19"/>
    <p:sldId id="289" r:id="rId20"/>
    <p:sldId id="290" r:id="rId21"/>
    <p:sldId id="291" r:id="rId22"/>
    <p:sldId id="273" r:id="rId23"/>
    <p:sldId id="274" r:id="rId24"/>
    <p:sldId id="275" r:id="rId25"/>
    <p:sldId id="277" r:id="rId26"/>
    <p:sldId id="278" r:id="rId27"/>
    <p:sldId id="261" r:id="rId28"/>
    <p:sldId id="265" r:id="rId29"/>
    <p:sldId id="279" r:id="rId30"/>
    <p:sldId id="280" r:id="rId31"/>
    <p:sldId id="281" r:id="rId32"/>
    <p:sldId id="262" r:id="rId33"/>
    <p:sldId id="282" r:id="rId34"/>
    <p:sldId id="297" r:id="rId3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Calibri" pitchFamily="34" charset="0"/>
        <a:ea typeface="メイリオ" pitchFamily="50" charset="-128"/>
        <a:cs typeface="メイリオ" pitchFamily="50" charset="-128"/>
      </a:defRPr>
    </a:lvl1pPr>
    <a:lvl2pPr marL="457200" algn="l" rtl="0" fontAlgn="base">
      <a:spcBef>
        <a:spcPct val="0"/>
      </a:spcBef>
      <a:spcAft>
        <a:spcPct val="0"/>
      </a:spcAft>
      <a:defRPr kumimoji="1" kern="1200">
        <a:solidFill>
          <a:schemeClr val="tx1"/>
        </a:solidFill>
        <a:latin typeface="Calibri" pitchFamily="34" charset="0"/>
        <a:ea typeface="メイリオ" pitchFamily="50" charset="-128"/>
        <a:cs typeface="メイリオ" pitchFamily="50" charset="-128"/>
      </a:defRPr>
    </a:lvl2pPr>
    <a:lvl3pPr marL="914400" algn="l" rtl="0" fontAlgn="base">
      <a:spcBef>
        <a:spcPct val="0"/>
      </a:spcBef>
      <a:spcAft>
        <a:spcPct val="0"/>
      </a:spcAft>
      <a:defRPr kumimoji="1" kern="1200">
        <a:solidFill>
          <a:schemeClr val="tx1"/>
        </a:solidFill>
        <a:latin typeface="Calibri" pitchFamily="34" charset="0"/>
        <a:ea typeface="メイリオ" pitchFamily="50" charset="-128"/>
        <a:cs typeface="メイリオ" pitchFamily="50" charset="-128"/>
      </a:defRPr>
    </a:lvl3pPr>
    <a:lvl4pPr marL="1371600" algn="l" rtl="0" fontAlgn="base">
      <a:spcBef>
        <a:spcPct val="0"/>
      </a:spcBef>
      <a:spcAft>
        <a:spcPct val="0"/>
      </a:spcAft>
      <a:defRPr kumimoji="1" kern="1200">
        <a:solidFill>
          <a:schemeClr val="tx1"/>
        </a:solidFill>
        <a:latin typeface="Calibri" pitchFamily="34" charset="0"/>
        <a:ea typeface="メイリオ" pitchFamily="50" charset="-128"/>
        <a:cs typeface="メイリオ" pitchFamily="50" charset="-128"/>
      </a:defRPr>
    </a:lvl4pPr>
    <a:lvl5pPr marL="1828800" algn="l" rtl="0" fontAlgn="base">
      <a:spcBef>
        <a:spcPct val="0"/>
      </a:spcBef>
      <a:spcAft>
        <a:spcPct val="0"/>
      </a:spcAft>
      <a:defRPr kumimoji="1" kern="1200">
        <a:solidFill>
          <a:schemeClr val="tx1"/>
        </a:solidFill>
        <a:latin typeface="Calibri" pitchFamily="34" charset="0"/>
        <a:ea typeface="メイリオ" pitchFamily="50" charset="-128"/>
        <a:cs typeface="メイリオ" pitchFamily="50" charset="-128"/>
      </a:defRPr>
    </a:lvl5pPr>
    <a:lvl6pPr marL="2286000" algn="l" defTabSz="914400" rtl="0" eaLnBrk="1" latinLnBrk="0" hangingPunct="1">
      <a:defRPr kumimoji="1" kern="1200">
        <a:solidFill>
          <a:schemeClr val="tx1"/>
        </a:solidFill>
        <a:latin typeface="Calibri" pitchFamily="34" charset="0"/>
        <a:ea typeface="メイリオ" pitchFamily="50" charset="-128"/>
        <a:cs typeface="メイリオ" pitchFamily="50" charset="-128"/>
      </a:defRPr>
    </a:lvl6pPr>
    <a:lvl7pPr marL="2743200" algn="l" defTabSz="914400" rtl="0" eaLnBrk="1" latinLnBrk="0" hangingPunct="1">
      <a:defRPr kumimoji="1" kern="1200">
        <a:solidFill>
          <a:schemeClr val="tx1"/>
        </a:solidFill>
        <a:latin typeface="Calibri" pitchFamily="34" charset="0"/>
        <a:ea typeface="メイリオ" pitchFamily="50" charset="-128"/>
        <a:cs typeface="メイリオ" pitchFamily="50" charset="-128"/>
      </a:defRPr>
    </a:lvl7pPr>
    <a:lvl8pPr marL="3200400" algn="l" defTabSz="914400" rtl="0" eaLnBrk="1" latinLnBrk="0" hangingPunct="1">
      <a:defRPr kumimoji="1" kern="1200">
        <a:solidFill>
          <a:schemeClr val="tx1"/>
        </a:solidFill>
        <a:latin typeface="Calibri" pitchFamily="34" charset="0"/>
        <a:ea typeface="メイリオ" pitchFamily="50" charset="-128"/>
        <a:cs typeface="メイリオ" pitchFamily="50" charset="-128"/>
      </a:defRPr>
    </a:lvl8pPr>
    <a:lvl9pPr marL="3657600" algn="l" defTabSz="914400" rtl="0" eaLnBrk="1" latinLnBrk="0" hangingPunct="1">
      <a:defRPr kumimoji="1" kern="1200">
        <a:solidFill>
          <a:schemeClr val="tx1"/>
        </a:solidFill>
        <a:latin typeface="Calibri" pitchFamily="34" charset="0"/>
        <a:ea typeface="メイリオ" pitchFamily="50" charset="-128"/>
        <a:cs typeface="メイリオ" pitchFamily="5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11B"/>
    <a:srgbClr val="425222"/>
    <a:srgbClr val="884106"/>
    <a:srgbClr val="F79F57"/>
    <a:srgbClr val="B4AA7A"/>
    <a:srgbClr val="DEA3A2"/>
    <a:srgbClr val="8CAF47"/>
    <a:srgbClr val="A3C1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26" autoAdjust="0"/>
    <p:restoredTop sz="93966" autoAdjust="0"/>
  </p:normalViewPr>
  <p:slideViewPr>
    <p:cSldViewPr>
      <p:cViewPr varScale="1">
        <p:scale>
          <a:sx n="43" d="100"/>
          <a:sy n="43" d="100"/>
        </p:scale>
        <p:origin x="-124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165153B1-8001-4C17-A5A1-19C15CDEB9FE}" type="datetimeFigureOut">
              <a:rPr kumimoji="1" lang="ja-JP" altLang="en-US" smtClean="0"/>
              <a:t>2017/5/26</a:t>
            </a:fld>
            <a:endParaRPr kumimoji="1"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47268349-CC47-476E-BB63-9F33053B2A35}" type="slidenum">
              <a:rPr kumimoji="1" lang="ja-JP" altLang="en-US" smtClean="0"/>
              <a:t>‹#›</a:t>
            </a:fld>
            <a:endParaRPr kumimoji="1" lang="ja-JP" altLang="en-US"/>
          </a:p>
        </p:txBody>
      </p:sp>
    </p:spTree>
    <p:extLst>
      <p:ext uri="{BB962C8B-B14F-4D97-AF65-F5344CB8AC3E}">
        <p14:creationId xmlns:p14="http://schemas.microsoft.com/office/powerpoint/2010/main" val="3289138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BFCFB77-BF36-4B34-B3C2-5F4EB979B51D}" type="datetimeFigureOut">
              <a:rPr lang="ja-JP" altLang="en-US"/>
              <a:pPr>
                <a:defRPr/>
              </a:pPr>
              <a:t>2017/5/26</a:t>
            </a:fld>
            <a:endParaRPr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2C2C17ED-65CF-46CE-A0A5-6AD63954A427}" type="slidenum">
              <a:rPr lang="ja-JP" altLang="en-US"/>
              <a:pPr>
                <a:defRPr/>
              </a:pPr>
              <a:t>‹#›</a:t>
            </a:fld>
            <a:endParaRPr lang="ja-JP" altLang="en-US"/>
          </a:p>
        </p:txBody>
      </p:sp>
    </p:spTree>
    <p:extLst>
      <p:ext uri="{BB962C8B-B14F-4D97-AF65-F5344CB8AC3E}">
        <p14:creationId xmlns:p14="http://schemas.microsoft.com/office/powerpoint/2010/main" val="31398181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CEFF71A2-3C8B-4240-9D39-837EB2052C4C}" type="datetime1">
              <a:rPr lang="ja-JP" altLang="en-US"/>
              <a:pPr>
                <a:defRPr/>
              </a:pPr>
              <a:t>2017/5/26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2AB4EDE-F689-4FFD-8869-4E75D87C396B}" type="slidenum">
              <a:rPr lang="ja-JP" altLang="en-US"/>
              <a:pPr>
                <a:defRPr/>
              </a:pPr>
              <a:t>‹#›</a:t>
            </a:fld>
            <a:endParaRPr lang="ja-JP" altLang="en-US"/>
          </a:p>
        </p:txBody>
      </p:sp>
    </p:spTree>
    <p:extLst>
      <p:ext uri="{BB962C8B-B14F-4D97-AF65-F5344CB8AC3E}">
        <p14:creationId xmlns:p14="http://schemas.microsoft.com/office/powerpoint/2010/main" val="1395638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373A23F-AFE2-44E3-98B8-C3761C0031FA}" type="datetime1">
              <a:rPr lang="ja-JP" altLang="en-US"/>
              <a:pPr>
                <a:defRPr/>
              </a:pPr>
              <a:t>2017/5/26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215C97C-5BC8-443A-90B2-54F664E395CE}" type="slidenum">
              <a:rPr lang="ja-JP" altLang="en-US"/>
              <a:pPr>
                <a:defRPr/>
              </a:pPr>
              <a:t>‹#›</a:t>
            </a:fld>
            <a:endParaRPr lang="ja-JP" altLang="en-US"/>
          </a:p>
        </p:txBody>
      </p:sp>
    </p:spTree>
    <p:extLst>
      <p:ext uri="{BB962C8B-B14F-4D97-AF65-F5344CB8AC3E}">
        <p14:creationId xmlns:p14="http://schemas.microsoft.com/office/powerpoint/2010/main" val="548730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BA9807FE-B7D7-4695-B7C2-B36CFB6E5256}" type="datetime1">
              <a:rPr lang="ja-JP" altLang="en-US"/>
              <a:pPr>
                <a:defRPr/>
              </a:pPr>
              <a:t>2017/5/26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574FB6D4-34A9-4DF5-AFA3-4F4B221E69D5}" type="slidenum">
              <a:rPr lang="ja-JP" altLang="en-US"/>
              <a:pPr>
                <a:defRPr/>
              </a:pPr>
              <a:t>‹#›</a:t>
            </a:fld>
            <a:endParaRPr lang="ja-JP" altLang="en-US"/>
          </a:p>
        </p:txBody>
      </p:sp>
    </p:spTree>
    <p:extLst>
      <p:ext uri="{BB962C8B-B14F-4D97-AF65-F5344CB8AC3E}">
        <p14:creationId xmlns:p14="http://schemas.microsoft.com/office/powerpoint/2010/main" val="46277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タイトル スライド">
    <p:spTree>
      <p:nvGrpSpPr>
        <p:cNvPr id="1" name=""/>
        <p:cNvGrpSpPr/>
        <p:nvPr/>
      </p:nvGrpSpPr>
      <p:grpSpPr>
        <a:xfrm>
          <a:off x="0" y="0"/>
          <a:ext cx="0" cy="0"/>
          <a:chOff x="0" y="0"/>
          <a:chExt cx="0" cy="0"/>
        </a:xfrm>
      </p:grpSpPr>
      <p:cxnSp>
        <p:nvCxnSpPr>
          <p:cNvPr id="4" name="Straight Connector 7"/>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685800" y="3505200"/>
            <a:ext cx="6400800" cy="1752600"/>
          </a:xfrm>
          <a:prstGeom prst="rect">
            <a:avLst/>
          </a:prstGeo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5" name="日付プレースホルダー 6"/>
          <p:cNvSpPr>
            <a:spLocks noGrp="1"/>
          </p:cNvSpPr>
          <p:nvPr>
            <p:ph type="dt" sz="half" idx="10"/>
          </p:nvPr>
        </p:nvSpPr>
        <p:spPr>
          <a:xfrm>
            <a:off x="457200" y="19050"/>
            <a:ext cx="2895600" cy="328613"/>
          </a:xfrm>
        </p:spPr>
        <p:txBody>
          <a:bodyPr/>
          <a:lstStyle>
            <a:lvl1pPr>
              <a:defRPr/>
            </a:lvl1pPr>
          </a:lstStyle>
          <a:p>
            <a:pPr>
              <a:defRPr/>
            </a:pPr>
            <a:fld id="{2CAF047C-4D22-44B7-B62A-276D27C14B35}" type="datetime1">
              <a:rPr lang="ja-JP" altLang="en-US"/>
              <a:pPr>
                <a:defRPr/>
              </a:pPr>
              <a:t>2017/5/26</a:t>
            </a:fld>
            <a:endParaRPr lang="ja-JP" altLang="en-US"/>
          </a:p>
        </p:txBody>
      </p:sp>
      <p:sp>
        <p:nvSpPr>
          <p:cNvPr id="6" name="フッター プレースホルダー 8"/>
          <p:cNvSpPr>
            <a:spLocks noGrp="1"/>
          </p:cNvSpPr>
          <p:nvPr>
            <p:ph type="ftr" sz="quarter" idx="11"/>
          </p:nvPr>
        </p:nvSpPr>
        <p:spPr>
          <a:xfrm>
            <a:off x="3429000" y="19050"/>
            <a:ext cx="4114800" cy="328613"/>
          </a:xfrm>
        </p:spPr>
        <p:txBody>
          <a:bodyPr/>
          <a:lstStyle>
            <a:lvl1pPr>
              <a:defRPr/>
            </a:lvl1pPr>
          </a:lstStyle>
          <a:p>
            <a:pPr>
              <a:defRPr/>
            </a:pPr>
            <a:endParaRPr lang="ja-JP" altLang="en-US"/>
          </a:p>
        </p:txBody>
      </p:sp>
      <p:sp>
        <p:nvSpPr>
          <p:cNvPr id="7" name="スライド番号プレースホルダー 9"/>
          <p:cNvSpPr>
            <a:spLocks noGrp="1"/>
          </p:cNvSpPr>
          <p:nvPr>
            <p:ph type="sldNum" sz="quarter" idx="12"/>
          </p:nvPr>
        </p:nvSpPr>
        <p:spPr>
          <a:xfrm>
            <a:off x="8001000" y="6484938"/>
            <a:ext cx="1066800" cy="328612"/>
          </a:xfrm>
        </p:spPr>
        <p:txBody>
          <a:bodyPr/>
          <a:lstStyle>
            <a:lvl1pPr>
              <a:defRPr/>
            </a:lvl1pPr>
          </a:lstStyle>
          <a:p>
            <a:pPr>
              <a:defRPr/>
            </a:pPr>
            <a:fld id="{9AE6112C-E038-44F2-9C7F-9827DE8DBBD2}" type="slidenum">
              <a:rPr lang="ja-JP" altLang="en-US"/>
              <a:pPr>
                <a:defRPr/>
              </a:pPr>
              <a:t>‹#›</a:t>
            </a:fld>
            <a:endParaRPr lang="ja-JP" altLang="en-US"/>
          </a:p>
        </p:txBody>
      </p:sp>
    </p:spTree>
    <p:extLst>
      <p:ext uri="{BB962C8B-B14F-4D97-AF65-F5344CB8AC3E}">
        <p14:creationId xmlns:p14="http://schemas.microsoft.com/office/powerpoint/2010/main" val="1575892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448BD922-3489-4868-A702-94155F3BBF5F}" type="datetime1">
              <a:rPr lang="ja-JP" altLang="en-US"/>
              <a:pPr>
                <a:defRPr/>
              </a:pPr>
              <a:t>2017/5/26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2EA2872-735E-4A22-9E08-F5A59E9781C0}" type="slidenum">
              <a:rPr lang="ja-JP" altLang="en-US"/>
              <a:pPr>
                <a:defRPr/>
              </a:pPr>
              <a:t>‹#›</a:t>
            </a:fld>
            <a:endParaRPr lang="ja-JP" altLang="en-US"/>
          </a:p>
        </p:txBody>
      </p:sp>
    </p:spTree>
    <p:extLst>
      <p:ext uri="{BB962C8B-B14F-4D97-AF65-F5344CB8AC3E}">
        <p14:creationId xmlns:p14="http://schemas.microsoft.com/office/powerpoint/2010/main" val="77359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3D2E7665-DE9B-42EF-9F95-A8CC1280FE30}" type="datetime1">
              <a:rPr lang="ja-JP" altLang="en-US"/>
              <a:pPr>
                <a:defRPr/>
              </a:pPr>
              <a:t>2017/5/26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2E88F9A-1333-43F1-B368-120DFD3E3E4F}" type="slidenum">
              <a:rPr lang="ja-JP" altLang="en-US"/>
              <a:pPr>
                <a:defRPr/>
              </a:pPr>
              <a:t>‹#›</a:t>
            </a:fld>
            <a:endParaRPr lang="ja-JP" altLang="en-US"/>
          </a:p>
        </p:txBody>
      </p:sp>
    </p:spTree>
    <p:extLst>
      <p:ext uri="{BB962C8B-B14F-4D97-AF65-F5344CB8AC3E}">
        <p14:creationId xmlns:p14="http://schemas.microsoft.com/office/powerpoint/2010/main" val="262121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2A74601A-55AA-4E21-A2CA-BC8B960923F7}" type="datetime1">
              <a:rPr lang="ja-JP" altLang="en-US"/>
              <a:pPr>
                <a:defRPr/>
              </a:pPr>
              <a:t>2017/5/26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C5AA258B-17AC-430C-B2CA-4B8821114E84}" type="slidenum">
              <a:rPr lang="ja-JP" altLang="en-US"/>
              <a:pPr>
                <a:defRPr/>
              </a:pPr>
              <a:t>‹#›</a:t>
            </a:fld>
            <a:endParaRPr lang="ja-JP" altLang="en-US"/>
          </a:p>
        </p:txBody>
      </p:sp>
    </p:spTree>
    <p:extLst>
      <p:ext uri="{BB962C8B-B14F-4D97-AF65-F5344CB8AC3E}">
        <p14:creationId xmlns:p14="http://schemas.microsoft.com/office/powerpoint/2010/main" val="30825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07DF7C0A-A68C-49A9-97B5-666459006634}" type="datetime1">
              <a:rPr lang="ja-JP" altLang="en-US"/>
              <a:pPr>
                <a:defRPr/>
              </a:pPr>
              <a:t>2017/5/26</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A1273860-CE99-4976-89DA-68F0F0B98765}" type="slidenum">
              <a:rPr lang="ja-JP" altLang="en-US"/>
              <a:pPr>
                <a:defRPr/>
              </a:pPr>
              <a:t>‹#›</a:t>
            </a:fld>
            <a:endParaRPr lang="ja-JP" altLang="en-US"/>
          </a:p>
        </p:txBody>
      </p:sp>
    </p:spTree>
    <p:extLst>
      <p:ext uri="{BB962C8B-B14F-4D97-AF65-F5344CB8AC3E}">
        <p14:creationId xmlns:p14="http://schemas.microsoft.com/office/powerpoint/2010/main" val="2727398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BDD05926-F6FC-46A9-A61C-E5A7F5E7E6CA}" type="datetime1">
              <a:rPr lang="ja-JP" altLang="en-US"/>
              <a:pPr>
                <a:defRPr/>
              </a:pPr>
              <a:t>2017/5/26</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C90D9C7D-66FA-4EAF-8228-21469BB540A8}" type="slidenum">
              <a:rPr lang="ja-JP" altLang="en-US"/>
              <a:pPr>
                <a:defRPr/>
              </a:pPr>
              <a:t>‹#›</a:t>
            </a:fld>
            <a:endParaRPr lang="ja-JP" altLang="en-US"/>
          </a:p>
        </p:txBody>
      </p:sp>
    </p:spTree>
    <p:extLst>
      <p:ext uri="{BB962C8B-B14F-4D97-AF65-F5344CB8AC3E}">
        <p14:creationId xmlns:p14="http://schemas.microsoft.com/office/powerpoint/2010/main" val="15669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pPr>
              <a:defRPr/>
            </a:pPr>
            <a:fld id="{ADD2AAB9-0785-472A-8B61-6C2A15C73310}" type="datetime1">
              <a:rPr lang="ja-JP" altLang="en-US"/>
              <a:pPr>
                <a:defRPr/>
              </a:pPr>
              <a:t>2017/5/26</a:t>
            </a:fld>
            <a:endParaRPr lang="ja-JP" altLang="en-US"/>
          </a:p>
        </p:txBody>
      </p:sp>
      <p:sp>
        <p:nvSpPr>
          <p:cNvPr id="3"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3"/>
          <p:cNvSpPr>
            <a:spLocks noGrp="1"/>
          </p:cNvSpPr>
          <p:nvPr>
            <p:ph type="sldNum" sz="quarter" idx="12"/>
          </p:nvPr>
        </p:nvSpPr>
        <p:spPr>
          <a:xfrm>
            <a:off x="7010400" y="6492875"/>
            <a:ext cx="2133600" cy="365125"/>
          </a:xfrm>
        </p:spPr>
        <p:txBody>
          <a:bodyPr/>
          <a:lstStyle>
            <a:lvl1pPr>
              <a:defRPr sz="1600"/>
            </a:lvl1pPr>
          </a:lstStyle>
          <a:p>
            <a:pPr>
              <a:defRPr/>
            </a:pPr>
            <a:fld id="{372FC19F-44C7-447F-B38E-6308FAD9120B}" type="slidenum">
              <a:rPr lang="ja-JP" altLang="en-US"/>
              <a:pPr>
                <a:defRPr/>
              </a:pPr>
              <a:t>‹#›</a:t>
            </a:fld>
            <a:endParaRPr lang="ja-JP" altLang="en-US" dirty="0"/>
          </a:p>
        </p:txBody>
      </p:sp>
    </p:spTree>
    <p:extLst>
      <p:ext uri="{BB962C8B-B14F-4D97-AF65-F5344CB8AC3E}">
        <p14:creationId xmlns:p14="http://schemas.microsoft.com/office/powerpoint/2010/main" val="2271020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F86EA779-48C9-4057-BF6E-ED38A613797A}" type="datetime1">
              <a:rPr lang="ja-JP" altLang="en-US"/>
              <a:pPr>
                <a:defRPr/>
              </a:pPr>
              <a:t>2017/5/26</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a:xfrm>
            <a:off x="7010400" y="6492875"/>
            <a:ext cx="2133600" cy="365125"/>
          </a:xfrm>
        </p:spPr>
        <p:txBody>
          <a:bodyPr/>
          <a:lstStyle>
            <a:lvl1pPr>
              <a:defRPr/>
            </a:lvl1pPr>
          </a:lstStyle>
          <a:p>
            <a:pPr>
              <a:defRPr/>
            </a:pPr>
            <a:fld id="{0F221967-B58E-4114-90BA-6878C2A8C1F3}" type="slidenum">
              <a:rPr lang="ja-JP" altLang="en-US"/>
              <a:pPr>
                <a:defRPr/>
              </a:pPr>
              <a:t>‹#›</a:t>
            </a:fld>
            <a:endParaRPr lang="ja-JP" altLang="en-US"/>
          </a:p>
        </p:txBody>
      </p:sp>
    </p:spTree>
    <p:extLst>
      <p:ext uri="{BB962C8B-B14F-4D97-AF65-F5344CB8AC3E}">
        <p14:creationId xmlns:p14="http://schemas.microsoft.com/office/powerpoint/2010/main" val="1527891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F2A8C0EE-EF73-4A38-9845-832913661B71}" type="datetime1">
              <a:rPr lang="ja-JP" altLang="en-US"/>
              <a:pPr>
                <a:defRPr/>
              </a:pPr>
              <a:t>2017/5/26</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a:xfrm>
            <a:off x="7010400" y="6492875"/>
            <a:ext cx="2133600" cy="365125"/>
          </a:xfrm>
        </p:spPr>
        <p:txBody>
          <a:bodyPr/>
          <a:lstStyle>
            <a:lvl1pPr>
              <a:defRPr/>
            </a:lvl1pPr>
          </a:lstStyle>
          <a:p>
            <a:pPr>
              <a:defRPr/>
            </a:pPr>
            <a:fld id="{A277E957-A63B-4A7D-AC0C-D1BCE2180B01}" type="slidenum">
              <a:rPr lang="ja-JP" altLang="en-US"/>
              <a:pPr>
                <a:defRPr/>
              </a:pPr>
              <a:t>‹#›</a:t>
            </a:fld>
            <a:endParaRPr lang="ja-JP" altLang="en-US"/>
          </a:p>
        </p:txBody>
      </p:sp>
    </p:spTree>
    <p:extLst>
      <p:ext uri="{BB962C8B-B14F-4D97-AF65-F5344CB8AC3E}">
        <p14:creationId xmlns:p14="http://schemas.microsoft.com/office/powerpoint/2010/main" val="317837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7E3BE241-025B-466F-94A4-68F8CC1D59B1}" type="datetime1">
              <a:rPr lang="ja-JP" altLang="en-US"/>
              <a:pPr>
                <a:defRPr/>
              </a:pPr>
              <a:t>2017/5/26</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F24E6DCF-DD31-4698-81D2-10647AD52EC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3" r:id="rId7"/>
    <p:sldLayoutId id="2147483894" r:id="rId8"/>
    <p:sldLayoutId id="2147483895" r:id="rId9"/>
    <p:sldLayoutId id="2147483891" r:id="rId10"/>
    <p:sldLayoutId id="2147483892" r:id="rId11"/>
    <p:sldLayoutId id="2147483896"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メイリオ" pitchFamily="50" charset="-128"/>
        </a:defRPr>
      </a:lvl1pPr>
      <a:lvl2pPr algn="ctr" rtl="0" eaLnBrk="0" fontAlgn="base" hangingPunct="0">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5pPr>
      <a:lvl6pPr marL="457200" algn="ctr" rtl="0" fontAlgn="base">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6pPr>
      <a:lvl7pPr marL="914400" algn="ctr" rtl="0" fontAlgn="base">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7pPr>
      <a:lvl8pPr marL="1371600" algn="ctr" rtl="0" fontAlgn="base">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8pPr>
      <a:lvl9pPr marL="1828800" algn="ctr" rtl="0" fontAlgn="base">
        <a:spcBef>
          <a:spcPct val="0"/>
        </a:spcBef>
        <a:spcAft>
          <a:spcPct val="0"/>
        </a:spcAft>
        <a:defRPr kumimoji="1" sz="4400">
          <a:solidFill>
            <a:schemeClr val="tx1"/>
          </a:solidFill>
          <a:latin typeface="Calibri" pitchFamily="34" charset="0"/>
          <a:ea typeface="メイリオ" pitchFamily="50" charset="-128"/>
          <a:cs typeface="メイリオ"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テキスト ボックス 3"/>
          <p:cNvSpPr txBox="1">
            <a:spLocks noChangeArrowheads="1"/>
          </p:cNvSpPr>
          <p:nvPr/>
        </p:nvSpPr>
        <p:spPr bwMode="auto">
          <a:xfrm>
            <a:off x="899592" y="2708920"/>
            <a:ext cx="7416824"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spcAft>
                <a:spcPts val="1200"/>
              </a:spcAft>
            </a:pPr>
            <a:r>
              <a:rPr lang="ja-JP" altLang="en-US" sz="4400" b="1" dirty="0" smtClean="0">
                <a:latin typeface="メイリオ" pitchFamily="50" charset="-128"/>
              </a:rPr>
              <a:t>第</a:t>
            </a:r>
            <a:r>
              <a:rPr lang="en-US" altLang="ja-JP" sz="4400" b="1" dirty="0" smtClean="0">
                <a:latin typeface="メイリオ" pitchFamily="50" charset="-128"/>
              </a:rPr>
              <a:t>11</a:t>
            </a:r>
            <a:r>
              <a:rPr lang="ja-JP" altLang="en-US" sz="4400" b="1" dirty="0" smtClean="0">
                <a:latin typeface="メイリオ" pitchFamily="50" charset="-128"/>
              </a:rPr>
              <a:t>回　リスク</a:t>
            </a:r>
            <a:r>
              <a:rPr lang="ja-JP" altLang="en-US" sz="4400" b="1" dirty="0">
                <a:latin typeface="メイリオ" pitchFamily="50" charset="-128"/>
              </a:rPr>
              <a:t>に備える①</a:t>
            </a:r>
            <a:endParaRPr lang="en-US" altLang="ja-JP" sz="4400" b="1" dirty="0">
              <a:latin typeface="メイリオ" pitchFamily="50" charset="-128"/>
            </a:endParaRPr>
          </a:p>
          <a:p>
            <a:pPr algn="ctr" eaLnBrk="1" hangingPunct="1"/>
            <a:r>
              <a:rPr lang="ja-JP" altLang="en-US" sz="4400" b="1" dirty="0" smtClean="0">
                <a:latin typeface="メイリオ" pitchFamily="50" charset="-128"/>
              </a:rPr>
              <a:t>─ 生命</a:t>
            </a:r>
            <a:r>
              <a:rPr lang="ja-JP" altLang="en-US" sz="4400" b="1" dirty="0">
                <a:latin typeface="メイリオ" pitchFamily="50" charset="-128"/>
              </a:rPr>
              <a:t>保険を中心</a:t>
            </a:r>
            <a:r>
              <a:rPr lang="ja-JP" altLang="en-US" sz="4400" b="1" dirty="0" smtClean="0">
                <a:latin typeface="メイリオ" pitchFamily="50" charset="-128"/>
              </a:rPr>
              <a:t>に ─</a:t>
            </a:r>
            <a:endParaRPr lang="ja-JP" altLang="en-US" sz="4400" b="1" dirty="0">
              <a:latin typeface="メイリオ" pitchFamily="50" charset="-128"/>
            </a:endParaRPr>
          </a:p>
        </p:txBody>
      </p:sp>
      <p:sp>
        <p:nvSpPr>
          <p:cNvPr id="6" name="スライド番号プレースホルダー 5"/>
          <p:cNvSpPr>
            <a:spLocks noGrp="1"/>
          </p:cNvSpPr>
          <p:nvPr>
            <p:ph type="sldNum" sz="quarter" idx="12"/>
          </p:nvPr>
        </p:nvSpPr>
        <p:spPr/>
        <p:txBody>
          <a:bodyPr/>
          <a:lstStyle/>
          <a:p>
            <a:pPr>
              <a:defRPr/>
            </a:pPr>
            <a:fld id="{7B23ECAB-1171-46B5-B6DB-67D40748E265}" type="slidenum">
              <a:rPr lang="ja-JP" altLang="en-US"/>
              <a:pPr>
                <a:defRPr/>
              </a:pPr>
              <a:t>1</a:t>
            </a:fld>
            <a:endParaRPr lang="ja-JP" altLang="en-US"/>
          </a:p>
        </p:txBody>
      </p:sp>
      <p:sp>
        <p:nvSpPr>
          <p:cNvPr id="11" name="正方形/長方形 10"/>
          <p:cNvSpPr/>
          <p:nvPr/>
        </p:nvSpPr>
        <p:spPr>
          <a:xfrm>
            <a:off x="548639" y="908720"/>
            <a:ext cx="3436219" cy="40011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latin typeface="メイリオ" pitchFamily="50" charset="-128"/>
              </a:rPr>
              <a:t>金融リテラシー連続講義</a:t>
            </a:r>
            <a:endParaRPr kumimoji="0" lang="ja-JP" altLang="en-US" sz="2000" b="0" i="0" u="none" strike="noStrike" kern="0" cap="none" spc="0" normalizeH="0" baseline="0" noProof="0" dirty="0">
              <a:ln>
                <a:noFill/>
              </a:ln>
              <a:solidFill>
                <a:sysClr val="windowText" lastClr="000000"/>
              </a:solidFill>
              <a:effectLst/>
              <a:uLnTx/>
              <a:uFillTx/>
              <a:latin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692275" y="2027238"/>
            <a:ext cx="7451725" cy="708025"/>
          </a:xfrm>
          <a:prstGeom prst="rect">
            <a:avLst/>
          </a:prstGeom>
          <a:noFill/>
        </p:spPr>
        <p:txBody>
          <a:bodyPr>
            <a:spAutoFit/>
          </a:bodyPr>
          <a:lstStyle/>
          <a:p>
            <a:pPr fontAlgn="auto">
              <a:spcBef>
                <a:spcPts val="0"/>
              </a:spcBef>
              <a:spcAft>
                <a:spcPts val="0"/>
              </a:spcAft>
              <a:defRPr/>
            </a:pPr>
            <a:r>
              <a:rPr lang="en-US" altLang="ja-JP" sz="4000" dirty="0">
                <a:solidFill>
                  <a:srgbClr val="607731"/>
                </a:solidFill>
              </a:rPr>
              <a:t>CHAPTER2</a:t>
            </a:r>
            <a:endParaRPr lang="ja-JP" altLang="en-US" sz="4000" dirty="0">
              <a:latin typeface="+mn-lt"/>
              <a:ea typeface="+mn-ea"/>
              <a:cs typeface="+mn-cs"/>
            </a:endParaRPr>
          </a:p>
        </p:txBody>
      </p:sp>
      <p:sp>
        <p:nvSpPr>
          <p:cNvPr id="15363" name="テキスト ボックス 3"/>
          <p:cNvSpPr txBox="1">
            <a:spLocks noChangeArrowheads="1"/>
          </p:cNvSpPr>
          <p:nvPr/>
        </p:nvSpPr>
        <p:spPr bwMode="auto">
          <a:xfrm>
            <a:off x="0" y="3167063"/>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sz="4000"/>
              <a:t>リスクに備える保障手段</a:t>
            </a:r>
            <a:endParaRPr lang="en-US" altLang="ja-JP" sz="4000"/>
          </a:p>
        </p:txBody>
      </p:sp>
      <p:sp>
        <p:nvSpPr>
          <p:cNvPr id="2" name="スライド番号プレースホルダー 1"/>
          <p:cNvSpPr>
            <a:spLocks noGrp="1"/>
          </p:cNvSpPr>
          <p:nvPr>
            <p:ph type="sldNum" sz="quarter" idx="12"/>
          </p:nvPr>
        </p:nvSpPr>
        <p:spPr/>
        <p:txBody>
          <a:bodyPr/>
          <a:lstStyle/>
          <a:p>
            <a:pPr>
              <a:defRPr/>
            </a:pPr>
            <a:fld id="{E84CA128-DDDA-4E74-B987-6A7EFFDBAF7D}" type="slidenum">
              <a:rPr lang="ja-JP" altLang="en-US"/>
              <a:pPr>
                <a:defRPr/>
              </a:pPr>
              <a:t>10</a:t>
            </a:fld>
            <a:endParaRPr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8244FCC7-EA4F-46B8-BC6E-420D81EC004F}" type="slidenum">
              <a:rPr lang="ja-JP" altLang="en-US"/>
              <a:pPr>
                <a:defRPr/>
              </a:pPr>
              <a:t>11</a:t>
            </a:fld>
            <a:endParaRPr lang="ja-JP" altLang="en-US"/>
          </a:p>
        </p:txBody>
      </p:sp>
      <p:sp>
        <p:nvSpPr>
          <p:cNvPr id="2" name="テキスト ボックス 1"/>
          <p:cNvSpPr txBox="1"/>
          <p:nvPr/>
        </p:nvSpPr>
        <p:spPr>
          <a:xfrm>
            <a:off x="179388" y="750987"/>
            <a:ext cx="2195512" cy="369887"/>
          </a:xfrm>
          <a:prstGeom prst="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fontAlgn="auto">
              <a:spcBef>
                <a:spcPts val="0"/>
              </a:spcBef>
              <a:spcAft>
                <a:spcPts val="0"/>
              </a:spcAft>
              <a:defRPr/>
            </a:pPr>
            <a:r>
              <a:rPr lang="ja-JP" altLang="en-US" dirty="0">
                <a:solidFill>
                  <a:schemeClr val="bg1"/>
                </a:solidFill>
                <a:latin typeface="+mn-lt"/>
                <a:ea typeface="+mn-ea"/>
                <a:cs typeface="+mn-cs"/>
              </a:rPr>
              <a:t>主なリスク</a:t>
            </a:r>
          </a:p>
        </p:txBody>
      </p:sp>
      <p:sp>
        <p:nvSpPr>
          <p:cNvPr id="13331" name="テキスト ボックス 13"/>
          <p:cNvSpPr txBox="1">
            <a:spLocks noChangeArrowheads="1"/>
          </p:cNvSpPr>
          <p:nvPr/>
        </p:nvSpPr>
        <p:spPr bwMode="auto">
          <a:xfrm>
            <a:off x="395288" y="5646738"/>
            <a:ext cx="18002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b="1"/>
              <a:t>その他</a:t>
            </a:r>
          </a:p>
        </p:txBody>
      </p:sp>
      <p:sp>
        <p:nvSpPr>
          <p:cNvPr id="15" name="テキスト ボックス 14"/>
          <p:cNvSpPr txBox="1"/>
          <p:nvPr/>
        </p:nvSpPr>
        <p:spPr>
          <a:xfrm>
            <a:off x="3276600" y="750987"/>
            <a:ext cx="1800225" cy="369887"/>
          </a:xfrm>
          <a:prstGeom prst="rect">
            <a:avLst/>
          </a:prstGeom>
          <a:solidFill>
            <a:schemeClr val="accent5">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fontAlgn="auto">
              <a:spcBef>
                <a:spcPts val="0"/>
              </a:spcBef>
              <a:spcAft>
                <a:spcPts val="0"/>
              </a:spcAft>
              <a:defRPr/>
            </a:pPr>
            <a:r>
              <a:rPr lang="ja-JP" altLang="en-US" dirty="0">
                <a:solidFill>
                  <a:schemeClr val="bg1"/>
                </a:solidFill>
                <a:latin typeface="+mn-lt"/>
                <a:ea typeface="+mn-ea"/>
                <a:cs typeface="+mn-cs"/>
              </a:rPr>
              <a:t>公的保障</a:t>
            </a:r>
          </a:p>
        </p:txBody>
      </p:sp>
      <p:sp>
        <p:nvSpPr>
          <p:cNvPr id="16" name="テキスト ボックス 15"/>
          <p:cNvSpPr txBox="1"/>
          <p:nvPr/>
        </p:nvSpPr>
        <p:spPr>
          <a:xfrm>
            <a:off x="5192713" y="750987"/>
            <a:ext cx="1800225" cy="369887"/>
          </a:xfrm>
          <a:prstGeom prst="rect">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fontAlgn="auto">
              <a:spcBef>
                <a:spcPts val="0"/>
              </a:spcBef>
              <a:spcAft>
                <a:spcPts val="0"/>
              </a:spcAft>
              <a:defRPr/>
            </a:pPr>
            <a:r>
              <a:rPr lang="ja-JP" altLang="en-US" dirty="0">
                <a:solidFill>
                  <a:schemeClr val="bg1"/>
                </a:solidFill>
                <a:latin typeface="+mn-lt"/>
                <a:ea typeface="+mn-ea"/>
                <a:cs typeface="+mn-cs"/>
              </a:rPr>
              <a:t>企業保障</a:t>
            </a:r>
          </a:p>
        </p:txBody>
      </p:sp>
      <p:sp>
        <p:nvSpPr>
          <p:cNvPr id="17" name="テキスト ボックス 16"/>
          <p:cNvSpPr txBox="1"/>
          <p:nvPr/>
        </p:nvSpPr>
        <p:spPr>
          <a:xfrm>
            <a:off x="7108825" y="750987"/>
            <a:ext cx="1800225" cy="369887"/>
          </a:xfrm>
          <a:prstGeom prst="rect">
            <a:avLst/>
          </a:prstGeom>
          <a:solidFill>
            <a:schemeClr val="accent6">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fontAlgn="auto">
              <a:spcBef>
                <a:spcPts val="0"/>
              </a:spcBef>
              <a:spcAft>
                <a:spcPts val="0"/>
              </a:spcAft>
              <a:defRPr/>
            </a:pPr>
            <a:r>
              <a:rPr lang="ja-JP" altLang="en-US" dirty="0">
                <a:solidFill>
                  <a:schemeClr val="bg1"/>
                </a:solidFill>
                <a:latin typeface="+mn-lt"/>
                <a:ea typeface="+mn-ea"/>
                <a:cs typeface="+mn-cs"/>
              </a:rPr>
              <a:t>私的保障</a:t>
            </a:r>
          </a:p>
        </p:txBody>
      </p:sp>
      <p:sp>
        <p:nvSpPr>
          <p:cNvPr id="37" name="正方形/長方形 36"/>
          <p:cNvSpPr/>
          <p:nvPr/>
        </p:nvSpPr>
        <p:spPr>
          <a:xfrm>
            <a:off x="7127875" y="5592763"/>
            <a:ext cx="1763713" cy="468312"/>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fontAlgn="auto">
              <a:spcBef>
                <a:spcPts val="0"/>
              </a:spcBef>
              <a:spcAft>
                <a:spcPts val="0"/>
              </a:spcAft>
              <a:defRPr/>
            </a:pPr>
            <a:r>
              <a:rPr lang="ja-JP" altLang="en-US" sz="1400" dirty="0">
                <a:solidFill>
                  <a:schemeClr val="tx1"/>
                </a:solidFill>
              </a:rPr>
              <a:t>車両保険　　等</a:t>
            </a:r>
            <a:endParaRPr lang="en-US" altLang="ja-JP" sz="1400" dirty="0">
              <a:solidFill>
                <a:schemeClr val="tx1"/>
              </a:solidFill>
            </a:endParaRPr>
          </a:p>
        </p:txBody>
      </p:sp>
      <p:grpSp>
        <p:nvGrpSpPr>
          <p:cNvPr id="18" name="グループ化 17"/>
          <p:cNvGrpSpPr>
            <a:grpSpLocks/>
          </p:cNvGrpSpPr>
          <p:nvPr/>
        </p:nvGrpSpPr>
        <p:grpSpPr bwMode="auto">
          <a:xfrm>
            <a:off x="395288" y="1946275"/>
            <a:ext cx="8496300" cy="466725"/>
            <a:chOff x="395536" y="1945961"/>
            <a:chExt cx="8496052" cy="466725"/>
          </a:xfrm>
        </p:grpSpPr>
        <p:sp>
          <p:nvSpPr>
            <p:cNvPr id="13372" name="テキスト ボックス 8"/>
            <p:cNvSpPr txBox="1">
              <a:spLocks noChangeArrowheads="1"/>
            </p:cNvSpPr>
            <p:nvPr/>
          </p:nvSpPr>
          <p:spPr bwMode="auto">
            <a:xfrm>
              <a:off x="395536" y="1980442"/>
              <a:ext cx="1800225" cy="397763"/>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医療</a:t>
              </a:r>
            </a:p>
          </p:txBody>
        </p:sp>
        <p:sp>
          <p:nvSpPr>
            <p:cNvPr id="21" name="正方形/長方形 20"/>
            <p:cNvSpPr/>
            <p:nvPr/>
          </p:nvSpPr>
          <p:spPr>
            <a:xfrm>
              <a:off x="3276764" y="1945961"/>
              <a:ext cx="1763662" cy="466725"/>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fontAlgn="auto">
                <a:spcBef>
                  <a:spcPts val="0"/>
                </a:spcBef>
                <a:spcAft>
                  <a:spcPts val="0"/>
                </a:spcAft>
                <a:defRPr/>
              </a:pPr>
              <a:r>
                <a:rPr lang="ja-JP" altLang="en-US" sz="1400" dirty="0">
                  <a:solidFill>
                    <a:schemeClr val="tx1"/>
                  </a:solidFill>
                </a:rPr>
                <a:t>健康保険制度　等</a:t>
              </a:r>
              <a:endParaRPr lang="en-US" altLang="ja-JP" sz="1400" dirty="0">
                <a:solidFill>
                  <a:schemeClr val="tx1"/>
                </a:solidFill>
              </a:endParaRPr>
            </a:p>
          </p:txBody>
        </p:sp>
        <p:sp>
          <p:nvSpPr>
            <p:cNvPr id="22" name="正方形/長方形 21"/>
            <p:cNvSpPr/>
            <p:nvPr/>
          </p:nvSpPr>
          <p:spPr>
            <a:xfrm>
              <a:off x="5210282" y="1945961"/>
              <a:ext cx="1765248" cy="466725"/>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法定外労働災害</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補償　等</a:t>
              </a:r>
            </a:p>
          </p:txBody>
        </p:sp>
        <p:sp>
          <p:nvSpPr>
            <p:cNvPr id="23" name="正方形/長方形 22"/>
            <p:cNvSpPr/>
            <p:nvPr/>
          </p:nvSpPr>
          <p:spPr>
            <a:xfrm>
              <a:off x="7127926" y="1945961"/>
              <a:ext cx="1763662" cy="46672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医療保険、傷害保険</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預貯金　　等</a:t>
              </a:r>
            </a:p>
          </p:txBody>
        </p:sp>
        <p:cxnSp>
          <p:nvCxnSpPr>
            <p:cNvPr id="42" name="直線コネクタ 41"/>
            <p:cNvCxnSpPr>
              <a:endCxn id="21" idx="1"/>
            </p:cNvCxnSpPr>
            <p:nvPr/>
          </p:nvCxnSpPr>
          <p:spPr>
            <a:xfrm>
              <a:off x="2411602" y="2179324"/>
              <a:ext cx="865162"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grpSp>
        <p:nvGrpSpPr>
          <p:cNvPr id="14" name="グループ化 13"/>
          <p:cNvGrpSpPr>
            <a:grpSpLocks/>
          </p:cNvGrpSpPr>
          <p:nvPr/>
        </p:nvGrpSpPr>
        <p:grpSpPr bwMode="auto">
          <a:xfrm>
            <a:off x="395288" y="1276350"/>
            <a:ext cx="8496300" cy="466725"/>
            <a:chOff x="395536" y="1276449"/>
            <a:chExt cx="8496052" cy="466725"/>
          </a:xfrm>
        </p:grpSpPr>
        <p:grpSp>
          <p:nvGrpSpPr>
            <p:cNvPr id="16443" name="グループ化 7"/>
            <p:cNvGrpSpPr>
              <a:grpSpLocks/>
            </p:cNvGrpSpPr>
            <p:nvPr/>
          </p:nvGrpSpPr>
          <p:grpSpPr bwMode="auto">
            <a:xfrm>
              <a:off x="2411413" y="1276449"/>
              <a:ext cx="6480175" cy="466725"/>
              <a:chOff x="2411413" y="1276449"/>
              <a:chExt cx="6480175" cy="466725"/>
            </a:xfrm>
          </p:grpSpPr>
          <p:sp>
            <p:nvSpPr>
              <p:cNvPr id="4" name="正方形/長方形 3"/>
              <p:cNvSpPr/>
              <p:nvPr/>
            </p:nvSpPr>
            <p:spPr>
              <a:xfrm>
                <a:off x="3294226" y="1276449"/>
                <a:ext cx="1763661" cy="466725"/>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遺族基礎年金</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遺族厚生年金　等</a:t>
                </a:r>
              </a:p>
            </p:txBody>
          </p:sp>
          <p:sp>
            <p:nvSpPr>
              <p:cNvPr id="19" name="正方形/長方形 18"/>
              <p:cNvSpPr/>
              <p:nvPr/>
            </p:nvSpPr>
            <p:spPr>
              <a:xfrm>
                <a:off x="5210282" y="1276449"/>
                <a:ext cx="1765249" cy="466725"/>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死亡退職金、弔慰金</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遺族年金制度　等</a:t>
                </a:r>
              </a:p>
            </p:txBody>
          </p:sp>
          <p:sp>
            <p:nvSpPr>
              <p:cNvPr id="20" name="正方形/長方形 19"/>
              <p:cNvSpPr/>
              <p:nvPr/>
            </p:nvSpPr>
            <p:spPr>
              <a:xfrm>
                <a:off x="7127926" y="1276449"/>
                <a:ext cx="1763662" cy="46672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定期保険、養老保険</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終身保険　　等</a:t>
                </a:r>
                <a:endParaRPr lang="en-US" altLang="ja-JP" sz="1400" dirty="0">
                  <a:solidFill>
                    <a:schemeClr val="tx1"/>
                  </a:solidFill>
                </a:endParaRPr>
              </a:p>
              <a:p>
                <a:pPr fontAlgn="auto">
                  <a:spcBef>
                    <a:spcPts val="0"/>
                  </a:spcBef>
                  <a:spcAft>
                    <a:spcPts val="0"/>
                  </a:spcAft>
                  <a:defRPr/>
                </a:pPr>
                <a:endParaRPr lang="ja-JP" altLang="en-US" sz="1400" dirty="0">
                  <a:solidFill>
                    <a:schemeClr val="tx1"/>
                  </a:solidFill>
                </a:endParaRPr>
              </a:p>
            </p:txBody>
          </p:sp>
          <p:cxnSp>
            <p:nvCxnSpPr>
              <p:cNvPr id="39" name="直線コネクタ 38"/>
              <p:cNvCxnSpPr>
                <a:endCxn id="4" idx="1"/>
              </p:cNvCxnSpPr>
              <p:nvPr/>
            </p:nvCxnSpPr>
            <p:spPr>
              <a:xfrm>
                <a:off x="2411602" y="1509812"/>
                <a:ext cx="882624"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sp>
          <p:nvSpPr>
            <p:cNvPr id="13367" name="テキスト ボックス 8"/>
            <p:cNvSpPr txBox="1">
              <a:spLocks noChangeArrowheads="1"/>
            </p:cNvSpPr>
            <p:nvPr/>
          </p:nvSpPr>
          <p:spPr bwMode="auto">
            <a:xfrm>
              <a:off x="395536" y="1310930"/>
              <a:ext cx="1800225" cy="397763"/>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死亡</a:t>
              </a:r>
            </a:p>
          </p:txBody>
        </p:sp>
      </p:grpSp>
      <p:grpSp>
        <p:nvGrpSpPr>
          <p:cNvPr id="7" name="グループ化 6"/>
          <p:cNvGrpSpPr>
            <a:grpSpLocks/>
          </p:cNvGrpSpPr>
          <p:nvPr/>
        </p:nvGrpSpPr>
        <p:grpSpPr bwMode="auto">
          <a:xfrm>
            <a:off x="395288" y="2616200"/>
            <a:ext cx="8496300" cy="466725"/>
            <a:chOff x="395536" y="3321149"/>
            <a:chExt cx="8496052" cy="466725"/>
          </a:xfrm>
        </p:grpSpPr>
        <p:sp>
          <p:nvSpPr>
            <p:cNvPr id="13361" name="テキスト ボックス 10"/>
            <p:cNvSpPr txBox="1">
              <a:spLocks noChangeArrowheads="1"/>
            </p:cNvSpPr>
            <p:nvPr/>
          </p:nvSpPr>
          <p:spPr bwMode="auto">
            <a:xfrm>
              <a:off x="395536" y="3355630"/>
              <a:ext cx="1800225" cy="397763"/>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介護</a:t>
              </a:r>
            </a:p>
          </p:txBody>
        </p:sp>
        <p:sp>
          <p:nvSpPr>
            <p:cNvPr id="29" name="正方形/長方形 28"/>
            <p:cNvSpPr/>
            <p:nvPr/>
          </p:nvSpPr>
          <p:spPr>
            <a:xfrm>
              <a:off x="3276764" y="3321149"/>
              <a:ext cx="1763662" cy="466725"/>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fontAlgn="auto">
                <a:spcBef>
                  <a:spcPts val="0"/>
                </a:spcBef>
                <a:spcAft>
                  <a:spcPts val="0"/>
                </a:spcAft>
                <a:defRPr/>
              </a:pPr>
              <a:r>
                <a:rPr lang="ja-JP" altLang="en-US" sz="1400" dirty="0">
                  <a:solidFill>
                    <a:schemeClr val="tx1"/>
                  </a:solidFill>
                </a:rPr>
                <a:t>公的介護保険　等</a:t>
              </a:r>
              <a:endParaRPr lang="en-US" altLang="ja-JP" sz="1400" dirty="0">
                <a:solidFill>
                  <a:schemeClr val="tx1"/>
                </a:solidFill>
              </a:endParaRPr>
            </a:p>
          </p:txBody>
        </p:sp>
        <p:sp>
          <p:nvSpPr>
            <p:cNvPr id="31" name="正方形/長方形 30"/>
            <p:cNvSpPr/>
            <p:nvPr/>
          </p:nvSpPr>
          <p:spPr>
            <a:xfrm>
              <a:off x="5210282" y="3321149"/>
              <a:ext cx="1765248" cy="466725"/>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介護・看護</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休職制度　等</a:t>
              </a:r>
              <a:endParaRPr lang="en-US" altLang="ja-JP" sz="1400" dirty="0">
                <a:solidFill>
                  <a:schemeClr val="tx1"/>
                </a:solidFill>
              </a:endParaRPr>
            </a:p>
          </p:txBody>
        </p:sp>
        <p:sp>
          <p:nvSpPr>
            <p:cNvPr id="32" name="正方形/長方形 31"/>
            <p:cNvSpPr/>
            <p:nvPr/>
          </p:nvSpPr>
          <p:spPr>
            <a:xfrm>
              <a:off x="7127926" y="3321149"/>
              <a:ext cx="1763662" cy="46672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介護保険、</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預貯金　　等</a:t>
              </a:r>
              <a:endParaRPr lang="en-US" altLang="ja-JP" sz="1400" dirty="0">
                <a:solidFill>
                  <a:schemeClr val="tx1"/>
                </a:solidFill>
              </a:endParaRPr>
            </a:p>
          </p:txBody>
        </p:sp>
        <p:cxnSp>
          <p:nvCxnSpPr>
            <p:cNvPr id="46" name="直線コネクタ 45"/>
            <p:cNvCxnSpPr>
              <a:endCxn id="29" idx="1"/>
            </p:cNvCxnSpPr>
            <p:nvPr/>
          </p:nvCxnSpPr>
          <p:spPr>
            <a:xfrm>
              <a:off x="2411602" y="3554512"/>
              <a:ext cx="865162"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a:grpSpLocks/>
          </p:cNvGrpSpPr>
          <p:nvPr/>
        </p:nvGrpSpPr>
        <p:grpSpPr bwMode="auto">
          <a:xfrm>
            <a:off x="395288" y="4051300"/>
            <a:ext cx="8496300" cy="590550"/>
            <a:chOff x="395536" y="4051399"/>
            <a:chExt cx="8496052" cy="590550"/>
          </a:xfrm>
        </p:grpSpPr>
        <p:sp>
          <p:nvSpPr>
            <p:cNvPr id="16431" name="テキスト ボックス 11"/>
            <p:cNvSpPr txBox="1">
              <a:spLocks noChangeArrowheads="1"/>
            </p:cNvSpPr>
            <p:nvPr/>
          </p:nvSpPr>
          <p:spPr bwMode="auto">
            <a:xfrm>
              <a:off x="395536" y="4051399"/>
              <a:ext cx="18002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36000" bIns="0" anchor="ct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b="1"/>
                <a:t>住宅火災</a:t>
              </a:r>
              <a:endParaRPr lang="en-US" altLang="ja-JP" b="1"/>
            </a:p>
            <a:p>
              <a:pPr algn="ctr" eaLnBrk="1" hangingPunct="1"/>
              <a:r>
                <a:rPr lang="ja-JP" altLang="en-US" b="1"/>
                <a:t>自然災害</a:t>
              </a:r>
            </a:p>
          </p:txBody>
        </p:sp>
        <p:sp>
          <p:nvSpPr>
            <p:cNvPr id="33" name="正方形/長方形 32"/>
            <p:cNvSpPr/>
            <p:nvPr/>
          </p:nvSpPr>
          <p:spPr>
            <a:xfrm>
              <a:off x="3276764" y="4113312"/>
              <a:ext cx="1763662" cy="468312"/>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災害弔慰金、</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災害援助金の貸付等</a:t>
              </a:r>
              <a:endParaRPr lang="en-US" altLang="ja-JP" sz="1400" dirty="0">
                <a:solidFill>
                  <a:schemeClr val="tx1"/>
                </a:solidFill>
              </a:endParaRPr>
            </a:p>
          </p:txBody>
        </p:sp>
        <p:sp>
          <p:nvSpPr>
            <p:cNvPr id="34" name="正方形/長方形 33"/>
            <p:cNvSpPr/>
            <p:nvPr/>
          </p:nvSpPr>
          <p:spPr>
            <a:xfrm>
              <a:off x="5210282" y="4113312"/>
              <a:ext cx="1765248" cy="468312"/>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fontAlgn="auto">
                <a:spcBef>
                  <a:spcPts val="0"/>
                </a:spcBef>
                <a:spcAft>
                  <a:spcPts val="0"/>
                </a:spcAft>
                <a:defRPr/>
              </a:pPr>
              <a:r>
                <a:rPr lang="ja-JP" altLang="en-US" sz="1400" dirty="0">
                  <a:solidFill>
                    <a:schemeClr val="tx1"/>
                  </a:solidFill>
                </a:rPr>
                <a:t>災害見舞金　等</a:t>
              </a:r>
              <a:endParaRPr lang="en-US" altLang="ja-JP" sz="1400" dirty="0">
                <a:solidFill>
                  <a:schemeClr val="tx1"/>
                </a:solidFill>
              </a:endParaRPr>
            </a:p>
          </p:txBody>
        </p:sp>
        <p:sp>
          <p:nvSpPr>
            <p:cNvPr id="35" name="正方形/長方形 34"/>
            <p:cNvSpPr/>
            <p:nvPr/>
          </p:nvSpPr>
          <p:spPr>
            <a:xfrm>
              <a:off x="7127926" y="4113312"/>
              <a:ext cx="1763662" cy="468312"/>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火災保険、</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地震保険　　等</a:t>
              </a:r>
              <a:endParaRPr lang="en-US" altLang="ja-JP" sz="1400" dirty="0">
                <a:solidFill>
                  <a:schemeClr val="tx1"/>
                </a:solidFill>
              </a:endParaRPr>
            </a:p>
          </p:txBody>
        </p:sp>
        <p:cxnSp>
          <p:nvCxnSpPr>
            <p:cNvPr id="48" name="直線コネクタ 47"/>
            <p:cNvCxnSpPr>
              <a:stCxn id="16431" idx="3"/>
              <a:endCxn id="33" idx="1"/>
            </p:cNvCxnSpPr>
            <p:nvPr/>
          </p:nvCxnSpPr>
          <p:spPr>
            <a:xfrm>
              <a:off x="2195708" y="4346674"/>
              <a:ext cx="1081055" cy="1588"/>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grpSp>
        <p:nvGrpSpPr>
          <p:cNvPr id="11" name="グループ化 10"/>
          <p:cNvGrpSpPr>
            <a:grpSpLocks/>
          </p:cNvGrpSpPr>
          <p:nvPr/>
        </p:nvGrpSpPr>
        <p:grpSpPr bwMode="auto">
          <a:xfrm>
            <a:off x="395288" y="4911725"/>
            <a:ext cx="8496300" cy="468313"/>
            <a:chOff x="395536" y="4911824"/>
            <a:chExt cx="8496052" cy="468313"/>
          </a:xfrm>
        </p:grpSpPr>
        <p:sp>
          <p:nvSpPr>
            <p:cNvPr id="16428" name="テキスト ボックス 12"/>
            <p:cNvSpPr txBox="1">
              <a:spLocks noChangeArrowheads="1"/>
            </p:cNvSpPr>
            <p:nvPr/>
          </p:nvSpPr>
          <p:spPr bwMode="auto">
            <a:xfrm>
              <a:off x="395536" y="4965799"/>
              <a:ext cx="18002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b="1"/>
                <a:t>損害賠償責任</a:t>
              </a:r>
            </a:p>
          </p:txBody>
        </p:sp>
        <p:sp>
          <p:nvSpPr>
            <p:cNvPr id="36" name="正方形/長方形 35"/>
            <p:cNvSpPr/>
            <p:nvPr/>
          </p:nvSpPr>
          <p:spPr>
            <a:xfrm>
              <a:off x="7127926" y="4911824"/>
              <a:ext cx="1763662" cy="468313"/>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自賠責保険、</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自動車保険　　等</a:t>
              </a:r>
              <a:endParaRPr lang="en-US" altLang="ja-JP" sz="1400" dirty="0">
                <a:solidFill>
                  <a:schemeClr val="tx1"/>
                </a:solidFill>
              </a:endParaRPr>
            </a:p>
          </p:txBody>
        </p:sp>
        <p:cxnSp>
          <p:nvCxnSpPr>
            <p:cNvPr id="50" name="直線コネクタ 49"/>
            <p:cNvCxnSpPr>
              <a:stCxn id="16428" idx="3"/>
              <a:endCxn id="36" idx="1"/>
            </p:cNvCxnSpPr>
            <p:nvPr/>
          </p:nvCxnSpPr>
          <p:spPr>
            <a:xfrm>
              <a:off x="2195708" y="5146774"/>
              <a:ext cx="4932218"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cxnSp>
        <p:nvCxnSpPr>
          <p:cNvPr id="52" name="直線コネクタ 51"/>
          <p:cNvCxnSpPr>
            <a:stCxn id="13331" idx="3"/>
            <a:endCxn id="37" idx="1"/>
          </p:cNvCxnSpPr>
          <p:nvPr/>
        </p:nvCxnSpPr>
        <p:spPr>
          <a:xfrm>
            <a:off x="2195513" y="5827713"/>
            <a:ext cx="4932362"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 name="正方形/長方形 2"/>
          <p:cNvSpPr>
            <a:spLocks noChangeArrowheads="1"/>
          </p:cNvSpPr>
          <p:nvPr/>
        </p:nvSpPr>
        <p:spPr bwMode="auto">
          <a:xfrm>
            <a:off x="0" y="61976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ja-JP" altLang="en-US" sz="2400"/>
              <a:t>私的保障は公的保障や企業保障の＿＿＿＿＿＿＿＿</a:t>
            </a:r>
          </a:p>
        </p:txBody>
      </p:sp>
      <p:sp>
        <p:nvSpPr>
          <p:cNvPr id="49" name="テキスト ボックス 48"/>
          <p:cNvSpPr txBox="1"/>
          <p:nvPr/>
        </p:nvSpPr>
        <p:spPr>
          <a:xfrm>
            <a:off x="5862638" y="6207125"/>
            <a:ext cx="1804987" cy="461963"/>
          </a:xfrm>
          <a:prstGeom prst="rect">
            <a:avLst/>
          </a:prstGeom>
          <a:noFill/>
        </p:spPr>
        <p:txBody>
          <a:bodyPr>
            <a:spAutoFit/>
          </a:bodyPr>
          <a:lstStyle/>
          <a:p>
            <a:pPr>
              <a:defRPr/>
            </a:pPr>
            <a:r>
              <a:rPr lang="ja-JP" altLang="en-US" sz="2400" b="1" dirty="0">
                <a:solidFill>
                  <a:schemeClr val="accent6">
                    <a:lumMod val="75000"/>
                  </a:schemeClr>
                </a:solidFill>
                <a:latin typeface="+mn-ea"/>
                <a:ea typeface="+mn-ea"/>
                <a:cs typeface="+mn-cs"/>
              </a:rPr>
              <a:t>補完的役割</a:t>
            </a:r>
          </a:p>
        </p:txBody>
      </p:sp>
      <p:grpSp>
        <p:nvGrpSpPr>
          <p:cNvPr id="56" name="グループ化 55"/>
          <p:cNvGrpSpPr>
            <a:grpSpLocks/>
          </p:cNvGrpSpPr>
          <p:nvPr/>
        </p:nvGrpSpPr>
        <p:grpSpPr bwMode="auto">
          <a:xfrm>
            <a:off x="395288" y="3284538"/>
            <a:ext cx="8496300" cy="468312"/>
            <a:chOff x="395536" y="2640112"/>
            <a:chExt cx="8496052" cy="468312"/>
          </a:xfrm>
        </p:grpSpPr>
        <p:sp>
          <p:nvSpPr>
            <p:cNvPr id="13348" name="テキスト ボックス 9"/>
            <p:cNvSpPr txBox="1">
              <a:spLocks noChangeArrowheads="1"/>
            </p:cNvSpPr>
            <p:nvPr/>
          </p:nvSpPr>
          <p:spPr bwMode="auto">
            <a:xfrm>
              <a:off x="395536" y="2675387"/>
              <a:ext cx="1800225" cy="397763"/>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老後</a:t>
              </a:r>
            </a:p>
          </p:txBody>
        </p:sp>
        <p:sp>
          <p:nvSpPr>
            <p:cNvPr id="58" name="正方形/長方形 57"/>
            <p:cNvSpPr/>
            <p:nvPr/>
          </p:nvSpPr>
          <p:spPr>
            <a:xfrm>
              <a:off x="3276764" y="2640112"/>
              <a:ext cx="1763662" cy="468312"/>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老齢基礎年金</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老齢厚生年金　等</a:t>
              </a:r>
              <a:endParaRPr lang="en-US" altLang="ja-JP" sz="1400" dirty="0">
                <a:solidFill>
                  <a:schemeClr val="tx1"/>
                </a:solidFill>
              </a:endParaRPr>
            </a:p>
          </p:txBody>
        </p:sp>
        <p:sp>
          <p:nvSpPr>
            <p:cNvPr id="59" name="正方形/長方形 58"/>
            <p:cNvSpPr/>
            <p:nvPr/>
          </p:nvSpPr>
          <p:spPr>
            <a:xfrm>
              <a:off x="5229332" y="2640112"/>
              <a:ext cx="1763662" cy="468312"/>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退職一時金、</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企業年金　等</a:t>
              </a:r>
              <a:endParaRPr lang="en-US" altLang="ja-JP" sz="1400" dirty="0">
                <a:solidFill>
                  <a:schemeClr val="tx1"/>
                </a:solidFill>
              </a:endParaRPr>
            </a:p>
          </p:txBody>
        </p:sp>
        <p:sp>
          <p:nvSpPr>
            <p:cNvPr id="60" name="正方形/長方形 59"/>
            <p:cNvSpPr/>
            <p:nvPr/>
          </p:nvSpPr>
          <p:spPr>
            <a:xfrm>
              <a:off x="7127926" y="2640112"/>
              <a:ext cx="1763662" cy="468312"/>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fontAlgn="auto">
                <a:spcBef>
                  <a:spcPts val="0"/>
                </a:spcBef>
                <a:spcAft>
                  <a:spcPts val="0"/>
                </a:spcAft>
                <a:defRPr/>
              </a:pPr>
              <a:r>
                <a:rPr lang="ja-JP" altLang="en-US" sz="1400" dirty="0">
                  <a:solidFill>
                    <a:schemeClr val="tx1"/>
                  </a:solidFill>
                </a:rPr>
                <a:t>個人年金保険、</a:t>
              </a:r>
              <a:endParaRPr lang="en-US" altLang="ja-JP" sz="1400" dirty="0">
                <a:solidFill>
                  <a:schemeClr val="tx1"/>
                </a:solidFill>
              </a:endParaRPr>
            </a:p>
            <a:p>
              <a:pPr fontAlgn="auto">
                <a:spcBef>
                  <a:spcPts val="0"/>
                </a:spcBef>
                <a:spcAft>
                  <a:spcPts val="0"/>
                </a:spcAft>
                <a:defRPr/>
              </a:pPr>
              <a:r>
                <a:rPr lang="ja-JP" altLang="en-US" sz="1400" dirty="0">
                  <a:solidFill>
                    <a:schemeClr val="tx1"/>
                  </a:solidFill>
                </a:rPr>
                <a:t>預貯金　　等</a:t>
              </a:r>
              <a:endParaRPr lang="en-US" altLang="ja-JP" sz="1400" dirty="0">
                <a:solidFill>
                  <a:schemeClr val="tx1"/>
                </a:solidFill>
              </a:endParaRPr>
            </a:p>
          </p:txBody>
        </p:sp>
        <p:cxnSp>
          <p:nvCxnSpPr>
            <p:cNvPr id="61" name="直線コネクタ 60"/>
            <p:cNvCxnSpPr>
              <a:endCxn id="58" idx="1"/>
            </p:cNvCxnSpPr>
            <p:nvPr/>
          </p:nvCxnSpPr>
          <p:spPr>
            <a:xfrm flipV="1">
              <a:off x="2411602" y="2875062"/>
              <a:ext cx="865162"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sp>
        <p:nvSpPr>
          <p:cNvPr id="12" name="二等辺三角形 11"/>
          <p:cNvSpPr/>
          <p:nvPr/>
        </p:nvSpPr>
        <p:spPr>
          <a:xfrm rot="16200000">
            <a:off x="2521707" y="836712"/>
            <a:ext cx="504056" cy="284162"/>
          </a:xfrm>
          <a:prstGeom prst="triangle">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2" name="正方形/長方形 61"/>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リスクに</a:t>
            </a:r>
            <a:r>
              <a:rPr lang="ja-JP" altLang="en-US" sz="2400" dirty="0" smtClean="0"/>
              <a:t>対する３つの</a:t>
            </a:r>
            <a:r>
              <a:rPr lang="ja-JP" altLang="en-US" sz="2400" dirty="0"/>
              <a:t>生活保障手段</a:t>
            </a:r>
          </a:p>
        </p:txBody>
      </p:sp>
      <p:sp>
        <p:nvSpPr>
          <p:cNvPr id="63" name="角丸四角形 62"/>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cxnSp>
        <p:nvCxnSpPr>
          <p:cNvPr id="51" name="直線コネクタ 50"/>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角丸四角形 4"/>
          <p:cNvSpPr/>
          <p:nvPr/>
        </p:nvSpPr>
        <p:spPr>
          <a:xfrm>
            <a:off x="7065963" y="666750"/>
            <a:ext cx="1898650" cy="5540375"/>
          </a:xfrm>
          <a:prstGeom prst="roundRect">
            <a:avLst>
              <a:gd name="adj" fmla="val 9175"/>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2"/>
                                        </p:tgtEl>
                                        <p:attrNameLst>
                                          <p:attrName>style.visibility</p:attrName>
                                        </p:attrNameLst>
                                      </p:cBhvr>
                                      <p:to>
                                        <p:strVal val="visible"/>
                                      </p:to>
                                    </p:set>
                                    <p:animEffect transition="in" filter="fade">
                                      <p:cBhvr>
                                        <p:cTn id="32" dur="500"/>
                                        <p:tgtEl>
                                          <p:spTgt spid="5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331"/>
                                        </p:tgtEl>
                                        <p:attrNameLst>
                                          <p:attrName>style.visibility</p:attrName>
                                        </p:attrNameLst>
                                      </p:cBhvr>
                                      <p:to>
                                        <p:strVal val="visible"/>
                                      </p:to>
                                    </p:set>
                                    <p:animEffect transition="in" filter="fade">
                                      <p:cBhvr>
                                        <p:cTn id="35" dur="500"/>
                                        <p:tgtEl>
                                          <p:spTgt spid="13331"/>
                                        </p:tgtEl>
                                      </p:cBhvr>
                                    </p:animEffect>
                                  </p:childTnLst>
                                </p:cTn>
                              </p:par>
                              <p:par>
                                <p:cTn id="36" presetID="10" presetClass="entr" presetSubtype="0" fill="hold" nodeType="with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fade">
                                      <p:cBhvr>
                                        <p:cTn id="38" dur="500"/>
                                        <p:tgtEl>
                                          <p:spTgt spid="18"/>
                                        </p:tgtEl>
                                      </p:cBhvr>
                                    </p:animEffect>
                                  </p:childTnLst>
                                </p:cTn>
                              </p:par>
                              <p:par>
                                <p:cTn id="39" presetID="10"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childTnLst>
                                </p:cTn>
                              </p:par>
                              <p:par>
                                <p:cTn id="42" presetID="10" presetClass="entr" presetSubtype="0" fill="hold" nodeType="with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500"/>
                                        <p:tgtEl>
                                          <p:spTgt spid="7"/>
                                        </p:tgtEl>
                                      </p:cBhvr>
                                    </p:animEffect>
                                  </p:childTnLst>
                                </p:cTn>
                              </p:par>
                              <p:par>
                                <p:cTn id="45" presetID="10" presetClass="entr" presetSubtype="0" fill="hold"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par>
                                <p:cTn id="48" presetID="10" presetClass="entr" presetSubtype="0" fill="hold" nodeType="with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500"/>
                                        <p:tgtEl>
                                          <p:spTgt spid="11"/>
                                        </p:tgtEl>
                                      </p:cBhvr>
                                    </p:animEffect>
                                  </p:childTnLst>
                                </p:cTn>
                              </p:par>
                              <p:par>
                                <p:cTn id="51" presetID="10" presetClass="entr" presetSubtype="0" fill="hold" nodeType="withEffect">
                                  <p:stCondLst>
                                    <p:cond delay="0"/>
                                  </p:stCondLst>
                                  <p:childTnLst>
                                    <p:set>
                                      <p:cBhvr>
                                        <p:cTn id="52" dur="1" fill="hold">
                                          <p:stCondLst>
                                            <p:cond delay="0"/>
                                          </p:stCondLst>
                                        </p:cTn>
                                        <p:tgtEl>
                                          <p:spTgt spid="56"/>
                                        </p:tgtEl>
                                        <p:attrNameLst>
                                          <p:attrName>style.visibility</p:attrName>
                                        </p:attrNameLst>
                                      </p:cBhvr>
                                      <p:to>
                                        <p:strVal val="visible"/>
                                      </p:to>
                                    </p:set>
                                    <p:animEffect transition="in" filter="fade">
                                      <p:cBhvr>
                                        <p:cTn id="53" dur="500"/>
                                        <p:tgtEl>
                                          <p:spTgt spid="56"/>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7"/>
                                        </p:tgtEl>
                                        <p:attrNameLst>
                                          <p:attrName>style.visibility</p:attrName>
                                        </p:attrNameLst>
                                      </p:cBhvr>
                                      <p:to>
                                        <p:strVal val="visible"/>
                                      </p:to>
                                    </p:set>
                                    <p:animEffect transition="in" filter="fade">
                                      <p:cBhvr>
                                        <p:cTn id="56" dur="500"/>
                                        <p:tgtEl>
                                          <p:spTgt spid="3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fade">
                                      <p:cBhvr>
                                        <p:cTn id="61" dur="500"/>
                                        <p:tgtEl>
                                          <p:spTgt spid="3"/>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fade">
                                      <p:cBhvr>
                                        <p:cTn id="66" dur="500"/>
                                        <p:tgtEl>
                                          <p:spTgt spid="49"/>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5"/>
                                        </p:tgtEl>
                                        <p:attrNameLst>
                                          <p:attrName>style.visibility</p:attrName>
                                        </p:attrNameLst>
                                      </p:cBhvr>
                                      <p:to>
                                        <p:strVal val="visible"/>
                                      </p:to>
                                    </p:set>
                                    <p:animEffect transition="in" filter="fade">
                                      <p:cBhvr>
                                        <p:cTn id="6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1" grpId="0"/>
      <p:bldP spid="37" grpId="0" animBg="1"/>
      <p:bldP spid="3" grpId="0"/>
      <p:bldP spid="49"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573FB21C-F0D6-4A94-A04F-9365113CAA0A}" type="slidenum">
              <a:rPr lang="ja-JP" altLang="en-US"/>
              <a:pPr>
                <a:defRPr/>
              </a:pPr>
              <a:t>12</a:t>
            </a:fld>
            <a:endParaRPr lang="ja-JP" altLang="en-US"/>
          </a:p>
        </p:txBody>
      </p:sp>
      <p:sp>
        <p:nvSpPr>
          <p:cNvPr id="62" name="正方形/長方形 61"/>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生命保険と損害保険</a:t>
            </a:r>
          </a:p>
        </p:txBody>
      </p:sp>
      <p:sp>
        <p:nvSpPr>
          <p:cNvPr id="63" name="角丸四角形 62"/>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13" name="円/楕円 12"/>
          <p:cNvSpPr/>
          <p:nvPr/>
        </p:nvSpPr>
        <p:spPr>
          <a:xfrm>
            <a:off x="1258888" y="1841500"/>
            <a:ext cx="3817937" cy="2867025"/>
          </a:xfrm>
          <a:prstGeom prst="ellipse">
            <a:avLst/>
          </a:prstGeom>
          <a:solidFill>
            <a:srgbClr val="F4F7ED"/>
          </a:solidFill>
          <a:ln>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4" name="円/楕円 63"/>
          <p:cNvSpPr/>
          <p:nvPr/>
        </p:nvSpPr>
        <p:spPr>
          <a:xfrm>
            <a:off x="4057650" y="1841500"/>
            <a:ext cx="3816350" cy="2867025"/>
          </a:xfrm>
          <a:prstGeom prst="ellipse">
            <a:avLst/>
          </a:prstGeom>
          <a:solidFill>
            <a:srgbClr val="FCF6F6"/>
          </a:solid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5" name="円/楕円 12"/>
          <p:cNvSpPr/>
          <p:nvPr/>
        </p:nvSpPr>
        <p:spPr>
          <a:xfrm>
            <a:off x="4044950" y="2276475"/>
            <a:ext cx="1047750" cy="2016125"/>
          </a:xfrm>
          <a:custGeom>
            <a:avLst/>
            <a:gdLst/>
            <a:ahLst/>
            <a:cxnLst/>
            <a:rect l="l" t="t" r="r" b="b"/>
            <a:pathLst>
              <a:path w="1447112" h="2324932">
                <a:moveTo>
                  <a:pt x="723556" y="0"/>
                </a:moveTo>
                <a:cubicBezTo>
                  <a:pt x="1172418" y="301750"/>
                  <a:pt x="1447112" y="711508"/>
                  <a:pt x="1447112" y="1162466"/>
                </a:cubicBezTo>
                <a:cubicBezTo>
                  <a:pt x="1447112" y="1613424"/>
                  <a:pt x="1172418" y="2023182"/>
                  <a:pt x="723556" y="2324932"/>
                </a:cubicBezTo>
                <a:cubicBezTo>
                  <a:pt x="274695" y="2023182"/>
                  <a:pt x="0" y="1613424"/>
                  <a:pt x="0" y="1162466"/>
                </a:cubicBezTo>
                <a:cubicBezTo>
                  <a:pt x="0" y="711508"/>
                  <a:pt x="274695" y="301750"/>
                  <a:pt x="723556" y="0"/>
                </a:cubicBezTo>
                <a:close/>
              </a:path>
            </a:pathLst>
          </a:custGeom>
          <a:solidFill>
            <a:srgbClr val="FFFFFF"/>
          </a:solidFill>
          <a:ln>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5" name="角丸四角形 4"/>
          <p:cNvSpPr/>
          <p:nvPr/>
        </p:nvSpPr>
        <p:spPr>
          <a:xfrm>
            <a:off x="1979613" y="1052513"/>
            <a:ext cx="2376487" cy="720725"/>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 name="角丸四角形 5"/>
          <p:cNvSpPr/>
          <p:nvPr/>
        </p:nvSpPr>
        <p:spPr>
          <a:xfrm>
            <a:off x="1979613" y="1052513"/>
            <a:ext cx="2374900" cy="7207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800" b="1" dirty="0">
                <a:solidFill>
                  <a:schemeClr val="accent6">
                    <a:lumMod val="75000"/>
                  </a:schemeClr>
                </a:solidFill>
              </a:rPr>
              <a:t>生命保険</a:t>
            </a:r>
          </a:p>
        </p:txBody>
      </p:sp>
      <p:sp>
        <p:nvSpPr>
          <p:cNvPr id="53" name="角丸四角形 52"/>
          <p:cNvSpPr/>
          <p:nvPr/>
        </p:nvSpPr>
        <p:spPr>
          <a:xfrm>
            <a:off x="4859338" y="1052513"/>
            <a:ext cx="2374900" cy="72072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54" name="角丸四角形 53"/>
          <p:cNvSpPr/>
          <p:nvPr/>
        </p:nvSpPr>
        <p:spPr>
          <a:xfrm>
            <a:off x="4859338" y="1052513"/>
            <a:ext cx="2374900" cy="7207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800" b="1" dirty="0">
                <a:solidFill>
                  <a:schemeClr val="accent6">
                    <a:lumMod val="75000"/>
                  </a:schemeClr>
                </a:solidFill>
              </a:rPr>
              <a:t>損害保険</a:t>
            </a:r>
          </a:p>
        </p:txBody>
      </p:sp>
      <p:sp>
        <p:nvSpPr>
          <p:cNvPr id="70" name="テキスト ボックス 7"/>
          <p:cNvSpPr txBox="1">
            <a:spLocks noChangeArrowheads="1"/>
          </p:cNvSpPr>
          <p:nvPr/>
        </p:nvSpPr>
        <p:spPr bwMode="auto">
          <a:xfrm>
            <a:off x="5436096" y="2325443"/>
            <a:ext cx="1223566" cy="684000"/>
          </a:xfrm>
          <a:prstGeom prst="roundRect">
            <a:avLst/>
          </a:prstGeom>
          <a:solidFill>
            <a:schemeClr val="accent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a:defRPr/>
            </a:pPr>
            <a:r>
              <a:rPr lang="ja-JP" altLang="en-US" b="1" dirty="0">
                <a:solidFill>
                  <a:schemeClr val="accent2">
                    <a:lumMod val="50000"/>
                  </a:schemeClr>
                </a:solidFill>
              </a:rPr>
              <a:t>住宅火災</a:t>
            </a:r>
            <a:endParaRPr lang="en-US" altLang="ja-JP" b="1" dirty="0">
              <a:solidFill>
                <a:schemeClr val="accent2">
                  <a:lumMod val="50000"/>
                </a:schemeClr>
              </a:solidFill>
            </a:endParaRPr>
          </a:p>
          <a:p>
            <a:pPr algn="ctr">
              <a:defRPr/>
            </a:pPr>
            <a:r>
              <a:rPr lang="ja-JP" altLang="en-US" b="1" dirty="0">
                <a:solidFill>
                  <a:schemeClr val="accent2">
                    <a:lumMod val="50000"/>
                  </a:schemeClr>
                </a:solidFill>
              </a:rPr>
              <a:t>自然災害</a:t>
            </a:r>
          </a:p>
        </p:txBody>
      </p:sp>
      <p:sp>
        <p:nvSpPr>
          <p:cNvPr id="71" name="テキスト ボックス 7"/>
          <p:cNvSpPr txBox="1">
            <a:spLocks noChangeArrowheads="1"/>
          </p:cNvSpPr>
          <p:nvPr/>
        </p:nvSpPr>
        <p:spPr bwMode="auto">
          <a:xfrm>
            <a:off x="5436096" y="3254404"/>
            <a:ext cx="1223566" cy="684000"/>
          </a:xfrm>
          <a:prstGeom prst="roundRect">
            <a:avLst/>
          </a:prstGeom>
          <a:solidFill>
            <a:schemeClr val="accent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a:defRPr/>
            </a:pPr>
            <a:r>
              <a:rPr lang="ja-JP" altLang="en-US" b="1" dirty="0">
                <a:solidFill>
                  <a:schemeClr val="accent2">
                    <a:lumMod val="50000"/>
                  </a:schemeClr>
                </a:solidFill>
              </a:rPr>
              <a:t>損害賠償責任</a:t>
            </a:r>
          </a:p>
        </p:txBody>
      </p:sp>
      <p:sp>
        <p:nvSpPr>
          <p:cNvPr id="72" name="テキスト ボックス 7"/>
          <p:cNvSpPr txBox="1">
            <a:spLocks noChangeArrowheads="1"/>
          </p:cNvSpPr>
          <p:nvPr/>
        </p:nvSpPr>
        <p:spPr bwMode="auto">
          <a:xfrm>
            <a:off x="5436096" y="4183365"/>
            <a:ext cx="1223566" cy="360000"/>
          </a:xfrm>
          <a:prstGeom prst="roundRect">
            <a:avLst/>
          </a:prstGeom>
          <a:solidFill>
            <a:schemeClr val="accent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a:defRPr/>
            </a:pPr>
            <a:r>
              <a:rPr lang="ja-JP" altLang="en-US" b="1" dirty="0">
                <a:solidFill>
                  <a:schemeClr val="accent2">
                    <a:lumMod val="50000"/>
                  </a:schemeClr>
                </a:solidFill>
              </a:rPr>
              <a:t>事故</a:t>
            </a:r>
          </a:p>
        </p:txBody>
      </p:sp>
      <p:sp>
        <p:nvSpPr>
          <p:cNvPr id="14" name="角丸四角形 13"/>
          <p:cNvSpPr/>
          <p:nvPr/>
        </p:nvSpPr>
        <p:spPr>
          <a:xfrm>
            <a:off x="684213" y="4797425"/>
            <a:ext cx="7920037" cy="1655763"/>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a:lnSpc>
                <a:spcPct val="150000"/>
              </a:lnSpc>
              <a:defRPr/>
            </a:pPr>
            <a:r>
              <a:rPr lang="ja-JP" altLang="en-US" sz="1600" dirty="0">
                <a:solidFill>
                  <a:srgbClr val="34411B"/>
                </a:solidFill>
              </a:rPr>
              <a:t>生命</a:t>
            </a:r>
            <a:r>
              <a:rPr lang="ja-JP" altLang="en-US" sz="1600" dirty="0" smtClean="0">
                <a:solidFill>
                  <a:srgbClr val="34411B"/>
                </a:solidFill>
              </a:rPr>
              <a:t>保険（第一分野）は</a:t>
            </a:r>
            <a:r>
              <a:rPr lang="ja-JP" altLang="en-US" sz="1600" dirty="0">
                <a:solidFill>
                  <a:srgbClr val="34411B"/>
                </a:solidFill>
              </a:rPr>
              <a:t>人の生死に関して一定の金額を受け取れる保険で、損害</a:t>
            </a:r>
            <a:r>
              <a:rPr lang="ja-JP" altLang="en-US" sz="1600" dirty="0" smtClean="0">
                <a:solidFill>
                  <a:srgbClr val="34411B"/>
                </a:solidFill>
              </a:rPr>
              <a:t>保険（第二分野）は</a:t>
            </a:r>
            <a:r>
              <a:rPr lang="ja-JP" altLang="en-US" sz="1600" dirty="0">
                <a:solidFill>
                  <a:srgbClr val="34411B"/>
                </a:solidFill>
              </a:rPr>
              <a:t>偶然の事故によって生じる損害に応じた金額を受け取れる保険です。また、病気やケガ、要介護状態などの場合に受け取れる保険は第三分野といい、</a:t>
            </a:r>
            <a:endParaRPr lang="en-US" altLang="ja-JP" sz="1600" dirty="0">
              <a:solidFill>
                <a:srgbClr val="34411B"/>
              </a:solidFill>
            </a:endParaRPr>
          </a:p>
          <a:p>
            <a:pPr>
              <a:lnSpc>
                <a:spcPct val="150000"/>
              </a:lnSpc>
              <a:defRPr/>
            </a:pPr>
            <a:r>
              <a:rPr lang="ja-JP" altLang="en-US" sz="1600" dirty="0">
                <a:solidFill>
                  <a:srgbClr val="34411B"/>
                </a:solidFill>
              </a:rPr>
              <a:t>生命保険会社、損害保険会社ともに取り扱います。</a:t>
            </a:r>
          </a:p>
        </p:txBody>
      </p:sp>
      <p:sp>
        <p:nvSpPr>
          <p:cNvPr id="73" name="テキスト ボックス 7"/>
          <p:cNvSpPr txBox="1">
            <a:spLocks noChangeArrowheads="1"/>
          </p:cNvSpPr>
          <p:nvPr/>
        </p:nvSpPr>
        <p:spPr bwMode="auto">
          <a:xfrm>
            <a:off x="2279650" y="1997075"/>
            <a:ext cx="1800225" cy="358775"/>
          </a:xfrm>
          <a:prstGeom prst="rect">
            <a:avLst/>
          </a:prstGeom>
          <a:noFill/>
          <a:ln w="9525">
            <a:noFill/>
            <a:miter lim="800000"/>
            <a:headEnd/>
            <a:tailEnd/>
          </a:ln>
          <a:effectLst/>
        </p:spPr>
        <p:txBody>
          <a:bodyPr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a:defRPr/>
            </a:pPr>
            <a:r>
              <a:rPr lang="ja-JP" altLang="en-US" b="1" dirty="0" smtClean="0">
                <a:solidFill>
                  <a:schemeClr val="accent3">
                    <a:lumMod val="50000"/>
                  </a:schemeClr>
                </a:solidFill>
              </a:rPr>
              <a:t>第一分野</a:t>
            </a:r>
            <a:endParaRPr lang="ja-JP" altLang="en-US" b="1" dirty="0">
              <a:solidFill>
                <a:schemeClr val="accent3">
                  <a:lumMod val="50000"/>
                </a:schemeClr>
              </a:solidFill>
            </a:endParaRPr>
          </a:p>
        </p:txBody>
      </p:sp>
      <p:sp>
        <p:nvSpPr>
          <p:cNvPr id="74" name="テキスト ボックス 7"/>
          <p:cNvSpPr txBox="1">
            <a:spLocks noChangeArrowheads="1"/>
          </p:cNvSpPr>
          <p:nvPr/>
        </p:nvSpPr>
        <p:spPr bwMode="auto">
          <a:xfrm>
            <a:off x="5218113" y="1997075"/>
            <a:ext cx="18002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b="1">
                <a:solidFill>
                  <a:schemeClr val="accent2"/>
                </a:solidFill>
              </a:rPr>
              <a:t>第二分野</a:t>
            </a:r>
          </a:p>
        </p:txBody>
      </p:sp>
      <p:sp>
        <p:nvSpPr>
          <p:cNvPr id="75" name="テキスト ボックス 7"/>
          <p:cNvSpPr txBox="1">
            <a:spLocks noChangeArrowheads="1"/>
          </p:cNvSpPr>
          <p:nvPr/>
        </p:nvSpPr>
        <p:spPr bwMode="auto">
          <a:xfrm>
            <a:off x="3668713" y="2560638"/>
            <a:ext cx="1800225" cy="358775"/>
          </a:xfrm>
          <a:prstGeom prst="rect">
            <a:avLst/>
          </a:prstGeom>
          <a:noFill/>
          <a:ln w="9525">
            <a:noFill/>
            <a:miter lim="800000"/>
            <a:headEnd/>
            <a:tailEnd/>
          </a:ln>
          <a:effectLst/>
        </p:spPr>
        <p:txBody>
          <a:bodyPr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a:defRPr/>
            </a:pPr>
            <a:r>
              <a:rPr lang="ja-JP" altLang="en-US" b="1" dirty="0" smtClean="0">
                <a:solidFill>
                  <a:schemeClr val="accent6">
                    <a:lumMod val="75000"/>
                  </a:schemeClr>
                </a:solidFill>
              </a:rPr>
              <a:t>第三分野</a:t>
            </a:r>
            <a:endParaRPr lang="ja-JP" altLang="en-US" b="1" dirty="0">
              <a:solidFill>
                <a:schemeClr val="accent6">
                  <a:lumMod val="75000"/>
                </a:schemeClr>
              </a:solidFill>
            </a:endParaRPr>
          </a:p>
        </p:txBody>
      </p:sp>
      <p:cxnSp>
        <p:nvCxnSpPr>
          <p:cNvPr id="24" name="直線コネクタ 23"/>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8"/>
          <p:cNvSpPr txBox="1">
            <a:spLocks noChangeArrowheads="1"/>
          </p:cNvSpPr>
          <p:nvPr/>
        </p:nvSpPr>
        <p:spPr bwMode="auto">
          <a:xfrm>
            <a:off x="2819428" y="2594675"/>
            <a:ext cx="720420" cy="397763"/>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死亡</a:t>
            </a:r>
          </a:p>
        </p:txBody>
      </p:sp>
      <p:sp>
        <p:nvSpPr>
          <p:cNvPr id="26" name="テキスト ボックス 8"/>
          <p:cNvSpPr txBox="1">
            <a:spLocks noChangeArrowheads="1"/>
          </p:cNvSpPr>
          <p:nvPr/>
        </p:nvSpPr>
        <p:spPr bwMode="auto">
          <a:xfrm>
            <a:off x="4208615" y="2919413"/>
            <a:ext cx="720420" cy="397763"/>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医療</a:t>
            </a:r>
          </a:p>
        </p:txBody>
      </p:sp>
      <p:sp>
        <p:nvSpPr>
          <p:cNvPr id="27" name="テキスト ボックス 10"/>
          <p:cNvSpPr txBox="1">
            <a:spLocks noChangeArrowheads="1"/>
          </p:cNvSpPr>
          <p:nvPr/>
        </p:nvSpPr>
        <p:spPr bwMode="auto">
          <a:xfrm>
            <a:off x="4208615" y="3452115"/>
            <a:ext cx="720420" cy="397763"/>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介護</a:t>
            </a:r>
          </a:p>
        </p:txBody>
      </p:sp>
      <p:sp>
        <p:nvSpPr>
          <p:cNvPr id="29" name="テキスト ボックス 9"/>
          <p:cNvSpPr txBox="1">
            <a:spLocks noChangeArrowheads="1"/>
          </p:cNvSpPr>
          <p:nvPr/>
        </p:nvSpPr>
        <p:spPr bwMode="auto">
          <a:xfrm>
            <a:off x="2807448" y="3452115"/>
            <a:ext cx="720420" cy="397763"/>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dirty="0" smtClean="0">
                <a:solidFill>
                  <a:schemeClr val="bg1"/>
                </a:solidFill>
              </a:rPr>
              <a:t>老後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3"/>
                                        </p:tgtEl>
                                        <p:attrNameLst>
                                          <p:attrName>style.visibility</p:attrName>
                                        </p:attrNameLst>
                                      </p:cBhvr>
                                      <p:to>
                                        <p:strVal val="visible"/>
                                      </p:to>
                                    </p:set>
                                    <p:animEffect transition="in" filter="fade">
                                      <p:cBhvr>
                                        <p:cTn id="10" dur="500"/>
                                        <p:tgtEl>
                                          <p:spTgt spid="7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fade">
                                      <p:cBhvr>
                                        <p:cTn id="15" dur="500"/>
                                        <p:tgtEl>
                                          <p:spTgt spid="5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4"/>
                                        </p:tgtEl>
                                        <p:attrNameLst>
                                          <p:attrName>style.visibility</p:attrName>
                                        </p:attrNameLst>
                                      </p:cBhvr>
                                      <p:to>
                                        <p:strVal val="visible"/>
                                      </p:to>
                                    </p:set>
                                    <p:animEffect transition="in" filter="fade">
                                      <p:cBhvr>
                                        <p:cTn id="18" dur="500"/>
                                        <p:tgtEl>
                                          <p:spTgt spid="7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5"/>
                                        </p:tgtEl>
                                        <p:attrNameLst>
                                          <p:attrName>style.visibility</p:attrName>
                                        </p:attrNameLst>
                                      </p:cBhvr>
                                      <p:to>
                                        <p:strVal val="visible"/>
                                      </p:to>
                                    </p:set>
                                    <p:animEffect transition="in" filter="fade">
                                      <p:cBhvr>
                                        <p:cTn id="23"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4" grpId="0"/>
      <p:bldP spid="73" grpId="0"/>
      <p:bldP spid="74" grpId="0"/>
      <p:bldP spid="7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D80F7693-5B03-4BB4-A44D-CAC4D4BB044D}" type="slidenum">
              <a:rPr lang="ja-JP" altLang="en-US"/>
              <a:pPr>
                <a:defRPr/>
              </a:pPr>
              <a:t>13</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467544" y="1246287"/>
            <a:ext cx="1187450" cy="1187450"/>
          </a:xfrm>
          <a:prstGeom prst="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000" b="1" dirty="0">
                <a:solidFill>
                  <a:schemeClr val="bg1"/>
                </a:solidFill>
                <a:latin typeface="+mn-ea"/>
              </a:rPr>
              <a:t>社会</a:t>
            </a:r>
            <a:endParaRPr lang="en-US" altLang="ja-JP" sz="3000" b="1" dirty="0">
              <a:solidFill>
                <a:schemeClr val="bg1"/>
              </a:solidFill>
              <a:latin typeface="+mn-ea"/>
            </a:endParaRPr>
          </a:p>
          <a:p>
            <a:pPr algn="ctr" fontAlgn="auto">
              <a:spcBef>
                <a:spcPts val="0"/>
              </a:spcBef>
              <a:spcAft>
                <a:spcPts val="0"/>
              </a:spcAft>
              <a:defRPr/>
            </a:pPr>
            <a:r>
              <a:rPr lang="ja-JP" altLang="en-US" sz="3000" b="1" dirty="0">
                <a:solidFill>
                  <a:schemeClr val="bg1"/>
                </a:solidFill>
                <a:latin typeface="+mn-ea"/>
              </a:rPr>
              <a:t>保険</a:t>
            </a:r>
          </a:p>
        </p:txBody>
      </p:sp>
      <p:sp>
        <p:nvSpPr>
          <p:cNvPr id="41" name="正方形/長方形 40"/>
          <p:cNvSpPr/>
          <p:nvPr/>
        </p:nvSpPr>
        <p:spPr>
          <a:xfrm>
            <a:off x="467544" y="2525812"/>
            <a:ext cx="1187450" cy="1189037"/>
          </a:xfrm>
          <a:prstGeom prst="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000" b="1" dirty="0">
                <a:solidFill>
                  <a:schemeClr val="bg1"/>
                </a:solidFill>
                <a:latin typeface="+mn-ea"/>
              </a:rPr>
              <a:t>社会</a:t>
            </a:r>
            <a:endParaRPr lang="en-US" altLang="ja-JP" sz="3000" b="1" dirty="0">
              <a:solidFill>
                <a:schemeClr val="bg1"/>
              </a:solidFill>
              <a:latin typeface="+mn-ea"/>
            </a:endParaRPr>
          </a:p>
          <a:p>
            <a:pPr algn="ctr" fontAlgn="auto">
              <a:spcBef>
                <a:spcPts val="0"/>
              </a:spcBef>
              <a:spcAft>
                <a:spcPts val="0"/>
              </a:spcAft>
              <a:defRPr/>
            </a:pPr>
            <a:r>
              <a:rPr lang="ja-JP" altLang="en-US" sz="3000" b="1" dirty="0">
                <a:solidFill>
                  <a:schemeClr val="bg1"/>
                </a:solidFill>
                <a:latin typeface="+mn-ea"/>
              </a:rPr>
              <a:t>福祉</a:t>
            </a:r>
          </a:p>
        </p:txBody>
      </p:sp>
      <p:sp>
        <p:nvSpPr>
          <p:cNvPr id="42" name="正方形/長方形 41"/>
          <p:cNvSpPr/>
          <p:nvPr/>
        </p:nvSpPr>
        <p:spPr>
          <a:xfrm>
            <a:off x="472306" y="3821212"/>
            <a:ext cx="1187450" cy="1187450"/>
          </a:xfrm>
          <a:prstGeom prst="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000" b="1" dirty="0">
                <a:solidFill>
                  <a:schemeClr val="bg1"/>
                </a:solidFill>
                <a:latin typeface="+mn-ea"/>
              </a:rPr>
              <a:t>公的扶助</a:t>
            </a:r>
            <a:endParaRPr lang="en-US" altLang="ja-JP" sz="3000" b="1" dirty="0">
              <a:solidFill>
                <a:schemeClr val="bg1"/>
              </a:solidFill>
              <a:latin typeface="+mn-ea"/>
            </a:endParaRPr>
          </a:p>
        </p:txBody>
      </p:sp>
      <p:sp>
        <p:nvSpPr>
          <p:cNvPr id="43" name="正方形/長方形 42"/>
          <p:cNvSpPr/>
          <p:nvPr/>
        </p:nvSpPr>
        <p:spPr>
          <a:xfrm>
            <a:off x="467544" y="5135662"/>
            <a:ext cx="1187450" cy="1189037"/>
          </a:xfrm>
          <a:prstGeom prst="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900" b="1" dirty="0">
                <a:solidFill>
                  <a:schemeClr val="bg1"/>
                </a:solidFill>
                <a:latin typeface="+mn-ea"/>
              </a:rPr>
              <a:t>公衆衛生</a:t>
            </a:r>
            <a:endParaRPr lang="en-US" altLang="ja-JP" sz="1900" b="1" dirty="0">
              <a:solidFill>
                <a:schemeClr val="bg1"/>
              </a:solidFill>
              <a:latin typeface="+mn-ea"/>
            </a:endParaRPr>
          </a:p>
          <a:p>
            <a:pPr algn="ctr" fontAlgn="auto">
              <a:spcBef>
                <a:spcPts val="0"/>
              </a:spcBef>
              <a:spcAft>
                <a:spcPts val="0"/>
              </a:spcAft>
              <a:defRPr/>
            </a:pPr>
            <a:r>
              <a:rPr lang="ja-JP" altLang="en-US" sz="1900" b="1" dirty="0">
                <a:solidFill>
                  <a:schemeClr val="bg1"/>
                </a:solidFill>
                <a:latin typeface="+mn-ea"/>
              </a:rPr>
              <a:t>・</a:t>
            </a:r>
            <a:endParaRPr lang="en-US" altLang="ja-JP" sz="1900" b="1" dirty="0">
              <a:solidFill>
                <a:schemeClr val="bg1"/>
              </a:solidFill>
              <a:latin typeface="+mn-ea"/>
            </a:endParaRPr>
          </a:p>
          <a:p>
            <a:pPr algn="ctr" fontAlgn="auto">
              <a:spcBef>
                <a:spcPts val="0"/>
              </a:spcBef>
              <a:spcAft>
                <a:spcPts val="0"/>
              </a:spcAft>
              <a:defRPr/>
            </a:pPr>
            <a:r>
              <a:rPr lang="ja-JP" altLang="en-US" sz="1900" b="1" dirty="0">
                <a:solidFill>
                  <a:schemeClr val="bg1"/>
                </a:solidFill>
                <a:latin typeface="+mn-ea"/>
              </a:rPr>
              <a:t>医療</a:t>
            </a:r>
            <a:endParaRPr lang="en-US" altLang="ja-JP" sz="1900" b="1" dirty="0">
              <a:solidFill>
                <a:schemeClr val="bg1"/>
              </a:solidFill>
              <a:latin typeface="+mn-ea"/>
            </a:endParaRPr>
          </a:p>
        </p:txBody>
      </p:sp>
      <p:sp>
        <p:nvSpPr>
          <p:cNvPr id="44" name="テキスト ボックス 31"/>
          <p:cNvSpPr txBox="1">
            <a:spLocks noChangeArrowheads="1"/>
          </p:cNvSpPr>
          <p:nvPr/>
        </p:nvSpPr>
        <p:spPr bwMode="auto">
          <a:xfrm>
            <a:off x="2478906" y="836712"/>
            <a:ext cx="2379663" cy="369332"/>
          </a:xfrm>
          <a:prstGeom prst="rect">
            <a:avLst/>
          </a:prstGeom>
          <a:solidFill>
            <a:schemeClr val="accent3">
              <a:lumMod val="75000"/>
            </a:schemeClr>
          </a:solidFill>
          <a:ln w="50800" cmpd="tri">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fontAlgn="auto" hangingPunct="1">
              <a:spcBef>
                <a:spcPct val="0"/>
              </a:spcBef>
              <a:spcAft>
                <a:spcPts val="0"/>
              </a:spcAft>
              <a:buFontTx/>
              <a:buNone/>
              <a:defRPr/>
            </a:pPr>
            <a:r>
              <a:rPr lang="ja-JP" altLang="en-US" sz="1800" b="1" dirty="0" smtClean="0">
                <a:solidFill>
                  <a:schemeClr val="bg1"/>
                </a:solidFill>
                <a:latin typeface="+mn-ea"/>
                <a:ea typeface="+mn-ea"/>
                <a:cs typeface="+mn-cs"/>
              </a:rPr>
              <a:t>制度</a:t>
            </a:r>
            <a:endParaRPr lang="en-US" altLang="ja-JP" sz="1800" b="1" dirty="0" smtClean="0">
              <a:solidFill>
                <a:schemeClr val="bg1"/>
              </a:solidFill>
              <a:latin typeface="+mn-ea"/>
              <a:ea typeface="+mn-ea"/>
              <a:cs typeface="+mn-cs"/>
            </a:endParaRPr>
          </a:p>
        </p:txBody>
      </p:sp>
      <p:sp>
        <p:nvSpPr>
          <p:cNvPr id="45" name="テキスト ボックス 22"/>
          <p:cNvSpPr txBox="1">
            <a:spLocks noChangeArrowheads="1"/>
          </p:cNvSpPr>
          <p:nvPr/>
        </p:nvSpPr>
        <p:spPr bwMode="auto">
          <a:xfrm>
            <a:off x="5490394" y="836712"/>
            <a:ext cx="3096000" cy="369332"/>
          </a:xfrm>
          <a:prstGeom prst="rect">
            <a:avLst/>
          </a:prstGeom>
          <a:solidFill>
            <a:schemeClr val="accent6">
              <a:lumMod val="50000"/>
            </a:schemeClr>
          </a:solidFill>
          <a:ln w="50800" cmpd="tri">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fontAlgn="auto" hangingPunct="1">
              <a:spcBef>
                <a:spcPct val="0"/>
              </a:spcBef>
              <a:spcAft>
                <a:spcPts val="0"/>
              </a:spcAft>
              <a:buFontTx/>
              <a:buNone/>
              <a:defRPr/>
            </a:pPr>
            <a:r>
              <a:rPr lang="ja-JP" altLang="en-US" sz="1800" b="1" dirty="0">
                <a:solidFill>
                  <a:schemeClr val="bg1"/>
                </a:solidFill>
                <a:latin typeface="+mn-ea"/>
                <a:ea typeface="+mn-ea"/>
                <a:cs typeface="+mn-cs"/>
              </a:rPr>
              <a:t>主な保障の内容</a:t>
            </a:r>
          </a:p>
        </p:txBody>
      </p:sp>
      <p:sp>
        <p:nvSpPr>
          <p:cNvPr id="46" name="テキスト ボックス 3"/>
          <p:cNvSpPr txBox="1">
            <a:spLocks noChangeArrowheads="1"/>
          </p:cNvSpPr>
          <p:nvPr/>
        </p:nvSpPr>
        <p:spPr bwMode="auto">
          <a:xfrm>
            <a:off x="5481638" y="1433513"/>
            <a:ext cx="3095625" cy="792162"/>
          </a:xfrm>
          <a:prstGeom prst="rect">
            <a:avLst/>
          </a:prstGeom>
          <a:solidFill>
            <a:schemeClr val="bg1"/>
          </a:solidFill>
          <a:ln w="28575">
            <a:solidFill>
              <a:schemeClr val="accent6">
                <a:lumMod val="60000"/>
                <a:lumOff val="40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ja-JP" altLang="en-US" sz="1600" b="1" dirty="0">
                <a:solidFill>
                  <a:schemeClr val="accent6">
                    <a:lumMod val="75000"/>
                  </a:schemeClr>
                </a:solidFill>
                <a:latin typeface="+mn-ea"/>
                <a:ea typeface="+mn-ea"/>
                <a:cs typeface="+mn-cs"/>
              </a:rPr>
              <a:t>老後・障害状態時・</a:t>
            </a:r>
            <a:r>
              <a:rPr lang="ja-JP" altLang="en-US" sz="1600" b="1" dirty="0" smtClean="0">
                <a:solidFill>
                  <a:schemeClr val="accent6">
                    <a:lumMod val="75000"/>
                  </a:schemeClr>
                </a:solidFill>
                <a:latin typeface="+mn-ea"/>
                <a:ea typeface="+mn-ea"/>
                <a:cs typeface="+mn-cs"/>
              </a:rPr>
              <a:t>遺族</a:t>
            </a:r>
            <a:r>
              <a:rPr lang="ja-JP" altLang="en-US" sz="1600" b="1" dirty="0" smtClean="0">
                <a:latin typeface="+mn-ea"/>
                <a:ea typeface="+mn-ea"/>
                <a:cs typeface="+mn-cs"/>
              </a:rPr>
              <a:t>の</a:t>
            </a:r>
            <a:endParaRPr lang="en-US" altLang="ja-JP" sz="1600" b="1" dirty="0" smtClean="0">
              <a:latin typeface="+mn-ea"/>
              <a:ea typeface="+mn-ea"/>
              <a:cs typeface="+mn-cs"/>
            </a:endParaRPr>
          </a:p>
          <a:p>
            <a:pPr eaLnBrk="1" fontAlgn="auto" hangingPunct="1">
              <a:spcBef>
                <a:spcPct val="0"/>
              </a:spcBef>
              <a:spcAft>
                <a:spcPts val="0"/>
              </a:spcAft>
              <a:buFontTx/>
              <a:buNone/>
              <a:defRPr/>
            </a:pPr>
            <a:r>
              <a:rPr lang="ja-JP" altLang="en-US" sz="1600" b="1" dirty="0" smtClean="0">
                <a:latin typeface="+mn-ea"/>
                <a:ea typeface="+mn-ea"/>
                <a:cs typeface="+mn-cs"/>
              </a:rPr>
              <a:t>生活費 </a:t>
            </a:r>
            <a:r>
              <a:rPr lang="ja-JP" altLang="en-US" sz="1200" b="1" dirty="0">
                <a:latin typeface="+mn-ea"/>
                <a:ea typeface="+mn-ea"/>
                <a:cs typeface="+mn-cs"/>
              </a:rPr>
              <a:t>など</a:t>
            </a:r>
            <a:endParaRPr lang="ja-JP" altLang="en-US" sz="1600" b="1" dirty="0">
              <a:latin typeface="+mn-ea"/>
              <a:ea typeface="+mn-ea"/>
              <a:cs typeface="+mn-cs"/>
            </a:endParaRPr>
          </a:p>
        </p:txBody>
      </p:sp>
      <p:sp>
        <p:nvSpPr>
          <p:cNvPr id="47" name="右矢印 46"/>
          <p:cNvSpPr/>
          <p:nvPr/>
        </p:nvSpPr>
        <p:spPr bwMode="auto">
          <a:xfrm>
            <a:off x="4991100" y="1495425"/>
            <a:ext cx="430213" cy="415925"/>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a:latin typeface="+mn-ea"/>
            </a:endParaRPr>
          </a:p>
        </p:txBody>
      </p:sp>
      <p:sp>
        <p:nvSpPr>
          <p:cNvPr id="48" name="テキスト ボックス 18"/>
          <p:cNvSpPr txBox="1">
            <a:spLocks noChangeArrowheads="1"/>
          </p:cNvSpPr>
          <p:nvPr/>
        </p:nvSpPr>
        <p:spPr bwMode="auto">
          <a:xfrm>
            <a:off x="5481638" y="2417763"/>
            <a:ext cx="3095625" cy="792162"/>
          </a:xfrm>
          <a:prstGeom prst="rect">
            <a:avLst/>
          </a:prstGeom>
          <a:solidFill>
            <a:schemeClr val="bg1"/>
          </a:solidFill>
          <a:ln w="28575">
            <a:solidFill>
              <a:schemeClr val="accent6">
                <a:lumMod val="60000"/>
                <a:lumOff val="40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ja-JP" altLang="en-US" sz="1600" b="1" dirty="0">
                <a:solidFill>
                  <a:schemeClr val="accent6">
                    <a:lumMod val="75000"/>
                  </a:schemeClr>
                </a:solidFill>
                <a:latin typeface="+mn-ea"/>
                <a:ea typeface="+mn-ea"/>
                <a:cs typeface="+mn-cs"/>
              </a:rPr>
              <a:t>病気やケガ</a:t>
            </a:r>
            <a:r>
              <a:rPr lang="ja-JP" altLang="en-US" sz="1600" b="1" dirty="0">
                <a:latin typeface="+mn-ea"/>
                <a:ea typeface="+mn-ea"/>
                <a:cs typeface="+mn-cs"/>
              </a:rPr>
              <a:t>に</a:t>
            </a:r>
            <a:r>
              <a:rPr lang="ja-JP" altLang="en-US" sz="1600" b="1" dirty="0" smtClean="0">
                <a:latin typeface="+mn-ea"/>
                <a:ea typeface="+mn-ea"/>
                <a:cs typeface="+mn-cs"/>
              </a:rPr>
              <a:t>かかる</a:t>
            </a:r>
            <a:endParaRPr lang="en-US" altLang="ja-JP" sz="1600" b="1" dirty="0" smtClean="0">
              <a:latin typeface="+mn-ea"/>
              <a:ea typeface="+mn-ea"/>
              <a:cs typeface="+mn-cs"/>
            </a:endParaRPr>
          </a:p>
          <a:p>
            <a:pPr eaLnBrk="1" fontAlgn="auto" hangingPunct="1">
              <a:spcBef>
                <a:spcPct val="0"/>
              </a:spcBef>
              <a:spcAft>
                <a:spcPts val="0"/>
              </a:spcAft>
              <a:buFontTx/>
              <a:buNone/>
              <a:defRPr/>
            </a:pPr>
            <a:r>
              <a:rPr lang="ja-JP" altLang="en-US" sz="1600" b="1" dirty="0" smtClean="0">
                <a:latin typeface="+mn-ea"/>
                <a:ea typeface="+mn-ea"/>
                <a:cs typeface="+mn-cs"/>
              </a:rPr>
              <a:t>治療費</a:t>
            </a:r>
            <a:endParaRPr lang="ja-JP" altLang="en-US" sz="1600" b="1" dirty="0">
              <a:latin typeface="+mn-ea"/>
              <a:ea typeface="+mn-ea"/>
              <a:cs typeface="+mn-cs"/>
            </a:endParaRPr>
          </a:p>
        </p:txBody>
      </p:sp>
      <p:sp>
        <p:nvSpPr>
          <p:cNvPr id="49" name="右矢印 48"/>
          <p:cNvSpPr/>
          <p:nvPr/>
        </p:nvSpPr>
        <p:spPr bwMode="auto">
          <a:xfrm>
            <a:off x="4987925" y="2597150"/>
            <a:ext cx="430213" cy="415925"/>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a:latin typeface="+mn-ea"/>
            </a:endParaRPr>
          </a:p>
        </p:txBody>
      </p:sp>
      <p:sp>
        <p:nvSpPr>
          <p:cNvPr id="50" name="テキスト ボックス 20"/>
          <p:cNvSpPr txBox="1">
            <a:spLocks noChangeArrowheads="1"/>
          </p:cNvSpPr>
          <p:nvPr/>
        </p:nvSpPr>
        <p:spPr bwMode="auto">
          <a:xfrm>
            <a:off x="5491163" y="4459288"/>
            <a:ext cx="3095625" cy="792162"/>
          </a:xfrm>
          <a:prstGeom prst="rect">
            <a:avLst/>
          </a:prstGeom>
          <a:solidFill>
            <a:schemeClr val="bg1"/>
          </a:solidFill>
          <a:ln w="28575">
            <a:solidFill>
              <a:schemeClr val="accent6">
                <a:lumMod val="60000"/>
                <a:lumOff val="40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ja-JP" altLang="en-US" sz="1600" b="1" dirty="0">
                <a:solidFill>
                  <a:schemeClr val="accent6">
                    <a:lumMod val="75000"/>
                  </a:schemeClr>
                </a:solidFill>
                <a:latin typeface="+mn-ea"/>
                <a:ea typeface="+mn-ea"/>
                <a:cs typeface="+mn-cs"/>
              </a:rPr>
              <a:t>仕事</a:t>
            </a:r>
            <a:r>
              <a:rPr lang="ja-JP" altLang="en-US" sz="1600" b="1" dirty="0" smtClean="0">
                <a:solidFill>
                  <a:schemeClr val="accent6">
                    <a:lumMod val="75000"/>
                  </a:schemeClr>
                </a:solidFill>
                <a:latin typeface="+mn-ea"/>
                <a:ea typeface="+mn-ea"/>
                <a:cs typeface="+mn-cs"/>
              </a:rPr>
              <a:t>中</a:t>
            </a:r>
            <a:r>
              <a:rPr lang="ja-JP" altLang="en-US" sz="1600" b="1" dirty="0">
                <a:solidFill>
                  <a:schemeClr val="accent6">
                    <a:lumMod val="75000"/>
                  </a:schemeClr>
                </a:solidFill>
                <a:latin typeface="+mn-ea"/>
                <a:ea typeface="+mn-ea"/>
                <a:cs typeface="+mn-cs"/>
              </a:rPr>
              <a:t>の</a:t>
            </a:r>
            <a:r>
              <a:rPr lang="ja-JP" altLang="en-US" sz="1600" b="1" dirty="0" smtClean="0">
                <a:solidFill>
                  <a:schemeClr val="accent6">
                    <a:lumMod val="75000"/>
                  </a:schemeClr>
                </a:solidFill>
                <a:latin typeface="+mn-ea"/>
                <a:ea typeface="+mn-ea"/>
                <a:cs typeface="+mn-cs"/>
              </a:rPr>
              <a:t>ケガ等</a:t>
            </a:r>
            <a:r>
              <a:rPr lang="ja-JP" altLang="en-US" sz="1600" b="1" dirty="0" smtClean="0">
                <a:latin typeface="+mn-ea"/>
                <a:ea typeface="+mn-ea"/>
                <a:cs typeface="+mn-cs"/>
              </a:rPr>
              <a:t>の治療費</a:t>
            </a:r>
            <a:endParaRPr lang="ja-JP" altLang="en-US" sz="1600" b="1" dirty="0">
              <a:latin typeface="+mn-ea"/>
              <a:ea typeface="+mn-ea"/>
              <a:cs typeface="+mn-cs"/>
            </a:endParaRPr>
          </a:p>
        </p:txBody>
      </p:sp>
      <p:sp>
        <p:nvSpPr>
          <p:cNvPr id="51" name="右矢印 50"/>
          <p:cNvSpPr/>
          <p:nvPr/>
        </p:nvSpPr>
        <p:spPr bwMode="auto">
          <a:xfrm>
            <a:off x="4987925" y="4602163"/>
            <a:ext cx="430213" cy="419100"/>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a:latin typeface="+mn-ea"/>
            </a:endParaRPr>
          </a:p>
        </p:txBody>
      </p:sp>
      <p:sp>
        <p:nvSpPr>
          <p:cNvPr id="52" name="テキスト ボックス 19"/>
          <p:cNvSpPr txBox="1">
            <a:spLocks noChangeArrowheads="1"/>
          </p:cNvSpPr>
          <p:nvPr/>
        </p:nvSpPr>
        <p:spPr bwMode="auto">
          <a:xfrm>
            <a:off x="5481638" y="3467100"/>
            <a:ext cx="3095625" cy="792163"/>
          </a:xfrm>
          <a:prstGeom prst="rect">
            <a:avLst/>
          </a:prstGeom>
          <a:solidFill>
            <a:schemeClr val="bg1"/>
          </a:solidFill>
          <a:ln w="28575">
            <a:solidFill>
              <a:schemeClr val="accent6">
                <a:lumMod val="60000"/>
                <a:lumOff val="40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ja-JP" altLang="en-US" sz="1600" b="1" dirty="0">
                <a:solidFill>
                  <a:schemeClr val="accent6">
                    <a:lumMod val="75000"/>
                  </a:schemeClr>
                </a:solidFill>
                <a:latin typeface="+mn-ea"/>
                <a:ea typeface="+mn-ea"/>
                <a:cs typeface="+mn-cs"/>
              </a:rPr>
              <a:t>介護</a:t>
            </a:r>
            <a:r>
              <a:rPr lang="ja-JP" altLang="en-US" sz="1600" b="1" dirty="0">
                <a:latin typeface="+mn-ea"/>
                <a:ea typeface="+mn-ea"/>
                <a:cs typeface="+mn-cs"/>
              </a:rPr>
              <a:t>サービス（訪問介護など</a:t>
            </a:r>
            <a:r>
              <a:rPr lang="ja-JP" altLang="en-US" sz="1600" b="1" dirty="0" smtClean="0">
                <a:latin typeface="+mn-ea"/>
                <a:ea typeface="+mn-ea"/>
                <a:cs typeface="+mn-cs"/>
              </a:rPr>
              <a:t>）費用</a:t>
            </a:r>
            <a:endParaRPr lang="ja-JP" altLang="en-US" sz="1600" b="1" dirty="0">
              <a:latin typeface="+mn-ea"/>
              <a:ea typeface="+mn-ea"/>
              <a:cs typeface="+mn-cs"/>
            </a:endParaRPr>
          </a:p>
        </p:txBody>
      </p:sp>
      <p:sp>
        <p:nvSpPr>
          <p:cNvPr id="53" name="右矢印 52"/>
          <p:cNvSpPr/>
          <p:nvPr/>
        </p:nvSpPr>
        <p:spPr bwMode="auto">
          <a:xfrm>
            <a:off x="4991100" y="3611563"/>
            <a:ext cx="430213" cy="417512"/>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a:latin typeface="+mn-ea"/>
            </a:endParaRPr>
          </a:p>
        </p:txBody>
      </p:sp>
      <p:sp>
        <p:nvSpPr>
          <p:cNvPr id="54" name="テキスト ボックス 21"/>
          <p:cNvSpPr txBox="1">
            <a:spLocks noChangeArrowheads="1"/>
          </p:cNvSpPr>
          <p:nvPr/>
        </p:nvSpPr>
        <p:spPr bwMode="auto">
          <a:xfrm>
            <a:off x="5481638" y="5410200"/>
            <a:ext cx="3095625" cy="792163"/>
          </a:xfrm>
          <a:prstGeom prst="rect">
            <a:avLst/>
          </a:prstGeom>
          <a:solidFill>
            <a:schemeClr val="bg1"/>
          </a:solidFill>
          <a:ln w="28575">
            <a:solidFill>
              <a:schemeClr val="accent6">
                <a:lumMod val="60000"/>
                <a:lumOff val="40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ja-JP" altLang="en-US" sz="1600" b="1" dirty="0">
                <a:solidFill>
                  <a:schemeClr val="accent6">
                    <a:lumMod val="75000"/>
                  </a:schemeClr>
                </a:solidFill>
                <a:latin typeface="+mn-ea"/>
                <a:ea typeface="+mn-ea"/>
                <a:cs typeface="+mn-cs"/>
              </a:rPr>
              <a:t>失業時</a:t>
            </a:r>
            <a:r>
              <a:rPr lang="ja-JP" altLang="en-US" sz="1600" b="1" dirty="0">
                <a:latin typeface="+mn-ea"/>
                <a:ea typeface="+mn-ea"/>
                <a:cs typeface="+mn-cs"/>
              </a:rPr>
              <a:t>の生活費</a:t>
            </a:r>
          </a:p>
        </p:txBody>
      </p:sp>
      <p:sp>
        <p:nvSpPr>
          <p:cNvPr id="55" name="右矢印 54"/>
          <p:cNvSpPr/>
          <p:nvPr/>
        </p:nvSpPr>
        <p:spPr bwMode="auto">
          <a:xfrm>
            <a:off x="5010150" y="5578475"/>
            <a:ext cx="431800" cy="417513"/>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a:latin typeface="+mn-ea"/>
            </a:endParaRPr>
          </a:p>
        </p:txBody>
      </p:sp>
      <p:sp>
        <p:nvSpPr>
          <p:cNvPr id="56" name="テキスト ボックス 3"/>
          <p:cNvSpPr txBox="1">
            <a:spLocks noChangeArrowheads="1"/>
          </p:cNvSpPr>
          <p:nvPr/>
        </p:nvSpPr>
        <p:spPr bwMode="auto">
          <a:xfrm>
            <a:off x="2484438" y="1427163"/>
            <a:ext cx="2374900" cy="792162"/>
          </a:xfrm>
          <a:prstGeom prst="rect">
            <a:avLst/>
          </a:prstGeom>
          <a:pattFill prst="lgCheck">
            <a:fgClr>
              <a:schemeClr val="accent3">
                <a:lumMod val="60000"/>
                <a:lumOff val="40000"/>
              </a:schemeClr>
            </a:fgClr>
            <a:bgClr>
              <a:schemeClr val="bg1"/>
            </a:bgClr>
          </a:pattFill>
          <a:ln w="28575">
            <a:solidFill>
              <a:schemeClr val="accent3">
                <a:lumMod val="75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en-US" altLang="ja-JP" sz="1600" b="1" dirty="0" smtClean="0">
                <a:latin typeface="+mn-lt"/>
                <a:ea typeface="+mn-ea"/>
                <a:cs typeface="+mn-cs"/>
              </a:rPr>
              <a:t>1.</a:t>
            </a:r>
            <a:r>
              <a:rPr lang="ja-JP" altLang="en-US" sz="1600" b="1" dirty="0" smtClean="0">
                <a:latin typeface="+mn-ea"/>
                <a:ea typeface="+mn-ea"/>
                <a:cs typeface="+mn-cs"/>
              </a:rPr>
              <a:t>公的年金</a:t>
            </a:r>
            <a:endParaRPr lang="en-US" altLang="ja-JP" sz="1600" b="1" dirty="0" smtClean="0">
              <a:latin typeface="+mn-ea"/>
              <a:ea typeface="+mn-ea"/>
              <a:cs typeface="+mn-cs"/>
            </a:endParaRPr>
          </a:p>
          <a:p>
            <a:pPr algn="ctr" eaLnBrk="1" fontAlgn="auto" hangingPunct="1">
              <a:spcBef>
                <a:spcPct val="0"/>
              </a:spcBef>
              <a:spcAft>
                <a:spcPts val="0"/>
              </a:spcAft>
              <a:buFontTx/>
              <a:buNone/>
              <a:defRPr/>
            </a:pPr>
            <a:r>
              <a:rPr lang="ja-JP" altLang="en-US" sz="1600" b="1" dirty="0" smtClean="0">
                <a:latin typeface="+mn-ea"/>
                <a:ea typeface="+mn-ea"/>
                <a:cs typeface="+mn-cs"/>
              </a:rPr>
              <a:t>（国民年金など）</a:t>
            </a:r>
            <a:endParaRPr lang="ja-JP" altLang="en-US" sz="1600" b="1" dirty="0">
              <a:latin typeface="+mn-ea"/>
              <a:ea typeface="+mn-ea"/>
              <a:cs typeface="+mn-cs"/>
            </a:endParaRPr>
          </a:p>
        </p:txBody>
      </p:sp>
      <p:sp>
        <p:nvSpPr>
          <p:cNvPr id="57" name="テキスト ボックス 3"/>
          <p:cNvSpPr txBox="1">
            <a:spLocks noChangeArrowheads="1"/>
          </p:cNvSpPr>
          <p:nvPr/>
        </p:nvSpPr>
        <p:spPr bwMode="auto">
          <a:xfrm>
            <a:off x="2484438" y="2409825"/>
            <a:ext cx="2374900" cy="792163"/>
          </a:xfrm>
          <a:prstGeom prst="rect">
            <a:avLst/>
          </a:prstGeom>
          <a:pattFill prst="lgCheck">
            <a:fgClr>
              <a:schemeClr val="accent3">
                <a:lumMod val="60000"/>
                <a:lumOff val="40000"/>
              </a:schemeClr>
            </a:fgClr>
            <a:bgClr>
              <a:schemeClr val="bg1"/>
            </a:bgClr>
          </a:pattFill>
          <a:ln w="28575">
            <a:solidFill>
              <a:schemeClr val="accent3">
                <a:lumMod val="75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 typeface="Arial" charset="0"/>
              <a:buNone/>
              <a:defRPr/>
            </a:pPr>
            <a:r>
              <a:rPr lang="en-US" altLang="ja-JP" sz="1600" b="1" dirty="0" smtClean="0">
                <a:latin typeface="+mn-lt"/>
                <a:ea typeface="+mn-ea"/>
                <a:cs typeface="+mn-cs"/>
              </a:rPr>
              <a:t>2.</a:t>
            </a:r>
            <a:r>
              <a:rPr lang="ja-JP" altLang="en-US" sz="1600" b="1" dirty="0">
                <a:latin typeface="+mn-ea"/>
                <a:ea typeface="+mn-ea"/>
                <a:cs typeface="+mn-cs"/>
              </a:rPr>
              <a:t>公的医療保険</a:t>
            </a:r>
            <a:endParaRPr lang="en-US" altLang="ja-JP" sz="1600" b="1" dirty="0">
              <a:latin typeface="+mn-ea"/>
              <a:ea typeface="+mn-ea"/>
              <a:cs typeface="+mn-cs"/>
            </a:endParaRPr>
          </a:p>
          <a:p>
            <a:pPr algn="ctr" eaLnBrk="1" fontAlgn="auto" hangingPunct="1">
              <a:spcBef>
                <a:spcPct val="0"/>
              </a:spcBef>
              <a:spcAft>
                <a:spcPts val="0"/>
              </a:spcAft>
              <a:buFontTx/>
              <a:buNone/>
              <a:defRPr/>
            </a:pPr>
            <a:r>
              <a:rPr lang="ja-JP" altLang="en-US" sz="1600" b="1" dirty="0" smtClean="0">
                <a:latin typeface="+mn-ea"/>
                <a:ea typeface="+mn-ea"/>
                <a:cs typeface="+mn-cs"/>
              </a:rPr>
              <a:t>（健康保険など）</a:t>
            </a:r>
            <a:endParaRPr lang="ja-JP" altLang="en-US" sz="1600" b="1" dirty="0">
              <a:latin typeface="+mn-ea"/>
              <a:ea typeface="+mn-ea"/>
              <a:cs typeface="+mn-cs"/>
            </a:endParaRPr>
          </a:p>
        </p:txBody>
      </p:sp>
      <p:sp>
        <p:nvSpPr>
          <p:cNvPr id="58" name="テキスト ボックス 3"/>
          <p:cNvSpPr txBox="1">
            <a:spLocks noChangeArrowheads="1"/>
          </p:cNvSpPr>
          <p:nvPr/>
        </p:nvSpPr>
        <p:spPr bwMode="auto">
          <a:xfrm>
            <a:off x="2484438" y="4422775"/>
            <a:ext cx="2374900" cy="792163"/>
          </a:xfrm>
          <a:prstGeom prst="rect">
            <a:avLst/>
          </a:prstGeom>
          <a:solidFill>
            <a:schemeClr val="bg1"/>
          </a:solidFill>
          <a:ln w="28575">
            <a:solidFill>
              <a:schemeClr val="accent3">
                <a:lumMod val="75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 typeface="Arial" charset="0"/>
              <a:buNone/>
              <a:defRPr/>
            </a:pPr>
            <a:r>
              <a:rPr lang="en-US" altLang="ja-JP" sz="1600" b="1" dirty="0" smtClean="0">
                <a:latin typeface="+mn-lt"/>
                <a:ea typeface="+mn-ea"/>
                <a:cs typeface="+mn-cs"/>
              </a:rPr>
              <a:t>4.</a:t>
            </a:r>
            <a:r>
              <a:rPr lang="ja-JP" altLang="en-US" sz="1600" b="1" dirty="0">
                <a:latin typeface="+mn-ea"/>
                <a:ea typeface="+mn-ea"/>
                <a:cs typeface="+mn-cs"/>
              </a:rPr>
              <a:t>労働者</a:t>
            </a:r>
            <a:r>
              <a:rPr lang="ja-JP" altLang="en-US" sz="1600" b="1" dirty="0" smtClean="0">
                <a:latin typeface="+mn-ea"/>
                <a:ea typeface="+mn-ea"/>
                <a:cs typeface="+mn-cs"/>
              </a:rPr>
              <a:t>災害補償</a:t>
            </a:r>
            <a:r>
              <a:rPr lang="ja-JP" altLang="en-US" sz="1600" b="1" dirty="0">
                <a:latin typeface="+mn-ea"/>
                <a:ea typeface="+mn-ea"/>
                <a:cs typeface="+mn-cs"/>
              </a:rPr>
              <a:t>保険</a:t>
            </a:r>
            <a:endParaRPr lang="en-US" altLang="ja-JP" sz="1600" b="1" dirty="0">
              <a:latin typeface="+mn-ea"/>
              <a:ea typeface="+mn-ea"/>
              <a:cs typeface="+mn-cs"/>
            </a:endParaRPr>
          </a:p>
        </p:txBody>
      </p:sp>
      <p:sp>
        <p:nvSpPr>
          <p:cNvPr id="59" name="テキスト ボックス 3"/>
          <p:cNvSpPr txBox="1">
            <a:spLocks noChangeArrowheads="1"/>
          </p:cNvSpPr>
          <p:nvPr/>
        </p:nvSpPr>
        <p:spPr bwMode="auto">
          <a:xfrm>
            <a:off x="2484438" y="3416300"/>
            <a:ext cx="2374900" cy="792163"/>
          </a:xfrm>
          <a:prstGeom prst="rect">
            <a:avLst/>
          </a:prstGeom>
          <a:pattFill prst="lgCheck">
            <a:fgClr>
              <a:schemeClr val="accent3">
                <a:lumMod val="60000"/>
                <a:lumOff val="40000"/>
              </a:schemeClr>
            </a:fgClr>
            <a:bgClr>
              <a:schemeClr val="bg1"/>
            </a:bgClr>
          </a:pattFill>
          <a:ln w="28575">
            <a:solidFill>
              <a:schemeClr val="accent3">
                <a:lumMod val="75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 typeface="Arial" charset="0"/>
              <a:buNone/>
              <a:defRPr/>
            </a:pPr>
            <a:r>
              <a:rPr lang="en-US" altLang="ja-JP" sz="1600" b="1" dirty="0" smtClean="0">
                <a:latin typeface="+mn-lt"/>
                <a:ea typeface="+mn-ea"/>
                <a:cs typeface="+mn-cs"/>
              </a:rPr>
              <a:t>3.</a:t>
            </a:r>
            <a:r>
              <a:rPr lang="ja-JP" altLang="en-US" sz="1600" b="1" dirty="0">
                <a:latin typeface="+mn-ea"/>
                <a:ea typeface="+mn-ea"/>
                <a:cs typeface="+mn-cs"/>
              </a:rPr>
              <a:t>公的介護保険</a:t>
            </a:r>
            <a:endParaRPr lang="en-US" altLang="ja-JP" sz="1600" b="1" dirty="0">
              <a:latin typeface="+mn-ea"/>
              <a:ea typeface="+mn-ea"/>
              <a:cs typeface="+mn-cs"/>
            </a:endParaRPr>
          </a:p>
        </p:txBody>
      </p:sp>
      <p:sp>
        <p:nvSpPr>
          <p:cNvPr id="60" name="テキスト ボックス 3"/>
          <p:cNvSpPr txBox="1">
            <a:spLocks noChangeArrowheads="1"/>
          </p:cNvSpPr>
          <p:nvPr/>
        </p:nvSpPr>
        <p:spPr bwMode="auto">
          <a:xfrm>
            <a:off x="2484438" y="5405438"/>
            <a:ext cx="2374900" cy="792162"/>
          </a:xfrm>
          <a:prstGeom prst="rect">
            <a:avLst/>
          </a:prstGeom>
          <a:pattFill prst="lgCheck">
            <a:fgClr>
              <a:schemeClr val="accent3">
                <a:lumMod val="60000"/>
                <a:lumOff val="40000"/>
              </a:schemeClr>
            </a:fgClr>
            <a:bgClr>
              <a:schemeClr val="bg1"/>
            </a:bgClr>
          </a:pattFill>
          <a:ln w="28575">
            <a:solidFill>
              <a:schemeClr val="accent3">
                <a:lumMod val="75000"/>
              </a:schemeClr>
            </a:solidFill>
            <a:miter lim="800000"/>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fontAlgn="auto" hangingPunct="1">
              <a:spcBef>
                <a:spcPct val="0"/>
              </a:spcBef>
              <a:spcAft>
                <a:spcPts val="0"/>
              </a:spcAft>
              <a:buFontTx/>
              <a:buNone/>
              <a:defRPr/>
            </a:pPr>
            <a:r>
              <a:rPr lang="en-US" altLang="ja-JP" sz="1600" b="1" dirty="0" smtClean="0">
                <a:latin typeface="+mn-lt"/>
                <a:ea typeface="+mn-ea"/>
                <a:cs typeface="+mn-cs"/>
              </a:rPr>
              <a:t>5.</a:t>
            </a:r>
            <a:r>
              <a:rPr lang="ja-JP" altLang="en-US" sz="1600" b="1" dirty="0" smtClean="0">
                <a:latin typeface="+mn-ea"/>
                <a:ea typeface="+mn-ea"/>
                <a:cs typeface="+mn-cs"/>
              </a:rPr>
              <a:t>雇用保険</a:t>
            </a:r>
            <a:endParaRPr lang="en-US" altLang="ja-JP" sz="1600" b="1" dirty="0" smtClean="0">
              <a:latin typeface="+mn-ea"/>
              <a:ea typeface="+mn-ea"/>
              <a:cs typeface="+mn-cs"/>
            </a:endParaRPr>
          </a:p>
        </p:txBody>
      </p:sp>
      <p:cxnSp>
        <p:nvCxnSpPr>
          <p:cNvPr id="61" name="直線コネクタ 60"/>
          <p:cNvCxnSpPr/>
          <p:nvPr/>
        </p:nvCxnSpPr>
        <p:spPr>
          <a:xfrm>
            <a:off x="1660525" y="1952625"/>
            <a:ext cx="50006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2155825" y="1824038"/>
            <a:ext cx="32861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2155825" y="2813050"/>
            <a:ext cx="32861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2155825" y="3833813"/>
            <a:ext cx="32861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2155825" y="4806950"/>
            <a:ext cx="32861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2155825" y="5811838"/>
            <a:ext cx="32861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2155825" y="1824038"/>
            <a:ext cx="0" cy="3976687"/>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公的保障としての社会保障制度</a:t>
            </a:r>
          </a:p>
        </p:txBody>
      </p:sp>
      <p:sp>
        <p:nvSpPr>
          <p:cNvPr id="37" name="角丸四角形 36"/>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2" name="角丸四角形 1"/>
          <p:cNvSpPr/>
          <p:nvPr/>
        </p:nvSpPr>
        <p:spPr bwMode="auto">
          <a:xfrm>
            <a:off x="3127375" y="6202363"/>
            <a:ext cx="6016625" cy="3540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ja-JP" altLang="en-US" sz="1200" dirty="0">
                <a:solidFill>
                  <a:schemeClr val="tx1"/>
                </a:solidFill>
              </a:rPr>
              <a:t>について、会社員の場合は、給与天引きで社会保険料を納付することになります。</a:t>
            </a:r>
          </a:p>
        </p:txBody>
      </p:sp>
      <p:sp>
        <p:nvSpPr>
          <p:cNvPr id="3" name="正方形/長方形 2"/>
          <p:cNvSpPr/>
          <p:nvPr/>
        </p:nvSpPr>
        <p:spPr bwMode="auto">
          <a:xfrm>
            <a:off x="2486025" y="6264275"/>
            <a:ext cx="717550" cy="230188"/>
          </a:xfrm>
          <a:prstGeom prst="rect">
            <a:avLst/>
          </a:prstGeom>
          <a:pattFill prst="lgCheck">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70" name="角丸四角形 69"/>
          <p:cNvSpPr/>
          <p:nvPr/>
        </p:nvSpPr>
        <p:spPr bwMode="auto">
          <a:xfrm>
            <a:off x="2124075" y="6202363"/>
            <a:ext cx="361950" cy="3540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400" dirty="0">
                <a:solidFill>
                  <a:schemeClr val="tx1"/>
                </a:solidFill>
              </a:rPr>
              <a:t>※</a:t>
            </a:r>
            <a:endParaRPr lang="ja-JP" altLang="en-US" sz="1400" dirty="0">
              <a:solidFill>
                <a:schemeClr val="tx1"/>
              </a:solidFill>
            </a:endParaRPr>
          </a:p>
        </p:txBody>
      </p:sp>
      <p:sp>
        <p:nvSpPr>
          <p:cNvPr id="38" name="テキスト ボックス 31"/>
          <p:cNvSpPr txBox="1">
            <a:spLocks noChangeArrowheads="1"/>
          </p:cNvSpPr>
          <p:nvPr/>
        </p:nvSpPr>
        <p:spPr bwMode="auto">
          <a:xfrm>
            <a:off x="217513" y="836712"/>
            <a:ext cx="1693044" cy="369332"/>
          </a:xfrm>
          <a:prstGeom prst="rect">
            <a:avLst/>
          </a:prstGeom>
          <a:solidFill>
            <a:schemeClr val="accent1">
              <a:lumMod val="75000"/>
            </a:schemeClr>
          </a:solidFill>
          <a:ln w="50800" cmpd="tri">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fontAlgn="auto" hangingPunct="1">
              <a:spcBef>
                <a:spcPct val="0"/>
              </a:spcBef>
              <a:spcAft>
                <a:spcPts val="0"/>
              </a:spcAft>
              <a:buFontTx/>
              <a:buNone/>
              <a:defRPr/>
            </a:pPr>
            <a:r>
              <a:rPr lang="ja-JP" altLang="en-US" sz="1800" b="1" dirty="0">
                <a:solidFill>
                  <a:schemeClr val="bg1"/>
                </a:solidFill>
                <a:latin typeface="+mn-ea"/>
                <a:ea typeface="+mn-ea"/>
                <a:cs typeface="+mn-cs"/>
              </a:rPr>
              <a:t>社会保障</a:t>
            </a:r>
            <a:r>
              <a:rPr lang="ja-JP" altLang="en-US" sz="1800" b="1" dirty="0" smtClean="0">
                <a:solidFill>
                  <a:schemeClr val="bg1"/>
                </a:solidFill>
                <a:latin typeface="+mn-ea"/>
                <a:ea typeface="+mn-ea"/>
                <a:cs typeface="+mn-cs"/>
              </a:rPr>
              <a:t>制度</a:t>
            </a:r>
            <a:endParaRPr lang="en-US" altLang="ja-JP" sz="1800" b="1" dirty="0" smtClean="0">
              <a:solidFill>
                <a:schemeClr val="bg1"/>
              </a:solidFill>
              <a:latin typeface="+mn-ea"/>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416A8157-527C-42E2-92DD-8077ABD04F47}" type="slidenum">
              <a:rPr lang="ja-JP" altLang="en-US"/>
              <a:pPr>
                <a:defRPr/>
              </a:pPr>
              <a:t>14</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1157288" y="764704"/>
            <a:ext cx="3584575" cy="503238"/>
          </a:xfrm>
          <a:prstGeom prst="rect">
            <a:avLst/>
          </a:prstGeom>
          <a:solidFill>
            <a:schemeClr val="accent1">
              <a:lumMod val="75000"/>
              <a:alpha val="54902"/>
            </a:schemeClr>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2400" b="1" dirty="0">
                <a:solidFill>
                  <a:schemeClr val="bg1"/>
                </a:solidFill>
              </a:rPr>
              <a:t>預貯金</a:t>
            </a:r>
          </a:p>
        </p:txBody>
      </p:sp>
      <p:sp>
        <p:nvSpPr>
          <p:cNvPr id="13" name="正方形/長方形 12"/>
          <p:cNvSpPr/>
          <p:nvPr/>
        </p:nvSpPr>
        <p:spPr>
          <a:xfrm>
            <a:off x="5360988" y="764704"/>
            <a:ext cx="3582987" cy="503238"/>
          </a:xfrm>
          <a:prstGeom prst="rect">
            <a:avLst/>
          </a:prstGeom>
          <a:solidFill>
            <a:schemeClr val="accent6">
              <a:lumMod val="75000"/>
              <a:alpha val="50196"/>
            </a:schemeClr>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2400" b="1" dirty="0">
                <a:solidFill>
                  <a:schemeClr val="bg1"/>
                </a:solidFill>
              </a:rPr>
              <a:t>保険</a:t>
            </a:r>
          </a:p>
        </p:txBody>
      </p:sp>
      <p:sp>
        <p:nvSpPr>
          <p:cNvPr id="14" name="正方形/長方形 13"/>
          <p:cNvSpPr/>
          <p:nvPr/>
        </p:nvSpPr>
        <p:spPr>
          <a:xfrm>
            <a:off x="1157288" y="1700213"/>
            <a:ext cx="3584575" cy="2808287"/>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algn="ctr" fontAlgn="auto">
              <a:spcBef>
                <a:spcPts val="0"/>
              </a:spcBef>
              <a:spcAft>
                <a:spcPts val="0"/>
              </a:spcAft>
              <a:defRPr/>
            </a:pPr>
            <a:endParaRPr lang="ja-JP" altLang="en-US" dirty="0">
              <a:solidFill>
                <a:schemeClr val="accent3">
                  <a:lumMod val="75000"/>
                </a:schemeClr>
              </a:solidFill>
            </a:endParaRPr>
          </a:p>
        </p:txBody>
      </p:sp>
      <p:sp>
        <p:nvSpPr>
          <p:cNvPr id="15" name="正方形/長方形 14"/>
          <p:cNvSpPr/>
          <p:nvPr/>
        </p:nvSpPr>
        <p:spPr>
          <a:xfrm>
            <a:off x="5360988" y="1700213"/>
            <a:ext cx="3582987" cy="2808287"/>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algn="ctr" fontAlgn="auto">
              <a:spcBef>
                <a:spcPts val="0"/>
              </a:spcBef>
              <a:spcAft>
                <a:spcPts val="0"/>
              </a:spcAft>
              <a:defRPr/>
            </a:pPr>
            <a:endParaRPr lang="ja-JP" altLang="en-US" dirty="0">
              <a:solidFill>
                <a:schemeClr val="accent3">
                  <a:lumMod val="75000"/>
                </a:schemeClr>
              </a:solidFill>
            </a:endParaRPr>
          </a:p>
        </p:txBody>
      </p:sp>
      <p:graphicFrame>
        <p:nvGraphicFramePr>
          <p:cNvPr id="16" name="表 15"/>
          <p:cNvGraphicFramePr>
            <a:graphicFrameLocks noGrp="1"/>
          </p:cNvGraphicFramePr>
          <p:nvPr>
            <p:extLst>
              <p:ext uri="{D42A27DB-BD31-4B8C-83A1-F6EECF244321}">
                <p14:modId xmlns:p14="http://schemas.microsoft.com/office/powerpoint/2010/main" val="1246344814"/>
              </p:ext>
            </p:extLst>
          </p:nvPr>
        </p:nvGraphicFramePr>
        <p:xfrm>
          <a:off x="74613" y="4581525"/>
          <a:ext cx="8910637" cy="1800226"/>
        </p:xfrm>
        <a:graphic>
          <a:graphicData uri="http://schemas.openxmlformats.org/drawingml/2006/table">
            <a:tbl>
              <a:tblPr firstRow="1" bandRow="1">
                <a:tableStyleId>{F5AB1C69-6EDB-4FF4-983F-18BD219EF322}</a:tableStyleId>
              </a:tblPr>
              <a:tblGrid>
                <a:gridCol w="1008149"/>
                <a:gridCol w="4024711"/>
                <a:gridCol w="3877777"/>
              </a:tblGrid>
              <a:tr h="900113">
                <a:tc>
                  <a:txBody>
                    <a:bodyPr/>
                    <a:lstStyle/>
                    <a:p>
                      <a:pPr algn="ctr"/>
                      <a:r>
                        <a:rPr kumimoji="1" lang="ja-JP" altLang="en-US" sz="1200" b="1" dirty="0" smtClean="0">
                          <a:solidFill>
                            <a:schemeClr val="accent6">
                              <a:lumMod val="75000"/>
                            </a:schemeClr>
                          </a:solidFill>
                          <a:latin typeface="+mn-ea"/>
                          <a:ea typeface="+mn-ea"/>
                        </a:rPr>
                        <a:t>メリット</a:t>
                      </a:r>
                      <a:endParaRPr kumimoji="1" lang="ja-JP" altLang="en-US" sz="1200" b="1" dirty="0">
                        <a:solidFill>
                          <a:schemeClr val="accent6">
                            <a:lumMod val="75000"/>
                          </a:schemeClr>
                        </a:solidFill>
                        <a:latin typeface="+mn-ea"/>
                        <a:ea typeface="+mn-ea"/>
                      </a:endParaRPr>
                    </a:p>
                  </a:txBody>
                  <a:tcPr marL="91443" marR="91443" marT="45721" marB="45721" anchor="ctr">
                    <a:noFill/>
                  </a:tcPr>
                </a:tc>
                <a:tc>
                  <a:txBody>
                    <a:bodyPr/>
                    <a:lstStyle/>
                    <a:p>
                      <a:pPr algn="l"/>
                      <a:r>
                        <a:rPr kumimoji="1" lang="ja-JP" altLang="en-US" sz="1200" b="1" dirty="0" smtClean="0">
                          <a:solidFill>
                            <a:schemeClr val="accent6">
                              <a:lumMod val="75000"/>
                            </a:schemeClr>
                          </a:solidFill>
                          <a:latin typeface="+mn-ea"/>
                          <a:ea typeface="+mn-ea"/>
                        </a:rPr>
                        <a:t>貯めたお金は自由に使うことができる</a:t>
                      </a:r>
                      <a:endParaRPr kumimoji="1" lang="ja-JP" altLang="en-US" sz="1200" b="1" dirty="0">
                        <a:solidFill>
                          <a:schemeClr val="accent6">
                            <a:lumMod val="75000"/>
                          </a:schemeClr>
                        </a:solidFill>
                        <a:latin typeface="+mn-ea"/>
                        <a:ea typeface="+mn-ea"/>
                      </a:endParaRPr>
                    </a:p>
                  </a:txBody>
                  <a:tcPr marL="91443" marR="91443" marT="45721" marB="45721" anchor="ctr">
                    <a:solidFill>
                      <a:schemeClr val="accent1">
                        <a:lumMod val="20000"/>
                        <a:lumOff val="80000"/>
                      </a:schemeClr>
                    </a:solidFill>
                  </a:tcPr>
                </a:tc>
                <a:tc>
                  <a:txBody>
                    <a:bodyPr/>
                    <a:lstStyle/>
                    <a:p>
                      <a:pPr algn="l"/>
                      <a:r>
                        <a:rPr kumimoji="1" lang="ja-JP" altLang="en-US" sz="1200" b="1" dirty="0" smtClean="0">
                          <a:solidFill>
                            <a:schemeClr val="accent6">
                              <a:lumMod val="75000"/>
                            </a:schemeClr>
                          </a:solidFill>
                          <a:latin typeface="+mn-ea"/>
                          <a:ea typeface="+mn-ea"/>
                        </a:rPr>
                        <a:t>途中で万一のことがあった場合、あらかじめ決められた金額を受け取ることができる</a:t>
                      </a:r>
                      <a:endParaRPr kumimoji="1" lang="ja-JP" altLang="en-US" sz="1200" b="1" dirty="0">
                        <a:solidFill>
                          <a:schemeClr val="accent6">
                            <a:lumMod val="75000"/>
                          </a:schemeClr>
                        </a:solidFill>
                        <a:latin typeface="+mn-ea"/>
                        <a:ea typeface="+mn-ea"/>
                      </a:endParaRPr>
                    </a:p>
                  </a:txBody>
                  <a:tcPr marL="91443" marR="91443" marT="45721" marB="45721" anchor="ctr">
                    <a:solidFill>
                      <a:schemeClr val="accent6">
                        <a:lumMod val="40000"/>
                        <a:lumOff val="60000"/>
                      </a:schemeClr>
                    </a:solidFill>
                  </a:tcPr>
                </a:tc>
              </a:tr>
              <a:tr h="900113">
                <a:tc>
                  <a:txBody>
                    <a:bodyPr/>
                    <a:lstStyle/>
                    <a:p>
                      <a:pPr algn="ctr"/>
                      <a:r>
                        <a:rPr kumimoji="1" lang="ja-JP" altLang="en-US" sz="1200" b="1" dirty="0" smtClean="0">
                          <a:solidFill>
                            <a:schemeClr val="accent4">
                              <a:lumMod val="75000"/>
                            </a:schemeClr>
                          </a:solidFill>
                          <a:latin typeface="+mn-ea"/>
                          <a:ea typeface="+mn-ea"/>
                        </a:rPr>
                        <a:t>デメリット</a:t>
                      </a:r>
                      <a:endParaRPr kumimoji="1" lang="ja-JP" altLang="en-US" sz="1200" b="1" dirty="0">
                        <a:solidFill>
                          <a:schemeClr val="accent4">
                            <a:lumMod val="75000"/>
                          </a:schemeClr>
                        </a:solidFill>
                        <a:latin typeface="+mn-ea"/>
                        <a:ea typeface="+mn-ea"/>
                      </a:endParaRPr>
                    </a:p>
                  </a:txBody>
                  <a:tcPr marL="91443" marR="91443" marT="45721" marB="45721" anchor="ctr">
                    <a:noFill/>
                  </a:tcPr>
                </a:tc>
                <a:tc>
                  <a:txBody>
                    <a:bodyPr/>
                    <a:lstStyle/>
                    <a:p>
                      <a:pPr algn="l"/>
                      <a:r>
                        <a:rPr kumimoji="1" lang="ja-JP" altLang="en-US" sz="1200" b="1" dirty="0" smtClean="0">
                          <a:solidFill>
                            <a:schemeClr val="accent4">
                              <a:lumMod val="75000"/>
                            </a:schemeClr>
                          </a:solidFill>
                          <a:latin typeface="+mn-ea"/>
                          <a:ea typeface="+mn-ea"/>
                        </a:rPr>
                        <a:t>途中で万一のことがあった場合、必要な金額が貯まっているとは限らない</a:t>
                      </a:r>
                      <a:endParaRPr kumimoji="1" lang="ja-JP" altLang="en-US" sz="1200" b="1" dirty="0">
                        <a:solidFill>
                          <a:schemeClr val="accent4">
                            <a:lumMod val="75000"/>
                          </a:schemeClr>
                        </a:solidFill>
                        <a:latin typeface="+mn-ea"/>
                        <a:ea typeface="+mn-ea"/>
                      </a:endParaRPr>
                    </a:p>
                  </a:txBody>
                  <a:tcPr marL="91443" marR="91443" marT="45721" marB="45721" anchor="ctr">
                    <a:solidFill>
                      <a:schemeClr val="accent1">
                        <a:lumMod val="20000"/>
                        <a:lumOff val="80000"/>
                      </a:schemeClr>
                    </a:solidFill>
                  </a:tcPr>
                </a:tc>
                <a:tc>
                  <a:txBody>
                    <a:bodyPr/>
                    <a:lstStyle/>
                    <a:p>
                      <a:pPr algn="l"/>
                      <a:r>
                        <a:rPr kumimoji="1" lang="ja-JP" altLang="en-US" sz="1200" b="1" dirty="0" smtClean="0">
                          <a:solidFill>
                            <a:schemeClr val="accent4">
                              <a:lumMod val="75000"/>
                            </a:schemeClr>
                          </a:solidFill>
                          <a:latin typeface="+mn-ea"/>
                          <a:ea typeface="+mn-ea"/>
                        </a:rPr>
                        <a:t>一般的に、生命保険会社に支払ったお金（保険料）は戻ってこない</a:t>
                      </a:r>
                      <a:endParaRPr kumimoji="1" lang="ja-JP" altLang="en-US" sz="1200" b="1" dirty="0">
                        <a:solidFill>
                          <a:schemeClr val="accent4">
                            <a:lumMod val="75000"/>
                          </a:schemeClr>
                        </a:solidFill>
                        <a:latin typeface="+mn-ea"/>
                        <a:ea typeface="+mn-ea"/>
                      </a:endParaRPr>
                    </a:p>
                  </a:txBody>
                  <a:tcPr marL="91443" marR="91443" marT="45721" marB="45721" anchor="ctr">
                    <a:solidFill>
                      <a:schemeClr val="accent6">
                        <a:lumMod val="40000"/>
                        <a:lumOff val="60000"/>
                      </a:schemeClr>
                    </a:solidFill>
                  </a:tcPr>
                </a:tc>
              </a:tr>
            </a:tbl>
          </a:graphicData>
        </a:graphic>
      </p:graphicFrame>
      <p:sp>
        <p:nvSpPr>
          <p:cNvPr id="3" name="直角三角形 2"/>
          <p:cNvSpPr/>
          <p:nvPr/>
        </p:nvSpPr>
        <p:spPr>
          <a:xfrm flipH="1">
            <a:off x="1428750" y="1844675"/>
            <a:ext cx="2665413" cy="2232025"/>
          </a:xfrm>
          <a:prstGeom prst="rtTriangle">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algn="ctr" fontAlgn="auto">
              <a:spcBef>
                <a:spcPts val="0"/>
              </a:spcBef>
              <a:spcAft>
                <a:spcPts val="0"/>
              </a:spcAft>
              <a:defRPr/>
            </a:pPr>
            <a:endParaRPr lang="ja-JP" altLang="en-US" dirty="0">
              <a:solidFill>
                <a:schemeClr val="accent3">
                  <a:lumMod val="75000"/>
                </a:schemeClr>
              </a:solidFill>
            </a:endParaRPr>
          </a:p>
        </p:txBody>
      </p:sp>
      <p:sp>
        <p:nvSpPr>
          <p:cNvPr id="4" name="正方形/長方形 3"/>
          <p:cNvSpPr/>
          <p:nvPr/>
        </p:nvSpPr>
        <p:spPr>
          <a:xfrm>
            <a:off x="5743575" y="1844675"/>
            <a:ext cx="2879725" cy="2232025"/>
          </a:xfrm>
          <a:prstGeom prst="rect">
            <a:avLst/>
          </a:prstGeom>
          <a:solidFill>
            <a:srgbClr val="FEF4EC"/>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algn="ctr" fontAlgn="auto">
              <a:spcBef>
                <a:spcPts val="0"/>
              </a:spcBef>
              <a:spcAft>
                <a:spcPts val="0"/>
              </a:spcAft>
              <a:defRPr/>
            </a:pPr>
            <a:endParaRPr lang="ja-JP" altLang="en-US" dirty="0">
              <a:solidFill>
                <a:schemeClr val="accent3">
                  <a:lumMod val="75000"/>
                </a:schemeClr>
              </a:solidFill>
            </a:endParaRPr>
          </a:p>
        </p:txBody>
      </p:sp>
      <p:sp>
        <p:nvSpPr>
          <p:cNvPr id="19484" name="テキスト ボックス 4"/>
          <p:cNvSpPr txBox="1">
            <a:spLocks noChangeArrowheads="1"/>
          </p:cNvSpPr>
          <p:nvPr/>
        </p:nvSpPr>
        <p:spPr bwMode="auto">
          <a:xfrm>
            <a:off x="1212850" y="4108450"/>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en-US" altLang="ja-JP"/>
              <a:t>30</a:t>
            </a:r>
            <a:r>
              <a:rPr lang="ja-JP" altLang="en-US"/>
              <a:t>歳</a:t>
            </a:r>
          </a:p>
        </p:txBody>
      </p:sp>
      <p:sp>
        <p:nvSpPr>
          <p:cNvPr id="19485" name="テキスト ボックス 19"/>
          <p:cNvSpPr txBox="1">
            <a:spLocks noChangeArrowheads="1"/>
          </p:cNvSpPr>
          <p:nvPr/>
        </p:nvSpPr>
        <p:spPr bwMode="auto">
          <a:xfrm>
            <a:off x="3660775" y="4108450"/>
            <a:ext cx="6492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en-US" altLang="ja-JP"/>
              <a:t>40</a:t>
            </a:r>
            <a:r>
              <a:rPr lang="ja-JP" altLang="en-US"/>
              <a:t>歳</a:t>
            </a:r>
          </a:p>
        </p:txBody>
      </p:sp>
      <p:sp>
        <p:nvSpPr>
          <p:cNvPr id="19486" name="テキスト ボックス 20"/>
          <p:cNvSpPr txBox="1">
            <a:spLocks noChangeArrowheads="1"/>
          </p:cNvSpPr>
          <p:nvPr/>
        </p:nvSpPr>
        <p:spPr bwMode="auto">
          <a:xfrm>
            <a:off x="8191500" y="4108450"/>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en-US" altLang="ja-JP"/>
              <a:t>40</a:t>
            </a:r>
            <a:r>
              <a:rPr lang="ja-JP" altLang="en-US"/>
              <a:t>歳</a:t>
            </a:r>
          </a:p>
        </p:txBody>
      </p:sp>
      <p:sp>
        <p:nvSpPr>
          <p:cNvPr id="19487" name="テキスト ボックス 21"/>
          <p:cNvSpPr txBox="1">
            <a:spLocks noChangeArrowheads="1"/>
          </p:cNvSpPr>
          <p:nvPr/>
        </p:nvSpPr>
        <p:spPr bwMode="auto">
          <a:xfrm>
            <a:off x="5527675" y="4108450"/>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en-US" altLang="ja-JP"/>
              <a:t>30</a:t>
            </a:r>
            <a:r>
              <a:rPr lang="ja-JP" altLang="en-US"/>
              <a:t>歳</a:t>
            </a:r>
          </a:p>
        </p:txBody>
      </p:sp>
      <p:sp>
        <p:nvSpPr>
          <p:cNvPr id="17" name="上下矢印 16"/>
          <p:cNvSpPr/>
          <p:nvPr/>
        </p:nvSpPr>
        <p:spPr>
          <a:xfrm>
            <a:off x="3133725" y="2349500"/>
            <a:ext cx="852488" cy="1727200"/>
          </a:xfrm>
          <a:prstGeom prst="upDownArrow">
            <a:avLst>
              <a:gd name="adj1" fmla="val 50000"/>
              <a:gd name="adj2" fmla="val 3435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wrap="none" lIns="72000" anchor="ctr"/>
          <a:lstStyle/>
          <a:p>
            <a:pPr algn="ctr" fontAlgn="auto">
              <a:spcBef>
                <a:spcPts val="0"/>
              </a:spcBef>
              <a:spcAft>
                <a:spcPts val="0"/>
              </a:spcAft>
              <a:defRPr/>
            </a:pPr>
            <a:r>
              <a:rPr lang="ja-JP" altLang="en-US" sz="2400" b="1" dirty="0">
                <a:solidFill>
                  <a:schemeClr val="accent1">
                    <a:lumMod val="75000"/>
                  </a:schemeClr>
                </a:solidFill>
              </a:rPr>
              <a:t>貯蓄額</a:t>
            </a:r>
          </a:p>
        </p:txBody>
      </p:sp>
      <p:sp>
        <p:nvSpPr>
          <p:cNvPr id="24" name="上下矢印 23"/>
          <p:cNvSpPr/>
          <p:nvPr/>
        </p:nvSpPr>
        <p:spPr>
          <a:xfrm>
            <a:off x="6175375" y="1844675"/>
            <a:ext cx="852488" cy="2249488"/>
          </a:xfrm>
          <a:prstGeom prst="upDownArrow">
            <a:avLst>
              <a:gd name="adj1" fmla="val 50000"/>
              <a:gd name="adj2" fmla="val 3435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wrap="none" lIns="72000" anchor="ctr"/>
          <a:lstStyle/>
          <a:p>
            <a:pPr algn="ctr" fontAlgn="auto">
              <a:spcBef>
                <a:spcPts val="0"/>
              </a:spcBef>
              <a:spcAft>
                <a:spcPts val="0"/>
              </a:spcAft>
              <a:defRPr/>
            </a:pPr>
            <a:r>
              <a:rPr lang="ja-JP" altLang="en-US" sz="2400" b="1" dirty="0">
                <a:solidFill>
                  <a:schemeClr val="accent6">
                    <a:lumMod val="75000"/>
                  </a:schemeClr>
                </a:solidFill>
              </a:rPr>
              <a:t>保障額</a:t>
            </a:r>
          </a:p>
        </p:txBody>
      </p:sp>
      <p:sp>
        <p:nvSpPr>
          <p:cNvPr id="25" name="角丸四角形吹き出し 24"/>
          <p:cNvSpPr/>
          <p:nvPr/>
        </p:nvSpPr>
        <p:spPr>
          <a:xfrm>
            <a:off x="252413" y="1844675"/>
            <a:ext cx="2016125" cy="1079500"/>
          </a:xfrm>
          <a:prstGeom prst="wedgeRoundRectCallout">
            <a:avLst>
              <a:gd name="adj1" fmla="val 40002"/>
              <a:gd name="adj2" fmla="val 65451"/>
              <a:gd name="adj3" fmla="val 16667"/>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black"/>
                </a:solidFill>
                <a:latin typeface="+mn-ea"/>
              </a:rPr>
              <a:t>貯蓄額は</a:t>
            </a:r>
            <a:endParaRPr lang="en-US" altLang="ja-JP" sz="1600" b="1" dirty="0">
              <a:solidFill>
                <a:prstClr val="black"/>
              </a:solidFill>
              <a:latin typeface="+mn-ea"/>
            </a:endParaRPr>
          </a:p>
          <a:p>
            <a:pPr algn="ctr" fontAlgn="auto">
              <a:spcBef>
                <a:spcPts val="0"/>
              </a:spcBef>
              <a:spcAft>
                <a:spcPts val="0"/>
              </a:spcAft>
              <a:defRPr/>
            </a:pPr>
            <a:r>
              <a:rPr lang="ja-JP" altLang="en-US" sz="1600" b="1" dirty="0">
                <a:solidFill>
                  <a:prstClr val="black"/>
                </a:solidFill>
                <a:latin typeface="+mn-ea"/>
              </a:rPr>
              <a:t>毎年</a:t>
            </a:r>
            <a:r>
              <a:rPr lang="en-US" altLang="ja-JP" sz="1600" b="1" dirty="0">
                <a:solidFill>
                  <a:prstClr val="black"/>
                </a:solidFill>
              </a:rPr>
              <a:t>100</a:t>
            </a:r>
            <a:r>
              <a:rPr lang="ja-JP" altLang="en-US" sz="1600" b="1" dirty="0">
                <a:solidFill>
                  <a:prstClr val="black"/>
                </a:solidFill>
                <a:latin typeface="+mn-ea"/>
              </a:rPr>
              <a:t>万円</a:t>
            </a:r>
            <a:endParaRPr lang="en-US" altLang="ja-JP" sz="1600" b="1" dirty="0">
              <a:solidFill>
                <a:prstClr val="black"/>
              </a:solidFill>
              <a:latin typeface="+mn-ea"/>
            </a:endParaRPr>
          </a:p>
          <a:p>
            <a:pPr algn="ctr" fontAlgn="auto">
              <a:spcBef>
                <a:spcPts val="0"/>
              </a:spcBef>
              <a:spcAft>
                <a:spcPts val="0"/>
              </a:spcAft>
              <a:defRPr/>
            </a:pPr>
            <a:r>
              <a:rPr lang="ja-JP" altLang="en-US" sz="1600" b="1" dirty="0" smtClean="0">
                <a:solidFill>
                  <a:prstClr val="black"/>
                </a:solidFill>
                <a:latin typeface="+mn-ea"/>
              </a:rPr>
              <a:t>（総額</a:t>
            </a:r>
            <a:r>
              <a:rPr lang="en-US" altLang="ja-JP" sz="1600" b="1" dirty="0">
                <a:solidFill>
                  <a:prstClr val="black"/>
                </a:solidFill>
              </a:rPr>
              <a:t>1,000</a:t>
            </a:r>
            <a:r>
              <a:rPr lang="ja-JP" altLang="en-US" sz="1600" b="1" dirty="0">
                <a:solidFill>
                  <a:prstClr val="black"/>
                </a:solidFill>
                <a:latin typeface="+mn-ea"/>
              </a:rPr>
              <a:t>万円）</a:t>
            </a:r>
            <a:endParaRPr lang="en-US" altLang="ja-JP" sz="1600" b="1" dirty="0">
              <a:solidFill>
                <a:prstClr val="black"/>
              </a:solidFill>
              <a:latin typeface="+mn-ea"/>
            </a:endParaRPr>
          </a:p>
        </p:txBody>
      </p:sp>
      <p:sp>
        <p:nvSpPr>
          <p:cNvPr id="26" name="角丸四角形吹き出し 25"/>
          <p:cNvSpPr/>
          <p:nvPr/>
        </p:nvSpPr>
        <p:spPr>
          <a:xfrm>
            <a:off x="7038975" y="1858963"/>
            <a:ext cx="2016125" cy="1079500"/>
          </a:xfrm>
          <a:prstGeom prst="wedgeRoundRectCallout">
            <a:avLst>
              <a:gd name="adj1" fmla="val -38892"/>
              <a:gd name="adj2" fmla="val 65451"/>
              <a:gd name="adj3" fmla="val 16667"/>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black"/>
                </a:solidFill>
                <a:latin typeface="+mn-ea"/>
              </a:rPr>
              <a:t>生命保険会社に</a:t>
            </a:r>
            <a:endParaRPr lang="en-US" altLang="ja-JP" sz="1600" b="1" dirty="0">
              <a:solidFill>
                <a:prstClr val="black"/>
              </a:solidFill>
              <a:latin typeface="+mn-ea"/>
            </a:endParaRPr>
          </a:p>
          <a:p>
            <a:pPr algn="ctr" fontAlgn="auto">
              <a:spcBef>
                <a:spcPts val="0"/>
              </a:spcBef>
              <a:spcAft>
                <a:spcPts val="0"/>
              </a:spcAft>
              <a:defRPr/>
            </a:pPr>
            <a:r>
              <a:rPr lang="ja-JP" altLang="en-US" sz="1600" b="1" dirty="0">
                <a:solidFill>
                  <a:prstClr val="black"/>
                </a:solidFill>
                <a:latin typeface="+mn-ea"/>
              </a:rPr>
              <a:t>支払うお金は</a:t>
            </a:r>
            <a:endParaRPr lang="en-US" altLang="ja-JP" sz="1600" b="1" dirty="0">
              <a:solidFill>
                <a:prstClr val="black"/>
              </a:solidFill>
              <a:latin typeface="+mn-ea"/>
            </a:endParaRPr>
          </a:p>
          <a:p>
            <a:pPr algn="ctr" fontAlgn="auto">
              <a:spcBef>
                <a:spcPts val="0"/>
              </a:spcBef>
              <a:spcAft>
                <a:spcPts val="0"/>
              </a:spcAft>
              <a:defRPr/>
            </a:pPr>
            <a:r>
              <a:rPr lang="ja-JP" altLang="en-US" sz="1600" b="1" dirty="0">
                <a:solidFill>
                  <a:prstClr val="black"/>
                </a:solidFill>
                <a:latin typeface="+mn-ea"/>
              </a:rPr>
              <a:t>毎年約</a:t>
            </a:r>
            <a:r>
              <a:rPr lang="en-US" altLang="ja-JP" sz="1600" b="1" dirty="0">
                <a:solidFill>
                  <a:prstClr val="black"/>
                </a:solidFill>
              </a:rPr>
              <a:t>3</a:t>
            </a:r>
            <a:r>
              <a:rPr lang="ja-JP" altLang="en-US" sz="1600" b="1" dirty="0">
                <a:solidFill>
                  <a:prstClr val="black"/>
                </a:solidFill>
                <a:latin typeface="+mn-ea"/>
              </a:rPr>
              <a:t>万円</a:t>
            </a:r>
            <a:endParaRPr lang="en-US" altLang="ja-JP" sz="1600" b="1" dirty="0">
              <a:solidFill>
                <a:prstClr val="black"/>
              </a:solidFill>
              <a:latin typeface="+mn-ea"/>
            </a:endParaRPr>
          </a:p>
          <a:p>
            <a:pPr algn="ctr" fontAlgn="auto">
              <a:spcBef>
                <a:spcPts val="0"/>
              </a:spcBef>
              <a:spcAft>
                <a:spcPts val="0"/>
              </a:spcAft>
              <a:defRPr/>
            </a:pPr>
            <a:r>
              <a:rPr lang="ja-JP" altLang="en-US" sz="1600" b="1" dirty="0">
                <a:solidFill>
                  <a:prstClr val="black"/>
                </a:solidFill>
                <a:latin typeface="+mn-ea"/>
              </a:rPr>
              <a:t>（総額約</a:t>
            </a:r>
            <a:r>
              <a:rPr lang="en-US" altLang="ja-JP" sz="1600" b="1" dirty="0">
                <a:solidFill>
                  <a:prstClr val="black"/>
                </a:solidFill>
              </a:rPr>
              <a:t>30</a:t>
            </a:r>
            <a:r>
              <a:rPr lang="ja-JP" altLang="en-US" sz="1600" b="1" dirty="0">
                <a:solidFill>
                  <a:prstClr val="black"/>
                </a:solidFill>
                <a:latin typeface="+mn-ea"/>
              </a:rPr>
              <a:t>万円）</a:t>
            </a:r>
          </a:p>
        </p:txBody>
      </p:sp>
      <p:cxnSp>
        <p:nvCxnSpPr>
          <p:cNvPr id="19" name="直線コネクタ 18"/>
          <p:cNvCxnSpPr>
            <a:stCxn id="3" idx="2"/>
          </p:cNvCxnSpPr>
          <p:nvPr/>
        </p:nvCxnSpPr>
        <p:spPr>
          <a:xfrm>
            <a:off x="4094163" y="4076700"/>
            <a:ext cx="1611312" cy="0"/>
          </a:xfrm>
          <a:prstGeom prst="line">
            <a:avLst/>
          </a:prstGeom>
          <a:ln w="19050" cap="rnd">
            <a:solidFill>
              <a:schemeClr val="bg2">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3" idx="0"/>
          </p:cNvCxnSpPr>
          <p:nvPr/>
        </p:nvCxnSpPr>
        <p:spPr>
          <a:xfrm>
            <a:off x="4094163" y="1844675"/>
            <a:ext cx="1611312" cy="0"/>
          </a:xfrm>
          <a:prstGeom prst="line">
            <a:avLst/>
          </a:prstGeom>
          <a:ln w="19050" cap="rnd">
            <a:solidFill>
              <a:schemeClr val="bg2">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3" name="上下矢印 32"/>
          <p:cNvSpPr/>
          <p:nvPr/>
        </p:nvSpPr>
        <p:spPr>
          <a:xfrm>
            <a:off x="4783138" y="1849438"/>
            <a:ext cx="519112" cy="2217737"/>
          </a:xfrm>
          <a:prstGeom prst="upDownArrow">
            <a:avLst>
              <a:gd name="adj1" fmla="val 72251"/>
              <a:gd name="adj2" fmla="val 50000"/>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eaVert" wrap="none"/>
          <a:lstStyle/>
          <a:p>
            <a:pPr algn="ctr" fontAlgn="auto">
              <a:spcBef>
                <a:spcPts val="0"/>
              </a:spcBef>
              <a:spcAft>
                <a:spcPts val="0"/>
              </a:spcAft>
              <a:defRPr/>
            </a:pPr>
            <a:r>
              <a:rPr lang="ja-JP" altLang="en-US" dirty="0">
                <a:solidFill>
                  <a:schemeClr val="accent3">
                    <a:lumMod val="75000"/>
                  </a:schemeClr>
                </a:solidFill>
              </a:rPr>
              <a:t>１，０００万円</a:t>
            </a:r>
          </a:p>
        </p:txBody>
      </p:sp>
      <p:sp>
        <p:nvSpPr>
          <p:cNvPr id="29" name="正方形/長方形 28"/>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私的保障の手段　預貯金と保険</a:t>
            </a:r>
          </a:p>
        </p:txBody>
      </p:sp>
      <p:sp>
        <p:nvSpPr>
          <p:cNvPr id="31" name="角丸四角形 30"/>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5" name="角丸四角形 4"/>
          <p:cNvSpPr/>
          <p:nvPr/>
        </p:nvSpPr>
        <p:spPr>
          <a:xfrm>
            <a:off x="1185863" y="1308100"/>
            <a:ext cx="3527425" cy="36195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600" b="1" dirty="0">
                <a:solidFill>
                  <a:schemeClr val="tx1"/>
                </a:solidFill>
              </a:rPr>
              <a:t>様々な＿＿＿＿＿のために貯める</a:t>
            </a:r>
          </a:p>
        </p:txBody>
      </p:sp>
      <p:sp>
        <p:nvSpPr>
          <p:cNvPr id="36" name="角丸四角形 35"/>
          <p:cNvSpPr/>
          <p:nvPr/>
        </p:nvSpPr>
        <p:spPr>
          <a:xfrm>
            <a:off x="5387975" y="1311275"/>
            <a:ext cx="3529013" cy="361950"/>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600" b="1" dirty="0">
                <a:solidFill>
                  <a:schemeClr val="tx1"/>
                </a:solidFill>
              </a:rPr>
              <a:t>特定の＿＿＿＿＿に備える</a:t>
            </a:r>
          </a:p>
        </p:txBody>
      </p:sp>
      <p:sp>
        <p:nvSpPr>
          <p:cNvPr id="37" name="角丸四角形 36"/>
          <p:cNvSpPr/>
          <p:nvPr/>
        </p:nvSpPr>
        <p:spPr>
          <a:xfrm>
            <a:off x="2254250" y="1289050"/>
            <a:ext cx="576263" cy="3603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accent6">
                    <a:lumMod val="75000"/>
                  </a:schemeClr>
                </a:solidFill>
              </a:rPr>
              <a:t>目的</a:t>
            </a:r>
          </a:p>
        </p:txBody>
      </p:sp>
      <p:sp>
        <p:nvSpPr>
          <p:cNvPr id="38" name="角丸四角形 37"/>
          <p:cNvSpPr/>
          <p:nvPr/>
        </p:nvSpPr>
        <p:spPr>
          <a:xfrm>
            <a:off x="6775450" y="1282700"/>
            <a:ext cx="576263" cy="3603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accent6">
                    <a:lumMod val="75000"/>
                  </a:schemeClr>
                </a:solidFill>
              </a:rPr>
              <a:t>損失</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fade">
                                      <p:cBhvr>
                                        <p:cTn id="12" dur="500"/>
                                        <p:tgtEl>
                                          <p:spTgt spid="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23887CD4-07CA-47E5-AD2B-EB1A9C21F218}" type="slidenum">
              <a:rPr lang="ja-JP" altLang="en-US"/>
              <a:pPr>
                <a:defRPr/>
              </a:pPr>
              <a:t>15</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741363" y="1125538"/>
            <a:ext cx="2305050" cy="935037"/>
          </a:xfrm>
          <a:prstGeom prst="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契約者</a:t>
            </a:r>
          </a:p>
        </p:txBody>
      </p:sp>
      <p:sp>
        <p:nvSpPr>
          <p:cNvPr id="16" name="正方形/長方形 15"/>
          <p:cNvSpPr/>
          <p:nvPr/>
        </p:nvSpPr>
        <p:spPr>
          <a:xfrm>
            <a:off x="741363" y="2244725"/>
            <a:ext cx="2305050" cy="936625"/>
          </a:xfrm>
          <a:prstGeom prst="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被保険者</a:t>
            </a:r>
          </a:p>
        </p:txBody>
      </p:sp>
      <p:sp>
        <p:nvSpPr>
          <p:cNvPr id="17" name="正方形/長方形 16"/>
          <p:cNvSpPr/>
          <p:nvPr/>
        </p:nvSpPr>
        <p:spPr>
          <a:xfrm>
            <a:off x="741363" y="3365500"/>
            <a:ext cx="2305050" cy="936625"/>
          </a:xfrm>
          <a:prstGeom prst="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受取人</a:t>
            </a:r>
          </a:p>
        </p:txBody>
      </p:sp>
      <p:sp>
        <p:nvSpPr>
          <p:cNvPr id="18" name="正方形/長方形 17"/>
          <p:cNvSpPr/>
          <p:nvPr/>
        </p:nvSpPr>
        <p:spPr>
          <a:xfrm>
            <a:off x="5867400" y="1125538"/>
            <a:ext cx="2305050" cy="3113087"/>
          </a:xfrm>
          <a:prstGeom prst="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生命保険会社</a:t>
            </a:r>
          </a:p>
        </p:txBody>
      </p:sp>
      <p:sp>
        <p:nvSpPr>
          <p:cNvPr id="4" name="右矢印 3"/>
          <p:cNvSpPr/>
          <p:nvPr/>
        </p:nvSpPr>
        <p:spPr>
          <a:xfrm>
            <a:off x="3275013" y="1233488"/>
            <a:ext cx="2449512" cy="719137"/>
          </a:xfrm>
          <a:prstGeom prst="rightArrow">
            <a:avLst/>
          </a:prstGeom>
          <a:solidFill>
            <a:srgbClr val="8CAF4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保険料</a:t>
            </a:r>
          </a:p>
        </p:txBody>
      </p:sp>
      <p:sp>
        <p:nvSpPr>
          <p:cNvPr id="21" name="右矢印 20"/>
          <p:cNvSpPr/>
          <p:nvPr/>
        </p:nvSpPr>
        <p:spPr>
          <a:xfrm>
            <a:off x="3203575" y="2352675"/>
            <a:ext cx="792163" cy="720725"/>
          </a:xfrm>
          <a:prstGeom prst="rightArrow">
            <a:avLst/>
          </a:prstGeom>
          <a:solidFill>
            <a:srgbClr val="8CAF4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5" name="星 32 4"/>
          <p:cNvSpPr/>
          <p:nvPr/>
        </p:nvSpPr>
        <p:spPr>
          <a:xfrm>
            <a:off x="4103688" y="2244725"/>
            <a:ext cx="1620837" cy="936625"/>
          </a:xfrm>
          <a:prstGeom prst="star32">
            <a:avLst/>
          </a:prstGeom>
          <a:solidFill>
            <a:schemeClr val="accent6">
              <a:lumMod val="75000"/>
            </a:schemeClr>
          </a:solidFill>
          <a:ln>
            <a:noFill/>
          </a:ln>
          <a:effectLst/>
          <a:scene3d>
            <a:camera prst="orthographicFront"/>
            <a:lightRig rig="soft" dir="t"/>
          </a:scene3d>
          <a:sp3d prstMaterial="matte">
            <a:bevelT w="25400" h="3810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保険事故</a:t>
            </a:r>
          </a:p>
        </p:txBody>
      </p:sp>
      <p:sp>
        <p:nvSpPr>
          <p:cNvPr id="19" name="左矢印 18"/>
          <p:cNvSpPr/>
          <p:nvPr/>
        </p:nvSpPr>
        <p:spPr>
          <a:xfrm>
            <a:off x="3276600" y="3473450"/>
            <a:ext cx="2447925" cy="720725"/>
          </a:xfrm>
          <a:prstGeom prst="leftArrow">
            <a:avLst/>
          </a:prstGeom>
          <a:solidFill>
            <a:srgbClr val="8CAF4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保険金・給付金</a:t>
            </a:r>
          </a:p>
        </p:txBody>
      </p:sp>
      <p:sp>
        <p:nvSpPr>
          <p:cNvPr id="20502" name="正方形/長方形 23"/>
          <p:cNvSpPr>
            <a:spLocks noChangeArrowheads="1"/>
          </p:cNvSpPr>
          <p:nvPr/>
        </p:nvSpPr>
        <p:spPr bwMode="auto">
          <a:xfrm>
            <a:off x="77788" y="4437063"/>
            <a:ext cx="9047162"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ja-JP" altLang="en-US" sz="1400" b="1" u="sng" dirty="0"/>
              <a:t>契約者</a:t>
            </a:r>
            <a:r>
              <a:rPr lang="en-US" altLang="ja-JP" sz="1400" b="1" dirty="0"/>
              <a:t>	</a:t>
            </a:r>
            <a:r>
              <a:rPr lang="ja-JP" altLang="en-US" sz="1400" dirty="0"/>
              <a:t>：生命保険会社と保険契約を結び、契約上のいろいろな権利（契約内容変更などの請求権）と</a:t>
            </a:r>
            <a:endParaRPr lang="en-US" altLang="ja-JP" sz="1400" dirty="0"/>
          </a:p>
          <a:p>
            <a:r>
              <a:rPr lang="ja-JP" altLang="en-US" sz="1400" dirty="0"/>
              <a:t>　　　　　</a:t>
            </a:r>
            <a:r>
              <a:rPr lang="en-US" altLang="ja-JP" sz="1400" dirty="0"/>
              <a:t>	</a:t>
            </a:r>
            <a:r>
              <a:rPr lang="ja-JP" altLang="en-US" sz="1400" dirty="0"/>
              <a:t>　</a:t>
            </a:r>
            <a:r>
              <a:rPr lang="ja-JP" altLang="en-US" sz="1400" dirty="0" smtClean="0"/>
              <a:t>義務（保険料</a:t>
            </a:r>
            <a:r>
              <a:rPr lang="ja-JP" altLang="en-US" sz="1400" dirty="0"/>
              <a:t>の支払義務）をもつ人。</a:t>
            </a:r>
          </a:p>
          <a:p>
            <a:r>
              <a:rPr lang="ja-JP" altLang="en-US" sz="1400" b="1" u="sng" dirty="0"/>
              <a:t>被保険者</a:t>
            </a:r>
            <a:r>
              <a:rPr lang="en-US" altLang="ja-JP" sz="1400" b="1" dirty="0"/>
              <a:t>	</a:t>
            </a:r>
            <a:r>
              <a:rPr lang="ja-JP" altLang="en-US" sz="1400" dirty="0"/>
              <a:t>：その人の生死・病気・ケガなどが保険の対象となっている人。</a:t>
            </a:r>
          </a:p>
          <a:p>
            <a:r>
              <a:rPr lang="ja-JP" altLang="en-US" sz="1400" b="1" u="sng" dirty="0"/>
              <a:t>受取人</a:t>
            </a:r>
            <a:r>
              <a:rPr lang="en-US" altLang="ja-JP" sz="1400" b="1" dirty="0"/>
              <a:t>	</a:t>
            </a:r>
            <a:r>
              <a:rPr lang="ja-JP" altLang="en-US" sz="1400" dirty="0"/>
              <a:t>：保険金や給付金などを受け取る人。</a:t>
            </a:r>
          </a:p>
          <a:p>
            <a:r>
              <a:rPr lang="ja-JP" altLang="en-US" sz="1400" b="1" u="sng" dirty="0"/>
              <a:t>保険料</a:t>
            </a:r>
            <a:r>
              <a:rPr lang="en-US" altLang="ja-JP" sz="1400" b="1" dirty="0"/>
              <a:t>	</a:t>
            </a:r>
            <a:r>
              <a:rPr lang="ja-JP" altLang="en-US" sz="1400" dirty="0"/>
              <a:t>：契約者が生命保険会社に払い込むお金。</a:t>
            </a:r>
          </a:p>
          <a:p>
            <a:r>
              <a:rPr lang="ja-JP" altLang="en-US" sz="1400" b="1" u="sng" dirty="0"/>
              <a:t>保険金</a:t>
            </a:r>
            <a:r>
              <a:rPr lang="en-US" altLang="ja-JP" sz="1400" b="1" dirty="0"/>
              <a:t>	</a:t>
            </a:r>
            <a:r>
              <a:rPr lang="ja-JP" altLang="en-US" sz="1400" dirty="0"/>
              <a:t>：被保険者が死亡・高度障害状態のとき、または満期まで生存したときに、生命保険会社　</a:t>
            </a:r>
          </a:p>
          <a:p>
            <a:r>
              <a:rPr lang="ja-JP" altLang="en-US" sz="1400" dirty="0"/>
              <a:t>　　　　　　</a:t>
            </a:r>
            <a:r>
              <a:rPr lang="ja-JP" altLang="en-US" sz="1400" dirty="0" smtClean="0"/>
              <a:t> </a:t>
            </a:r>
            <a:r>
              <a:rPr lang="ja-JP" altLang="en-US" sz="1400" dirty="0"/>
              <a:t>から受取人に支払われるお金。</a:t>
            </a:r>
          </a:p>
          <a:p>
            <a:r>
              <a:rPr lang="ja-JP" altLang="en-US" sz="1400" b="1" u="sng" dirty="0"/>
              <a:t>給付金</a:t>
            </a:r>
            <a:r>
              <a:rPr lang="en-US" altLang="ja-JP" sz="1400" b="1" dirty="0"/>
              <a:t>	</a:t>
            </a:r>
            <a:r>
              <a:rPr lang="ja-JP" altLang="en-US" sz="1400" dirty="0"/>
              <a:t>：被保険者が入院したとき、手術をしたときなどに生命保険会社から被保険者や受取人　</a:t>
            </a:r>
          </a:p>
          <a:p>
            <a:r>
              <a:rPr lang="ja-JP" altLang="en-US" sz="1400" dirty="0"/>
              <a:t>　　　　　　 </a:t>
            </a:r>
            <a:r>
              <a:rPr lang="ja-JP" altLang="en-US" sz="1400" dirty="0" smtClean="0"/>
              <a:t>に</a:t>
            </a:r>
            <a:r>
              <a:rPr lang="ja-JP" altLang="en-US" sz="1400" dirty="0"/>
              <a:t>支払われるお金。</a:t>
            </a:r>
          </a:p>
        </p:txBody>
      </p:sp>
      <p:sp>
        <p:nvSpPr>
          <p:cNvPr id="15" name="正方形/長方形 14"/>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生命保険の基礎用語①</a:t>
            </a:r>
          </a:p>
        </p:txBody>
      </p:sp>
      <p:sp>
        <p:nvSpPr>
          <p:cNvPr id="20" name="角丸四角形 19"/>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4C0AAC48-3493-45E4-9778-314EC28D5A46}" type="slidenum">
              <a:rPr lang="ja-JP" altLang="en-US"/>
              <a:pPr>
                <a:defRPr/>
              </a:pPr>
              <a:t>16</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生命保険の基礎用語②</a:t>
            </a:r>
          </a:p>
        </p:txBody>
      </p:sp>
      <p:sp>
        <p:nvSpPr>
          <p:cNvPr id="20" name="角丸四角形 19"/>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11" name="角丸四角形 10"/>
          <p:cNvSpPr/>
          <p:nvPr/>
        </p:nvSpPr>
        <p:spPr>
          <a:xfrm>
            <a:off x="279400" y="649288"/>
            <a:ext cx="2325688" cy="3603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b"/>
          <a:lstStyle/>
          <a:p>
            <a:pPr algn="ctr">
              <a:defRPr/>
            </a:pPr>
            <a:r>
              <a:rPr lang="ja-JP" altLang="en-US" sz="1400" dirty="0">
                <a:solidFill>
                  <a:schemeClr val="tx1"/>
                </a:solidFill>
              </a:rPr>
              <a:t>＜保険の仕組図の見方＞</a:t>
            </a:r>
          </a:p>
        </p:txBody>
      </p:sp>
      <p:grpSp>
        <p:nvGrpSpPr>
          <p:cNvPr id="21515" name="グループ化 52"/>
          <p:cNvGrpSpPr>
            <a:grpSpLocks/>
          </p:cNvGrpSpPr>
          <p:nvPr/>
        </p:nvGrpSpPr>
        <p:grpSpPr bwMode="auto">
          <a:xfrm>
            <a:off x="750888" y="1370013"/>
            <a:ext cx="2390775" cy="863600"/>
            <a:chOff x="5491784" y="2060848"/>
            <a:chExt cx="2390775" cy="863600"/>
          </a:xfrm>
        </p:grpSpPr>
        <p:sp>
          <p:nvSpPr>
            <p:cNvPr id="54" name="ホームベース 53"/>
            <p:cNvSpPr/>
            <p:nvPr/>
          </p:nvSpPr>
          <p:spPr bwMode="auto">
            <a:xfrm>
              <a:off x="5491784" y="2060848"/>
              <a:ext cx="2390775" cy="863600"/>
            </a:xfrm>
            <a:prstGeom prst="homePlate">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55" name="フリーフォーム 54"/>
            <p:cNvSpPr/>
            <p:nvPr/>
          </p:nvSpPr>
          <p:spPr bwMode="auto">
            <a:xfrm>
              <a:off x="5504484" y="2340248"/>
              <a:ext cx="2365375" cy="576262"/>
            </a:xfrm>
            <a:custGeom>
              <a:avLst/>
              <a:gdLst>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0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26194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60779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67129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6456 w 2368771"/>
                <a:gd name="connsiteY5" fmla="*/ 571892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68771" h="576830">
                  <a:moveTo>
                    <a:pt x="2216204" y="0"/>
                  </a:moveTo>
                  <a:lnTo>
                    <a:pt x="2368771" y="152567"/>
                  </a:lnTo>
                  <a:lnTo>
                    <a:pt x="1947530" y="573808"/>
                  </a:lnTo>
                  <a:lnTo>
                    <a:pt x="1897575" y="573479"/>
                  </a:lnTo>
                  <a:lnTo>
                    <a:pt x="1778000" y="570304"/>
                  </a:lnTo>
                  <a:lnTo>
                    <a:pt x="1606456" y="571892"/>
                  </a:lnTo>
                  <a:lnTo>
                    <a:pt x="1375795" y="570304"/>
                  </a:lnTo>
                  <a:cubicBezTo>
                    <a:pt x="1207900" y="568162"/>
                    <a:pt x="1040006" y="573164"/>
                    <a:pt x="872111" y="571022"/>
                  </a:cubicBezTo>
                  <a:lnTo>
                    <a:pt x="869648" y="571097"/>
                  </a:lnTo>
                  <a:lnTo>
                    <a:pt x="680089" y="574272"/>
                  </a:lnTo>
                  <a:lnTo>
                    <a:pt x="176427" y="570304"/>
                  </a:lnTo>
                  <a:lnTo>
                    <a:pt x="16994" y="573479"/>
                  </a:lnTo>
                  <a:cubicBezTo>
                    <a:pt x="-11769" y="572818"/>
                    <a:pt x="4933" y="566864"/>
                    <a:pt x="3846" y="566335"/>
                  </a:cubicBezTo>
                  <a:cubicBezTo>
                    <a:pt x="2759" y="565806"/>
                    <a:pt x="41878" y="587237"/>
                    <a:pt x="10475" y="570305"/>
                  </a:cubicBezTo>
                  <a:lnTo>
                    <a:pt x="3331" y="570304"/>
                  </a:lnTo>
                  <a:lnTo>
                    <a:pt x="136569" y="567129"/>
                  </a:lnTo>
                  <a:cubicBezTo>
                    <a:pt x="141545" y="566947"/>
                    <a:pt x="146201" y="564901"/>
                    <a:pt x="151063" y="563954"/>
                  </a:cubicBezTo>
                  <a:cubicBezTo>
                    <a:pt x="157075" y="562783"/>
                    <a:pt x="163069" y="561448"/>
                    <a:pt x="169180" y="560779"/>
                  </a:cubicBezTo>
                  <a:cubicBezTo>
                    <a:pt x="182417" y="559329"/>
                    <a:pt x="195788" y="558970"/>
                    <a:pt x="209038" y="557604"/>
                  </a:cubicBezTo>
                  <a:cubicBezTo>
                    <a:pt x="239959" y="554416"/>
                    <a:pt x="222627" y="553924"/>
                    <a:pt x="256143" y="551254"/>
                  </a:cubicBezTo>
                  <a:cubicBezTo>
                    <a:pt x="299807" y="547776"/>
                    <a:pt x="346894" y="546974"/>
                    <a:pt x="390212" y="544904"/>
                  </a:cubicBezTo>
                  <a:lnTo>
                    <a:pt x="509786" y="538554"/>
                  </a:lnTo>
                  <a:lnTo>
                    <a:pt x="571385" y="535379"/>
                  </a:lnTo>
                  <a:lnTo>
                    <a:pt x="584302" y="531680"/>
                  </a:lnTo>
                  <a:cubicBezTo>
                    <a:pt x="589221" y="530630"/>
                    <a:pt x="579275" y="535582"/>
                    <a:pt x="636608" y="529029"/>
                  </a:cubicBezTo>
                  <a:cubicBezTo>
                    <a:pt x="646484" y="527900"/>
                    <a:pt x="655664" y="523348"/>
                    <a:pt x="665595" y="522679"/>
                  </a:cubicBezTo>
                  <a:lnTo>
                    <a:pt x="712700" y="519504"/>
                  </a:lnTo>
                  <a:cubicBezTo>
                    <a:pt x="718740" y="518446"/>
                    <a:pt x="724700" y="516948"/>
                    <a:pt x="730818" y="516329"/>
                  </a:cubicBezTo>
                  <a:cubicBezTo>
                    <a:pt x="814163" y="507902"/>
                    <a:pt x="819463" y="509600"/>
                    <a:pt x="911991" y="506804"/>
                  </a:cubicBezTo>
                  <a:cubicBezTo>
                    <a:pt x="925278" y="505746"/>
                    <a:pt x="938612" y="505079"/>
                    <a:pt x="951849" y="503629"/>
                  </a:cubicBezTo>
                  <a:cubicBezTo>
                    <a:pt x="957961" y="502960"/>
                    <a:pt x="963892" y="501341"/>
                    <a:pt x="969967" y="500454"/>
                  </a:cubicBezTo>
                  <a:cubicBezTo>
                    <a:pt x="978391" y="499224"/>
                    <a:pt x="986877" y="498337"/>
                    <a:pt x="995331" y="497279"/>
                  </a:cubicBezTo>
                  <a:cubicBezTo>
                    <a:pt x="1041043" y="481257"/>
                    <a:pt x="983568" y="500090"/>
                    <a:pt x="1035189" y="487754"/>
                  </a:cubicBezTo>
                  <a:cubicBezTo>
                    <a:pt x="1037247" y="487262"/>
                    <a:pt x="1058649" y="479036"/>
                    <a:pt x="1064177" y="478229"/>
                  </a:cubicBezTo>
                  <a:cubicBezTo>
                    <a:pt x="1074965" y="476653"/>
                    <a:pt x="1085918" y="476112"/>
                    <a:pt x="1096788" y="475054"/>
                  </a:cubicBezTo>
                  <a:cubicBezTo>
                    <a:pt x="1107148" y="472028"/>
                    <a:pt x="1110778" y="470697"/>
                    <a:pt x="1122152" y="468704"/>
                  </a:cubicBezTo>
                  <a:cubicBezTo>
                    <a:pt x="1129357" y="467441"/>
                    <a:pt x="1136646" y="466587"/>
                    <a:pt x="1143893" y="465529"/>
                  </a:cubicBezTo>
                  <a:cubicBezTo>
                    <a:pt x="1147517" y="464471"/>
                    <a:pt x="1151187" y="463529"/>
                    <a:pt x="1154764" y="462354"/>
                  </a:cubicBezTo>
                  <a:cubicBezTo>
                    <a:pt x="1160853" y="460353"/>
                    <a:pt x="1166606" y="457504"/>
                    <a:pt x="1172881" y="456004"/>
                  </a:cubicBezTo>
                  <a:cubicBezTo>
                    <a:pt x="1179969" y="454310"/>
                    <a:pt x="1187375" y="453887"/>
                    <a:pt x="1194622" y="452829"/>
                  </a:cubicBezTo>
                  <a:lnTo>
                    <a:pt x="1227233" y="443304"/>
                  </a:lnTo>
                  <a:cubicBezTo>
                    <a:pt x="1231958" y="441924"/>
                    <a:pt x="1236896" y="441187"/>
                    <a:pt x="1241727" y="440129"/>
                  </a:cubicBezTo>
                  <a:cubicBezTo>
                    <a:pt x="1245350" y="438012"/>
                    <a:pt x="1248578" y="435247"/>
                    <a:pt x="1252597" y="433779"/>
                  </a:cubicBezTo>
                  <a:cubicBezTo>
                    <a:pt x="1263174" y="429917"/>
                    <a:pt x="1274338" y="427429"/>
                    <a:pt x="1285209" y="424254"/>
                  </a:cubicBezTo>
                  <a:cubicBezTo>
                    <a:pt x="1288832" y="423196"/>
                    <a:pt x="1292533" y="422322"/>
                    <a:pt x="1296079" y="421079"/>
                  </a:cubicBezTo>
                  <a:cubicBezTo>
                    <a:pt x="1349784" y="402256"/>
                    <a:pt x="1282989" y="426177"/>
                    <a:pt x="1328690" y="408379"/>
                  </a:cubicBezTo>
                  <a:cubicBezTo>
                    <a:pt x="1343816" y="402488"/>
                    <a:pt x="1352480" y="400372"/>
                    <a:pt x="1368548" y="395679"/>
                  </a:cubicBezTo>
                  <a:cubicBezTo>
                    <a:pt x="1377560" y="390415"/>
                    <a:pt x="1383405" y="386432"/>
                    <a:pt x="1393913" y="382979"/>
                  </a:cubicBezTo>
                  <a:cubicBezTo>
                    <a:pt x="1398576" y="381447"/>
                    <a:pt x="1403717" y="381272"/>
                    <a:pt x="1408407" y="379804"/>
                  </a:cubicBezTo>
                  <a:cubicBezTo>
                    <a:pt x="1420658" y="375970"/>
                    <a:pt x="1432300" y="370709"/>
                    <a:pt x="1444641" y="367104"/>
                  </a:cubicBezTo>
                  <a:cubicBezTo>
                    <a:pt x="1448265" y="366046"/>
                    <a:pt x="1452001" y="365247"/>
                    <a:pt x="1455512" y="363929"/>
                  </a:cubicBezTo>
                  <a:cubicBezTo>
                    <a:pt x="1499979" y="347230"/>
                    <a:pt x="1444486" y="367172"/>
                    <a:pt x="1480876" y="351229"/>
                  </a:cubicBezTo>
                  <a:cubicBezTo>
                    <a:pt x="1484292" y="349732"/>
                    <a:pt x="1488123" y="349112"/>
                    <a:pt x="1491746" y="348054"/>
                  </a:cubicBezTo>
                  <a:lnTo>
                    <a:pt x="1502197" y="341833"/>
                  </a:lnTo>
                  <a:cubicBezTo>
                    <a:pt x="1505099" y="340143"/>
                    <a:pt x="1492137" y="348795"/>
                    <a:pt x="1524358" y="338529"/>
                  </a:cubicBezTo>
                  <a:cubicBezTo>
                    <a:pt x="1581554" y="320305"/>
                    <a:pt x="1506014" y="335394"/>
                    <a:pt x="1560592" y="325829"/>
                  </a:cubicBezTo>
                  <a:cubicBezTo>
                    <a:pt x="1565423" y="322654"/>
                    <a:pt x="1569685" y="318671"/>
                    <a:pt x="1575086" y="316304"/>
                  </a:cubicBezTo>
                  <a:cubicBezTo>
                    <a:pt x="1579540" y="314353"/>
                    <a:pt x="1584855" y="314509"/>
                    <a:pt x="1589580" y="313129"/>
                  </a:cubicBezTo>
                  <a:cubicBezTo>
                    <a:pt x="1595751" y="311327"/>
                    <a:pt x="1601879" y="309328"/>
                    <a:pt x="1607697" y="306779"/>
                  </a:cubicBezTo>
                  <a:cubicBezTo>
                    <a:pt x="1613997" y="304019"/>
                    <a:pt x="1619379" y="299760"/>
                    <a:pt x="1625815" y="297254"/>
                  </a:cubicBezTo>
                  <a:cubicBezTo>
                    <a:pt x="1630366" y="295482"/>
                    <a:pt x="1635712" y="295757"/>
                    <a:pt x="1640309" y="294079"/>
                  </a:cubicBezTo>
                  <a:cubicBezTo>
                    <a:pt x="1650281" y="290438"/>
                    <a:pt x="1659633" y="285612"/>
                    <a:pt x="1669296" y="281379"/>
                  </a:cubicBezTo>
                  <a:lnTo>
                    <a:pt x="1698284" y="268679"/>
                  </a:lnTo>
                  <a:cubicBezTo>
                    <a:pt x="1703115" y="266562"/>
                    <a:pt x="1707537" y="263477"/>
                    <a:pt x="1712778" y="262329"/>
                  </a:cubicBezTo>
                  <a:lnTo>
                    <a:pt x="1727272" y="259154"/>
                  </a:lnTo>
                  <a:cubicBezTo>
                    <a:pt x="1733311" y="255979"/>
                    <a:pt x="1739189" y="252555"/>
                    <a:pt x="1745389" y="249629"/>
                  </a:cubicBezTo>
                  <a:lnTo>
                    <a:pt x="1788871" y="230579"/>
                  </a:lnTo>
                  <a:lnTo>
                    <a:pt x="1817859" y="217879"/>
                  </a:lnTo>
                  <a:cubicBezTo>
                    <a:pt x="1821274" y="216382"/>
                    <a:pt x="1825105" y="215762"/>
                    <a:pt x="1828729" y="214704"/>
                  </a:cubicBezTo>
                  <a:lnTo>
                    <a:pt x="1838315" y="209034"/>
                  </a:lnTo>
                  <a:cubicBezTo>
                    <a:pt x="1842515" y="206595"/>
                    <a:pt x="1835468" y="211450"/>
                    <a:pt x="1861340" y="202004"/>
                  </a:cubicBezTo>
                  <a:cubicBezTo>
                    <a:pt x="1868819" y="199273"/>
                    <a:pt x="1875968" y="195879"/>
                    <a:pt x="1883081" y="192479"/>
                  </a:cubicBezTo>
                  <a:cubicBezTo>
                    <a:pt x="1889264" y="189524"/>
                    <a:pt x="1895226" y="186225"/>
                    <a:pt x="1901198" y="182954"/>
                  </a:cubicBezTo>
                  <a:cubicBezTo>
                    <a:pt x="1904891" y="180932"/>
                    <a:pt x="1908174" y="178311"/>
                    <a:pt x="1912069" y="176604"/>
                  </a:cubicBezTo>
                  <a:cubicBezTo>
                    <a:pt x="1915484" y="175107"/>
                    <a:pt x="1919316" y="174487"/>
                    <a:pt x="1922939" y="173429"/>
                  </a:cubicBezTo>
                  <a:cubicBezTo>
                    <a:pt x="1947858" y="158873"/>
                    <a:pt x="1936417" y="163142"/>
                    <a:pt x="1955550" y="157554"/>
                  </a:cubicBezTo>
                  <a:cubicBezTo>
                    <a:pt x="1997132" y="128406"/>
                    <a:pt x="1956216" y="154088"/>
                    <a:pt x="1984538" y="141679"/>
                  </a:cubicBezTo>
                  <a:cubicBezTo>
                    <a:pt x="1992204" y="138321"/>
                    <a:pt x="2003337" y="129399"/>
                    <a:pt x="2009902" y="125804"/>
                  </a:cubicBezTo>
                  <a:cubicBezTo>
                    <a:pt x="2014483" y="123296"/>
                    <a:pt x="2019815" y="121962"/>
                    <a:pt x="2024396" y="119454"/>
                  </a:cubicBezTo>
                  <a:cubicBezTo>
                    <a:pt x="2029517" y="116649"/>
                    <a:pt x="2033769" y="112734"/>
                    <a:pt x="2038890" y="109929"/>
                  </a:cubicBezTo>
                  <a:cubicBezTo>
                    <a:pt x="2043471" y="107421"/>
                    <a:pt x="2048989" y="106330"/>
                    <a:pt x="2053384" y="103579"/>
                  </a:cubicBezTo>
                  <a:cubicBezTo>
                    <a:pt x="2057554" y="100969"/>
                    <a:pt x="2060111" y="96695"/>
                    <a:pt x="2064254" y="94054"/>
                  </a:cubicBezTo>
                  <a:cubicBezTo>
                    <a:pt x="2088114" y="78849"/>
                    <a:pt x="2085236" y="80517"/>
                    <a:pt x="2104113" y="75004"/>
                  </a:cubicBezTo>
                  <a:cubicBezTo>
                    <a:pt x="2114105" y="66248"/>
                    <a:pt x="2114082" y="65023"/>
                    <a:pt x="2125853" y="59129"/>
                  </a:cubicBezTo>
                  <a:cubicBezTo>
                    <a:pt x="2130543" y="56781"/>
                    <a:pt x="2135766" y="55287"/>
                    <a:pt x="2140347" y="52779"/>
                  </a:cubicBezTo>
                  <a:cubicBezTo>
                    <a:pt x="2145468" y="49974"/>
                    <a:pt x="2149927" y="46330"/>
                    <a:pt x="2154841" y="43254"/>
                  </a:cubicBezTo>
                  <a:cubicBezTo>
                    <a:pt x="2158385" y="41036"/>
                    <a:pt x="2162168" y="39122"/>
                    <a:pt x="2165712" y="36904"/>
                  </a:cubicBezTo>
                  <a:cubicBezTo>
                    <a:pt x="2170626" y="33828"/>
                    <a:pt x="2175258" y="30414"/>
                    <a:pt x="2180205" y="27379"/>
                  </a:cubicBezTo>
                  <a:cubicBezTo>
                    <a:pt x="2187340" y="23002"/>
                    <a:pt x="2201946" y="14679"/>
                    <a:pt x="2201946" y="14679"/>
                  </a:cubicBezTo>
                  <a:cubicBezTo>
                    <a:pt x="2205570" y="10446"/>
                    <a:pt x="2208546" y="5721"/>
                    <a:pt x="2212817" y="1979"/>
                  </a:cubicBezTo>
                  <a:lnTo>
                    <a:pt x="2216204" y="0"/>
                  </a:ln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cxnSp>
        <p:nvCxnSpPr>
          <p:cNvPr id="13" name="直線コネクタ 12"/>
          <p:cNvCxnSpPr>
            <a:stCxn id="54" idx="0"/>
            <a:endCxn id="54" idx="2"/>
          </p:cNvCxnSpPr>
          <p:nvPr/>
        </p:nvCxnSpPr>
        <p:spPr>
          <a:xfrm>
            <a:off x="1730375" y="1370013"/>
            <a:ext cx="0" cy="863600"/>
          </a:xfrm>
          <a:prstGeom prst="line">
            <a:avLst/>
          </a:prstGeom>
          <a:ln w="25400" cap="rnd">
            <a:solidFill>
              <a:schemeClr val="accent3">
                <a:lumMod val="75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a:stCxn id="63" idx="1"/>
          </p:cNvCxnSpPr>
          <p:nvPr/>
        </p:nvCxnSpPr>
        <p:spPr>
          <a:xfrm flipH="1">
            <a:off x="1730376" y="1043782"/>
            <a:ext cx="874712" cy="686593"/>
          </a:xfrm>
          <a:prstGeom prst="line">
            <a:avLst/>
          </a:prstGeom>
          <a:ln w="34925" cap="rnd">
            <a:solidFill>
              <a:schemeClr val="accent3">
                <a:lumMod val="75000"/>
              </a:schemeClr>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sp>
        <p:nvSpPr>
          <p:cNvPr id="63" name="正方形/長方形 62"/>
          <p:cNvSpPr/>
          <p:nvPr/>
        </p:nvSpPr>
        <p:spPr>
          <a:xfrm>
            <a:off x="2605088" y="757238"/>
            <a:ext cx="3767112" cy="573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defRPr/>
            </a:pPr>
            <a:r>
              <a:rPr lang="ja-JP" altLang="en-US" sz="1400" dirty="0">
                <a:solidFill>
                  <a:schemeClr val="tx1"/>
                </a:solidFill>
              </a:rPr>
              <a:t>高さは、保険</a:t>
            </a:r>
            <a:r>
              <a:rPr lang="ja-JP" altLang="en-US" sz="1400" dirty="0" smtClean="0">
                <a:solidFill>
                  <a:schemeClr val="tx1"/>
                </a:solidFill>
              </a:rPr>
              <a:t>金額（受け取る金額）です</a:t>
            </a:r>
            <a:r>
              <a:rPr lang="ja-JP" altLang="en-US" sz="1400" dirty="0">
                <a:solidFill>
                  <a:schemeClr val="tx1"/>
                </a:solidFill>
              </a:rPr>
              <a:t>。</a:t>
            </a:r>
          </a:p>
        </p:txBody>
      </p:sp>
      <p:cxnSp>
        <p:nvCxnSpPr>
          <p:cNvPr id="18435" name="直線コネクタ 18434"/>
          <p:cNvCxnSpPr/>
          <p:nvPr/>
        </p:nvCxnSpPr>
        <p:spPr>
          <a:xfrm>
            <a:off x="722313" y="2378075"/>
            <a:ext cx="2378075" cy="0"/>
          </a:xfrm>
          <a:prstGeom prst="line">
            <a:avLst/>
          </a:prstGeom>
          <a:ln w="34925" cap="rnd">
            <a:solidFill>
              <a:schemeClr val="accent3">
                <a:lumMod val="75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441" name="直線コネクタ 18440"/>
          <p:cNvCxnSpPr>
            <a:stCxn id="76" idx="1"/>
          </p:cNvCxnSpPr>
          <p:nvPr/>
        </p:nvCxnSpPr>
        <p:spPr>
          <a:xfrm flipH="1" flipV="1">
            <a:off x="1982788" y="2424113"/>
            <a:ext cx="446087" cy="219075"/>
          </a:xfrm>
          <a:prstGeom prst="line">
            <a:avLst/>
          </a:prstGeom>
          <a:ln w="34925" cap="rnd">
            <a:solidFill>
              <a:schemeClr val="accent3">
                <a:lumMod val="75000"/>
              </a:schemeClr>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sp>
        <p:nvSpPr>
          <p:cNvPr id="76" name="正方形/長方形 75"/>
          <p:cNvSpPr/>
          <p:nvPr/>
        </p:nvSpPr>
        <p:spPr>
          <a:xfrm>
            <a:off x="2428875" y="2500313"/>
            <a:ext cx="2217738"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defRPr/>
            </a:pPr>
            <a:r>
              <a:rPr lang="ja-JP" altLang="en-US" sz="1400" dirty="0">
                <a:solidFill>
                  <a:schemeClr val="tx1"/>
                </a:solidFill>
              </a:rPr>
              <a:t>長さは、保障の期間です。</a:t>
            </a:r>
          </a:p>
        </p:txBody>
      </p:sp>
      <p:sp>
        <p:nvSpPr>
          <p:cNvPr id="18448" name="円/楕円 18447"/>
          <p:cNvSpPr/>
          <p:nvPr/>
        </p:nvSpPr>
        <p:spPr>
          <a:xfrm>
            <a:off x="2978150" y="1658938"/>
            <a:ext cx="288925" cy="288925"/>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84" name="正方形/長方形 83"/>
          <p:cNvSpPr/>
          <p:nvPr/>
        </p:nvSpPr>
        <p:spPr>
          <a:xfrm>
            <a:off x="3348038" y="1225550"/>
            <a:ext cx="2790825"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defRPr/>
            </a:pPr>
            <a:r>
              <a:rPr lang="ja-JP" altLang="en-US" sz="1400" dirty="0">
                <a:solidFill>
                  <a:schemeClr val="tx1"/>
                </a:solidFill>
              </a:rPr>
              <a:t>一生涯保障が続く終身保険です。</a:t>
            </a:r>
          </a:p>
        </p:txBody>
      </p:sp>
      <p:cxnSp>
        <p:nvCxnSpPr>
          <p:cNvPr id="85" name="直線コネクタ 84"/>
          <p:cNvCxnSpPr>
            <a:stCxn id="84" idx="1"/>
            <a:endCxn id="55" idx="1"/>
          </p:cNvCxnSpPr>
          <p:nvPr/>
        </p:nvCxnSpPr>
        <p:spPr>
          <a:xfrm flipH="1">
            <a:off x="3128963" y="1387475"/>
            <a:ext cx="219075" cy="414338"/>
          </a:xfrm>
          <a:prstGeom prst="line">
            <a:avLst/>
          </a:prstGeom>
          <a:ln w="34925" cap="rnd">
            <a:solidFill>
              <a:schemeClr val="accent3">
                <a:lumMod val="75000"/>
              </a:schemeClr>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grpSp>
        <p:nvGrpSpPr>
          <p:cNvPr id="21525" name="グループ化 2"/>
          <p:cNvGrpSpPr>
            <a:grpSpLocks/>
          </p:cNvGrpSpPr>
          <p:nvPr/>
        </p:nvGrpSpPr>
        <p:grpSpPr bwMode="auto">
          <a:xfrm>
            <a:off x="279400" y="4051300"/>
            <a:ext cx="2390775" cy="863600"/>
            <a:chOff x="5491784" y="2060848"/>
            <a:chExt cx="2390775" cy="863600"/>
          </a:xfrm>
        </p:grpSpPr>
        <p:sp>
          <p:nvSpPr>
            <p:cNvPr id="23" name="ホームベース 22"/>
            <p:cNvSpPr/>
            <p:nvPr/>
          </p:nvSpPr>
          <p:spPr bwMode="auto">
            <a:xfrm>
              <a:off x="5491784" y="2060848"/>
              <a:ext cx="2390775" cy="863600"/>
            </a:xfrm>
            <a:prstGeom prst="homePlate">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4" name="フリーフォーム 23"/>
            <p:cNvSpPr/>
            <p:nvPr/>
          </p:nvSpPr>
          <p:spPr bwMode="auto">
            <a:xfrm>
              <a:off x="5504484" y="2340248"/>
              <a:ext cx="2365375" cy="576263"/>
            </a:xfrm>
            <a:custGeom>
              <a:avLst/>
              <a:gdLst>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0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26194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60779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67129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6456 w 2368771"/>
                <a:gd name="connsiteY5" fmla="*/ 571892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68771" h="576830">
                  <a:moveTo>
                    <a:pt x="2216204" y="0"/>
                  </a:moveTo>
                  <a:lnTo>
                    <a:pt x="2368771" y="152567"/>
                  </a:lnTo>
                  <a:lnTo>
                    <a:pt x="1947530" y="573808"/>
                  </a:lnTo>
                  <a:lnTo>
                    <a:pt x="1897575" y="573479"/>
                  </a:lnTo>
                  <a:lnTo>
                    <a:pt x="1778000" y="570304"/>
                  </a:lnTo>
                  <a:lnTo>
                    <a:pt x="1606456" y="571892"/>
                  </a:lnTo>
                  <a:lnTo>
                    <a:pt x="1375795" y="570304"/>
                  </a:lnTo>
                  <a:cubicBezTo>
                    <a:pt x="1207900" y="568162"/>
                    <a:pt x="1040006" y="573164"/>
                    <a:pt x="872111" y="571022"/>
                  </a:cubicBezTo>
                  <a:lnTo>
                    <a:pt x="869648" y="571097"/>
                  </a:lnTo>
                  <a:lnTo>
                    <a:pt x="680089" y="574272"/>
                  </a:lnTo>
                  <a:lnTo>
                    <a:pt x="176427" y="570304"/>
                  </a:lnTo>
                  <a:lnTo>
                    <a:pt x="16994" y="573479"/>
                  </a:lnTo>
                  <a:cubicBezTo>
                    <a:pt x="-11769" y="572818"/>
                    <a:pt x="4933" y="566864"/>
                    <a:pt x="3846" y="566335"/>
                  </a:cubicBezTo>
                  <a:cubicBezTo>
                    <a:pt x="2759" y="565806"/>
                    <a:pt x="41878" y="587237"/>
                    <a:pt x="10475" y="570305"/>
                  </a:cubicBezTo>
                  <a:lnTo>
                    <a:pt x="3331" y="570304"/>
                  </a:lnTo>
                  <a:lnTo>
                    <a:pt x="136569" y="567129"/>
                  </a:lnTo>
                  <a:cubicBezTo>
                    <a:pt x="141545" y="566947"/>
                    <a:pt x="146201" y="564901"/>
                    <a:pt x="151063" y="563954"/>
                  </a:cubicBezTo>
                  <a:cubicBezTo>
                    <a:pt x="157075" y="562783"/>
                    <a:pt x="163069" y="561448"/>
                    <a:pt x="169180" y="560779"/>
                  </a:cubicBezTo>
                  <a:cubicBezTo>
                    <a:pt x="182417" y="559329"/>
                    <a:pt x="195788" y="558970"/>
                    <a:pt x="209038" y="557604"/>
                  </a:cubicBezTo>
                  <a:cubicBezTo>
                    <a:pt x="239959" y="554416"/>
                    <a:pt x="222627" y="553924"/>
                    <a:pt x="256143" y="551254"/>
                  </a:cubicBezTo>
                  <a:cubicBezTo>
                    <a:pt x="299807" y="547776"/>
                    <a:pt x="346894" y="546974"/>
                    <a:pt x="390212" y="544904"/>
                  </a:cubicBezTo>
                  <a:lnTo>
                    <a:pt x="509786" y="538554"/>
                  </a:lnTo>
                  <a:lnTo>
                    <a:pt x="571385" y="535379"/>
                  </a:lnTo>
                  <a:lnTo>
                    <a:pt x="584302" y="531680"/>
                  </a:lnTo>
                  <a:cubicBezTo>
                    <a:pt x="589221" y="530630"/>
                    <a:pt x="579275" y="535582"/>
                    <a:pt x="636608" y="529029"/>
                  </a:cubicBezTo>
                  <a:cubicBezTo>
                    <a:pt x="646484" y="527900"/>
                    <a:pt x="655664" y="523348"/>
                    <a:pt x="665595" y="522679"/>
                  </a:cubicBezTo>
                  <a:lnTo>
                    <a:pt x="712700" y="519504"/>
                  </a:lnTo>
                  <a:cubicBezTo>
                    <a:pt x="718740" y="518446"/>
                    <a:pt x="724700" y="516948"/>
                    <a:pt x="730818" y="516329"/>
                  </a:cubicBezTo>
                  <a:cubicBezTo>
                    <a:pt x="814163" y="507902"/>
                    <a:pt x="819463" y="509600"/>
                    <a:pt x="911991" y="506804"/>
                  </a:cubicBezTo>
                  <a:cubicBezTo>
                    <a:pt x="925278" y="505746"/>
                    <a:pt x="938612" y="505079"/>
                    <a:pt x="951849" y="503629"/>
                  </a:cubicBezTo>
                  <a:cubicBezTo>
                    <a:pt x="957961" y="502960"/>
                    <a:pt x="963892" y="501341"/>
                    <a:pt x="969967" y="500454"/>
                  </a:cubicBezTo>
                  <a:cubicBezTo>
                    <a:pt x="978391" y="499224"/>
                    <a:pt x="986877" y="498337"/>
                    <a:pt x="995331" y="497279"/>
                  </a:cubicBezTo>
                  <a:cubicBezTo>
                    <a:pt x="1041043" y="481257"/>
                    <a:pt x="983568" y="500090"/>
                    <a:pt x="1035189" y="487754"/>
                  </a:cubicBezTo>
                  <a:cubicBezTo>
                    <a:pt x="1037247" y="487262"/>
                    <a:pt x="1058649" y="479036"/>
                    <a:pt x="1064177" y="478229"/>
                  </a:cubicBezTo>
                  <a:cubicBezTo>
                    <a:pt x="1074965" y="476653"/>
                    <a:pt x="1085918" y="476112"/>
                    <a:pt x="1096788" y="475054"/>
                  </a:cubicBezTo>
                  <a:cubicBezTo>
                    <a:pt x="1107148" y="472028"/>
                    <a:pt x="1110778" y="470697"/>
                    <a:pt x="1122152" y="468704"/>
                  </a:cubicBezTo>
                  <a:cubicBezTo>
                    <a:pt x="1129357" y="467441"/>
                    <a:pt x="1136646" y="466587"/>
                    <a:pt x="1143893" y="465529"/>
                  </a:cubicBezTo>
                  <a:cubicBezTo>
                    <a:pt x="1147517" y="464471"/>
                    <a:pt x="1151187" y="463529"/>
                    <a:pt x="1154764" y="462354"/>
                  </a:cubicBezTo>
                  <a:cubicBezTo>
                    <a:pt x="1160853" y="460353"/>
                    <a:pt x="1166606" y="457504"/>
                    <a:pt x="1172881" y="456004"/>
                  </a:cubicBezTo>
                  <a:cubicBezTo>
                    <a:pt x="1179969" y="454310"/>
                    <a:pt x="1187375" y="453887"/>
                    <a:pt x="1194622" y="452829"/>
                  </a:cubicBezTo>
                  <a:lnTo>
                    <a:pt x="1227233" y="443304"/>
                  </a:lnTo>
                  <a:cubicBezTo>
                    <a:pt x="1231958" y="441924"/>
                    <a:pt x="1236896" y="441187"/>
                    <a:pt x="1241727" y="440129"/>
                  </a:cubicBezTo>
                  <a:cubicBezTo>
                    <a:pt x="1245350" y="438012"/>
                    <a:pt x="1248578" y="435247"/>
                    <a:pt x="1252597" y="433779"/>
                  </a:cubicBezTo>
                  <a:cubicBezTo>
                    <a:pt x="1263174" y="429917"/>
                    <a:pt x="1274338" y="427429"/>
                    <a:pt x="1285209" y="424254"/>
                  </a:cubicBezTo>
                  <a:cubicBezTo>
                    <a:pt x="1288832" y="423196"/>
                    <a:pt x="1292533" y="422322"/>
                    <a:pt x="1296079" y="421079"/>
                  </a:cubicBezTo>
                  <a:cubicBezTo>
                    <a:pt x="1349784" y="402256"/>
                    <a:pt x="1282989" y="426177"/>
                    <a:pt x="1328690" y="408379"/>
                  </a:cubicBezTo>
                  <a:cubicBezTo>
                    <a:pt x="1343816" y="402488"/>
                    <a:pt x="1352480" y="400372"/>
                    <a:pt x="1368548" y="395679"/>
                  </a:cubicBezTo>
                  <a:cubicBezTo>
                    <a:pt x="1377560" y="390415"/>
                    <a:pt x="1383405" y="386432"/>
                    <a:pt x="1393913" y="382979"/>
                  </a:cubicBezTo>
                  <a:cubicBezTo>
                    <a:pt x="1398576" y="381447"/>
                    <a:pt x="1403717" y="381272"/>
                    <a:pt x="1408407" y="379804"/>
                  </a:cubicBezTo>
                  <a:cubicBezTo>
                    <a:pt x="1420658" y="375970"/>
                    <a:pt x="1432300" y="370709"/>
                    <a:pt x="1444641" y="367104"/>
                  </a:cubicBezTo>
                  <a:cubicBezTo>
                    <a:pt x="1448265" y="366046"/>
                    <a:pt x="1452001" y="365247"/>
                    <a:pt x="1455512" y="363929"/>
                  </a:cubicBezTo>
                  <a:cubicBezTo>
                    <a:pt x="1499979" y="347230"/>
                    <a:pt x="1444486" y="367172"/>
                    <a:pt x="1480876" y="351229"/>
                  </a:cubicBezTo>
                  <a:cubicBezTo>
                    <a:pt x="1484292" y="349732"/>
                    <a:pt x="1488123" y="349112"/>
                    <a:pt x="1491746" y="348054"/>
                  </a:cubicBezTo>
                  <a:lnTo>
                    <a:pt x="1502197" y="341833"/>
                  </a:lnTo>
                  <a:cubicBezTo>
                    <a:pt x="1505099" y="340143"/>
                    <a:pt x="1492137" y="348795"/>
                    <a:pt x="1524358" y="338529"/>
                  </a:cubicBezTo>
                  <a:cubicBezTo>
                    <a:pt x="1581554" y="320305"/>
                    <a:pt x="1506014" y="335394"/>
                    <a:pt x="1560592" y="325829"/>
                  </a:cubicBezTo>
                  <a:cubicBezTo>
                    <a:pt x="1565423" y="322654"/>
                    <a:pt x="1569685" y="318671"/>
                    <a:pt x="1575086" y="316304"/>
                  </a:cubicBezTo>
                  <a:cubicBezTo>
                    <a:pt x="1579540" y="314353"/>
                    <a:pt x="1584855" y="314509"/>
                    <a:pt x="1589580" y="313129"/>
                  </a:cubicBezTo>
                  <a:cubicBezTo>
                    <a:pt x="1595751" y="311327"/>
                    <a:pt x="1601879" y="309328"/>
                    <a:pt x="1607697" y="306779"/>
                  </a:cubicBezTo>
                  <a:cubicBezTo>
                    <a:pt x="1613997" y="304019"/>
                    <a:pt x="1619379" y="299760"/>
                    <a:pt x="1625815" y="297254"/>
                  </a:cubicBezTo>
                  <a:cubicBezTo>
                    <a:pt x="1630366" y="295482"/>
                    <a:pt x="1635712" y="295757"/>
                    <a:pt x="1640309" y="294079"/>
                  </a:cubicBezTo>
                  <a:cubicBezTo>
                    <a:pt x="1650281" y="290438"/>
                    <a:pt x="1659633" y="285612"/>
                    <a:pt x="1669296" y="281379"/>
                  </a:cubicBezTo>
                  <a:lnTo>
                    <a:pt x="1698284" y="268679"/>
                  </a:lnTo>
                  <a:cubicBezTo>
                    <a:pt x="1703115" y="266562"/>
                    <a:pt x="1707537" y="263477"/>
                    <a:pt x="1712778" y="262329"/>
                  </a:cubicBezTo>
                  <a:lnTo>
                    <a:pt x="1727272" y="259154"/>
                  </a:lnTo>
                  <a:cubicBezTo>
                    <a:pt x="1733311" y="255979"/>
                    <a:pt x="1739189" y="252555"/>
                    <a:pt x="1745389" y="249629"/>
                  </a:cubicBezTo>
                  <a:lnTo>
                    <a:pt x="1788871" y="230579"/>
                  </a:lnTo>
                  <a:lnTo>
                    <a:pt x="1817859" y="217879"/>
                  </a:lnTo>
                  <a:cubicBezTo>
                    <a:pt x="1821274" y="216382"/>
                    <a:pt x="1825105" y="215762"/>
                    <a:pt x="1828729" y="214704"/>
                  </a:cubicBezTo>
                  <a:lnTo>
                    <a:pt x="1838315" y="209034"/>
                  </a:lnTo>
                  <a:cubicBezTo>
                    <a:pt x="1842515" y="206595"/>
                    <a:pt x="1835468" y="211450"/>
                    <a:pt x="1861340" y="202004"/>
                  </a:cubicBezTo>
                  <a:cubicBezTo>
                    <a:pt x="1868819" y="199273"/>
                    <a:pt x="1875968" y="195879"/>
                    <a:pt x="1883081" y="192479"/>
                  </a:cubicBezTo>
                  <a:cubicBezTo>
                    <a:pt x="1889264" y="189524"/>
                    <a:pt x="1895226" y="186225"/>
                    <a:pt x="1901198" y="182954"/>
                  </a:cubicBezTo>
                  <a:cubicBezTo>
                    <a:pt x="1904891" y="180932"/>
                    <a:pt x="1908174" y="178311"/>
                    <a:pt x="1912069" y="176604"/>
                  </a:cubicBezTo>
                  <a:cubicBezTo>
                    <a:pt x="1915484" y="175107"/>
                    <a:pt x="1919316" y="174487"/>
                    <a:pt x="1922939" y="173429"/>
                  </a:cubicBezTo>
                  <a:cubicBezTo>
                    <a:pt x="1947858" y="158873"/>
                    <a:pt x="1936417" y="163142"/>
                    <a:pt x="1955550" y="157554"/>
                  </a:cubicBezTo>
                  <a:cubicBezTo>
                    <a:pt x="1997132" y="128406"/>
                    <a:pt x="1956216" y="154088"/>
                    <a:pt x="1984538" y="141679"/>
                  </a:cubicBezTo>
                  <a:cubicBezTo>
                    <a:pt x="1992204" y="138321"/>
                    <a:pt x="2003337" y="129399"/>
                    <a:pt x="2009902" y="125804"/>
                  </a:cubicBezTo>
                  <a:cubicBezTo>
                    <a:pt x="2014483" y="123296"/>
                    <a:pt x="2019815" y="121962"/>
                    <a:pt x="2024396" y="119454"/>
                  </a:cubicBezTo>
                  <a:cubicBezTo>
                    <a:pt x="2029517" y="116649"/>
                    <a:pt x="2033769" y="112734"/>
                    <a:pt x="2038890" y="109929"/>
                  </a:cubicBezTo>
                  <a:cubicBezTo>
                    <a:pt x="2043471" y="107421"/>
                    <a:pt x="2048989" y="106330"/>
                    <a:pt x="2053384" y="103579"/>
                  </a:cubicBezTo>
                  <a:cubicBezTo>
                    <a:pt x="2057554" y="100969"/>
                    <a:pt x="2060111" y="96695"/>
                    <a:pt x="2064254" y="94054"/>
                  </a:cubicBezTo>
                  <a:cubicBezTo>
                    <a:pt x="2088114" y="78849"/>
                    <a:pt x="2085236" y="80517"/>
                    <a:pt x="2104113" y="75004"/>
                  </a:cubicBezTo>
                  <a:cubicBezTo>
                    <a:pt x="2114105" y="66248"/>
                    <a:pt x="2114082" y="65023"/>
                    <a:pt x="2125853" y="59129"/>
                  </a:cubicBezTo>
                  <a:cubicBezTo>
                    <a:pt x="2130543" y="56781"/>
                    <a:pt x="2135766" y="55287"/>
                    <a:pt x="2140347" y="52779"/>
                  </a:cubicBezTo>
                  <a:cubicBezTo>
                    <a:pt x="2145468" y="49974"/>
                    <a:pt x="2149927" y="46330"/>
                    <a:pt x="2154841" y="43254"/>
                  </a:cubicBezTo>
                  <a:cubicBezTo>
                    <a:pt x="2158385" y="41036"/>
                    <a:pt x="2162168" y="39122"/>
                    <a:pt x="2165712" y="36904"/>
                  </a:cubicBezTo>
                  <a:cubicBezTo>
                    <a:pt x="2170626" y="33828"/>
                    <a:pt x="2175258" y="30414"/>
                    <a:pt x="2180205" y="27379"/>
                  </a:cubicBezTo>
                  <a:cubicBezTo>
                    <a:pt x="2187340" y="23002"/>
                    <a:pt x="2201946" y="14679"/>
                    <a:pt x="2201946" y="14679"/>
                  </a:cubicBezTo>
                  <a:cubicBezTo>
                    <a:pt x="2205570" y="10446"/>
                    <a:pt x="2208546" y="5721"/>
                    <a:pt x="2212817" y="1979"/>
                  </a:cubicBezTo>
                  <a:lnTo>
                    <a:pt x="2216204" y="0"/>
                  </a:ln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sp>
        <p:nvSpPr>
          <p:cNvPr id="6" name="角丸四角形 5"/>
          <p:cNvSpPr/>
          <p:nvPr/>
        </p:nvSpPr>
        <p:spPr>
          <a:xfrm>
            <a:off x="489285" y="5700205"/>
            <a:ext cx="8280920" cy="792088"/>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defRPr/>
            </a:pPr>
            <a:r>
              <a:rPr lang="en-US" altLang="ja-JP" sz="1400" dirty="0">
                <a:solidFill>
                  <a:schemeClr val="tx1"/>
                </a:solidFill>
              </a:rPr>
              <a:t>	</a:t>
            </a:r>
            <a:r>
              <a:rPr lang="ja-JP" altLang="en-US" sz="1400" dirty="0">
                <a:solidFill>
                  <a:schemeClr val="tx1"/>
                </a:solidFill>
              </a:rPr>
              <a:t>生命保険商品は、主契約に特約がセットになっている場合も多いです。</a:t>
            </a:r>
            <a:endParaRPr lang="en-US" altLang="ja-JP" sz="1400" dirty="0">
              <a:solidFill>
                <a:schemeClr val="tx1"/>
              </a:solidFill>
            </a:endParaRPr>
          </a:p>
          <a:p>
            <a:pPr marL="1200150" lvl="2" indent="-285750">
              <a:buFont typeface="Wingdings" panose="05000000000000000000" pitchFamily="2" charset="2"/>
              <a:buChar char="l"/>
              <a:defRPr/>
            </a:pPr>
            <a:r>
              <a:rPr lang="ja-JP" altLang="en-US" sz="1400" dirty="0">
                <a:solidFill>
                  <a:schemeClr val="tx1"/>
                </a:solidFill>
              </a:rPr>
              <a:t>主契約だけで契約</a:t>
            </a:r>
            <a:r>
              <a:rPr lang="ja-JP" altLang="en-US" sz="1400" dirty="0" smtClean="0">
                <a:solidFill>
                  <a:schemeClr val="tx1"/>
                </a:solidFill>
              </a:rPr>
              <a:t>できますが</a:t>
            </a:r>
            <a:r>
              <a:rPr lang="ja-JP" altLang="en-US" sz="1400" dirty="0">
                <a:solidFill>
                  <a:schemeClr val="tx1"/>
                </a:solidFill>
              </a:rPr>
              <a:t>、特約だけでは契約できません。</a:t>
            </a:r>
            <a:endParaRPr lang="en-US" altLang="ja-JP" sz="1400" dirty="0">
              <a:solidFill>
                <a:schemeClr val="tx1"/>
              </a:solidFill>
            </a:endParaRPr>
          </a:p>
          <a:p>
            <a:pPr marL="1200150" lvl="2" indent="-285750">
              <a:buFont typeface="Wingdings" panose="05000000000000000000" pitchFamily="2" charset="2"/>
              <a:buChar char="l"/>
              <a:defRPr/>
            </a:pPr>
            <a:r>
              <a:rPr lang="ja-JP" altLang="en-US" sz="1400" dirty="0">
                <a:solidFill>
                  <a:schemeClr val="tx1"/>
                </a:solidFill>
              </a:rPr>
              <a:t>主契約が満期を迎える、解約するなどのとき、特約も同時に終わります。</a:t>
            </a:r>
            <a:endParaRPr lang="en-US" altLang="ja-JP" sz="1400" dirty="0">
              <a:solidFill>
                <a:schemeClr val="tx1"/>
              </a:solidFill>
            </a:endParaRPr>
          </a:p>
          <a:p>
            <a:pPr marL="1200150" lvl="2" indent="-285750">
              <a:buFont typeface="Wingdings" panose="05000000000000000000" pitchFamily="2" charset="2"/>
              <a:buChar char="l"/>
              <a:defRPr/>
            </a:pPr>
            <a:endParaRPr lang="en-US" altLang="ja-JP" sz="1400" dirty="0">
              <a:solidFill>
                <a:schemeClr val="tx1"/>
              </a:solidFill>
            </a:endParaRPr>
          </a:p>
          <a:p>
            <a:pPr>
              <a:defRPr/>
            </a:pPr>
            <a:endParaRPr lang="ja-JP" altLang="en-US" sz="1400" dirty="0">
              <a:solidFill>
                <a:schemeClr val="tx1"/>
              </a:solidFill>
            </a:endParaRPr>
          </a:p>
        </p:txBody>
      </p:sp>
      <p:sp>
        <p:nvSpPr>
          <p:cNvPr id="31" name="角丸四角形 30"/>
          <p:cNvSpPr/>
          <p:nvPr/>
        </p:nvSpPr>
        <p:spPr>
          <a:xfrm>
            <a:off x="474402" y="2780928"/>
            <a:ext cx="8280920" cy="576064"/>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defRPr/>
            </a:pPr>
            <a:r>
              <a:rPr lang="ja-JP" altLang="en-US" sz="1400" dirty="0">
                <a:solidFill>
                  <a:schemeClr val="tx1"/>
                </a:solidFill>
              </a:rPr>
              <a:t>生命保険には、</a:t>
            </a:r>
            <a:r>
              <a:rPr lang="ja-JP" altLang="en-US" sz="1400" b="1" u="sng" dirty="0">
                <a:solidFill>
                  <a:schemeClr val="accent6">
                    <a:lumMod val="75000"/>
                  </a:schemeClr>
                </a:solidFill>
              </a:rPr>
              <a:t>本体となる</a:t>
            </a:r>
            <a:r>
              <a:rPr lang="ja-JP" altLang="en-US" sz="1400" b="1" u="sng" dirty="0" smtClean="0">
                <a:solidFill>
                  <a:schemeClr val="accent6">
                    <a:lumMod val="75000"/>
                  </a:schemeClr>
                </a:solidFill>
              </a:rPr>
              <a:t>契約（主契約）</a:t>
            </a:r>
            <a:r>
              <a:rPr lang="ja-JP" altLang="en-US" sz="1400" dirty="0" smtClean="0">
                <a:solidFill>
                  <a:schemeClr val="tx1"/>
                </a:solidFill>
              </a:rPr>
              <a:t>と保障</a:t>
            </a:r>
            <a:r>
              <a:rPr lang="ja-JP" altLang="en-US" sz="1400" dirty="0">
                <a:solidFill>
                  <a:schemeClr val="tx1"/>
                </a:solidFill>
              </a:rPr>
              <a:t>機能を追加する</a:t>
            </a:r>
            <a:r>
              <a:rPr lang="ja-JP" altLang="en-US" sz="1400" b="1" u="sng" dirty="0" smtClean="0">
                <a:solidFill>
                  <a:schemeClr val="accent6">
                    <a:lumMod val="75000"/>
                  </a:schemeClr>
                </a:solidFill>
              </a:rPr>
              <a:t>オプション（特約）</a:t>
            </a:r>
            <a:r>
              <a:rPr lang="ja-JP" altLang="en-US" sz="1400" dirty="0" smtClean="0">
                <a:solidFill>
                  <a:schemeClr val="tx1"/>
                </a:solidFill>
              </a:rPr>
              <a:t>が</a:t>
            </a:r>
            <a:r>
              <a:rPr lang="ja-JP" altLang="en-US" sz="1400" dirty="0">
                <a:solidFill>
                  <a:schemeClr val="tx1"/>
                </a:solidFill>
              </a:rPr>
              <a:t>あります。</a:t>
            </a:r>
            <a:endParaRPr lang="en-US" altLang="ja-JP" sz="1400" dirty="0">
              <a:solidFill>
                <a:schemeClr val="tx1"/>
              </a:solidFill>
            </a:endParaRPr>
          </a:p>
          <a:p>
            <a:pPr>
              <a:defRPr/>
            </a:pPr>
            <a:r>
              <a:rPr lang="ja-JP" altLang="en-US" sz="1400" dirty="0">
                <a:solidFill>
                  <a:schemeClr val="tx1"/>
                </a:solidFill>
              </a:rPr>
              <a:t>特約を付加することで、一定期間の保障を増やしたり、保障の範囲を広げることができます。</a:t>
            </a:r>
          </a:p>
        </p:txBody>
      </p:sp>
      <p:sp>
        <p:nvSpPr>
          <p:cNvPr id="32" name="加算記号 31"/>
          <p:cNvSpPr/>
          <p:nvPr/>
        </p:nvSpPr>
        <p:spPr>
          <a:xfrm>
            <a:off x="2959100" y="4265613"/>
            <a:ext cx="431800" cy="433387"/>
          </a:xfrm>
          <a:prstGeom prst="mathPlus">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grpSp>
        <p:nvGrpSpPr>
          <p:cNvPr id="21533" name="グループ化 6"/>
          <p:cNvGrpSpPr>
            <a:grpSpLocks/>
          </p:cNvGrpSpPr>
          <p:nvPr/>
        </p:nvGrpSpPr>
        <p:grpSpPr bwMode="auto">
          <a:xfrm>
            <a:off x="3678238" y="4070350"/>
            <a:ext cx="1800225" cy="541338"/>
            <a:chOff x="5440945" y="3284984"/>
            <a:chExt cx="2447925" cy="1000125"/>
          </a:xfrm>
        </p:grpSpPr>
        <p:sp>
          <p:nvSpPr>
            <p:cNvPr id="34" name="正方形/長方形 33"/>
            <p:cNvSpPr/>
            <p:nvPr/>
          </p:nvSpPr>
          <p:spPr bwMode="auto">
            <a:xfrm>
              <a:off x="5440945" y="3284984"/>
              <a:ext cx="2447925" cy="862277"/>
            </a:xfrm>
            <a:prstGeom prst="rect">
              <a:avLst/>
            </a:prstGeom>
            <a:solidFill>
              <a:schemeClr val="accent5">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5" name="弦 34"/>
            <p:cNvSpPr/>
            <p:nvPr/>
          </p:nvSpPr>
          <p:spPr bwMode="auto">
            <a:xfrm>
              <a:off x="5440945" y="3997683"/>
              <a:ext cx="2447925" cy="287426"/>
            </a:xfrm>
            <a:prstGeom prst="chord">
              <a:avLst>
                <a:gd name="adj1" fmla="val 10835663"/>
                <a:gd name="adj2" fmla="val 2158594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sp>
        <p:nvSpPr>
          <p:cNvPr id="8" name="角丸四角形 7"/>
          <p:cNvSpPr/>
          <p:nvPr/>
        </p:nvSpPr>
        <p:spPr>
          <a:xfrm>
            <a:off x="1000125" y="5446713"/>
            <a:ext cx="950913" cy="217487"/>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主契約</a:t>
            </a:r>
          </a:p>
        </p:txBody>
      </p:sp>
      <p:sp>
        <p:nvSpPr>
          <p:cNvPr id="40" name="角丸四角形 39"/>
          <p:cNvSpPr/>
          <p:nvPr/>
        </p:nvSpPr>
        <p:spPr>
          <a:xfrm>
            <a:off x="4103688" y="5446713"/>
            <a:ext cx="950912" cy="217487"/>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特約</a:t>
            </a:r>
          </a:p>
        </p:txBody>
      </p:sp>
      <p:sp>
        <p:nvSpPr>
          <p:cNvPr id="9" name="等号 8"/>
          <p:cNvSpPr/>
          <p:nvPr/>
        </p:nvSpPr>
        <p:spPr>
          <a:xfrm>
            <a:off x="5767388" y="4302125"/>
            <a:ext cx="358775" cy="360363"/>
          </a:xfrm>
          <a:prstGeom prst="mathEqua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grpSp>
        <p:nvGrpSpPr>
          <p:cNvPr id="21537" name="グループ化 40"/>
          <p:cNvGrpSpPr>
            <a:grpSpLocks/>
          </p:cNvGrpSpPr>
          <p:nvPr/>
        </p:nvGrpSpPr>
        <p:grpSpPr bwMode="auto">
          <a:xfrm>
            <a:off x="6475413" y="4413250"/>
            <a:ext cx="2389187" cy="863600"/>
            <a:chOff x="5491784" y="2060848"/>
            <a:chExt cx="2390775" cy="863600"/>
          </a:xfrm>
        </p:grpSpPr>
        <p:sp>
          <p:nvSpPr>
            <p:cNvPr id="42" name="ホームベース 41"/>
            <p:cNvSpPr/>
            <p:nvPr/>
          </p:nvSpPr>
          <p:spPr bwMode="auto">
            <a:xfrm>
              <a:off x="5491784" y="2060848"/>
              <a:ext cx="2390775" cy="863600"/>
            </a:xfrm>
            <a:prstGeom prst="homePlate">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3" name="フリーフォーム 42"/>
            <p:cNvSpPr/>
            <p:nvPr/>
          </p:nvSpPr>
          <p:spPr bwMode="auto">
            <a:xfrm>
              <a:off x="5504492" y="2340248"/>
              <a:ext cx="2365358" cy="576263"/>
            </a:xfrm>
            <a:custGeom>
              <a:avLst/>
              <a:gdLst>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0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26194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60779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67129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6456 w 2368771"/>
                <a:gd name="connsiteY5" fmla="*/ 571892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68771" h="576830">
                  <a:moveTo>
                    <a:pt x="2216204" y="0"/>
                  </a:moveTo>
                  <a:lnTo>
                    <a:pt x="2368771" y="152567"/>
                  </a:lnTo>
                  <a:lnTo>
                    <a:pt x="1947530" y="573808"/>
                  </a:lnTo>
                  <a:lnTo>
                    <a:pt x="1897575" y="573479"/>
                  </a:lnTo>
                  <a:lnTo>
                    <a:pt x="1778000" y="570304"/>
                  </a:lnTo>
                  <a:lnTo>
                    <a:pt x="1606456" y="571892"/>
                  </a:lnTo>
                  <a:lnTo>
                    <a:pt x="1375795" y="570304"/>
                  </a:lnTo>
                  <a:cubicBezTo>
                    <a:pt x="1207900" y="568162"/>
                    <a:pt x="1040006" y="573164"/>
                    <a:pt x="872111" y="571022"/>
                  </a:cubicBezTo>
                  <a:lnTo>
                    <a:pt x="869648" y="571097"/>
                  </a:lnTo>
                  <a:lnTo>
                    <a:pt x="680089" y="574272"/>
                  </a:lnTo>
                  <a:lnTo>
                    <a:pt x="176427" y="570304"/>
                  </a:lnTo>
                  <a:lnTo>
                    <a:pt x="16994" y="573479"/>
                  </a:lnTo>
                  <a:cubicBezTo>
                    <a:pt x="-11769" y="572818"/>
                    <a:pt x="4933" y="566864"/>
                    <a:pt x="3846" y="566335"/>
                  </a:cubicBezTo>
                  <a:cubicBezTo>
                    <a:pt x="2759" y="565806"/>
                    <a:pt x="41878" y="587237"/>
                    <a:pt x="10475" y="570305"/>
                  </a:cubicBezTo>
                  <a:lnTo>
                    <a:pt x="3331" y="570304"/>
                  </a:lnTo>
                  <a:lnTo>
                    <a:pt x="136569" y="567129"/>
                  </a:lnTo>
                  <a:cubicBezTo>
                    <a:pt x="141545" y="566947"/>
                    <a:pt x="146201" y="564901"/>
                    <a:pt x="151063" y="563954"/>
                  </a:cubicBezTo>
                  <a:cubicBezTo>
                    <a:pt x="157075" y="562783"/>
                    <a:pt x="163069" y="561448"/>
                    <a:pt x="169180" y="560779"/>
                  </a:cubicBezTo>
                  <a:cubicBezTo>
                    <a:pt x="182417" y="559329"/>
                    <a:pt x="195788" y="558970"/>
                    <a:pt x="209038" y="557604"/>
                  </a:cubicBezTo>
                  <a:cubicBezTo>
                    <a:pt x="239959" y="554416"/>
                    <a:pt x="222627" y="553924"/>
                    <a:pt x="256143" y="551254"/>
                  </a:cubicBezTo>
                  <a:cubicBezTo>
                    <a:pt x="299807" y="547776"/>
                    <a:pt x="346894" y="546974"/>
                    <a:pt x="390212" y="544904"/>
                  </a:cubicBezTo>
                  <a:lnTo>
                    <a:pt x="509786" y="538554"/>
                  </a:lnTo>
                  <a:lnTo>
                    <a:pt x="571385" y="535379"/>
                  </a:lnTo>
                  <a:lnTo>
                    <a:pt x="584302" y="531680"/>
                  </a:lnTo>
                  <a:cubicBezTo>
                    <a:pt x="589221" y="530630"/>
                    <a:pt x="579275" y="535582"/>
                    <a:pt x="636608" y="529029"/>
                  </a:cubicBezTo>
                  <a:cubicBezTo>
                    <a:pt x="646484" y="527900"/>
                    <a:pt x="655664" y="523348"/>
                    <a:pt x="665595" y="522679"/>
                  </a:cubicBezTo>
                  <a:lnTo>
                    <a:pt x="712700" y="519504"/>
                  </a:lnTo>
                  <a:cubicBezTo>
                    <a:pt x="718740" y="518446"/>
                    <a:pt x="724700" y="516948"/>
                    <a:pt x="730818" y="516329"/>
                  </a:cubicBezTo>
                  <a:cubicBezTo>
                    <a:pt x="814163" y="507902"/>
                    <a:pt x="819463" y="509600"/>
                    <a:pt x="911991" y="506804"/>
                  </a:cubicBezTo>
                  <a:cubicBezTo>
                    <a:pt x="925278" y="505746"/>
                    <a:pt x="938612" y="505079"/>
                    <a:pt x="951849" y="503629"/>
                  </a:cubicBezTo>
                  <a:cubicBezTo>
                    <a:pt x="957961" y="502960"/>
                    <a:pt x="963892" y="501341"/>
                    <a:pt x="969967" y="500454"/>
                  </a:cubicBezTo>
                  <a:cubicBezTo>
                    <a:pt x="978391" y="499224"/>
                    <a:pt x="986877" y="498337"/>
                    <a:pt x="995331" y="497279"/>
                  </a:cubicBezTo>
                  <a:cubicBezTo>
                    <a:pt x="1041043" y="481257"/>
                    <a:pt x="983568" y="500090"/>
                    <a:pt x="1035189" y="487754"/>
                  </a:cubicBezTo>
                  <a:cubicBezTo>
                    <a:pt x="1037247" y="487262"/>
                    <a:pt x="1058649" y="479036"/>
                    <a:pt x="1064177" y="478229"/>
                  </a:cubicBezTo>
                  <a:cubicBezTo>
                    <a:pt x="1074965" y="476653"/>
                    <a:pt x="1085918" y="476112"/>
                    <a:pt x="1096788" y="475054"/>
                  </a:cubicBezTo>
                  <a:cubicBezTo>
                    <a:pt x="1107148" y="472028"/>
                    <a:pt x="1110778" y="470697"/>
                    <a:pt x="1122152" y="468704"/>
                  </a:cubicBezTo>
                  <a:cubicBezTo>
                    <a:pt x="1129357" y="467441"/>
                    <a:pt x="1136646" y="466587"/>
                    <a:pt x="1143893" y="465529"/>
                  </a:cubicBezTo>
                  <a:cubicBezTo>
                    <a:pt x="1147517" y="464471"/>
                    <a:pt x="1151187" y="463529"/>
                    <a:pt x="1154764" y="462354"/>
                  </a:cubicBezTo>
                  <a:cubicBezTo>
                    <a:pt x="1160853" y="460353"/>
                    <a:pt x="1166606" y="457504"/>
                    <a:pt x="1172881" y="456004"/>
                  </a:cubicBezTo>
                  <a:cubicBezTo>
                    <a:pt x="1179969" y="454310"/>
                    <a:pt x="1187375" y="453887"/>
                    <a:pt x="1194622" y="452829"/>
                  </a:cubicBezTo>
                  <a:lnTo>
                    <a:pt x="1227233" y="443304"/>
                  </a:lnTo>
                  <a:cubicBezTo>
                    <a:pt x="1231958" y="441924"/>
                    <a:pt x="1236896" y="441187"/>
                    <a:pt x="1241727" y="440129"/>
                  </a:cubicBezTo>
                  <a:cubicBezTo>
                    <a:pt x="1245350" y="438012"/>
                    <a:pt x="1248578" y="435247"/>
                    <a:pt x="1252597" y="433779"/>
                  </a:cubicBezTo>
                  <a:cubicBezTo>
                    <a:pt x="1263174" y="429917"/>
                    <a:pt x="1274338" y="427429"/>
                    <a:pt x="1285209" y="424254"/>
                  </a:cubicBezTo>
                  <a:cubicBezTo>
                    <a:pt x="1288832" y="423196"/>
                    <a:pt x="1292533" y="422322"/>
                    <a:pt x="1296079" y="421079"/>
                  </a:cubicBezTo>
                  <a:cubicBezTo>
                    <a:pt x="1349784" y="402256"/>
                    <a:pt x="1282989" y="426177"/>
                    <a:pt x="1328690" y="408379"/>
                  </a:cubicBezTo>
                  <a:cubicBezTo>
                    <a:pt x="1343816" y="402488"/>
                    <a:pt x="1352480" y="400372"/>
                    <a:pt x="1368548" y="395679"/>
                  </a:cubicBezTo>
                  <a:cubicBezTo>
                    <a:pt x="1377560" y="390415"/>
                    <a:pt x="1383405" y="386432"/>
                    <a:pt x="1393913" y="382979"/>
                  </a:cubicBezTo>
                  <a:cubicBezTo>
                    <a:pt x="1398576" y="381447"/>
                    <a:pt x="1403717" y="381272"/>
                    <a:pt x="1408407" y="379804"/>
                  </a:cubicBezTo>
                  <a:cubicBezTo>
                    <a:pt x="1420658" y="375970"/>
                    <a:pt x="1432300" y="370709"/>
                    <a:pt x="1444641" y="367104"/>
                  </a:cubicBezTo>
                  <a:cubicBezTo>
                    <a:pt x="1448265" y="366046"/>
                    <a:pt x="1452001" y="365247"/>
                    <a:pt x="1455512" y="363929"/>
                  </a:cubicBezTo>
                  <a:cubicBezTo>
                    <a:pt x="1499979" y="347230"/>
                    <a:pt x="1444486" y="367172"/>
                    <a:pt x="1480876" y="351229"/>
                  </a:cubicBezTo>
                  <a:cubicBezTo>
                    <a:pt x="1484292" y="349732"/>
                    <a:pt x="1488123" y="349112"/>
                    <a:pt x="1491746" y="348054"/>
                  </a:cubicBezTo>
                  <a:lnTo>
                    <a:pt x="1502197" y="341833"/>
                  </a:lnTo>
                  <a:cubicBezTo>
                    <a:pt x="1505099" y="340143"/>
                    <a:pt x="1492137" y="348795"/>
                    <a:pt x="1524358" y="338529"/>
                  </a:cubicBezTo>
                  <a:cubicBezTo>
                    <a:pt x="1581554" y="320305"/>
                    <a:pt x="1506014" y="335394"/>
                    <a:pt x="1560592" y="325829"/>
                  </a:cubicBezTo>
                  <a:cubicBezTo>
                    <a:pt x="1565423" y="322654"/>
                    <a:pt x="1569685" y="318671"/>
                    <a:pt x="1575086" y="316304"/>
                  </a:cubicBezTo>
                  <a:cubicBezTo>
                    <a:pt x="1579540" y="314353"/>
                    <a:pt x="1584855" y="314509"/>
                    <a:pt x="1589580" y="313129"/>
                  </a:cubicBezTo>
                  <a:cubicBezTo>
                    <a:pt x="1595751" y="311327"/>
                    <a:pt x="1601879" y="309328"/>
                    <a:pt x="1607697" y="306779"/>
                  </a:cubicBezTo>
                  <a:cubicBezTo>
                    <a:pt x="1613997" y="304019"/>
                    <a:pt x="1619379" y="299760"/>
                    <a:pt x="1625815" y="297254"/>
                  </a:cubicBezTo>
                  <a:cubicBezTo>
                    <a:pt x="1630366" y="295482"/>
                    <a:pt x="1635712" y="295757"/>
                    <a:pt x="1640309" y="294079"/>
                  </a:cubicBezTo>
                  <a:cubicBezTo>
                    <a:pt x="1650281" y="290438"/>
                    <a:pt x="1659633" y="285612"/>
                    <a:pt x="1669296" y="281379"/>
                  </a:cubicBezTo>
                  <a:lnTo>
                    <a:pt x="1698284" y="268679"/>
                  </a:lnTo>
                  <a:cubicBezTo>
                    <a:pt x="1703115" y="266562"/>
                    <a:pt x="1707537" y="263477"/>
                    <a:pt x="1712778" y="262329"/>
                  </a:cubicBezTo>
                  <a:lnTo>
                    <a:pt x="1727272" y="259154"/>
                  </a:lnTo>
                  <a:cubicBezTo>
                    <a:pt x="1733311" y="255979"/>
                    <a:pt x="1739189" y="252555"/>
                    <a:pt x="1745389" y="249629"/>
                  </a:cubicBezTo>
                  <a:lnTo>
                    <a:pt x="1788871" y="230579"/>
                  </a:lnTo>
                  <a:lnTo>
                    <a:pt x="1817859" y="217879"/>
                  </a:lnTo>
                  <a:cubicBezTo>
                    <a:pt x="1821274" y="216382"/>
                    <a:pt x="1825105" y="215762"/>
                    <a:pt x="1828729" y="214704"/>
                  </a:cubicBezTo>
                  <a:lnTo>
                    <a:pt x="1838315" y="209034"/>
                  </a:lnTo>
                  <a:cubicBezTo>
                    <a:pt x="1842515" y="206595"/>
                    <a:pt x="1835468" y="211450"/>
                    <a:pt x="1861340" y="202004"/>
                  </a:cubicBezTo>
                  <a:cubicBezTo>
                    <a:pt x="1868819" y="199273"/>
                    <a:pt x="1875968" y="195879"/>
                    <a:pt x="1883081" y="192479"/>
                  </a:cubicBezTo>
                  <a:cubicBezTo>
                    <a:pt x="1889264" y="189524"/>
                    <a:pt x="1895226" y="186225"/>
                    <a:pt x="1901198" y="182954"/>
                  </a:cubicBezTo>
                  <a:cubicBezTo>
                    <a:pt x="1904891" y="180932"/>
                    <a:pt x="1908174" y="178311"/>
                    <a:pt x="1912069" y="176604"/>
                  </a:cubicBezTo>
                  <a:cubicBezTo>
                    <a:pt x="1915484" y="175107"/>
                    <a:pt x="1919316" y="174487"/>
                    <a:pt x="1922939" y="173429"/>
                  </a:cubicBezTo>
                  <a:cubicBezTo>
                    <a:pt x="1947858" y="158873"/>
                    <a:pt x="1936417" y="163142"/>
                    <a:pt x="1955550" y="157554"/>
                  </a:cubicBezTo>
                  <a:cubicBezTo>
                    <a:pt x="1997132" y="128406"/>
                    <a:pt x="1956216" y="154088"/>
                    <a:pt x="1984538" y="141679"/>
                  </a:cubicBezTo>
                  <a:cubicBezTo>
                    <a:pt x="1992204" y="138321"/>
                    <a:pt x="2003337" y="129399"/>
                    <a:pt x="2009902" y="125804"/>
                  </a:cubicBezTo>
                  <a:cubicBezTo>
                    <a:pt x="2014483" y="123296"/>
                    <a:pt x="2019815" y="121962"/>
                    <a:pt x="2024396" y="119454"/>
                  </a:cubicBezTo>
                  <a:cubicBezTo>
                    <a:pt x="2029517" y="116649"/>
                    <a:pt x="2033769" y="112734"/>
                    <a:pt x="2038890" y="109929"/>
                  </a:cubicBezTo>
                  <a:cubicBezTo>
                    <a:pt x="2043471" y="107421"/>
                    <a:pt x="2048989" y="106330"/>
                    <a:pt x="2053384" y="103579"/>
                  </a:cubicBezTo>
                  <a:cubicBezTo>
                    <a:pt x="2057554" y="100969"/>
                    <a:pt x="2060111" y="96695"/>
                    <a:pt x="2064254" y="94054"/>
                  </a:cubicBezTo>
                  <a:cubicBezTo>
                    <a:pt x="2088114" y="78849"/>
                    <a:pt x="2085236" y="80517"/>
                    <a:pt x="2104113" y="75004"/>
                  </a:cubicBezTo>
                  <a:cubicBezTo>
                    <a:pt x="2114105" y="66248"/>
                    <a:pt x="2114082" y="65023"/>
                    <a:pt x="2125853" y="59129"/>
                  </a:cubicBezTo>
                  <a:cubicBezTo>
                    <a:pt x="2130543" y="56781"/>
                    <a:pt x="2135766" y="55287"/>
                    <a:pt x="2140347" y="52779"/>
                  </a:cubicBezTo>
                  <a:cubicBezTo>
                    <a:pt x="2145468" y="49974"/>
                    <a:pt x="2149927" y="46330"/>
                    <a:pt x="2154841" y="43254"/>
                  </a:cubicBezTo>
                  <a:cubicBezTo>
                    <a:pt x="2158385" y="41036"/>
                    <a:pt x="2162168" y="39122"/>
                    <a:pt x="2165712" y="36904"/>
                  </a:cubicBezTo>
                  <a:cubicBezTo>
                    <a:pt x="2170626" y="33828"/>
                    <a:pt x="2175258" y="30414"/>
                    <a:pt x="2180205" y="27379"/>
                  </a:cubicBezTo>
                  <a:cubicBezTo>
                    <a:pt x="2187340" y="23002"/>
                    <a:pt x="2201946" y="14679"/>
                    <a:pt x="2201946" y="14679"/>
                  </a:cubicBezTo>
                  <a:cubicBezTo>
                    <a:pt x="2205570" y="10446"/>
                    <a:pt x="2208546" y="5721"/>
                    <a:pt x="2212817" y="1979"/>
                  </a:cubicBezTo>
                  <a:lnTo>
                    <a:pt x="2216204" y="0"/>
                  </a:ln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sp>
        <p:nvSpPr>
          <p:cNvPr id="51" name="角丸四角形 50"/>
          <p:cNvSpPr/>
          <p:nvPr/>
        </p:nvSpPr>
        <p:spPr>
          <a:xfrm>
            <a:off x="6505575" y="5446713"/>
            <a:ext cx="2322513" cy="217487"/>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定期保険特約付終身保険</a:t>
            </a:r>
          </a:p>
        </p:txBody>
      </p:sp>
      <p:sp>
        <p:nvSpPr>
          <p:cNvPr id="105" name="フローチャート : 抜出し 104"/>
          <p:cNvSpPr/>
          <p:nvPr/>
        </p:nvSpPr>
        <p:spPr>
          <a:xfrm>
            <a:off x="828963" y="5917688"/>
            <a:ext cx="468000" cy="432000"/>
          </a:xfrm>
          <a:prstGeom prst="flowChartExtract">
            <a:avLst/>
          </a:prstGeom>
          <a:solidFill>
            <a:srgbClr val="E2DD00"/>
          </a:solidFill>
          <a:ln w="25400" cap="rnd" cmpd="sng">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0" bIns="108000" anchor="ctr"/>
          <a:lstStyle/>
          <a:p>
            <a:pPr algn="ctr">
              <a:defRPr/>
            </a:pPr>
            <a:r>
              <a:rPr lang="ja-JP" altLang="en-US" b="1"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p>
        </p:txBody>
      </p:sp>
      <p:cxnSp>
        <p:nvCxnSpPr>
          <p:cNvPr id="5" name="直線コネクタ 4"/>
          <p:cNvCxnSpPr>
            <a:endCxn id="53" idx="1"/>
          </p:cNvCxnSpPr>
          <p:nvPr/>
        </p:nvCxnSpPr>
        <p:spPr>
          <a:xfrm flipV="1">
            <a:off x="2605088" y="2079625"/>
            <a:ext cx="1244600" cy="9525"/>
          </a:xfrm>
          <a:prstGeom prst="line">
            <a:avLst/>
          </a:prstGeom>
          <a:ln w="34925" cap="rnd">
            <a:solidFill>
              <a:schemeClr val="accent3">
                <a:lumMod val="75000"/>
              </a:schemeClr>
            </a:solidFill>
            <a:prstDash val="sysDot"/>
            <a:headEnd type="oval"/>
            <a:tailEnd type="none"/>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3849688" y="1916113"/>
            <a:ext cx="3962400" cy="3254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defRPr/>
            </a:pPr>
            <a:r>
              <a:rPr lang="ja-JP" altLang="en-US" sz="1400" dirty="0">
                <a:solidFill>
                  <a:schemeClr val="tx1"/>
                </a:solidFill>
              </a:rPr>
              <a:t>将来の保険金・給付金や年金の支払いに備えて積み立てられる部分を表しています。</a:t>
            </a:r>
          </a:p>
        </p:txBody>
      </p:sp>
      <p:grpSp>
        <p:nvGrpSpPr>
          <p:cNvPr id="21544" name="グループ化 6"/>
          <p:cNvGrpSpPr>
            <a:grpSpLocks/>
          </p:cNvGrpSpPr>
          <p:nvPr/>
        </p:nvGrpSpPr>
        <p:grpSpPr bwMode="auto">
          <a:xfrm>
            <a:off x="3678238" y="4737100"/>
            <a:ext cx="1800225" cy="539750"/>
            <a:chOff x="5440945" y="3284984"/>
            <a:chExt cx="2447925" cy="1000125"/>
          </a:xfrm>
        </p:grpSpPr>
        <p:sp>
          <p:nvSpPr>
            <p:cNvPr id="58" name="正方形/長方形 57"/>
            <p:cNvSpPr/>
            <p:nvPr/>
          </p:nvSpPr>
          <p:spPr bwMode="auto">
            <a:xfrm>
              <a:off x="5440945" y="3284984"/>
              <a:ext cx="2447925" cy="861873"/>
            </a:xfrm>
            <a:prstGeom prst="rect">
              <a:avLst/>
            </a:prstGeom>
            <a:solidFill>
              <a:schemeClr val="accent4">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59" name="弦 58"/>
            <p:cNvSpPr/>
            <p:nvPr/>
          </p:nvSpPr>
          <p:spPr bwMode="auto">
            <a:xfrm>
              <a:off x="5440945" y="3996838"/>
              <a:ext cx="2447925" cy="288271"/>
            </a:xfrm>
            <a:prstGeom prst="chord">
              <a:avLst>
                <a:gd name="adj1" fmla="val 10835663"/>
                <a:gd name="adj2" fmla="val 2158594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grpSp>
        <p:nvGrpSpPr>
          <p:cNvPr id="21545" name="グループ化 26"/>
          <p:cNvGrpSpPr>
            <a:grpSpLocks/>
          </p:cNvGrpSpPr>
          <p:nvPr/>
        </p:nvGrpSpPr>
        <p:grpSpPr bwMode="auto">
          <a:xfrm>
            <a:off x="6477000" y="3444875"/>
            <a:ext cx="1800225" cy="1031875"/>
            <a:chOff x="6372200" y="3498115"/>
            <a:chExt cx="1800225" cy="1030970"/>
          </a:xfrm>
        </p:grpSpPr>
        <p:grpSp>
          <p:nvGrpSpPr>
            <p:cNvPr id="21552" name="グループ化 6"/>
            <p:cNvGrpSpPr>
              <a:grpSpLocks/>
            </p:cNvGrpSpPr>
            <p:nvPr/>
          </p:nvGrpSpPr>
          <p:grpSpPr bwMode="auto">
            <a:xfrm>
              <a:off x="6372200" y="3498115"/>
              <a:ext cx="1800225" cy="540000"/>
              <a:chOff x="5440945" y="3284984"/>
              <a:chExt cx="2447925" cy="1000125"/>
            </a:xfrm>
          </p:grpSpPr>
          <p:sp>
            <p:nvSpPr>
              <p:cNvPr id="61" name="正方形/長方形 60"/>
              <p:cNvSpPr/>
              <p:nvPr/>
            </p:nvSpPr>
            <p:spPr bwMode="auto">
              <a:xfrm>
                <a:off x="5440945" y="3284984"/>
                <a:ext cx="2447925" cy="860719"/>
              </a:xfrm>
              <a:prstGeom prst="rect">
                <a:avLst/>
              </a:prstGeom>
              <a:solidFill>
                <a:schemeClr val="accent5">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64" name="弦 63"/>
              <p:cNvSpPr/>
              <p:nvPr/>
            </p:nvSpPr>
            <p:spPr bwMode="auto">
              <a:xfrm>
                <a:off x="5440945" y="3995884"/>
                <a:ext cx="2447925" cy="287885"/>
              </a:xfrm>
              <a:prstGeom prst="chord">
                <a:avLst>
                  <a:gd name="adj1" fmla="val 10835663"/>
                  <a:gd name="adj2" fmla="val 2158594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grpSp>
          <p:nvGrpSpPr>
            <p:cNvPr id="21553" name="グループ化 6"/>
            <p:cNvGrpSpPr>
              <a:grpSpLocks/>
            </p:cNvGrpSpPr>
            <p:nvPr/>
          </p:nvGrpSpPr>
          <p:grpSpPr bwMode="auto">
            <a:xfrm>
              <a:off x="6372200" y="3989085"/>
              <a:ext cx="1800225" cy="540000"/>
              <a:chOff x="5440945" y="3284984"/>
              <a:chExt cx="2447925" cy="1000125"/>
            </a:xfrm>
          </p:grpSpPr>
          <p:sp>
            <p:nvSpPr>
              <p:cNvPr id="66" name="正方形/長方形 65"/>
              <p:cNvSpPr/>
              <p:nvPr/>
            </p:nvSpPr>
            <p:spPr bwMode="auto">
              <a:xfrm>
                <a:off x="5440945" y="3286324"/>
                <a:ext cx="2447925" cy="860719"/>
              </a:xfrm>
              <a:prstGeom prst="rect">
                <a:avLst/>
              </a:prstGeom>
              <a:solidFill>
                <a:schemeClr val="accent4">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67" name="弦 66"/>
              <p:cNvSpPr/>
              <p:nvPr/>
            </p:nvSpPr>
            <p:spPr bwMode="auto">
              <a:xfrm>
                <a:off x="5440945" y="3997224"/>
                <a:ext cx="2447925" cy="287885"/>
              </a:xfrm>
              <a:prstGeom prst="chord">
                <a:avLst>
                  <a:gd name="adj1" fmla="val 10835663"/>
                  <a:gd name="adj2" fmla="val 2158594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grpSp>
      <p:sp>
        <p:nvSpPr>
          <p:cNvPr id="68" name="角丸四角形 67"/>
          <p:cNvSpPr/>
          <p:nvPr/>
        </p:nvSpPr>
        <p:spPr>
          <a:xfrm>
            <a:off x="492125" y="4424363"/>
            <a:ext cx="950913" cy="217487"/>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終身保険</a:t>
            </a:r>
          </a:p>
        </p:txBody>
      </p:sp>
      <p:sp>
        <p:nvSpPr>
          <p:cNvPr id="69" name="角丸四角形 68"/>
          <p:cNvSpPr/>
          <p:nvPr/>
        </p:nvSpPr>
        <p:spPr>
          <a:xfrm>
            <a:off x="3798888" y="4113213"/>
            <a:ext cx="1565275" cy="2889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医療保険特約</a:t>
            </a:r>
          </a:p>
        </p:txBody>
      </p:sp>
      <p:sp>
        <p:nvSpPr>
          <p:cNvPr id="70" name="角丸四角形 69"/>
          <p:cNvSpPr/>
          <p:nvPr/>
        </p:nvSpPr>
        <p:spPr>
          <a:xfrm>
            <a:off x="3798888" y="4826000"/>
            <a:ext cx="1565275" cy="2889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定期保険特約</a:t>
            </a:r>
          </a:p>
        </p:txBody>
      </p:sp>
      <p:sp>
        <p:nvSpPr>
          <p:cNvPr id="71" name="角丸四角形 70"/>
          <p:cNvSpPr/>
          <p:nvPr/>
        </p:nvSpPr>
        <p:spPr>
          <a:xfrm>
            <a:off x="6594475" y="3517900"/>
            <a:ext cx="1565275" cy="2889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医療保険特約</a:t>
            </a:r>
          </a:p>
        </p:txBody>
      </p:sp>
      <p:sp>
        <p:nvSpPr>
          <p:cNvPr id="72" name="角丸四角形 71"/>
          <p:cNvSpPr/>
          <p:nvPr/>
        </p:nvSpPr>
        <p:spPr>
          <a:xfrm>
            <a:off x="6594475" y="3994150"/>
            <a:ext cx="1565275" cy="2889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定期保険特約</a:t>
            </a:r>
          </a:p>
        </p:txBody>
      </p:sp>
      <p:sp>
        <p:nvSpPr>
          <p:cNvPr id="73" name="角丸四角形 72"/>
          <p:cNvSpPr/>
          <p:nvPr/>
        </p:nvSpPr>
        <p:spPr>
          <a:xfrm>
            <a:off x="6902450" y="4656138"/>
            <a:ext cx="950913" cy="217487"/>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終身保険</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1FCE685D-BD2A-45FD-9E9F-F9F3B22B1F5E}" type="slidenum">
              <a:rPr lang="ja-JP" altLang="en-US"/>
              <a:pPr>
                <a:defRPr/>
              </a:pPr>
              <a:t>17</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323850" y="1331858"/>
            <a:ext cx="1584325" cy="503238"/>
          </a:xfrm>
          <a:prstGeom prst="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リスク</a:t>
            </a:r>
          </a:p>
        </p:txBody>
      </p:sp>
      <p:sp>
        <p:nvSpPr>
          <p:cNvPr id="8" name="正方形/長方形 7"/>
          <p:cNvSpPr/>
          <p:nvPr/>
        </p:nvSpPr>
        <p:spPr>
          <a:xfrm>
            <a:off x="2643188" y="1331858"/>
            <a:ext cx="1584325" cy="503238"/>
          </a:xfrm>
          <a:prstGeom prst="rect">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公的保障</a:t>
            </a:r>
          </a:p>
        </p:txBody>
      </p:sp>
      <p:sp>
        <p:nvSpPr>
          <p:cNvPr id="9" name="正方形/長方形 8"/>
          <p:cNvSpPr/>
          <p:nvPr/>
        </p:nvSpPr>
        <p:spPr>
          <a:xfrm>
            <a:off x="4641851" y="1331858"/>
            <a:ext cx="2147888" cy="503238"/>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企業保障</a:t>
            </a:r>
          </a:p>
        </p:txBody>
      </p:sp>
      <p:sp>
        <p:nvSpPr>
          <p:cNvPr id="10" name="正方形/長方形 9"/>
          <p:cNvSpPr/>
          <p:nvPr/>
        </p:nvSpPr>
        <p:spPr>
          <a:xfrm>
            <a:off x="7189788" y="1331858"/>
            <a:ext cx="1584325" cy="503238"/>
          </a:xfrm>
          <a:prstGeom prst="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私的保障</a:t>
            </a:r>
          </a:p>
        </p:txBody>
      </p:sp>
      <p:sp>
        <p:nvSpPr>
          <p:cNvPr id="4" name="角丸四角形 3"/>
          <p:cNvSpPr/>
          <p:nvPr/>
        </p:nvSpPr>
        <p:spPr>
          <a:xfrm>
            <a:off x="323850" y="1885950"/>
            <a:ext cx="1584325" cy="936000"/>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2800" b="1" dirty="0">
                <a:solidFill>
                  <a:schemeClr val="bg1"/>
                </a:solidFill>
              </a:rPr>
              <a:t>死亡</a:t>
            </a:r>
          </a:p>
        </p:txBody>
      </p:sp>
      <p:sp>
        <p:nvSpPr>
          <p:cNvPr id="14" name="角丸四角形 13"/>
          <p:cNvSpPr/>
          <p:nvPr/>
        </p:nvSpPr>
        <p:spPr>
          <a:xfrm>
            <a:off x="2643188" y="1885950"/>
            <a:ext cx="1584325" cy="936625"/>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5">
                    <a:lumMod val="50000"/>
                  </a:schemeClr>
                </a:solidFill>
              </a:rPr>
              <a:t>遺族基礎年金</a:t>
            </a:r>
            <a:endParaRPr lang="en-US" altLang="ja-JP" dirty="0">
              <a:solidFill>
                <a:schemeClr val="accent5">
                  <a:lumMod val="50000"/>
                </a:schemeClr>
              </a:solidFill>
            </a:endParaRPr>
          </a:p>
          <a:p>
            <a:pPr algn="ctr" fontAlgn="auto">
              <a:spcBef>
                <a:spcPts val="0"/>
              </a:spcBef>
              <a:spcAft>
                <a:spcPts val="0"/>
              </a:spcAft>
              <a:defRPr/>
            </a:pPr>
            <a:r>
              <a:rPr lang="ja-JP" altLang="en-US" dirty="0">
                <a:solidFill>
                  <a:schemeClr val="accent5">
                    <a:lumMod val="50000"/>
                  </a:schemeClr>
                </a:solidFill>
              </a:rPr>
              <a:t>遺族厚生年金</a:t>
            </a:r>
          </a:p>
        </p:txBody>
      </p:sp>
      <p:sp>
        <p:nvSpPr>
          <p:cNvPr id="15" name="角丸四角形 14"/>
          <p:cNvSpPr/>
          <p:nvPr/>
        </p:nvSpPr>
        <p:spPr>
          <a:xfrm>
            <a:off x="7189788" y="1885950"/>
            <a:ext cx="1584325" cy="936625"/>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6">
                    <a:lumMod val="50000"/>
                  </a:schemeClr>
                </a:solidFill>
              </a:rPr>
              <a:t>定期保険</a:t>
            </a:r>
            <a:endParaRPr lang="en-US" altLang="ja-JP" dirty="0">
              <a:solidFill>
                <a:schemeClr val="accent6">
                  <a:lumMod val="50000"/>
                </a:schemeClr>
              </a:solidFill>
            </a:endParaRPr>
          </a:p>
          <a:p>
            <a:pPr algn="ctr" fontAlgn="auto">
              <a:spcBef>
                <a:spcPts val="0"/>
              </a:spcBef>
              <a:spcAft>
                <a:spcPts val="0"/>
              </a:spcAft>
              <a:defRPr/>
            </a:pPr>
            <a:r>
              <a:rPr lang="ja-JP" altLang="en-US" dirty="0">
                <a:solidFill>
                  <a:schemeClr val="accent6">
                    <a:lumMod val="50000"/>
                  </a:schemeClr>
                </a:solidFill>
              </a:rPr>
              <a:t>養老保険</a:t>
            </a:r>
            <a:endParaRPr lang="en-US" altLang="ja-JP" dirty="0">
              <a:solidFill>
                <a:schemeClr val="accent6">
                  <a:lumMod val="50000"/>
                </a:schemeClr>
              </a:solidFill>
            </a:endParaRPr>
          </a:p>
          <a:p>
            <a:pPr algn="ctr" fontAlgn="auto">
              <a:spcBef>
                <a:spcPts val="0"/>
              </a:spcBef>
              <a:spcAft>
                <a:spcPts val="0"/>
              </a:spcAft>
              <a:defRPr/>
            </a:pPr>
            <a:r>
              <a:rPr lang="ja-JP" altLang="en-US" dirty="0">
                <a:solidFill>
                  <a:schemeClr val="accent6">
                    <a:lumMod val="50000"/>
                  </a:schemeClr>
                </a:solidFill>
              </a:rPr>
              <a:t>終身保険</a:t>
            </a:r>
          </a:p>
        </p:txBody>
      </p:sp>
      <p:sp>
        <p:nvSpPr>
          <p:cNvPr id="6" name="正方形/長方形 5"/>
          <p:cNvSpPr/>
          <p:nvPr/>
        </p:nvSpPr>
        <p:spPr>
          <a:xfrm>
            <a:off x="39688" y="3455988"/>
            <a:ext cx="2952750" cy="298767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7" name="正方形/長方形 16"/>
          <p:cNvSpPr/>
          <p:nvPr/>
        </p:nvSpPr>
        <p:spPr>
          <a:xfrm>
            <a:off x="3095625" y="3465513"/>
            <a:ext cx="2952750" cy="298767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8" name="正方形/長方形 17"/>
          <p:cNvSpPr/>
          <p:nvPr/>
        </p:nvSpPr>
        <p:spPr>
          <a:xfrm>
            <a:off x="6151563" y="3455988"/>
            <a:ext cx="2952750" cy="298767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9480" name="テキスト ボックス 12"/>
          <p:cNvSpPr txBox="1">
            <a:spLocks noChangeArrowheads="1"/>
          </p:cNvSpPr>
          <p:nvPr/>
        </p:nvSpPr>
        <p:spPr bwMode="auto">
          <a:xfrm>
            <a:off x="46038" y="3468688"/>
            <a:ext cx="29511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定期保険</a:t>
            </a:r>
          </a:p>
        </p:txBody>
      </p:sp>
      <p:sp>
        <p:nvSpPr>
          <p:cNvPr id="19481" name="テキスト ボックス 20"/>
          <p:cNvSpPr txBox="1">
            <a:spLocks noChangeArrowheads="1"/>
          </p:cNvSpPr>
          <p:nvPr/>
        </p:nvSpPr>
        <p:spPr bwMode="auto">
          <a:xfrm>
            <a:off x="3095625" y="3478213"/>
            <a:ext cx="29527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養老保険</a:t>
            </a:r>
          </a:p>
        </p:txBody>
      </p:sp>
      <p:sp>
        <p:nvSpPr>
          <p:cNvPr id="19482" name="テキスト ボックス 21"/>
          <p:cNvSpPr txBox="1">
            <a:spLocks noChangeArrowheads="1"/>
          </p:cNvSpPr>
          <p:nvPr/>
        </p:nvSpPr>
        <p:spPr bwMode="auto">
          <a:xfrm>
            <a:off x="6151563" y="3468688"/>
            <a:ext cx="2952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終身保険</a:t>
            </a:r>
          </a:p>
        </p:txBody>
      </p:sp>
      <p:grpSp>
        <p:nvGrpSpPr>
          <p:cNvPr id="19483" name="グループ化 54"/>
          <p:cNvGrpSpPr>
            <a:grpSpLocks/>
          </p:cNvGrpSpPr>
          <p:nvPr/>
        </p:nvGrpSpPr>
        <p:grpSpPr bwMode="auto">
          <a:xfrm>
            <a:off x="107950" y="5145088"/>
            <a:ext cx="3095625" cy="1287462"/>
            <a:chOff x="107504" y="4581128"/>
            <a:chExt cx="3096344" cy="1287575"/>
          </a:xfrm>
        </p:grpSpPr>
        <p:sp>
          <p:nvSpPr>
            <p:cNvPr id="16" name="正方形/長方形 15"/>
            <p:cNvSpPr/>
            <p:nvPr/>
          </p:nvSpPr>
          <p:spPr>
            <a:xfrm>
              <a:off x="291697" y="4581128"/>
              <a:ext cx="2448494" cy="863676"/>
            </a:xfrm>
            <a:prstGeom prst="rect">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6" name="弦 25"/>
            <p:cNvSpPr/>
            <p:nvPr/>
          </p:nvSpPr>
          <p:spPr>
            <a:xfrm>
              <a:off x="291697" y="5293978"/>
              <a:ext cx="2448494" cy="287363"/>
            </a:xfrm>
            <a:prstGeom prst="chord">
              <a:avLst>
                <a:gd name="adj1" fmla="val 10835663"/>
                <a:gd name="adj2" fmla="val 2158594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2595" name="テキスト ボックス 24"/>
            <p:cNvSpPr txBox="1">
              <a:spLocks noChangeArrowheads="1"/>
            </p:cNvSpPr>
            <p:nvPr/>
          </p:nvSpPr>
          <p:spPr bwMode="auto">
            <a:xfrm>
              <a:off x="107504"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契約</a:t>
              </a:r>
            </a:p>
          </p:txBody>
        </p:sp>
        <p:sp>
          <p:nvSpPr>
            <p:cNvPr id="22596" name="テキスト ボックス 33"/>
            <p:cNvSpPr txBox="1">
              <a:spLocks noChangeArrowheads="1"/>
            </p:cNvSpPr>
            <p:nvPr/>
          </p:nvSpPr>
          <p:spPr bwMode="auto">
            <a:xfrm>
              <a:off x="2380147"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満了</a:t>
              </a:r>
            </a:p>
          </p:txBody>
        </p:sp>
        <p:cxnSp>
          <p:nvCxnSpPr>
            <p:cNvPr id="36" name="直線矢印コネクタ 35"/>
            <p:cNvCxnSpPr>
              <a:stCxn id="16" idx="0"/>
              <a:endCxn id="16" idx="2"/>
            </p:cNvCxnSpPr>
            <p:nvPr/>
          </p:nvCxnSpPr>
          <p:spPr>
            <a:xfrm>
              <a:off x="1515944" y="4581128"/>
              <a:ext cx="0" cy="863676"/>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22598" name="テキスト ボックス 40"/>
            <p:cNvSpPr txBox="1">
              <a:spLocks noChangeArrowheads="1"/>
            </p:cNvSpPr>
            <p:nvPr/>
          </p:nvSpPr>
          <p:spPr bwMode="auto">
            <a:xfrm>
              <a:off x="855729" y="4857701"/>
              <a:ext cx="1332000"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死亡保険金</a:t>
              </a:r>
            </a:p>
          </p:txBody>
        </p:sp>
      </p:grpSp>
      <p:grpSp>
        <p:nvGrpSpPr>
          <p:cNvPr id="19484" name="グループ化 55"/>
          <p:cNvGrpSpPr>
            <a:grpSpLocks/>
          </p:cNvGrpSpPr>
          <p:nvPr/>
        </p:nvGrpSpPr>
        <p:grpSpPr bwMode="auto">
          <a:xfrm>
            <a:off x="3132138" y="5145088"/>
            <a:ext cx="2824162" cy="1301750"/>
            <a:chOff x="3131840" y="4566839"/>
            <a:chExt cx="2824530" cy="1301864"/>
          </a:xfrm>
        </p:grpSpPr>
        <p:sp>
          <p:nvSpPr>
            <p:cNvPr id="24" name="正方形/長方形 23"/>
            <p:cNvSpPr/>
            <p:nvPr/>
          </p:nvSpPr>
          <p:spPr>
            <a:xfrm>
              <a:off x="3212813" y="4566839"/>
              <a:ext cx="1800460" cy="863676"/>
            </a:xfrm>
            <a:prstGeom prst="rect">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1" name="フリーフォーム 30"/>
            <p:cNvSpPr/>
            <p:nvPr/>
          </p:nvSpPr>
          <p:spPr>
            <a:xfrm>
              <a:off x="3241391" y="4568426"/>
              <a:ext cx="1767118" cy="860500"/>
            </a:xfrm>
            <a:custGeom>
              <a:avLst/>
              <a:gdLst>
                <a:gd name="connsiteX0" fmla="*/ 0 w 2152650"/>
                <a:gd name="connsiteY0" fmla="*/ 823913 h 838200"/>
                <a:gd name="connsiteX1" fmla="*/ 0 w 2152650"/>
                <a:gd name="connsiteY1" fmla="*/ 823913 h 838200"/>
                <a:gd name="connsiteX2" fmla="*/ 390525 w 2152650"/>
                <a:gd name="connsiteY2" fmla="*/ 814388 h 838200"/>
                <a:gd name="connsiteX3" fmla="*/ 442913 w 2152650"/>
                <a:gd name="connsiteY3" fmla="*/ 809625 h 838200"/>
                <a:gd name="connsiteX4" fmla="*/ 528638 w 2152650"/>
                <a:gd name="connsiteY4" fmla="*/ 804863 h 838200"/>
                <a:gd name="connsiteX5" fmla="*/ 571500 w 2152650"/>
                <a:gd name="connsiteY5" fmla="*/ 795338 h 838200"/>
                <a:gd name="connsiteX6" fmla="*/ 614363 w 2152650"/>
                <a:gd name="connsiteY6" fmla="*/ 790575 h 838200"/>
                <a:gd name="connsiteX7" fmla="*/ 671513 w 2152650"/>
                <a:gd name="connsiteY7" fmla="*/ 781050 h 838200"/>
                <a:gd name="connsiteX8" fmla="*/ 685800 w 2152650"/>
                <a:gd name="connsiteY8" fmla="*/ 776288 h 838200"/>
                <a:gd name="connsiteX9" fmla="*/ 752475 w 2152650"/>
                <a:gd name="connsiteY9" fmla="*/ 757238 h 838200"/>
                <a:gd name="connsiteX10" fmla="*/ 776288 w 2152650"/>
                <a:gd name="connsiteY10" fmla="*/ 752475 h 838200"/>
                <a:gd name="connsiteX11" fmla="*/ 804863 w 2152650"/>
                <a:gd name="connsiteY11" fmla="*/ 742950 h 838200"/>
                <a:gd name="connsiteX12" fmla="*/ 823913 w 2152650"/>
                <a:gd name="connsiteY12" fmla="*/ 733425 h 838200"/>
                <a:gd name="connsiteX13" fmla="*/ 857250 w 2152650"/>
                <a:gd name="connsiteY13" fmla="*/ 728663 h 838200"/>
                <a:gd name="connsiteX14" fmla="*/ 909638 w 2152650"/>
                <a:gd name="connsiteY14" fmla="*/ 714375 h 838200"/>
                <a:gd name="connsiteX15" fmla="*/ 947738 w 2152650"/>
                <a:gd name="connsiteY15" fmla="*/ 704850 h 838200"/>
                <a:gd name="connsiteX16" fmla="*/ 990600 w 2152650"/>
                <a:gd name="connsiteY16" fmla="*/ 690563 h 838200"/>
                <a:gd name="connsiteX17" fmla="*/ 1019175 w 2152650"/>
                <a:gd name="connsiteY17" fmla="*/ 676275 h 838200"/>
                <a:gd name="connsiteX18" fmla="*/ 1033463 w 2152650"/>
                <a:gd name="connsiteY18" fmla="*/ 671513 h 838200"/>
                <a:gd name="connsiteX19" fmla="*/ 1066800 w 2152650"/>
                <a:gd name="connsiteY19" fmla="*/ 661988 h 838200"/>
                <a:gd name="connsiteX20" fmla="*/ 1085850 w 2152650"/>
                <a:gd name="connsiteY20" fmla="*/ 652463 h 838200"/>
                <a:gd name="connsiteX21" fmla="*/ 1100138 w 2152650"/>
                <a:gd name="connsiteY21" fmla="*/ 647700 h 838200"/>
                <a:gd name="connsiteX22" fmla="*/ 1119188 w 2152650"/>
                <a:gd name="connsiteY22" fmla="*/ 638175 h 838200"/>
                <a:gd name="connsiteX23" fmla="*/ 1147763 w 2152650"/>
                <a:gd name="connsiteY23" fmla="*/ 628650 h 838200"/>
                <a:gd name="connsiteX24" fmla="*/ 1162050 w 2152650"/>
                <a:gd name="connsiteY24" fmla="*/ 619125 h 838200"/>
                <a:gd name="connsiteX25" fmla="*/ 1204913 w 2152650"/>
                <a:gd name="connsiteY25" fmla="*/ 604838 h 838200"/>
                <a:gd name="connsiteX26" fmla="*/ 1276350 w 2152650"/>
                <a:gd name="connsiteY26" fmla="*/ 581025 h 838200"/>
                <a:gd name="connsiteX27" fmla="*/ 1290638 w 2152650"/>
                <a:gd name="connsiteY27" fmla="*/ 571500 h 838200"/>
                <a:gd name="connsiteX28" fmla="*/ 1328738 w 2152650"/>
                <a:gd name="connsiteY28" fmla="*/ 561975 h 838200"/>
                <a:gd name="connsiteX29" fmla="*/ 1362075 w 2152650"/>
                <a:gd name="connsiteY29" fmla="*/ 547688 h 838200"/>
                <a:gd name="connsiteX30" fmla="*/ 1376363 w 2152650"/>
                <a:gd name="connsiteY30" fmla="*/ 538163 h 838200"/>
                <a:gd name="connsiteX31" fmla="*/ 1404938 w 2152650"/>
                <a:gd name="connsiteY31" fmla="*/ 528638 h 838200"/>
                <a:gd name="connsiteX32" fmla="*/ 1419225 w 2152650"/>
                <a:gd name="connsiteY32" fmla="*/ 519113 h 838200"/>
                <a:gd name="connsiteX33" fmla="*/ 1466850 w 2152650"/>
                <a:gd name="connsiteY33" fmla="*/ 504825 h 838200"/>
                <a:gd name="connsiteX34" fmla="*/ 1495425 w 2152650"/>
                <a:gd name="connsiteY34" fmla="*/ 490538 h 838200"/>
                <a:gd name="connsiteX35" fmla="*/ 1528763 w 2152650"/>
                <a:gd name="connsiteY35" fmla="*/ 471488 h 838200"/>
                <a:gd name="connsiteX36" fmla="*/ 1543050 w 2152650"/>
                <a:gd name="connsiteY36" fmla="*/ 461963 h 838200"/>
                <a:gd name="connsiteX37" fmla="*/ 1557338 w 2152650"/>
                <a:gd name="connsiteY37" fmla="*/ 457200 h 838200"/>
                <a:gd name="connsiteX38" fmla="*/ 1585913 w 2152650"/>
                <a:gd name="connsiteY38" fmla="*/ 442913 h 838200"/>
                <a:gd name="connsiteX39" fmla="*/ 1652588 w 2152650"/>
                <a:gd name="connsiteY39" fmla="*/ 404813 h 838200"/>
                <a:gd name="connsiteX40" fmla="*/ 1671638 w 2152650"/>
                <a:gd name="connsiteY40" fmla="*/ 390525 h 838200"/>
                <a:gd name="connsiteX41" fmla="*/ 1685925 w 2152650"/>
                <a:gd name="connsiteY41" fmla="*/ 385763 h 838200"/>
                <a:gd name="connsiteX42" fmla="*/ 1724025 w 2152650"/>
                <a:gd name="connsiteY42" fmla="*/ 366713 h 838200"/>
                <a:gd name="connsiteX43" fmla="*/ 1752600 w 2152650"/>
                <a:gd name="connsiteY43" fmla="*/ 347663 h 838200"/>
                <a:gd name="connsiteX44" fmla="*/ 1781175 w 2152650"/>
                <a:gd name="connsiteY44" fmla="*/ 328613 h 838200"/>
                <a:gd name="connsiteX45" fmla="*/ 1814513 w 2152650"/>
                <a:gd name="connsiteY45" fmla="*/ 309563 h 838200"/>
                <a:gd name="connsiteX46" fmla="*/ 1843088 w 2152650"/>
                <a:gd name="connsiteY46" fmla="*/ 290513 h 838200"/>
                <a:gd name="connsiteX47" fmla="*/ 1876425 w 2152650"/>
                <a:gd name="connsiteY47" fmla="*/ 266700 h 838200"/>
                <a:gd name="connsiteX48" fmla="*/ 1905000 w 2152650"/>
                <a:gd name="connsiteY48" fmla="*/ 247650 h 838200"/>
                <a:gd name="connsiteX49" fmla="*/ 1919288 w 2152650"/>
                <a:gd name="connsiteY49" fmla="*/ 233363 h 838200"/>
                <a:gd name="connsiteX50" fmla="*/ 1947863 w 2152650"/>
                <a:gd name="connsiteY50" fmla="*/ 214313 h 838200"/>
                <a:gd name="connsiteX51" fmla="*/ 1962150 w 2152650"/>
                <a:gd name="connsiteY51" fmla="*/ 200025 h 838200"/>
                <a:gd name="connsiteX52" fmla="*/ 1990725 w 2152650"/>
                <a:gd name="connsiteY52" fmla="*/ 180975 h 838200"/>
                <a:gd name="connsiteX53" fmla="*/ 2005013 w 2152650"/>
                <a:gd name="connsiteY53" fmla="*/ 166688 h 838200"/>
                <a:gd name="connsiteX54" fmla="*/ 2019300 w 2152650"/>
                <a:gd name="connsiteY54" fmla="*/ 157163 h 838200"/>
                <a:gd name="connsiteX55" fmla="*/ 2033588 w 2152650"/>
                <a:gd name="connsiteY55" fmla="*/ 142875 h 838200"/>
                <a:gd name="connsiteX56" fmla="*/ 2062163 w 2152650"/>
                <a:gd name="connsiteY56" fmla="*/ 123825 h 838200"/>
                <a:gd name="connsiteX57" fmla="*/ 2085975 w 2152650"/>
                <a:gd name="connsiteY57" fmla="*/ 100013 h 838200"/>
                <a:gd name="connsiteX58" fmla="*/ 2095500 w 2152650"/>
                <a:gd name="connsiteY58" fmla="*/ 85725 h 838200"/>
                <a:gd name="connsiteX59" fmla="*/ 2109788 w 2152650"/>
                <a:gd name="connsiteY59" fmla="*/ 71438 h 838200"/>
                <a:gd name="connsiteX60" fmla="*/ 2128838 w 2152650"/>
                <a:gd name="connsiteY60" fmla="*/ 42863 h 838200"/>
                <a:gd name="connsiteX61" fmla="*/ 2147888 w 2152650"/>
                <a:gd name="connsiteY61" fmla="*/ 0 h 838200"/>
                <a:gd name="connsiteX62" fmla="*/ 2152650 w 2152650"/>
                <a:gd name="connsiteY62" fmla="*/ 14288 h 838200"/>
                <a:gd name="connsiteX63" fmla="*/ 2147888 w 2152650"/>
                <a:gd name="connsiteY63" fmla="*/ 38100 h 838200"/>
                <a:gd name="connsiteX64" fmla="*/ 2143125 w 2152650"/>
                <a:gd name="connsiteY64" fmla="*/ 66675 h 838200"/>
                <a:gd name="connsiteX65" fmla="*/ 2138363 w 2152650"/>
                <a:gd name="connsiteY65" fmla="*/ 828675 h 838200"/>
                <a:gd name="connsiteX66" fmla="*/ 2124075 w 2152650"/>
                <a:gd name="connsiteY66" fmla="*/ 833438 h 838200"/>
                <a:gd name="connsiteX67" fmla="*/ 2043113 w 2152650"/>
                <a:gd name="connsiteY67" fmla="*/ 838200 h 838200"/>
                <a:gd name="connsiteX68" fmla="*/ 1343025 w 2152650"/>
                <a:gd name="connsiteY68" fmla="*/ 833438 h 838200"/>
                <a:gd name="connsiteX69" fmla="*/ 1181100 w 2152650"/>
                <a:gd name="connsiteY69" fmla="*/ 828675 h 838200"/>
                <a:gd name="connsiteX70" fmla="*/ 490538 w 2152650"/>
                <a:gd name="connsiteY70" fmla="*/ 833438 h 838200"/>
                <a:gd name="connsiteX71" fmla="*/ 0 w 2152650"/>
                <a:gd name="connsiteY71" fmla="*/ 823913 h 838200"/>
                <a:gd name="connsiteX0" fmla="*/ 0 w 2148764"/>
                <a:gd name="connsiteY0" fmla="*/ 825388 h 839675"/>
                <a:gd name="connsiteX1" fmla="*/ 0 w 2148764"/>
                <a:gd name="connsiteY1" fmla="*/ 825388 h 839675"/>
                <a:gd name="connsiteX2" fmla="*/ 390525 w 2148764"/>
                <a:gd name="connsiteY2" fmla="*/ 815863 h 839675"/>
                <a:gd name="connsiteX3" fmla="*/ 442913 w 2148764"/>
                <a:gd name="connsiteY3" fmla="*/ 811100 h 839675"/>
                <a:gd name="connsiteX4" fmla="*/ 528638 w 2148764"/>
                <a:gd name="connsiteY4" fmla="*/ 806338 h 839675"/>
                <a:gd name="connsiteX5" fmla="*/ 571500 w 2148764"/>
                <a:gd name="connsiteY5" fmla="*/ 796813 h 839675"/>
                <a:gd name="connsiteX6" fmla="*/ 614363 w 2148764"/>
                <a:gd name="connsiteY6" fmla="*/ 792050 h 839675"/>
                <a:gd name="connsiteX7" fmla="*/ 671513 w 2148764"/>
                <a:gd name="connsiteY7" fmla="*/ 782525 h 839675"/>
                <a:gd name="connsiteX8" fmla="*/ 685800 w 2148764"/>
                <a:gd name="connsiteY8" fmla="*/ 777763 h 839675"/>
                <a:gd name="connsiteX9" fmla="*/ 752475 w 2148764"/>
                <a:gd name="connsiteY9" fmla="*/ 758713 h 839675"/>
                <a:gd name="connsiteX10" fmla="*/ 776288 w 2148764"/>
                <a:gd name="connsiteY10" fmla="*/ 753950 h 839675"/>
                <a:gd name="connsiteX11" fmla="*/ 804863 w 2148764"/>
                <a:gd name="connsiteY11" fmla="*/ 744425 h 839675"/>
                <a:gd name="connsiteX12" fmla="*/ 823913 w 2148764"/>
                <a:gd name="connsiteY12" fmla="*/ 734900 h 839675"/>
                <a:gd name="connsiteX13" fmla="*/ 857250 w 2148764"/>
                <a:gd name="connsiteY13" fmla="*/ 730138 h 839675"/>
                <a:gd name="connsiteX14" fmla="*/ 909638 w 2148764"/>
                <a:gd name="connsiteY14" fmla="*/ 715850 h 839675"/>
                <a:gd name="connsiteX15" fmla="*/ 947738 w 2148764"/>
                <a:gd name="connsiteY15" fmla="*/ 706325 h 839675"/>
                <a:gd name="connsiteX16" fmla="*/ 990600 w 2148764"/>
                <a:gd name="connsiteY16" fmla="*/ 692038 h 839675"/>
                <a:gd name="connsiteX17" fmla="*/ 1019175 w 2148764"/>
                <a:gd name="connsiteY17" fmla="*/ 677750 h 839675"/>
                <a:gd name="connsiteX18" fmla="*/ 1033463 w 2148764"/>
                <a:gd name="connsiteY18" fmla="*/ 672988 h 839675"/>
                <a:gd name="connsiteX19" fmla="*/ 1066800 w 2148764"/>
                <a:gd name="connsiteY19" fmla="*/ 663463 h 839675"/>
                <a:gd name="connsiteX20" fmla="*/ 1085850 w 2148764"/>
                <a:gd name="connsiteY20" fmla="*/ 653938 h 839675"/>
                <a:gd name="connsiteX21" fmla="*/ 1100138 w 2148764"/>
                <a:gd name="connsiteY21" fmla="*/ 649175 h 839675"/>
                <a:gd name="connsiteX22" fmla="*/ 1119188 w 2148764"/>
                <a:gd name="connsiteY22" fmla="*/ 639650 h 839675"/>
                <a:gd name="connsiteX23" fmla="*/ 1147763 w 2148764"/>
                <a:gd name="connsiteY23" fmla="*/ 630125 h 839675"/>
                <a:gd name="connsiteX24" fmla="*/ 1162050 w 2148764"/>
                <a:gd name="connsiteY24" fmla="*/ 620600 h 839675"/>
                <a:gd name="connsiteX25" fmla="*/ 1204913 w 2148764"/>
                <a:gd name="connsiteY25" fmla="*/ 606313 h 839675"/>
                <a:gd name="connsiteX26" fmla="*/ 1276350 w 2148764"/>
                <a:gd name="connsiteY26" fmla="*/ 582500 h 839675"/>
                <a:gd name="connsiteX27" fmla="*/ 1290638 w 2148764"/>
                <a:gd name="connsiteY27" fmla="*/ 572975 h 839675"/>
                <a:gd name="connsiteX28" fmla="*/ 1328738 w 2148764"/>
                <a:gd name="connsiteY28" fmla="*/ 563450 h 839675"/>
                <a:gd name="connsiteX29" fmla="*/ 1362075 w 2148764"/>
                <a:gd name="connsiteY29" fmla="*/ 549163 h 839675"/>
                <a:gd name="connsiteX30" fmla="*/ 1376363 w 2148764"/>
                <a:gd name="connsiteY30" fmla="*/ 539638 h 839675"/>
                <a:gd name="connsiteX31" fmla="*/ 1404938 w 2148764"/>
                <a:gd name="connsiteY31" fmla="*/ 530113 h 839675"/>
                <a:gd name="connsiteX32" fmla="*/ 1419225 w 2148764"/>
                <a:gd name="connsiteY32" fmla="*/ 520588 h 839675"/>
                <a:gd name="connsiteX33" fmla="*/ 1466850 w 2148764"/>
                <a:gd name="connsiteY33" fmla="*/ 506300 h 839675"/>
                <a:gd name="connsiteX34" fmla="*/ 1495425 w 2148764"/>
                <a:gd name="connsiteY34" fmla="*/ 492013 h 839675"/>
                <a:gd name="connsiteX35" fmla="*/ 1528763 w 2148764"/>
                <a:gd name="connsiteY35" fmla="*/ 472963 h 839675"/>
                <a:gd name="connsiteX36" fmla="*/ 1543050 w 2148764"/>
                <a:gd name="connsiteY36" fmla="*/ 463438 h 839675"/>
                <a:gd name="connsiteX37" fmla="*/ 1557338 w 2148764"/>
                <a:gd name="connsiteY37" fmla="*/ 458675 h 839675"/>
                <a:gd name="connsiteX38" fmla="*/ 1585913 w 2148764"/>
                <a:gd name="connsiteY38" fmla="*/ 444388 h 839675"/>
                <a:gd name="connsiteX39" fmla="*/ 1652588 w 2148764"/>
                <a:gd name="connsiteY39" fmla="*/ 406288 h 839675"/>
                <a:gd name="connsiteX40" fmla="*/ 1671638 w 2148764"/>
                <a:gd name="connsiteY40" fmla="*/ 392000 h 839675"/>
                <a:gd name="connsiteX41" fmla="*/ 1685925 w 2148764"/>
                <a:gd name="connsiteY41" fmla="*/ 387238 h 839675"/>
                <a:gd name="connsiteX42" fmla="*/ 1724025 w 2148764"/>
                <a:gd name="connsiteY42" fmla="*/ 368188 h 839675"/>
                <a:gd name="connsiteX43" fmla="*/ 1752600 w 2148764"/>
                <a:gd name="connsiteY43" fmla="*/ 349138 h 839675"/>
                <a:gd name="connsiteX44" fmla="*/ 1781175 w 2148764"/>
                <a:gd name="connsiteY44" fmla="*/ 330088 h 839675"/>
                <a:gd name="connsiteX45" fmla="*/ 1814513 w 2148764"/>
                <a:gd name="connsiteY45" fmla="*/ 311038 h 839675"/>
                <a:gd name="connsiteX46" fmla="*/ 1843088 w 2148764"/>
                <a:gd name="connsiteY46" fmla="*/ 291988 h 839675"/>
                <a:gd name="connsiteX47" fmla="*/ 1876425 w 2148764"/>
                <a:gd name="connsiteY47" fmla="*/ 268175 h 839675"/>
                <a:gd name="connsiteX48" fmla="*/ 1905000 w 2148764"/>
                <a:gd name="connsiteY48" fmla="*/ 249125 h 839675"/>
                <a:gd name="connsiteX49" fmla="*/ 1919288 w 2148764"/>
                <a:gd name="connsiteY49" fmla="*/ 234838 h 839675"/>
                <a:gd name="connsiteX50" fmla="*/ 1947863 w 2148764"/>
                <a:gd name="connsiteY50" fmla="*/ 215788 h 839675"/>
                <a:gd name="connsiteX51" fmla="*/ 1962150 w 2148764"/>
                <a:gd name="connsiteY51" fmla="*/ 201500 h 839675"/>
                <a:gd name="connsiteX52" fmla="*/ 1990725 w 2148764"/>
                <a:gd name="connsiteY52" fmla="*/ 182450 h 839675"/>
                <a:gd name="connsiteX53" fmla="*/ 2005013 w 2148764"/>
                <a:gd name="connsiteY53" fmla="*/ 168163 h 839675"/>
                <a:gd name="connsiteX54" fmla="*/ 2019300 w 2148764"/>
                <a:gd name="connsiteY54" fmla="*/ 158638 h 839675"/>
                <a:gd name="connsiteX55" fmla="*/ 2033588 w 2148764"/>
                <a:gd name="connsiteY55" fmla="*/ 144350 h 839675"/>
                <a:gd name="connsiteX56" fmla="*/ 2062163 w 2148764"/>
                <a:gd name="connsiteY56" fmla="*/ 125300 h 839675"/>
                <a:gd name="connsiteX57" fmla="*/ 2085975 w 2148764"/>
                <a:gd name="connsiteY57" fmla="*/ 101488 h 839675"/>
                <a:gd name="connsiteX58" fmla="*/ 2095500 w 2148764"/>
                <a:gd name="connsiteY58" fmla="*/ 87200 h 839675"/>
                <a:gd name="connsiteX59" fmla="*/ 2109788 w 2148764"/>
                <a:gd name="connsiteY59" fmla="*/ 72913 h 839675"/>
                <a:gd name="connsiteX60" fmla="*/ 2128838 w 2148764"/>
                <a:gd name="connsiteY60" fmla="*/ 44338 h 839675"/>
                <a:gd name="connsiteX61" fmla="*/ 2147888 w 2148764"/>
                <a:gd name="connsiteY61" fmla="*/ 1475 h 839675"/>
                <a:gd name="connsiteX62" fmla="*/ 2124075 w 2148764"/>
                <a:gd name="connsiteY62" fmla="*/ 1476 h 839675"/>
                <a:gd name="connsiteX63" fmla="*/ 2147888 w 2148764"/>
                <a:gd name="connsiteY63" fmla="*/ 39575 h 839675"/>
                <a:gd name="connsiteX64" fmla="*/ 2143125 w 2148764"/>
                <a:gd name="connsiteY64" fmla="*/ 68150 h 839675"/>
                <a:gd name="connsiteX65" fmla="*/ 2138363 w 2148764"/>
                <a:gd name="connsiteY65" fmla="*/ 830150 h 839675"/>
                <a:gd name="connsiteX66" fmla="*/ 2124075 w 2148764"/>
                <a:gd name="connsiteY66" fmla="*/ 834913 h 839675"/>
                <a:gd name="connsiteX67" fmla="*/ 2043113 w 2148764"/>
                <a:gd name="connsiteY67" fmla="*/ 839675 h 839675"/>
                <a:gd name="connsiteX68" fmla="*/ 1343025 w 2148764"/>
                <a:gd name="connsiteY68" fmla="*/ 834913 h 839675"/>
                <a:gd name="connsiteX69" fmla="*/ 1181100 w 2148764"/>
                <a:gd name="connsiteY69" fmla="*/ 830150 h 839675"/>
                <a:gd name="connsiteX70" fmla="*/ 490538 w 2148764"/>
                <a:gd name="connsiteY70" fmla="*/ 834913 h 839675"/>
                <a:gd name="connsiteX71" fmla="*/ 0 w 2148764"/>
                <a:gd name="connsiteY71" fmla="*/ 825388 h 839675"/>
                <a:gd name="connsiteX0" fmla="*/ 0 w 2147971"/>
                <a:gd name="connsiteY0" fmla="*/ 825287 h 839574"/>
                <a:gd name="connsiteX1" fmla="*/ 0 w 2147971"/>
                <a:gd name="connsiteY1" fmla="*/ 825287 h 839574"/>
                <a:gd name="connsiteX2" fmla="*/ 390525 w 2147971"/>
                <a:gd name="connsiteY2" fmla="*/ 815762 h 839574"/>
                <a:gd name="connsiteX3" fmla="*/ 442913 w 2147971"/>
                <a:gd name="connsiteY3" fmla="*/ 810999 h 839574"/>
                <a:gd name="connsiteX4" fmla="*/ 528638 w 2147971"/>
                <a:gd name="connsiteY4" fmla="*/ 806237 h 839574"/>
                <a:gd name="connsiteX5" fmla="*/ 571500 w 2147971"/>
                <a:gd name="connsiteY5" fmla="*/ 796712 h 839574"/>
                <a:gd name="connsiteX6" fmla="*/ 614363 w 2147971"/>
                <a:gd name="connsiteY6" fmla="*/ 791949 h 839574"/>
                <a:gd name="connsiteX7" fmla="*/ 671513 w 2147971"/>
                <a:gd name="connsiteY7" fmla="*/ 782424 h 839574"/>
                <a:gd name="connsiteX8" fmla="*/ 685800 w 2147971"/>
                <a:gd name="connsiteY8" fmla="*/ 777662 h 839574"/>
                <a:gd name="connsiteX9" fmla="*/ 752475 w 2147971"/>
                <a:gd name="connsiteY9" fmla="*/ 758612 h 839574"/>
                <a:gd name="connsiteX10" fmla="*/ 776288 w 2147971"/>
                <a:gd name="connsiteY10" fmla="*/ 753849 h 839574"/>
                <a:gd name="connsiteX11" fmla="*/ 804863 w 2147971"/>
                <a:gd name="connsiteY11" fmla="*/ 744324 h 839574"/>
                <a:gd name="connsiteX12" fmla="*/ 823913 w 2147971"/>
                <a:gd name="connsiteY12" fmla="*/ 734799 h 839574"/>
                <a:gd name="connsiteX13" fmla="*/ 857250 w 2147971"/>
                <a:gd name="connsiteY13" fmla="*/ 730037 h 839574"/>
                <a:gd name="connsiteX14" fmla="*/ 909638 w 2147971"/>
                <a:gd name="connsiteY14" fmla="*/ 715749 h 839574"/>
                <a:gd name="connsiteX15" fmla="*/ 947738 w 2147971"/>
                <a:gd name="connsiteY15" fmla="*/ 706224 h 839574"/>
                <a:gd name="connsiteX16" fmla="*/ 990600 w 2147971"/>
                <a:gd name="connsiteY16" fmla="*/ 691937 h 839574"/>
                <a:gd name="connsiteX17" fmla="*/ 1019175 w 2147971"/>
                <a:gd name="connsiteY17" fmla="*/ 677649 h 839574"/>
                <a:gd name="connsiteX18" fmla="*/ 1033463 w 2147971"/>
                <a:gd name="connsiteY18" fmla="*/ 672887 h 839574"/>
                <a:gd name="connsiteX19" fmla="*/ 1066800 w 2147971"/>
                <a:gd name="connsiteY19" fmla="*/ 663362 h 839574"/>
                <a:gd name="connsiteX20" fmla="*/ 1085850 w 2147971"/>
                <a:gd name="connsiteY20" fmla="*/ 653837 h 839574"/>
                <a:gd name="connsiteX21" fmla="*/ 1100138 w 2147971"/>
                <a:gd name="connsiteY21" fmla="*/ 649074 h 839574"/>
                <a:gd name="connsiteX22" fmla="*/ 1119188 w 2147971"/>
                <a:gd name="connsiteY22" fmla="*/ 639549 h 839574"/>
                <a:gd name="connsiteX23" fmla="*/ 1147763 w 2147971"/>
                <a:gd name="connsiteY23" fmla="*/ 630024 h 839574"/>
                <a:gd name="connsiteX24" fmla="*/ 1162050 w 2147971"/>
                <a:gd name="connsiteY24" fmla="*/ 620499 h 839574"/>
                <a:gd name="connsiteX25" fmla="*/ 1204913 w 2147971"/>
                <a:gd name="connsiteY25" fmla="*/ 606212 h 839574"/>
                <a:gd name="connsiteX26" fmla="*/ 1276350 w 2147971"/>
                <a:gd name="connsiteY26" fmla="*/ 582399 h 839574"/>
                <a:gd name="connsiteX27" fmla="*/ 1290638 w 2147971"/>
                <a:gd name="connsiteY27" fmla="*/ 572874 h 839574"/>
                <a:gd name="connsiteX28" fmla="*/ 1328738 w 2147971"/>
                <a:gd name="connsiteY28" fmla="*/ 563349 h 839574"/>
                <a:gd name="connsiteX29" fmla="*/ 1362075 w 2147971"/>
                <a:gd name="connsiteY29" fmla="*/ 549062 h 839574"/>
                <a:gd name="connsiteX30" fmla="*/ 1376363 w 2147971"/>
                <a:gd name="connsiteY30" fmla="*/ 539537 h 839574"/>
                <a:gd name="connsiteX31" fmla="*/ 1404938 w 2147971"/>
                <a:gd name="connsiteY31" fmla="*/ 530012 h 839574"/>
                <a:gd name="connsiteX32" fmla="*/ 1419225 w 2147971"/>
                <a:gd name="connsiteY32" fmla="*/ 520487 h 839574"/>
                <a:gd name="connsiteX33" fmla="*/ 1466850 w 2147971"/>
                <a:gd name="connsiteY33" fmla="*/ 506199 h 839574"/>
                <a:gd name="connsiteX34" fmla="*/ 1495425 w 2147971"/>
                <a:gd name="connsiteY34" fmla="*/ 491912 h 839574"/>
                <a:gd name="connsiteX35" fmla="*/ 1528763 w 2147971"/>
                <a:gd name="connsiteY35" fmla="*/ 472862 h 839574"/>
                <a:gd name="connsiteX36" fmla="*/ 1543050 w 2147971"/>
                <a:gd name="connsiteY36" fmla="*/ 463337 h 839574"/>
                <a:gd name="connsiteX37" fmla="*/ 1557338 w 2147971"/>
                <a:gd name="connsiteY37" fmla="*/ 458574 h 839574"/>
                <a:gd name="connsiteX38" fmla="*/ 1585913 w 2147971"/>
                <a:gd name="connsiteY38" fmla="*/ 444287 h 839574"/>
                <a:gd name="connsiteX39" fmla="*/ 1652588 w 2147971"/>
                <a:gd name="connsiteY39" fmla="*/ 406187 h 839574"/>
                <a:gd name="connsiteX40" fmla="*/ 1671638 w 2147971"/>
                <a:gd name="connsiteY40" fmla="*/ 391899 h 839574"/>
                <a:gd name="connsiteX41" fmla="*/ 1685925 w 2147971"/>
                <a:gd name="connsiteY41" fmla="*/ 387137 h 839574"/>
                <a:gd name="connsiteX42" fmla="*/ 1724025 w 2147971"/>
                <a:gd name="connsiteY42" fmla="*/ 368087 h 839574"/>
                <a:gd name="connsiteX43" fmla="*/ 1752600 w 2147971"/>
                <a:gd name="connsiteY43" fmla="*/ 349037 h 839574"/>
                <a:gd name="connsiteX44" fmla="*/ 1781175 w 2147971"/>
                <a:gd name="connsiteY44" fmla="*/ 329987 h 839574"/>
                <a:gd name="connsiteX45" fmla="*/ 1814513 w 2147971"/>
                <a:gd name="connsiteY45" fmla="*/ 310937 h 839574"/>
                <a:gd name="connsiteX46" fmla="*/ 1843088 w 2147971"/>
                <a:gd name="connsiteY46" fmla="*/ 291887 h 839574"/>
                <a:gd name="connsiteX47" fmla="*/ 1876425 w 2147971"/>
                <a:gd name="connsiteY47" fmla="*/ 268074 h 839574"/>
                <a:gd name="connsiteX48" fmla="*/ 1905000 w 2147971"/>
                <a:gd name="connsiteY48" fmla="*/ 249024 h 839574"/>
                <a:gd name="connsiteX49" fmla="*/ 1919288 w 2147971"/>
                <a:gd name="connsiteY49" fmla="*/ 234737 h 839574"/>
                <a:gd name="connsiteX50" fmla="*/ 1947863 w 2147971"/>
                <a:gd name="connsiteY50" fmla="*/ 215687 h 839574"/>
                <a:gd name="connsiteX51" fmla="*/ 1962150 w 2147971"/>
                <a:gd name="connsiteY51" fmla="*/ 201399 h 839574"/>
                <a:gd name="connsiteX52" fmla="*/ 1990725 w 2147971"/>
                <a:gd name="connsiteY52" fmla="*/ 182349 h 839574"/>
                <a:gd name="connsiteX53" fmla="*/ 2005013 w 2147971"/>
                <a:gd name="connsiteY53" fmla="*/ 168062 h 839574"/>
                <a:gd name="connsiteX54" fmla="*/ 2019300 w 2147971"/>
                <a:gd name="connsiteY54" fmla="*/ 158537 h 839574"/>
                <a:gd name="connsiteX55" fmla="*/ 2033588 w 2147971"/>
                <a:gd name="connsiteY55" fmla="*/ 144249 h 839574"/>
                <a:gd name="connsiteX56" fmla="*/ 2062163 w 2147971"/>
                <a:gd name="connsiteY56" fmla="*/ 125199 h 839574"/>
                <a:gd name="connsiteX57" fmla="*/ 2085975 w 2147971"/>
                <a:gd name="connsiteY57" fmla="*/ 101387 h 839574"/>
                <a:gd name="connsiteX58" fmla="*/ 2095500 w 2147971"/>
                <a:gd name="connsiteY58" fmla="*/ 87099 h 839574"/>
                <a:gd name="connsiteX59" fmla="*/ 2109788 w 2147971"/>
                <a:gd name="connsiteY59" fmla="*/ 72812 h 839574"/>
                <a:gd name="connsiteX60" fmla="*/ 2128838 w 2147971"/>
                <a:gd name="connsiteY60" fmla="*/ 44237 h 839574"/>
                <a:gd name="connsiteX61" fmla="*/ 2147888 w 2147971"/>
                <a:gd name="connsiteY61" fmla="*/ 1374 h 839574"/>
                <a:gd name="connsiteX62" fmla="*/ 2124075 w 2147971"/>
                <a:gd name="connsiteY62" fmla="*/ 1375 h 839574"/>
                <a:gd name="connsiteX63" fmla="*/ 2124075 w 2147971"/>
                <a:gd name="connsiteY63" fmla="*/ 29949 h 839574"/>
                <a:gd name="connsiteX64" fmla="*/ 2143125 w 2147971"/>
                <a:gd name="connsiteY64" fmla="*/ 68049 h 839574"/>
                <a:gd name="connsiteX65" fmla="*/ 2138363 w 2147971"/>
                <a:gd name="connsiteY65" fmla="*/ 830049 h 839574"/>
                <a:gd name="connsiteX66" fmla="*/ 2124075 w 2147971"/>
                <a:gd name="connsiteY66" fmla="*/ 834812 h 839574"/>
                <a:gd name="connsiteX67" fmla="*/ 2043113 w 2147971"/>
                <a:gd name="connsiteY67" fmla="*/ 839574 h 839574"/>
                <a:gd name="connsiteX68" fmla="*/ 1343025 w 2147971"/>
                <a:gd name="connsiteY68" fmla="*/ 834812 h 839574"/>
                <a:gd name="connsiteX69" fmla="*/ 1181100 w 2147971"/>
                <a:gd name="connsiteY69" fmla="*/ 830049 h 839574"/>
                <a:gd name="connsiteX70" fmla="*/ 490538 w 2147971"/>
                <a:gd name="connsiteY70" fmla="*/ 834812 h 839574"/>
                <a:gd name="connsiteX71" fmla="*/ 0 w 2147971"/>
                <a:gd name="connsiteY71" fmla="*/ 825287 h 839574"/>
                <a:gd name="connsiteX0" fmla="*/ 0 w 2157830"/>
                <a:gd name="connsiteY0" fmla="*/ 824980 h 839267"/>
                <a:gd name="connsiteX1" fmla="*/ 0 w 2157830"/>
                <a:gd name="connsiteY1" fmla="*/ 824980 h 839267"/>
                <a:gd name="connsiteX2" fmla="*/ 390525 w 2157830"/>
                <a:gd name="connsiteY2" fmla="*/ 815455 h 839267"/>
                <a:gd name="connsiteX3" fmla="*/ 442913 w 2157830"/>
                <a:gd name="connsiteY3" fmla="*/ 810692 h 839267"/>
                <a:gd name="connsiteX4" fmla="*/ 528638 w 2157830"/>
                <a:gd name="connsiteY4" fmla="*/ 805930 h 839267"/>
                <a:gd name="connsiteX5" fmla="*/ 571500 w 2157830"/>
                <a:gd name="connsiteY5" fmla="*/ 796405 h 839267"/>
                <a:gd name="connsiteX6" fmla="*/ 614363 w 2157830"/>
                <a:gd name="connsiteY6" fmla="*/ 791642 h 839267"/>
                <a:gd name="connsiteX7" fmla="*/ 671513 w 2157830"/>
                <a:gd name="connsiteY7" fmla="*/ 782117 h 839267"/>
                <a:gd name="connsiteX8" fmla="*/ 685800 w 2157830"/>
                <a:gd name="connsiteY8" fmla="*/ 777355 h 839267"/>
                <a:gd name="connsiteX9" fmla="*/ 752475 w 2157830"/>
                <a:gd name="connsiteY9" fmla="*/ 758305 h 839267"/>
                <a:gd name="connsiteX10" fmla="*/ 776288 w 2157830"/>
                <a:gd name="connsiteY10" fmla="*/ 753542 h 839267"/>
                <a:gd name="connsiteX11" fmla="*/ 804863 w 2157830"/>
                <a:gd name="connsiteY11" fmla="*/ 744017 h 839267"/>
                <a:gd name="connsiteX12" fmla="*/ 823913 w 2157830"/>
                <a:gd name="connsiteY12" fmla="*/ 734492 h 839267"/>
                <a:gd name="connsiteX13" fmla="*/ 857250 w 2157830"/>
                <a:gd name="connsiteY13" fmla="*/ 729730 h 839267"/>
                <a:gd name="connsiteX14" fmla="*/ 909638 w 2157830"/>
                <a:gd name="connsiteY14" fmla="*/ 715442 h 839267"/>
                <a:gd name="connsiteX15" fmla="*/ 947738 w 2157830"/>
                <a:gd name="connsiteY15" fmla="*/ 705917 h 839267"/>
                <a:gd name="connsiteX16" fmla="*/ 990600 w 2157830"/>
                <a:gd name="connsiteY16" fmla="*/ 691630 h 839267"/>
                <a:gd name="connsiteX17" fmla="*/ 1019175 w 2157830"/>
                <a:gd name="connsiteY17" fmla="*/ 677342 h 839267"/>
                <a:gd name="connsiteX18" fmla="*/ 1033463 w 2157830"/>
                <a:gd name="connsiteY18" fmla="*/ 672580 h 839267"/>
                <a:gd name="connsiteX19" fmla="*/ 1066800 w 2157830"/>
                <a:gd name="connsiteY19" fmla="*/ 663055 h 839267"/>
                <a:gd name="connsiteX20" fmla="*/ 1085850 w 2157830"/>
                <a:gd name="connsiteY20" fmla="*/ 653530 h 839267"/>
                <a:gd name="connsiteX21" fmla="*/ 1100138 w 2157830"/>
                <a:gd name="connsiteY21" fmla="*/ 648767 h 839267"/>
                <a:gd name="connsiteX22" fmla="*/ 1119188 w 2157830"/>
                <a:gd name="connsiteY22" fmla="*/ 639242 h 839267"/>
                <a:gd name="connsiteX23" fmla="*/ 1147763 w 2157830"/>
                <a:gd name="connsiteY23" fmla="*/ 629717 h 839267"/>
                <a:gd name="connsiteX24" fmla="*/ 1162050 w 2157830"/>
                <a:gd name="connsiteY24" fmla="*/ 620192 h 839267"/>
                <a:gd name="connsiteX25" fmla="*/ 1204913 w 2157830"/>
                <a:gd name="connsiteY25" fmla="*/ 605905 h 839267"/>
                <a:gd name="connsiteX26" fmla="*/ 1276350 w 2157830"/>
                <a:gd name="connsiteY26" fmla="*/ 582092 h 839267"/>
                <a:gd name="connsiteX27" fmla="*/ 1290638 w 2157830"/>
                <a:gd name="connsiteY27" fmla="*/ 572567 h 839267"/>
                <a:gd name="connsiteX28" fmla="*/ 1328738 w 2157830"/>
                <a:gd name="connsiteY28" fmla="*/ 563042 h 839267"/>
                <a:gd name="connsiteX29" fmla="*/ 1362075 w 2157830"/>
                <a:gd name="connsiteY29" fmla="*/ 548755 h 839267"/>
                <a:gd name="connsiteX30" fmla="*/ 1376363 w 2157830"/>
                <a:gd name="connsiteY30" fmla="*/ 539230 h 839267"/>
                <a:gd name="connsiteX31" fmla="*/ 1404938 w 2157830"/>
                <a:gd name="connsiteY31" fmla="*/ 529705 h 839267"/>
                <a:gd name="connsiteX32" fmla="*/ 1419225 w 2157830"/>
                <a:gd name="connsiteY32" fmla="*/ 520180 h 839267"/>
                <a:gd name="connsiteX33" fmla="*/ 1466850 w 2157830"/>
                <a:gd name="connsiteY33" fmla="*/ 505892 h 839267"/>
                <a:gd name="connsiteX34" fmla="*/ 1495425 w 2157830"/>
                <a:gd name="connsiteY34" fmla="*/ 491605 h 839267"/>
                <a:gd name="connsiteX35" fmla="*/ 1528763 w 2157830"/>
                <a:gd name="connsiteY35" fmla="*/ 472555 h 839267"/>
                <a:gd name="connsiteX36" fmla="*/ 1543050 w 2157830"/>
                <a:gd name="connsiteY36" fmla="*/ 463030 h 839267"/>
                <a:gd name="connsiteX37" fmla="*/ 1557338 w 2157830"/>
                <a:gd name="connsiteY37" fmla="*/ 458267 h 839267"/>
                <a:gd name="connsiteX38" fmla="*/ 1585913 w 2157830"/>
                <a:gd name="connsiteY38" fmla="*/ 443980 h 839267"/>
                <a:gd name="connsiteX39" fmla="*/ 1652588 w 2157830"/>
                <a:gd name="connsiteY39" fmla="*/ 405880 h 839267"/>
                <a:gd name="connsiteX40" fmla="*/ 1671638 w 2157830"/>
                <a:gd name="connsiteY40" fmla="*/ 391592 h 839267"/>
                <a:gd name="connsiteX41" fmla="*/ 1685925 w 2157830"/>
                <a:gd name="connsiteY41" fmla="*/ 386830 h 839267"/>
                <a:gd name="connsiteX42" fmla="*/ 1724025 w 2157830"/>
                <a:gd name="connsiteY42" fmla="*/ 367780 h 839267"/>
                <a:gd name="connsiteX43" fmla="*/ 1752600 w 2157830"/>
                <a:gd name="connsiteY43" fmla="*/ 348730 h 839267"/>
                <a:gd name="connsiteX44" fmla="*/ 1781175 w 2157830"/>
                <a:gd name="connsiteY44" fmla="*/ 329680 h 839267"/>
                <a:gd name="connsiteX45" fmla="*/ 1814513 w 2157830"/>
                <a:gd name="connsiteY45" fmla="*/ 310630 h 839267"/>
                <a:gd name="connsiteX46" fmla="*/ 1843088 w 2157830"/>
                <a:gd name="connsiteY46" fmla="*/ 291580 h 839267"/>
                <a:gd name="connsiteX47" fmla="*/ 1876425 w 2157830"/>
                <a:gd name="connsiteY47" fmla="*/ 267767 h 839267"/>
                <a:gd name="connsiteX48" fmla="*/ 1905000 w 2157830"/>
                <a:gd name="connsiteY48" fmla="*/ 248717 h 839267"/>
                <a:gd name="connsiteX49" fmla="*/ 1919288 w 2157830"/>
                <a:gd name="connsiteY49" fmla="*/ 234430 h 839267"/>
                <a:gd name="connsiteX50" fmla="*/ 1947863 w 2157830"/>
                <a:gd name="connsiteY50" fmla="*/ 215380 h 839267"/>
                <a:gd name="connsiteX51" fmla="*/ 1962150 w 2157830"/>
                <a:gd name="connsiteY51" fmla="*/ 201092 h 839267"/>
                <a:gd name="connsiteX52" fmla="*/ 1990725 w 2157830"/>
                <a:gd name="connsiteY52" fmla="*/ 182042 h 839267"/>
                <a:gd name="connsiteX53" fmla="*/ 2005013 w 2157830"/>
                <a:gd name="connsiteY53" fmla="*/ 167755 h 839267"/>
                <a:gd name="connsiteX54" fmla="*/ 2019300 w 2157830"/>
                <a:gd name="connsiteY54" fmla="*/ 158230 h 839267"/>
                <a:gd name="connsiteX55" fmla="*/ 2033588 w 2157830"/>
                <a:gd name="connsiteY55" fmla="*/ 143942 h 839267"/>
                <a:gd name="connsiteX56" fmla="*/ 2062163 w 2157830"/>
                <a:gd name="connsiteY56" fmla="*/ 124892 h 839267"/>
                <a:gd name="connsiteX57" fmla="*/ 2085975 w 2157830"/>
                <a:gd name="connsiteY57" fmla="*/ 101080 h 839267"/>
                <a:gd name="connsiteX58" fmla="*/ 2095500 w 2157830"/>
                <a:gd name="connsiteY58" fmla="*/ 86792 h 839267"/>
                <a:gd name="connsiteX59" fmla="*/ 2109788 w 2157830"/>
                <a:gd name="connsiteY59" fmla="*/ 72505 h 839267"/>
                <a:gd name="connsiteX60" fmla="*/ 2128838 w 2157830"/>
                <a:gd name="connsiteY60" fmla="*/ 43930 h 839267"/>
                <a:gd name="connsiteX61" fmla="*/ 2147888 w 2157830"/>
                <a:gd name="connsiteY61" fmla="*/ 1067 h 839267"/>
                <a:gd name="connsiteX62" fmla="*/ 2124075 w 2157830"/>
                <a:gd name="connsiteY62" fmla="*/ 1068 h 839267"/>
                <a:gd name="connsiteX63" fmla="*/ 2157412 w 2157830"/>
                <a:gd name="connsiteY63" fmla="*/ 24880 h 839267"/>
                <a:gd name="connsiteX64" fmla="*/ 2143125 w 2157830"/>
                <a:gd name="connsiteY64" fmla="*/ 67742 h 839267"/>
                <a:gd name="connsiteX65" fmla="*/ 2138363 w 2157830"/>
                <a:gd name="connsiteY65" fmla="*/ 829742 h 839267"/>
                <a:gd name="connsiteX66" fmla="*/ 2124075 w 2157830"/>
                <a:gd name="connsiteY66" fmla="*/ 834505 h 839267"/>
                <a:gd name="connsiteX67" fmla="*/ 2043113 w 2157830"/>
                <a:gd name="connsiteY67" fmla="*/ 839267 h 839267"/>
                <a:gd name="connsiteX68" fmla="*/ 1343025 w 2157830"/>
                <a:gd name="connsiteY68" fmla="*/ 834505 h 839267"/>
                <a:gd name="connsiteX69" fmla="*/ 1181100 w 2157830"/>
                <a:gd name="connsiteY69" fmla="*/ 829742 h 839267"/>
                <a:gd name="connsiteX70" fmla="*/ 490538 w 2157830"/>
                <a:gd name="connsiteY70" fmla="*/ 834505 h 839267"/>
                <a:gd name="connsiteX71" fmla="*/ 0 w 2157830"/>
                <a:gd name="connsiteY71" fmla="*/ 824980 h 839267"/>
                <a:gd name="connsiteX0" fmla="*/ 0 w 2157830"/>
                <a:gd name="connsiteY0" fmla="*/ 833438 h 847725"/>
                <a:gd name="connsiteX1" fmla="*/ 0 w 2157830"/>
                <a:gd name="connsiteY1" fmla="*/ 833438 h 847725"/>
                <a:gd name="connsiteX2" fmla="*/ 390525 w 2157830"/>
                <a:gd name="connsiteY2" fmla="*/ 823913 h 847725"/>
                <a:gd name="connsiteX3" fmla="*/ 442913 w 2157830"/>
                <a:gd name="connsiteY3" fmla="*/ 819150 h 847725"/>
                <a:gd name="connsiteX4" fmla="*/ 528638 w 2157830"/>
                <a:gd name="connsiteY4" fmla="*/ 814388 h 847725"/>
                <a:gd name="connsiteX5" fmla="*/ 571500 w 2157830"/>
                <a:gd name="connsiteY5" fmla="*/ 804863 h 847725"/>
                <a:gd name="connsiteX6" fmla="*/ 614363 w 2157830"/>
                <a:gd name="connsiteY6" fmla="*/ 800100 h 847725"/>
                <a:gd name="connsiteX7" fmla="*/ 671513 w 2157830"/>
                <a:gd name="connsiteY7" fmla="*/ 790575 h 847725"/>
                <a:gd name="connsiteX8" fmla="*/ 685800 w 2157830"/>
                <a:gd name="connsiteY8" fmla="*/ 785813 h 847725"/>
                <a:gd name="connsiteX9" fmla="*/ 752475 w 2157830"/>
                <a:gd name="connsiteY9" fmla="*/ 766763 h 847725"/>
                <a:gd name="connsiteX10" fmla="*/ 776288 w 2157830"/>
                <a:gd name="connsiteY10" fmla="*/ 762000 h 847725"/>
                <a:gd name="connsiteX11" fmla="*/ 804863 w 2157830"/>
                <a:gd name="connsiteY11" fmla="*/ 752475 h 847725"/>
                <a:gd name="connsiteX12" fmla="*/ 823913 w 2157830"/>
                <a:gd name="connsiteY12" fmla="*/ 742950 h 847725"/>
                <a:gd name="connsiteX13" fmla="*/ 857250 w 2157830"/>
                <a:gd name="connsiteY13" fmla="*/ 738188 h 847725"/>
                <a:gd name="connsiteX14" fmla="*/ 909638 w 2157830"/>
                <a:gd name="connsiteY14" fmla="*/ 723900 h 847725"/>
                <a:gd name="connsiteX15" fmla="*/ 947738 w 2157830"/>
                <a:gd name="connsiteY15" fmla="*/ 714375 h 847725"/>
                <a:gd name="connsiteX16" fmla="*/ 990600 w 2157830"/>
                <a:gd name="connsiteY16" fmla="*/ 700088 h 847725"/>
                <a:gd name="connsiteX17" fmla="*/ 1019175 w 2157830"/>
                <a:gd name="connsiteY17" fmla="*/ 685800 h 847725"/>
                <a:gd name="connsiteX18" fmla="*/ 1033463 w 2157830"/>
                <a:gd name="connsiteY18" fmla="*/ 681038 h 847725"/>
                <a:gd name="connsiteX19" fmla="*/ 1066800 w 2157830"/>
                <a:gd name="connsiteY19" fmla="*/ 671513 h 847725"/>
                <a:gd name="connsiteX20" fmla="*/ 1085850 w 2157830"/>
                <a:gd name="connsiteY20" fmla="*/ 661988 h 847725"/>
                <a:gd name="connsiteX21" fmla="*/ 1100138 w 2157830"/>
                <a:gd name="connsiteY21" fmla="*/ 657225 h 847725"/>
                <a:gd name="connsiteX22" fmla="*/ 1119188 w 2157830"/>
                <a:gd name="connsiteY22" fmla="*/ 647700 h 847725"/>
                <a:gd name="connsiteX23" fmla="*/ 1147763 w 2157830"/>
                <a:gd name="connsiteY23" fmla="*/ 638175 h 847725"/>
                <a:gd name="connsiteX24" fmla="*/ 1162050 w 2157830"/>
                <a:gd name="connsiteY24" fmla="*/ 628650 h 847725"/>
                <a:gd name="connsiteX25" fmla="*/ 1204913 w 2157830"/>
                <a:gd name="connsiteY25" fmla="*/ 614363 h 847725"/>
                <a:gd name="connsiteX26" fmla="*/ 1276350 w 2157830"/>
                <a:gd name="connsiteY26" fmla="*/ 590550 h 847725"/>
                <a:gd name="connsiteX27" fmla="*/ 1290638 w 2157830"/>
                <a:gd name="connsiteY27" fmla="*/ 581025 h 847725"/>
                <a:gd name="connsiteX28" fmla="*/ 1328738 w 2157830"/>
                <a:gd name="connsiteY28" fmla="*/ 571500 h 847725"/>
                <a:gd name="connsiteX29" fmla="*/ 1362075 w 2157830"/>
                <a:gd name="connsiteY29" fmla="*/ 557213 h 847725"/>
                <a:gd name="connsiteX30" fmla="*/ 1376363 w 2157830"/>
                <a:gd name="connsiteY30" fmla="*/ 547688 h 847725"/>
                <a:gd name="connsiteX31" fmla="*/ 1404938 w 2157830"/>
                <a:gd name="connsiteY31" fmla="*/ 538163 h 847725"/>
                <a:gd name="connsiteX32" fmla="*/ 1419225 w 2157830"/>
                <a:gd name="connsiteY32" fmla="*/ 528638 h 847725"/>
                <a:gd name="connsiteX33" fmla="*/ 1466850 w 2157830"/>
                <a:gd name="connsiteY33" fmla="*/ 514350 h 847725"/>
                <a:gd name="connsiteX34" fmla="*/ 1495425 w 2157830"/>
                <a:gd name="connsiteY34" fmla="*/ 500063 h 847725"/>
                <a:gd name="connsiteX35" fmla="*/ 1528763 w 2157830"/>
                <a:gd name="connsiteY35" fmla="*/ 481013 h 847725"/>
                <a:gd name="connsiteX36" fmla="*/ 1543050 w 2157830"/>
                <a:gd name="connsiteY36" fmla="*/ 471488 h 847725"/>
                <a:gd name="connsiteX37" fmla="*/ 1557338 w 2157830"/>
                <a:gd name="connsiteY37" fmla="*/ 466725 h 847725"/>
                <a:gd name="connsiteX38" fmla="*/ 1585913 w 2157830"/>
                <a:gd name="connsiteY38" fmla="*/ 452438 h 847725"/>
                <a:gd name="connsiteX39" fmla="*/ 1652588 w 2157830"/>
                <a:gd name="connsiteY39" fmla="*/ 414338 h 847725"/>
                <a:gd name="connsiteX40" fmla="*/ 1671638 w 2157830"/>
                <a:gd name="connsiteY40" fmla="*/ 400050 h 847725"/>
                <a:gd name="connsiteX41" fmla="*/ 1685925 w 2157830"/>
                <a:gd name="connsiteY41" fmla="*/ 395288 h 847725"/>
                <a:gd name="connsiteX42" fmla="*/ 1724025 w 2157830"/>
                <a:gd name="connsiteY42" fmla="*/ 376238 h 847725"/>
                <a:gd name="connsiteX43" fmla="*/ 1752600 w 2157830"/>
                <a:gd name="connsiteY43" fmla="*/ 357188 h 847725"/>
                <a:gd name="connsiteX44" fmla="*/ 1781175 w 2157830"/>
                <a:gd name="connsiteY44" fmla="*/ 338138 h 847725"/>
                <a:gd name="connsiteX45" fmla="*/ 1814513 w 2157830"/>
                <a:gd name="connsiteY45" fmla="*/ 319088 h 847725"/>
                <a:gd name="connsiteX46" fmla="*/ 1843088 w 2157830"/>
                <a:gd name="connsiteY46" fmla="*/ 300038 h 847725"/>
                <a:gd name="connsiteX47" fmla="*/ 1876425 w 2157830"/>
                <a:gd name="connsiteY47" fmla="*/ 276225 h 847725"/>
                <a:gd name="connsiteX48" fmla="*/ 1905000 w 2157830"/>
                <a:gd name="connsiteY48" fmla="*/ 257175 h 847725"/>
                <a:gd name="connsiteX49" fmla="*/ 1919288 w 2157830"/>
                <a:gd name="connsiteY49" fmla="*/ 242888 h 847725"/>
                <a:gd name="connsiteX50" fmla="*/ 1947863 w 2157830"/>
                <a:gd name="connsiteY50" fmla="*/ 223838 h 847725"/>
                <a:gd name="connsiteX51" fmla="*/ 1962150 w 2157830"/>
                <a:gd name="connsiteY51" fmla="*/ 209550 h 847725"/>
                <a:gd name="connsiteX52" fmla="*/ 1990725 w 2157830"/>
                <a:gd name="connsiteY52" fmla="*/ 190500 h 847725"/>
                <a:gd name="connsiteX53" fmla="*/ 2005013 w 2157830"/>
                <a:gd name="connsiteY53" fmla="*/ 176213 h 847725"/>
                <a:gd name="connsiteX54" fmla="*/ 2019300 w 2157830"/>
                <a:gd name="connsiteY54" fmla="*/ 166688 h 847725"/>
                <a:gd name="connsiteX55" fmla="*/ 2033588 w 2157830"/>
                <a:gd name="connsiteY55" fmla="*/ 152400 h 847725"/>
                <a:gd name="connsiteX56" fmla="*/ 2062163 w 2157830"/>
                <a:gd name="connsiteY56" fmla="*/ 133350 h 847725"/>
                <a:gd name="connsiteX57" fmla="*/ 2085975 w 2157830"/>
                <a:gd name="connsiteY57" fmla="*/ 109538 h 847725"/>
                <a:gd name="connsiteX58" fmla="*/ 2095500 w 2157830"/>
                <a:gd name="connsiteY58" fmla="*/ 95250 h 847725"/>
                <a:gd name="connsiteX59" fmla="*/ 2109788 w 2157830"/>
                <a:gd name="connsiteY59" fmla="*/ 80963 h 847725"/>
                <a:gd name="connsiteX60" fmla="*/ 2128838 w 2157830"/>
                <a:gd name="connsiteY60" fmla="*/ 52388 h 847725"/>
                <a:gd name="connsiteX61" fmla="*/ 2150270 w 2157830"/>
                <a:gd name="connsiteY61" fmla="*/ 0 h 847725"/>
                <a:gd name="connsiteX62" fmla="*/ 2124075 w 2157830"/>
                <a:gd name="connsiteY62" fmla="*/ 9526 h 847725"/>
                <a:gd name="connsiteX63" fmla="*/ 2157412 w 2157830"/>
                <a:gd name="connsiteY63" fmla="*/ 33338 h 847725"/>
                <a:gd name="connsiteX64" fmla="*/ 2143125 w 2157830"/>
                <a:gd name="connsiteY64" fmla="*/ 76200 h 847725"/>
                <a:gd name="connsiteX65" fmla="*/ 2138363 w 2157830"/>
                <a:gd name="connsiteY65" fmla="*/ 838200 h 847725"/>
                <a:gd name="connsiteX66" fmla="*/ 2124075 w 2157830"/>
                <a:gd name="connsiteY66" fmla="*/ 842963 h 847725"/>
                <a:gd name="connsiteX67" fmla="*/ 2043113 w 2157830"/>
                <a:gd name="connsiteY67" fmla="*/ 847725 h 847725"/>
                <a:gd name="connsiteX68" fmla="*/ 1343025 w 2157830"/>
                <a:gd name="connsiteY68" fmla="*/ 842963 h 847725"/>
                <a:gd name="connsiteX69" fmla="*/ 1181100 w 2157830"/>
                <a:gd name="connsiteY69" fmla="*/ 838200 h 847725"/>
                <a:gd name="connsiteX70" fmla="*/ 490538 w 2157830"/>
                <a:gd name="connsiteY70" fmla="*/ 842963 h 847725"/>
                <a:gd name="connsiteX71" fmla="*/ 0 w 2157830"/>
                <a:gd name="connsiteY71" fmla="*/ 833438 h 847725"/>
                <a:gd name="connsiteX0" fmla="*/ 0 w 2157830"/>
                <a:gd name="connsiteY0" fmla="*/ 833438 h 847725"/>
                <a:gd name="connsiteX1" fmla="*/ 0 w 2157830"/>
                <a:gd name="connsiteY1" fmla="*/ 833438 h 847725"/>
                <a:gd name="connsiteX2" fmla="*/ 390525 w 2157830"/>
                <a:gd name="connsiteY2" fmla="*/ 823913 h 847725"/>
                <a:gd name="connsiteX3" fmla="*/ 442913 w 2157830"/>
                <a:gd name="connsiteY3" fmla="*/ 819150 h 847725"/>
                <a:gd name="connsiteX4" fmla="*/ 528638 w 2157830"/>
                <a:gd name="connsiteY4" fmla="*/ 814388 h 847725"/>
                <a:gd name="connsiteX5" fmla="*/ 571500 w 2157830"/>
                <a:gd name="connsiteY5" fmla="*/ 804863 h 847725"/>
                <a:gd name="connsiteX6" fmla="*/ 614363 w 2157830"/>
                <a:gd name="connsiteY6" fmla="*/ 800100 h 847725"/>
                <a:gd name="connsiteX7" fmla="*/ 671513 w 2157830"/>
                <a:gd name="connsiteY7" fmla="*/ 790575 h 847725"/>
                <a:gd name="connsiteX8" fmla="*/ 685800 w 2157830"/>
                <a:gd name="connsiteY8" fmla="*/ 785813 h 847725"/>
                <a:gd name="connsiteX9" fmla="*/ 752475 w 2157830"/>
                <a:gd name="connsiteY9" fmla="*/ 766763 h 847725"/>
                <a:gd name="connsiteX10" fmla="*/ 776288 w 2157830"/>
                <a:gd name="connsiteY10" fmla="*/ 762000 h 847725"/>
                <a:gd name="connsiteX11" fmla="*/ 804863 w 2157830"/>
                <a:gd name="connsiteY11" fmla="*/ 752475 h 847725"/>
                <a:gd name="connsiteX12" fmla="*/ 823913 w 2157830"/>
                <a:gd name="connsiteY12" fmla="*/ 742950 h 847725"/>
                <a:gd name="connsiteX13" fmla="*/ 857250 w 2157830"/>
                <a:gd name="connsiteY13" fmla="*/ 738188 h 847725"/>
                <a:gd name="connsiteX14" fmla="*/ 909638 w 2157830"/>
                <a:gd name="connsiteY14" fmla="*/ 723900 h 847725"/>
                <a:gd name="connsiteX15" fmla="*/ 947738 w 2157830"/>
                <a:gd name="connsiteY15" fmla="*/ 714375 h 847725"/>
                <a:gd name="connsiteX16" fmla="*/ 990600 w 2157830"/>
                <a:gd name="connsiteY16" fmla="*/ 700088 h 847725"/>
                <a:gd name="connsiteX17" fmla="*/ 1019175 w 2157830"/>
                <a:gd name="connsiteY17" fmla="*/ 685800 h 847725"/>
                <a:gd name="connsiteX18" fmla="*/ 1033463 w 2157830"/>
                <a:gd name="connsiteY18" fmla="*/ 681038 h 847725"/>
                <a:gd name="connsiteX19" fmla="*/ 1066800 w 2157830"/>
                <a:gd name="connsiteY19" fmla="*/ 671513 h 847725"/>
                <a:gd name="connsiteX20" fmla="*/ 1085850 w 2157830"/>
                <a:gd name="connsiteY20" fmla="*/ 661988 h 847725"/>
                <a:gd name="connsiteX21" fmla="*/ 1100138 w 2157830"/>
                <a:gd name="connsiteY21" fmla="*/ 657225 h 847725"/>
                <a:gd name="connsiteX22" fmla="*/ 1119188 w 2157830"/>
                <a:gd name="connsiteY22" fmla="*/ 647700 h 847725"/>
                <a:gd name="connsiteX23" fmla="*/ 1147763 w 2157830"/>
                <a:gd name="connsiteY23" fmla="*/ 638175 h 847725"/>
                <a:gd name="connsiteX24" fmla="*/ 1162050 w 2157830"/>
                <a:gd name="connsiteY24" fmla="*/ 628650 h 847725"/>
                <a:gd name="connsiteX25" fmla="*/ 1204913 w 2157830"/>
                <a:gd name="connsiteY25" fmla="*/ 614363 h 847725"/>
                <a:gd name="connsiteX26" fmla="*/ 1276350 w 2157830"/>
                <a:gd name="connsiteY26" fmla="*/ 590550 h 847725"/>
                <a:gd name="connsiteX27" fmla="*/ 1290638 w 2157830"/>
                <a:gd name="connsiteY27" fmla="*/ 581025 h 847725"/>
                <a:gd name="connsiteX28" fmla="*/ 1328738 w 2157830"/>
                <a:gd name="connsiteY28" fmla="*/ 571500 h 847725"/>
                <a:gd name="connsiteX29" fmla="*/ 1362075 w 2157830"/>
                <a:gd name="connsiteY29" fmla="*/ 557213 h 847725"/>
                <a:gd name="connsiteX30" fmla="*/ 1376363 w 2157830"/>
                <a:gd name="connsiteY30" fmla="*/ 547688 h 847725"/>
                <a:gd name="connsiteX31" fmla="*/ 1404938 w 2157830"/>
                <a:gd name="connsiteY31" fmla="*/ 538163 h 847725"/>
                <a:gd name="connsiteX32" fmla="*/ 1419225 w 2157830"/>
                <a:gd name="connsiteY32" fmla="*/ 528638 h 847725"/>
                <a:gd name="connsiteX33" fmla="*/ 1466850 w 2157830"/>
                <a:gd name="connsiteY33" fmla="*/ 514350 h 847725"/>
                <a:gd name="connsiteX34" fmla="*/ 1495425 w 2157830"/>
                <a:gd name="connsiteY34" fmla="*/ 500063 h 847725"/>
                <a:gd name="connsiteX35" fmla="*/ 1528763 w 2157830"/>
                <a:gd name="connsiteY35" fmla="*/ 481013 h 847725"/>
                <a:gd name="connsiteX36" fmla="*/ 1543050 w 2157830"/>
                <a:gd name="connsiteY36" fmla="*/ 471488 h 847725"/>
                <a:gd name="connsiteX37" fmla="*/ 1557338 w 2157830"/>
                <a:gd name="connsiteY37" fmla="*/ 466725 h 847725"/>
                <a:gd name="connsiteX38" fmla="*/ 1585913 w 2157830"/>
                <a:gd name="connsiteY38" fmla="*/ 452438 h 847725"/>
                <a:gd name="connsiteX39" fmla="*/ 1652588 w 2157830"/>
                <a:gd name="connsiteY39" fmla="*/ 414338 h 847725"/>
                <a:gd name="connsiteX40" fmla="*/ 1671638 w 2157830"/>
                <a:gd name="connsiteY40" fmla="*/ 400050 h 847725"/>
                <a:gd name="connsiteX41" fmla="*/ 1685925 w 2157830"/>
                <a:gd name="connsiteY41" fmla="*/ 395288 h 847725"/>
                <a:gd name="connsiteX42" fmla="*/ 1724025 w 2157830"/>
                <a:gd name="connsiteY42" fmla="*/ 376238 h 847725"/>
                <a:gd name="connsiteX43" fmla="*/ 1752600 w 2157830"/>
                <a:gd name="connsiteY43" fmla="*/ 357188 h 847725"/>
                <a:gd name="connsiteX44" fmla="*/ 1781175 w 2157830"/>
                <a:gd name="connsiteY44" fmla="*/ 338138 h 847725"/>
                <a:gd name="connsiteX45" fmla="*/ 1814513 w 2157830"/>
                <a:gd name="connsiteY45" fmla="*/ 319088 h 847725"/>
                <a:gd name="connsiteX46" fmla="*/ 1843088 w 2157830"/>
                <a:gd name="connsiteY46" fmla="*/ 300038 h 847725"/>
                <a:gd name="connsiteX47" fmla="*/ 1876425 w 2157830"/>
                <a:gd name="connsiteY47" fmla="*/ 276225 h 847725"/>
                <a:gd name="connsiteX48" fmla="*/ 1905000 w 2157830"/>
                <a:gd name="connsiteY48" fmla="*/ 257175 h 847725"/>
                <a:gd name="connsiteX49" fmla="*/ 1919288 w 2157830"/>
                <a:gd name="connsiteY49" fmla="*/ 242888 h 847725"/>
                <a:gd name="connsiteX50" fmla="*/ 1947863 w 2157830"/>
                <a:gd name="connsiteY50" fmla="*/ 223838 h 847725"/>
                <a:gd name="connsiteX51" fmla="*/ 1962150 w 2157830"/>
                <a:gd name="connsiteY51" fmla="*/ 209550 h 847725"/>
                <a:gd name="connsiteX52" fmla="*/ 1990725 w 2157830"/>
                <a:gd name="connsiteY52" fmla="*/ 190500 h 847725"/>
                <a:gd name="connsiteX53" fmla="*/ 2005013 w 2157830"/>
                <a:gd name="connsiteY53" fmla="*/ 176213 h 847725"/>
                <a:gd name="connsiteX54" fmla="*/ 2019300 w 2157830"/>
                <a:gd name="connsiteY54" fmla="*/ 166688 h 847725"/>
                <a:gd name="connsiteX55" fmla="*/ 2033588 w 2157830"/>
                <a:gd name="connsiteY55" fmla="*/ 152400 h 847725"/>
                <a:gd name="connsiteX56" fmla="*/ 2062163 w 2157830"/>
                <a:gd name="connsiteY56" fmla="*/ 133350 h 847725"/>
                <a:gd name="connsiteX57" fmla="*/ 2085975 w 2157830"/>
                <a:gd name="connsiteY57" fmla="*/ 109538 h 847725"/>
                <a:gd name="connsiteX58" fmla="*/ 2095500 w 2157830"/>
                <a:gd name="connsiteY58" fmla="*/ 95250 h 847725"/>
                <a:gd name="connsiteX59" fmla="*/ 2109788 w 2157830"/>
                <a:gd name="connsiteY59" fmla="*/ 80963 h 847725"/>
                <a:gd name="connsiteX60" fmla="*/ 2109788 w 2157830"/>
                <a:gd name="connsiteY60" fmla="*/ 40482 h 847725"/>
                <a:gd name="connsiteX61" fmla="*/ 2150270 w 2157830"/>
                <a:gd name="connsiteY61" fmla="*/ 0 h 847725"/>
                <a:gd name="connsiteX62" fmla="*/ 2124075 w 2157830"/>
                <a:gd name="connsiteY62" fmla="*/ 9526 h 847725"/>
                <a:gd name="connsiteX63" fmla="*/ 2157412 w 2157830"/>
                <a:gd name="connsiteY63" fmla="*/ 33338 h 847725"/>
                <a:gd name="connsiteX64" fmla="*/ 2143125 w 2157830"/>
                <a:gd name="connsiteY64" fmla="*/ 76200 h 847725"/>
                <a:gd name="connsiteX65" fmla="*/ 2138363 w 2157830"/>
                <a:gd name="connsiteY65" fmla="*/ 838200 h 847725"/>
                <a:gd name="connsiteX66" fmla="*/ 2124075 w 2157830"/>
                <a:gd name="connsiteY66" fmla="*/ 842963 h 847725"/>
                <a:gd name="connsiteX67" fmla="*/ 2043113 w 2157830"/>
                <a:gd name="connsiteY67" fmla="*/ 847725 h 847725"/>
                <a:gd name="connsiteX68" fmla="*/ 1343025 w 2157830"/>
                <a:gd name="connsiteY68" fmla="*/ 842963 h 847725"/>
                <a:gd name="connsiteX69" fmla="*/ 1181100 w 2157830"/>
                <a:gd name="connsiteY69" fmla="*/ 838200 h 847725"/>
                <a:gd name="connsiteX70" fmla="*/ 490538 w 2157830"/>
                <a:gd name="connsiteY70" fmla="*/ 842963 h 847725"/>
                <a:gd name="connsiteX71" fmla="*/ 0 w 2157830"/>
                <a:gd name="connsiteY71" fmla="*/ 833438 h 847725"/>
                <a:gd name="connsiteX0" fmla="*/ 0 w 2157830"/>
                <a:gd name="connsiteY0" fmla="*/ 833438 h 847725"/>
                <a:gd name="connsiteX1" fmla="*/ 0 w 2157830"/>
                <a:gd name="connsiteY1" fmla="*/ 833438 h 847725"/>
                <a:gd name="connsiteX2" fmla="*/ 390525 w 2157830"/>
                <a:gd name="connsiteY2" fmla="*/ 823913 h 847725"/>
                <a:gd name="connsiteX3" fmla="*/ 442913 w 2157830"/>
                <a:gd name="connsiteY3" fmla="*/ 819150 h 847725"/>
                <a:gd name="connsiteX4" fmla="*/ 528638 w 2157830"/>
                <a:gd name="connsiteY4" fmla="*/ 814388 h 847725"/>
                <a:gd name="connsiteX5" fmla="*/ 571500 w 2157830"/>
                <a:gd name="connsiteY5" fmla="*/ 804863 h 847725"/>
                <a:gd name="connsiteX6" fmla="*/ 614363 w 2157830"/>
                <a:gd name="connsiteY6" fmla="*/ 800100 h 847725"/>
                <a:gd name="connsiteX7" fmla="*/ 671513 w 2157830"/>
                <a:gd name="connsiteY7" fmla="*/ 790575 h 847725"/>
                <a:gd name="connsiteX8" fmla="*/ 685800 w 2157830"/>
                <a:gd name="connsiteY8" fmla="*/ 785813 h 847725"/>
                <a:gd name="connsiteX9" fmla="*/ 752475 w 2157830"/>
                <a:gd name="connsiteY9" fmla="*/ 766763 h 847725"/>
                <a:gd name="connsiteX10" fmla="*/ 776288 w 2157830"/>
                <a:gd name="connsiteY10" fmla="*/ 762000 h 847725"/>
                <a:gd name="connsiteX11" fmla="*/ 804863 w 2157830"/>
                <a:gd name="connsiteY11" fmla="*/ 752475 h 847725"/>
                <a:gd name="connsiteX12" fmla="*/ 823913 w 2157830"/>
                <a:gd name="connsiteY12" fmla="*/ 742950 h 847725"/>
                <a:gd name="connsiteX13" fmla="*/ 857250 w 2157830"/>
                <a:gd name="connsiteY13" fmla="*/ 738188 h 847725"/>
                <a:gd name="connsiteX14" fmla="*/ 909638 w 2157830"/>
                <a:gd name="connsiteY14" fmla="*/ 723900 h 847725"/>
                <a:gd name="connsiteX15" fmla="*/ 947738 w 2157830"/>
                <a:gd name="connsiteY15" fmla="*/ 714375 h 847725"/>
                <a:gd name="connsiteX16" fmla="*/ 990600 w 2157830"/>
                <a:gd name="connsiteY16" fmla="*/ 700088 h 847725"/>
                <a:gd name="connsiteX17" fmla="*/ 1019175 w 2157830"/>
                <a:gd name="connsiteY17" fmla="*/ 685800 h 847725"/>
                <a:gd name="connsiteX18" fmla="*/ 1033463 w 2157830"/>
                <a:gd name="connsiteY18" fmla="*/ 681038 h 847725"/>
                <a:gd name="connsiteX19" fmla="*/ 1066800 w 2157830"/>
                <a:gd name="connsiteY19" fmla="*/ 671513 h 847725"/>
                <a:gd name="connsiteX20" fmla="*/ 1085850 w 2157830"/>
                <a:gd name="connsiteY20" fmla="*/ 661988 h 847725"/>
                <a:gd name="connsiteX21" fmla="*/ 1100138 w 2157830"/>
                <a:gd name="connsiteY21" fmla="*/ 657225 h 847725"/>
                <a:gd name="connsiteX22" fmla="*/ 1119188 w 2157830"/>
                <a:gd name="connsiteY22" fmla="*/ 647700 h 847725"/>
                <a:gd name="connsiteX23" fmla="*/ 1147763 w 2157830"/>
                <a:gd name="connsiteY23" fmla="*/ 638175 h 847725"/>
                <a:gd name="connsiteX24" fmla="*/ 1162050 w 2157830"/>
                <a:gd name="connsiteY24" fmla="*/ 628650 h 847725"/>
                <a:gd name="connsiteX25" fmla="*/ 1204913 w 2157830"/>
                <a:gd name="connsiteY25" fmla="*/ 614363 h 847725"/>
                <a:gd name="connsiteX26" fmla="*/ 1276350 w 2157830"/>
                <a:gd name="connsiteY26" fmla="*/ 590550 h 847725"/>
                <a:gd name="connsiteX27" fmla="*/ 1290638 w 2157830"/>
                <a:gd name="connsiteY27" fmla="*/ 581025 h 847725"/>
                <a:gd name="connsiteX28" fmla="*/ 1328738 w 2157830"/>
                <a:gd name="connsiteY28" fmla="*/ 571500 h 847725"/>
                <a:gd name="connsiteX29" fmla="*/ 1362075 w 2157830"/>
                <a:gd name="connsiteY29" fmla="*/ 557213 h 847725"/>
                <a:gd name="connsiteX30" fmla="*/ 1376363 w 2157830"/>
                <a:gd name="connsiteY30" fmla="*/ 547688 h 847725"/>
                <a:gd name="connsiteX31" fmla="*/ 1404938 w 2157830"/>
                <a:gd name="connsiteY31" fmla="*/ 538163 h 847725"/>
                <a:gd name="connsiteX32" fmla="*/ 1419225 w 2157830"/>
                <a:gd name="connsiteY32" fmla="*/ 528638 h 847725"/>
                <a:gd name="connsiteX33" fmla="*/ 1466850 w 2157830"/>
                <a:gd name="connsiteY33" fmla="*/ 514350 h 847725"/>
                <a:gd name="connsiteX34" fmla="*/ 1495425 w 2157830"/>
                <a:gd name="connsiteY34" fmla="*/ 500063 h 847725"/>
                <a:gd name="connsiteX35" fmla="*/ 1528763 w 2157830"/>
                <a:gd name="connsiteY35" fmla="*/ 481013 h 847725"/>
                <a:gd name="connsiteX36" fmla="*/ 1543050 w 2157830"/>
                <a:gd name="connsiteY36" fmla="*/ 471488 h 847725"/>
                <a:gd name="connsiteX37" fmla="*/ 1557338 w 2157830"/>
                <a:gd name="connsiteY37" fmla="*/ 466725 h 847725"/>
                <a:gd name="connsiteX38" fmla="*/ 1585913 w 2157830"/>
                <a:gd name="connsiteY38" fmla="*/ 452438 h 847725"/>
                <a:gd name="connsiteX39" fmla="*/ 1652588 w 2157830"/>
                <a:gd name="connsiteY39" fmla="*/ 414338 h 847725"/>
                <a:gd name="connsiteX40" fmla="*/ 1671638 w 2157830"/>
                <a:gd name="connsiteY40" fmla="*/ 400050 h 847725"/>
                <a:gd name="connsiteX41" fmla="*/ 1685925 w 2157830"/>
                <a:gd name="connsiteY41" fmla="*/ 395288 h 847725"/>
                <a:gd name="connsiteX42" fmla="*/ 1724025 w 2157830"/>
                <a:gd name="connsiteY42" fmla="*/ 376238 h 847725"/>
                <a:gd name="connsiteX43" fmla="*/ 1752600 w 2157830"/>
                <a:gd name="connsiteY43" fmla="*/ 357188 h 847725"/>
                <a:gd name="connsiteX44" fmla="*/ 1781175 w 2157830"/>
                <a:gd name="connsiteY44" fmla="*/ 338138 h 847725"/>
                <a:gd name="connsiteX45" fmla="*/ 1814513 w 2157830"/>
                <a:gd name="connsiteY45" fmla="*/ 319088 h 847725"/>
                <a:gd name="connsiteX46" fmla="*/ 1843088 w 2157830"/>
                <a:gd name="connsiteY46" fmla="*/ 300038 h 847725"/>
                <a:gd name="connsiteX47" fmla="*/ 1876425 w 2157830"/>
                <a:gd name="connsiteY47" fmla="*/ 276225 h 847725"/>
                <a:gd name="connsiteX48" fmla="*/ 1905000 w 2157830"/>
                <a:gd name="connsiteY48" fmla="*/ 257175 h 847725"/>
                <a:gd name="connsiteX49" fmla="*/ 1919288 w 2157830"/>
                <a:gd name="connsiteY49" fmla="*/ 242888 h 847725"/>
                <a:gd name="connsiteX50" fmla="*/ 1947863 w 2157830"/>
                <a:gd name="connsiteY50" fmla="*/ 223838 h 847725"/>
                <a:gd name="connsiteX51" fmla="*/ 1962150 w 2157830"/>
                <a:gd name="connsiteY51" fmla="*/ 209550 h 847725"/>
                <a:gd name="connsiteX52" fmla="*/ 1990725 w 2157830"/>
                <a:gd name="connsiteY52" fmla="*/ 190500 h 847725"/>
                <a:gd name="connsiteX53" fmla="*/ 2005013 w 2157830"/>
                <a:gd name="connsiteY53" fmla="*/ 176213 h 847725"/>
                <a:gd name="connsiteX54" fmla="*/ 2019300 w 2157830"/>
                <a:gd name="connsiteY54" fmla="*/ 166688 h 847725"/>
                <a:gd name="connsiteX55" fmla="*/ 2033588 w 2157830"/>
                <a:gd name="connsiteY55" fmla="*/ 152400 h 847725"/>
                <a:gd name="connsiteX56" fmla="*/ 2062163 w 2157830"/>
                <a:gd name="connsiteY56" fmla="*/ 133350 h 847725"/>
                <a:gd name="connsiteX57" fmla="*/ 2085975 w 2157830"/>
                <a:gd name="connsiteY57" fmla="*/ 109538 h 847725"/>
                <a:gd name="connsiteX58" fmla="*/ 2095500 w 2157830"/>
                <a:gd name="connsiteY58" fmla="*/ 95250 h 847725"/>
                <a:gd name="connsiteX59" fmla="*/ 2088357 w 2157830"/>
                <a:gd name="connsiteY59" fmla="*/ 54769 h 847725"/>
                <a:gd name="connsiteX60" fmla="*/ 2109788 w 2157830"/>
                <a:gd name="connsiteY60" fmla="*/ 40482 h 847725"/>
                <a:gd name="connsiteX61" fmla="*/ 2150270 w 2157830"/>
                <a:gd name="connsiteY61" fmla="*/ 0 h 847725"/>
                <a:gd name="connsiteX62" fmla="*/ 2124075 w 2157830"/>
                <a:gd name="connsiteY62" fmla="*/ 9526 h 847725"/>
                <a:gd name="connsiteX63" fmla="*/ 2157412 w 2157830"/>
                <a:gd name="connsiteY63" fmla="*/ 33338 h 847725"/>
                <a:gd name="connsiteX64" fmla="*/ 2143125 w 2157830"/>
                <a:gd name="connsiteY64" fmla="*/ 76200 h 847725"/>
                <a:gd name="connsiteX65" fmla="*/ 2138363 w 2157830"/>
                <a:gd name="connsiteY65" fmla="*/ 838200 h 847725"/>
                <a:gd name="connsiteX66" fmla="*/ 2124075 w 2157830"/>
                <a:gd name="connsiteY66" fmla="*/ 842963 h 847725"/>
                <a:gd name="connsiteX67" fmla="*/ 2043113 w 2157830"/>
                <a:gd name="connsiteY67" fmla="*/ 847725 h 847725"/>
                <a:gd name="connsiteX68" fmla="*/ 1343025 w 2157830"/>
                <a:gd name="connsiteY68" fmla="*/ 842963 h 847725"/>
                <a:gd name="connsiteX69" fmla="*/ 1181100 w 2157830"/>
                <a:gd name="connsiteY69" fmla="*/ 838200 h 847725"/>
                <a:gd name="connsiteX70" fmla="*/ 490538 w 2157830"/>
                <a:gd name="connsiteY70" fmla="*/ 842963 h 847725"/>
                <a:gd name="connsiteX71" fmla="*/ 0 w 2157830"/>
                <a:gd name="connsiteY71" fmla="*/ 833438 h 847725"/>
                <a:gd name="connsiteX0" fmla="*/ 0 w 2157830"/>
                <a:gd name="connsiteY0" fmla="*/ 824656 h 838943"/>
                <a:gd name="connsiteX1" fmla="*/ 0 w 2157830"/>
                <a:gd name="connsiteY1" fmla="*/ 824656 h 838943"/>
                <a:gd name="connsiteX2" fmla="*/ 390525 w 2157830"/>
                <a:gd name="connsiteY2" fmla="*/ 815131 h 838943"/>
                <a:gd name="connsiteX3" fmla="*/ 442913 w 2157830"/>
                <a:gd name="connsiteY3" fmla="*/ 810368 h 838943"/>
                <a:gd name="connsiteX4" fmla="*/ 528638 w 2157830"/>
                <a:gd name="connsiteY4" fmla="*/ 805606 h 838943"/>
                <a:gd name="connsiteX5" fmla="*/ 571500 w 2157830"/>
                <a:gd name="connsiteY5" fmla="*/ 796081 h 838943"/>
                <a:gd name="connsiteX6" fmla="*/ 614363 w 2157830"/>
                <a:gd name="connsiteY6" fmla="*/ 791318 h 838943"/>
                <a:gd name="connsiteX7" fmla="*/ 671513 w 2157830"/>
                <a:gd name="connsiteY7" fmla="*/ 781793 h 838943"/>
                <a:gd name="connsiteX8" fmla="*/ 685800 w 2157830"/>
                <a:gd name="connsiteY8" fmla="*/ 777031 h 838943"/>
                <a:gd name="connsiteX9" fmla="*/ 752475 w 2157830"/>
                <a:gd name="connsiteY9" fmla="*/ 757981 h 838943"/>
                <a:gd name="connsiteX10" fmla="*/ 776288 w 2157830"/>
                <a:gd name="connsiteY10" fmla="*/ 753218 h 838943"/>
                <a:gd name="connsiteX11" fmla="*/ 804863 w 2157830"/>
                <a:gd name="connsiteY11" fmla="*/ 743693 h 838943"/>
                <a:gd name="connsiteX12" fmla="*/ 823913 w 2157830"/>
                <a:gd name="connsiteY12" fmla="*/ 734168 h 838943"/>
                <a:gd name="connsiteX13" fmla="*/ 857250 w 2157830"/>
                <a:gd name="connsiteY13" fmla="*/ 729406 h 838943"/>
                <a:gd name="connsiteX14" fmla="*/ 909638 w 2157830"/>
                <a:gd name="connsiteY14" fmla="*/ 715118 h 838943"/>
                <a:gd name="connsiteX15" fmla="*/ 947738 w 2157830"/>
                <a:gd name="connsiteY15" fmla="*/ 705593 h 838943"/>
                <a:gd name="connsiteX16" fmla="*/ 990600 w 2157830"/>
                <a:gd name="connsiteY16" fmla="*/ 691306 h 838943"/>
                <a:gd name="connsiteX17" fmla="*/ 1019175 w 2157830"/>
                <a:gd name="connsiteY17" fmla="*/ 677018 h 838943"/>
                <a:gd name="connsiteX18" fmla="*/ 1033463 w 2157830"/>
                <a:gd name="connsiteY18" fmla="*/ 672256 h 838943"/>
                <a:gd name="connsiteX19" fmla="*/ 1066800 w 2157830"/>
                <a:gd name="connsiteY19" fmla="*/ 662731 h 838943"/>
                <a:gd name="connsiteX20" fmla="*/ 1085850 w 2157830"/>
                <a:gd name="connsiteY20" fmla="*/ 653206 h 838943"/>
                <a:gd name="connsiteX21" fmla="*/ 1100138 w 2157830"/>
                <a:gd name="connsiteY21" fmla="*/ 648443 h 838943"/>
                <a:gd name="connsiteX22" fmla="*/ 1119188 w 2157830"/>
                <a:gd name="connsiteY22" fmla="*/ 638918 h 838943"/>
                <a:gd name="connsiteX23" fmla="*/ 1147763 w 2157830"/>
                <a:gd name="connsiteY23" fmla="*/ 629393 h 838943"/>
                <a:gd name="connsiteX24" fmla="*/ 1162050 w 2157830"/>
                <a:gd name="connsiteY24" fmla="*/ 619868 h 838943"/>
                <a:gd name="connsiteX25" fmla="*/ 1204913 w 2157830"/>
                <a:gd name="connsiteY25" fmla="*/ 605581 h 838943"/>
                <a:gd name="connsiteX26" fmla="*/ 1276350 w 2157830"/>
                <a:gd name="connsiteY26" fmla="*/ 581768 h 838943"/>
                <a:gd name="connsiteX27" fmla="*/ 1290638 w 2157830"/>
                <a:gd name="connsiteY27" fmla="*/ 572243 h 838943"/>
                <a:gd name="connsiteX28" fmla="*/ 1328738 w 2157830"/>
                <a:gd name="connsiteY28" fmla="*/ 562718 h 838943"/>
                <a:gd name="connsiteX29" fmla="*/ 1362075 w 2157830"/>
                <a:gd name="connsiteY29" fmla="*/ 548431 h 838943"/>
                <a:gd name="connsiteX30" fmla="*/ 1376363 w 2157830"/>
                <a:gd name="connsiteY30" fmla="*/ 538906 h 838943"/>
                <a:gd name="connsiteX31" fmla="*/ 1404938 w 2157830"/>
                <a:gd name="connsiteY31" fmla="*/ 529381 h 838943"/>
                <a:gd name="connsiteX32" fmla="*/ 1419225 w 2157830"/>
                <a:gd name="connsiteY32" fmla="*/ 519856 h 838943"/>
                <a:gd name="connsiteX33" fmla="*/ 1466850 w 2157830"/>
                <a:gd name="connsiteY33" fmla="*/ 505568 h 838943"/>
                <a:gd name="connsiteX34" fmla="*/ 1495425 w 2157830"/>
                <a:gd name="connsiteY34" fmla="*/ 491281 h 838943"/>
                <a:gd name="connsiteX35" fmla="*/ 1528763 w 2157830"/>
                <a:gd name="connsiteY35" fmla="*/ 472231 h 838943"/>
                <a:gd name="connsiteX36" fmla="*/ 1543050 w 2157830"/>
                <a:gd name="connsiteY36" fmla="*/ 462706 h 838943"/>
                <a:gd name="connsiteX37" fmla="*/ 1557338 w 2157830"/>
                <a:gd name="connsiteY37" fmla="*/ 457943 h 838943"/>
                <a:gd name="connsiteX38" fmla="*/ 1585913 w 2157830"/>
                <a:gd name="connsiteY38" fmla="*/ 443656 h 838943"/>
                <a:gd name="connsiteX39" fmla="*/ 1652588 w 2157830"/>
                <a:gd name="connsiteY39" fmla="*/ 405556 h 838943"/>
                <a:gd name="connsiteX40" fmla="*/ 1671638 w 2157830"/>
                <a:gd name="connsiteY40" fmla="*/ 391268 h 838943"/>
                <a:gd name="connsiteX41" fmla="*/ 1685925 w 2157830"/>
                <a:gd name="connsiteY41" fmla="*/ 386506 h 838943"/>
                <a:gd name="connsiteX42" fmla="*/ 1724025 w 2157830"/>
                <a:gd name="connsiteY42" fmla="*/ 367456 h 838943"/>
                <a:gd name="connsiteX43" fmla="*/ 1752600 w 2157830"/>
                <a:gd name="connsiteY43" fmla="*/ 348406 h 838943"/>
                <a:gd name="connsiteX44" fmla="*/ 1781175 w 2157830"/>
                <a:gd name="connsiteY44" fmla="*/ 329356 h 838943"/>
                <a:gd name="connsiteX45" fmla="*/ 1814513 w 2157830"/>
                <a:gd name="connsiteY45" fmla="*/ 310306 h 838943"/>
                <a:gd name="connsiteX46" fmla="*/ 1843088 w 2157830"/>
                <a:gd name="connsiteY46" fmla="*/ 291256 h 838943"/>
                <a:gd name="connsiteX47" fmla="*/ 1876425 w 2157830"/>
                <a:gd name="connsiteY47" fmla="*/ 267443 h 838943"/>
                <a:gd name="connsiteX48" fmla="*/ 1905000 w 2157830"/>
                <a:gd name="connsiteY48" fmla="*/ 248393 h 838943"/>
                <a:gd name="connsiteX49" fmla="*/ 1919288 w 2157830"/>
                <a:gd name="connsiteY49" fmla="*/ 234106 h 838943"/>
                <a:gd name="connsiteX50" fmla="*/ 1947863 w 2157830"/>
                <a:gd name="connsiteY50" fmla="*/ 215056 h 838943"/>
                <a:gd name="connsiteX51" fmla="*/ 1962150 w 2157830"/>
                <a:gd name="connsiteY51" fmla="*/ 200768 h 838943"/>
                <a:gd name="connsiteX52" fmla="*/ 1990725 w 2157830"/>
                <a:gd name="connsiteY52" fmla="*/ 181718 h 838943"/>
                <a:gd name="connsiteX53" fmla="*/ 2005013 w 2157830"/>
                <a:gd name="connsiteY53" fmla="*/ 167431 h 838943"/>
                <a:gd name="connsiteX54" fmla="*/ 2019300 w 2157830"/>
                <a:gd name="connsiteY54" fmla="*/ 157906 h 838943"/>
                <a:gd name="connsiteX55" fmla="*/ 2033588 w 2157830"/>
                <a:gd name="connsiteY55" fmla="*/ 143618 h 838943"/>
                <a:gd name="connsiteX56" fmla="*/ 2062163 w 2157830"/>
                <a:gd name="connsiteY56" fmla="*/ 124568 h 838943"/>
                <a:gd name="connsiteX57" fmla="*/ 2085975 w 2157830"/>
                <a:gd name="connsiteY57" fmla="*/ 100756 h 838943"/>
                <a:gd name="connsiteX58" fmla="*/ 2095500 w 2157830"/>
                <a:gd name="connsiteY58" fmla="*/ 86468 h 838943"/>
                <a:gd name="connsiteX59" fmla="*/ 2088357 w 2157830"/>
                <a:gd name="connsiteY59" fmla="*/ 45987 h 838943"/>
                <a:gd name="connsiteX60" fmla="*/ 2109788 w 2157830"/>
                <a:gd name="connsiteY60" fmla="*/ 31700 h 838943"/>
                <a:gd name="connsiteX61" fmla="*/ 2116933 w 2157830"/>
                <a:gd name="connsiteY61" fmla="*/ 3124 h 838943"/>
                <a:gd name="connsiteX62" fmla="*/ 2124075 w 2157830"/>
                <a:gd name="connsiteY62" fmla="*/ 744 h 838943"/>
                <a:gd name="connsiteX63" fmla="*/ 2157412 w 2157830"/>
                <a:gd name="connsiteY63" fmla="*/ 24556 h 838943"/>
                <a:gd name="connsiteX64" fmla="*/ 2143125 w 2157830"/>
                <a:gd name="connsiteY64" fmla="*/ 67418 h 838943"/>
                <a:gd name="connsiteX65" fmla="*/ 2138363 w 2157830"/>
                <a:gd name="connsiteY65" fmla="*/ 829418 h 838943"/>
                <a:gd name="connsiteX66" fmla="*/ 2124075 w 2157830"/>
                <a:gd name="connsiteY66" fmla="*/ 834181 h 838943"/>
                <a:gd name="connsiteX67" fmla="*/ 2043113 w 2157830"/>
                <a:gd name="connsiteY67" fmla="*/ 838943 h 838943"/>
                <a:gd name="connsiteX68" fmla="*/ 1343025 w 2157830"/>
                <a:gd name="connsiteY68" fmla="*/ 834181 h 838943"/>
                <a:gd name="connsiteX69" fmla="*/ 1181100 w 2157830"/>
                <a:gd name="connsiteY69" fmla="*/ 829418 h 838943"/>
                <a:gd name="connsiteX70" fmla="*/ 490538 w 2157830"/>
                <a:gd name="connsiteY70" fmla="*/ 834181 h 838943"/>
                <a:gd name="connsiteX71" fmla="*/ 0 w 2157830"/>
                <a:gd name="connsiteY71" fmla="*/ 824656 h 838943"/>
                <a:gd name="connsiteX0" fmla="*/ 0 w 2157445"/>
                <a:gd name="connsiteY0" fmla="*/ 829215 h 843502"/>
                <a:gd name="connsiteX1" fmla="*/ 0 w 2157445"/>
                <a:gd name="connsiteY1" fmla="*/ 829215 h 843502"/>
                <a:gd name="connsiteX2" fmla="*/ 390525 w 2157445"/>
                <a:gd name="connsiteY2" fmla="*/ 819690 h 843502"/>
                <a:gd name="connsiteX3" fmla="*/ 442913 w 2157445"/>
                <a:gd name="connsiteY3" fmla="*/ 814927 h 843502"/>
                <a:gd name="connsiteX4" fmla="*/ 528638 w 2157445"/>
                <a:gd name="connsiteY4" fmla="*/ 810165 h 843502"/>
                <a:gd name="connsiteX5" fmla="*/ 571500 w 2157445"/>
                <a:gd name="connsiteY5" fmla="*/ 800640 h 843502"/>
                <a:gd name="connsiteX6" fmla="*/ 614363 w 2157445"/>
                <a:gd name="connsiteY6" fmla="*/ 795877 h 843502"/>
                <a:gd name="connsiteX7" fmla="*/ 671513 w 2157445"/>
                <a:gd name="connsiteY7" fmla="*/ 786352 h 843502"/>
                <a:gd name="connsiteX8" fmla="*/ 685800 w 2157445"/>
                <a:gd name="connsiteY8" fmla="*/ 781590 h 843502"/>
                <a:gd name="connsiteX9" fmla="*/ 752475 w 2157445"/>
                <a:gd name="connsiteY9" fmla="*/ 762540 h 843502"/>
                <a:gd name="connsiteX10" fmla="*/ 776288 w 2157445"/>
                <a:gd name="connsiteY10" fmla="*/ 757777 h 843502"/>
                <a:gd name="connsiteX11" fmla="*/ 804863 w 2157445"/>
                <a:gd name="connsiteY11" fmla="*/ 748252 h 843502"/>
                <a:gd name="connsiteX12" fmla="*/ 823913 w 2157445"/>
                <a:gd name="connsiteY12" fmla="*/ 738727 h 843502"/>
                <a:gd name="connsiteX13" fmla="*/ 857250 w 2157445"/>
                <a:gd name="connsiteY13" fmla="*/ 733965 h 843502"/>
                <a:gd name="connsiteX14" fmla="*/ 909638 w 2157445"/>
                <a:gd name="connsiteY14" fmla="*/ 719677 h 843502"/>
                <a:gd name="connsiteX15" fmla="*/ 947738 w 2157445"/>
                <a:gd name="connsiteY15" fmla="*/ 710152 h 843502"/>
                <a:gd name="connsiteX16" fmla="*/ 990600 w 2157445"/>
                <a:gd name="connsiteY16" fmla="*/ 695865 h 843502"/>
                <a:gd name="connsiteX17" fmla="*/ 1019175 w 2157445"/>
                <a:gd name="connsiteY17" fmla="*/ 681577 h 843502"/>
                <a:gd name="connsiteX18" fmla="*/ 1033463 w 2157445"/>
                <a:gd name="connsiteY18" fmla="*/ 676815 h 843502"/>
                <a:gd name="connsiteX19" fmla="*/ 1066800 w 2157445"/>
                <a:gd name="connsiteY19" fmla="*/ 667290 h 843502"/>
                <a:gd name="connsiteX20" fmla="*/ 1085850 w 2157445"/>
                <a:gd name="connsiteY20" fmla="*/ 657765 h 843502"/>
                <a:gd name="connsiteX21" fmla="*/ 1100138 w 2157445"/>
                <a:gd name="connsiteY21" fmla="*/ 653002 h 843502"/>
                <a:gd name="connsiteX22" fmla="*/ 1119188 w 2157445"/>
                <a:gd name="connsiteY22" fmla="*/ 643477 h 843502"/>
                <a:gd name="connsiteX23" fmla="*/ 1147763 w 2157445"/>
                <a:gd name="connsiteY23" fmla="*/ 633952 h 843502"/>
                <a:gd name="connsiteX24" fmla="*/ 1162050 w 2157445"/>
                <a:gd name="connsiteY24" fmla="*/ 624427 h 843502"/>
                <a:gd name="connsiteX25" fmla="*/ 1204913 w 2157445"/>
                <a:gd name="connsiteY25" fmla="*/ 610140 h 843502"/>
                <a:gd name="connsiteX26" fmla="*/ 1276350 w 2157445"/>
                <a:gd name="connsiteY26" fmla="*/ 586327 h 843502"/>
                <a:gd name="connsiteX27" fmla="*/ 1290638 w 2157445"/>
                <a:gd name="connsiteY27" fmla="*/ 576802 h 843502"/>
                <a:gd name="connsiteX28" fmla="*/ 1328738 w 2157445"/>
                <a:gd name="connsiteY28" fmla="*/ 567277 h 843502"/>
                <a:gd name="connsiteX29" fmla="*/ 1362075 w 2157445"/>
                <a:gd name="connsiteY29" fmla="*/ 552990 h 843502"/>
                <a:gd name="connsiteX30" fmla="*/ 1376363 w 2157445"/>
                <a:gd name="connsiteY30" fmla="*/ 543465 h 843502"/>
                <a:gd name="connsiteX31" fmla="*/ 1404938 w 2157445"/>
                <a:gd name="connsiteY31" fmla="*/ 533940 h 843502"/>
                <a:gd name="connsiteX32" fmla="*/ 1419225 w 2157445"/>
                <a:gd name="connsiteY32" fmla="*/ 524415 h 843502"/>
                <a:gd name="connsiteX33" fmla="*/ 1466850 w 2157445"/>
                <a:gd name="connsiteY33" fmla="*/ 510127 h 843502"/>
                <a:gd name="connsiteX34" fmla="*/ 1495425 w 2157445"/>
                <a:gd name="connsiteY34" fmla="*/ 495840 h 843502"/>
                <a:gd name="connsiteX35" fmla="*/ 1528763 w 2157445"/>
                <a:gd name="connsiteY35" fmla="*/ 476790 h 843502"/>
                <a:gd name="connsiteX36" fmla="*/ 1543050 w 2157445"/>
                <a:gd name="connsiteY36" fmla="*/ 467265 h 843502"/>
                <a:gd name="connsiteX37" fmla="*/ 1557338 w 2157445"/>
                <a:gd name="connsiteY37" fmla="*/ 462502 h 843502"/>
                <a:gd name="connsiteX38" fmla="*/ 1585913 w 2157445"/>
                <a:gd name="connsiteY38" fmla="*/ 448215 h 843502"/>
                <a:gd name="connsiteX39" fmla="*/ 1652588 w 2157445"/>
                <a:gd name="connsiteY39" fmla="*/ 410115 h 843502"/>
                <a:gd name="connsiteX40" fmla="*/ 1671638 w 2157445"/>
                <a:gd name="connsiteY40" fmla="*/ 395827 h 843502"/>
                <a:gd name="connsiteX41" fmla="*/ 1685925 w 2157445"/>
                <a:gd name="connsiteY41" fmla="*/ 391065 h 843502"/>
                <a:gd name="connsiteX42" fmla="*/ 1724025 w 2157445"/>
                <a:gd name="connsiteY42" fmla="*/ 372015 h 843502"/>
                <a:gd name="connsiteX43" fmla="*/ 1752600 w 2157445"/>
                <a:gd name="connsiteY43" fmla="*/ 352965 h 843502"/>
                <a:gd name="connsiteX44" fmla="*/ 1781175 w 2157445"/>
                <a:gd name="connsiteY44" fmla="*/ 333915 h 843502"/>
                <a:gd name="connsiteX45" fmla="*/ 1814513 w 2157445"/>
                <a:gd name="connsiteY45" fmla="*/ 314865 h 843502"/>
                <a:gd name="connsiteX46" fmla="*/ 1843088 w 2157445"/>
                <a:gd name="connsiteY46" fmla="*/ 295815 h 843502"/>
                <a:gd name="connsiteX47" fmla="*/ 1876425 w 2157445"/>
                <a:gd name="connsiteY47" fmla="*/ 272002 h 843502"/>
                <a:gd name="connsiteX48" fmla="*/ 1905000 w 2157445"/>
                <a:gd name="connsiteY48" fmla="*/ 252952 h 843502"/>
                <a:gd name="connsiteX49" fmla="*/ 1919288 w 2157445"/>
                <a:gd name="connsiteY49" fmla="*/ 238665 h 843502"/>
                <a:gd name="connsiteX50" fmla="*/ 1947863 w 2157445"/>
                <a:gd name="connsiteY50" fmla="*/ 219615 h 843502"/>
                <a:gd name="connsiteX51" fmla="*/ 1962150 w 2157445"/>
                <a:gd name="connsiteY51" fmla="*/ 205327 h 843502"/>
                <a:gd name="connsiteX52" fmla="*/ 1990725 w 2157445"/>
                <a:gd name="connsiteY52" fmla="*/ 186277 h 843502"/>
                <a:gd name="connsiteX53" fmla="*/ 2005013 w 2157445"/>
                <a:gd name="connsiteY53" fmla="*/ 171990 h 843502"/>
                <a:gd name="connsiteX54" fmla="*/ 2019300 w 2157445"/>
                <a:gd name="connsiteY54" fmla="*/ 162465 h 843502"/>
                <a:gd name="connsiteX55" fmla="*/ 2033588 w 2157445"/>
                <a:gd name="connsiteY55" fmla="*/ 148177 h 843502"/>
                <a:gd name="connsiteX56" fmla="*/ 2062163 w 2157445"/>
                <a:gd name="connsiteY56" fmla="*/ 129127 h 843502"/>
                <a:gd name="connsiteX57" fmla="*/ 2085975 w 2157445"/>
                <a:gd name="connsiteY57" fmla="*/ 105315 h 843502"/>
                <a:gd name="connsiteX58" fmla="*/ 2095500 w 2157445"/>
                <a:gd name="connsiteY58" fmla="*/ 91027 h 843502"/>
                <a:gd name="connsiteX59" fmla="*/ 2088357 w 2157445"/>
                <a:gd name="connsiteY59" fmla="*/ 50546 h 843502"/>
                <a:gd name="connsiteX60" fmla="*/ 2109788 w 2157445"/>
                <a:gd name="connsiteY60" fmla="*/ 36259 h 843502"/>
                <a:gd name="connsiteX61" fmla="*/ 2116933 w 2157445"/>
                <a:gd name="connsiteY61" fmla="*/ 7683 h 843502"/>
                <a:gd name="connsiteX62" fmla="*/ 2138362 w 2157445"/>
                <a:gd name="connsiteY62" fmla="*/ 540 h 843502"/>
                <a:gd name="connsiteX63" fmla="*/ 2157412 w 2157445"/>
                <a:gd name="connsiteY63" fmla="*/ 29115 h 843502"/>
                <a:gd name="connsiteX64" fmla="*/ 2143125 w 2157445"/>
                <a:gd name="connsiteY64" fmla="*/ 71977 h 843502"/>
                <a:gd name="connsiteX65" fmla="*/ 2138363 w 2157445"/>
                <a:gd name="connsiteY65" fmla="*/ 833977 h 843502"/>
                <a:gd name="connsiteX66" fmla="*/ 2124075 w 2157445"/>
                <a:gd name="connsiteY66" fmla="*/ 838740 h 843502"/>
                <a:gd name="connsiteX67" fmla="*/ 2043113 w 2157445"/>
                <a:gd name="connsiteY67" fmla="*/ 843502 h 843502"/>
                <a:gd name="connsiteX68" fmla="*/ 1343025 w 2157445"/>
                <a:gd name="connsiteY68" fmla="*/ 838740 h 843502"/>
                <a:gd name="connsiteX69" fmla="*/ 1181100 w 2157445"/>
                <a:gd name="connsiteY69" fmla="*/ 833977 h 843502"/>
                <a:gd name="connsiteX70" fmla="*/ 490538 w 2157445"/>
                <a:gd name="connsiteY70" fmla="*/ 838740 h 843502"/>
                <a:gd name="connsiteX71" fmla="*/ 0 w 2157445"/>
                <a:gd name="connsiteY71" fmla="*/ 829215 h 843502"/>
                <a:gd name="connsiteX0" fmla="*/ 0 w 2143408"/>
                <a:gd name="connsiteY0" fmla="*/ 829215 h 843502"/>
                <a:gd name="connsiteX1" fmla="*/ 0 w 2143408"/>
                <a:gd name="connsiteY1" fmla="*/ 829215 h 843502"/>
                <a:gd name="connsiteX2" fmla="*/ 390525 w 2143408"/>
                <a:gd name="connsiteY2" fmla="*/ 819690 h 843502"/>
                <a:gd name="connsiteX3" fmla="*/ 442913 w 2143408"/>
                <a:gd name="connsiteY3" fmla="*/ 814927 h 843502"/>
                <a:gd name="connsiteX4" fmla="*/ 528638 w 2143408"/>
                <a:gd name="connsiteY4" fmla="*/ 810165 h 843502"/>
                <a:gd name="connsiteX5" fmla="*/ 571500 w 2143408"/>
                <a:gd name="connsiteY5" fmla="*/ 800640 h 843502"/>
                <a:gd name="connsiteX6" fmla="*/ 614363 w 2143408"/>
                <a:gd name="connsiteY6" fmla="*/ 795877 h 843502"/>
                <a:gd name="connsiteX7" fmla="*/ 671513 w 2143408"/>
                <a:gd name="connsiteY7" fmla="*/ 786352 h 843502"/>
                <a:gd name="connsiteX8" fmla="*/ 685800 w 2143408"/>
                <a:gd name="connsiteY8" fmla="*/ 781590 h 843502"/>
                <a:gd name="connsiteX9" fmla="*/ 752475 w 2143408"/>
                <a:gd name="connsiteY9" fmla="*/ 762540 h 843502"/>
                <a:gd name="connsiteX10" fmla="*/ 776288 w 2143408"/>
                <a:gd name="connsiteY10" fmla="*/ 757777 h 843502"/>
                <a:gd name="connsiteX11" fmla="*/ 804863 w 2143408"/>
                <a:gd name="connsiteY11" fmla="*/ 748252 h 843502"/>
                <a:gd name="connsiteX12" fmla="*/ 823913 w 2143408"/>
                <a:gd name="connsiteY12" fmla="*/ 738727 h 843502"/>
                <a:gd name="connsiteX13" fmla="*/ 857250 w 2143408"/>
                <a:gd name="connsiteY13" fmla="*/ 733965 h 843502"/>
                <a:gd name="connsiteX14" fmla="*/ 909638 w 2143408"/>
                <a:gd name="connsiteY14" fmla="*/ 719677 h 843502"/>
                <a:gd name="connsiteX15" fmla="*/ 947738 w 2143408"/>
                <a:gd name="connsiteY15" fmla="*/ 710152 h 843502"/>
                <a:gd name="connsiteX16" fmla="*/ 990600 w 2143408"/>
                <a:gd name="connsiteY16" fmla="*/ 695865 h 843502"/>
                <a:gd name="connsiteX17" fmla="*/ 1019175 w 2143408"/>
                <a:gd name="connsiteY17" fmla="*/ 681577 h 843502"/>
                <a:gd name="connsiteX18" fmla="*/ 1033463 w 2143408"/>
                <a:gd name="connsiteY18" fmla="*/ 676815 h 843502"/>
                <a:gd name="connsiteX19" fmla="*/ 1066800 w 2143408"/>
                <a:gd name="connsiteY19" fmla="*/ 667290 h 843502"/>
                <a:gd name="connsiteX20" fmla="*/ 1085850 w 2143408"/>
                <a:gd name="connsiteY20" fmla="*/ 657765 h 843502"/>
                <a:gd name="connsiteX21" fmla="*/ 1100138 w 2143408"/>
                <a:gd name="connsiteY21" fmla="*/ 653002 h 843502"/>
                <a:gd name="connsiteX22" fmla="*/ 1119188 w 2143408"/>
                <a:gd name="connsiteY22" fmla="*/ 643477 h 843502"/>
                <a:gd name="connsiteX23" fmla="*/ 1147763 w 2143408"/>
                <a:gd name="connsiteY23" fmla="*/ 633952 h 843502"/>
                <a:gd name="connsiteX24" fmla="*/ 1162050 w 2143408"/>
                <a:gd name="connsiteY24" fmla="*/ 624427 h 843502"/>
                <a:gd name="connsiteX25" fmla="*/ 1204913 w 2143408"/>
                <a:gd name="connsiteY25" fmla="*/ 610140 h 843502"/>
                <a:gd name="connsiteX26" fmla="*/ 1276350 w 2143408"/>
                <a:gd name="connsiteY26" fmla="*/ 586327 h 843502"/>
                <a:gd name="connsiteX27" fmla="*/ 1290638 w 2143408"/>
                <a:gd name="connsiteY27" fmla="*/ 576802 h 843502"/>
                <a:gd name="connsiteX28" fmla="*/ 1328738 w 2143408"/>
                <a:gd name="connsiteY28" fmla="*/ 567277 h 843502"/>
                <a:gd name="connsiteX29" fmla="*/ 1362075 w 2143408"/>
                <a:gd name="connsiteY29" fmla="*/ 552990 h 843502"/>
                <a:gd name="connsiteX30" fmla="*/ 1376363 w 2143408"/>
                <a:gd name="connsiteY30" fmla="*/ 543465 h 843502"/>
                <a:gd name="connsiteX31" fmla="*/ 1404938 w 2143408"/>
                <a:gd name="connsiteY31" fmla="*/ 533940 h 843502"/>
                <a:gd name="connsiteX32" fmla="*/ 1419225 w 2143408"/>
                <a:gd name="connsiteY32" fmla="*/ 524415 h 843502"/>
                <a:gd name="connsiteX33" fmla="*/ 1466850 w 2143408"/>
                <a:gd name="connsiteY33" fmla="*/ 510127 h 843502"/>
                <a:gd name="connsiteX34" fmla="*/ 1495425 w 2143408"/>
                <a:gd name="connsiteY34" fmla="*/ 495840 h 843502"/>
                <a:gd name="connsiteX35" fmla="*/ 1528763 w 2143408"/>
                <a:gd name="connsiteY35" fmla="*/ 476790 h 843502"/>
                <a:gd name="connsiteX36" fmla="*/ 1543050 w 2143408"/>
                <a:gd name="connsiteY36" fmla="*/ 467265 h 843502"/>
                <a:gd name="connsiteX37" fmla="*/ 1557338 w 2143408"/>
                <a:gd name="connsiteY37" fmla="*/ 462502 h 843502"/>
                <a:gd name="connsiteX38" fmla="*/ 1585913 w 2143408"/>
                <a:gd name="connsiteY38" fmla="*/ 448215 h 843502"/>
                <a:gd name="connsiteX39" fmla="*/ 1652588 w 2143408"/>
                <a:gd name="connsiteY39" fmla="*/ 410115 h 843502"/>
                <a:gd name="connsiteX40" fmla="*/ 1671638 w 2143408"/>
                <a:gd name="connsiteY40" fmla="*/ 395827 h 843502"/>
                <a:gd name="connsiteX41" fmla="*/ 1685925 w 2143408"/>
                <a:gd name="connsiteY41" fmla="*/ 391065 h 843502"/>
                <a:gd name="connsiteX42" fmla="*/ 1724025 w 2143408"/>
                <a:gd name="connsiteY42" fmla="*/ 372015 h 843502"/>
                <a:gd name="connsiteX43" fmla="*/ 1752600 w 2143408"/>
                <a:gd name="connsiteY43" fmla="*/ 352965 h 843502"/>
                <a:gd name="connsiteX44" fmla="*/ 1781175 w 2143408"/>
                <a:gd name="connsiteY44" fmla="*/ 333915 h 843502"/>
                <a:gd name="connsiteX45" fmla="*/ 1814513 w 2143408"/>
                <a:gd name="connsiteY45" fmla="*/ 314865 h 843502"/>
                <a:gd name="connsiteX46" fmla="*/ 1843088 w 2143408"/>
                <a:gd name="connsiteY46" fmla="*/ 295815 h 843502"/>
                <a:gd name="connsiteX47" fmla="*/ 1876425 w 2143408"/>
                <a:gd name="connsiteY47" fmla="*/ 272002 h 843502"/>
                <a:gd name="connsiteX48" fmla="*/ 1905000 w 2143408"/>
                <a:gd name="connsiteY48" fmla="*/ 252952 h 843502"/>
                <a:gd name="connsiteX49" fmla="*/ 1919288 w 2143408"/>
                <a:gd name="connsiteY49" fmla="*/ 238665 h 843502"/>
                <a:gd name="connsiteX50" fmla="*/ 1947863 w 2143408"/>
                <a:gd name="connsiteY50" fmla="*/ 219615 h 843502"/>
                <a:gd name="connsiteX51" fmla="*/ 1962150 w 2143408"/>
                <a:gd name="connsiteY51" fmla="*/ 205327 h 843502"/>
                <a:gd name="connsiteX52" fmla="*/ 1990725 w 2143408"/>
                <a:gd name="connsiteY52" fmla="*/ 186277 h 843502"/>
                <a:gd name="connsiteX53" fmla="*/ 2005013 w 2143408"/>
                <a:gd name="connsiteY53" fmla="*/ 171990 h 843502"/>
                <a:gd name="connsiteX54" fmla="*/ 2019300 w 2143408"/>
                <a:gd name="connsiteY54" fmla="*/ 162465 h 843502"/>
                <a:gd name="connsiteX55" fmla="*/ 2033588 w 2143408"/>
                <a:gd name="connsiteY55" fmla="*/ 148177 h 843502"/>
                <a:gd name="connsiteX56" fmla="*/ 2062163 w 2143408"/>
                <a:gd name="connsiteY56" fmla="*/ 129127 h 843502"/>
                <a:gd name="connsiteX57" fmla="*/ 2085975 w 2143408"/>
                <a:gd name="connsiteY57" fmla="*/ 105315 h 843502"/>
                <a:gd name="connsiteX58" fmla="*/ 2095500 w 2143408"/>
                <a:gd name="connsiteY58" fmla="*/ 91027 h 843502"/>
                <a:gd name="connsiteX59" fmla="*/ 2088357 w 2143408"/>
                <a:gd name="connsiteY59" fmla="*/ 50546 h 843502"/>
                <a:gd name="connsiteX60" fmla="*/ 2109788 w 2143408"/>
                <a:gd name="connsiteY60" fmla="*/ 36259 h 843502"/>
                <a:gd name="connsiteX61" fmla="*/ 2116933 w 2143408"/>
                <a:gd name="connsiteY61" fmla="*/ 7683 h 843502"/>
                <a:gd name="connsiteX62" fmla="*/ 2138362 w 2143408"/>
                <a:gd name="connsiteY62" fmla="*/ 540 h 843502"/>
                <a:gd name="connsiteX63" fmla="*/ 2138362 w 2143408"/>
                <a:gd name="connsiteY63" fmla="*/ 29115 h 843502"/>
                <a:gd name="connsiteX64" fmla="*/ 2143125 w 2143408"/>
                <a:gd name="connsiteY64" fmla="*/ 71977 h 843502"/>
                <a:gd name="connsiteX65" fmla="*/ 2138363 w 2143408"/>
                <a:gd name="connsiteY65" fmla="*/ 833977 h 843502"/>
                <a:gd name="connsiteX66" fmla="*/ 2124075 w 2143408"/>
                <a:gd name="connsiteY66" fmla="*/ 838740 h 843502"/>
                <a:gd name="connsiteX67" fmla="*/ 2043113 w 2143408"/>
                <a:gd name="connsiteY67" fmla="*/ 843502 h 843502"/>
                <a:gd name="connsiteX68" fmla="*/ 1343025 w 2143408"/>
                <a:gd name="connsiteY68" fmla="*/ 838740 h 843502"/>
                <a:gd name="connsiteX69" fmla="*/ 1181100 w 2143408"/>
                <a:gd name="connsiteY69" fmla="*/ 833977 h 843502"/>
                <a:gd name="connsiteX70" fmla="*/ 490538 w 2143408"/>
                <a:gd name="connsiteY70" fmla="*/ 838740 h 843502"/>
                <a:gd name="connsiteX71" fmla="*/ 0 w 2143408"/>
                <a:gd name="connsiteY71" fmla="*/ 829215 h 843502"/>
                <a:gd name="connsiteX0" fmla="*/ 0 w 2145717"/>
                <a:gd name="connsiteY0" fmla="*/ 829215 h 843502"/>
                <a:gd name="connsiteX1" fmla="*/ 0 w 2145717"/>
                <a:gd name="connsiteY1" fmla="*/ 829215 h 843502"/>
                <a:gd name="connsiteX2" fmla="*/ 390525 w 2145717"/>
                <a:gd name="connsiteY2" fmla="*/ 819690 h 843502"/>
                <a:gd name="connsiteX3" fmla="*/ 442913 w 2145717"/>
                <a:gd name="connsiteY3" fmla="*/ 814927 h 843502"/>
                <a:gd name="connsiteX4" fmla="*/ 528638 w 2145717"/>
                <a:gd name="connsiteY4" fmla="*/ 810165 h 843502"/>
                <a:gd name="connsiteX5" fmla="*/ 571500 w 2145717"/>
                <a:gd name="connsiteY5" fmla="*/ 800640 h 843502"/>
                <a:gd name="connsiteX6" fmla="*/ 614363 w 2145717"/>
                <a:gd name="connsiteY6" fmla="*/ 795877 h 843502"/>
                <a:gd name="connsiteX7" fmla="*/ 671513 w 2145717"/>
                <a:gd name="connsiteY7" fmla="*/ 786352 h 843502"/>
                <a:gd name="connsiteX8" fmla="*/ 685800 w 2145717"/>
                <a:gd name="connsiteY8" fmla="*/ 781590 h 843502"/>
                <a:gd name="connsiteX9" fmla="*/ 752475 w 2145717"/>
                <a:gd name="connsiteY9" fmla="*/ 762540 h 843502"/>
                <a:gd name="connsiteX10" fmla="*/ 776288 w 2145717"/>
                <a:gd name="connsiteY10" fmla="*/ 757777 h 843502"/>
                <a:gd name="connsiteX11" fmla="*/ 804863 w 2145717"/>
                <a:gd name="connsiteY11" fmla="*/ 748252 h 843502"/>
                <a:gd name="connsiteX12" fmla="*/ 823913 w 2145717"/>
                <a:gd name="connsiteY12" fmla="*/ 738727 h 843502"/>
                <a:gd name="connsiteX13" fmla="*/ 857250 w 2145717"/>
                <a:gd name="connsiteY13" fmla="*/ 733965 h 843502"/>
                <a:gd name="connsiteX14" fmla="*/ 909638 w 2145717"/>
                <a:gd name="connsiteY14" fmla="*/ 719677 h 843502"/>
                <a:gd name="connsiteX15" fmla="*/ 947738 w 2145717"/>
                <a:gd name="connsiteY15" fmla="*/ 710152 h 843502"/>
                <a:gd name="connsiteX16" fmla="*/ 990600 w 2145717"/>
                <a:gd name="connsiteY16" fmla="*/ 695865 h 843502"/>
                <a:gd name="connsiteX17" fmla="*/ 1019175 w 2145717"/>
                <a:gd name="connsiteY17" fmla="*/ 681577 h 843502"/>
                <a:gd name="connsiteX18" fmla="*/ 1033463 w 2145717"/>
                <a:gd name="connsiteY18" fmla="*/ 676815 h 843502"/>
                <a:gd name="connsiteX19" fmla="*/ 1066800 w 2145717"/>
                <a:gd name="connsiteY19" fmla="*/ 667290 h 843502"/>
                <a:gd name="connsiteX20" fmla="*/ 1085850 w 2145717"/>
                <a:gd name="connsiteY20" fmla="*/ 657765 h 843502"/>
                <a:gd name="connsiteX21" fmla="*/ 1100138 w 2145717"/>
                <a:gd name="connsiteY21" fmla="*/ 653002 h 843502"/>
                <a:gd name="connsiteX22" fmla="*/ 1119188 w 2145717"/>
                <a:gd name="connsiteY22" fmla="*/ 643477 h 843502"/>
                <a:gd name="connsiteX23" fmla="*/ 1147763 w 2145717"/>
                <a:gd name="connsiteY23" fmla="*/ 633952 h 843502"/>
                <a:gd name="connsiteX24" fmla="*/ 1162050 w 2145717"/>
                <a:gd name="connsiteY24" fmla="*/ 624427 h 843502"/>
                <a:gd name="connsiteX25" fmla="*/ 1204913 w 2145717"/>
                <a:gd name="connsiteY25" fmla="*/ 610140 h 843502"/>
                <a:gd name="connsiteX26" fmla="*/ 1276350 w 2145717"/>
                <a:gd name="connsiteY26" fmla="*/ 586327 h 843502"/>
                <a:gd name="connsiteX27" fmla="*/ 1290638 w 2145717"/>
                <a:gd name="connsiteY27" fmla="*/ 576802 h 843502"/>
                <a:gd name="connsiteX28" fmla="*/ 1328738 w 2145717"/>
                <a:gd name="connsiteY28" fmla="*/ 567277 h 843502"/>
                <a:gd name="connsiteX29" fmla="*/ 1362075 w 2145717"/>
                <a:gd name="connsiteY29" fmla="*/ 552990 h 843502"/>
                <a:gd name="connsiteX30" fmla="*/ 1376363 w 2145717"/>
                <a:gd name="connsiteY30" fmla="*/ 543465 h 843502"/>
                <a:gd name="connsiteX31" fmla="*/ 1404938 w 2145717"/>
                <a:gd name="connsiteY31" fmla="*/ 533940 h 843502"/>
                <a:gd name="connsiteX32" fmla="*/ 1419225 w 2145717"/>
                <a:gd name="connsiteY32" fmla="*/ 524415 h 843502"/>
                <a:gd name="connsiteX33" fmla="*/ 1466850 w 2145717"/>
                <a:gd name="connsiteY33" fmla="*/ 510127 h 843502"/>
                <a:gd name="connsiteX34" fmla="*/ 1495425 w 2145717"/>
                <a:gd name="connsiteY34" fmla="*/ 495840 h 843502"/>
                <a:gd name="connsiteX35" fmla="*/ 1528763 w 2145717"/>
                <a:gd name="connsiteY35" fmla="*/ 476790 h 843502"/>
                <a:gd name="connsiteX36" fmla="*/ 1543050 w 2145717"/>
                <a:gd name="connsiteY36" fmla="*/ 467265 h 843502"/>
                <a:gd name="connsiteX37" fmla="*/ 1557338 w 2145717"/>
                <a:gd name="connsiteY37" fmla="*/ 462502 h 843502"/>
                <a:gd name="connsiteX38" fmla="*/ 1585913 w 2145717"/>
                <a:gd name="connsiteY38" fmla="*/ 448215 h 843502"/>
                <a:gd name="connsiteX39" fmla="*/ 1652588 w 2145717"/>
                <a:gd name="connsiteY39" fmla="*/ 410115 h 843502"/>
                <a:gd name="connsiteX40" fmla="*/ 1671638 w 2145717"/>
                <a:gd name="connsiteY40" fmla="*/ 395827 h 843502"/>
                <a:gd name="connsiteX41" fmla="*/ 1685925 w 2145717"/>
                <a:gd name="connsiteY41" fmla="*/ 391065 h 843502"/>
                <a:gd name="connsiteX42" fmla="*/ 1724025 w 2145717"/>
                <a:gd name="connsiteY42" fmla="*/ 372015 h 843502"/>
                <a:gd name="connsiteX43" fmla="*/ 1752600 w 2145717"/>
                <a:gd name="connsiteY43" fmla="*/ 352965 h 843502"/>
                <a:gd name="connsiteX44" fmla="*/ 1781175 w 2145717"/>
                <a:gd name="connsiteY44" fmla="*/ 333915 h 843502"/>
                <a:gd name="connsiteX45" fmla="*/ 1814513 w 2145717"/>
                <a:gd name="connsiteY45" fmla="*/ 314865 h 843502"/>
                <a:gd name="connsiteX46" fmla="*/ 1843088 w 2145717"/>
                <a:gd name="connsiteY46" fmla="*/ 295815 h 843502"/>
                <a:gd name="connsiteX47" fmla="*/ 1876425 w 2145717"/>
                <a:gd name="connsiteY47" fmla="*/ 272002 h 843502"/>
                <a:gd name="connsiteX48" fmla="*/ 1905000 w 2145717"/>
                <a:gd name="connsiteY48" fmla="*/ 252952 h 843502"/>
                <a:gd name="connsiteX49" fmla="*/ 1919288 w 2145717"/>
                <a:gd name="connsiteY49" fmla="*/ 238665 h 843502"/>
                <a:gd name="connsiteX50" fmla="*/ 1947863 w 2145717"/>
                <a:gd name="connsiteY50" fmla="*/ 219615 h 843502"/>
                <a:gd name="connsiteX51" fmla="*/ 1962150 w 2145717"/>
                <a:gd name="connsiteY51" fmla="*/ 205327 h 843502"/>
                <a:gd name="connsiteX52" fmla="*/ 1990725 w 2145717"/>
                <a:gd name="connsiteY52" fmla="*/ 186277 h 843502"/>
                <a:gd name="connsiteX53" fmla="*/ 2005013 w 2145717"/>
                <a:gd name="connsiteY53" fmla="*/ 171990 h 843502"/>
                <a:gd name="connsiteX54" fmla="*/ 2019300 w 2145717"/>
                <a:gd name="connsiteY54" fmla="*/ 162465 h 843502"/>
                <a:gd name="connsiteX55" fmla="*/ 2033588 w 2145717"/>
                <a:gd name="connsiteY55" fmla="*/ 148177 h 843502"/>
                <a:gd name="connsiteX56" fmla="*/ 2062163 w 2145717"/>
                <a:gd name="connsiteY56" fmla="*/ 129127 h 843502"/>
                <a:gd name="connsiteX57" fmla="*/ 2085975 w 2145717"/>
                <a:gd name="connsiteY57" fmla="*/ 105315 h 843502"/>
                <a:gd name="connsiteX58" fmla="*/ 2095500 w 2145717"/>
                <a:gd name="connsiteY58" fmla="*/ 91027 h 843502"/>
                <a:gd name="connsiteX59" fmla="*/ 2088357 w 2145717"/>
                <a:gd name="connsiteY59" fmla="*/ 50546 h 843502"/>
                <a:gd name="connsiteX60" fmla="*/ 2109788 w 2145717"/>
                <a:gd name="connsiteY60" fmla="*/ 36259 h 843502"/>
                <a:gd name="connsiteX61" fmla="*/ 2116933 w 2145717"/>
                <a:gd name="connsiteY61" fmla="*/ 7683 h 843502"/>
                <a:gd name="connsiteX62" fmla="*/ 2138362 w 2145717"/>
                <a:gd name="connsiteY62" fmla="*/ 540 h 843502"/>
                <a:gd name="connsiteX63" fmla="*/ 2145506 w 2145717"/>
                <a:gd name="connsiteY63" fmla="*/ 29115 h 843502"/>
                <a:gd name="connsiteX64" fmla="*/ 2143125 w 2145717"/>
                <a:gd name="connsiteY64" fmla="*/ 71977 h 843502"/>
                <a:gd name="connsiteX65" fmla="*/ 2138363 w 2145717"/>
                <a:gd name="connsiteY65" fmla="*/ 833977 h 843502"/>
                <a:gd name="connsiteX66" fmla="*/ 2124075 w 2145717"/>
                <a:gd name="connsiteY66" fmla="*/ 838740 h 843502"/>
                <a:gd name="connsiteX67" fmla="*/ 2043113 w 2145717"/>
                <a:gd name="connsiteY67" fmla="*/ 843502 h 843502"/>
                <a:gd name="connsiteX68" fmla="*/ 1343025 w 2145717"/>
                <a:gd name="connsiteY68" fmla="*/ 838740 h 843502"/>
                <a:gd name="connsiteX69" fmla="*/ 1181100 w 2145717"/>
                <a:gd name="connsiteY69" fmla="*/ 833977 h 843502"/>
                <a:gd name="connsiteX70" fmla="*/ 490538 w 2145717"/>
                <a:gd name="connsiteY70" fmla="*/ 838740 h 843502"/>
                <a:gd name="connsiteX71" fmla="*/ 0 w 2145717"/>
                <a:gd name="connsiteY71" fmla="*/ 829215 h 843502"/>
                <a:gd name="connsiteX0" fmla="*/ 0 w 2147713"/>
                <a:gd name="connsiteY0" fmla="*/ 831531 h 845818"/>
                <a:gd name="connsiteX1" fmla="*/ 0 w 2147713"/>
                <a:gd name="connsiteY1" fmla="*/ 831531 h 845818"/>
                <a:gd name="connsiteX2" fmla="*/ 390525 w 2147713"/>
                <a:gd name="connsiteY2" fmla="*/ 822006 h 845818"/>
                <a:gd name="connsiteX3" fmla="*/ 442913 w 2147713"/>
                <a:gd name="connsiteY3" fmla="*/ 817243 h 845818"/>
                <a:gd name="connsiteX4" fmla="*/ 528638 w 2147713"/>
                <a:gd name="connsiteY4" fmla="*/ 812481 h 845818"/>
                <a:gd name="connsiteX5" fmla="*/ 571500 w 2147713"/>
                <a:gd name="connsiteY5" fmla="*/ 802956 h 845818"/>
                <a:gd name="connsiteX6" fmla="*/ 614363 w 2147713"/>
                <a:gd name="connsiteY6" fmla="*/ 798193 h 845818"/>
                <a:gd name="connsiteX7" fmla="*/ 671513 w 2147713"/>
                <a:gd name="connsiteY7" fmla="*/ 788668 h 845818"/>
                <a:gd name="connsiteX8" fmla="*/ 685800 w 2147713"/>
                <a:gd name="connsiteY8" fmla="*/ 783906 h 845818"/>
                <a:gd name="connsiteX9" fmla="*/ 752475 w 2147713"/>
                <a:gd name="connsiteY9" fmla="*/ 764856 h 845818"/>
                <a:gd name="connsiteX10" fmla="*/ 776288 w 2147713"/>
                <a:gd name="connsiteY10" fmla="*/ 760093 h 845818"/>
                <a:gd name="connsiteX11" fmla="*/ 804863 w 2147713"/>
                <a:gd name="connsiteY11" fmla="*/ 750568 h 845818"/>
                <a:gd name="connsiteX12" fmla="*/ 823913 w 2147713"/>
                <a:gd name="connsiteY12" fmla="*/ 741043 h 845818"/>
                <a:gd name="connsiteX13" fmla="*/ 857250 w 2147713"/>
                <a:gd name="connsiteY13" fmla="*/ 736281 h 845818"/>
                <a:gd name="connsiteX14" fmla="*/ 909638 w 2147713"/>
                <a:gd name="connsiteY14" fmla="*/ 721993 h 845818"/>
                <a:gd name="connsiteX15" fmla="*/ 947738 w 2147713"/>
                <a:gd name="connsiteY15" fmla="*/ 712468 h 845818"/>
                <a:gd name="connsiteX16" fmla="*/ 990600 w 2147713"/>
                <a:gd name="connsiteY16" fmla="*/ 698181 h 845818"/>
                <a:gd name="connsiteX17" fmla="*/ 1019175 w 2147713"/>
                <a:gd name="connsiteY17" fmla="*/ 683893 h 845818"/>
                <a:gd name="connsiteX18" fmla="*/ 1033463 w 2147713"/>
                <a:gd name="connsiteY18" fmla="*/ 679131 h 845818"/>
                <a:gd name="connsiteX19" fmla="*/ 1066800 w 2147713"/>
                <a:gd name="connsiteY19" fmla="*/ 669606 h 845818"/>
                <a:gd name="connsiteX20" fmla="*/ 1085850 w 2147713"/>
                <a:gd name="connsiteY20" fmla="*/ 660081 h 845818"/>
                <a:gd name="connsiteX21" fmla="*/ 1100138 w 2147713"/>
                <a:gd name="connsiteY21" fmla="*/ 655318 h 845818"/>
                <a:gd name="connsiteX22" fmla="*/ 1119188 w 2147713"/>
                <a:gd name="connsiteY22" fmla="*/ 645793 h 845818"/>
                <a:gd name="connsiteX23" fmla="*/ 1147763 w 2147713"/>
                <a:gd name="connsiteY23" fmla="*/ 636268 h 845818"/>
                <a:gd name="connsiteX24" fmla="*/ 1162050 w 2147713"/>
                <a:gd name="connsiteY24" fmla="*/ 626743 h 845818"/>
                <a:gd name="connsiteX25" fmla="*/ 1204913 w 2147713"/>
                <a:gd name="connsiteY25" fmla="*/ 612456 h 845818"/>
                <a:gd name="connsiteX26" fmla="*/ 1276350 w 2147713"/>
                <a:gd name="connsiteY26" fmla="*/ 588643 h 845818"/>
                <a:gd name="connsiteX27" fmla="*/ 1290638 w 2147713"/>
                <a:gd name="connsiteY27" fmla="*/ 579118 h 845818"/>
                <a:gd name="connsiteX28" fmla="*/ 1328738 w 2147713"/>
                <a:gd name="connsiteY28" fmla="*/ 569593 h 845818"/>
                <a:gd name="connsiteX29" fmla="*/ 1362075 w 2147713"/>
                <a:gd name="connsiteY29" fmla="*/ 555306 h 845818"/>
                <a:gd name="connsiteX30" fmla="*/ 1376363 w 2147713"/>
                <a:gd name="connsiteY30" fmla="*/ 545781 h 845818"/>
                <a:gd name="connsiteX31" fmla="*/ 1404938 w 2147713"/>
                <a:gd name="connsiteY31" fmla="*/ 536256 h 845818"/>
                <a:gd name="connsiteX32" fmla="*/ 1419225 w 2147713"/>
                <a:gd name="connsiteY32" fmla="*/ 526731 h 845818"/>
                <a:gd name="connsiteX33" fmla="*/ 1466850 w 2147713"/>
                <a:gd name="connsiteY33" fmla="*/ 512443 h 845818"/>
                <a:gd name="connsiteX34" fmla="*/ 1495425 w 2147713"/>
                <a:gd name="connsiteY34" fmla="*/ 498156 h 845818"/>
                <a:gd name="connsiteX35" fmla="*/ 1528763 w 2147713"/>
                <a:gd name="connsiteY35" fmla="*/ 479106 h 845818"/>
                <a:gd name="connsiteX36" fmla="*/ 1543050 w 2147713"/>
                <a:gd name="connsiteY36" fmla="*/ 469581 h 845818"/>
                <a:gd name="connsiteX37" fmla="*/ 1557338 w 2147713"/>
                <a:gd name="connsiteY37" fmla="*/ 464818 h 845818"/>
                <a:gd name="connsiteX38" fmla="*/ 1585913 w 2147713"/>
                <a:gd name="connsiteY38" fmla="*/ 450531 h 845818"/>
                <a:gd name="connsiteX39" fmla="*/ 1652588 w 2147713"/>
                <a:gd name="connsiteY39" fmla="*/ 412431 h 845818"/>
                <a:gd name="connsiteX40" fmla="*/ 1671638 w 2147713"/>
                <a:gd name="connsiteY40" fmla="*/ 398143 h 845818"/>
                <a:gd name="connsiteX41" fmla="*/ 1685925 w 2147713"/>
                <a:gd name="connsiteY41" fmla="*/ 393381 h 845818"/>
                <a:gd name="connsiteX42" fmla="*/ 1724025 w 2147713"/>
                <a:gd name="connsiteY42" fmla="*/ 374331 h 845818"/>
                <a:gd name="connsiteX43" fmla="*/ 1752600 w 2147713"/>
                <a:gd name="connsiteY43" fmla="*/ 355281 h 845818"/>
                <a:gd name="connsiteX44" fmla="*/ 1781175 w 2147713"/>
                <a:gd name="connsiteY44" fmla="*/ 336231 h 845818"/>
                <a:gd name="connsiteX45" fmla="*/ 1814513 w 2147713"/>
                <a:gd name="connsiteY45" fmla="*/ 317181 h 845818"/>
                <a:gd name="connsiteX46" fmla="*/ 1843088 w 2147713"/>
                <a:gd name="connsiteY46" fmla="*/ 298131 h 845818"/>
                <a:gd name="connsiteX47" fmla="*/ 1876425 w 2147713"/>
                <a:gd name="connsiteY47" fmla="*/ 274318 h 845818"/>
                <a:gd name="connsiteX48" fmla="*/ 1905000 w 2147713"/>
                <a:gd name="connsiteY48" fmla="*/ 255268 h 845818"/>
                <a:gd name="connsiteX49" fmla="*/ 1919288 w 2147713"/>
                <a:gd name="connsiteY49" fmla="*/ 240981 h 845818"/>
                <a:gd name="connsiteX50" fmla="*/ 1947863 w 2147713"/>
                <a:gd name="connsiteY50" fmla="*/ 221931 h 845818"/>
                <a:gd name="connsiteX51" fmla="*/ 1962150 w 2147713"/>
                <a:gd name="connsiteY51" fmla="*/ 207643 h 845818"/>
                <a:gd name="connsiteX52" fmla="*/ 1990725 w 2147713"/>
                <a:gd name="connsiteY52" fmla="*/ 188593 h 845818"/>
                <a:gd name="connsiteX53" fmla="*/ 2005013 w 2147713"/>
                <a:gd name="connsiteY53" fmla="*/ 174306 h 845818"/>
                <a:gd name="connsiteX54" fmla="*/ 2019300 w 2147713"/>
                <a:gd name="connsiteY54" fmla="*/ 164781 h 845818"/>
                <a:gd name="connsiteX55" fmla="*/ 2033588 w 2147713"/>
                <a:gd name="connsiteY55" fmla="*/ 150493 h 845818"/>
                <a:gd name="connsiteX56" fmla="*/ 2062163 w 2147713"/>
                <a:gd name="connsiteY56" fmla="*/ 131443 h 845818"/>
                <a:gd name="connsiteX57" fmla="*/ 2085975 w 2147713"/>
                <a:gd name="connsiteY57" fmla="*/ 107631 h 845818"/>
                <a:gd name="connsiteX58" fmla="*/ 2095500 w 2147713"/>
                <a:gd name="connsiteY58" fmla="*/ 93343 h 845818"/>
                <a:gd name="connsiteX59" fmla="*/ 2088357 w 2147713"/>
                <a:gd name="connsiteY59" fmla="*/ 52862 h 845818"/>
                <a:gd name="connsiteX60" fmla="*/ 2109788 w 2147713"/>
                <a:gd name="connsiteY60" fmla="*/ 38575 h 845818"/>
                <a:gd name="connsiteX61" fmla="*/ 2116933 w 2147713"/>
                <a:gd name="connsiteY61" fmla="*/ 9999 h 845818"/>
                <a:gd name="connsiteX62" fmla="*/ 2145506 w 2147713"/>
                <a:gd name="connsiteY62" fmla="*/ 475 h 845818"/>
                <a:gd name="connsiteX63" fmla="*/ 2145506 w 2147713"/>
                <a:gd name="connsiteY63" fmla="*/ 31431 h 845818"/>
                <a:gd name="connsiteX64" fmla="*/ 2143125 w 2147713"/>
                <a:gd name="connsiteY64" fmla="*/ 74293 h 845818"/>
                <a:gd name="connsiteX65" fmla="*/ 2138363 w 2147713"/>
                <a:gd name="connsiteY65" fmla="*/ 836293 h 845818"/>
                <a:gd name="connsiteX66" fmla="*/ 2124075 w 2147713"/>
                <a:gd name="connsiteY66" fmla="*/ 841056 h 845818"/>
                <a:gd name="connsiteX67" fmla="*/ 2043113 w 2147713"/>
                <a:gd name="connsiteY67" fmla="*/ 845818 h 845818"/>
                <a:gd name="connsiteX68" fmla="*/ 1343025 w 2147713"/>
                <a:gd name="connsiteY68" fmla="*/ 841056 h 845818"/>
                <a:gd name="connsiteX69" fmla="*/ 1181100 w 2147713"/>
                <a:gd name="connsiteY69" fmla="*/ 836293 h 845818"/>
                <a:gd name="connsiteX70" fmla="*/ 490538 w 2147713"/>
                <a:gd name="connsiteY70" fmla="*/ 841056 h 845818"/>
                <a:gd name="connsiteX71" fmla="*/ 0 w 2147713"/>
                <a:gd name="connsiteY71" fmla="*/ 831531 h 845818"/>
                <a:gd name="connsiteX0" fmla="*/ 0 w 2147713"/>
                <a:gd name="connsiteY0" fmla="*/ 831531 h 845818"/>
                <a:gd name="connsiteX1" fmla="*/ 0 w 2147713"/>
                <a:gd name="connsiteY1" fmla="*/ 831531 h 845818"/>
                <a:gd name="connsiteX2" fmla="*/ 390525 w 2147713"/>
                <a:gd name="connsiteY2" fmla="*/ 822006 h 845818"/>
                <a:gd name="connsiteX3" fmla="*/ 442913 w 2147713"/>
                <a:gd name="connsiteY3" fmla="*/ 817243 h 845818"/>
                <a:gd name="connsiteX4" fmla="*/ 528638 w 2147713"/>
                <a:gd name="connsiteY4" fmla="*/ 812481 h 845818"/>
                <a:gd name="connsiteX5" fmla="*/ 571500 w 2147713"/>
                <a:gd name="connsiteY5" fmla="*/ 802956 h 845818"/>
                <a:gd name="connsiteX6" fmla="*/ 614363 w 2147713"/>
                <a:gd name="connsiteY6" fmla="*/ 798193 h 845818"/>
                <a:gd name="connsiteX7" fmla="*/ 671513 w 2147713"/>
                <a:gd name="connsiteY7" fmla="*/ 788668 h 845818"/>
                <a:gd name="connsiteX8" fmla="*/ 685800 w 2147713"/>
                <a:gd name="connsiteY8" fmla="*/ 783906 h 845818"/>
                <a:gd name="connsiteX9" fmla="*/ 752475 w 2147713"/>
                <a:gd name="connsiteY9" fmla="*/ 764856 h 845818"/>
                <a:gd name="connsiteX10" fmla="*/ 776288 w 2147713"/>
                <a:gd name="connsiteY10" fmla="*/ 760093 h 845818"/>
                <a:gd name="connsiteX11" fmla="*/ 804863 w 2147713"/>
                <a:gd name="connsiteY11" fmla="*/ 750568 h 845818"/>
                <a:gd name="connsiteX12" fmla="*/ 823913 w 2147713"/>
                <a:gd name="connsiteY12" fmla="*/ 741043 h 845818"/>
                <a:gd name="connsiteX13" fmla="*/ 857250 w 2147713"/>
                <a:gd name="connsiteY13" fmla="*/ 736281 h 845818"/>
                <a:gd name="connsiteX14" fmla="*/ 909638 w 2147713"/>
                <a:gd name="connsiteY14" fmla="*/ 721993 h 845818"/>
                <a:gd name="connsiteX15" fmla="*/ 947738 w 2147713"/>
                <a:gd name="connsiteY15" fmla="*/ 712468 h 845818"/>
                <a:gd name="connsiteX16" fmla="*/ 990600 w 2147713"/>
                <a:gd name="connsiteY16" fmla="*/ 698181 h 845818"/>
                <a:gd name="connsiteX17" fmla="*/ 1019175 w 2147713"/>
                <a:gd name="connsiteY17" fmla="*/ 683893 h 845818"/>
                <a:gd name="connsiteX18" fmla="*/ 1033463 w 2147713"/>
                <a:gd name="connsiteY18" fmla="*/ 679131 h 845818"/>
                <a:gd name="connsiteX19" fmla="*/ 1066800 w 2147713"/>
                <a:gd name="connsiteY19" fmla="*/ 669606 h 845818"/>
                <a:gd name="connsiteX20" fmla="*/ 1085850 w 2147713"/>
                <a:gd name="connsiteY20" fmla="*/ 660081 h 845818"/>
                <a:gd name="connsiteX21" fmla="*/ 1100138 w 2147713"/>
                <a:gd name="connsiteY21" fmla="*/ 655318 h 845818"/>
                <a:gd name="connsiteX22" fmla="*/ 1119188 w 2147713"/>
                <a:gd name="connsiteY22" fmla="*/ 645793 h 845818"/>
                <a:gd name="connsiteX23" fmla="*/ 1147763 w 2147713"/>
                <a:gd name="connsiteY23" fmla="*/ 636268 h 845818"/>
                <a:gd name="connsiteX24" fmla="*/ 1162050 w 2147713"/>
                <a:gd name="connsiteY24" fmla="*/ 626743 h 845818"/>
                <a:gd name="connsiteX25" fmla="*/ 1204913 w 2147713"/>
                <a:gd name="connsiteY25" fmla="*/ 612456 h 845818"/>
                <a:gd name="connsiteX26" fmla="*/ 1276350 w 2147713"/>
                <a:gd name="connsiteY26" fmla="*/ 588643 h 845818"/>
                <a:gd name="connsiteX27" fmla="*/ 1290638 w 2147713"/>
                <a:gd name="connsiteY27" fmla="*/ 579118 h 845818"/>
                <a:gd name="connsiteX28" fmla="*/ 1328738 w 2147713"/>
                <a:gd name="connsiteY28" fmla="*/ 569593 h 845818"/>
                <a:gd name="connsiteX29" fmla="*/ 1362075 w 2147713"/>
                <a:gd name="connsiteY29" fmla="*/ 555306 h 845818"/>
                <a:gd name="connsiteX30" fmla="*/ 1376363 w 2147713"/>
                <a:gd name="connsiteY30" fmla="*/ 545781 h 845818"/>
                <a:gd name="connsiteX31" fmla="*/ 1404938 w 2147713"/>
                <a:gd name="connsiteY31" fmla="*/ 536256 h 845818"/>
                <a:gd name="connsiteX32" fmla="*/ 1419225 w 2147713"/>
                <a:gd name="connsiteY32" fmla="*/ 526731 h 845818"/>
                <a:gd name="connsiteX33" fmla="*/ 1466850 w 2147713"/>
                <a:gd name="connsiteY33" fmla="*/ 512443 h 845818"/>
                <a:gd name="connsiteX34" fmla="*/ 1495425 w 2147713"/>
                <a:gd name="connsiteY34" fmla="*/ 498156 h 845818"/>
                <a:gd name="connsiteX35" fmla="*/ 1528763 w 2147713"/>
                <a:gd name="connsiteY35" fmla="*/ 479106 h 845818"/>
                <a:gd name="connsiteX36" fmla="*/ 1543050 w 2147713"/>
                <a:gd name="connsiteY36" fmla="*/ 469581 h 845818"/>
                <a:gd name="connsiteX37" fmla="*/ 1557338 w 2147713"/>
                <a:gd name="connsiteY37" fmla="*/ 464818 h 845818"/>
                <a:gd name="connsiteX38" fmla="*/ 1585913 w 2147713"/>
                <a:gd name="connsiteY38" fmla="*/ 450531 h 845818"/>
                <a:gd name="connsiteX39" fmla="*/ 1652588 w 2147713"/>
                <a:gd name="connsiteY39" fmla="*/ 412431 h 845818"/>
                <a:gd name="connsiteX40" fmla="*/ 1671638 w 2147713"/>
                <a:gd name="connsiteY40" fmla="*/ 398143 h 845818"/>
                <a:gd name="connsiteX41" fmla="*/ 1685925 w 2147713"/>
                <a:gd name="connsiteY41" fmla="*/ 393381 h 845818"/>
                <a:gd name="connsiteX42" fmla="*/ 1724025 w 2147713"/>
                <a:gd name="connsiteY42" fmla="*/ 374331 h 845818"/>
                <a:gd name="connsiteX43" fmla="*/ 1752600 w 2147713"/>
                <a:gd name="connsiteY43" fmla="*/ 355281 h 845818"/>
                <a:gd name="connsiteX44" fmla="*/ 1781175 w 2147713"/>
                <a:gd name="connsiteY44" fmla="*/ 336231 h 845818"/>
                <a:gd name="connsiteX45" fmla="*/ 1814513 w 2147713"/>
                <a:gd name="connsiteY45" fmla="*/ 317181 h 845818"/>
                <a:gd name="connsiteX46" fmla="*/ 1843088 w 2147713"/>
                <a:gd name="connsiteY46" fmla="*/ 298131 h 845818"/>
                <a:gd name="connsiteX47" fmla="*/ 1876425 w 2147713"/>
                <a:gd name="connsiteY47" fmla="*/ 274318 h 845818"/>
                <a:gd name="connsiteX48" fmla="*/ 1905000 w 2147713"/>
                <a:gd name="connsiteY48" fmla="*/ 255268 h 845818"/>
                <a:gd name="connsiteX49" fmla="*/ 1919288 w 2147713"/>
                <a:gd name="connsiteY49" fmla="*/ 240981 h 845818"/>
                <a:gd name="connsiteX50" fmla="*/ 1947863 w 2147713"/>
                <a:gd name="connsiteY50" fmla="*/ 221931 h 845818"/>
                <a:gd name="connsiteX51" fmla="*/ 1962150 w 2147713"/>
                <a:gd name="connsiteY51" fmla="*/ 207643 h 845818"/>
                <a:gd name="connsiteX52" fmla="*/ 1990725 w 2147713"/>
                <a:gd name="connsiteY52" fmla="*/ 188593 h 845818"/>
                <a:gd name="connsiteX53" fmla="*/ 2005013 w 2147713"/>
                <a:gd name="connsiteY53" fmla="*/ 174306 h 845818"/>
                <a:gd name="connsiteX54" fmla="*/ 2019300 w 2147713"/>
                <a:gd name="connsiteY54" fmla="*/ 164781 h 845818"/>
                <a:gd name="connsiteX55" fmla="*/ 2033588 w 2147713"/>
                <a:gd name="connsiteY55" fmla="*/ 150493 h 845818"/>
                <a:gd name="connsiteX56" fmla="*/ 2062163 w 2147713"/>
                <a:gd name="connsiteY56" fmla="*/ 131443 h 845818"/>
                <a:gd name="connsiteX57" fmla="*/ 2085975 w 2147713"/>
                <a:gd name="connsiteY57" fmla="*/ 107631 h 845818"/>
                <a:gd name="connsiteX58" fmla="*/ 2095500 w 2147713"/>
                <a:gd name="connsiteY58" fmla="*/ 93343 h 845818"/>
                <a:gd name="connsiteX59" fmla="*/ 2114551 w 2147713"/>
                <a:gd name="connsiteY59" fmla="*/ 60006 h 845818"/>
                <a:gd name="connsiteX60" fmla="*/ 2109788 w 2147713"/>
                <a:gd name="connsiteY60" fmla="*/ 38575 h 845818"/>
                <a:gd name="connsiteX61" fmla="*/ 2116933 w 2147713"/>
                <a:gd name="connsiteY61" fmla="*/ 9999 h 845818"/>
                <a:gd name="connsiteX62" fmla="*/ 2145506 w 2147713"/>
                <a:gd name="connsiteY62" fmla="*/ 475 h 845818"/>
                <a:gd name="connsiteX63" fmla="*/ 2145506 w 2147713"/>
                <a:gd name="connsiteY63" fmla="*/ 31431 h 845818"/>
                <a:gd name="connsiteX64" fmla="*/ 2143125 w 2147713"/>
                <a:gd name="connsiteY64" fmla="*/ 74293 h 845818"/>
                <a:gd name="connsiteX65" fmla="*/ 2138363 w 2147713"/>
                <a:gd name="connsiteY65" fmla="*/ 836293 h 845818"/>
                <a:gd name="connsiteX66" fmla="*/ 2124075 w 2147713"/>
                <a:gd name="connsiteY66" fmla="*/ 841056 h 845818"/>
                <a:gd name="connsiteX67" fmla="*/ 2043113 w 2147713"/>
                <a:gd name="connsiteY67" fmla="*/ 845818 h 845818"/>
                <a:gd name="connsiteX68" fmla="*/ 1343025 w 2147713"/>
                <a:gd name="connsiteY68" fmla="*/ 841056 h 845818"/>
                <a:gd name="connsiteX69" fmla="*/ 1181100 w 2147713"/>
                <a:gd name="connsiteY69" fmla="*/ 836293 h 845818"/>
                <a:gd name="connsiteX70" fmla="*/ 490538 w 2147713"/>
                <a:gd name="connsiteY70" fmla="*/ 841056 h 845818"/>
                <a:gd name="connsiteX71" fmla="*/ 0 w 2147713"/>
                <a:gd name="connsiteY71" fmla="*/ 831531 h 845818"/>
                <a:gd name="connsiteX0" fmla="*/ 0 w 2147713"/>
                <a:gd name="connsiteY0" fmla="*/ 831531 h 845818"/>
                <a:gd name="connsiteX1" fmla="*/ 0 w 2147713"/>
                <a:gd name="connsiteY1" fmla="*/ 831531 h 845818"/>
                <a:gd name="connsiteX2" fmla="*/ 390525 w 2147713"/>
                <a:gd name="connsiteY2" fmla="*/ 822006 h 845818"/>
                <a:gd name="connsiteX3" fmla="*/ 442913 w 2147713"/>
                <a:gd name="connsiteY3" fmla="*/ 817243 h 845818"/>
                <a:gd name="connsiteX4" fmla="*/ 528638 w 2147713"/>
                <a:gd name="connsiteY4" fmla="*/ 812481 h 845818"/>
                <a:gd name="connsiteX5" fmla="*/ 571500 w 2147713"/>
                <a:gd name="connsiteY5" fmla="*/ 802956 h 845818"/>
                <a:gd name="connsiteX6" fmla="*/ 614363 w 2147713"/>
                <a:gd name="connsiteY6" fmla="*/ 798193 h 845818"/>
                <a:gd name="connsiteX7" fmla="*/ 671513 w 2147713"/>
                <a:gd name="connsiteY7" fmla="*/ 788668 h 845818"/>
                <a:gd name="connsiteX8" fmla="*/ 685800 w 2147713"/>
                <a:gd name="connsiteY8" fmla="*/ 783906 h 845818"/>
                <a:gd name="connsiteX9" fmla="*/ 752475 w 2147713"/>
                <a:gd name="connsiteY9" fmla="*/ 764856 h 845818"/>
                <a:gd name="connsiteX10" fmla="*/ 776288 w 2147713"/>
                <a:gd name="connsiteY10" fmla="*/ 760093 h 845818"/>
                <a:gd name="connsiteX11" fmla="*/ 804863 w 2147713"/>
                <a:gd name="connsiteY11" fmla="*/ 750568 h 845818"/>
                <a:gd name="connsiteX12" fmla="*/ 823913 w 2147713"/>
                <a:gd name="connsiteY12" fmla="*/ 741043 h 845818"/>
                <a:gd name="connsiteX13" fmla="*/ 857250 w 2147713"/>
                <a:gd name="connsiteY13" fmla="*/ 736281 h 845818"/>
                <a:gd name="connsiteX14" fmla="*/ 909638 w 2147713"/>
                <a:gd name="connsiteY14" fmla="*/ 721993 h 845818"/>
                <a:gd name="connsiteX15" fmla="*/ 947738 w 2147713"/>
                <a:gd name="connsiteY15" fmla="*/ 712468 h 845818"/>
                <a:gd name="connsiteX16" fmla="*/ 990600 w 2147713"/>
                <a:gd name="connsiteY16" fmla="*/ 698181 h 845818"/>
                <a:gd name="connsiteX17" fmla="*/ 1019175 w 2147713"/>
                <a:gd name="connsiteY17" fmla="*/ 683893 h 845818"/>
                <a:gd name="connsiteX18" fmla="*/ 1033463 w 2147713"/>
                <a:gd name="connsiteY18" fmla="*/ 679131 h 845818"/>
                <a:gd name="connsiteX19" fmla="*/ 1066800 w 2147713"/>
                <a:gd name="connsiteY19" fmla="*/ 669606 h 845818"/>
                <a:gd name="connsiteX20" fmla="*/ 1085850 w 2147713"/>
                <a:gd name="connsiteY20" fmla="*/ 660081 h 845818"/>
                <a:gd name="connsiteX21" fmla="*/ 1100138 w 2147713"/>
                <a:gd name="connsiteY21" fmla="*/ 655318 h 845818"/>
                <a:gd name="connsiteX22" fmla="*/ 1119188 w 2147713"/>
                <a:gd name="connsiteY22" fmla="*/ 645793 h 845818"/>
                <a:gd name="connsiteX23" fmla="*/ 1147763 w 2147713"/>
                <a:gd name="connsiteY23" fmla="*/ 636268 h 845818"/>
                <a:gd name="connsiteX24" fmla="*/ 1162050 w 2147713"/>
                <a:gd name="connsiteY24" fmla="*/ 626743 h 845818"/>
                <a:gd name="connsiteX25" fmla="*/ 1204913 w 2147713"/>
                <a:gd name="connsiteY25" fmla="*/ 612456 h 845818"/>
                <a:gd name="connsiteX26" fmla="*/ 1276350 w 2147713"/>
                <a:gd name="connsiteY26" fmla="*/ 588643 h 845818"/>
                <a:gd name="connsiteX27" fmla="*/ 1290638 w 2147713"/>
                <a:gd name="connsiteY27" fmla="*/ 579118 h 845818"/>
                <a:gd name="connsiteX28" fmla="*/ 1328738 w 2147713"/>
                <a:gd name="connsiteY28" fmla="*/ 569593 h 845818"/>
                <a:gd name="connsiteX29" fmla="*/ 1362075 w 2147713"/>
                <a:gd name="connsiteY29" fmla="*/ 555306 h 845818"/>
                <a:gd name="connsiteX30" fmla="*/ 1376363 w 2147713"/>
                <a:gd name="connsiteY30" fmla="*/ 545781 h 845818"/>
                <a:gd name="connsiteX31" fmla="*/ 1404938 w 2147713"/>
                <a:gd name="connsiteY31" fmla="*/ 536256 h 845818"/>
                <a:gd name="connsiteX32" fmla="*/ 1419225 w 2147713"/>
                <a:gd name="connsiteY32" fmla="*/ 526731 h 845818"/>
                <a:gd name="connsiteX33" fmla="*/ 1466850 w 2147713"/>
                <a:gd name="connsiteY33" fmla="*/ 512443 h 845818"/>
                <a:gd name="connsiteX34" fmla="*/ 1495425 w 2147713"/>
                <a:gd name="connsiteY34" fmla="*/ 498156 h 845818"/>
                <a:gd name="connsiteX35" fmla="*/ 1528763 w 2147713"/>
                <a:gd name="connsiteY35" fmla="*/ 479106 h 845818"/>
                <a:gd name="connsiteX36" fmla="*/ 1543050 w 2147713"/>
                <a:gd name="connsiteY36" fmla="*/ 469581 h 845818"/>
                <a:gd name="connsiteX37" fmla="*/ 1557338 w 2147713"/>
                <a:gd name="connsiteY37" fmla="*/ 464818 h 845818"/>
                <a:gd name="connsiteX38" fmla="*/ 1585913 w 2147713"/>
                <a:gd name="connsiteY38" fmla="*/ 450531 h 845818"/>
                <a:gd name="connsiteX39" fmla="*/ 1652588 w 2147713"/>
                <a:gd name="connsiteY39" fmla="*/ 412431 h 845818"/>
                <a:gd name="connsiteX40" fmla="*/ 1671638 w 2147713"/>
                <a:gd name="connsiteY40" fmla="*/ 398143 h 845818"/>
                <a:gd name="connsiteX41" fmla="*/ 1685925 w 2147713"/>
                <a:gd name="connsiteY41" fmla="*/ 393381 h 845818"/>
                <a:gd name="connsiteX42" fmla="*/ 1724025 w 2147713"/>
                <a:gd name="connsiteY42" fmla="*/ 374331 h 845818"/>
                <a:gd name="connsiteX43" fmla="*/ 1752600 w 2147713"/>
                <a:gd name="connsiteY43" fmla="*/ 355281 h 845818"/>
                <a:gd name="connsiteX44" fmla="*/ 1781175 w 2147713"/>
                <a:gd name="connsiteY44" fmla="*/ 336231 h 845818"/>
                <a:gd name="connsiteX45" fmla="*/ 1814513 w 2147713"/>
                <a:gd name="connsiteY45" fmla="*/ 317181 h 845818"/>
                <a:gd name="connsiteX46" fmla="*/ 1843088 w 2147713"/>
                <a:gd name="connsiteY46" fmla="*/ 298131 h 845818"/>
                <a:gd name="connsiteX47" fmla="*/ 1876425 w 2147713"/>
                <a:gd name="connsiteY47" fmla="*/ 274318 h 845818"/>
                <a:gd name="connsiteX48" fmla="*/ 1905000 w 2147713"/>
                <a:gd name="connsiteY48" fmla="*/ 255268 h 845818"/>
                <a:gd name="connsiteX49" fmla="*/ 1919288 w 2147713"/>
                <a:gd name="connsiteY49" fmla="*/ 240981 h 845818"/>
                <a:gd name="connsiteX50" fmla="*/ 1947863 w 2147713"/>
                <a:gd name="connsiteY50" fmla="*/ 221931 h 845818"/>
                <a:gd name="connsiteX51" fmla="*/ 1962150 w 2147713"/>
                <a:gd name="connsiteY51" fmla="*/ 207643 h 845818"/>
                <a:gd name="connsiteX52" fmla="*/ 1990725 w 2147713"/>
                <a:gd name="connsiteY52" fmla="*/ 188593 h 845818"/>
                <a:gd name="connsiteX53" fmla="*/ 2005013 w 2147713"/>
                <a:gd name="connsiteY53" fmla="*/ 174306 h 845818"/>
                <a:gd name="connsiteX54" fmla="*/ 2019300 w 2147713"/>
                <a:gd name="connsiteY54" fmla="*/ 164781 h 845818"/>
                <a:gd name="connsiteX55" fmla="*/ 2033588 w 2147713"/>
                <a:gd name="connsiteY55" fmla="*/ 150493 h 845818"/>
                <a:gd name="connsiteX56" fmla="*/ 2062163 w 2147713"/>
                <a:gd name="connsiteY56" fmla="*/ 131443 h 845818"/>
                <a:gd name="connsiteX57" fmla="*/ 2085975 w 2147713"/>
                <a:gd name="connsiteY57" fmla="*/ 107631 h 845818"/>
                <a:gd name="connsiteX58" fmla="*/ 2095500 w 2147713"/>
                <a:gd name="connsiteY58" fmla="*/ 93343 h 845818"/>
                <a:gd name="connsiteX59" fmla="*/ 2114551 w 2147713"/>
                <a:gd name="connsiteY59" fmla="*/ 60006 h 845818"/>
                <a:gd name="connsiteX60" fmla="*/ 2124076 w 2147713"/>
                <a:gd name="connsiteY60" fmla="*/ 36194 h 845818"/>
                <a:gd name="connsiteX61" fmla="*/ 2116933 w 2147713"/>
                <a:gd name="connsiteY61" fmla="*/ 9999 h 845818"/>
                <a:gd name="connsiteX62" fmla="*/ 2145506 w 2147713"/>
                <a:gd name="connsiteY62" fmla="*/ 475 h 845818"/>
                <a:gd name="connsiteX63" fmla="*/ 2145506 w 2147713"/>
                <a:gd name="connsiteY63" fmla="*/ 31431 h 845818"/>
                <a:gd name="connsiteX64" fmla="*/ 2143125 w 2147713"/>
                <a:gd name="connsiteY64" fmla="*/ 74293 h 845818"/>
                <a:gd name="connsiteX65" fmla="*/ 2138363 w 2147713"/>
                <a:gd name="connsiteY65" fmla="*/ 836293 h 845818"/>
                <a:gd name="connsiteX66" fmla="*/ 2124075 w 2147713"/>
                <a:gd name="connsiteY66" fmla="*/ 841056 h 845818"/>
                <a:gd name="connsiteX67" fmla="*/ 2043113 w 2147713"/>
                <a:gd name="connsiteY67" fmla="*/ 845818 h 845818"/>
                <a:gd name="connsiteX68" fmla="*/ 1343025 w 2147713"/>
                <a:gd name="connsiteY68" fmla="*/ 841056 h 845818"/>
                <a:gd name="connsiteX69" fmla="*/ 1181100 w 2147713"/>
                <a:gd name="connsiteY69" fmla="*/ 836293 h 845818"/>
                <a:gd name="connsiteX70" fmla="*/ 490538 w 2147713"/>
                <a:gd name="connsiteY70" fmla="*/ 841056 h 845818"/>
                <a:gd name="connsiteX71" fmla="*/ 0 w 2147713"/>
                <a:gd name="connsiteY71" fmla="*/ 831531 h 845818"/>
                <a:gd name="connsiteX0" fmla="*/ 0 w 2146212"/>
                <a:gd name="connsiteY0" fmla="*/ 831302 h 845589"/>
                <a:gd name="connsiteX1" fmla="*/ 0 w 2146212"/>
                <a:gd name="connsiteY1" fmla="*/ 831302 h 845589"/>
                <a:gd name="connsiteX2" fmla="*/ 390525 w 2146212"/>
                <a:gd name="connsiteY2" fmla="*/ 821777 h 845589"/>
                <a:gd name="connsiteX3" fmla="*/ 442913 w 2146212"/>
                <a:gd name="connsiteY3" fmla="*/ 817014 h 845589"/>
                <a:gd name="connsiteX4" fmla="*/ 528638 w 2146212"/>
                <a:gd name="connsiteY4" fmla="*/ 812252 h 845589"/>
                <a:gd name="connsiteX5" fmla="*/ 571500 w 2146212"/>
                <a:gd name="connsiteY5" fmla="*/ 802727 h 845589"/>
                <a:gd name="connsiteX6" fmla="*/ 614363 w 2146212"/>
                <a:gd name="connsiteY6" fmla="*/ 797964 h 845589"/>
                <a:gd name="connsiteX7" fmla="*/ 671513 w 2146212"/>
                <a:gd name="connsiteY7" fmla="*/ 788439 h 845589"/>
                <a:gd name="connsiteX8" fmla="*/ 685800 w 2146212"/>
                <a:gd name="connsiteY8" fmla="*/ 783677 h 845589"/>
                <a:gd name="connsiteX9" fmla="*/ 752475 w 2146212"/>
                <a:gd name="connsiteY9" fmla="*/ 764627 h 845589"/>
                <a:gd name="connsiteX10" fmla="*/ 776288 w 2146212"/>
                <a:gd name="connsiteY10" fmla="*/ 759864 h 845589"/>
                <a:gd name="connsiteX11" fmla="*/ 804863 w 2146212"/>
                <a:gd name="connsiteY11" fmla="*/ 750339 h 845589"/>
                <a:gd name="connsiteX12" fmla="*/ 823913 w 2146212"/>
                <a:gd name="connsiteY12" fmla="*/ 740814 h 845589"/>
                <a:gd name="connsiteX13" fmla="*/ 857250 w 2146212"/>
                <a:gd name="connsiteY13" fmla="*/ 736052 h 845589"/>
                <a:gd name="connsiteX14" fmla="*/ 909638 w 2146212"/>
                <a:gd name="connsiteY14" fmla="*/ 721764 h 845589"/>
                <a:gd name="connsiteX15" fmla="*/ 947738 w 2146212"/>
                <a:gd name="connsiteY15" fmla="*/ 712239 h 845589"/>
                <a:gd name="connsiteX16" fmla="*/ 990600 w 2146212"/>
                <a:gd name="connsiteY16" fmla="*/ 697952 h 845589"/>
                <a:gd name="connsiteX17" fmla="*/ 1019175 w 2146212"/>
                <a:gd name="connsiteY17" fmla="*/ 683664 h 845589"/>
                <a:gd name="connsiteX18" fmla="*/ 1033463 w 2146212"/>
                <a:gd name="connsiteY18" fmla="*/ 678902 h 845589"/>
                <a:gd name="connsiteX19" fmla="*/ 1066800 w 2146212"/>
                <a:gd name="connsiteY19" fmla="*/ 669377 h 845589"/>
                <a:gd name="connsiteX20" fmla="*/ 1085850 w 2146212"/>
                <a:gd name="connsiteY20" fmla="*/ 659852 h 845589"/>
                <a:gd name="connsiteX21" fmla="*/ 1100138 w 2146212"/>
                <a:gd name="connsiteY21" fmla="*/ 655089 h 845589"/>
                <a:gd name="connsiteX22" fmla="*/ 1119188 w 2146212"/>
                <a:gd name="connsiteY22" fmla="*/ 645564 h 845589"/>
                <a:gd name="connsiteX23" fmla="*/ 1147763 w 2146212"/>
                <a:gd name="connsiteY23" fmla="*/ 636039 h 845589"/>
                <a:gd name="connsiteX24" fmla="*/ 1162050 w 2146212"/>
                <a:gd name="connsiteY24" fmla="*/ 626514 h 845589"/>
                <a:gd name="connsiteX25" fmla="*/ 1204913 w 2146212"/>
                <a:gd name="connsiteY25" fmla="*/ 612227 h 845589"/>
                <a:gd name="connsiteX26" fmla="*/ 1276350 w 2146212"/>
                <a:gd name="connsiteY26" fmla="*/ 588414 h 845589"/>
                <a:gd name="connsiteX27" fmla="*/ 1290638 w 2146212"/>
                <a:gd name="connsiteY27" fmla="*/ 578889 h 845589"/>
                <a:gd name="connsiteX28" fmla="*/ 1328738 w 2146212"/>
                <a:gd name="connsiteY28" fmla="*/ 569364 h 845589"/>
                <a:gd name="connsiteX29" fmla="*/ 1362075 w 2146212"/>
                <a:gd name="connsiteY29" fmla="*/ 555077 h 845589"/>
                <a:gd name="connsiteX30" fmla="*/ 1376363 w 2146212"/>
                <a:gd name="connsiteY30" fmla="*/ 545552 h 845589"/>
                <a:gd name="connsiteX31" fmla="*/ 1404938 w 2146212"/>
                <a:gd name="connsiteY31" fmla="*/ 536027 h 845589"/>
                <a:gd name="connsiteX32" fmla="*/ 1419225 w 2146212"/>
                <a:gd name="connsiteY32" fmla="*/ 526502 h 845589"/>
                <a:gd name="connsiteX33" fmla="*/ 1466850 w 2146212"/>
                <a:gd name="connsiteY33" fmla="*/ 512214 h 845589"/>
                <a:gd name="connsiteX34" fmla="*/ 1495425 w 2146212"/>
                <a:gd name="connsiteY34" fmla="*/ 497927 h 845589"/>
                <a:gd name="connsiteX35" fmla="*/ 1528763 w 2146212"/>
                <a:gd name="connsiteY35" fmla="*/ 478877 h 845589"/>
                <a:gd name="connsiteX36" fmla="*/ 1543050 w 2146212"/>
                <a:gd name="connsiteY36" fmla="*/ 469352 h 845589"/>
                <a:gd name="connsiteX37" fmla="*/ 1557338 w 2146212"/>
                <a:gd name="connsiteY37" fmla="*/ 464589 h 845589"/>
                <a:gd name="connsiteX38" fmla="*/ 1585913 w 2146212"/>
                <a:gd name="connsiteY38" fmla="*/ 450302 h 845589"/>
                <a:gd name="connsiteX39" fmla="*/ 1652588 w 2146212"/>
                <a:gd name="connsiteY39" fmla="*/ 412202 h 845589"/>
                <a:gd name="connsiteX40" fmla="*/ 1671638 w 2146212"/>
                <a:gd name="connsiteY40" fmla="*/ 397914 h 845589"/>
                <a:gd name="connsiteX41" fmla="*/ 1685925 w 2146212"/>
                <a:gd name="connsiteY41" fmla="*/ 393152 h 845589"/>
                <a:gd name="connsiteX42" fmla="*/ 1724025 w 2146212"/>
                <a:gd name="connsiteY42" fmla="*/ 374102 h 845589"/>
                <a:gd name="connsiteX43" fmla="*/ 1752600 w 2146212"/>
                <a:gd name="connsiteY43" fmla="*/ 355052 h 845589"/>
                <a:gd name="connsiteX44" fmla="*/ 1781175 w 2146212"/>
                <a:gd name="connsiteY44" fmla="*/ 336002 h 845589"/>
                <a:gd name="connsiteX45" fmla="*/ 1814513 w 2146212"/>
                <a:gd name="connsiteY45" fmla="*/ 316952 h 845589"/>
                <a:gd name="connsiteX46" fmla="*/ 1843088 w 2146212"/>
                <a:gd name="connsiteY46" fmla="*/ 297902 h 845589"/>
                <a:gd name="connsiteX47" fmla="*/ 1876425 w 2146212"/>
                <a:gd name="connsiteY47" fmla="*/ 274089 h 845589"/>
                <a:gd name="connsiteX48" fmla="*/ 1905000 w 2146212"/>
                <a:gd name="connsiteY48" fmla="*/ 255039 h 845589"/>
                <a:gd name="connsiteX49" fmla="*/ 1919288 w 2146212"/>
                <a:gd name="connsiteY49" fmla="*/ 240752 h 845589"/>
                <a:gd name="connsiteX50" fmla="*/ 1947863 w 2146212"/>
                <a:gd name="connsiteY50" fmla="*/ 221702 h 845589"/>
                <a:gd name="connsiteX51" fmla="*/ 1962150 w 2146212"/>
                <a:gd name="connsiteY51" fmla="*/ 207414 h 845589"/>
                <a:gd name="connsiteX52" fmla="*/ 1990725 w 2146212"/>
                <a:gd name="connsiteY52" fmla="*/ 188364 h 845589"/>
                <a:gd name="connsiteX53" fmla="*/ 2005013 w 2146212"/>
                <a:gd name="connsiteY53" fmla="*/ 174077 h 845589"/>
                <a:gd name="connsiteX54" fmla="*/ 2019300 w 2146212"/>
                <a:gd name="connsiteY54" fmla="*/ 164552 h 845589"/>
                <a:gd name="connsiteX55" fmla="*/ 2033588 w 2146212"/>
                <a:gd name="connsiteY55" fmla="*/ 150264 h 845589"/>
                <a:gd name="connsiteX56" fmla="*/ 2062163 w 2146212"/>
                <a:gd name="connsiteY56" fmla="*/ 131214 h 845589"/>
                <a:gd name="connsiteX57" fmla="*/ 2085975 w 2146212"/>
                <a:gd name="connsiteY57" fmla="*/ 107402 h 845589"/>
                <a:gd name="connsiteX58" fmla="*/ 2095500 w 2146212"/>
                <a:gd name="connsiteY58" fmla="*/ 93114 h 845589"/>
                <a:gd name="connsiteX59" fmla="*/ 2114551 w 2146212"/>
                <a:gd name="connsiteY59" fmla="*/ 59777 h 845589"/>
                <a:gd name="connsiteX60" fmla="*/ 2124076 w 2146212"/>
                <a:gd name="connsiteY60" fmla="*/ 35965 h 845589"/>
                <a:gd name="connsiteX61" fmla="*/ 2145508 w 2146212"/>
                <a:gd name="connsiteY61" fmla="*/ 14532 h 845589"/>
                <a:gd name="connsiteX62" fmla="*/ 2145506 w 2146212"/>
                <a:gd name="connsiteY62" fmla="*/ 246 h 845589"/>
                <a:gd name="connsiteX63" fmla="*/ 2145506 w 2146212"/>
                <a:gd name="connsiteY63" fmla="*/ 31202 h 845589"/>
                <a:gd name="connsiteX64" fmla="*/ 2143125 w 2146212"/>
                <a:gd name="connsiteY64" fmla="*/ 74064 h 845589"/>
                <a:gd name="connsiteX65" fmla="*/ 2138363 w 2146212"/>
                <a:gd name="connsiteY65" fmla="*/ 836064 h 845589"/>
                <a:gd name="connsiteX66" fmla="*/ 2124075 w 2146212"/>
                <a:gd name="connsiteY66" fmla="*/ 840827 h 845589"/>
                <a:gd name="connsiteX67" fmla="*/ 2043113 w 2146212"/>
                <a:gd name="connsiteY67" fmla="*/ 845589 h 845589"/>
                <a:gd name="connsiteX68" fmla="*/ 1343025 w 2146212"/>
                <a:gd name="connsiteY68" fmla="*/ 840827 h 845589"/>
                <a:gd name="connsiteX69" fmla="*/ 1181100 w 2146212"/>
                <a:gd name="connsiteY69" fmla="*/ 836064 h 845589"/>
                <a:gd name="connsiteX70" fmla="*/ 490538 w 2146212"/>
                <a:gd name="connsiteY70" fmla="*/ 840827 h 845589"/>
                <a:gd name="connsiteX71" fmla="*/ 0 w 2146212"/>
                <a:gd name="connsiteY71" fmla="*/ 831302 h 845589"/>
                <a:gd name="connsiteX0" fmla="*/ 0 w 2147184"/>
                <a:gd name="connsiteY0" fmla="*/ 831080 h 845367"/>
                <a:gd name="connsiteX1" fmla="*/ 0 w 2147184"/>
                <a:gd name="connsiteY1" fmla="*/ 831080 h 845367"/>
                <a:gd name="connsiteX2" fmla="*/ 390525 w 2147184"/>
                <a:gd name="connsiteY2" fmla="*/ 821555 h 845367"/>
                <a:gd name="connsiteX3" fmla="*/ 442913 w 2147184"/>
                <a:gd name="connsiteY3" fmla="*/ 816792 h 845367"/>
                <a:gd name="connsiteX4" fmla="*/ 528638 w 2147184"/>
                <a:gd name="connsiteY4" fmla="*/ 812030 h 845367"/>
                <a:gd name="connsiteX5" fmla="*/ 571500 w 2147184"/>
                <a:gd name="connsiteY5" fmla="*/ 802505 h 845367"/>
                <a:gd name="connsiteX6" fmla="*/ 614363 w 2147184"/>
                <a:gd name="connsiteY6" fmla="*/ 797742 h 845367"/>
                <a:gd name="connsiteX7" fmla="*/ 671513 w 2147184"/>
                <a:gd name="connsiteY7" fmla="*/ 788217 h 845367"/>
                <a:gd name="connsiteX8" fmla="*/ 685800 w 2147184"/>
                <a:gd name="connsiteY8" fmla="*/ 783455 h 845367"/>
                <a:gd name="connsiteX9" fmla="*/ 752475 w 2147184"/>
                <a:gd name="connsiteY9" fmla="*/ 764405 h 845367"/>
                <a:gd name="connsiteX10" fmla="*/ 776288 w 2147184"/>
                <a:gd name="connsiteY10" fmla="*/ 759642 h 845367"/>
                <a:gd name="connsiteX11" fmla="*/ 804863 w 2147184"/>
                <a:gd name="connsiteY11" fmla="*/ 750117 h 845367"/>
                <a:gd name="connsiteX12" fmla="*/ 823913 w 2147184"/>
                <a:gd name="connsiteY12" fmla="*/ 740592 h 845367"/>
                <a:gd name="connsiteX13" fmla="*/ 857250 w 2147184"/>
                <a:gd name="connsiteY13" fmla="*/ 735830 h 845367"/>
                <a:gd name="connsiteX14" fmla="*/ 909638 w 2147184"/>
                <a:gd name="connsiteY14" fmla="*/ 721542 h 845367"/>
                <a:gd name="connsiteX15" fmla="*/ 947738 w 2147184"/>
                <a:gd name="connsiteY15" fmla="*/ 712017 h 845367"/>
                <a:gd name="connsiteX16" fmla="*/ 990600 w 2147184"/>
                <a:gd name="connsiteY16" fmla="*/ 697730 h 845367"/>
                <a:gd name="connsiteX17" fmla="*/ 1019175 w 2147184"/>
                <a:gd name="connsiteY17" fmla="*/ 683442 h 845367"/>
                <a:gd name="connsiteX18" fmla="*/ 1033463 w 2147184"/>
                <a:gd name="connsiteY18" fmla="*/ 678680 h 845367"/>
                <a:gd name="connsiteX19" fmla="*/ 1066800 w 2147184"/>
                <a:gd name="connsiteY19" fmla="*/ 669155 h 845367"/>
                <a:gd name="connsiteX20" fmla="*/ 1085850 w 2147184"/>
                <a:gd name="connsiteY20" fmla="*/ 659630 h 845367"/>
                <a:gd name="connsiteX21" fmla="*/ 1100138 w 2147184"/>
                <a:gd name="connsiteY21" fmla="*/ 654867 h 845367"/>
                <a:gd name="connsiteX22" fmla="*/ 1119188 w 2147184"/>
                <a:gd name="connsiteY22" fmla="*/ 645342 h 845367"/>
                <a:gd name="connsiteX23" fmla="*/ 1147763 w 2147184"/>
                <a:gd name="connsiteY23" fmla="*/ 635817 h 845367"/>
                <a:gd name="connsiteX24" fmla="*/ 1162050 w 2147184"/>
                <a:gd name="connsiteY24" fmla="*/ 626292 h 845367"/>
                <a:gd name="connsiteX25" fmla="*/ 1204913 w 2147184"/>
                <a:gd name="connsiteY25" fmla="*/ 612005 h 845367"/>
                <a:gd name="connsiteX26" fmla="*/ 1276350 w 2147184"/>
                <a:gd name="connsiteY26" fmla="*/ 588192 h 845367"/>
                <a:gd name="connsiteX27" fmla="*/ 1290638 w 2147184"/>
                <a:gd name="connsiteY27" fmla="*/ 578667 h 845367"/>
                <a:gd name="connsiteX28" fmla="*/ 1328738 w 2147184"/>
                <a:gd name="connsiteY28" fmla="*/ 569142 h 845367"/>
                <a:gd name="connsiteX29" fmla="*/ 1362075 w 2147184"/>
                <a:gd name="connsiteY29" fmla="*/ 554855 h 845367"/>
                <a:gd name="connsiteX30" fmla="*/ 1376363 w 2147184"/>
                <a:gd name="connsiteY30" fmla="*/ 545330 h 845367"/>
                <a:gd name="connsiteX31" fmla="*/ 1404938 w 2147184"/>
                <a:gd name="connsiteY31" fmla="*/ 535805 h 845367"/>
                <a:gd name="connsiteX32" fmla="*/ 1419225 w 2147184"/>
                <a:gd name="connsiteY32" fmla="*/ 526280 h 845367"/>
                <a:gd name="connsiteX33" fmla="*/ 1466850 w 2147184"/>
                <a:gd name="connsiteY33" fmla="*/ 511992 h 845367"/>
                <a:gd name="connsiteX34" fmla="*/ 1495425 w 2147184"/>
                <a:gd name="connsiteY34" fmla="*/ 497705 h 845367"/>
                <a:gd name="connsiteX35" fmla="*/ 1528763 w 2147184"/>
                <a:gd name="connsiteY35" fmla="*/ 478655 h 845367"/>
                <a:gd name="connsiteX36" fmla="*/ 1543050 w 2147184"/>
                <a:gd name="connsiteY36" fmla="*/ 469130 h 845367"/>
                <a:gd name="connsiteX37" fmla="*/ 1557338 w 2147184"/>
                <a:gd name="connsiteY37" fmla="*/ 464367 h 845367"/>
                <a:gd name="connsiteX38" fmla="*/ 1585913 w 2147184"/>
                <a:gd name="connsiteY38" fmla="*/ 450080 h 845367"/>
                <a:gd name="connsiteX39" fmla="*/ 1652588 w 2147184"/>
                <a:gd name="connsiteY39" fmla="*/ 411980 h 845367"/>
                <a:gd name="connsiteX40" fmla="*/ 1671638 w 2147184"/>
                <a:gd name="connsiteY40" fmla="*/ 397692 h 845367"/>
                <a:gd name="connsiteX41" fmla="*/ 1685925 w 2147184"/>
                <a:gd name="connsiteY41" fmla="*/ 392930 h 845367"/>
                <a:gd name="connsiteX42" fmla="*/ 1724025 w 2147184"/>
                <a:gd name="connsiteY42" fmla="*/ 373880 h 845367"/>
                <a:gd name="connsiteX43" fmla="*/ 1752600 w 2147184"/>
                <a:gd name="connsiteY43" fmla="*/ 354830 h 845367"/>
                <a:gd name="connsiteX44" fmla="*/ 1781175 w 2147184"/>
                <a:gd name="connsiteY44" fmla="*/ 335780 h 845367"/>
                <a:gd name="connsiteX45" fmla="*/ 1814513 w 2147184"/>
                <a:gd name="connsiteY45" fmla="*/ 316730 h 845367"/>
                <a:gd name="connsiteX46" fmla="*/ 1843088 w 2147184"/>
                <a:gd name="connsiteY46" fmla="*/ 297680 h 845367"/>
                <a:gd name="connsiteX47" fmla="*/ 1876425 w 2147184"/>
                <a:gd name="connsiteY47" fmla="*/ 273867 h 845367"/>
                <a:gd name="connsiteX48" fmla="*/ 1905000 w 2147184"/>
                <a:gd name="connsiteY48" fmla="*/ 254817 h 845367"/>
                <a:gd name="connsiteX49" fmla="*/ 1919288 w 2147184"/>
                <a:gd name="connsiteY49" fmla="*/ 240530 h 845367"/>
                <a:gd name="connsiteX50" fmla="*/ 1947863 w 2147184"/>
                <a:gd name="connsiteY50" fmla="*/ 221480 h 845367"/>
                <a:gd name="connsiteX51" fmla="*/ 1962150 w 2147184"/>
                <a:gd name="connsiteY51" fmla="*/ 207192 h 845367"/>
                <a:gd name="connsiteX52" fmla="*/ 1990725 w 2147184"/>
                <a:gd name="connsiteY52" fmla="*/ 188142 h 845367"/>
                <a:gd name="connsiteX53" fmla="*/ 2005013 w 2147184"/>
                <a:gd name="connsiteY53" fmla="*/ 173855 h 845367"/>
                <a:gd name="connsiteX54" fmla="*/ 2019300 w 2147184"/>
                <a:gd name="connsiteY54" fmla="*/ 164330 h 845367"/>
                <a:gd name="connsiteX55" fmla="*/ 2033588 w 2147184"/>
                <a:gd name="connsiteY55" fmla="*/ 150042 h 845367"/>
                <a:gd name="connsiteX56" fmla="*/ 2062163 w 2147184"/>
                <a:gd name="connsiteY56" fmla="*/ 130992 h 845367"/>
                <a:gd name="connsiteX57" fmla="*/ 2085975 w 2147184"/>
                <a:gd name="connsiteY57" fmla="*/ 107180 h 845367"/>
                <a:gd name="connsiteX58" fmla="*/ 2095500 w 2147184"/>
                <a:gd name="connsiteY58" fmla="*/ 92892 h 845367"/>
                <a:gd name="connsiteX59" fmla="*/ 2114551 w 2147184"/>
                <a:gd name="connsiteY59" fmla="*/ 59555 h 845367"/>
                <a:gd name="connsiteX60" fmla="*/ 2124076 w 2147184"/>
                <a:gd name="connsiteY60" fmla="*/ 35743 h 845367"/>
                <a:gd name="connsiteX61" fmla="*/ 2145506 w 2147184"/>
                <a:gd name="connsiteY61" fmla="*/ 24 h 845367"/>
                <a:gd name="connsiteX62" fmla="*/ 2145506 w 2147184"/>
                <a:gd name="connsiteY62" fmla="*/ 30980 h 845367"/>
                <a:gd name="connsiteX63" fmla="*/ 2143125 w 2147184"/>
                <a:gd name="connsiteY63" fmla="*/ 73842 h 845367"/>
                <a:gd name="connsiteX64" fmla="*/ 2138363 w 2147184"/>
                <a:gd name="connsiteY64" fmla="*/ 835842 h 845367"/>
                <a:gd name="connsiteX65" fmla="*/ 2124075 w 2147184"/>
                <a:gd name="connsiteY65" fmla="*/ 840605 h 845367"/>
                <a:gd name="connsiteX66" fmla="*/ 2043113 w 2147184"/>
                <a:gd name="connsiteY66" fmla="*/ 845367 h 845367"/>
                <a:gd name="connsiteX67" fmla="*/ 1343025 w 2147184"/>
                <a:gd name="connsiteY67" fmla="*/ 840605 h 845367"/>
                <a:gd name="connsiteX68" fmla="*/ 1181100 w 2147184"/>
                <a:gd name="connsiteY68" fmla="*/ 835842 h 845367"/>
                <a:gd name="connsiteX69" fmla="*/ 490538 w 2147184"/>
                <a:gd name="connsiteY69" fmla="*/ 840605 h 845367"/>
                <a:gd name="connsiteX70" fmla="*/ 0 w 2147184"/>
                <a:gd name="connsiteY70" fmla="*/ 831080 h 845367"/>
                <a:gd name="connsiteX0" fmla="*/ 0 w 2145506"/>
                <a:gd name="connsiteY0" fmla="*/ 802772 h 817059"/>
                <a:gd name="connsiteX1" fmla="*/ 0 w 2145506"/>
                <a:gd name="connsiteY1" fmla="*/ 802772 h 817059"/>
                <a:gd name="connsiteX2" fmla="*/ 390525 w 2145506"/>
                <a:gd name="connsiteY2" fmla="*/ 793247 h 817059"/>
                <a:gd name="connsiteX3" fmla="*/ 442913 w 2145506"/>
                <a:gd name="connsiteY3" fmla="*/ 788484 h 817059"/>
                <a:gd name="connsiteX4" fmla="*/ 528638 w 2145506"/>
                <a:gd name="connsiteY4" fmla="*/ 783722 h 817059"/>
                <a:gd name="connsiteX5" fmla="*/ 571500 w 2145506"/>
                <a:gd name="connsiteY5" fmla="*/ 774197 h 817059"/>
                <a:gd name="connsiteX6" fmla="*/ 614363 w 2145506"/>
                <a:gd name="connsiteY6" fmla="*/ 769434 h 817059"/>
                <a:gd name="connsiteX7" fmla="*/ 671513 w 2145506"/>
                <a:gd name="connsiteY7" fmla="*/ 759909 h 817059"/>
                <a:gd name="connsiteX8" fmla="*/ 685800 w 2145506"/>
                <a:gd name="connsiteY8" fmla="*/ 755147 h 817059"/>
                <a:gd name="connsiteX9" fmla="*/ 752475 w 2145506"/>
                <a:gd name="connsiteY9" fmla="*/ 736097 h 817059"/>
                <a:gd name="connsiteX10" fmla="*/ 776288 w 2145506"/>
                <a:gd name="connsiteY10" fmla="*/ 731334 h 817059"/>
                <a:gd name="connsiteX11" fmla="*/ 804863 w 2145506"/>
                <a:gd name="connsiteY11" fmla="*/ 721809 h 817059"/>
                <a:gd name="connsiteX12" fmla="*/ 823913 w 2145506"/>
                <a:gd name="connsiteY12" fmla="*/ 712284 h 817059"/>
                <a:gd name="connsiteX13" fmla="*/ 857250 w 2145506"/>
                <a:gd name="connsiteY13" fmla="*/ 707522 h 817059"/>
                <a:gd name="connsiteX14" fmla="*/ 909638 w 2145506"/>
                <a:gd name="connsiteY14" fmla="*/ 693234 h 817059"/>
                <a:gd name="connsiteX15" fmla="*/ 947738 w 2145506"/>
                <a:gd name="connsiteY15" fmla="*/ 683709 h 817059"/>
                <a:gd name="connsiteX16" fmla="*/ 990600 w 2145506"/>
                <a:gd name="connsiteY16" fmla="*/ 669422 h 817059"/>
                <a:gd name="connsiteX17" fmla="*/ 1019175 w 2145506"/>
                <a:gd name="connsiteY17" fmla="*/ 655134 h 817059"/>
                <a:gd name="connsiteX18" fmla="*/ 1033463 w 2145506"/>
                <a:gd name="connsiteY18" fmla="*/ 650372 h 817059"/>
                <a:gd name="connsiteX19" fmla="*/ 1066800 w 2145506"/>
                <a:gd name="connsiteY19" fmla="*/ 640847 h 817059"/>
                <a:gd name="connsiteX20" fmla="*/ 1085850 w 2145506"/>
                <a:gd name="connsiteY20" fmla="*/ 631322 h 817059"/>
                <a:gd name="connsiteX21" fmla="*/ 1100138 w 2145506"/>
                <a:gd name="connsiteY21" fmla="*/ 626559 h 817059"/>
                <a:gd name="connsiteX22" fmla="*/ 1119188 w 2145506"/>
                <a:gd name="connsiteY22" fmla="*/ 617034 h 817059"/>
                <a:gd name="connsiteX23" fmla="*/ 1147763 w 2145506"/>
                <a:gd name="connsiteY23" fmla="*/ 607509 h 817059"/>
                <a:gd name="connsiteX24" fmla="*/ 1162050 w 2145506"/>
                <a:gd name="connsiteY24" fmla="*/ 597984 h 817059"/>
                <a:gd name="connsiteX25" fmla="*/ 1204913 w 2145506"/>
                <a:gd name="connsiteY25" fmla="*/ 583697 h 817059"/>
                <a:gd name="connsiteX26" fmla="*/ 1276350 w 2145506"/>
                <a:gd name="connsiteY26" fmla="*/ 559884 h 817059"/>
                <a:gd name="connsiteX27" fmla="*/ 1290638 w 2145506"/>
                <a:gd name="connsiteY27" fmla="*/ 550359 h 817059"/>
                <a:gd name="connsiteX28" fmla="*/ 1328738 w 2145506"/>
                <a:gd name="connsiteY28" fmla="*/ 540834 h 817059"/>
                <a:gd name="connsiteX29" fmla="*/ 1362075 w 2145506"/>
                <a:gd name="connsiteY29" fmla="*/ 526547 h 817059"/>
                <a:gd name="connsiteX30" fmla="*/ 1376363 w 2145506"/>
                <a:gd name="connsiteY30" fmla="*/ 517022 h 817059"/>
                <a:gd name="connsiteX31" fmla="*/ 1404938 w 2145506"/>
                <a:gd name="connsiteY31" fmla="*/ 507497 h 817059"/>
                <a:gd name="connsiteX32" fmla="*/ 1419225 w 2145506"/>
                <a:gd name="connsiteY32" fmla="*/ 497972 h 817059"/>
                <a:gd name="connsiteX33" fmla="*/ 1466850 w 2145506"/>
                <a:gd name="connsiteY33" fmla="*/ 483684 h 817059"/>
                <a:gd name="connsiteX34" fmla="*/ 1495425 w 2145506"/>
                <a:gd name="connsiteY34" fmla="*/ 469397 h 817059"/>
                <a:gd name="connsiteX35" fmla="*/ 1528763 w 2145506"/>
                <a:gd name="connsiteY35" fmla="*/ 450347 h 817059"/>
                <a:gd name="connsiteX36" fmla="*/ 1543050 w 2145506"/>
                <a:gd name="connsiteY36" fmla="*/ 440822 h 817059"/>
                <a:gd name="connsiteX37" fmla="*/ 1557338 w 2145506"/>
                <a:gd name="connsiteY37" fmla="*/ 436059 h 817059"/>
                <a:gd name="connsiteX38" fmla="*/ 1585913 w 2145506"/>
                <a:gd name="connsiteY38" fmla="*/ 421772 h 817059"/>
                <a:gd name="connsiteX39" fmla="*/ 1652588 w 2145506"/>
                <a:gd name="connsiteY39" fmla="*/ 383672 h 817059"/>
                <a:gd name="connsiteX40" fmla="*/ 1671638 w 2145506"/>
                <a:gd name="connsiteY40" fmla="*/ 369384 h 817059"/>
                <a:gd name="connsiteX41" fmla="*/ 1685925 w 2145506"/>
                <a:gd name="connsiteY41" fmla="*/ 364622 h 817059"/>
                <a:gd name="connsiteX42" fmla="*/ 1724025 w 2145506"/>
                <a:gd name="connsiteY42" fmla="*/ 345572 h 817059"/>
                <a:gd name="connsiteX43" fmla="*/ 1752600 w 2145506"/>
                <a:gd name="connsiteY43" fmla="*/ 326522 h 817059"/>
                <a:gd name="connsiteX44" fmla="*/ 1781175 w 2145506"/>
                <a:gd name="connsiteY44" fmla="*/ 307472 h 817059"/>
                <a:gd name="connsiteX45" fmla="*/ 1814513 w 2145506"/>
                <a:gd name="connsiteY45" fmla="*/ 288422 h 817059"/>
                <a:gd name="connsiteX46" fmla="*/ 1843088 w 2145506"/>
                <a:gd name="connsiteY46" fmla="*/ 269372 h 817059"/>
                <a:gd name="connsiteX47" fmla="*/ 1876425 w 2145506"/>
                <a:gd name="connsiteY47" fmla="*/ 245559 h 817059"/>
                <a:gd name="connsiteX48" fmla="*/ 1905000 w 2145506"/>
                <a:gd name="connsiteY48" fmla="*/ 226509 h 817059"/>
                <a:gd name="connsiteX49" fmla="*/ 1919288 w 2145506"/>
                <a:gd name="connsiteY49" fmla="*/ 212222 h 817059"/>
                <a:gd name="connsiteX50" fmla="*/ 1947863 w 2145506"/>
                <a:gd name="connsiteY50" fmla="*/ 193172 h 817059"/>
                <a:gd name="connsiteX51" fmla="*/ 1962150 w 2145506"/>
                <a:gd name="connsiteY51" fmla="*/ 178884 h 817059"/>
                <a:gd name="connsiteX52" fmla="*/ 1990725 w 2145506"/>
                <a:gd name="connsiteY52" fmla="*/ 159834 h 817059"/>
                <a:gd name="connsiteX53" fmla="*/ 2005013 w 2145506"/>
                <a:gd name="connsiteY53" fmla="*/ 145547 h 817059"/>
                <a:gd name="connsiteX54" fmla="*/ 2019300 w 2145506"/>
                <a:gd name="connsiteY54" fmla="*/ 136022 h 817059"/>
                <a:gd name="connsiteX55" fmla="*/ 2033588 w 2145506"/>
                <a:gd name="connsiteY55" fmla="*/ 121734 h 817059"/>
                <a:gd name="connsiteX56" fmla="*/ 2062163 w 2145506"/>
                <a:gd name="connsiteY56" fmla="*/ 102684 h 817059"/>
                <a:gd name="connsiteX57" fmla="*/ 2085975 w 2145506"/>
                <a:gd name="connsiteY57" fmla="*/ 78872 h 817059"/>
                <a:gd name="connsiteX58" fmla="*/ 2095500 w 2145506"/>
                <a:gd name="connsiteY58" fmla="*/ 64584 h 817059"/>
                <a:gd name="connsiteX59" fmla="*/ 2114551 w 2145506"/>
                <a:gd name="connsiteY59" fmla="*/ 31247 h 817059"/>
                <a:gd name="connsiteX60" fmla="*/ 2124076 w 2145506"/>
                <a:gd name="connsiteY60" fmla="*/ 7435 h 817059"/>
                <a:gd name="connsiteX61" fmla="*/ 2145506 w 2145506"/>
                <a:gd name="connsiteY61" fmla="*/ 2672 h 817059"/>
                <a:gd name="connsiteX62" fmla="*/ 2143125 w 2145506"/>
                <a:gd name="connsiteY62" fmla="*/ 45534 h 817059"/>
                <a:gd name="connsiteX63" fmla="*/ 2138363 w 2145506"/>
                <a:gd name="connsiteY63" fmla="*/ 807534 h 817059"/>
                <a:gd name="connsiteX64" fmla="*/ 2124075 w 2145506"/>
                <a:gd name="connsiteY64" fmla="*/ 812297 h 817059"/>
                <a:gd name="connsiteX65" fmla="*/ 2043113 w 2145506"/>
                <a:gd name="connsiteY65" fmla="*/ 817059 h 817059"/>
                <a:gd name="connsiteX66" fmla="*/ 1343025 w 2145506"/>
                <a:gd name="connsiteY66" fmla="*/ 812297 h 817059"/>
                <a:gd name="connsiteX67" fmla="*/ 1181100 w 2145506"/>
                <a:gd name="connsiteY67" fmla="*/ 807534 h 817059"/>
                <a:gd name="connsiteX68" fmla="*/ 490538 w 2145506"/>
                <a:gd name="connsiteY68" fmla="*/ 812297 h 817059"/>
                <a:gd name="connsiteX69" fmla="*/ 0 w 2145506"/>
                <a:gd name="connsiteY69" fmla="*/ 802772 h 817059"/>
                <a:gd name="connsiteX0" fmla="*/ 0 w 2143125"/>
                <a:gd name="connsiteY0" fmla="*/ 827588 h 841875"/>
                <a:gd name="connsiteX1" fmla="*/ 0 w 2143125"/>
                <a:gd name="connsiteY1" fmla="*/ 827588 h 841875"/>
                <a:gd name="connsiteX2" fmla="*/ 390525 w 2143125"/>
                <a:gd name="connsiteY2" fmla="*/ 818063 h 841875"/>
                <a:gd name="connsiteX3" fmla="*/ 442913 w 2143125"/>
                <a:gd name="connsiteY3" fmla="*/ 813300 h 841875"/>
                <a:gd name="connsiteX4" fmla="*/ 528638 w 2143125"/>
                <a:gd name="connsiteY4" fmla="*/ 808538 h 841875"/>
                <a:gd name="connsiteX5" fmla="*/ 571500 w 2143125"/>
                <a:gd name="connsiteY5" fmla="*/ 799013 h 841875"/>
                <a:gd name="connsiteX6" fmla="*/ 614363 w 2143125"/>
                <a:gd name="connsiteY6" fmla="*/ 794250 h 841875"/>
                <a:gd name="connsiteX7" fmla="*/ 671513 w 2143125"/>
                <a:gd name="connsiteY7" fmla="*/ 784725 h 841875"/>
                <a:gd name="connsiteX8" fmla="*/ 685800 w 2143125"/>
                <a:gd name="connsiteY8" fmla="*/ 779963 h 841875"/>
                <a:gd name="connsiteX9" fmla="*/ 752475 w 2143125"/>
                <a:gd name="connsiteY9" fmla="*/ 760913 h 841875"/>
                <a:gd name="connsiteX10" fmla="*/ 776288 w 2143125"/>
                <a:gd name="connsiteY10" fmla="*/ 756150 h 841875"/>
                <a:gd name="connsiteX11" fmla="*/ 804863 w 2143125"/>
                <a:gd name="connsiteY11" fmla="*/ 746625 h 841875"/>
                <a:gd name="connsiteX12" fmla="*/ 823913 w 2143125"/>
                <a:gd name="connsiteY12" fmla="*/ 737100 h 841875"/>
                <a:gd name="connsiteX13" fmla="*/ 857250 w 2143125"/>
                <a:gd name="connsiteY13" fmla="*/ 732338 h 841875"/>
                <a:gd name="connsiteX14" fmla="*/ 909638 w 2143125"/>
                <a:gd name="connsiteY14" fmla="*/ 718050 h 841875"/>
                <a:gd name="connsiteX15" fmla="*/ 947738 w 2143125"/>
                <a:gd name="connsiteY15" fmla="*/ 708525 h 841875"/>
                <a:gd name="connsiteX16" fmla="*/ 990600 w 2143125"/>
                <a:gd name="connsiteY16" fmla="*/ 694238 h 841875"/>
                <a:gd name="connsiteX17" fmla="*/ 1019175 w 2143125"/>
                <a:gd name="connsiteY17" fmla="*/ 679950 h 841875"/>
                <a:gd name="connsiteX18" fmla="*/ 1033463 w 2143125"/>
                <a:gd name="connsiteY18" fmla="*/ 675188 h 841875"/>
                <a:gd name="connsiteX19" fmla="*/ 1066800 w 2143125"/>
                <a:gd name="connsiteY19" fmla="*/ 665663 h 841875"/>
                <a:gd name="connsiteX20" fmla="*/ 1085850 w 2143125"/>
                <a:gd name="connsiteY20" fmla="*/ 656138 h 841875"/>
                <a:gd name="connsiteX21" fmla="*/ 1100138 w 2143125"/>
                <a:gd name="connsiteY21" fmla="*/ 651375 h 841875"/>
                <a:gd name="connsiteX22" fmla="*/ 1119188 w 2143125"/>
                <a:gd name="connsiteY22" fmla="*/ 641850 h 841875"/>
                <a:gd name="connsiteX23" fmla="*/ 1147763 w 2143125"/>
                <a:gd name="connsiteY23" fmla="*/ 632325 h 841875"/>
                <a:gd name="connsiteX24" fmla="*/ 1162050 w 2143125"/>
                <a:gd name="connsiteY24" fmla="*/ 622800 h 841875"/>
                <a:gd name="connsiteX25" fmla="*/ 1204913 w 2143125"/>
                <a:gd name="connsiteY25" fmla="*/ 608513 h 841875"/>
                <a:gd name="connsiteX26" fmla="*/ 1276350 w 2143125"/>
                <a:gd name="connsiteY26" fmla="*/ 584700 h 841875"/>
                <a:gd name="connsiteX27" fmla="*/ 1290638 w 2143125"/>
                <a:gd name="connsiteY27" fmla="*/ 575175 h 841875"/>
                <a:gd name="connsiteX28" fmla="*/ 1328738 w 2143125"/>
                <a:gd name="connsiteY28" fmla="*/ 565650 h 841875"/>
                <a:gd name="connsiteX29" fmla="*/ 1362075 w 2143125"/>
                <a:gd name="connsiteY29" fmla="*/ 551363 h 841875"/>
                <a:gd name="connsiteX30" fmla="*/ 1376363 w 2143125"/>
                <a:gd name="connsiteY30" fmla="*/ 541838 h 841875"/>
                <a:gd name="connsiteX31" fmla="*/ 1404938 w 2143125"/>
                <a:gd name="connsiteY31" fmla="*/ 532313 h 841875"/>
                <a:gd name="connsiteX32" fmla="*/ 1419225 w 2143125"/>
                <a:gd name="connsiteY32" fmla="*/ 522788 h 841875"/>
                <a:gd name="connsiteX33" fmla="*/ 1466850 w 2143125"/>
                <a:gd name="connsiteY33" fmla="*/ 508500 h 841875"/>
                <a:gd name="connsiteX34" fmla="*/ 1495425 w 2143125"/>
                <a:gd name="connsiteY34" fmla="*/ 494213 h 841875"/>
                <a:gd name="connsiteX35" fmla="*/ 1528763 w 2143125"/>
                <a:gd name="connsiteY35" fmla="*/ 475163 h 841875"/>
                <a:gd name="connsiteX36" fmla="*/ 1543050 w 2143125"/>
                <a:gd name="connsiteY36" fmla="*/ 465638 h 841875"/>
                <a:gd name="connsiteX37" fmla="*/ 1557338 w 2143125"/>
                <a:gd name="connsiteY37" fmla="*/ 460875 h 841875"/>
                <a:gd name="connsiteX38" fmla="*/ 1585913 w 2143125"/>
                <a:gd name="connsiteY38" fmla="*/ 446588 h 841875"/>
                <a:gd name="connsiteX39" fmla="*/ 1652588 w 2143125"/>
                <a:gd name="connsiteY39" fmla="*/ 408488 h 841875"/>
                <a:gd name="connsiteX40" fmla="*/ 1671638 w 2143125"/>
                <a:gd name="connsiteY40" fmla="*/ 394200 h 841875"/>
                <a:gd name="connsiteX41" fmla="*/ 1685925 w 2143125"/>
                <a:gd name="connsiteY41" fmla="*/ 389438 h 841875"/>
                <a:gd name="connsiteX42" fmla="*/ 1724025 w 2143125"/>
                <a:gd name="connsiteY42" fmla="*/ 370388 h 841875"/>
                <a:gd name="connsiteX43" fmla="*/ 1752600 w 2143125"/>
                <a:gd name="connsiteY43" fmla="*/ 351338 h 841875"/>
                <a:gd name="connsiteX44" fmla="*/ 1781175 w 2143125"/>
                <a:gd name="connsiteY44" fmla="*/ 332288 h 841875"/>
                <a:gd name="connsiteX45" fmla="*/ 1814513 w 2143125"/>
                <a:gd name="connsiteY45" fmla="*/ 313238 h 841875"/>
                <a:gd name="connsiteX46" fmla="*/ 1843088 w 2143125"/>
                <a:gd name="connsiteY46" fmla="*/ 294188 h 841875"/>
                <a:gd name="connsiteX47" fmla="*/ 1876425 w 2143125"/>
                <a:gd name="connsiteY47" fmla="*/ 270375 h 841875"/>
                <a:gd name="connsiteX48" fmla="*/ 1905000 w 2143125"/>
                <a:gd name="connsiteY48" fmla="*/ 251325 h 841875"/>
                <a:gd name="connsiteX49" fmla="*/ 1919288 w 2143125"/>
                <a:gd name="connsiteY49" fmla="*/ 237038 h 841875"/>
                <a:gd name="connsiteX50" fmla="*/ 1947863 w 2143125"/>
                <a:gd name="connsiteY50" fmla="*/ 217988 h 841875"/>
                <a:gd name="connsiteX51" fmla="*/ 1962150 w 2143125"/>
                <a:gd name="connsiteY51" fmla="*/ 203700 h 841875"/>
                <a:gd name="connsiteX52" fmla="*/ 1990725 w 2143125"/>
                <a:gd name="connsiteY52" fmla="*/ 184650 h 841875"/>
                <a:gd name="connsiteX53" fmla="*/ 2005013 w 2143125"/>
                <a:gd name="connsiteY53" fmla="*/ 170363 h 841875"/>
                <a:gd name="connsiteX54" fmla="*/ 2019300 w 2143125"/>
                <a:gd name="connsiteY54" fmla="*/ 160838 h 841875"/>
                <a:gd name="connsiteX55" fmla="*/ 2033588 w 2143125"/>
                <a:gd name="connsiteY55" fmla="*/ 146550 h 841875"/>
                <a:gd name="connsiteX56" fmla="*/ 2062163 w 2143125"/>
                <a:gd name="connsiteY56" fmla="*/ 127500 h 841875"/>
                <a:gd name="connsiteX57" fmla="*/ 2085975 w 2143125"/>
                <a:gd name="connsiteY57" fmla="*/ 103688 h 841875"/>
                <a:gd name="connsiteX58" fmla="*/ 2095500 w 2143125"/>
                <a:gd name="connsiteY58" fmla="*/ 89400 h 841875"/>
                <a:gd name="connsiteX59" fmla="*/ 2114551 w 2143125"/>
                <a:gd name="connsiteY59" fmla="*/ 56063 h 841875"/>
                <a:gd name="connsiteX60" fmla="*/ 2124076 w 2143125"/>
                <a:gd name="connsiteY60" fmla="*/ 32251 h 841875"/>
                <a:gd name="connsiteX61" fmla="*/ 2143125 w 2143125"/>
                <a:gd name="connsiteY61" fmla="*/ 70350 h 841875"/>
                <a:gd name="connsiteX62" fmla="*/ 2138363 w 2143125"/>
                <a:gd name="connsiteY62" fmla="*/ 832350 h 841875"/>
                <a:gd name="connsiteX63" fmla="*/ 2124075 w 2143125"/>
                <a:gd name="connsiteY63" fmla="*/ 837113 h 841875"/>
                <a:gd name="connsiteX64" fmla="*/ 2043113 w 2143125"/>
                <a:gd name="connsiteY64" fmla="*/ 841875 h 841875"/>
                <a:gd name="connsiteX65" fmla="*/ 1343025 w 2143125"/>
                <a:gd name="connsiteY65" fmla="*/ 837113 h 841875"/>
                <a:gd name="connsiteX66" fmla="*/ 1181100 w 2143125"/>
                <a:gd name="connsiteY66" fmla="*/ 832350 h 841875"/>
                <a:gd name="connsiteX67" fmla="*/ 490538 w 2143125"/>
                <a:gd name="connsiteY67" fmla="*/ 837113 h 841875"/>
                <a:gd name="connsiteX68" fmla="*/ 0 w 2143125"/>
                <a:gd name="connsiteY68" fmla="*/ 827588 h 841875"/>
                <a:gd name="connsiteX0" fmla="*/ 0 w 2143125"/>
                <a:gd name="connsiteY0" fmla="*/ 819491 h 833778"/>
                <a:gd name="connsiteX1" fmla="*/ 0 w 2143125"/>
                <a:gd name="connsiteY1" fmla="*/ 819491 h 833778"/>
                <a:gd name="connsiteX2" fmla="*/ 390525 w 2143125"/>
                <a:gd name="connsiteY2" fmla="*/ 809966 h 833778"/>
                <a:gd name="connsiteX3" fmla="*/ 442913 w 2143125"/>
                <a:gd name="connsiteY3" fmla="*/ 805203 h 833778"/>
                <a:gd name="connsiteX4" fmla="*/ 528638 w 2143125"/>
                <a:gd name="connsiteY4" fmla="*/ 800441 h 833778"/>
                <a:gd name="connsiteX5" fmla="*/ 571500 w 2143125"/>
                <a:gd name="connsiteY5" fmla="*/ 790916 h 833778"/>
                <a:gd name="connsiteX6" fmla="*/ 614363 w 2143125"/>
                <a:gd name="connsiteY6" fmla="*/ 786153 h 833778"/>
                <a:gd name="connsiteX7" fmla="*/ 671513 w 2143125"/>
                <a:gd name="connsiteY7" fmla="*/ 776628 h 833778"/>
                <a:gd name="connsiteX8" fmla="*/ 685800 w 2143125"/>
                <a:gd name="connsiteY8" fmla="*/ 771866 h 833778"/>
                <a:gd name="connsiteX9" fmla="*/ 752475 w 2143125"/>
                <a:gd name="connsiteY9" fmla="*/ 752816 h 833778"/>
                <a:gd name="connsiteX10" fmla="*/ 776288 w 2143125"/>
                <a:gd name="connsiteY10" fmla="*/ 748053 h 833778"/>
                <a:gd name="connsiteX11" fmla="*/ 804863 w 2143125"/>
                <a:gd name="connsiteY11" fmla="*/ 738528 h 833778"/>
                <a:gd name="connsiteX12" fmla="*/ 823913 w 2143125"/>
                <a:gd name="connsiteY12" fmla="*/ 729003 h 833778"/>
                <a:gd name="connsiteX13" fmla="*/ 857250 w 2143125"/>
                <a:gd name="connsiteY13" fmla="*/ 724241 h 833778"/>
                <a:gd name="connsiteX14" fmla="*/ 909638 w 2143125"/>
                <a:gd name="connsiteY14" fmla="*/ 709953 h 833778"/>
                <a:gd name="connsiteX15" fmla="*/ 947738 w 2143125"/>
                <a:gd name="connsiteY15" fmla="*/ 700428 h 833778"/>
                <a:gd name="connsiteX16" fmla="*/ 990600 w 2143125"/>
                <a:gd name="connsiteY16" fmla="*/ 686141 h 833778"/>
                <a:gd name="connsiteX17" fmla="*/ 1019175 w 2143125"/>
                <a:gd name="connsiteY17" fmla="*/ 671853 h 833778"/>
                <a:gd name="connsiteX18" fmla="*/ 1033463 w 2143125"/>
                <a:gd name="connsiteY18" fmla="*/ 667091 h 833778"/>
                <a:gd name="connsiteX19" fmla="*/ 1066800 w 2143125"/>
                <a:gd name="connsiteY19" fmla="*/ 657566 h 833778"/>
                <a:gd name="connsiteX20" fmla="*/ 1085850 w 2143125"/>
                <a:gd name="connsiteY20" fmla="*/ 648041 h 833778"/>
                <a:gd name="connsiteX21" fmla="*/ 1100138 w 2143125"/>
                <a:gd name="connsiteY21" fmla="*/ 643278 h 833778"/>
                <a:gd name="connsiteX22" fmla="*/ 1119188 w 2143125"/>
                <a:gd name="connsiteY22" fmla="*/ 633753 h 833778"/>
                <a:gd name="connsiteX23" fmla="*/ 1147763 w 2143125"/>
                <a:gd name="connsiteY23" fmla="*/ 624228 h 833778"/>
                <a:gd name="connsiteX24" fmla="*/ 1162050 w 2143125"/>
                <a:gd name="connsiteY24" fmla="*/ 614703 h 833778"/>
                <a:gd name="connsiteX25" fmla="*/ 1204913 w 2143125"/>
                <a:gd name="connsiteY25" fmla="*/ 600416 h 833778"/>
                <a:gd name="connsiteX26" fmla="*/ 1276350 w 2143125"/>
                <a:gd name="connsiteY26" fmla="*/ 576603 h 833778"/>
                <a:gd name="connsiteX27" fmla="*/ 1290638 w 2143125"/>
                <a:gd name="connsiteY27" fmla="*/ 567078 h 833778"/>
                <a:gd name="connsiteX28" fmla="*/ 1328738 w 2143125"/>
                <a:gd name="connsiteY28" fmla="*/ 557553 h 833778"/>
                <a:gd name="connsiteX29" fmla="*/ 1362075 w 2143125"/>
                <a:gd name="connsiteY29" fmla="*/ 543266 h 833778"/>
                <a:gd name="connsiteX30" fmla="*/ 1376363 w 2143125"/>
                <a:gd name="connsiteY30" fmla="*/ 533741 h 833778"/>
                <a:gd name="connsiteX31" fmla="*/ 1404938 w 2143125"/>
                <a:gd name="connsiteY31" fmla="*/ 524216 h 833778"/>
                <a:gd name="connsiteX32" fmla="*/ 1419225 w 2143125"/>
                <a:gd name="connsiteY32" fmla="*/ 514691 h 833778"/>
                <a:gd name="connsiteX33" fmla="*/ 1466850 w 2143125"/>
                <a:gd name="connsiteY33" fmla="*/ 500403 h 833778"/>
                <a:gd name="connsiteX34" fmla="*/ 1495425 w 2143125"/>
                <a:gd name="connsiteY34" fmla="*/ 486116 h 833778"/>
                <a:gd name="connsiteX35" fmla="*/ 1528763 w 2143125"/>
                <a:gd name="connsiteY35" fmla="*/ 467066 h 833778"/>
                <a:gd name="connsiteX36" fmla="*/ 1543050 w 2143125"/>
                <a:gd name="connsiteY36" fmla="*/ 457541 h 833778"/>
                <a:gd name="connsiteX37" fmla="*/ 1557338 w 2143125"/>
                <a:gd name="connsiteY37" fmla="*/ 452778 h 833778"/>
                <a:gd name="connsiteX38" fmla="*/ 1585913 w 2143125"/>
                <a:gd name="connsiteY38" fmla="*/ 438491 h 833778"/>
                <a:gd name="connsiteX39" fmla="*/ 1652588 w 2143125"/>
                <a:gd name="connsiteY39" fmla="*/ 400391 h 833778"/>
                <a:gd name="connsiteX40" fmla="*/ 1671638 w 2143125"/>
                <a:gd name="connsiteY40" fmla="*/ 386103 h 833778"/>
                <a:gd name="connsiteX41" fmla="*/ 1685925 w 2143125"/>
                <a:gd name="connsiteY41" fmla="*/ 381341 h 833778"/>
                <a:gd name="connsiteX42" fmla="*/ 1724025 w 2143125"/>
                <a:gd name="connsiteY42" fmla="*/ 362291 h 833778"/>
                <a:gd name="connsiteX43" fmla="*/ 1752600 w 2143125"/>
                <a:gd name="connsiteY43" fmla="*/ 343241 h 833778"/>
                <a:gd name="connsiteX44" fmla="*/ 1781175 w 2143125"/>
                <a:gd name="connsiteY44" fmla="*/ 324191 h 833778"/>
                <a:gd name="connsiteX45" fmla="*/ 1814513 w 2143125"/>
                <a:gd name="connsiteY45" fmla="*/ 305141 h 833778"/>
                <a:gd name="connsiteX46" fmla="*/ 1843088 w 2143125"/>
                <a:gd name="connsiteY46" fmla="*/ 286091 h 833778"/>
                <a:gd name="connsiteX47" fmla="*/ 1876425 w 2143125"/>
                <a:gd name="connsiteY47" fmla="*/ 262278 h 833778"/>
                <a:gd name="connsiteX48" fmla="*/ 1905000 w 2143125"/>
                <a:gd name="connsiteY48" fmla="*/ 243228 h 833778"/>
                <a:gd name="connsiteX49" fmla="*/ 1919288 w 2143125"/>
                <a:gd name="connsiteY49" fmla="*/ 228941 h 833778"/>
                <a:gd name="connsiteX50" fmla="*/ 1947863 w 2143125"/>
                <a:gd name="connsiteY50" fmla="*/ 209891 h 833778"/>
                <a:gd name="connsiteX51" fmla="*/ 1962150 w 2143125"/>
                <a:gd name="connsiteY51" fmla="*/ 195603 h 833778"/>
                <a:gd name="connsiteX52" fmla="*/ 1990725 w 2143125"/>
                <a:gd name="connsiteY52" fmla="*/ 176553 h 833778"/>
                <a:gd name="connsiteX53" fmla="*/ 2005013 w 2143125"/>
                <a:gd name="connsiteY53" fmla="*/ 162266 h 833778"/>
                <a:gd name="connsiteX54" fmla="*/ 2019300 w 2143125"/>
                <a:gd name="connsiteY54" fmla="*/ 152741 h 833778"/>
                <a:gd name="connsiteX55" fmla="*/ 2033588 w 2143125"/>
                <a:gd name="connsiteY55" fmla="*/ 138453 h 833778"/>
                <a:gd name="connsiteX56" fmla="*/ 2062163 w 2143125"/>
                <a:gd name="connsiteY56" fmla="*/ 119403 h 833778"/>
                <a:gd name="connsiteX57" fmla="*/ 2085975 w 2143125"/>
                <a:gd name="connsiteY57" fmla="*/ 95591 h 833778"/>
                <a:gd name="connsiteX58" fmla="*/ 2095500 w 2143125"/>
                <a:gd name="connsiteY58" fmla="*/ 81303 h 833778"/>
                <a:gd name="connsiteX59" fmla="*/ 2114551 w 2143125"/>
                <a:gd name="connsiteY59" fmla="*/ 47966 h 833778"/>
                <a:gd name="connsiteX60" fmla="*/ 2143125 w 2143125"/>
                <a:gd name="connsiteY60" fmla="*/ 62253 h 833778"/>
                <a:gd name="connsiteX61" fmla="*/ 2138363 w 2143125"/>
                <a:gd name="connsiteY61" fmla="*/ 824253 h 833778"/>
                <a:gd name="connsiteX62" fmla="*/ 2124075 w 2143125"/>
                <a:gd name="connsiteY62" fmla="*/ 829016 h 833778"/>
                <a:gd name="connsiteX63" fmla="*/ 2043113 w 2143125"/>
                <a:gd name="connsiteY63" fmla="*/ 833778 h 833778"/>
                <a:gd name="connsiteX64" fmla="*/ 1343025 w 2143125"/>
                <a:gd name="connsiteY64" fmla="*/ 829016 h 833778"/>
                <a:gd name="connsiteX65" fmla="*/ 1181100 w 2143125"/>
                <a:gd name="connsiteY65" fmla="*/ 824253 h 833778"/>
                <a:gd name="connsiteX66" fmla="*/ 490538 w 2143125"/>
                <a:gd name="connsiteY66" fmla="*/ 829016 h 833778"/>
                <a:gd name="connsiteX67" fmla="*/ 0 w 2143125"/>
                <a:gd name="connsiteY67" fmla="*/ 819491 h 833778"/>
                <a:gd name="connsiteX0" fmla="*/ 0 w 2143125"/>
                <a:gd name="connsiteY0" fmla="*/ 808814 h 823101"/>
                <a:gd name="connsiteX1" fmla="*/ 0 w 2143125"/>
                <a:gd name="connsiteY1" fmla="*/ 808814 h 823101"/>
                <a:gd name="connsiteX2" fmla="*/ 390525 w 2143125"/>
                <a:gd name="connsiteY2" fmla="*/ 799289 h 823101"/>
                <a:gd name="connsiteX3" fmla="*/ 442913 w 2143125"/>
                <a:gd name="connsiteY3" fmla="*/ 794526 h 823101"/>
                <a:gd name="connsiteX4" fmla="*/ 528638 w 2143125"/>
                <a:gd name="connsiteY4" fmla="*/ 789764 h 823101"/>
                <a:gd name="connsiteX5" fmla="*/ 571500 w 2143125"/>
                <a:gd name="connsiteY5" fmla="*/ 780239 h 823101"/>
                <a:gd name="connsiteX6" fmla="*/ 614363 w 2143125"/>
                <a:gd name="connsiteY6" fmla="*/ 775476 h 823101"/>
                <a:gd name="connsiteX7" fmla="*/ 671513 w 2143125"/>
                <a:gd name="connsiteY7" fmla="*/ 765951 h 823101"/>
                <a:gd name="connsiteX8" fmla="*/ 685800 w 2143125"/>
                <a:gd name="connsiteY8" fmla="*/ 761189 h 823101"/>
                <a:gd name="connsiteX9" fmla="*/ 752475 w 2143125"/>
                <a:gd name="connsiteY9" fmla="*/ 742139 h 823101"/>
                <a:gd name="connsiteX10" fmla="*/ 776288 w 2143125"/>
                <a:gd name="connsiteY10" fmla="*/ 737376 h 823101"/>
                <a:gd name="connsiteX11" fmla="*/ 804863 w 2143125"/>
                <a:gd name="connsiteY11" fmla="*/ 727851 h 823101"/>
                <a:gd name="connsiteX12" fmla="*/ 823913 w 2143125"/>
                <a:gd name="connsiteY12" fmla="*/ 718326 h 823101"/>
                <a:gd name="connsiteX13" fmla="*/ 857250 w 2143125"/>
                <a:gd name="connsiteY13" fmla="*/ 713564 h 823101"/>
                <a:gd name="connsiteX14" fmla="*/ 909638 w 2143125"/>
                <a:gd name="connsiteY14" fmla="*/ 699276 h 823101"/>
                <a:gd name="connsiteX15" fmla="*/ 947738 w 2143125"/>
                <a:gd name="connsiteY15" fmla="*/ 689751 h 823101"/>
                <a:gd name="connsiteX16" fmla="*/ 990600 w 2143125"/>
                <a:gd name="connsiteY16" fmla="*/ 675464 h 823101"/>
                <a:gd name="connsiteX17" fmla="*/ 1019175 w 2143125"/>
                <a:gd name="connsiteY17" fmla="*/ 661176 h 823101"/>
                <a:gd name="connsiteX18" fmla="*/ 1033463 w 2143125"/>
                <a:gd name="connsiteY18" fmla="*/ 656414 h 823101"/>
                <a:gd name="connsiteX19" fmla="*/ 1066800 w 2143125"/>
                <a:gd name="connsiteY19" fmla="*/ 646889 h 823101"/>
                <a:gd name="connsiteX20" fmla="*/ 1085850 w 2143125"/>
                <a:gd name="connsiteY20" fmla="*/ 637364 h 823101"/>
                <a:gd name="connsiteX21" fmla="*/ 1100138 w 2143125"/>
                <a:gd name="connsiteY21" fmla="*/ 632601 h 823101"/>
                <a:gd name="connsiteX22" fmla="*/ 1119188 w 2143125"/>
                <a:gd name="connsiteY22" fmla="*/ 623076 h 823101"/>
                <a:gd name="connsiteX23" fmla="*/ 1147763 w 2143125"/>
                <a:gd name="connsiteY23" fmla="*/ 613551 h 823101"/>
                <a:gd name="connsiteX24" fmla="*/ 1162050 w 2143125"/>
                <a:gd name="connsiteY24" fmla="*/ 604026 h 823101"/>
                <a:gd name="connsiteX25" fmla="*/ 1204913 w 2143125"/>
                <a:gd name="connsiteY25" fmla="*/ 589739 h 823101"/>
                <a:gd name="connsiteX26" fmla="*/ 1276350 w 2143125"/>
                <a:gd name="connsiteY26" fmla="*/ 565926 h 823101"/>
                <a:gd name="connsiteX27" fmla="*/ 1290638 w 2143125"/>
                <a:gd name="connsiteY27" fmla="*/ 556401 h 823101"/>
                <a:gd name="connsiteX28" fmla="*/ 1328738 w 2143125"/>
                <a:gd name="connsiteY28" fmla="*/ 546876 h 823101"/>
                <a:gd name="connsiteX29" fmla="*/ 1362075 w 2143125"/>
                <a:gd name="connsiteY29" fmla="*/ 532589 h 823101"/>
                <a:gd name="connsiteX30" fmla="*/ 1376363 w 2143125"/>
                <a:gd name="connsiteY30" fmla="*/ 523064 h 823101"/>
                <a:gd name="connsiteX31" fmla="*/ 1404938 w 2143125"/>
                <a:gd name="connsiteY31" fmla="*/ 513539 h 823101"/>
                <a:gd name="connsiteX32" fmla="*/ 1419225 w 2143125"/>
                <a:gd name="connsiteY32" fmla="*/ 504014 h 823101"/>
                <a:gd name="connsiteX33" fmla="*/ 1466850 w 2143125"/>
                <a:gd name="connsiteY33" fmla="*/ 489726 h 823101"/>
                <a:gd name="connsiteX34" fmla="*/ 1495425 w 2143125"/>
                <a:gd name="connsiteY34" fmla="*/ 475439 h 823101"/>
                <a:gd name="connsiteX35" fmla="*/ 1528763 w 2143125"/>
                <a:gd name="connsiteY35" fmla="*/ 456389 h 823101"/>
                <a:gd name="connsiteX36" fmla="*/ 1543050 w 2143125"/>
                <a:gd name="connsiteY36" fmla="*/ 446864 h 823101"/>
                <a:gd name="connsiteX37" fmla="*/ 1557338 w 2143125"/>
                <a:gd name="connsiteY37" fmla="*/ 442101 h 823101"/>
                <a:gd name="connsiteX38" fmla="*/ 1585913 w 2143125"/>
                <a:gd name="connsiteY38" fmla="*/ 427814 h 823101"/>
                <a:gd name="connsiteX39" fmla="*/ 1652588 w 2143125"/>
                <a:gd name="connsiteY39" fmla="*/ 389714 h 823101"/>
                <a:gd name="connsiteX40" fmla="*/ 1671638 w 2143125"/>
                <a:gd name="connsiteY40" fmla="*/ 375426 h 823101"/>
                <a:gd name="connsiteX41" fmla="*/ 1685925 w 2143125"/>
                <a:gd name="connsiteY41" fmla="*/ 370664 h 823101"/>
                <a:gd name="connsiteX42" fmla="*/ 1724025 w 2143125"/>
                <a:gd name="connsiteY42" fmla="*/ 351614 h 823101"/>
                <a:gd name="connsiteX43" fmla="*/ 1752600 w 2143125"/>
                <a:gd name="connsiteY43" fmla="*/ 332564 h 823101"/>
                <a:gd name="connsiteX44" fmla="*/ 1781175 w 2143125"/>
                <a:gd name="connsiteY44" fmla="*/ 313514 h 823101"/>
                <a:gd name="connsiteX45" fmla="*/ 1814513 w 2143125"/>
                <a:gd name="connsiteY45" fmla="*/ 294464 h 823101"/>
                <a:gd name="connsiteX46" fmla="*/ 1843088 w 2143125"/>
                <a:gd name="connsiteY46" fmla="*/ 275414 h 823101"/>
                <a:gd name="connsiteX47" fmla="*/ 1876425 w 2143125"/>
                <a:gd name="connsiteY47" fmla="*/ 251601 h 823101"/>
                <a:gd name="connsiteX48" fmla="*/ 1905000 w 2143125"/>
                <a:gd name="connsiteY48" fmla="*/ 232551 h 823101"/>
                <a:gd name="connsiteX49" fmla="*/ 1919288 w 2143125"/>
                <a:gd name="connsiteY49" fmla="*/ 218264 h 823101"/>
                <a:gd name="connsiteX50" fmla="*/ 1947863 w 2143125"/>
                <a:gd name="connsiteY50" fmla="*/ 199214 h 823101"/>
                <a:gd name="connsiteX51" fmla="*/ 1962150 w 2143125"/>
                <a:gd name="connsiteY51" fmla="*/ 184926 h 823101"/>
                <a:gd name="connsiteX52" fmla="*/ 1990725 w 2143125"/>
                <a:gd name="connsiteY52" fmla="*/ 165876 h 823101"/>
                <a:gd name="connsiteX53" fmla="*/ 2005013 w 2143125"/>
                <a:gd name="connsiteY53" fmla="*/ 151589 h 823101"/>
                <a:gd name="connsiteX54" fmla="*/ 2019300 w 2143125"/>
                <a:gd name="connsiteY54" fmla="*/ 142064 h 823101"/>
                <a:gd name="connsiteX55" fmla="*/ 2033588 w 2143125"/>
                <a:gd name="connsiteY55" fmla="*/ 127776 h 823101"/>
                <a:gd name="connsiteX56" fmla="*/ 2062163 w 2143125"/>
                <a:gd name="connsiteY56" fmla="*/ 108726 h 823101"/>
                <a:gd name="connsiteX57" fmla="*/ 2085975 w 2143125"/>
                <a:gd name="connsiteY57" fmla="*/ 84914 h 823101"/>
                <a:gd name="connsiteX58" fmla="*/ 2095500 w 2143125"/>
                <a:gd name="connsiteY58" fmla="*/ 70626 h 823101"/>
                <a:gd name="connsiteX59" fmla="*/ 2143125 w 2143125"/>
                <a:gd name="connsiteY59" fmla="*/ 51576 h 823101"/>
                <a:gd name="connsiteX60" fmla="*/ 2138363 w 2143125"/>
                <a:gd name="connsiteY60" fmla="*/ 813576 h 823101"/>
                <a:gd name="connsiteX61" fmla="*/ 2124075 w 2143125"/>
                <a:gd name="connsiteY61" fmla="*/ 818339 h 823101"/>
                <a:gd name="connsiteX62" fmla="*/ 2043113 w 2143125"/>
                <a:gd name="connsiteY62" fmla="*/ 823101 h 823101"/>
                <a:gd name="connsiteX63" fmla="*/ 1343025 w 2143125"/>
                <a:gd name="connsiteY63" fmla="*/ 818339 h 823101"/>
                <a:gd name="connsiteX64" fmla="*/ 1181100 w 2143125"/>
                <a:gd name="connsiteY64" fmla="*/ 813576 h 823101"/>
                <a:gd name="connsiteX65" fmla="*/ 490538 w 2143125"/>
                <a:gd name="connsiteY65" fmla="*/ 818339 h 823101"/>
                <a:gd name="connsiteX66" fmla="*/ 0 w 2143125"/>
                <a:gd name="connsiteY66" fmla="*/ 808814 h 823101"/>
                <a:gd name="connsiteX0" fmla="*/ 0 w 2143125"/>
                <a:gd name="connsiteY0" fmla="*/ 832947 h 847234"/>
                <a:gd name="connsiteX1" fmla="*/ 0 w 2143125"/>
                <a:gd name="connsiteY1" fmla="*/ 832947 h 847234"/>
                <a:gd name="connsiteX2" fmla="*/ 390525 w 2143125"/>
                <a:gd name="connsiteY2" fmla="*/ 823422 h 847234"/>
                <a:gd name="connsiteX3" fmla="*/ 442913 w 2143125"/>
                <a:gd name="connsiteY3" fmla="*/ 818659 h 847234"/>
                <a:gd name="connsiteX4" fmla="*/ 528638 w 2143125"/>
                <a:gd name="connsiteY4" fmla="*/ 813897 h 847234"/>
                <a:gd name="connsiteX5" fmla="*/ 571500 w 2143125"/>
                <a:gd name="connsiteY5" fmla="*/ 804372 h 847234"/>
                <a:gd name="connsiteX6" fmla="*/ 614363 w 2143125"/>
                <a:gd name="connsiteY6" fmla="*/ 799609 h 847234"/>
                <a:gd name="connsiteX7" fmla="*/ 671513 w 2143125"/>
                <a:gd name="connsiteY7" fmla="*/ 790084 h 847234"/>
                <a:gd name="connsiteX8" fmla="*/ 685800 w 2143125"/>
                <a:gd name="connsiteY8" fmla="*/ 785322 h 847234"/>
                <a:gd name="connsiteX9" fmla="*/ 752475 w 2143125"/>
                <a:gd name="connsiteY9" fmla="*/ 766272 h 847234"/>
                <a:gd name="connsiteX10" fmla="*/ 776288 w 2143125"/>
                <a:gd name="connsiteY10" fmla="*/ 761509 h 847234"/>
                <a:gd name="connsiteX11" fmla="*/ 804863 w 2143125"/>
                <a:gd name="connsiteY11" fmla="*/ 751984 h 847234"/>
                <a:gd name="connsiteX12" fmla="*/ 823913 w 2143125"/>
                <a:gd name="connsiteY12" fmla="*/ 742459 h 847234"/>
                <a:gd name="connsiteX13" fmla="*/ 857250 w 2143125"/>
                <a:gd name="connsiteY13" fmla="*/ 737697 h 847234"/>
                <a:gd name="connsiteX14" fmla="*/ 909638 w 2143125"/>
                <a:gd name="connsiteY14" fmla="*/ 723409 h 847234"/>
                <a:gd name="connsiteX15" fmla="*/ 947738 w 2143125"/>
                <a:gd name="connsiteY15" fmla="*/ 713884 h 847234"/>
                <a:gd name="connsiteX16" fmla="*/ 990600 w 2143125"/>
                <a:gd name="connsiteY16" fmla="*/ 699597 h 847234"/>
                <a:gd name="connsiteX17" fmla="*/ 1019175 w 2143125"/>
                <a:gd name="connsiteY17" fmla="*/ 685309 h 847234"/>
                <a:gd name="connsiteX18" fmla="*/ 1033463 w 2143125"/>
                <a:gd name="connsiteY18" fmla="*/ 680547 h 847234"/>
                <a:gd name="connsiteX19" fmla="*/ 1066800 w 2143125"/>
                <a:gd name="connsiteY19" fmla="*/ 671022 h 847234"/>
                <a:gd name="connsiteX20" fmla="*/ 1085850 w 2143125"/>
                <a:gd name="connsiteY20" fmla="*/ 661497 h 847234"/>
                <a:gd name="connsiteX21" fmla="*/ 1100138 w 2143125"/>
                <a:gd name="connsiteY21" fmla="*/ 656734 h 847234"/>
                <a:gd name="connsiteX22" fmla="*/ 1119188 w 2143125"/>
                <a:gd name="connsiteY22" fmla="*/ 647209 h 847234"/>
                <a:gd name="connsiteX23" fmla="*/ 1147763 w 2143125"/>
                <a:gd name="connsiteY23" fmla="*/ 637684 h 847234"/>
                <a:gd name="connsiteX24" fmla="*/ 1162050 w 2143125"/>
                <a:gd name="connsiteY24" fmla="*/ 628159 h 847234"/>
                <a:gd name="connsiteX25" fmla="*/ 1204913 w 2143125"/>
                <a:gd name="connsiteY25" fmla="*/ 613872 h 847234"/>
                <a:gd name="connsiteX26" fmla="*/ 1276350 w 2143125"/>
                <a:gd name="connsiteY26" fmla="*/ 590059 h 847234"/>
                <a:gd name="connsiteX27" fmla="*/ 1290638 w 2143125"/>
                <a:gd name="connsiteY27" fmla="*/ 580534 h 847234"/>
                <a:gd name="connsiteX28" fmla="*/ 1328738 w 2143125"/>
                <a:gd name="connsiteY28" fmla="*/ 571009 h 847234"/>
                <a:gd name="connsiteX29" fmla="*/ 1362075 w 2143125"/>
                <a:gd name="connsiteY29" fmla="*/ 556722 h 847234"/>
                <a:gd name="connsiteX30" fmla="*/ 1376363 w 2143125"/>
                <a:gd name="connsiteY30" fmla="*/ 547197 h 847234"/>
                <a:gd name="connsiteX31" fmla="*/ 1404938 w 2143125"/>
                <a:gd name="connsiteY31" fmla="*/ 537672 h 847234"/>
                <a:gd name="connsiteX32" fmla="*/ 1419225 w 2143125"/>
                <a:gd name="connsiteY32" fmla="*/ 528147 h 847234"/>
                <a:gd name="connsiteX33" fmla="*/ 1466850 w 2143125"/>
                <a:gd name="connsiteY33" fmla="*/ 513859 h 847234"/>
                <a:gd name="connsiteX34" fmla="*/ 1495425 w 2143125"/>
                <a:gd name="connsiteY34" fmla="*/ 499572 h 847234"/>
                <a:gd name="connsiteX35" fmla="*/ 1528763 w 2143125"/>
                <a:gd name="connsiteY35" fmla="*/ 480522 h 847234"/>
                <a:gd name="connsiteX36" fmla="*/ 1543050 w 2143125"/>
                <a:gd name="connsiteY36" fmla="*/ 470997 h 847234"/>
                <a:gd name="connsiteX37" fmla="*/ 1557338 w 2143125"/>
                <a:gd name="connsiteY37" fmla="*/ 466234 h 847234"/>
                <a:gd name="connsiteX38" fmla="*/ 1585913 w 2143125"/>
                <a:gd name="connsiteY38" fmla="*/ 451947 h 847234"/>
                <a:gd name="connsiteX39" fmla="*/ 1652588 w 2143125"/>
                <a:gd name="connsiteY39" fmla="*/ 413847 h 847234"/>
                <a:gd name="connsiteX40" fmla="*/ 1671638 w 2143125"/>
                <a:gd name="connsiteY40" fmla="*/ 399559 h 847234"/>
                <a:gd name="connsiteX41" fmla="*/ 1685925 w 2143125"/>
                <a:gd name="connsiteY41" fmla="*/ 394797 h 847234"/>
                <a:gd name="connsiteX42" fmla="*/ 1724025 w 2143125"/>
                <a:gd name="connsiteY42" fmla="*/ 375747 h 847234"/>
                <a:gd name="connsiteX43" fmla="*/ 1752600 w 2143125"/>
                <a:gd name="connsiteY43" fmla="*/ 356697 h 847234"/>
                <a:gd name="connsiteX44" fmla="*/ 1781175 w 2143125"/>
                <a:gd name="connsiteY44" fmla="*/ 337647 h 847234"/>
                <a:gd name="connsiteX45" fmla="*/ 1814513 w 2143125"/>
                <a:gd name="connsiteY45" fmla="*/ 318597 h 847234"/>
                <a:gd name="connsiteX46" fmla="*/ 1843088 w 2143125"/>
                <a:gd name="connsiteY46" fmla="*/ 299547 h 847234"/>
                <a:gd name="connsiteX47" fmla="*/ 1876425 w 2143125"/>
                <a:gd name="connsiteY47" fmla="*/ 275734 h 847234"/>
                <a:gd name="connsiteX48" fmla="*/ 1905000 w 2143125"/>
                <a:gd name="connsiteY48" fmla="*/ 256684 h 847234"/>
                <a:gd name="connsiteX49" fmla="*/ 1919288 w 2143125"/>
                <a:gd name="connsiteY49" fmla="*/ 242397 h 847234"/>
                <a:gd name="connsiteX50" fmla="*/ 1947863 w 2143125"/>
                <a:gd name="connsiteY50" fmla="*/ 223347 h 847234"/>
                <a:gd name="connsiteX51" fmla="*/ 1962150 w 2143125"/>
                <a:gd name="connsiteY51" fmla="*/ 209059 h 847234"/>
                <a:gd name="connsiteX52" fmla="*/ 1990725 w 2143125"/>
                <a:gd name="connsiteY52" fmla="*/ 190009 h 847234"/>
                <a:gd name="connsiteX53" fmla="*/ 2005013 w 2143125"/>
                <a:gd name="connsiteY53" fmla="*/ 175722 h 847234"/>
                <a:gd name="connsiteX54" fmla="*/ 2019300 w 2143125"/>
                <a:gd name="connsiteY54" fmla="*/ 166197 h 847234"/>
                <a:gd name="connsiteX55" fmla="*/ 2033588 w 2143125"/>
                <a:gd name="connsiteY55" fmla="*/ 151909 h 847234"/>
                <a:gd name="connsiteX56" fmla="*/ 2062163 w 2143125"/>
                <a:gd name="connsiteY56" fmla="*/ 132859 h 847234"/>
                <a:gd name="connsiteX57" fmla="*/ 2085975 w 2143125"/>
                <a:gd name="connsiteY57" fmla="*/ 109047 h 847234"/>
                <a:gd name="connsiteX58" fmla="*/ 2095500 w 2143125"/>
                <a:gd name="connsiteY58" fmla="*/ 94759 h 847234"/>
                <a:gd name="connsiteX59" fmla="*/ 2121188 w 2143125"/>
                <a:gd name="connsiteY59" fmla="*/ 29261 h 847234"/>
                <a:gd name="connsiteX60" fmla="*/ 2143125 w 2143125"/>
                <a:gd name="connsiteY60" fmla="*/ 75709 h 847234"/>
                <a:gd name="connsiteX61" fmla="*/ 2138363 w 2143125"/>
                <a:gd name="connsiteY61" fmla="*/ 837709 h 847234"/>
                <a:gd name="connsiteX62" fmla="*/ 2124075 w 2143125"/>
                <a:gd name="connsiteY62" fmla="*/ 842472 h 847234"/>
                <a:gd name="connsiteX63" fmla="*/ 2043113 w 2143125"/>
                <a:gd name="connsiteY63" fmla="*/ 847234 h 847234"/>
                <a:gd name="connsiteX64" fmla="*/ 1343025 w 2143125"/>
                <a:gd name="connsiteY64" fmla="*/ 842472 h 847234"/>
                <a:gd name="connsiteX65" fmla="*/ 1181100 w 2143125"/>
                <a:gd name="connsiteY65" fmla="*/ 837709 h 847234"/>
                <a:gd name="connsiteX66" fmla="*/ 490538 w 2143125"/>
                <a:gd name="connsiteY66" fmla="*/ 842472 h 847234"/>
                <a:gd name="connsiteX67" fmla="*/ 0 w 2143125"/>
                <a:gd name="connsiteY67" fmla="*/ 832947 h 847234"/>
                <a:gd name="connsiteX0" fmla="*/ 0 w 2143125"/>
                <a:gd name="connsiteY0" fmla="*/ 808814 h 823101"/>
                <a:gd name="connsiteX1" fmla="*/ 0 w 2143125"/>
                <a:gd name="connsiteY1" fmla="*/ 808814 h 823101"/>
                <a:gd name="connsiteX2" fmla="*/ 390525 w 2143125"/>
                <a:gd name="connsiteY2" fmla="*/ 799289 h 823101"/>
                <a:gd name="connsiteX3" fmla="*/ 442913 w 2143125"/>
                <a:gd name="connsiteY3" fmla="*/ 794526 h 823101"/>
                <a:gd name="connsiteX4" fmla="*/ 528638 w 2143125"/>
                <a:gd name="connsiteY4" fmla="*/ 789764 h 823101"/>
                <a:gd name="connsiteX5" fmla="*/ 571500 w 2143125"/>
                <a:gd name="connsiteY5" fmla="*/ 780239 h 823101"/>
                <a:gd name="connsiteX6" fmla="*/ 614363 w 2143125"/>
                <a:gd name="connsiteY6" fmla="*/ 775476 h 823101"/>
                <a:gd name="connsiteX7" fmla="*/ 671513 w 2143125"/>
                <a:gd name="connsiteY7" fmla="*/ 765951 h 823101"/>
                <a:gd name="connsiteX8" fmla="*/ 685800 w 2143125"/>
                <a:gd name="connsiteY8" fmla="*/ 761189 h 823101"/>
                <a:gd name="connsiteX9" fmla="*/ 752475 w 2143125"/>
                <a:gd name="connsiteY9" fmla="*/ 742139 h 823101"/>
                <a:gd name="connsiteX10" fmla="*/ 776288 w 2143125"/>
                <a:gd name="connsiteY10" fmla="*/ 737376 h 823101"/>
                <a:gd name="connsiteX11" fmla="*/ 804863 w 2143125"/>
                <a:gd name="connsiteY11" fmla="*/ 727851 h 823101"/>
                <a:gd name="connsiteX12" fmla="*/ 823913 w 2143125"/>
                <a:gd name="connsiteY12" fmla="*/ 718326 h 823101"/>
                <a:gd name="connsiteX13" fmla="*/ 857250 w 2143125"/>
                <a:gd name="connsiteY13" fmla="*/ 713564 h 823101"/>
                <a:gd name="connsiteX14" fmla="*/ 909638 w 2143125"/>
                <a:gd name="connsiteY14" fmla="*/ 699276 h 823101"/>
                <a:gd name="connsiteX15" fmla="*/ 947738 w 2143125"/>
                <a:gd name="connsiteY15" fmla="*/ 689751 h 823101"/>
                <a:gd name="connsiteX16" fmla="*/ 990600 w 2143125"/>
                <a:gd name="connsiteY16" fmla="*/ 675464 h 823101"/>
                <a:gd name="connsiteX17" fmla="*/ 1019175 w 2143125"/>
                <a:gd name="connsiteY17" fmla="*/ 661176 h 823101"/>
                <a:gd name="connsiteX18" fmla="*/ 1033463 w 2143125"/>
                <a:gd name="connsiteY18" fmla="*/ 656414 h 823101"/>
                <a:gd name="connsiteX19" fmla="*/ 1066800 w 2143125"/>
                <a:gd name="connsiteY19" fmla="*/ 646889 h 823101"/>
                <a:gd name="connsiteX20" fmla="*/ 1085850 w 2143125"/>
                <a:gd name="connsiteY20" fmla="*/ 637364 h 823101"/>
                <a:gd name="connsiteX21" fmla="*/ 1100138 w 2143125"/>
                <a:gd name="connsiteY21" fmla="*/ 632601 h 823101"/>
                <a:gd name="connsiteX22" fmla="*/ 1119188 w 2143125"/>
                <a:gd name="connsiteY22" fmla="*/ 623076 h 823101"/>
                <a:gd name="connsiteX23" fmla="*/ 1147763 w 2143125"/>
                <a:gd name="connsiteY23" fmla="*/ 613551 h 823101"/>
                <a:gd name="connsiteX24" fmla="*/ 1162050 w 2143125"/>
                <a:gd name="connsiteY24" fmla="*/ 604026 h 823101"/>
                <a:gd name="connsiteX25" fmla="*/ 1204913 w 2143125"/>
                <a:gd name="connsiteY25" fmla="*/ 589739 h 823101"/>
                <a:gd name="connsiteX26" fmla="*/ 1276350 w 2143125"/>
                <a:gd name="connsiteY26" fmla="*/ 565926 h 823101"/>
                <a:gd name="connsiteX27" fmla="*/ 1290638 w 2143125"/>
                <a:gd name="connsiteY27" fmla="*/ 556401 h 823101"/>
                <a:gd name="connsiteX28" fmla="*/ 1328738 w 2143125"/>
                <a:gd name="connsiteY28" fmla="*/ 546876 h 823101"/>
                <a:gd name="connsiteX29" fmla="*/ 1362075 w 2143125"/>
                <a:gd name="connsiteY29" fmla="*/ 532589 h 823101"/>
                <a:gd name="connsiteX30" fmla="*/ 1376363 w 2143125"/>
                <a:gd name="connsiteY30" fmla="*/ 523064 h 823101"/>
                <a:gd name="connsiteX31" fmla="*/ 1404938 w 2143125"/>
                <a:gd name="connsiteY31" fmla="*/ 513539 h 823101"/>
                <a:gd name="connsiteX32" fmla="*/ 1419225 w 2143125"/>
                <a:gd name="connsiteY32" fmla="*/ 504014 h 823101"/>
                <a:gd name="connsiteX33" fmla="*/ 1466850 w 2143125"/>
                <a:gd name="connsiteY33" fmla="*/ 489726 h 823101"/>
                <a:gd name="connsiteX34" fmla="*/ 1495425 w 2143125"/>
                <a:gd name="connsiteY34" fmla="*/ 475439 h 823101"/>
                <a:gd name="connsiteX35" fmla="*/ 1528763 w 2143125"/>
                <a:gd name="connsiteY35" fmla="*/ 456389 h 823101"/>
                <a:gd name="connsiteX36" fmla="*/ 1543050 w 2143125"/>
                <a:gd name="connsiteY36" fmla="*/ 446864 h 823101"/>
                <a:gd name="connsiteX37" fmla="*/ 1557338 w 2143125"/>
                <a:gd name="connsiteY37" fmla="*/ 442101 h 823101"/>
                <a:gd name="connsiteX38" fmla="*/ 1585913 w 2143125"/>
                <a:gd name="connsiteY38" fmla="*/ 427814 h 823101"/>
                <a:gd name="connsiteX39" fmla="*/ 1652588 w 2143125"/>
                <a:gd name="connsiteY39" fmla="*/ 389714 h 823101"/>
                <a:gd name="connsiteX40" fmla="*/ 1671638 w 2143125"/>
                <a:gd name="connsiteY40" fmla="*/ 375426 h 823101"/>
                <a:gd name="connsiteX41" fmla="*/ 1685925 w 2143125"/>
                <a:gd name="connsiteY41" fmla="*/ 370664 h 823101"/>
                <a:gd name="connsiteX42" fmla="*/ 1724025 w 2143125"/>
                <a:gd name="connsiteY42" fmla="*/ 351614 h 823101"/>
                <a:gd name="connsiteX43" fmla="*/ 1752600 w 2143125"/>
                <a:gd name="connsiteY43" fmla="*/ 332564 h 823101"/>
                <a:gd name="connsiteX44" fmla="*/ 1781175 w 2143125"/>
                <a:gd name="connsiteY44" fmla="*/ 313514 h 823101"/>
                <a:gd name="connsiteX45" fmla="*/ 1814513 w 2143125"/>
                <a:gd name="connsiteY45" fmla="*/ 294464 h 823101"/>
                <a:gd name="connsiteX46" fmla="*/ 1843088 w 2143125"/>
                <a:gd name="connsiteY46" fmla="*/ 275414 h 823101"/>
                <a:gd name="connsiteX47" fmla="*/ 1876425 w 2143125"/>
                <a:gd name="connsiteY47" fmla="*/ 251601 h 823101"/>
                <a:gd name="connsiteX48" fmla="*/ 1905000 w 2143125"/>
                <a:gd name="connsiteY48" fmla="*/ 232551 h 823101"/>
                <a:gd name="connsiteX49" fmla="*/ 1919288 w 2143125"/>
                <a:gd name="connsiteY49" fmla="*/ 218264 h 823101"/>
                <a:gd name="connsiteX50" fmla="*/ 1947863 w 2143125"/>
                <a:gd name="connsiteY50" fmla="*/ 199214 h 823101"/>
                <a:gd name="connsiteX51" fmla="*/ 1962150 w 2143125"/>
                <a:gd name="connsiteY51" fmla="*/ 184926 h 823101"/>
                <a:gd name="connsiteX52" fmla="*/ 1990725 w 2143125"/>
                <a:gd name="connsiteY52" fmla="*/ 165876 h 823101"/>
                <a:gd name="connsiteX53" fmla="*/ 2005013 w 2143125"/>
                <a:gd name="connsiteY53" fmla="*/ 151589 h 823101"/>
                <a:gd name="connsiteX54" fmla="*/ 2019300 w 2143125"/>
                <a:gd name="connsiteY54" fmla="*/ 142064 h 823101"/>
                <a:gd name="connsiteX55" fmla="*/ 2033588 w 2143125"/>
                <a:gd name="connsiteY55" fmla="*/ 127776 h 823101"/>
                <a:gd name="connsiteX56" fmla="*/ 2062163 w 2143125"/>
                <a:gd name="connsiteY56" fmla="*/ 108726 h 823101"/>
                <a:gd name="connsiteX57" fmla="*/ 2085975 w 2143125"/>
                <a:gd name="connsiteY57" fmla="*/ 84914 h 823101"/>
                <a:gd name="connsiteX58" fmla="*/ 2095500 w 2143125"/>
                <a:gd name="connsiteY58" fmla="*/ 70626 h 823101"/>
                <a:gd name="connsiteX59" fmla="*/ 2143125 w 2143125"/>
                <a:gd name="connsiteY59" fmla="*/ 51576 h 823101"/>
                <a:gd name="connsiteX60" fmla="*/ 2138363 w 2143125"/>
                <a:gd name="connsiteY60" fmla="*/ 813576 h 823101"/>
                <a:gd name="connsiteX61" fmla="*/ 2124075 w 2143125"/>
                <a:gd name="connsiteY61" fmla="*/ 818339 h 823101"/>
                <a:gd name="connsiteX62" fmla="*/ 2043113 w 2143125"/>
                <a:gd name="connsiteY62" fmla="*/ 823101 h 823101"/>
                <a:gd name="connsiteX63" fmla="*/ 1343025 w 2143125"/>
                <a:gd name="connsiteY63" fmla="*/ 818339 h 823101"/>
                <a:gd name="connsiteX64" fmla="*/ 1181100 w 2143125"/>
                <a:gd name="connsiteY64" fmla="*/ 813576 h 823101"/>
                <a:gd name="connsiteX65" fmla="*/ 490538 w 2143125"/>
                <a:gd name="connsiteY65" fmla="*/ 818339 h 823101"/>
                <a:gd name="connsiteX66" fmla="*/ 0 w 2143125"/>
                <a:gd name="connsiteY66" fmla="*/ 808814 h 823101"/>
                <a:gd name="connsiteX0" fmla="*/ 0 w 2143125"/>
                <a:gd name="connsiteY0" fmla="*/ 833605 h 847892"/>
                <a:gd name="connsiteX1" fmla="*/ 0 w 2143125"/>
                <a:gd name="connsiteY1" fmla="*/ 833605 h 847892"/>
                <a:gd name="connsiteX2" fmla="*/ 390525 w 2143125"/>
                <a:gd name="connsiteY2" fmla="*/ 824080 h 847892"/>
                <a:gd name="connsiteX3" fmla="*/ 442913 w 2143125"/>
                <a:gd name="connsiteY3" fmla="*/ 819317 h 847892"/>
                <a:gd name="connsiteX4" fmla="*/ 528638 w 2143125"/>
                <a:gd name="connsiteY4" fmla="*/ 814555 h 847892"/>
                <a:gd name="connsiteX5" fmla="*/ 571500 w 2143125"/>
                <a:gd name="connsiteY5" fmla="*/ 805030 h 847892"/>
                <a:gd name="connsiteX6" fmla="*/ 614363 w 2143125"/>
                <a:gd name="connsiteY6" fmla="*/ 800267 h 847892"/>
                <a:gd name="connsiteX7" fmla="*/ 671513 w 2143125"/>
                <a:gd name="connsiteY7" fmla="*/ 790742 h 847892"/>
                <a:gd name="connsiteX8" fmla="*/ 685800 w 2143125"/>
                <a:gd name="connsiteY8" fmla="*/ 785980 h 847892"/>
                <a:gd name="connsiteX9" fmla="*/ 752475 w 2143125"/>
                <a:gd name="connsiteY9" fmla="*/ 766930 h 847892"/>
                <a:gd name="connsiteX10" fmla="*/ 776288 w 2143125"/>
                <a:gd name="connsiteY10" fmla="*/ 762167 h 847892"/>
                <a:gd name="connsiteX11" fmla="*/ 804863 w 2143125"/>
                <a:gd name="connsiteY11" fmla="*/ 752642 h 847892"/>
                <a:gd name="connsiteX12" fmla="*/ 823913 w 2143125"/>
                <a:gd name="connsiteY12" fmla="*/ 743117 h 847892"/>
                <a:gd name="connsiteX13" fmla="*/ 857250 w 2143125"/>
                <a:gd name="connsiteY13" fmla="*/ 738355 h 847892"/>
                <a:gd name="connsiteX14" fmla="*/ 909638 w 2143125"/>
                <a:gd name="connsiteY14" fmla="*/ 724067 h 847892"/>
                <a:gd name="connsiteX15" fmla="*/ 947738 w 2143125"/>
                <a:gd name="connsiteY15" fmla="*/ 714542 h 847892"/>
                <a:gd name="connsiteX16" fmla="*/ 990600 w 2143125"/>
                <a:gd name="connsiteY16" fmla="*/ 700255 h 847892"/>
                <a:gd name="connsiteX17" fmla="*/ 1019175 w 2143125"/>
                <a:gd name="connsiteY17" fmla="*/ 685967 h 847892"/>
                <a:gd name="connsiteX18" fmla="*/ 1033463 w 2143125"/>
                <a:gd name="connsiteY18" fmla="*/ 681205 h 847892"/>
                <a:gd name="connsiteX19" fmla="*/ 1066800 w 2143125"/>
                <a:gd name="connsiteY19" fmla="*/ 671680 h 847892"/>
                <a:gd name="connsiteX20" fmla="*/ 1085850 w 2143125"/>
                <a:gd name="connsiteY20" fmla="*/ 662155 h 847892"/>
                <a:gd name="connsiteX21" fmla="*/ 1100138 w 2143125"/>
                <a:gd name="connsiteY21" fmla="*/ 657392 h 847892"/>
                <a:gd name="connsiteX22" fmla="*/ 1119188 w 2143125"/>
                <a:gd name="connsiteY22" fmla="*/ 647867 h 847892"/>
                <a:gd name="connsiteX23" fmla="*/ 1147763 w 2143125"/>
                <a:gd name="connsiteY23" fmla="*/ 638342 h 847892"/>
                <a:gd name="connsiteX24" fmla="*/ 1162050 w 2143125"/>
                <a:gd name="connsiteY24" fmla="*/ 628817 h 847892"/>
                <a:gd name="connsiteX25" fmla="*/ 1204913 w 2143125"/>
                <a:gd name="connsiteY25" fmla="*/ 614530 h 847892"/>
                <a:gd name="connsiteX26" fmla="*/ 1276350 w 2143125"/>
                <a:gd name="connsiteY26" fmla="*/ 590717 h 847892"/>
                <a:gd name="connsiteX27" fmla="*/ 1290638 w 2143125"/>
                <a:gd name="connsiteY27" fmla="*/ 581192 h 847892"/>
                <a:gd name="connsiteX28" fmla="*/ 1328738 w 2143125"/>
                <a:gd name="connsiteY28" fmla="*/ 571667 h 847892"/>
                <a:gd name="connsiteX29" fmla="*/ 1362075 w 2143125"/>
                <a:gd name="connsiteY29" fmla="*/ 557380 h 847892"/>
                <a:gd name="connsiteX30" fmla="*/ 1376363 w 2143125"/>
                <a:gd name="connsiteY30" fmla="*/ 547855 h 847892"/>
                <a:gd name="connsiteX31" fmla="*/ 1404938 w 2143125"/>
                <a:gd name="connsiteY31" fmla="*/ 538330 h 847892"/>
                <a:gd name="connsiteX32" fmla="*/ 1419225 w 2143125"/>
                <a:gd name="connsiteY32" fmla="*/ 528805 h 847892"/>
                <a:gd name="connsiteX33" fmla="*/ 1466850 w 2143125"/>
                <a:gd name="connsiteY33" fmla="*/ 514517 h 847892"/>
                <a:gd name="connsiteX34" fmla="*/ 1495425 w 2143125"/>
                <a:gd name="connsiteY34" fmla="*/ 500230 h 847892"/>
                <a:gd name="connsiteX35" fmla="*/ 1528763 w 2143125"/>
                <a:gd name="connsiteY35" fmla="*/ 481180 h 847892"/>
                <a:gd name="connsiteX36" fmla="*/ 1543050 w 2143125"/>
                <a:gd name="connsiteY36" fmla="*/ 471655 h 847892"/>
                <a:gd name="connsiteX37" fmla="*/ 1557338 w 2143125"/>
                <a:gd name="connsiteY37" fmla="*/ 466892 h 847892"/>
                <a:gd name="connsiteX38" fmla="*/ 1585913 w 2143125"/>
                <a:gd name="connsiteY38" fmla="*/ 452605 h 847892"/>
                <a:gd name="connsiteX39" fmla="*/ 1652588 w 2143125"/>
                <a:gd name="connsiteY39" fmla="*/ 414505 h 847892"/>
                <a:gd name="connsiteX40" fmla="*/ 1671638 w 2143125"/>
                <a:gd name="connsiteY40" fmla="*/ 400217 h 847892"/>
                <a:gd name="connsiteX41" fmla="*/ 1685925 w 2143125"/>
                <a:gd name="connsiteY41" fmla="*/ 395455 h 847892"/>
                <a:gd name="connsiteX42" fmla="*/ 1724025 w 2143125"/>
                <a:gd name="connsiteY42" fmla="*/ 376405 h 847892"/>
                <a:gd name="connsiteX43" fmla="*/ 1752600 w 2143125"/>
                <a:gd name="connsiteY43" fmla="*/ 357355 h 847892"/>
                <a:gd name="connsiteX44" fmla="*/ 1781175 w 2143125"/>
                <a:gd name="connsiteY44" fmla="*/ 338305 h 847892"/>
                <a:gd name="connsiteX45" fmla="*/ 1814513 w 2143125"/>
                <a:gd name="connsiteY45" fmla="*/ 319255 h 847892"/>
                <a:gd name="connsiteX46" fmla="*/ 1843088 w 2143125"/>
                <a:gd name="connsiteY46" fmla="*/ 300205 h 847892"/>
                <a:gd name="connsiteX47" fmla="*/ 1876425 w 2143125"/>
                <a:gd name="connsiteY47" fmla="*/ 276392 h 847892"/>
                <a:gd name="connsiteX48" fmla="*/ 1905000 w 2143125"/>
                <a:gd name="connsiteY48" fmla="*/ 257342 h 847892"/>
                <a:gd name="connsiteX49" fmla="*/ 1919288 w 2143125"/>
                <a:gd name="connsiteY49" fmla="*/ 243055 h 847892"/>
                <a:gd name="connsiteX50" fmla="*/ 1947863 w 2143125"/>
                <a:gd name="connsiteY50" fmla="*/ 224005 h 847892"/>
                <a:gd name="connsiteX51" fmla="*/ 1962150 w 2143125"/>
                <a:gd name="connsiteY51" fmla="*/ 209717 h 847892"/>
                <a:gd name="connsiteX52" fmla="*/ 1990725 w 2143125"/>
                <a:gd name="connsiteY52" fmla="*/ 190667 h 847892"/>
                <a:gd name="connsiteX53" fmla="*/ 2005013 w 2143125"/>
                <a:gd name="connsiteY53" fmla="*/ 176380 h 847892"/>
                <a:gd name="connsiteX54" fmla="*/ 2019300 w 2143125"/>
                <a:gd name="connsiteY54" fmla="*/ 166855 h 847892"/>
                <a:gd name="connsiteX55" fmla="*/ 2033588 w 2143125"/>
                <a:gd name="connsiteY55" fmla="*/ 152567 h 847892"/>
                <a:gd name="connsiteX56" fmla="*/ 2062163 w 2143125"/>
                <a:gd name="connsiteY56" fmla="*/ 133517 h 847892"/>
                <a:gd name="connsiteX57" fmla="*/ 2085975 w 2143125"/>
                <a:gd name="connsiteY57" fmla="*/ 109705 h 847892"/>
                <a:gd name="connsiteX58" fmla="*/ 2095500 w 2143125"/>
                <a:gd name="connsiteY58" fmla="*/ 95417 h 847892"/>
                <a:gd name="connsiteX59" fmla="*/ 2121188 w 2143125"/>
                <a:gd name="connsiteY59" fmla="*/ 29919 h 847892"/>
                <a:gd name="connsiteX60" fmla="*/ 2143125 w 2143125"/>
                <a:gd name="connsiteY60" fmla="*/ 76367 h 847892"/>
                <a:gd name="connsiteX61" fmla="*/ 2138363 w 2143125"/>
                <a:gd name="connsiteY61" fmla="*/ 838367 h 847892"/>
                <a:gd name="connsiteX62" fmla="*/ 2124075 w 2143125"/>
                <a:gd name="connsiteY62" fmla="*/ 843130 h 847892"/>
                <a:gd name="connsiteX63" fmla="*/ 2043113 w 2143125"/>
                <a:gd name="connsiteY63" fmla="*/ 847892 h 847892"/>
                <a:gd name="connsiteX64" fmla="*/ 1343025 w 2143125"/>
                <a:gd name="connsiteY64" fmla="*/ 843130 h 847892"/>
                <a:gd name="connsiteX65" fmla="*/ 1181100 w 2143125"/>
                <a:gd name="connsiteY65" fmla="*/ 838367 h 847892"/>
                <a:gd name="connsiteX66" fmla="*/ 490538 w 2143125"/>
                <a:gd name="connsiteY66" fmla="*/ 843130 h 847892"/>
                <a:gd name="connsiteX67" fmla="*/ 0 w 2143125"/>
                <a:gd name="connsiteY67" fmla="*/ 833605 h 847892"/>
                <a:gd name="connsiteX0" fmla="*/ 0 w 2138363"/>
                <a:gd name="connsiteY0" fmla="*/ 847593 h 861880"/>
                <a:gd name="connsiteX1" fmla="*/ 0 w 2138363"/>
                <a:gd name="connsiteY1" fmla="*/ 847593 h 861880"/>
                <a:gd name="connsiteX2" fmla="*/ 390525 w 2138363"/>
                <a:gd name="connsiteY2" fmla="*/ 838068 h 861880"/>
                <a:gd name="connsiteX3" fmla="*/ 442913 w 2138363"/>
                <a:gd name="connsiteY3" fmla="*/ 833305 h 861880"/>
                <a:gd name="connsiteX4" fmla="*/ 528638 w 2138363"/>
                <a:gd name="connsiteY4" fmla="*/ 828543 h 861880"/>
                <a:gd name="connsiteX5" fmla="*/ 571500 w 2138363"/>
                <a:gd name="connsiteY5" fmla="*/ 819018 h 861880"/>
                <a:gd name="connsiteX6" fmla="*/ 614363 w 2138363"/>
                <a:gd name="connsiteY6" fmla="*/ 814255 h 861880"/>
                <a:gd name="connsiteX7" fmla="*/ 671513 w 2138363"/>
                <a:gd name="connsiteY7" fmla="*/ 804730 h 861880"/>
                <a:gd name="connsiteX8" fmla="*/ 685800 w 2138363"/>
                <a:gd name="connsiteY8" fmla="*/ 799968 h 861880"/>
                <a:gd name="connsiteX9" fmla="*/ 752475 w 2138363"/>
                <a:gd name="connsiteY9" fmla="*/ 780918 h 861880"/>
                <a:gd name="connsiteX10" fmla="*/ 776288 w 2138363"/>
                <a:gd name="connsiteY10" fmla="*/ 776155 h 861880"/>
                <a:gd name="connsiteX11" fmla="*/ 804863 w 2138363"/>
                <a:gd name="connsiteY11" fmla="*/ 766630 h 861880"/>
                <a:gd name="connsiteX12" fmla="*/ 823913 w 2138363"/>
                <a:gd name="connsiteY12" fmla="*/ 757105 h 861880"/>
                <a:gd name="connsiteX13" fmla="*/ 857250 w 2138363"/>
                <a:gd name="connsiteY13" fmla="*/ 752343 h 861880"/>
                <a:gd name="connsiteX14" fmla="*/ 909638 w 2138363"/>
                <a:gd name="connsiteY14" fmla="*/ 738055 h 861880"/>
                <a:gd name="connsiteX15" fmla="*/ 947738 w 2138363"/>
                <a:gd name="connsiteY15" fmla="*/ 728530 h 861880"/>
                <a:gd name="connsiteX16" fmla="*/ 990600 w 2138363"/>
                <a:gd name="connsiteY16" fmla="*/ 714243 h 861880"/>
                <a:gd name="connsiteX17" fmla="*/ 1019175 w 2138363"/>
                <a:gd name="connsiteY17" fmla="*/ 699955 h 861880"/>
                <a:gd name="connsiteX18" fmla="*/ 1033463 w 2138363"/>
                <a:gd name="connsiteY18" fmla="*/ 695193 h 861880"/>
                <a:gd name="connsiteX19" fmla="*/ 1066800 w 2138363"/>
                <a:gd name="connsiteY19" fmla="*/ 685668 h 861880"/>
                <a:gd name="connsiteX20" fmla="*/ 1085850 w 2138363"/>
                <a:gd name="connsiteY20" fmla="*/ 676143 h 861880"/>
                <a:gd name="connsiteX21" fmla="*/ 1100138 w 2138363"/>
                <a:gd name="connsiteY21" fmla="*/ 671380 h 861880"/>
                <a:gd name="connsiteX22" fmla="*/ 1119188 w 2138363"/>
                <a:gd name="connsiteY22" fmla="*/ 661855 h 861880"/>
                <a:gd name="connsiteX23" fmla="*/ 1147763 w 2138363"/>
                <a:gd name="connsiteY23" fmla="*/ 652330 h 861880"/>
                <a:gd name="connsiteX24" fmla="*/ 1162050 w 2138363"/>
                <a:gd name="connsiteY24" fmla="*/ 642805 h 861880"/>
                <a:gd name="connsiteX25" fmla="*/ 1204913 w 2138363"/>
                <a:gd name="connsiteY25" fmla="*/ 628518 h 861880"/>
                <a:gd name="connsiteX26" fmla="*/ 1276350 w 2138363"/>
                <a:gd name="connsiteY26" fmla="*/ 604705 h 861880"/>
                <a:gd name="connsiteX27" fmla="*/ 1290638 w 2138363"/>
                <a:gd name="connsiteY27" fmla="*/ 595180 h 861880"/>
                <a:gd name="connsiteX28" fmla="*/ 1328738 w 2138363"/>
                <a:gd name="connsiteY28" fmla="*/ 585655 h 861880"/>
                <a:gd name="connsiteX29" fmla="*/ 1362075 w 2138363"/>
                <a:gd name="connsiteY29" fmla="*/ 571368 h 861880"/>
                <a:gd name="connsiteX30" fmla="*/ 1376363 w 2138363"/>
                <a:gd name="connsiteY30" fmla="*/ 561843 h 861880"/>
                <a:gd name="connsiteX31" fmla="*/ 1404938 w 2138363"/>
                <a:gd name="connsiteY31" fmla="*/ 552318 h 861880"/>
                <a:gd name="connsiteX32" fmla="*/ 1419225 w 2138363"/>
                <a:gd name="connsiteY32" fmla="*/ 542793 h 861880"/>
                <a:gd name="connsiteX33" fmla="*/ 1466850 w 2138363"/>
                <a:gd name="connsiteY33" fmla="*/ 528505 h 861880"/>
                <a:gd name="connsiteX34" fmla="*/ 1495425 w 2138363"/>
                <a:gd name="connsiteY34" fmla="*/ 514218 h 861880"/>
                <a:gd name="connsiteX35" fmla="*/ 1528763 w 2138363"/>
                <a:gd name="connsiteY35" fmla="*/ 495168 h 861880"/>
                <a:gd name="connsiteX36" fmla="*/ 1543050 w 2138363"/>
                <a:gd name="connsiteY36" fmla="*/ 485643 h 861880"/>
                <a:gd name="connsiteX37" fmla="*/ 1557338 w 2138363"/>
                <a:gd name="connsiteY37" fmla="*/ 480880 h 861880"/>
                <a:gd name="connsiteX38" fmla="*/ 1585913 w 2138363"/>
                <a:gd name="connsiteY38" fmla="*/ 466593 h 861880"/>
                <a:gd name="connsiteX39" fmla="*/ 1652588 w 2138363"/>
                <a:gd name="connsiteY39" fmla="*/ 428493 h 861880"/>
                <a:gd name="connsiteX40" fmla="*/ 1671638 w 2138363"/>
                <a:gd name="connsiteY40" fmla="*/ 414205 h 861880"/>
                <a:gd name="connsiteX41" fmla="*/ 1685925 w 2138363"/>
                <a:gd name="connsiteY41" fmla="*/ 409443 h 861880"/>
                <a:gd name="connsiteX42" fmla="*/ 1724025 w 2138363"/>
                <a:gd name="connsiteY42" fmla="*/ 390393 h 861880"/>
                <a:gd name="connsiteX43" fmla="*/ 1752600 w 2138363"/>
                <a:gd name="connsiteY43" fmla="*/ 371343 h 861880"/>
                <a:gd name="connsiteX44" fmla="*/ 1781175 w 2138363"/>
                <a:gd name="connsiteY44" fmla="*/ 352293 h 861880"/>
                <a:gd name="connsiteX45" fmla="*/ 1814513 w 2138363"/>
                <a:gd name="connsiteY45" fmla="*/ 333243 h 861880"/>
                <a:gd name="connsiteX46" fmla="*/ 1843088 w 2138363"/>
                <a:gd name="connsiteY46" fmla="*/ 314193 h 861880"/>
                <a:gd name="connsiteX47" fmla="*/ 1876425 w 2138363"/>
                <a:gd name="connsiteY47" fmla="*/ 290380 h 861880"/>
                <a:gd name="connsiteX48" fmla="*/ 1905000 w 2138363"/>
                <a:gd name="connsiteY48" fmla="*/ 271330 h 861880"/>
                <a:gd name="connsiteX49" fmla="*/ 1919288 w 2138363"/>
                <a:gd name="connsiteY49" fmla="*/ 257043 h 861880"/>
                <a:gd name="connsiteX50" fmla="*/ 1947863 w 2138363"/>
                <a:gd name="connsiteY50" fmla="*/ 237993 h 861880"/>
                <a:gd name="connsiteX51" fmla="*/ 1962150 w 2138363"/>
                <a:gd name="connsiteY51" fmla="*/ 223705 h 861880"/>
                <a:gd name="connsiteX52" fmla="*/ 1990725 w 2138363"/>
                <a:gd name="connsiteY52" fmla="*/ 204655 h 861880"/>
                <a:gd name="connsiteX53" fmla="*/ 2005013 w 2138363"/>
                <a:gd name="connsiteY53" fmla="*/ 190368 h 861880"/>
                <a:gd name="connsiteX54" fmla="*/ 2019300 w 2138363"/>
                <a:gd name="connsiteY54" fmla="*/ 180843 h 861880"/>
                <a:gd name="connsiteX55" fmla="*/ 2033588 w 2138363"/>
                <a:gd name="connsiteY55" fmla="*/ 166555 h 861880"/>
                <a:gd name="connsiteX56" fmla="*/ 2062163 w 2138363"/>
                <a:gd name="connsiteY56" fmla="*/ 147505 h 861880"/>
                <a:gd name="connsiteX57" fmla="*/ 2085975 w 2138363"/>
                <a:gd name="connsiteY57" fmla="*/ 123693 h 861880"/>
                <a:gd name="connsiteX58" fmla="*/ 2095500 w 2138363"/>
                <a:gd name="connsiteY58" fmla="*/ 109405 h 861880"/>
                <a:gd name="connsiteX59" fmla="*/ 2121188 w 2138363"/>
                <a:gd name="connsiteY59" fmla="*/ 43907 h 861880"/>
                <a:gd name="connsiteX60" fmla="*/ 2138363 w 2138363"/>
                <a:gd name="connsiteY60" fmla="*/ 852355 h 861880"/>
                <a:gd name="connsiteX61" fmla="*/ 2124075 w 2138363"/>
                <a:gd name="connsiteY61" fmla="*/ 857118 h 861880"/>
                <a:gd name="connsiteX62" fmla="*/ 2043113 w 2138363"/>
                <a:gd name="connsiteY62" fmla="*/ 861880 h 861880"/>
                <a:gd name="connsiteX63" fmla="*/ 1343025 w 2138363"/>
                <a:gd name="connsiteY63" fmla="*/ 857118 h 861880"/>
                <a:gd name="connsiteX64" fmla="*/ 1181100 w 2138363"/>
                <a:gd name="connsiteY64" fmla="*/ 852355 h 861880"/>
                <a:gd name="connsiteX65" fmla="*/ 490538 w 2138363"/>
                <a:gd name="connsiteY65" fmla="*/ 857118 h 861880"/>
                <a:gd name="connsiteX66" fmla="*/ 0 w 2138363"/>
                <a:gd name="connsiteY66" fmla="*/ 847593 h 861880"/>
                <a:gd name="connsiteX0" fmla="*/ 0 w 2139549"/>
                <a:gd name="connsiteY0" fmla="*/ 768393 h 782680"/>
                <a:gd name="connsiteX1" fmla="*/ 0 w 2139549"/>
                <a:gd name="connsiteY1" fmla="*/ 768393 h 782680"/>
                <a:gd name="connsiteX2" fmla="*/ 390525 w 2139549"/>
                <a:gd name="connsiteY2" fmla="*/ 758868 h 782680"/>
                <a:gd name="connsiteX3" fmla="*/ 442913 w 2139549"/>
                <a:gd name="connsiteY3" fmla="*/ 754105 h 782680"/>
                <a:gd name="connsiteX4" fmla="*/ 528638 w 2139549"/>
                <a:gd name="connsiteY4" fmla="*/ 749343 h 782680"/>
                <a:gd name="connsiteX5" fmla="*/ 571500 w 2139549"/>
                <a:gd name="connsiteY5" fmla="*/ 739818 h 782680"/>
                <a:gd name="connsiteX6" fmla="*/ 614363 w 2139549"/>
                <a:gd name="connsiteY6" fmla="*/ 735055 h 782680"/>
                <a:gd name="connsiteX7" fmla="*/ 671513 w 2139549"/>
                <a:gd name="connsiteY7" fmla="*/ 725530 h 782680"/>
                <a:gd name="connsiteX8" fmla="*/ 685800 w 2139549"/>
                <a:gd name="connsiteY8" fmla="*/ 720768 h 782680"/>
                <a:gd name="connsiteX9" fmla="*/ 752475 w 2139549"/>
                <a:gd name="connsiteY9" fmla="*/ 701718 h 782680"/>
                <a:gd name="connsiteX10" fmla="*/ 776288 w 2139549"/>
                <a:gd name="connsiteY10" fmla="*/ 696955 h 782680"/>
                <a:gd name="connsiteX11" fmla="*/ 804863 w 2139549"/>
                <a:gd name="connsiteY11" fmla="*/ 687430 h 782680"/>
                <a:gd name="connsiteX12" fmla="*/ 823913 w 2139549"/>
                <a:gd name="connsiteY12" fmla="*/ 677905 h 782680"/>
                <a:gd name="connsiteX13" fmla="*/ 857250 w 2139549"/>
                <a:gd name="connsiteY13" fmla="*/ 673143 h 782680"/>
                <a:gd name="connsiteX14" fmla="*/ 909638 w 2139549"/>
                <a:gd name="connsiteY14" fmla="*/ 658855 h 782680"/>
                <a:gd name="connsiteX15" fmla="*/ 947738 w 2139549"/>
                <a:gd name="connsiteY15" fmla="*/ 649330 h 782680"/>
                <a:gd name="connsiteX16" fmla="*/ 990600 w 2139549"/>
                <a:gd name="connsiteY16" fmla="*/ 635043 h 782680"/>
                <a:gd name="connsiteX17" fmla="*/ 1019175 w 2139549"/>
                <a:gd name="connsiteY17" fmla="*/ 620755 h 782680"/>
                <a:gd name="connsiteX18" fmla="*/ 1033463 w 2139549"/>
                <a:gd name="connsiteY18" fmla="*/ 615993 h 782680"/>
                <a:gd name="connsiteX19" fmla="*/ 1066800 w 2139549"/>
                <a:gd name="connsiteY19" fmla="*/ 606468 h 782680"/>
                <a:gd name="connsiteX20" fmla="*/ 1085850 w 2139549"/>
                <a:gd name="connsiteY20" fmla="*/ 596943 h 782680"/>
                <a:gd name="connsiteX21" fmla="*/ 1100138 w 2139549"/>
                <a:gd name="connsiteY21" fmla="*/ 592180 h 782680"/>
                <a:gd name="connsiteX22" fmla="*/ 1119188 w 2139549"/>
                <a:gd name="connsiteY22" fmla="*/ 582655 h 782680"/>
                <a:gd name="connsiteX23" fmla="*/ 1147763 w 2139549"/>
                <a:gd name="connsiteY23" fmla="*/ 573130 h 782680"/>
                <a:gd name="connsiteX24" fmla="*/ 1162050 w 2139549"/>
                <a:gd name="connsiteY24" fmla="*/ 563605 h 782680"/>
                <a:gd name="connsiteX25" fmla="*/ 1204913 w 2139549"/>
                <a:gd name="connsiteY25" fmla="*/ 549318 h 782680"/>
                <a:gd name="connsiteX26" fmla="*/ 1276350 w 2139549"/>
                <a:gd name="connsiteY26" fmla="*/ 525505 h 782680"/>
                <a:gd name="connsiteX27" fmla="*/ 1290638 w 2139549"/>
                <a:gd name="connsiteY27" fmla="*/ 515980 h 782680"/>
                <a:gd name="connsiteX28" fmla="*/ 1328738 w 2139549"/>
                <a:gd name="connsiteY28" fmla="*/ 506455 h 782680"/>
                <a:gd name="connsiteX29" fmla="*/ 1362075 w 2139549"/>
                <a:gd name="connsiteY29" fmla="*/ 492168 h 782680"/>
                <a:gd name="connsiteX30" fmla="*/ 1376363 w 2139549"/>
                <a:gd name="connsiteY30" fmla="*/ 482643 h 782680"/>
                <a:gd name="connsiteX31" fmla="*/ 1404938 w 2139549"/>
                <a:gd name="connsiteY31" fmla="*/ 473118 h 782680"/>
                <a:gd name="connsiteX32" fmla="*/ 1419225 w 2139549"/>
                <a:gd name="connsiteY32" fmla="*/ 463593 h 782680"/>
                <a:gd name="connsiteX33" fmla="*/ 1466850 w 2139549"/>
                <a:gd name="connsiteY33" fmla="*/ 449305 h 782680"/>
                <a:gd name="connsiteX34" fmla="*/ 1495425 w 2139549"/>
                <a:gd name="connsiteY34" fmla="*/ 435018 h 782680"/>
                <a:gd name="connsiteX35" fmla="*/ 1528763 w 2139549"/>
                <a:gd name="connsiteY35" fmla="*/ 415968 h 782680"/>
                <a:gd name="connsiteX36" fmla="*/ 1543050 w 2139549"/>
                <a:gd name="connsiteY36" fmla="*/ 406443 h 782680"/>
                <a:gd name="connsiteX37" fmla="*/ 1557338 w 2139549"/>
                <a:gd name="connsiteY37" fmla="*/ 401680 h 782680"/>
                <a:gd name="connsiteX38" fmla="*/ 1585913 w 2139549"/>
                <a:gd name="connsiteY38" fmla="*/ 387393 h 782680"/>
                <a:gd name="connsiteX39" fmla="*/ 1652588 w 2139549"/>
                <a:gd name="connsiteY39" fmla="*/ 349293 h 782680"/>
                <a:gd name="connsiteX40" fmla="*/ 1671638 w 2139549"/>
                <a:gd name="connsiteY40" fmla="*/ 335005 h 782680"/>
                <a:gd name="connsiteX41" fmla="*/ 1685925 w 2139549"/>
                <a:gd name="connsiteY41" fmla="*/ 330243 h 782680"/>
                <a:gd name="connsiteX42" fmla="*/ 1724025 w 2139549"/>
                <a:gd name="connsiteY42" fmla="*/ 311193 h 782680"/>
                <a:gd name="connsiteX43" fmla="*/ 1752600 w 2139549"/>
                <a:gd name="connsiteY43" fmla="*/ 292143 h 782680"/>
                <a:gd name="connsiteX44" fmla="*/ 1781175 w 2139549"/>
                <a:gd name="connsiteY44" fmla="*/ 273093 h 782680"/>
                <a:gd name="connsiteX45" fmla="*/ 1814513 w 2139549"/>
                <a:gd name="connsiteY45" fmla="*/ 254043 h 782680"/>
                <a:gd name="connsiteX46" fmla="*/ 1843088 w 2139549"/>
                <a:gd name="connsiteY46" fmla="*/ 234993 h 782680"/>
                <a:gd name="connsiteX47" fmla="*/ 1876425 w 2139549"/>
                <a:gd name="connsiteY47" fmla="*/ 211180 h 782680"/>
                <a:gd name="connsiteX48" fmla="*/ 1905000 w 2139549"/>
                <a:gd name="connsiteY48" fmla="*/ 192130 h 782680"/>
                <a:gd name="connsiteX49" fmla="*/ 1919288 w 2139549"/>
                <a:gd name="connsiteY49" fmla="*/ 177843 h 782680"/>
                <a:gd name="connsiteX50" fmla="*/ 1947863 w 2139549"/>
                <a:gd name="connsiteY50" fmla="*/ 158793 h 782680"/>
                <a:gd name="connsiteX51" fmla="*/ 1962150 w 2139549"/>
                <a:gd name="connsiteY51" fmla="*/ 144505 h 782680"/>
                <a:gd name="connsiteX52" fmla="*/ 1990725 w 2139549"/>
                <a:gd name="connsiteY52" fmla="*/ 125455 h 782680"/>
                <a:gd name="connsiteX53" fmla="*/ 2005013 w 2139549"/>
                <a:gd name="connsiteY53" fmla="*/ 111168 h 782680"/>
                <a:gd name="connsiteX54" fmla="*/ 2019300 w 2139549"/>
                <a:gd name="connsiteY54" fmla="*/ 101643 h 782680"/>
                <a:gd name="connsiteX55" fmla="*/ 2033588 w 2139549"/>
                <a:gd name="connsiteY55" fmla="*/ 87355 h 782680"/>
                <a:gd name="connsiteX56" fmla="*/ 2062163 w 2139549"/>
                <a:gd name="connsiteY56" fmla="*/ 68305 h 782680"/>
                <a:gd name="connsiteX57" fmla="*/ 2085975 w 2139549"/>
                <a:gd name="connsiteY57" fmla="*/ 44493 h 782680"/>
                <a:gd name="connsiteX58" fmla="*/ 2095500 w 2139549"/>
                <a:gd name="connsiteY58" fmla="*/ 30205 h 782680"/>
                <a:gd name="connsiteX59" fmla="*/ 2135624 w 2139549"/>
                <a:gd name="connsiteY59" fmla="*/ 64654 h 782680"/>
                <a:gd name="connsiteX60" fmla="*/ 2138363 w 2139549"/>
                <a:gd name="connsiteY60" fmla="*/ 773155 h 782680"/>
                <a:gd name="connsiteX61" fmla="*/ 2124075 w 2139549"/>
                <a:gd name="connsiteY61" fmla="*/ 777918 h 782680"/>
                <a:gd name="connsiteX62" fmla="*/ 2043113 w 2139549"/>
                <a:gd name="connsiteY62" fmla="*/ 782680 h 782680"/>
                <a:gd name="connsiteX63" fmla="*/ 1343025 w 2139549"/>
                <a:gd name="connsiteY63" fmla="*/ 777918 h 782680"/>
                <a:gd name="connsiteX64" fmla="*/ 1181100 w 2139549"/>
                <a:gd name="connsiteY64" fmla="*/ 773155 h 782680"/>
                <a:gd name="connsiteX65" fmla="*/ 490538 w 2139549"/>
                <a:gd name="connsiteY65" fmla="*/ 777918 h 782680"/>
                <a:gd name="connsiteX66" fmla="*/ 0 w 2139549"/>
                <a:gd name="connsiteY66" fmla="*/ 768393 h 782680"/>
                <a:gd name="connsiteX0" fmla="*/ 0 w 2366765"/>
                <a:gd name="connsiteY0" fmla="*/ 823451 h 837738"/>
                <a:gd name="connsiteX1" fmla="*/ 0 w 2366765"/>
                <a:gd name="connsiteY1" fmla="*/ 823451 h 837738"/>
                <a:gd name="connsiteX2" fmla="*/ 390525 w 2366765"/>
                <a:gd name="connsiteY2" fmla="*/ 813926 h 837738"/>
                <a:gd name="connsiteX3" fmla="*/ 442913 w 2366765"/>
                <a:gd name="connsiteY3" fmla="*/ 809163 h 837738"/>
                <a:gd name="connsiteX4" fmla="*/ 528638 w 2366765"/>
                <a:gd name="connsiteY4" fmla="*/ 804401 h 837738"/>
                <a:gd name="connsiteX5" fmla="*/ 571500 w 2366765"/>
                <a:gd name="connsiteY5" fmla="*/ 794876 h 837738"/>
                <a:gd name="connsiteX6" fmla="*/ 614363 w 2366765"/>
                <a:gd name="connsiteY6" fmla="*/ 790113 h 837738"/>
                <a:gd name="connsiteX7" fmla="*/ 671513 w 2366765"/>
                <a:gd name="connsiteY7" fmla="*/ 780588 h 837738"/>
                <a:gd name="connsiteX8" fmla="*/ 685800 w 2366765"/>
                <a:gd name="connsiteY8" fmla="*/ 775826 h 837738"/>
                <a:gd name="connsiteX9" fmla="*/ 752475 w 2366765"/>
                <a:gd name="connsiteY9" fmla="*/ 756776 h 837738"/>
                <a:gd name="connsiteX10" fmla="*/ 776288 w 2366765"/>
                <a:gd name="connsiteY10" fmla="*/ 752013 h 837738"/>
                <a:gd name="connsiteX11" fmla="*/ 804863 w 2366765"/>
                <a:gd name="connsiteY11" fmla="*/ 742488 h 837738"/>
                <a:gd name="connsiteX12" fmla="*/ 823913 w 2366765"/>
                <a:gd name="connsiteY12" fmla="*/ 732963 h 837738"/>
                <a:gd name="connsiteX13" fmla="*/ 857250 w 2366765"/>
                <a:gd name="connsiteY13" fmla="*/ 728201 h 837738"/>
                <a:gd name="connsiteX14" fmla="*/ 909638 w 2366765"/>
                <a:gd name="connsiteY14" fmla="*/ 713913 h 837738"/>
                <a:gd name="connsiteX15" fmla="*/ 947738 w 2366765"/>
                <a:gd name="connsiteY15" fmla="*/ 704388 h 837738"/>
                <a:gd name="connsiteX16" fmla="*/ 990600 w 2366765"/>
                <a:gd name="connsiteY16" fmla="*/ 690101 h 837738"/>
                <a:gd name="connsiteX17" fmla="*/ 1019175 w 2366765"/>
                <a:gd name="connsiteY17" fmla="*/ 675813 h 837738"/>
                <a:gd name="connsiteX18" fmla="*/ 1033463 w 2366765"/>
                <a:gd name="connsiteY18" fmla="*/ 671051 h 837738"/>
                <a:gd name="connsiteX19" fmla="*/ 1066800 w 2366765"/>
                <a:gd name="connsiteY19" fmla="*/ 661526 h 837738"/>
                <a:gd name="connsiteX20" fmla="*/ 1085850 w 2366765"/>
                <a:gd name="connsiteY20" fmla="*/ 652001 h 837738"/>
                <a:gd name="connsiteX21" fmla="*/ 1100138 w 2366765"/>
                <a:gd name="connsiteY21" fmla="*/ 647238 h 837738"/>
                <a:gd name="connsiteX22" fmla="*/ 1119188 w 2366765"/>
                <a:gd name="connsiteY22" fmla="*/ 637713 h 837738"/>
                <a:gd name="connsiteX23" fmla="*/ 1147763 w 2366765"/>
                <a:gd name="connsiteY23" fmla="*/ 628188 h 837738"/>
                <a:gd name="connsiteX24" fmla="*/ 1162050 w 2366765"/>
                <a:gd name="connsiteY24" fmla="*/ 618663 h 837738"/>
                <a:gd name="connsiteX25" fmla="*/ 1204913 w 2366765"/>
                <a:gd name="connsiteY25" fmla="*/ 604376 h 837738"/>
                <a:gd name="connsiteX26" fmla="*/ 1276350 w 2366765"/>
                <a:gd name="connsiteY26" fmla="*/ 580563 h 837738"/>
                <a:gd name="connsiteX27" fmla="*/ 1290638 w 2366765"/>
                <a:gd name="connsiteY27" fmla="*/ 571038 h 837738"/>
                <a:gd name="connsiteX28" fmla="*/ 1328738 w 2366765"/>
                <a:gd name="connsiteY28" fmla="*/ 561513 h 837738"/>
                <a:gd name="connsiteX29" fmla="*/ 1362075 w 2366765"/>
                <a:gd name="connsiteY29" fmla="*/ 547226 h 837738"/>
                <a:gd name="connsiteX30" fmla="*/ 1376363 w 2366765"/>
                <a:gd name="connsiteY30" fmla="*/ 537701 h 837738"/>
                <a:gd name="connsiteX31" fmla="*/ 1404938 w 2366765"/>
                <a:gd name="connsiteY31" fmla="*/ 528176 h 837738"/>
                <a:gd name="connsiteX32" fmla="*/ 1419225 w 2366765"/>
                <a:gd name="connsiteY32" fmla="*/ 518651 h 837738"/>
                <a:gd name="connsiteX33" fmla="*/ 1466850 w 2366765"/>
                <a:gd name="connsiteY33" fmla="*/ 504363 h 837738"/>
                <a:gd name="connsiteX34" fmla="*/ 1495425 w 2366765"/>
                <a:gd name="connsiteY34" fmla="*/ 490076 h 837738"/>
                <a:gd name="connsiteX35" fmla="*/ 1528763 w 2366765"/>
                <a:gd name="connsiteY35" fmla="*/ 471026 h 837738"/>
                <a:gd name="connsiteX36" fmla="*/ 1543050 w 2366765"/>
                <a:gd name="connsiteY36" fmla="*/ 461501 h 837738"/>
                <a:gd name="connsiteX37" fmla="*/ 1557338 w 2366765"/>
                <a:gd name="connsiteY37" fmla="*/ 456738 h 837738"/>
                <a:gd name="connsiteX38" fmla="*/ 1585913 w 2366765"/>
                <a:gd name="connsiteY38" fmla="*/ 442451 h 837738"/>
                <a:gd name="connsiteX39" fmla="*/ 1652588 w 2366765"/>
                <a:gd name="connsiteY39" fmla="*/ 404351 h 837738"/>
                <a:gd name="connsiteX40" fmla="*/ 1671638 w 2366765"/>
                <a:gd name="connsiteY40" fmla="*/ 390063 h 837738"/>
                <a:gd name="connsiteX41" fmla="*/ 1685925 w 2366765"/>
                <a:gd name="connsiteY41" fmla="*/ 385301 h 837738"/>
                <a:gd name="connsiteX42" fmla="*/ 1724025 w 2366765"/>
                <a:gd name="connsiteY42" fmla="*/ 366251 h 837738"/>
                <a:gd name="connsiteX43" fmla="*/ 1752600 w 2366765"/>
                <a:gd name="connsiteY43" fmla="*/ 347201 h 837738"/>
                <a:gd name="connsiteX44" fmla="*/ 1781175 w 2366765"/>
                <a:gd name="connsiteY44" fmla="*/ 328151 h 837738"/>
                <a:gd name="connsiteX45" fmla="*/ 1814513 w 2366765"/>
                <a:gd name="connsiteY45" fmla="*/ 309101 h 837738"/>
                <a:gd name="connsiteX46" fmla="*/ 1843088 w 2366765"/>
                <a:gd name="connsiteY46" fmla="*/ 290051 h 837738"/>
                <a:gd name="connsiteX47" fmla="*/ 1876425 w 2366765"/>
                <a:gd name="connsiteY47" fmla="*/ 266238 h 837738"/>
                <a:gd name="connsiteX48" fmla="*/ 1905000 w 2366765"/>
                <a:gd name="connsiteY48" fmla="*/ 247188 h 837738"/>
                <a:gd name="connsiteX49" fmla="*/ 1919288 w 2366765"/>
                <a:gd name="connsiteY49" fmla="*/ 232901 h 837738"/>
                <a:gd name="connsiteX50" fmla="*/ 1947863 w 2366765"/>
                <a:gd name="connsiteY50" fmla="*/ 213851 h 837738"/>
                <a:gd name="connsiteX51" fmla="*/ 1962150 w 2366765"/>
                <a:gd name="connsiteY51" fmla="*/ 199563 h 837738"/>
                <a:gd name="connsiteX52" fmla="*/ 1990725 w 2366765"/>
                <a:gd name="connsiteY52" fmla="*/ 180513 h 837738"/>
                <a:gd name="connsiteX53" fmla="*/ 2005013 w 2366765"/>
                <a:gd name="connsiteY53" fmla="*/ 166226 h 837738"/>
                <a:gd name="connsiteX54" fmla="*/ 2019300 w 2366765"/>
                <a:gd name="connsiteY54" fmla="*/ 156701 h 837738"/>
                <a:gd name="connsiteX55" fmla="*/ 2033588 w 2366765"/>
                <a:gd name="connsiteY55" fmla="*/ 142413 h 837738"/>
                <a:gd name="connsiteX56" fmla="*/ 2062163 w 2366765"/>
                <a:gd name="connsiteY56" fmla="*/ 123363 h 837738"/>
                <a:gd name="connsiteX57" fmla="*/ 2085975 w 2366765"/>
                <a:gd name="connsiteY57" fmla="*/ 99551 h 837738"/>
                <a:gd name="connsiteX58" fmla="*/ 2095500 w 2366765"/>
                <a:gd name="connsiteY58" fmla="*/ 85263 h 837738"/>
                <a:gd name="connsiteX59" fmla="*/ 2366606 w 2366765"/>
                <a:gd name="connsiteY59" fmla="*/ 48321 h 837738"/>
                <a:gd name="connsiteX60" fmla="*/ 2138363 w 2366765"/>
                <a:gd name="connsiteY60" fmla="*/ 828213 h 837738"/>
                <a:gd name="connsiteX61" fmla="*/ 2124075 w 2366765"/>
                <a:gd name="connsiteY61" fmla="*/ 832976 h 837738"/>
                <a:gd name="connsiteX62" fmla="*/ 2043113 w 2366765"/>
                <a:gd name="connsiteY62" fmla="*/ 837738 h 837738"/>
                <a:gd name="connsiteX63" fmla="*/ 1343025 w 2366765"/>
                <a:gd name="connsiteY63" fmla="*/ 832976 h 837738"/>
                <a:gd name="connsiteX64" fmla="*/ 1181100 w 2366765"/>
                <a:gd name="connsiteY64" fmla="*/ 828213 h 837738"/>
                <a:gd name="connsiteX65" fmla="*/ 490538 w 2366765"/>
                <a:gd name="connsiteY65" fmla="*/ 832976 h 837738"/>
                <a:gd name="connsiteX66" fmla="*/ 0 w 2366765"/>
                <a:gd name="connsiteY66" fmla="*/ 823451 h 837738"/>
                <a:gd name="connsiteX0" fmla="*/ 0 w 2366765"/>
                <a:gd name="connsiteY0" fmla="*/ 850437 h 864724"/>
                <a:gd name="connsiteX1" fmla="*/ 0 w 2366765"/>
                <a:gd name="connsiteY1" fmla="*/ 850437 h 864724"/>
                <a:gd name="connsiteX2" fmla="*/ 390525 w 2366765"/>
                <a:gd name="connsiteY2" fmla="*/ 840912 h 864724"/>
                <a:gd name="connsiteX3" fmla="*/ 442913 w 2366765"/>
                <a:gd name="connsiteY3" fmla="*/ 836149 h 864724"/>
                <a:gd name="connsiteX4" fmla="*/ 528638 w 2366765"/>
                <a:gd name="connsiteY4" fmla="*/ 831387 h 864724"/>
                <a:gd name="connsiteX5" fmla="*/ 571500 w 2366765"/>
                <a:gd name="connsiteY5" fmla="*/ 821862 h 864724"/>
                <a:gd name="connsiteX6" fmla="*/ 614363 w 2366765"/>
                <a:gd name="connsiteY6" fmla="*/ 817099 h 864724"/>
                <a:gd name="connsiteX7" fmla="*/ 671513 w 2366765"/>
                <a:gd name="connsiteY7" fmla="*/ 807574 h 864724"/>
                <a:gd name="connsiteX8" fmla="*/ 685800 w 2366765"/>
                <a:gd name="connsiteY8" fmla="*/ 802812 h 864724"/>
                <a:gd name="connsiteX9" fmla="*/ 752475 w 2366765"/>
                <a:gd name="connsiteY9" fmla="*/ 783762 h 864724"/>
                <a:gd name="connsiteX10" fmla="*/ 776288 w 2366765"/>
                <a:gd name="connsiteY10" fmla="*/ 778999 h 864724"/>
                <a:gd name="connsiteX11" fmla="*/ 804863 w 2366765"/>
                <a:gd name="connsiteY11" fmla="*/ 769474 h 864724"/>
                <a:gd name="connsiteX12" fmla="*/ 823913 w 2366765"/>
                <a:gd name="connsiteY12" fmla="*/ 759949 h 864724"/>
                <a:gd name="connsiteX13" fmla="*/ 857250 w 2366765"/>
                <a:gd name="connsiteY13" fmla="*/ 755187 h 864724"/>
                <a:gd name="connsiteX14" fmla="*/ 909638 w 2366765"/>
                <a:gd name="connsiteY14" fmla="*/ 740899 h 864724"/>
                <a:gd name="connsiteX15" fmla="*/ 947738 w 2366765"/>
                <a:gd name="connsiteY15" fmla="*/ 731374 h 864724"/>
                <a:gd name="connsiteX16" fmla="*/ 990600 w 2366765"/>
                <a:gd name="connsiteY16" fmla="*/ 717087 h 864724"/>
                <a:gd name="connsiteX17" fmla="*/ 1019175 w 2366765"/>
                <a:gd name="connsiteY17" fmla="*/ 702799 h 864724"/>
                <a:gd name="connsiteX18" fmla="*/ 1033463 w 2366765"/>
                <a:gd name="connsiteY18" fmla="*/ 698037 h 864724"/>
                <a:gd name="connsiteX19" fmla="*/ 1066800 w 2366765"/>
                <a:gd name="connsiteY19" fmla="*/ 688512 h 864724"/>
                <a:gd name="connsiteX20" fmla="*/ 1085850 w 2366765"/>
                <a:gd name="connsiteY20" fmla="*/ 678987 h 864724"/>
                <a:gd name="connsiteX21" fmla="*/ 1100138 w 2366765"/>
                <a:gd name="connsiteY21" fmla="*/ 674224 h 864724"/>
                <a:gd name="connsiteX22" fmla="*/ 1119188 w 2366765"/>
                <a:gd name="connsiteY22" fmla="*/ 664699 h 864724"/>
                <a:gd name="connsiteX23" fmla="*/ 1147763 w 2366765"/>
                <a:gd name="connsiteY23" fmla="*/ 655174 h 864724"/>
                <a:gd name="connsiteX24" fmla="*/ 1162050 w 2366765"/>
                <a:gd name="connsiteY24" fmla="*/ 645649 h 864724"/>
                <a:gd name="connsiteX25" fmla="*/ 1204913 w 2366765"/>
                <a:gd name="connsiteY25" fmla="*/ 631362 h 864724"/>
                <a:gd name="connsiteX26" fmla="*/ 1276350 w 2366765"/>
                <a:gd name="connsiteY26" fmla="*/ 607549 h 864724"/>
                <a:gd name="connsiteX27" fmla="*/ 1290638 w 2366765"/>
                <a:gd name="connsiteY27" fmla="*/ 598024 h 864724"/>
                <a:gd name="connsiteX28" fmla="*/ 1328738 w 2366765"/>
                <a:gd name="connsiteY28" fmla="*/ 588499 h 864724"/>
                <a:gd name="connsiteX29" fmla="*/ 1362075 w 2366765"/>
                <a:gd name="connsiteY29" fmla="*/ 574212 h 864724"/>
                <a:gd name="connsiteX30" fmla="*/ 1376363 w 2366765"/>
                <a:gd name="connsiteY30" fmla="*/ 564687 h 864724"/>
                <a:gd name="connsiteX31" fmla="*/ 1404938 w 2366765"/>
                <a:gd name="connsiteY31" fmla="*/ 555162 h 864724"/>
                <a:gd name="connsiteX32" fmla="*/ 1419225 w 2366765"/>
                <a:gd name="connsiteY32" fmla="*/ 545637 h 864724"/>
                <a:gd name="connsiteX33" fmla="*/ 1466850 w 2366765"/>
                <a:gd name="connsiteY33" fmla="*/ 531349 h 864724"/>
                <a:gd name="connsiteX34" fmla="*/ 1495425 w 2366765"/>
                <a:gd name="connsiteY34" fmla="*/ 517062 h 864724"/>
                <a:gd name="connsiteX35" fmla="*/ 1528763 w 2366765"/>
                <a:gd name="connsiteY35" fmla="*/ 498012 h 864724"/>
                <a:gd name="connsiteX36" fmla="*/ 1543050 w 2366765"/>
                <a:gd name="connsiteY36" fmla="*/ 488487 h 864724"/>
                <a:gd name="connsiteX37" fmla="*/ 1557338 w 2366765"/>
                <a:gd name="connsiteY37" fmla="*/ 483724 h 864724"/>
                <a:gd name="connsiteX38" fmla="*/ 1585913 w 2366765"/>
                <a:gd name="connsiteY38" fmla="*/ 469437 h 864724"/>
                <a:gd name="connsiteX39" fmla="*/ 1652588 w 2366765"/>
                <a:gd name="connsiteY39" fmla="*/ 431337 h 864724"/>
                <a:gd name="connsiteX40" fmla="*/ 1671638 w 2366765"/>
                <a:gd name="connsiteY40" fmla="*/ 417049 h 864724"/>
                <a:gd name="connsiteX41" fmla="*/ 1685925 w 2366765"/>
                <a:gd name="connsiteY41" fmla="*/ 412287 h 864724"/>
                <a:gd name="connsiteX42" fmla="*/ 1724025 w 2366765"/>
                <a:gd name="connsiteY42" fmla="*/ 393237 h 864724"/>
                <a:gd name="connsiteX43" fmla="*/ 1752600 w 2366765"/>
                <a:gd name="connsiteY43" fmla="*/ 374187 h 864724"/>
                <a:gd name="connsiteX44" fmla="*/ 1781175 w 2366765"/>
                <a:gd name="connsiteY44" fmla="*/ 355137 h 864724"/>
                <a:gd name="connsiteX45" fmla="*/ 1814513 w 2366765"/>
                <a:gd name="connsiteY45" fmla="*/ 336087 h 864724"/>
                <a:gd name="connsiteX46" fmla="*/ 1843088 w 2366765"/>
                <a:gd name="connsiteY46" fmla="*/ 317037 h 864724"/>
                <a:gd name="connsiteX47" fmla="*/ 1876425 w 2366765"/>
                <a:gd name="connsiteY47" fmla="*/ 293224 h 864724"/>
                <a:gd name="connsiteX48" fmla="*/ 1905000 w 2366765"/>
                <a:gd name="connsiteY48" fmla="*/ 274174 h 864724"/>
                <a:gd name="connsiteX49" fmla="*/ 1919288 w 2366765"/>
                <a:gd name="connsiteY49" fmla="*/ 259887 h 864724"/>
                <a:gd name="connsiteX50" fmla="*/ 1947863 w 2366765"/>
                <a:gd name="connsiteY50" fmla="*/ 240837 h 864724"/>
                <a:gd name="connsiteX51" fmla="*/ 1962150 w 2366765"/>
                <a:gd name="connsiteY51" fmla="*/ 226549 h 864724"/>
                <a:gd name="connsiteX52" fmla="*/ 1990725 w 2366765"/>
                <a:gd name="connsiteY52" fmla="*/ 207499 h 864724"/>
                <a:gd name="connsiteX53" fmla="*/ 2005013 w 2366765"/>
                <a:gd name="connsiteY53" fmla="*/ 193212 h 864724"/>
                <a:gd name="connsiteX54" fmla="*/ 2019300 w 2366765"/>
                <a:gd name="connsiteY54" fmla="*/ 183687 h 864724"/>
                <a:gd name="connsiteX55" fmla="*/ 2033588 w 2366765"/>
                <a:gd name="connsiteY55" fmla="*/ 169399 h 864724"/>
                <a:gd name="connsiteX56" fmla="*/ 2062163 w 2366765"/>
                <a:gd name="connsiteY56" fmla="*/ 150349 h 864724"/>
                <a:gd name="connsiteX57" fmla="*/ 2085975 w 2366765"/>
                <a:gd name="connsiteY57" fmla="*/ 126537 h 864724"/>
                <a:gd name="connsiteX58" fmla="*/ 2124373 w 2366765"/>
                <a:gd name="connsiteY58" fmla="*/ 24200 h 864724"/>
                <a:gd name="connsiteX59" fmla="*/ 2366606 w 2366765"/>
                <a:gd name="connsiteY59" fmla="*/ 75307 h 864724"/>
                <a:gd name="connsiteX60" fmla="*/ 2138363 w 2366765"/>
                <a:gd name="connsiteY60" fmla="*/ 855199 h 864724"/>
                <a:gd name="connsiteX61" fmla="*/ 2124075 w 2366765"/>
                <a:gd name="connsiteY61" fmla="*/ 859962 h 864724"/>
                <a:gd name="connsiteX62" fmla="*/ 2043113 w 2366765"/>
                <a:gd name="connsiteY62" fmla="*/ 864724 h 864724"/>
                <a:gd name="connsiteX63" fmla="*/ 1343025 w 2366765"/>
                <a:gd name="connsiteY63" fmla="*/ 859962 h 864724"/>
                <a:gd name="connsiteX64" fmla="*/ 1181100 w 2366765"/>
                <a:gd name="connsiteY64" fmla="*/ 855199 h 864724"/>
                <a:gd name="connsiteX65" fmla="*/ 490538 w 2366765"/>
                <a:gd name="connsiteY65" fmla="*/ 859962 h 864724"/>
                <a:gd name="connsiteX66" fmla="*/ 0 w 2366765"/>
                <a:gd name="connsiteY66" fmla="*/ 850437 h 864724"/>
                <a:gd name="connsiteX0" fmla="*/ 0 w 2141546"/>
                <a:gd name="connsiteY0" fmla="*/ 842416 h 856703"/>
                <a:gd name="connsiteX1" fmla="*/ 0 w 2141546"/>
                <a:gd name="connsiteY1" fmla="*/ 842416 h 856703"/>
                <a:gd name="connsiteX2" fmla="*/ 390525 w 2141546"/>
                <a:gd name="connsiteY2" fmla="*/ 832891 h 856703"/>
                <a:gd name="connsiteX3" fmla="*/ 442913 w 2141546"/>
                <a:gd name="connsiteY3" fmla="*/ 828128 h 856703"/>
                <a:gd name="connsiteX4" fmla="*/ 528638 w 2141546"/>
                <a:gd name="connsiteY4" fmla="*/ 823366 h 856703"/>
                <a:gd name="connsiteX5" fmla="*/ 571500 w 2141546"/>
                <a:gd name="connsiteY5" fmla="*/ 813841 h 856703"/>
                <a:gd name="connsiteX6" fmla="*/ 614363 w 2141546"/>
                <a:gd name="connsiteY6" fmla="*/ 809078 h 856703"/>
                <a:gd name="connsiteX7" fmla="*/ 671513 w 2141546"/>
                <a:gd name="connsiteY7" fmla="*/ 799553 h 856703"/>
                <a:gd name="connsiteX8" fmla="*/ 685800 w 2141546"/>
                <a:gd name="connsiteY8" fmla="*/ 794791 h 856703"/>
                <a:gd name="connsiteX9" fmla="*/ 752475 w 2141546"/>
                <a:gd name="connsiteY9" fmla="*/ 775741 h 856703"/>
                <a:gd name="connsiteX10" fmla="*/ 776288 w 2141546"/>
                <a:gd name="connsiteY10" fmla="*/ 770978 h 856703"/>
                <a:gd name="connsiteX11" fmla="*/ 804863 w 2141546"/>
                <a:gd name="connsiteY11" fmla="*/ 761453 h 856703"/>
                <a:gd name="connsiteX12" fmla="*/ 823913 w 2141546"/>
                <a:gd name="connsiteY12" fmla="*/ 751928 h 856703"/>
                <a:gd name="connsiteX13" fmla="*/ 857250 w 2141546"/>
                <a:gd name="connsiteY13" fmla="*/ 747166 h 856703"/>
                <a:gd name="connsiteX14" fmla="*/ 909638 w 2141546"/>
                <a:gd name="connsiteY14" fmla="*/ 732878 h 856703"/>
                <a:gd name="connsiteX15" fmla="*/ 947738 w 2141546"/>
                <a:gd name="connsiteY15" fmla="*/ 723353 h 856703"/>
                <a:gd name="connsiteX16" fmla="*/ 990600 w 2141546"/>
                <a:gd name="connsiteY16" fmla="*/ 709066 h 856703"/>
                <a:gd name="connsiteX17" fmla="*/ 1019175 w 2141546"/>
                <a:gd name="connsiteY17" fmla="*/ 694778 h 856703"/>
                <a:gd name="connsiteX18" fmla="*/ 1033463 w 2141546"/>
                <a:gd name="connsiteY18" fmla="*/ 690016 h 856703"/>
                <a:gd name="connsiteX19" fmla="*/ 1066800 w 2141546"/>
                <a:gd name="connsiteY19" fmla="*/ 680491 h 856703"/>
                <a:gd name="connsiteX20" fmla="*/ 1085850 w 2141546"/>
                <a:gd name="connsiteY20" fmla="*/ 670966 h 856703"/>
                <a:gd name="connsiteX21" fmla="*/ 1100138 w 2141546"/>
                <a:gd name="connsiteY21" fmla="*/ 666203 h 856703"/>
                <a:gd name="connsiteX22" fmla="*/ 1119188 w 2141546"/>
                <a:gd name="connsiteY22" fmla="*/ 656678 h 856703"/>
                <a:gd name="connsiteX23" fmla="*/ 1147763 w 2141546"/>
                <a:gd name="connsiteY23" fmla="*/ 647153 h 856703"/>
                <a:gd name="connsiteX24" fmla="*/ 1162050 w 2141546"/>
                <a:gd name="connsiteY24" fmla="*/ 637628 h 856703"/>
                <a:gd name="connsiteX25" fmla="*/ 1204913 w 2141546"/>
                <a:gd name="connsiteY25" fmla="*/ 623341 h 856703"/>
                <a:gd name="connsiteX26" fmla="*/ 1276350 w 2141546"/>
                <a:gd name="connsiteY26" fmla="*/ 599528 h 856703"/>
                <a:gd name="connsiteX27" fmla="*/ 1290638 w 2141546"/>
                <a:gd name="connsiteY27" fmla="*/ 590003 h 856703"/>
                <a:gd name="connsiteX28" fmla="*/ 1328738 w 2141546"/>
                <a:gd name="connsiteY28" fmla="*/ 580478 h 856703"/>
                <a:gd name="connsiteX29" fmla="*/ 1362075 w 2141546"/>
                <a:gd name="connsiteY29" fmla="*/ 566191 h 856703"/>
                <a:gd name="connsiteX30" fmla="*/ 1376363 w 2141546"/>
                <a:gd name="connsiteY30" fmla="*/ 556666 h 856703"/>
                <a:gd name="connsiteX31" fmla="*/ 1404938 w 2141546"/>
                <a:gd name="connsiteY31" fmla="*/ 547141 h 856703"/>
                <a:gd name="connsiteX32" fmla="*/ 1419225 w 2141546"/>
                <a:gd name="connsiteY32" fmla="*/ 537616 h 856703"/>
                <a:gd name="connsiteX33" fmla="*/ 1466850 w 2141546"/>
                <a:gd name="connsiteY33" fmla="*/ 523328 h 856703"/>
                <a:gd name="connsiteX34" fmla="*/ 1495425 w 2141546"/>
                <a:gd name="connsiteY34" fmla="*/ 509041 h 856703"/>
                <a:gd name="connsiteX35" fmla="*/ 1528763 w 2141546"/>
                <a:gd name="connsiteY35" fmla="*/ 489991 h 856703"/>
                <a:gd name="connsiteX36" fmla="*/ 1543050 w 2141546"/>
                <a:gd name="connsiteY36" fmla="*/ 480466 h 856703"/>
                <a:gd name="connsiteX37" fmla="*/ 1557338 w 2141546"/>
                <a:gd name="connsiteY37" fmla="*/ 475703 h 856703"/>
                <a:gd name="connsiteX38" fmla="*/ 1585913 w 2141546"/>
                <a:gd name="connsiteY38" fmla="*/ 461416 h 856703"/>
                <a:gd name="connsiteX39" fmla="*/ 1652588 w 2141546"/>
                <a:gd name="connsiteY39" fmla="*/ 423316 h 856703"/>
                <a:gd name="connsiteX40" fmla="*/ 1671638 w 2141546"/>
                <a:gd name="connsiteY40" fmla="*/ 409028 h 856703"/>
                <a:gd name="connsiteX41" fmla="*/ 1685925 w 2141546"/>
                <a:gd name="connsiteY41" fmla="*/ 404266 h 856703"/>
                <a:gd name="connsiteX42" fmla="*/ 1724025 w 2141546"/>
                <a:gd name="connsiteY42" fmla="*/ 385216 h 856703"/>
                <a:gd name="connsiteX43" fmla="*/ 1752600 w 2141546"/>
                <a:gd name="connsiteY43" fmla="*/ 366166 h 856703"/>
                <a:gd name="connsiteX44" fmla="*/ 1781175 w 2141546"/>
                <a:gd name="connsiteY44" fmla="*/ 347116 h 856703"/>
                <a:gd name="connsiteX45" fmla="*/ 1814513 w 2141546"/>
                <a:gd name="connsiteY45" fmla="*/ 328066 h 856703"/>
                <a:gd name="connsiteX46" fmla="*/ 1843088 w 2141546"/>
                <a:gd name="connsiteY46" fmla="*/ 309016 h 856703"/>
                <a:gd name="connsiteX47" fmla="*/ 1876425 w 2141546"/>
                <a:gd name="connsiteY47" fmla="*/ 285203 h 856703"/>
                <a:gd name="connsiteX48" fmla="*/ 1905000 w 2141546"/>
                <a:gd name="connsiteY48" fmla="*/ 266153 h 856703"/>
                <a:gd name="connsiteX49" fmla="*/ 1919288 w 2141546"/>
                <a:gd name="connsiteY49" fmla="*/ 251866 h 856703"/>
                <a:gd name="connsiteX50" fmla="*/ 1947863 w 2141546"/>
                <a:gd name="connsiteY50" fmla="*/ 232816 h 856703"/>
                <a:gd name="connsiteX51" fmla="*/ 1962150 w 2141546"/>
                <a:gd name="connsiteY51" fmla="*/ 218528 h 856703"/>
                <a:gd name="connsiteX52" fmla="*/ 1990725 w 2141546"/>
                <a:gd name="connsiteY52" fmla="*/ 199478 h 856703"/>
                <a:gd name="connsiteX53" fmla="*/ 2005013 w 2141546"/>
                <a:gd name="connsiteY53" fmla="*/ 185191 h 856703"/>
                <a:gd name="connsiteX54" fmla="*/ 2019300 w 2141546"/>
                <a:gd name="connsiteY54" fmla="*/ 175666 h 856703"/>
                <a:gd name="connsiteX55" fmla="*/ 2033588 w 2141546"/>
                <a:gd name="connsiteY55" fmla="*/ 161378 h 856703"/>
                <a:gd name="connsiteX56" fmla="*/ 2062163 w 2141546"/>
                <a:gd name="connsiteY56" fmla="*/ 142328 h 856703"/>
                <a:gd name="connsiteX57" fmla="*/ 2085975 w 2141546"/>
                <a:gd name="connsiteY57" fmla="*/ 118516 h 856703"/>
                <a:gd name="connsiteX58" fmla="*/ 2124373 w 2141546"/>
                <a:gd name="connsiteY58" fmla="*/ 16179 h 856703"/>
                <a:gd name="connsiteX59" fmla="*/ 2138511 w 2141546"/>
                <a:gd name="connsiteY59" fmla="*/ 81565 h 856703"/>
                <a:gd name="connsiteX60" fmla="*/ 2138363 w 2141546"/>
                <a:gd name="connsiteY60" fmla="*/ 847178 h 856703"/>
                <a:gd name="connsiteX61" fmla="*/ 2124075 w 2141546"/>
                <a:gd name="connsiteY61" fmla="*/ 851941 h 856703"/>
                <a:gd name="connsiteX62" fmla="*/ 2043113 w 2141546"/>
                <a:gd name="connsiteY62" fmla="*/ 856703 h 856703"/>
                <a:gd name="connsiteX63" fmla="*/ 1343025 w 2141546"/>
                <a:gd name="connsiteY63" fmla="*/ 851941 h 856703"/>
                <a:gd name="connsiteX64" fmla="*/ 1181100 w 2141546"/>
                <a:gd name="connsiteY64" fmla="*/ 847178 h 856703"/>
                <a:gd name="connsiteX65" fmla="*/ 490538 w 2141546"/>
                <a:gd name="connsiteY65" fmla="*/ 851941 h 856703"/>
                <a:gd name="connsiteX66" fmla="*/ 0 w 2141546"/>
                <a:gd name="connsiteY66" fmla="*/ 842416 h 856703"/>
                <a:gd name="connsiteX0" fmla="*/ 0 w 2138511"/>
                <a:gd name="connsiteY0" fmla="*/ 842416 h 856703"/>
                <a:gd name="connsiteX1" fmla="*/ 0 w 2138511"/>
                <a:gd name="connsiteY1" fmla="*/ 842416 h 856703"/>
                <a:gd name="connsiteX2" fmla="*/ 390525 w 2138511"/>
                <a:gd name="connsiteY2" fmla="*/ 832891 h 856703"/>
                <a:gd name="connsiteX3" fmla="*/ 442913 w 2138511"/>
                <a:gd name="connsiteY3" fmla="*/ 828128 h 856703"/>
                <a:gd name="connsiteX4" fmla="*/ 528638 w 2138511"/>
                <a:gd name="connsiteY4" fmla="*/ 823366 h 856703"/>
                <a:gd name="connsiteX5" fmla="*/ 571500 w 2138511"/>
                <a:gd name="connsiteY5" fmla="*/ 813841 h 856703"/>
                <a:gd name="connsiteX6" fmla="*/ 614363 w 2138511"/>
                <a:gd name="connsiteY6" fmla="*/ 809078 h 856703"/>
                <a:gd name="connsiteX7" fmla="*/ 671513 w 2138511"/>
                <a:gd name="connsiteY7" fmla="*/ 799553 h 856703"/>
                <a:gd name="connsiteX8" fmla="*/ 685800 w 2138511"/>
                <a:gd name="connsiteY8" fmla="*/ 794791 h 856703"/>
                <a:gd name="connsiteX9" fmla="*/ 752475 w 2138511"/>
                <a:gd name="connsiteY9" fmla="*/ 775741 h 856703"/>
                <a:gd name="connsiteX10" fmla="*/ 776288 w 2138511"/>
                <a:gd name="connsiteY10" fmla="*/ 770978 h 856703"/>
                <a:gd name="connsiteX11" fmla="*/ 804863 w 2138511"/>
                <a:gd name="connsiteY11" fmla="*/ 761453 h 856703"/>
                <a:gd name="connsiteX12" fmla="*/ 823913 w 2138511"/>
                <a:gd name="connsiteY12" fmla="*/ 751928 h 856703"/>
                <a:gd name="connsiteX13" fmla="*/ 857250 w 2138511"/>
                <a:gd name="connsiteY13" fmla="*/ 747166 h 856703"/>
                <a:gd name="connsiteX14" fmla="*/ 909638 w 2138511"/>
                <a:gd name="connsiteY14" fmla="*/ 732878 h 856703"/>
                <a:gd name="connsiteX15" fmla="*/ 947738 w 2138511"/>
                <a:gd name="connsiteY15" fmla="*/ 723353 h 856703"/>
                <a:gd name="connsiteX16" fmla="*/ 990600 w 2138511"/>
                <a:gd name="connsiteY16" fmla="*/ 709066 h 856703"/>
                <a:gd name="connsiteX17" fmla="*/ 1019175 w 2138511"/>
                <a:gd name="connsiteY17" fmla="*/ 694778 h 856703"/>
                <a:gd name="connsiteX18" fmla="*/ 1033463 w 2138511"/>
                <a:gd name="connsiteY18" fmla="*/ 690016 h 856703"/>
                <a:gd name="connsiteX19" fmla="*/ 1066800 w 2138511"/>
                <a:gd name="connsiteY19" fmla="*/ 680491 h 856703"/>
                <a:gd name="connsiteX20" fmla="*/ 1085850 w 2138511"/>
                <a:gd name="connsiteY20" fmla="*/ 670966 h 856703"/>
                <a:gd name="connsiteX21" fmla="*/ 1100138 w 2138511"/>
                <a:gd name="connsiteY21" fmla="*/ 666203 h 856703"/>
                <a:gd name="connsiteX22" fmla="*/ 1119188 w 2138511"/>
                <a:gd name="connsiteY22" fmla="*/ 656678 h 856703"/>
                <a:gd name="connsiteX23" fmla="*/ 1147763 w 2138511"/>
                <a:gd name="connsiteY23" fmla="*/ 647153 h 856703"/>
                <a:gd name="connsiteX24" fmla="*/ 1162050 w 2138511"/>
                <a:gd name="connsiteY24" fmla="*/ 637628 h 856703"/>
                <a:gd name="connsiteX25" fmla="*/ 1204913 w 2138511"/>
                <a:gd name="connsiteY25" fmla="*/ 623341 h 856703"/>
                <a:gd name="connsiteX26" fmla="*/ 1276350 w 2138511"/>
                <a:gd name="connsiteY26" fmla="*/ 599528 h 856703"/>
                <a:gd name="connsiteX27" fmla="*/ 1290638 w 2138511"/>
                <a:gd name="connsiteY27" fmla="*/ 590003 h 856703"/>
                <a:gd name="connsiteX28" fmla="*/ 1328738 w 2138511"/>
                <a:gd name="connsiteY28" fmla="*/ 580478 h 856703"/>
                <a:gd name="connsiteX29" fmla="*/ 1362075 w 2138511"/>
                <a:gd name="connsiteY29" fmla="*/ 566191 h 856703"/>
                <a:gd name="connsiteX30" fmla="*/ 1376363 w 2138511"/>
                <a:gd name="connsiteY30" fmla="*/ 556666 h 856703"/>
                <a:gd name="connsiteX31" fmla="*/ 1404938 w 2138511"/>
                <a:gd name="connsiteY31" fmla="*/ 547141 h 856703"/>
                <a:gd name="connsiteX32" fmla="*/ 1419225 w 2138511"/>
                <a:gd name="connsiteY32" fmla="*/ 537616 h 856703"/>
                <a:gd name="connsiteX33" fmla="*/ 1466850 w 2138511"/>
                <a:gd name="connsiteY33" fmla="*/ 523328 h 856703"/>
                <a:gd name="connsiteX34" fmla="*/ 1495425 w 2138511"/>
                <a:gd name="connsiteY34" fmla="*/ 509041 h 856703"/>
                <a:gd name="connsiteX35" fmla="*/ 1528763 w 2138511"/>
                <a:gd name="connsiteY35" fmla="*/ 489991 h 856703"/>
                <a:gd name="connsiteX36" fmla="*/ 1543050 w 2138511"/>
                <a:gd name="connsiteY36" fmla="*/ 480466 h 856703"/>
                <a:gd name="connsiteX37" fmla="*/ 1557338 w 2138511"/>
                <a:gd name="connsiteY37" fmla="*/ 475703 h 856703"/>
                <a:gd name="connsiteX38" fmla="*/ 1585913 w 2138511"/>
                <a:gd name="connsiteY38" fmla="*/ 461416 h 856703"/>
                <a:gd name="connsiteX39" fmla="*/ 1652588 w 2138511"/>
                <a:gd name="connsiteY39" fmla="*/ 423316 h 856703"/>
                <a:gd name="connsiteX40" fmla="*/ 1671638 w 2138511"/>
                <a:gd name="connsiteY40" fmla="*/ 409028 h 856703"/>
                <a:gd name="connsiteX41" fmla="*/ 1685925 w 2138511"/>
                <a:gd name="connsiteY41" fmla="*/ 404266 h 856703"/>
                <a:gd name="connsiteX42" fmla="*/ 1724025 w 2138511"/>
                <a:gd name="connsiteY42" fmla="*/ 385216 h 856703"/>
                <a:gd name="connsiteX43" fmla="*/ 1752600 w 2138511"/>
                <a:gd name="connsiteY43" fmla="*/ 366166 h 856703"/>
                <a:gd name="connsiteX44" fmla="*/ 1781175 w 2138511"/>
                <a:gd name="connsiteY44" fmla="*/ 347116 h 856703"/>
                <a:gd name="connsiteX45" fmla="*/ 1814513 w 2138511"/>
                <a:gd name="connsiteY45" fmla="*/ 328066 h 856703"/>
                <a:gd name="connsiteX46" fmla="*/ 1843088 w 2138511"/>
                <a:gd name="connsiteY46" fmla="*/ 309016 h 856703"/>
                <a:gd name="connsiteX47" fmla="*/ 1876425 w 2138511"/>
                <a:gd name="connsiteY47" fmla="*/ 285203 h 856703"/>
                <a:gd name="connsiteX48" fmla="*/ 1905000 w 2138511"/>
                <a:gd name="connsiteY48" fmla="*/ 266153 h 856703"/>
                <a:gd name="connsiteX49" fmla="*/ 1919288 w 2138511"/>
                <a:gd name="connsiteY49" fmla="*/ 251866 h 856703"/>
                <a:gd name="connsiteX50" fmla="*/ 1947863 w 2138511"/>
                <a:gd name="connsiteY50" fmla="*/ 232816 h 856703"/>
                <a:gd name="connsiteX51" fmla="*/ 1962150 w 2138511"/>
                <a:gd name="connsiteY51" fmla="*/ 218528 h 856703"/>
                <a:gd name="connsiteX52" fmla="*/ 1990725 w 2138511"/>
                <a:gd name="connsiteY52" fmla="*/ 199478 h 856703"/>
                <a:gd name="connsiteX53" fmla="*/ 2005013 w 2138511"/>
                <a:gd name="connsiteY53" fmla="*/ 185191 h 856703"/>
                <a:gd name="connsiteX54" fmla="*/ 2019300 w 2138511"/>
                <a:gd name="connsiteY54" fmla="*/ 175666 h 856703"/>
                <a:gd name="connsiteX55" fmla="*/ 2033588 w 2138511"/>
                <a:gd name="connsiteY55" fmla="*/ 161378 h 856703"/>
                <a:gd name="connsiteX56" fmla="*/ 2062163 w 2138511"/>
                <a:gd name="connsiteY56" fmla="*/ 142328 h 856703"/>
                <a:gd name="connsiteX57" fmla="*/ 2085975 w 2138511"/>
                <a:gd name="connsiteY57" fmla="*/ 118516 h 856703"/>
                <a:gd name="connsiteX58" fmla="*/ 2124373 w 2138511"/>
                <a:gd name="connsiteY58" fmla="*/ 16179 h 856703"/>
                <a:gd name="connsiteX59" fmla="*/ 2138511 w 2138511"/>
                <a:gd name="connsiteY59" fmla="*/ 81565 h 856703"/>
                <a:gd name="connsiteX60" fmla="*/ 2138363 w 2138511"/>
                <a:gd name="connsiteY60" fmla="*/ 847178 h 856703"/>
                <a:gd name="connsiteX61" fmla="*/ 2124075 w 2138511"/>
                <a:gd name="connsiteY61" fmla="*/ 851941 h 856703"/>
                <a:gd name="connsiteX62" fmla="*/ 2043113 w 2138511"/>
                <a:gd name="connsiteY62" fmla="*/ 856703 h 856703"/>
                <a:gd name="connsiteX63" fmla="*/ 1343025 w 2138511"/>
                <a:gd name="connsiteY63" fmla="*/ 851941 h 856703"/>
                <a:gd name="connsiteX64" fmla="*/ 1181100 w 2138511"/>
                <a:gd name="connsiteY64" fmla="*/ 847178 h 856703"/>
                <a:gd name="connsiteX65" fmla="*/ 490538 w 2138511"/>
                <a:gd name="connsiteY65" fmla="*/ 851941 h 856703"/>
                <a:gd name="connsiteX66" fmla="*/ 0 w 2138511"/>
                <a:gd name="connsiteY66" fmla="*/ 842416 h 856703"/>
                <a:gd name="connsiteX0" fmla="*/ 0 w 2138511"/>
                <a:gd name="connsiteY0" fmla="*/ 842416 h 856703"/>
                <a:gd name="connsiteX1" fmla="*/ 0 w 2138511"/>
                <a:gd name="connsiteY1" fmla="*/ 842416 h 856703"/>
                <a:gd name="connsiteX2" fmla="*/ 390525 w 2138511"/>
                <a:gd name="connsiteY2" fmla="*/ 832891 h 856703"/>
                <a:gd name="connsiteX3" fmla="*/ 442913 w 2138511"/>
                <a:gd name="connsiteY3" fmla="*/ 828128 h 856703"/>
                <a:gd name="connsiteX4" fmla="*/ 528638 w 2138511"/>
                <a:gd name="connsiteY4" fmla="*/ 823366 h 856703"/>
                <a:gd name="connsiteX5" fmla="*/ 571500 w 2138511"/>
                <a:gd name="connsiteY5" fmla="*/ 813841 h 856703"/>
                <a:gd name="connsiteX6" fmla="*/ 614363 w 2138511"/>
                <a:gd name="connsiteY6" fmla="*/ 809078 h 856703"/>
                <a:gd name="connsiteX7" fmla="*/ 671513 w 2138511"/>
                <a:gd name="connsiteY7" fmla="*/ 799553 h 856703"/>
                <a:gd name="connsiteX8" fmla="*/ 685800 w 2138511"/>
                <a:gd name="connsiteY8" fmla="*/ 794791 h 856703"/>
                <a:gd name="connsiteX9" fmla="*/ 752475 w 2138511"/>
                <a:gd name="connsiteY9" fmla="*/ 775741 h 856703"/>
                <a:gd name="connsiteX10" fmla="*/ 776288 w 2138511"/>
                <a:gd name="connsiteY10" fmla="*/ 770978 h 856703"/>
                <a:gd name="connsiteX11" fmla="*/ 804863 w 2138511"/>
                <a:gd name="connsiteY11" fmla="*/ 761453 h 856703"/>
                <a:gd name="connsiteX12" fmla="*/ 823913 w 2138511"/>
                <a:gd name="connsiteY12" fmla="*/ 751928 h 856703"/>
                <a:gd name="connsiteX13" fmla="*/ 857250 w 2138511"/>
                <a:gd name="connsiteY13" fmla="*/ 747166 h 856703"/>
                <a:gd name="connsiteX14" fmla="*/ 909638 w 2138511"/>
                <a:gd name="connsiteY14" fmla="*/ 732878 h 856703"/>
                <a:gd name="connsiteX15" fmla="*/ 947738 w 2138511"/>
                <a:gd name="connsiteY15" fmla="*/ 723353 h 856703"/>
                <a:gd name="connsiteX16" fmla="*/ 990600 w 2138511"/>
                <a:gd name="connsiteY16" fmla="*/ 709066 h 856703"/>
                <a:gd name="connsiteX17" fmla="*/ 1019175 w 2138511"/>
                <a:gd name="connsiteY17" fmla="*/ 694778 h 856703"/>
                <a:gd name="connsiteX18" fmla="*/ 1033463 w 2138511"/>
                <a:gd name="connsiteY18" fmla="*/ 690016 h 856703"/>
                <a:gd name="connsiteX19" fmla="*/ 1066800 w 2138511"/>
                <a:gd name="connsiteY19" fmla="*/ 680491 h 856703"/>
                <a:gd name="connsiteX20" fmla="*/ 1085850 w 2138511"/>
                <a:gd name="connsiteY20" fmla="*/ 670966 h 856703"/>
                <a:gd name="connsiteX21" fmla="*/ 1100138 w 2138511"/>
                <a:gd name="connsiteY21" fmla="*/ 666203 h 856703"/>
                <a:gd name="connsiteX22" fmla="*/ 1119188 w 2138511"/>
                <a:gd name="connsiteY22" fmla="*/ 656678 h 856703"/>
                <a:gd name="connsiteX23" fmla="*/ 1147763 w 2138511"/>
                <a:gd name="connsiteY23" fmla="*/ 647153 h 856703"/>
                <a:gd name="connsiteX24" fmla="*/ 1162050 w 2138511"/>
                <a:gd name="connsiteY24" fmla="*/ 637628 h 856703"/>
                <a:gd name="connsiteX25" fmla="*/ 1204913 w 2138511"/>
                <a:gd name="connsiteY25" fmla="*/ 623341 h 856703"/>
                <a:gd name="connsiteX26" fmla="*/ 1276350 w 2138511"/>
                <a:gd name="connsiteY26" fmla="*/ 599528 h 856703"/>
                <a:gd name="connsiteX27" fmla="*/ 1290638 w 2138511"/>
                <a:gd name="connsiteY27" fmla="*/ 590003 h 856703"/>
                <a:gd name="connsiteX28" fmla="*/ 1328738 w 2138511"/>
                <a:gd name="connsiteY28" fmla="*/ 580478 h 856703"/>
                <a:gd name="connsiteX29" fmla="*/ 1362075 w 2138511"/>
                <a:gd name="connsiteY29" fmla="*/ 566191 h 856703"/>
                <a:gd name="connsiteX30" fmla="*/ 1376363 w 2138511"/>
                <a:gd name="connsiteY30" fmla="*/ 556666 h 856703"/>
                <a:gd name="connsiteX31" fmla="*/ 1404938 w 2138511"/>
                <a:gd name="connsiteY31" fmla="*/ 547141 h 856703"/>
                <a:gd name="connsiteX32" fmla="*/ 1419225 w 2138511"/>
                <a:gd name="connsiteY32" fmla="*/ 537616 h 856703"/>
                <a:gd name="connsiteX33" fmla="*/ 1466850 w 2138511"/>
                <a:gd name="connsiteY33" fmla="*/ 523328 h 856703"/>
                <a:gd name="connsiteX34" fmla="*/ 1495425 w 2138511"/>
                <a:gd name="connsiteY34" fmla="*/ 509041 h 856703"/>
                <a:gd name="connsiteX35" fmla="*/ 1528763 w 2138511"/>
                <a:gd name="connsiteY35" fmla="*/ 489991 h 856703"/>
                <a:gd name="connsiteX36" fmla="*/ 1543050 w 2138511"/>
                <a:gd name="connsiteY36" fmla="*/ 480466 h 856703"/>
                <a:gd name="connsiteX37" fmla="*/ 1557338 w 2138511"/>
                <a:gd name="connsiteY37" fmla="*/ 475703 h 856703"/>
                <a:gd name="connsiteX38" fmla="*/ 1585913 w 2138511"/>
                <a:gd name="connsiteY38" fmla="*/ 461416 h 856703"/>
                <a:gd name="connsiteX39" fmla="*/ 1652588 w 2138511"/>
                <a:gd name="connsiteY39" fmla="*/ 423316 h 856703"/>
                <a:gd name="connsiteX40" fmla="*/ 1671638 w 2138511"/>
                <a:gd name="connsiteY40" fmla="*/ 409028 h 856703"/>
                <a:gd name="connsiteX41" fmla="*/ 1685925 w 2138511"/>
                <a:gd name="connsiteY41" fmla="*/ 404266 h 856703"/>
                <a:gd name="connsiteX42" fmla="*/ 1724025 w 2138511"/>
                <a:gd name="connsiteY42" fmla="*/ 385216 h 856703"/>
                <a:gd name="connsiteX43" fmla="*/ 1752600 w 2138511"/>
                <a:gd name="connsiteY43" fmla="*/ 366166 h 856703"/>
                <a:gd name="connsiteX44" fmla="*/ 1781175 w 2138511"/>
                <a:gd name="connsiteY44" fmla="*/ 347116 h 856703"/>
                <a:gd name="connsiteX45" fmla="*/ 1814513 w 2138511"/>
                <a:gd name="connsiteY45" fmla="*/ 328066 h 856703"/>
                <a:gd name="connsiteX46" fmla="*/ 1843088 w 2138511"/>
                <a:gd name="connsiteY46" fmla="*/ 309016 h 856703"/>
                <a:gd name="connsiteX47" fmla="*/ 1876425 w 2138511"/>
                <a:gd name="connsiteY47" fmla="*/ 285203 h 856703"/>
                <a:gd name="connsiteX48" fmla="*/ 1905000 w 2138511"/>
                <a:gd name="connsiteY48" fmla="*/ 266153 h 856703"/>
                <a:gd name="connsiteX49" fmla="*/ 1919288 w 2138511"/>
                <a:gd name="connsiteY49" fmla="*/ 251866 h 856703"/>
                <a:gd name="connsiteX50" fmla="*/ 1947863 w 2138511"/>
                <a:gd name="connsiteY50" fmla="*/ 232816 h 856703"/>
                <a:gd name="connsiteX51" fmla="*/ 1962150 w 2138511"/>
                <a:gd name="connsiteY51" fmla="*/ 218528 h 856703"/>
                <a:gd name="connsiteX52" fmla="*/ 1990725 w 2138511"/>
                <a:gd name="connsiteY52" fmla="*/ 199478 h 856703"/>
                <a:gd name="connsiteX53" fmla="*/ 2005013 w 2138511"/>
                <a:gd name="connsiteY53" fmla="*/ 185191 h 856703"/>
                <a:gd name="connsiteX54" fmla="*/ 2019300 w 2138511"/>
                <a:gd name="connsiteY54" fmla="*/ 175666 h 856703"/>
                <a:gd name="connsiteX55" fmla="*/ 2033588 w 2138511"/>
                <a:gd name="connsiteY55" fmla="*/ 161378 h 856703"/>
                <a:gd name="connsiteX56" fmla="*/ 2062163 w 2138511"/>
                <a:gd name="connsiteY56" fmla="*/ 142328 h 856703"/>
                <a:gd name="connsiteX57" fmla="*/ 2085975 w 2138511"/>
                <a:gd name="connsiteY57" fmla="*/ 118516 h 856703"/>
                <a:gd name="connsiteX58" fmla="*/ 2124373 w 2138511"/>
                <a:gd name="connsiteY58" fmla="*/ 16179 h 856703"/>
                <a:gd name="connsiteX59" fmla="*/ 2138511 w 2138511"/>
                <a:gd name="connsiteY59" fmla="*/ 81565 h 856703"/>
                <a:gd name="connsiteX60" fmla="*/ 2138363 w 2138511"/>
                <a:gd name="connsiteY60" fmla="*/ 847178 h 856703"/>
                <a:gd name="connsiteX61" fmla="*/ 2124075 w 2138511"/>
                <a:gd name="connsiteY61" fmla="*/ 851941 h 856703"/>
                <a:gd name="connsiteX62" fmla="*/ 2043113 w 2138511"/>
                <a:gd name="connsiteY62" fmla="*/ 856703 h 856703"/>
                <a:gd name="connsiteX63" fmla="*/ 1343025 w 2138511"/>
                <a:gd name="connsiteY63" fmla="*/ 851941 h 856703"/>
                <a:gd name="connsiteX64" fmla="*/ 1181100 w 2138511"/>
                <a:gd name="connsiteY64" fmla="*/ 847178 h 856703"/>
                <a:gd name="connsiteX65" fmla="*/ 490538 w 2138511"/>
                <a:gd name="connsiteY65" fmla="*/ 851941 h 856703"/>
                <a:gd name="connsiteX66" fmla="*/ 0 w 2138511"/>
                <a:gd name="connsiteY66" fmla="*/ 842416 h 856703"/>
                <a:gd name="connsiteX0" fmla="*/ 0 w 2138511"/>
                <a:gd name="connsiteY0" fmla="*/ 842416 h 856703"/>
                <a:gd name="connsiteX1" fmla="*/ 0 w 2138511"/>
                <a:gd name="connsiteY1" fmla="*/ 842416 h 856703"/>
                <a:gd name="connsiteX2" fmla="*/ 390525 w 2138511"/>
                <a:gd name="connsiteY2" fmla="*/ 832891 h 856703"/>
                <a:gd name="connsiteX3" fmla="*/ 442913 w 2138511"/>
                <a:gd name="connsiteY3" fmla="*/ 828128 h 856703"/>
                <a:gd name="connsiteX4" fmla="*/ 528638 w 2138511"/>
                <a:gd name="connsiteY4" fmla="*/ 823366 h 856703"/>
                <a:gd name="connsiteX5" fmla="*/ 571500 w 2138511"/>
                <a:gd name="connsiteY5" fmla="*/ 813841 h 856703"/>
                <a:gd name="connsiteX6" fmla="*/ 614363 w 2138511"/>
                <a:gd name="connsiteY6" fmla="*/ 809078 h 856703"/>
                <a:gd name="connsiteX7" fmla="*/ 671513 w 2138511"/>
                <a:gd name="connsiteY7" fmla="*/ 799553 h 856703"/>
                <a:gd name="connsiteX8" fmla="*/ 685800 w 2138511"/>
                <a:gd name="connsiteY8" fmla="*/ 794791 h 856703"/>
                <a:gd name="connsiteX9" fmla="*/ 752475 w 2138511"/>
                <a:gd name="connsiteY9" fmla="*/ 775741 h 856703"/>
                <a:gd name="connsiteX10" fmla="*/ 776288 w 2138511"/>
                <a:gd name="connsiteY10" fmla="*/ 770978 h 856703"/>
                <a:gd name="connsiteX11" fmla="*/ 804863 w 2138511"/>
                <a:gd name="connsiteY11" fmla="*/ 761453 h 856703"/>
                <a:gd name="connsiteX12" fmla="*/ 823913 w 2138511"/>
                <a:gd name="connsiteY12" fmla="*/ 751928 h 856703"/>
                <a:gd name="connsiteX13" fmla="*/ 857250 w 2138511"/>
                <a:gd name="connsiteY13" fmla="*/ 747166 h 856703"/>
                <a:gd name="connsiteX14" fmla="*/ 909638 w 2138511"/>
                <a:gd name="connsiteY14" fmla="*/ 732878 h 856703"/>
                <a:gd name="connsiteX15" fmla="*/ 947738 w 2138511"/>
                <a:gd name="connsiteY15" fmla="*/ 723353 h 856703"/>
                <a:gd name="connsiteX16" fmla="*/ 990600 w 2138511"/>
                <a:gd name="connsiteY16" fmla="*/ 709066 h 856703"/>
                <a:gd name="connsiteX17" fmla="*/ 1019175 w 2138511"/>
                <a:gd name="connsiteY17" fmla="*/ 694778 h 856703"/>
                <a:gd name="connsiteX18" fmla="*/ 1033463 w 2138511"/>
                <a:gd name="connsiteY18" fmla="*/ 690016 h 856703"/>
                <a:gd name="connsiteX19" fmla="*/ 1066800 w 2138511"/>
                <a:gd name="connsiteY19" fmla="*/ 680491 h 856703"/>
                <a:gd name="connsiteX20" fmla="*/ 1085850 w 2138511"/>
                <a:gd name="connsiteY20" fmla="*/ 670966 h 856703"/>
                <a:gd name="connsiteX21" fmla="*/ 1100138 w 2138511"/>
                <a:gd name="connsiteY21" fmla="*/ 666203 h 856703"/>
                <a:gd name="connsiteX22" fmla="*/ 1119188 w 2138511"/>
                <a:gd name="connsiteY22" fmla="*/ 656678 h 856703"/>
                <a:gd name="connsiteX23" fmla="*/ 1147763 w 2138511"/>
                <a:gd name="connsiteY23" fmla="*/ 647153 h 856703"/>
                <a:gd name="connsiteX24" fmla="*/ 1162050 w 2138511"/>
                <a:gd name="connsiteY24" fmla="*/ 637628 h 856703"/>
                <a:gd name="connsiteX25" fmla="*/ 1204913 w 2138511"/>
                <a:gd name="connsiteY25" fmla="*/ 623341 h 856703"/>
                <a:gd name="connsiteX26" fmla="*/ 1276350 w 2138511"/>
                <a:gd name="connsiteY26" fmla="*/ 599528 h 856703"/>
                <a:gd name="connsiteX27" fmla="*/ 1290638 w 2138511"/>
                <a:gd name="connsiteY27" fmla="*/ 590003 h 856703"/>
                <a:gd name="connsiteX28" fmla="*/ 1328738 w 2138511"/>
                <a:gd name="connsiteY28" fmla="*/ 580478 h 856703"/>
                <a:gd name="connsiteX29" fmla="*/ 1362075 w 2138511"/>
                <a:gd name="connsiteY29" fmla="*/ 566191 h 856703"/>
                <a:gd name="connsiteX30" fmla="*/ 1376363 w 2138511"/>
                <a:gd name="connsiteY30" fmla="*/ 556666 h 856703"/>
                <a:gd name="connsiteX31" fmla="*/ 1404938 w 2138511"/>
                <a:gd name="connsiteY31" fmla="*/ 547141 h 856703"/>
                <a:gd name="connsiteX32" fmla="*/ 1419225 w 2138511"/>
                <a:gd name="connsiteY32" fmla="*/ 537616 h 856703"/>
                <a:gd name="connsiteX33" fmla="*/ 1466850 w 2138511"/>
                <a:gd name="connsiteY33" fmla="*/ 523328 h 856703"/>
                <a:gd name="connsiteX34" fmla="*/ 1495425 w 2138511"/>
                <a:gd name="connsiteY34" fmla="*/ 509041 h 856703"/>
                <a:gd name="connsiteX35" fmla="*/ 1528763 w 2138511"/>
                <a:gd name="connsiteY35" fmla="*/ 489991 h 856703"/>
                <a:gd name="connsiteX36" fmla="*/ 1543050 w 2138511"/>
                <a:gd name="connsiteY36" fmla="*/ 480466 h 856703"/>
                <a:gd name="connsiteX37" fmla="*/ 1557338 w 2138511"/>
                <a:gd name="connsiteY37" fmla="*/ 475703 h 856703"/>
                <a:gd name="connsiteX38" fmla="*/ 1585913 w 2138511"/>
                <a:gd name="connsiteY38" fmla="*/ 461416 h 856703"/>
                <a:gd name="connsiteX39" fmla="*/ 1652588 w 2138511"/>
                <a:gd name="connsiteY39" fmla="*/ 423316 h 856703"/>
                <a:gd name="connsiteX40" fmla="*/ 1671638 w 2138511"/>
                <a:gd name="connsiteY40" fmla="*/ 409028 h 856703"/>
                <a:gd name="connsiteX41" fmla="*/ 1685925 w 2138511"/>
                <a:gd name="connsiteY41" fmla="*/ 404266 h 856703"/>
                <a:gd name="connsiteX42" fmla="*/ 1724025 w 2138511"/>
                <a:gd name="connsiteY42" fmla="*/ 385216 h 856703"/>
                <a:gd name="connsiteX43" fmla="*/ 1752600 w 2138511"/>
                <a:gd name="connsiteY43" fmla="*/ 366166 h 856703"/>
                <a:gd name="connsiteX44" fmla="*/ 1781175 w 2138511"/>
                <a:gd name="connsiteY44" fmla="*/ 347116 h 856703"/>
                <a:gd name="connsiteX45" fmla="*/ 1814513 w 2138511"/>
                <a:gd name="connsiteY45" fmla="*/ 328066 h 856703"/>
                <a:gd name="connsiteX46" fmla="*/ 1843088 w 2138511"/>
                <a:gd name="connsiteY46" fmla="*/ 309016 h 856703"/>
                <a:gd name="connsiteX47" fmla="*/ 1876425 w 2138511"/>
                <a:gd name="connsiteY47" fmla="*/ 285203 h 856703"/>
                <a:gd name="connsiteX48" fmla="*/ 1905000 w 2138511"/>
                <a:gd name="connsiteY48" fmla="*/ 266153 h 856703"/>
                <a:gd name="connsiteX49" fmla="*/ 1919288 w 2138511"/>
                <a:gd name="connsiteY49" fmla="*/ 251866 h 856703"/>
                <a:gd name="connsiteX50" fmla="*/ 1947863 w 2138511"/>
                <a:gd name="connsiteY50" fmla="*/ 232816 h 856703"/>
                <a:gd name="connsiteX51" fmla="*/ 1962150 w 2138511"/>
                <a:gd name="connsiteY51" fmla="*/ 218528 h 856703"/>
                <a:gd name="connsiteX52" fmla="*/ 1990725 w 2138511"/>
                <a:gd name="connsiteY52" fmla="*/ 199478 h 856703"/>
                <a:gd name="connsiteX53" fmla="*/ 2005013 w 2138511"/>
                <a:gd name="connsiteY53" fmla="*/ 185191 h 856703"/>
                <a:gd name="connsiteX54" fmla="*/ 2019300 w 2138511"/>
                <a:gd name="connsiteY54" fmla="*/ 175666 h 856703"/>
                <a:gd name="connsiteX55" fmla="*/ 2033588 w 2138511"/>
                <a:gd name="connsiteY55" fmla="*/ 161378 h 856703"/>
                <a:gd name="connsiteX56" fmla="*/ 2062163 w 2138511"/>
                <a:gd name="connsiteY56" fmla="*/ 142328 h 856703"/>
                <a:gd name="connsiteX57" fmla="*/ 2085975 w 2138511"/>
                <a:gd name="connsiteY57" fmla="*/ 118516 h 856703"/>
                <a:gd name="connsiteX58" fmla="*/ 2124373 w 2138511"/>
                <a:gd name="connsiteY58" fmla="*/ 16179 h 856703"/>
                <a:gd name="connsiteX59" fmla="*/ 2138511 w 2138511"/>
                <a:gd name="connsiteY59" fmla="*/ 81565 h 856703"/>
                <a:gd name="connsiteX60" fmla="*/ 2138363 w 2138511"/>
                <a:gd name="connsiteY60" fmla="*/ 847178 h 856703"/>
                <a:gd name="connsiteX61" fmla="*/ 2124075 w 2138511"/>
                <a:gd name="connsiteY61" fmla="*/ 851941 h 856703"/>
                <a:gd name="connsiteX62" fmla="*/ 2043113 w 2138511"/>
                <a:gd name="connsiteY62" fmla="*/ 856703 h 856703"/>
                <a:gd name="connsiteX63" fmla="*/ 1343025 w 2138511"/>
                <a:gd name="connsiteY63" fmla="*/ 851941 h 856703"/>
                <a:gd name="connsiteX64" fmla="*/ 1181100 w 2138511"/>
                <a:gd name="connsiteY64" fmla="*/ 847178 h 856703"/>
                <a:gd name="connsiteX65" fmla="*/ 490538 w 2138511"/>
                <a:gd name="connsiteY65" fmla="*/ 851941 h 856703"/>
                <a:gd name="connsiteX66" fmla="*/ 0 w 2138511"/>
                <a:gd name="connsiteY66" fmla="*/ 842416 h 856703"/>
                <a:gd name="connsiteX0" fmla="*/ 0 w 2138511"/>
                <a:gd name="connsiteY0" fmla="*/ 837554 h 851841"/>
                <a:gd name="connsiteX1" fmla="*/ 0 w 2138511"/>
                <a:gd name="connsiteY1" fmla="*/ 837554 h 851841"/>
                <a:gd name="connsiteX2" fmla="*/ 390525 w 2138511"/>
                <a:gd name="connsiteY2" fmla="*/ 828029 h 851841"/>
                <a:gd name="connsiteX3" fmla="*/ 442913 w 2138511"/>
                <a:gd name="connsiteY3" fmla="*/ 823266 h 851841"/>
                <a:gd name="connsiteX4" fmla="*/ 528638 w 2138511"/>
                <a:gd name="connsiteY4" fmla="*/ 818504 h 851841"/>
                <a:gd name="connsiteX5" fmla="*/ 571500 w 2138511"/>
                <a:gd name="connsiteY5" fmla="*/ 808979 h 851841"/>
                <a:gd name="connsiteX6" fmla="*/ 614363 w 2138511"/>
                <a:gd name="connsiteY6" fmla="*/ 804216 h 851841"/>
                <a:gd name="connsiteX7" fmla="*/ 671513 w 2138511"/>
                <a:gd name="connsiteY7" fmla="*/ 794691 h 851841"/>
                <a:gd name="connsiteX8" fmla="*/ 685800 w 2138511"/>
                <a:gd name="connsiteY8" fmla="*/ 789929 h 851841"/>
                <a:gd name="connsiteX9" fmla="*/ 752475 w 2138511"/>
                <a:gd name="connsiteY9" fmla="*/ 770879 h 851841"/>
                <a:gd name="connsiteX10" fmla="*/ 776288 w 2138511"/>
                <a:gd name="connsiteY10" fmla="*/ 766116 h 851841"/>
                <a:gd name="connsiteX11" fmla="*/ 804863 w 2138511"/>
                <a:gd name="connsiteY11" fmla="*/ 756591 h 851841"/>
                <a:gd name="connsiteX12" fmla="*/ 823913 w 2138511"/>
                <a:gd name="connsiteY12" fmla="*/ 747066 h 851841"/>
                <a:gd name="connsiteX13" fmla="*/ 857250 w 2138511"/>
                <a:gd name="connsiteY13" fmla="*/ 742304 h 851841"/>
                <a:gd name="connsiteX14" fmla="*/ 909638 w 2138511"/>
                <a:gd name="connsiteY14" fmla="*/ 728016 h 851841"/>
                <a:gd name="connsiteX15" fmla="*/ 947738 w 2138511"/>
                <a:gd name="connsiteY15" fmla="*/ 718491 h 851841"/>
                <a:gd name="connsiteX16" fmla="*/ 990600 w 2138511"/>
                <a:gd name="connsiteY16" fmla="*/ 704204 h 851841"/>
                <a:gd name="connsiteX17" fmla="*/ 1019175 w 2138511"/>
                <a:gd name="connsiteY17" fmla="*/ 689916 h 851841"/>
                <a:gd name="connsiteX18" fmla="*/ 1033463 w 2138511"/>
                <a:gd name="connsiteY18" fmla="*/ 685154 h 851841"/>
                <a:gd name="connsiteX19" fmla="*/ 1066800 w 2138511"/>
                <a:gd name="connsiteY19" fmla="*/ 675629 h 851841"/>
                <a:gd name="connsiteX20" fmla="*/ 1085850 w 2138511"/>
                <a:gd name="connsiteY20" fmla="*/ 666104 h 851841"/>
                <a:gd name="connsiteX21" fmla="*/ 1100138 w 2138511"/>
                <a:gd name="connsiteY21" fmla="*/ 661341 h 851841"/>
                <a:gd name="connsiteX22" fmla="*/ 1119188 w 2138511"/>
                <a:gd name="connsiteY22" fmla="*/ 651816 h 851841"/>
                <a:gd name="connsiteX23" fmla="*/ 1147763 w 2138511"/>
                <a:gd name="connsiteY23" fmla="*/ 642291 h 851841"/>
                <a:gd name="connsiteX24" fmla="*/ 1162050 w 2138511"/>
                <a:gd name="connsiteY24" fmla="*/ 632766 h 851841"/>
                <a:gd name="connsiteX25" fmla="*/ 1204913 w 2138511"/>
                <a:gd name="connsiteY25" fmla="*/ 618479 h 851841"/>
                <a:gd name="connsiteX26" fmla="*/ 1276350 w 2138511"/>
                <a:gd name="connsiteY26" fmla="*/ 594666 h 851841"/>
                <a:gd name="connsiteX27" fmla="*/ 1290638 w 2138511"/>
                <a:gd name="connsiteY27" fmla="*/ 585141 h 851841"/>
                <a:gd name="connsiteX28" fmla="*/ 1328738 w 2138511"/>
                <a:gd name="connsiteY28" fmla="*/ 575616 h 851841"/>
                <a:gd name="connsiteX29" fmla="*/ 1362075 w 2138511"/>
                <a:gd name="connsiteY29" fmla="*/ 561329 h 851841"/>
                <a:gd name="connsiteX30" fmla="*/ 1376363 w 2138511"/>
                <a:gd name="connsiteY30" fmla="*/ 551804 h 851841"/>
                <a:gd name="connsiteX31" fmla="*/ 1404938 w 2138511"/>
                <a:gd name="connsiteY31" fmla="*/ 542279 h 851841"/>
                <a:gd name="connsiteX32" fmla="*/ 1419225 w 2138511"/>
                <a:gd name="connsiteY32" fmla="*/ 532754 h 851841"/>
                <a:gd name="connsiteX33" fmla="*/ 1466850 w 2138511"/>
                <a:gd name="connsiteY33" fmla="*/ 518466 h 851841"/>
                <a:gd name="connsiteX34" fmla="*/ 1495425 w 2138511"/>
                <a:gd name="connsiteY34" fmla="*/ 504179 h 851841"/>
                <a:gd name="connsiteX35" fmla="*/ 1528763 w 2138511"/>
                <a:gd name="connsiteY35" fmla="*/ 485129 h 851841"/>
                <a:gd name="connsiteX36" fmla="*/ 1543050 w 2138511"/>
                <a:gd name="connsiteY36" fmla="*/ 475604 h 851841"/>
                <a:gd name="connsiteX37" fmla="*/ 1557338 w 2138511"/>
                <a:gd name="connsiteY37" fmla="*/ 470841 h 851841"/>
                <a:gd name="connsiteX38" fmla="*/ 1585913 w 2138511"/>
                <a:gd name="connsiteY38" fmla="*/ 456554 h 851841"/>
                <a:gd name="connsiteX39" fmla="*/ 1652588 w 2138511"/>
                <a:gd name="connsiteY39" fmla="*/ 418454 h 851841"/>
                <a:gd name="connsiteX40" fmla="*/ 1671638 w 2138511"/>
                <a:gd name="connsiteY40" fmla="*/ 404166 h 851841"/>
                <a:gd name="connsiteX41" fmla="*/ 1685925 w 2138511"/>
                <a:gd name="connsiteY41" fmla="*/ 399404 h 851841"/>
                <a:gd name="connsiteX42" fmla="*/ 1724025 w 2138511"/>
                <a:gd name="connsiteY42" fmla="*/ 380354 h 851841"/>
                <a:gd name="connsiteX43" fmla="*/ 1752600 w 2138511"/>
                <a:gd name="connsiteY43" fmla="*/ 361304 h 851841"/>
                <a:gd name="connsiteX44" fmla="*/ 1781175 w 2138511"/>
                <a:gd name="connsiteY44" fmla="*/ 342254 h 851841"/>
                <a:gd name="connsiteX45" fmla="*/ 1814513 w 2138511"/>
                <a:gd name="connsiteY45" fmla="*/ 323204 h 851841"/>
                <a:gd name="connsiteX46" fmla="*/ 1843088 w 2138511"/>
                <a:gd name="connsiteY46" fmla="*/ 304154 h 851841"/>
                <a:gd name="connsiteX47" fmla="*/ 1876425 w 2138511"/>
                <a:gd name="connsiteY47" fmla="*/ 280341 h 851841"/>
                <a:gd name="connsiteX48" fmla="*/ 1905000 w 2138511"/>
                <a:gd name="connsiteY48" fmla="*/ 261291 h 851841"/>
                <a:gd name="connsiteX49" fmla="*/ 1919288 w 2138511"/>
                <a:gd name="connsiteY49" fmla="*/ 247004 h 851841"/>
                <a:gd name="connsiteX50" fmla="*/ 1947863 w 2138511"/>
                <a:gd name="connsiteY50" fmla="*/ 227954 h 851841"/>
                <a:gd name="connsiteX51" fmla="*/ 1962150 w 2138511"/>
                <a:gd name="connsiteY51" fmla="*/ 213666 h 851841"/>
                <a:gd name="connsiteX52" fmla="*/ 1990725 w 2138511"/>
                <a:gd name="connsiteY52" fmla="*/ 194616 h 851841"/>
                <a:gd name="connsiteX53" fmla="*/ 2005013 w 2138511"/>
                <a:gd name="connsiteY53" fmla="*/ 180329 h 851841"/>
                <a:gd name="connsiteX54" fmla="*/ 2019300 w 2138511"/>
                <a:gd name="connsiteY54" fmla="*/ 170804 h 851841"/>
                <a:gd name="connsiteX55" fmla="*/ 2033588 w 2138511"/>
                <a:gd name="connsiteY55" fmla="*/ 156516 h 851841"/>
                <a:gd name="connsiteX56" fmla="*/ 2062163 w 2138511"/>
                <a:gd name="connsiteY56" fmla="*/ 137466 h 851841"/>
                <a:gd name="connsiteX57" fmla="*/ 2085975 w 2138511"/>
                <a:gd name="connsiteY57" fmla="*/ 113654 h 851841"/>
                <a:gd name="connsiteX58" fmla="*/ 2124373 w 2138511"/>
                <a:gd name="connsiteY58" fmla="*/ 20836 h 851841"/>
                <a:gd name="connsiteX59" fmla="*/ 2138511 w 2138511"/>
                <a:gd name="connsiteY59" fmla="*/ 76703 h 851841"/>
                <a:gd name="connsiteX60" fmla="*/ 2138363 w 2138511"/>
                <a:gd name="connsiteY60" fmla="*/ 842316 h 851841"/>
                <a:gd name="connsiteX61" fmla="*/ 2124075 w 2138511"/>
                <a:gd name="connsiteY61" fmla="*/ 847079 h 851841"/>
                <a:gd name="connsiteX62" fmla="*/ 2043113 w 2138511"/>
                <a:gd name="connsiteY62" fmla="*/ 851841 h 851841"/>
                <a:gd name="connsiteX63" fmla="*/ 1343025 w 2138511"/>
                <a:gd name="connsiteY63" fmla="*/ 847079 h 851841"/>
                <a:gd name="connsiteX64" fmla="*/ 1181100 w 2138511"/>
                <a:gd name="connsiteY64" fmla="*/ 842316 h 851841"/>
                <a:gd name="connsiteX65" fmla="*/ 490538 w 2138511"/>
                <a:gd name="connsiteY65" fmla="*/ 847079 h 851841"/>
                <a:gd name="connsiteX66" fmla="*/ 0 w 2138511"/>
                <a:gd name="connsiteY66" fmla="*/ 837554 h 851841"/>
                <a:gd name="connsiteX0" fmla="*/ 0 w 2138511"/>
                <a:gd name="connsiteY0" fmla="*/ 840355 h 854642"/>
                <a:gd name="connsiteX1" fmla="*/ 0 w 2138511"/>
                <a:gd name="connsiteY1" fmla="*/ 840355 h 854642"/>
                <a:gd name="connsiteX2" fmla="*/ 390525 w 2138511"/>
                <a:gd name="connsiteY2" fmla="*/ 830830 h 854642"/>
                <a:gd name="connsiteX3" fmla="*/ 442913 w 2138511"/>
                <a:gd name="connsiteY3" fmla="*/ 826067 h 854642"/>
                <a:gd name="connsiteX4" fmla="*/ 528638 w 2138511"/>
                <a:gd name="connsiteY4" fmla="*/ 821305 h 854642"/>
                <a:gd name="connsiteX5" fmla="*/ 571500 w 2138511"/>
                <a:gd name="connsiteY5" fmla="*/ 811780 h 854642"/>
                <a:gd name="connsiteX6" fmla="*/ 614363 w 2138511"/>
                <a:gd name="connsiteY6" fmla="*/ 807017 h 854642"/>
                <a:gd name="connsiteX7" fmla="*/ 671513 w 2138511"/>
                <a:gd name="connsiteY7" fmla="*/ 797492 h 854642"/>
                <a:gd name="connsiteX8" fmla="*/ 685800 w 2138511"/>
                <a:gd name="connsiteY8" fmla="*/ 792730 h 854642"/>
                <a:gd name="connsiteX9" fmla="*/ 752475 w 2138511"/>
                <a:gd name="connsiteY9" fmla="*/ 773680 h 854642"/>
                <a:gd name="connsiteX10" fmla="*/ 776288 w 2138511"/>
                <a:gd name="connsiteY10" fmla="*/ 768917 h 854642"/>
                <a:gd name="connsiteX11" fmla="*/ 804863 w 2138511"/>
                <a:gd name="connsiteY11" fmla="*/ 759392 h 854642"/>
                <a:gd name="connsiteX12" fmla="*/ 823913 w 2138511"/>
                <a:gd name="connsiteY12" fmla="*/ 749867 h 854642"/>
                <a:gd name="connsiteX13" fmla="*/ 857250 w 2138511"/>
                <a:gd name="connsiteY13" fmla="*/ 745105 h 854642"/>
                <a:gd name="connsiteX14" fmla="*/ 909638 w 2138511"/>
                <a:gd name="connsiteY14" fmla="*/ 730817 h 854642"/>
                <a:gd name="connsiteX15" fmla="*/ 947738 w 2138511"/>
                <a:gd name="connsiteY15" fmla="*/ 721292 h 854642"/>
                <a:gd name="connsiteX16" fmla="*/ 990600 w 2138511"/>
                <a:gd name="connsiteY16" fmla="*/ 707005 h 854642"/>
                <a:gd name="connsiteX17" fmla="*/ 1019175 w 2138511"/>
                <a:gd name="connsiteY17" fmla="*/ 692717 h 854642"/>
                <a:gd name="connsiteX18" fmla="*/ 1033463 w 2138511"/>
                <a:gd name="connsiteY18" fmla="*/ 687955 h 854642"/>
                <a:gd name="connsiteX19" fmla="*/ 1066800 w 2138511"/>
                <a:gd name="connsiteY19" fmla="*/ 678430 h 854642"/>
                <a:gd name="connsiteX20" fmla="*/ 1085850 w 2138511"/>
                <a:gd name="connsiteY20" fmla="*/ 668905 h 854642"/>
                <a:gd name="connsiteX21" fmla="*/ 1100138 w 2138511"/>
                <a:gd name="connsiteY21" fmla="*/ 664142 h 854642"/>
                <a:gd name="connsiteX22" fmla="*/ 1119188 w 2138511"/>
                <a:gd name="connsiteY22" fmla="*/ 654617 h 854642"/>
                <a:gd name="connsiteX23" fmla="*/ 1147763 w 2138511"/>
                <a:gd name="connsiteY23" fmla="*/ 645092 h 854642"/>
                <a:gd name="connsiteX24" fmla="*/ 1162050 w 2138511"/>
                <a:gd name="connsiteY24" fmla="*/ 635567 h 854642"/>
                <a:gd name="connsiteX25" fmla="*/ 1204913 w 2138511"/>
                <a:gd name="connsiteY25" fmla="*/ 621280 h 854642"/>
                <a:gd name="connsiteX26" fmla="*/ 1276350 w 2138511"/>
                <a:gd name="connsiteY26" fmla="*/ 597467 h 854642"/>
                <a:gd name="connsiteX27" fmla="*/ 1290638 w 2138511"/>
                <a:gd name="connsiteY27" fmla="*/ 587942 h 854642"/>
                <a:gd name="connsiteX28" fmla="*/ 1328738 w 2138511"/>
                <a:gd name="connsiteY28" fmla="*/ 578417 h 854642"/>
                <a:gd name="connsiteX29" fmla="*/ 1362075 w 2138511"/>
                <a:gd name="connsiteY29" fmla="*/ 564130 h 854642"/>
                <a:gd name="connsiteX30" fmla="*/ 1376363 w 2138511"/>
                <a:gd name="connsiteY30" fmla="*/ 554605 h 854642"/>
                <a:gd name="connsiteX31" fmla="*/ 1404938 w 2138511"/>
                <a:gd name="connsiteY31" fmla="*/ 545080 h 854642"/>
                <a:gd name="connsiteX32" fmla="*/ 1419225 w 2138511"/>
                <a:gd name="connsiteY32" fmla="*/ 535555 h 854642"/>
                <a:gd name="connsiteX33" fmla="*/ 1466850 w 2138511"/>
                <a:gd name="connsiteY33" fmla="*/ 521267 h 854642"/>
                <a:gd name="connsiteX34" fmla="*/ 1495425 w 2138511"/>
                <a:gd name="connsiteY34" fmla="*/ 506980 h 854642"/>
                <a:gd name="connsiteX35" fmla="*/ 1528763 w 2138511"/>
                <a:gd name="connsiteY35" fmla="*/ 487930 h 854642"/>
                <a:gd name="connsiteX36" fmla="*/ 1543050 w 2138511"/>
                <a:gd name="connsiteY36" fmla="*/ 478405 h 854642"/>
                <a:gd name="connsiteX37" fmla="*/ 1557338 w 2138511"/>
                <a:gd name="connsiteY37" fmla="*/ 473642 h 854642"/>
                <a:gd name="connsiteX38" fmla="*/ 1585913 w 2138511"/>
                <a:gd name="connsiteY38" fmla="*/ 459355 h 854642"/>
                <a:gd name="connsiteX39" fmla="*/ 1652588 w 2138511"/>
                <a:gd name="connsiteY39" fmla="*/ 421255 h 854642"/>
                <a:gd name="connsiteX40" fmla="*/ 1671638 w 2138511"/>
                <a:gd name="connsiteY40" fmla="*/ 406967 h 854642"/>
                <a:gd name="connsiteX41" fmla="*/ 1685925 w 2138511"/>
                <a:gd name="connsiteY41" fmla="*/ 402205 h 854642"/>
                <a:gd name="connsiteX42" fmla="*/ 1724025 w 2138511"/>
                <a:gd name="connsiteY42" fmla="*/ 383155 h 854642"/>
                <a:gd name="connsiteX43" fmla="*/ 1752600 w 2138511"/>
                <a:gd name="connsiteY43" fmla="*/ 364105 h 854642"/>
                <a:gd name="connsiteX44" fmla="*/ 1781175 w 2138511"/>
                <a:gd name="connsiteY44" fmla="*/ 345055 h 854642"/>
                <a:gd name="connsiteX45" fmla="*/ 1814513 w 2138511"/>
                <a:gd name="connsiteY45" fmla="*/ 326005 h 854642"/>
                <a:gd name="connsiteX46" fmla="*/ 1843088 w 2138511"/>
                <a:gd name="connsiteY46" fmla="*/ 306955 h 854642"/>
                <a:gd name="connsiteX47" fmla="*/ 1876425 w 2138511"/>
                <a:gd name="connsiteY47" fmla="*/ 283142 h 854642"/>
                <a:gd name="connsiteX48" fmla="*/ 1905000 w 2138511"/>
                <a:gd name="connsiteY48" fmla="*/ 264092 h 854642"/>
                <a:gd name="connsiteX49" fmla="*/ 1919288 w 2138511"/>
                <a:gd name="connsiteY49" fmla="*/ 249805 h 854642"/>
                <a:gd name="connsiteX50" fmla="*/ 1947863 w 2138511"/>
                <a:gd name="connsiteY50" fmla="*/ 230755 h 854642"/>
                <a:gd name="connsiteX51" fmla="*/ 1962150 w 2138511"/>
                <a:gd name="connsiteY51" fmla="*/ 216467 h 854642"/>
                <a:gd name="connsiteX52" fmla="*/ 1990725 w 2138511"/>
                <a:gd name="connsiteY52" fmla="*/ 197417 h 854642"/>
                <a:gd name="connsiteX53" fmla="*/ 2005013 w 2138511"/>
                <a:gd name="connsiteY53" fmla="*/ 183130 h 854642"/>
                <a:gd name="connsiteX54" fmla="*/ 2019300 w 2138511"/>
                <a:gd name="connsiteY54" fmla="*/ 173605 h 854642"/>
                <a:gd name="connsiteX55" fmla="*/ 2033588 w 2138511"/>
                <a:gd name="connsiteY55" fmla="*/ 159317 h 854642"/>
                <a:gd name="connsiteX56" fmla="*/ 2062163 w 2138511"/>
                <a:gd name="connsiteY56" fmla="*/ 140267 h 854642"/>
                <a:gd name="connsiteX57" fmla="*/ 2036892 w 2138511"/>
                <a:gd name="connsiteY57" fmla="*/ 161670 h 854642"/>
                <a:gd name="connsiteX58" fmla="*/ 2124373 w 2138511"/>
                <a:gd name="connsiteY58" fmla="*/ 23637 h 854642"/>
                <a:gd name="connsiteX59" fmla="*/ 2138511 w 2138511"/>
                <a:gd name="connsiteY59" fmla="*/ 79504 h 854642"/>
                <a:gd name="connsiteX60" fmla="*/ 2138363 w 2138511"/>
                <a:gd name="connsiteY60" fmla="*/ 845117 h 854642"/>
                <a:gd name="connsiteX61" fmla="*/ 2124075 w 2138511"/>
                <a:gd name="connsiteY61" fmla="*/ 849880 h 854642"/>
                <a:gd name="connsiteX62" fmla="*/ 2043113 w 2138511"/>
                <a:gd name="connsiteY62" fmla="*/ 854642 h 854642"/>
                <a:gd name="connsiteX63" fmla="*/ 1343025 w 2138511"/>
                <a:gd name="connsiteY63" fmla="*/ 849880 h 854642"/>
                <a:gd name="connsiteX64" fmla="*/ 1181100 w 2138511"/>
                <a:gd name="connsiteY64" fmla="*/ 845117 h 854642"/>
                <a:gd name="connsiteX65" fmla="*/ 490538 w 2138511"/>
                <a:gd name="connsiteY65" fmla="*/ 849880 h 854642"/>
                <a:gd name="connsiteX66" fmla="*/ 0 w 2138511"/>
                <a:gd name="connsiteY66" fmla="*/ 840355 h 854642"/>
                <a:gd name="connsiteX0" fmla="*/ 0 w 2138511"/>
                <a:gd name="connsiteY0" fmla="*/ 840355 h 854642"/>
                <a:gd name="connsiteX1" fmla="*/ 0 w 2138511"/>
                <a:gd name="connsiteY1" fmla="*/ 840355 h 854642"/>
                <a:gd name="connsiteX2" fmla="*/ 390525 w 2138511"/>
                <a:gd name="connsiteY2" fmla="*/ 830830 h 854642"/>
                <a:gd name="connsiteX3" fmla="*/ 442913 w 2138511"/>
                <a:gd name="connsiteY3" fmla="*/ 826067 h 854642"/>
                <a:gd name="connsiteX4" fmla="*/ 528638 w 2138511"/>
                <a:gd name="connsiteY4" fmla="*/ 821305 h 854642"/>
                <a:gd name="connsiteX5" fmla="*/ 571500 w 2138511"/>
                <a:gd name="connsiteY5" fmla="*/ 811780 h 854642"/>
                <a:gd name="connsiteX6" fmla="*/ 614363 w 2138511"/>
                <a:gd name="connsiteY6" fmla="*/ 807017 h 854642"/>
                <a:gd name="connsiteX7" fmla="*/ 671513 w 2138511"/>
                <a:gd name="connsiteY7" fmla="*/ 797492 h 854642"/>
                <a:gd name="connsiteX8" fmla="*/ 685800 w 2138511"/>
                <a:gd name="connsiteY8" fmla="*/ 792730 h 854642"/>
                <a:gd name="connsiteX9" fmla="*/ 752475 w 2138511"/>
                <a:gd name="connsiteY9" fmla="*/ 773680 h 854642"/>
                <a:gd name="connsiteX10" fmla="*/ 776288 w 2138511"/>
                <a:gd name="connsiteY10" fmla="*/ 768917 h 854642"/>
                <a:gd name="connsiteX11" fmla="*/ 804863 w 2138511"/>
                <a:gd name="connsiteY11" fmla="*/ 759392 h 854642"/>
                <a:gd name="connsiteX12" fmla="*/ 823913 w 2138511"/>
                <a:gd name="connsiteY12" fmla="*/ 749867 h 854642"/>
                <a:gd name="connsiteX13" fmla="*/ 857250 w 2138511"/>
                <a:gd name="connsiteY13" fmla="*/ 745105 h 854642"/>
                <a:gd name="connsiteX14" fmla="*/ 909638 w 2138511"/>
                <a:gd name="connsiteY14" fmla="*/ 730817 h 854642"/>
                <a:gd name="connsiteX15" fmla="*/ 947738 w 2138511"/>
                <a:gd name="connsiteY15" fmla="*/ 721292 h 854642"/>
                <a:gd name="connsiteX16" fmla="*/ 990600 w 2138511"/>
                <a:gd name="connsiteY16" fmla="*/ 707005 h 854642"/>
                <a:gd name="connsiteX17" fmla="*/ 1019175 w 2138511"/>
                <a:gd name="connsiteY17" fmla="*/ 692717 h 854642"/>
                <a:gd name="connsiteX18" fmla="*/ 1033463 w 2138511"/>
                <a:gd name="connsiteY18" fmla="*/ 687955 h 854642"/>
                <a:gd name="connsiteX19" fmla="*/ 1066800 w 2138511"/>
                <a:gd name="connsiteY19" fmla="*/ 678430 h 854642"/>
                <a:gd name="connsiteX20" fmla="*/ 1085850 w 2138511"/>
                <a:gd name="connsiteY20" fmla="*/ 668905 h 854642"/>
                <a:gd name="connsiteX21" fmla="*/ 1100138 w 2138511"/>
                <a:gd name="connsiteY21" fmla="*/ 664142 h 854642"/>
                <a:gd name="connsiteX22" fmla="*/ 1119188 w 2138511"/>
                <a:gd name="connsiteY22" fmla="*/ 654617 h 854642"/>
                <a:gd name="connsiteX23" fmla="*/ 1147763 w 2138511"/>
                <a:gd name="connsiteY23" fmla="*/ 645092 h 854642"/>
                <a:gd name="connsiteX24" fmla="*/ 1162050 w 2138511"/>
                <a:gd name="connsiteY24" fmla="*/ 635567 h 854642"/>
                <a:gd name="connsiteX25" fmla="*/ 1204913 w 2138511"/>
                <a:gd name="connsiteY25" fmla="*/ 621280 h 854642"/>
                <a:gd name="connsiteX26" fmla="*/ 1276350 w 2138511"/>
                <a:gd name="connsiteY26" fmla="*/ 597467 h 854642"/>
                <a:gd name="connsiteX27" fmla="*/ 1290638 w 2138511"/>
                <a:gd name="connsiteY27" fmla="*/ 587942 h 854642"/>
                <a:gd name="connsiteX28" fmla="*/ 1328738 w 2138511"/>
                <a:gd name="connsiteY28" fmla="*/ 578417 h 854642"/>
                <a:gd name="connsiteX29" fmla="*/ 1362075 w 2138511"/>
                <a:gd name="connsiteY29" fmla="*/ 564130 h 854642"/>
                <a:gd name="connsiteX30" fmla="*/ 1376363 w 2138511"/>
                <a:gd name="connsiteY30" fmla="*/ 554605 h 854642"/>
                <a:gd name="connsiteX31" fmla="*/ 1404938 w 2138511"/>
                <a:gd name="connsiteY31" fmla="*/ 545080 h 854642"/>
                <a:gd name="connsiteX32" fmla="*/ 1419225 w 2138511"/>
                <a:gd name="connsiteY32" fmla="*/ 535555 h 854642"/>
                <a:gd name="connsiteX33" fmla="*/ 1466850 w 2138511"/>
                <a:gd name="connsiteY33" fmla="*/ 521267 h 854642"/>
                <a:gd name="connsiteX34" fmla="*/ 1495425 w 2138511"/>
                <a:gd name="connsiteY34" fmla="*/ 506980 h 854642"/>
                <a:gd name="connsiteX35" fmla="*/ 1528763 w 2138511"/>
                <a:gd name="connsiteY35" fmla="*/ 487930 h 854642"/>
                <a:gd name="connsiteX36" fmla="*/ 1543050 w 2138511"/>
                <a:gd name="connsiteY36" fmla="*/ 478405 h 854642"/>
                <a:gd name="connsiteX37" fmla="*/ 1557338 w 2138511"/>
                <a:gd name="connsiteY37" fmla="*/ 473642 h 854642"/>
                <a:gd name="connsiteX38" fmla="*/ 1585913 w 2138511"/>
                <a:gd name="connsiteY38" fmla="*/ 459355 h 854642"/>
                <a:gd name="connsiteX39" fmla="*/ 1652588 w 2138511"/>
                <a:gd name="connsiteY39" fmla="*/ 421255 h 854642"/>
                <a:gd name="connsiteX40" fmla="*/ 1671638 w 2138511"/>
                <a:gd name="connsiteY40" fmla="*/ 406967 h 854642"/>
                <a:gd name="connsiteX41" fmla="*/ 1685925 w 2138511"/>
                <a:gd name="connsiteY41" fmla="*/ 402205 h 854642"/>
                <a:gd name="connsiteX42" fmla="*/ 1724025 w 2138511"/>
                <a:gd name="connsiteY42" fmla="*/ 383155 h 854642"/>
                <a:gd name="connsiteX43" fmla="*/ 1752600 w 2138511"/>
                <a:gd name="connsiteY43" fmla="*/ 364105 h 854642"/>
                <a:gd name="connsiteX44" fmla="*/ 1781175 w 2138511"/>
                <a:gd name="connsiteY44" fmla="*/ 345055 h 854642"/>
                <a:gd name="connsiteX45" fmla="*/ 1814513 w 2138511"/>
                <a:gd name="connsiteY45" fmla="*/ 326005 h 854642"/>
                <a:gd name="connsiteX46" fmla="*/ 1843088 w 2138511"/>
                <a:gd name="connsiteY46" fmla="*/ 306955 h 854642"/>
                <a:gd name="connsiteX47" fmla="*/ 1876425 w 2138511"/>
                <a:gd name="connsiteY47" fmla="*/ 283142 h 854642"/>
                <a:gd name="connsiteX48" fmla="*/ 1905000 w 2138511"/>
                <a:gd name="connsiteY48" fmla="*/ 264092 h 854642"/>
                <a:gd name="connsiteX49" fmla="*/ 1919288 w 2138511"/>
                <a:gd name="connsiteY49" fmla="*/ 249805 h 854642"/>
                <a:gd name="connsiteX50" fmla="*/ 1947863 w 2138511"/>
                <a:gd name="connsiteY50" fmla="*/ 230755 h 854642"/>
                <a:gd name="connsiteX51" fmla="*/ 1962150 w 2138511"/>
                <a:gd name="connsiteY51" fmla="*/ 216467 h 854642"/>
                <a:gd name="connsiteX52" fmla="*/ 1990725 w 2138511"/>
                <a:gd name="connsiteY52" fmla="*/ 197417 h 854642"/>
                <a:gd name="connsiteX53" fmla="*/ 2005013 w 2138511"/>
                <a:gd name="connsiteY53" fmla="*/ 183130 h 854642"/>
                <a:gd name="connsiteX54" fmla="*/ 2019300 w 2138511"/>
                <a:gd name="connsiteY54" fmla="*/ 173605 h 854642"/>
                <a:gd name="connsiteX55" fmla="*/ 2033588 w 2138511"/>
                <a:gd name="connsiteY55" fmla="*/ 159317 h 854642"/>
                <a:gd name="connsiteX56" fmla="*/ 2062163 w 2138511"/>
                <a:gd name="connsiteY56" fmla="*/ 140267 h 854642"/>
                <a:gd name="connsiteX57" fmla="*/ 2124373 w 2138511"/>
                <a:gd name="connsiteY57" fmla="*/ 23637 h 854642"/>
                <a:gd name="connsiteX58" fmla="*/ 2138511 w 2138511"/>
                <a:gd name="connsiteY58" fmla="*/ 79504 h 854642"/>
                <a:gd name="connsiteX59" fmla="*/ 2138363 w 2138511"/>
                <a:gd name="connsiteY59" fmla="*/ 845117 h 854642"/>
                <a:gd name="connsiteX60" fmla="*/ 2124075 w 2138511"/>
                <a:gd name="connsiteY60" fmla="*/ 849880 h 854642"/>
                <a:gd name="connsiteX61" fmla="*/ 2043113 w 2138511"/>
                <a:gd name="connsiteY61" fmla="*/ 854642 h 854642"/>
                <a:gd name="connsiteX62" fmla="*/ 1343025 w 2138511"/>
                <a:gd name="connsiteY62" fmla="*/ 849880 h 854642"/>
                <a:gd name="connsiteX63" fmla="*/ 1181100 w 2138511"/>
                <a:gd name="connsiteY63" fmla="*/ 845117 h 854642"/>
                <a:gd name="connsiteX64" fmla="*/ 490538 w 2138511"/>
                <a:gd name="connsiteY64" fmla="*/ 849880 h 854642"/>
                <a:gd name="connsiteX65" fmla="*/ 0 w 2138511"/>
                <a:gd name="connsiteY65" fmla="*/ 840355 h 854642"/>
                <a:gd name="connsiteX0" fmla="*/ 0 w 2138511"/>
                <a:gd name="connsiteY0" fmla="*/ 838872 h 853159"/>
                <a:gd name="connsiteX1" fmla="*/ 0 w 2138511"/>
                <a:gd name="connsiteY1" fmla="*/ 838872 h 853159"/>
                <a:gd name="connsiteX2" fmla="*/ 390525 w 2138511"/>
                <a:gd name="connsiteY2" fmla="*/ 829347 h 853159"/>
                <a:gd name="connsiteX3" fmla="*/ 442913 w 2138511"/>
                <a:gd name="connsiteY3" fmla="*/ 824584 h 853159"/>
                <a:gd name="connsiteX4" fmla="*/ 528638 w 2138511"/>
                <a:gd name="connsiteY4" fmla="*/ 819822 h 853159"/>
                <a:gd name="connsiteX5" fmla="*/ 571500 w 2138511"/>
                <a:gd name="connsiteY5" fmla="*/ 810297 h 853159"/>
                <a:gd name="connsiteX6" fmla="*/ 614363 w 2138511"/>
                <a:gd name="connsiteY6" fmla="*/ 805534 h 853159"/>
                <a:gd name="connsiteX7" fmla="*/ 671513 w 2138511"/>
                <a:gd name="connsiteY7" fmla="*/ 796009 h 853159"/>
                <a:gd name="connsiteX8" fmla="*/ 685800 w 2138511"/>
                <a:gd name="connsiteY8" fmla="*/ 791247 h 853159"/>
                <a:gd name="connsiteX9" fmla="*/ 752475 w 2138511"/>
                <a:gd name="connsiteY9" fmla="*/ 772197 h 853159"/>
                <a:gd name="connsiteX10" fmla="*/ 776288 w 2138511"/>
                <a:gd name="connsiteY10" fmla="*/ 767434 h 853159"/>
                <a:gd name="connsiteX11" fmla="*/ 804863 w 2138511"/>
                <a:gd name="connsiteY11" fmla="*/ 757909 h 853159"/>
                <a:gd name="connsiteX12" fmla="*/ 823913 w 2138511"/>
                <a:gd name="connsiteY12" fmla="*/ 748384 h 853159"/>
                <a:gd name="connsiteX13" fmla="*/ 857250 w 2138511"/>
                <a:gd name="connsiteY13" fmla="*/ 743622 h 853159"/>
                <a:gd name="connsiteX14" fmla="*/ 909638 w 2138511"/>
                <a:gd name="connsiteY14" fmla="*/ 729334 h 853159"/>
                <a:gd name="connsiteX15" fmla="*/ 947738 w 2138511"/>
                <a:gd name="connsiteY15" fmla="*/ 719809 h 853159"/>
                <a:gd name="connsiteX16" fmla="*/ 990600 w 2138511"/>
                <a:gd name="connsiteY16" fmla="*/ 705522 h 853159"/>
                <a:gd name="connsiteX17" fmla="*/ 1019175 w 2138511"/>
                <a:gd name="connsiteY17" fmla="*/ 691234 h 853159"/>
                <a:gd name="connsiteX18" fmla="*/ 1033463 w 2138511"/>
                <a:gd name="connsiteY18" fmla="*/ 686472 h 853159"/>
                <a:gd name="connsiteX19" fmla="*/ 1066800 w 2138511"/>
                <a:gd name="connsiteY19" fmla="*/ 676947 h 853159"/>
                <a:gd name="connsiteX20" fmla="*/ 1085850 w 2138511"/>
                <a:gd name="connsiteY20" fmla="*/ 667422 h 853159"/>
                <a:gd name="connsiteX21" fmla="*/ 1100138 w 2138511"/>
                <a:gd name="connsiteY21" fmla="*/ 662659 h 853159"/>
                <a:gd name="connsiteX22" fmla="*/ 1119188 w 2138511"/>
                <a:gd name="connsiteY22" fmla="*/ 653134 h 853159"/>
                <a:gd name="connsiteX23" fmla="*/ 1147763 w 2138511"/>
                <a:gd name="connsiteY23" fmla="*/ 643609 h 853159"/>
                <a:gd name="connsiteX24" fmla="*/ 1162050 w 2138511"/>
                <a:gd name="connsiteY24" fmla="*/ 634084 h 853159"/>
                <a:gd name="connsiteX25" fmla="*/ 1204913 w 2138511"/>
                <a:gd name="connsiteY25" fmla="*/ 619797 h 853159"/>
                <a:gd name="connsiteX26" fmla="*/ 1276350 w 2138511"/>
                <a:gd name="connsiteY26" fmla="*/ 595984 h 853159"/>
                <a:gd name="connsiteX27" fmla="*/ 1290638 w 2138511"/>
                <a:gd name="connsiteY27" fmla="*/ 586459 h 853159"/>
                <a:gd name="connsiteX28" fmla="*/ 1328738 w 2138511"/>
                <a:gd name="connsiteY28" fmla="*/ 576934 h 853159"/>
                <a:gd name="connsiteX29" fmla="*/ 1362075 w 2138511"/>
                <a:gd name="connsiteY29" fmla="*/ 562647 h 853159"/>
                <a:gd name="connsiteX30" fmla="*/ 1376363 w 2138511"/>
                <a:gd name="connsiteY30" fmla="*/ 553122 h 853159"/>
                <a:gd name="connsiteX31" fmla="*/ 1404938 w 2138511"/>
                <a:gd name="connsiteY31" fmla="*/ 543597 h 853159"/>
                <a:gd name="connsiteX32" fmla="*/ 1419225 w 2138511"/>
                <a:gd name="connsiteY32" fmla="*/ 534072 h 853159"/>
                <a:gd name="connsiteX33" fmla="*/ 1466850 w 2138511"/>
                <a:gd name="connsiteY33" fmla="*/ 519784 h 853159"/>
                <a:gd name="connsiteX34" fmla="*/ 1495425 w 2138511"/>
                <a:gd name="connsiteY34" fmla="*/ 505497 h 853159"/>
                <a:gd name="connsiteX35" fmla="*/ 1528763 w 2138511"/>
                <a:gd name="connsiteY35" fmla="*/ 486447 h 853159"/>
                <a:gd name="connsiteX36" fmla="*/ 1543050 w 2138511"/>
                <a:gd name="connsiteY36" fmla="*/ 476922 h 853159"/>
                <a:gd name="connsiteX37" fmla="*/ 1557338 w 2138511"/>
                <a:gd name="connsiteY37" fmla="*/ 472159 h 853159"/>
                <a:gd name="connsiteX38" fmla="*/ 1585913 w 2138511"/>
                <a:gd name="connsiteY38" fmla="*/ 457872 h 853159"/>
                <a:gd name="connsiteX39" fmla="*/ 1652588 w 2138511"/>
                <a:gd name="connsiteY39" fmla="*/ 419772 h 853159"/>
                <a:gd name="connsiteX40" fmla="*/ 1671638 w 2138511"/>
                <a:gd name="connsiteY40" fmla="*/ 405484 h 853159"/>
                <a:gd name="connsiteX41" fmla="*/ 1685925 w 2138511"/>
                <a:gd name="connsiteY41" fmla="*/ 400722 h 853159"/>
                <a:gd name="connsiteX42" fmla="*/ 1724025 w 2138511"/>
                <a:gd name="connsiteY42" fmla="*/ 381672 h 853159"/>
                <a:gd name="connsiteX43" fmla="*/ 1752600 w 2138511"/>
                <a:gd name="connsiteY43" fmla="*/ 362622 h 853159"/>
                <a:gd name="connsiteX44" fmla="*/ 1781175 w 2138511"/>
                <a:gd name="connsiteY44" fmla="*/ 343572 h 853159"/>
                <a:gd name="connsiteX45" fmla="*/ 1814513 w 2138511"/>
                <a:gd name="connsiteY45" fmla="*/ 324522 h 853159"/>
                <a:gd name="connsiteX46" fmla="*/ 1843088 w 2138511"/>
                <a:gd name="connsiteY46" fmla="*/ 305472 h 853159"/>
                <a:gd name="connsiteX47" fmla="*/ 1876425 w 2138511"/>
                <a:gd name="connsiteY47" fmla="*/ 281659 h 853159"/>
                <a:gd name="connsiteX48" fmla="*/ 1905000 w 2138511"/>
                <a:gd name="connsiteY48" fmla="*/ 262609 h 853159"/>
                <a:gd name="connsiteX49" fmla="*/ 1919288 w 2138511"/>
                <a:gd name="connsiteY49" fmla="*/ 248322 h 853159"/>
                <a:gd name="connsiteX50" fmla="*/ 1947863 w 2138511"/>
                <a:gd name="connsiteY50" fmla="*/ 229272 h 853159"/>
                <a:gd name="connsiteX51" fmla="*/ 1962150 w 2138511"/>
                <a:gd name="connsiteY51" fmla="*/ 214984 h 853159"/>
                <a:gd name="connsiteX52" fmla="*/ 1990725 w 2138511"/>
                <a:gd name="connsiteY52" fmla="*/ 195934 h 853159"/>
                <a:gd name="connsiteX53" fmla="*/ 2005013 w 2138511"/>
                <a:gd name="connsiteY53" fmla="*/ 181647 h 853159"/>
                <a:gd name="connsiteX54" fmla="*/ 2019300 w 2138511"/>
                <a:gd name="connsiteY54" fmla="*/ 172122 h 853159"/>
                <a:gd name="connsiteX55" fmla="*/ 2033588 w 2138511"/>
                <a:gd name="connsiteY55" fmla="*/ 157834 h 853159"/>
                <a:gd name="connsiteX56" fmla="*/ 2047726 w 2138511"/>
                <a:gd name="connsiteY56" fmla="*/ 136404 h 853159"/>
                <a:gd name="connsiteX57" fmla="*/ 2124373 w 2138511"/>
                <a:gd name="connsiteY57" fmla="*/ 22154 h 853159"/>
                <a:gd name="connsiteX58" fmla="*/ 2138511 w 2138511"/>
                <a:gd name="connsiteY58" fmla="*/ 78021 h 853159"/>
                <a:gd name="connsiteX59" fmla="*/ 2138363 w 2138511"/>
                <a:gd name="connsiteY59" fmla="*/ 843634 h 853159"/>
                <a:gd name="connsiteX60" fmla="*/ 2124075 w 2138511"/>
                <a:gd name="connsiteY60" fmla="*/ 848397 h 853159"/>
                <a:gd name="connsiteX61" fmla="*/ 2043113 w 2138511"/>
                <a:gd name="connsiteY61" fmla="*/ 853159 h 853159"/>
                <a:gd name="connsiteX62" fmla="*/ 1343025 w 2138511"/>
                <a:gd name="connsiteY62" fmla="*/ 848397 h 853159"/>
                <a:gd name="connsiteX63" fmla="*/ 1181100 w 2138511"/>
                <a:gd name="connsiteY63" fmla="*/ 843634 h 853159"/>
                <a:gd name="connsiteX64" fmla="*/ 490538 w 2138511"/>
                <a:gd name="connsiteY64" fmla="*/ 848397 h 853159"/>
                <a:gd name="connsiteX65" fmla="*/ 0 w 2138511"/>
                <a:gd name="connsiteY65" fmla="*/ 838872 h 853159"/>
                <a:gd name="connsiteX0" fmla="*/ 0 w 2138511"/>
                <a:gd name="connsiteY0" fmla="*/ 838872 h 853159"/>
                <a:gd name="connsiteX1" fmla="*/ 0 w 2138511"/>
                <a:gd name="connsiteY1" fmla="*/ 838872 h 853159"/>
                <a:gd name="connsiteX2" fmla="*/ 390525 w 2138511"/>
                <a:gd name="connsiteY2" fmla="*/ 829347 h 853159"/>
                <a:gd name="connsiteX3" fmla="*/ 442913 w 2138511"/>
                <a:gd name="connsiteY3" fmla="*/ 824584 h 853159"/>
                <a:gd name="connsiteX4" fmla="*/ 528638 w 2138511"/>
                <a:gd name="connsiteY4" fmla="*/ 819822 h 853159"/>
                <a:gd name="connsiteX5" fmla="*/ 571500 w 2138511"/>
                <a:gd name="connsiteY5" fmla="*/ 810297 h 853159"/>
                <a:gd name="connsiteX6" fmla="*/ 614363 w 2138511"/>
                <a:gd name="connsiteY6" fmla="*/ 805534 h 853159"/>
                <a:gd name="connsiteX7" fmla="*/ 671513 w 2138511"/>
                <a:gd name="connsiteY7" fmla="*/ 796009 h 853159"/>
                <a:gd name="connsiteX8" fmla="*/ 685800 w 2138511"/>
                <a:gd name="connsiteY8" fmla="*/ 791247 h 853159"/>
                <a:gd name="connsiteX9" fmla="*/ 752475 w 2138511"/>
                <a:gd name="connsiteY9" fmla="*/ 772197 h 853159"/>
                <a:gd name="connsiteX10" fmla="*/ 776288 w 2138511"/>
                <a:gd name="connsiteY10" fmla="*/ 767434 h 853159"/>
                <a:gd name="connsiteX11" fmla="*/ 804863 w 2138511"/>
                <a:gd name="connsiteY11" fmla="*/ 757909 h 853159"/>
                <a:gd name="connsiteX12" fmla="*/ 823913 w 2138511"/>
                <a:gd name="connsiteY12" fmla="*/ 748384 h 853159"/>
                <a:gd name="connsiteX13" fmla="*/ 857250 w 2138511"/>
                <a:gd name="connsiteY13" fmla="*/ 743622 h 853159"/>
                <a:gd name="connsiteX14" fmla="*/ 909638 w 2138511"/>
                <a:gd name="connsiteY14" fmla="*/ 729334 h 853159"/>
                <a:gd name="connsiteX15" fmla="*/ 947738 w 2138511"/>
                <a:gd name="connsiteY15" fmla="*/ 719809 h 853159"/>
                <a:gd name="connsiteX16" fmla="*/ 990600 w 2138511"/>
                <a:gd name="connsiteY16" fmla="*/ 705522 h 853159"/>
                <a:gd name="connsiteX17" fmla="*/ 1019175 w 2138511"/>
                <a:gd name="connsiteY17" fmla="*/ 691234 h 853159"/>
                <a:gd name="connsiteX18" fmla="*/ 1033463 w 2138511"/>
                <a:gd name="connsiteY18" fmla="*/ 686472 h 853159"/>
                <a:gd name="connsiteX19" fmla="*/ 1066800 w 2138511"/>
                <a:gd name="connsiteY19" fmla="*/ 676947 h 853159"/>
                <a:gd name="connsiteX20" fmla="*/ 1085850 w 2138511"/>
                <a:gd name="connsiteY20" fmla="*/ 667422 h 853159"/>
                <a:gd name="connsiteX21" fmla="*/ 1100138 w 2138511"/>
                <a:gd name="connsiteY21" fmla="*/ 662659 h 853159"/>
                <a:gd name="connsiteX22" fmla="*/ 1119188 w 2138511"/>
                <a:gd name="connsiteY22" fmla="*/ 653134 h 853159"/>
                <a:gd name="connsiteX23" fmla="*/ 1147763 w 2138511"/>
                <a:gd name="connsiteY23" fmla="*/ 643609 h 853159"/>
                <a:gd name="connsiteX24" fmla="*/ 1162050 w 2138511"/>
                <a:gd name="connsiteY24" fmla="*/ 634084 h 853159"/>
                <a:gd name="connsiteX25" fmla="*/ 1204913 w 2138511"/>
                <a:gd name="connsiteY25" fmla="*/ 619797 h 853159"/>
                <a:gd name="connsiteX26" fmla="*/ 1276350 w 2138511"/>
                <a:gd name="connsiteY26" fmla="*/ 595984 h 853159"/>
                <a:gd name="connsiteX27" fmla="*/ 1290638 w 2138511"/>
                <a:gd name="connsiteY27" fmla="*/ 586459 h 853159"/>
                <a:gd name="connsiteX28" fmla="*/ 1328738 w 2138511"/>
                <a:gd name="connsiteY28" fmla="*/ 576934 h 853159"/>
                <a:gd name="connsiteX29" fmla="*/ 1362075 w 2138511"/>
                <a:gd name="connsiteY29" fmla="*/ 562647 h 853159"/>
                <a:gd name="connsiteX30" fmla="*/ 1376363 w 2138511"/>
                <a:gd name="connsiteY30" fmla="*/ 553122 h 853159"/>
                <a:gd name="connsiteX31" fmla="*/ 1404938 w 2138511"/>
                <a:gd name="connsiteY31" fmla="*/ 543597 h 853159"/>
                <a:gd name="connsiteX32" fmla="*/ 1419225 w 2138511"/>
                <a:gd name="connsiteY32" fmla="*/ 534072 h 853159"/>
                <a:gd name="connsiteX33" fmla="*/ 1466850 w 2138511"/>
                <a:gd name="connsiteY33" fmla="*/ 519784 h 853159"/>
                <a:gd name="connsiteX34" fmla="*/ 1495425 w 2138511"/>
                <a:gd name="connsiteY34" fmla="*/ 505497 h 853159"/>
                <a:gd name="connsiteX35" fmla="*/ 1528763 w 2138511"/>
                <a:gd name="connsiteY35" fmla="*/ 486447 h 853159"/>
                <a:gd name="connsiteX36" fmla="*/ 1543050 w 2138511"/>
                <a:gd name="connsiteY36" fmla="*/ 476922 h 853159"/>
                <a:gd name="connsiteX37" fmla="*/ 1557338 w 2138511"/>
                <a:gd name="connsiteY37" fmla="*/ 472159 h 853159"/>
                <a:gd name="connsiteX38" fmla="*/ 1585913 w 2138511"/>
                <a:gd name="connsiteY38" fmla="*/ 457872 h 853159"/>
                <a:gd name="connsiteX39" fmla="*/ 1652588 w 2138511"/>
                <a:gd name="connsiteY39" fmla="*/ 419772 h 853159"/>
                <a:gd name="connsiteX40" fmla="*/ 1671638 w 2138511"/>
                <a:gd name="connsiteY40" fmla="*/ 405484 h 853159"/>
                <a:gd name="connsiteX41" fmla="*/ 1685925 w 2138511"/>
                <a:gd name="connsiteY41" fmla="*/ 400722 h 853159"/>
                <a:gd name="connsiteX42" fmla="*/ 1724025 w 2138511"/>
                <a:gd name="connsiteY42" fmla="*/ 381672 h 853159"/>
                <a:gd name="connsiteX43" fmla="*/ 1752600 w 2138511"/>
                <a:gd name="connsiteY43" fmla="*/ 362622 h 853159"/>
                <a:gd name="connsiteX44" fmla="*/ 1781175 w 2138511"/>
                <a:gd name="connsiteY44" fmla="*/ 343572 h 853159"/>
                <a:gd name="connsiteX45" fmla="*/ 1814513 w 2138511"/>
                <a:gd name="connsiteY45" fmla="*/ 324522 h 853159"/>
                <a:gd name="connsiteX46" fmla="*/ 1843088 w 2138511"/>
                <a:gd name="connsiteY46" fmla="*/ 305472 h 853159"/>
                <a:gd name="connsiteX47" fmla="*/ 1876425 w 2138511"/>
                <a:gd name="connsiteY47" fmla="*/ 281659 h 853159"/>
                <a:gd name="connsiteX48" fmla="*/ 1905000 w 2138511"/>
                <a:gd name="connsiteY48" fmla="*/ 262609 h 853159"/>
                <a:gd name="connsiteX49" fmla="*/ 1919288 w 2138511"/>
                <a:gd name="connsiteY49" fmla="*/ 248322 h 853159"/>
                <a:gd name="connsiteX50" fmla="*/ 1947863 w 2138511"/>
                <a:gd name="connsiteY50" fmla="*/ 229272 h 853159"/>
                <a:gd name="connsiteX51" fmla="*/ 1962150 w 2138511"/>
                <a:gd name="connsiteY51" fmla="*/ 214984 h 853159"/>
                <a:gd name="connsiteX52" fmla="*/ 1990725 w 2138511"/>
                <a:gd name="connsiteY52" fmla="*/ 195934 h 853159"/>
                <a:gd name="connsiteX53" fmla="*/ 2005013 w 2138511"/>
                <a:gd name="connsiteY53" fmla="*/ 181647 h 853159"/>
                <a:gd name="connsiteX54" fmla="*/ 2019300 w 2138511"/>
                <a:gd name="connsiteY54" fmla="*/ 172122 h 853159"/>
                <a:gd name="connsiteX55" fmla="*/ 2010490 w 2138511"/>
                <a:gd name="connsiteY55" fmla="*/ 169733 h 853159"/>
                <a:gd name="connsiteX56" fmla="*/ 2047726 w 2138511"/>
                <a:gd name="connsiteY56" fmla="*/ 136404 h 853159"/>
                <a:gd name="connsiteX57" fmla="*/ 2124373 w 2138511"/>
                <a:gd name="connsiteY57" fmla="*/ 22154 h 853159"/>
                <a:gd name="connsiteX58" fmla="*/ 2138511 w 2138511"/>
                <a:gd name="connsiteY58" fmla="*/ 78021 h 853159"/>
                <a:gd name="connsiteX59" fmla="*/ 2138363 w 2138511"/>
                <a:gd name="connsiteY59" fmla="*/ 843634 h 853159"/>
                <a:gd name="connsiteX60" fmla="*/ 2124075 w 2138511"/>
                <a:gd name="connsiteY60" fmla="*/ 848397 h 853159"/>
                <a:gd name="connsiteX61" fmla="*/ 2043113 w 2138511"/>
                <a:gd name="connsiteY61" fmla="*/ 853159 h 853159"/>
                <a:gd name="connsiteX62" fmla="*/ 1343025 w 2138511"/>
                <a:gd name="connsiteY62" fmla="*/ 848397 h 853159"/>
                <a:gd name="connsiteX63" fmla="*/ 1181100 w 2138511"/>
                <a:gd name="connsiteY63" fmla="*/ 843634 h 853159"/>
                <a:gd name="connsiteX64" fmla="*/ 490538 w 2138511"/>
                <a:gd name="connsiteY64" fmla="*/ 848397 h 853159"/>
                <a:gd name="connsiteX65" fmla="*/ 0 w 2138511"/>
                <a:gd name="connsiteY65" fmla="*/ 838872 h 853159"/>
                <a:gd name="connsiteX0" fmla="*/ 0 w 2138511"/>
                <a:gd name="connsiteY0" fmla="*/ 838872 h 853159"/>
                <a:gd name="connsiteX1" fmla="*/ 0 w 2138511"/>
                <a:gd name="connsiteY1" fmla="*/ 838872 h 853159"/>
                <a:gd name="connsiteX2" fmla="*/ 390525 w 2138511"/>
                <a:gd name="connsiteY2" fmla="*/ 829347 h 853159"/>
                <a:gd name="connsiteX3" fmla="*/ 442913 w 2138511"/>
                <a:gd name="connsiteY3" fmla="*/ 824584 h 853159"/>
                <a:gd name="connsiteX4" fmla="*/ 528638 w 2138511"/>
                <a:gd name="connsiteY4" fmla="*/ 819822 h 853159"/>
                <a:gd name="connsiteX5" fmla="*/ 571500 w 2138511"/>
                <a:gd name="connsiteY5" fmla="*/ 810297 h 853159"/>
                <a:gd name="connsiteX6" fmla="*/ 614363 w 2138511"/>
                <a:gd name="connsiteY6" fmla="*/ 805534 h 853159"/>
                <a:gd name="connsiteX7" fmla="*/ 671513 w 2138511"/>
                <a:gd name="connsiteY7" fmla="*/ 796009 h 853159"/>
                <a:gd name="connsiteX8" fmla="*/ 685800 w 2138511"/>
                <a:gd name="connsiteY8" fmla="*/ 791247 h 853159"/>
                <a:gd name="connsiteX9" fmla="*/ 752475 w 2138511"/>
                <a:gd name="connsiteY9" fmla="*/ 772197 h 853159"/>
                <a:gd name="connsiteX10" fmla="*/ 776288 w 2138511"/>
                <a:gd name="connsiteY10" fmla="*/ 767434 h 853159"/>
                <a:gd name="connsiteX11" fmla="*/ 804863 w 2138511"/>
                <a:gd name="connsiteY11" fmla="*/ 757909 h 853159"/>
                <a:gd name="connsiteX12" fmla="*/ 823913 w 2138511"/>
                <a:gd name="connsiteY12" fmla="*/ 748384 h 853159"/>
                <a:gd name="connsiteX13" fmla="*/ 857250 w 2138511"/>
                <a:gd name="connsiteY13" fmla="*/ 743622 h 853159"/>
                <a:gd name="connsiteX14" fmla="*/ 909638 w 2138511"/>
                <a:gd name="connsiteY14" fmla="*/ 729334 h 853159"/>
                <a:gd name="connsiteX15" fmla="*/ 947738 w 2138511"/>
                <a:gd name="connsiteY15" fmla="*/ 719809 h 853159"/>
                <a:gd name="connsiteX16" fmla="*/ 990600 w 2138511"/>
                <a:gd name="connsiteY16" fmla="*/ 705522 h 853159"/>
                <a:gd name="connsiteX17" fmla="*/ 1019175 w 2138511"/>
                <a:gd name="connsiteY17" fmla="*/ 691234 h 853159"/>
                <a:gd name="connsiteX18" fmla="*/ 1033463 w 2138511"/>
                <a:gd name="connsiteY18" fmla="*/ 686472 h 853159"/>
                <a:gd name="connsiteX19" fmla="*/ 1066800 w 2138511"/>
                <a:gd name="connsiteY19" fmla="*/ 676947 h 853159"/>
                <a:gd name="connsiteX20" fmla="*/ 1085850 w 2138511"/>
                <a:gd name="connsiteY20" fmla="*/ 667422 h 853159"/>
                <a:gd name="connsiteX21" fmla="*/ 1100138 w 2138511"/>
                <a:gd name="connsiteY21" fmla="*/ 662659 h 853159"/>
                <a:gd name="connsiteX22" fmla="*/ 1119188 w 2138511"/>
                <a:gd name="connsiteY22" fmla="*/ 653134 h 853159"/>
                <a:gd name="connsiteX23" fmla="*/ 1147763 w 2138511"/>
                <a:gd name="connsiteY23" fmla="*/ 643609 h 853159"/>
                <a:gd name="connsiteX24" fmla="*/ 1162050 w 2138511"/>
                <a:gd name="connsiteY24" fmla="*/ 634084 h 853159"/>
                <a:gd name="connsiteX25" fmla="*/ 1204913 w 2138511"/>
                <a:gd name="connsiteY25" fmla="*/ 619797 h 853159"/>
                <a:gd name="connsiteX26" fmla="*/ 1276350 w 2138511"/>
                <a:gd name="connsiteY26" fmla="*/ 595984 h 853159"/>
                <a:gd name="connsiteX27" fmla="*/ 1290638 w 2138511"/>
                <a:gd name="connsiteY27" fmla="*/ 586459 h 853159"/>
                <a:gd name="connsiteX28" fmla="*/ 1328738 w 2138511"/>
                <a:gd name="connsiteY28" fmla="*/ 576934 h 853159"/>
                <a:gd name="connsiteX29" fmla="*/ 1362075 w 2138511"/>
                <a:gd name="connsiteY29" fmla="*/ 562647 h 853159"/>
                <a:gd name="connsiteX30" fmla="*/ 1376363 w 2138511"/>
                <a:gd name="connsiteY30" fmla="*/ 553122 h 853159"/>
                <a:gd name="connsiteX31" fmla="*/ 1404938 w 2138511"/>
                <a:gd name="connsiteY31" fmla="*/ 543597 h 853159"/>
                <a:gd name="connsiteX32" fmla="*/ 1419225 w 2138511"/>
                <a:gd name="connsiteY32" fmla="*/ 534072 h 853159"/>
                <a:gd name="connsiteX33" fmla="*/ 1466850 w 2138511"/>
                <a:gd name="connsiteY33" fmla="*/ 519784 h 853159"/>
                <a:gd name="connsiteX34" fmla="*/ 1495425 w 2138511"/>
                <a:gd name="connsiteY34" fmla="*/ 505497 h 853159"/>
                <a:gd name="connsiteX35" fmla="*/ 1528763 w 2138511"/>
                <a:gd name="connsiteY35" fmla="*/ 486447 h 853159"/>
                <a:gd name="connsiteX36" fmla="*/ 1543050 w 2138511"/>
                <a:gd name="connsiteY36" fmla="*/ 476922 h 853159"/>
                <a:gd name="connsiteX37" fmla="*/ 1557338 w 2138511"/>
                <a:gd name="connsiteY37" fmla="*/ 472159 h 853159"/>
                <a:gd name="connsiteX38" fmla="*/ 1585913 w 2138511"/>
                <a:gd name="connsiteY38" fmla="*/ 457872 h 853159"/>
                <a:gd name="connsiteX39" fmla="*/ 1652588 w 2138511"/>
                <a:gd name="connsiteY39" fmla="*/ 419772 h 853159"/>
                <a:gd name="connsiteX40" fmla="*/ 1671638 w 2138511"/>
                <a:gd name="connsiteY40" fmla="*/ 405484 h 853159"/>
                <a:gd name="connsiteX41" fmla="*/ 1685925 w 2138511"/>
                <a:gd name="connsiteY41" fmla="*/ 400722 h 853159"/>
                <a:gd name="connsiteX42" fmla="*/ 1724025 w 2138511"/>
                <a:gd name="connsiteY42" fmla="*/ 381672 h 853159"/>
                <a:gd name="connsiteX43" fmla="*/ 1752600 w 2138511"/>
                <a:gd name="connsiteY43" fmla="*/ 362622 h 853159"/>
                <a:gd name="connsiteX44" fmla="*/ 1781175 w 2138511"/>
                <a:gd name="connsiteY44" fmla="*/ 343572 h 853159"/>
                <a:gd name="connsiteX45" fmla="*/ 1814513 w 2138511"/>
                <a:gd name="connsiteY45" fmla="*/ 324522 h 853159"/>
                <a:gd name="connsiteX46" fmla="*/ 1843088 w 2138511"/>
                <a:gd name="connsiteY46" fmla="*/ 305472 h 853159"/>
                <a:gd name="connsiteX47" fmla="*/ 1876425 w 2138511"/>
                <a:gd name="connsiteY47" fmla="*/ 281659 h 853159"/>
                <a:gd name="connsiteX48" fmla="*/ 1905000 w 2138511"/>
                <a:gd name="connsiteY48" fmla="*/ 262609 h 853159"/>
                <a:gd name="connsiteX49" fmla="*/ 1919288 w 2138511"/>
                <a:gd name="connsiteY49" fmla="*/ 248322 h 853159"/>
                <a:gd name="connsiteX50" fmla="*/ 1947863 w 2138511"/>
                <a:gd name="connsiteY50" fmla="*/ 229272 h 853159"/>
                <a:gd name="connsiteX51" fmla="*/ 1962150 w 2138511"/>
                <a:gd name="connsiteY51" fmla="*/ 214984 h 853159"/>
                <a:gd name="connsiteX52" fmla="*/ 1990725 w 2138511"/>
                <a:gd name="connsiteY52" fmla="*/ 195934 h 853159"/>
                <a:gd name="connsiteX53" fmla="*/ 2005013 w 2138511"/>
                <a:gd name="connsiteY53" fmla="*/ 181647 h 853159"/>
                <a:gd name="connsiteX54" fmla="*/ 2019300 w 2138511"/>
                <a:gd name="connsiteY54" fmla="*/ 172122 h 853159"/>
                <a:gd name="connsiteX55" fmla="*/ 1926759 w 2138511"/>
                <a:gd name="connsiteY55" fmla="*/ 245883 h 853159"/>
                <a:gd name="connsiteX56" fmla="*/ 2047726 w 2138511"/>
                <a:gd name="connsiteY56" fmla="*/ 136404 h 853159"/>
                <a:gd name="connsiteX57" fmla="*/ 2124373 w 2138511"/>
                <a:gd name="connsiteY57" fmla="*/ 22154 h 853159"/>
                <a:gd name="connsiteX58" fmla="*/ 2138511 w 2138511"/>
                <a:gd name="connsiteY58" fmla="*/ 78021 h 853159"/>
                <a:gd name="connsiteX59" fmla="*/ 2138363 w 2138511"/>
                <a:gd name="connsiteY59" fmla="*/ 843634 h 853159"/>
                <a:gd name="connsiteX60" fmla="*/ 2124075 w 2138511"/>
                <a:gd name="connsiteY60" fmla="*/ 848397 h 853159"/>
                <a:gd name="connsiteX61" fmla="*/ 2043113 w 2138511"/>
                <a:gd name="connsiteY61" fmla="*/ 853159 h 853159"/>
                <a:gd name="connsiteX62" fmla="*/ 1343025 w 2138511"/>
                <a:gd name="connsiteY62" fmla="*/ 848397 h 853159"/>
                <a:gd name="connsiteX63" fmla="*/ 1181100 w 2138511"/>
                <a:gd name="connsiteY63" fmla="*/ 843634 h 853159"/>
                <a:gd name="connsiteX64" fmla="*/ 490538 w 2138511"/>
                <a:gd name="connsiteY64" fmla="*/ 848397 h 853159"/>
                <a:gd name="connsiteX65" fmla="*/ 0 w 2138511"/>
                <a:gd name="connsiteY65" fmla="*/ 838872 h 853159"/>
                <a:gd name="connsiteX0" fmla="*/ 0 w 2142975"/>
                <a:gd name="connsiteY0" fmla="*/ 845868 h 860155"/>
                <a:gd name="connsiteX1" fmla="*/ 0 w 2142975"/>
                <a:gd name="connsiteY1" fmla="*/ 845868 h 860155"/>
                <a:gd name="connsiteX2" fmla="*/ 390525 w 2142975"/>
                <a:gd name="connsiteY2" fmla="*/ 836343 h 860155"/>
                <a:gd name="connsiteX3" fmla="*/ 442913 w 2142975"/>
                <a:gd name="connsiteY3" fmla="*/ 831580 h 860155"/>
                <a:gd name="connsiteX4" fmla="*/ 528638 w 2142975"/>
                <a:gd name="connsiteY4" fmla="*/ 826818 h 860155"/>
                <a:gd name="connsiteX5" fmla="*/ 571500 w 2142975"/>
                <a:gd name="connsiteY5" fmla="*/ 817293 h 860155"/>
                <a:gd name="connsiteX6" fmla="*/ 614363 w 2142975"/>
                <a:gd name="connsiteY6" fmla="*/ 812530 h 860155"/>
                <a:gd name="connsiteX7" fmla="*/ 671513 w 2142975"/>
                <a:gd name="connsiteY7" fmla="*/ 803005 h 860155"/>
                <a:gd name="connsiteX8" fmla="*/ 685800 w 2142975"/>
                <a:gd name="connsiteY8" fmla="*/ 798243 h 860155"/>
                <a:gd name="connsiteX9" fmla="*/ 752475 w 2142975"/>
                <a:gd name="connsiteY9" fmla="*/ 779193 h 860155"/>
                <a:gd name="connsiteX10" fmla="*/ 776288 w 2142975"/>
                <a:gd name="connsiteY10" fmla="*/ 774430 h 860155"/>
                <a:gd name="connsiteX11" fmla="*/ 804863 w 2142975"/>
                <a:gd name="connsiteY11" fmla="*/ 764905 h 860155"/>
                <a:gd name="connsiteX12" fmla="*/ 823913 w 2142975"/>
                <a:gd name="connsiteY12" fmla="*/ 755380 h 860155"/>
                <a:gd name="connsiteX13" fmla="*/ 857250 w 2142975"/>
                <a:gd name="connsiteY13" fmla="*/ 750618 h 860155"/>
                <a:gd name="connsiteX14" fmla="*/ 909638 w 2142975"/>
                <a:gd name="connsiteY14" fmla="*/ 736330 h 860155"/>
                <a:gd name="connsiteX15" fmla="*/ 947738 w 2142975"/>
                <a:gd name="connsiteY15" fmla="*/ 726805 h 860155"/>
                <a:gd name="connsiteX16" fmla="*/ 990600 w 2142975"/>
                <a:gd name="connsiteY16" fmla="*/ 712518 h 860155"/>
                <a:gd name="connsiteX17" fmla="*/ 1019175 w 2142975"/>
                <a:gd name="connsiteY17" fmla="*/ 698230 h 860155"/>
                <a:gd name="connsiteX18" fmla="*/ 1033463 w 2142975"/>
                <a:gd name="connsiteY18" fmla="*/ 693468 h 860155"/>
                <a:gd name="connsiteX19" fmla="*/ 1066800 w 2142975"/>
                <a:gd name="connsiteY19" fmla="*/ 683943 h 860155"/>
                <a:gd name="connsiteX20" fmla="*/ 1085850 w 2142975"/>
                <a:gd name="connsiteY20" fmla="*/ 674418 h 860155"/>
                <a:gd name="connsiteX21" fmla="*/ 1100138 w 2142975"/>
                <a:gd name="connsiteY21" fmla="*/ 669655 h 860155"/>
                <a:gd name="connsiteX22" fmla="*/ 1119188 w 2142975"/>
                <a:gd name="connsiteY22" fmla="*/ 660130 h 860155"/>
                <a:gd name="connsiteX23" fmla="*/ 1147763 w 2142975"/>
                <a:gd name="connsiteY23" fmla="*/ 650605 h 860155"/>
                <a:gd name="connsiteX24" fmla="*/ 1162050 w 2142975"/>
                <a:gd name="connsiteY24" fmla="*/ 641080 h 860155"/>
                <a:gd name="connsiteX25" fmla="*/ 1204913 w 2142975"/>
                <a:gd name="connsiteY25" fmla="*/ 626793 h 860155"/>
                <a:gd name="connsiteX26" fmla="*/ 1276350 w 2142975"/>
                <a:gd name="connsiteY26" fmla="*/ 602980 h 860155"/>
                <a:gd name="connsiteX27" fmla="*/ 1290638 w 2142975"/>
                <a:gd name="connsiteY27" fmla="*/ 593455 h 860155"/>
                <a:gd name="connsiteX28" fmla="*/ 1328738 w 2142975"/>
                <a:gd name="connsiteY28" fmla="*/ 583930 h 860155"/>
                <a:gd name="connsiteX29" fmla="*/ 1362075 w 2142975"/>
                <a:gd name="connsiteY29" fmla="*/ 569643 h 860155"/>
                <a:gd name="connsiteX30" fmla="*/ 1376363 w 2142975"/>
                <a:gd name="connsiteY30" fmla="*/ 560118 h 860155"/>
                <a:gd name="connsiteX31" fmla="*/ 1404938 w 2142975"/>
                <a:gd name="connsiteY31" fmla="*/ 550593 h 860155"/>
                <a:gd name="connsiteX32" fmla="*/ 1419225 w 2142975"/>
                <a:gd name="connsiteY32" fmla="*/ 541068 h 860155"/>
                <a:gd name="connsiteX33" fmla="*/ 1466850 w 2142975"/>
                <a:gd name="connsiteY33" fmla="*/ 526780 h 860155"/>
                <a:gd name="connsiteX34" fmla="*/ 1495425 w 2142975"/>
                <a:gd name="connsiteY34" fmla="*/ 512493 h 860155"/>
                <a:gd name="connsiteX35" fmla="*/ 1528763 w 2142975"/>
                <a:gd name="connsiteY35" fmla="*/ 493443 h 860155"/>
                <a:gd name="connsiteX36" fmla="*/ 1543050 w 2142975"/>
                <a:gd name="connsiteY36" fmla="*/ 483918 h 860155"/>
                <a:gd name="connsiteX37" fmla="*/ 1557338 w 2142975"/>
                <a:gd name="connsiteY37" fmla="*/ 479155 h 860155"/>
                <a:gd name="connsiteX38" fmla="*/ 1585913 w 2142975"/>
                <a:gd name="connsiteY38" fmla="*/ 464868 h 860155"/>
                <a:gd name="connsiteX39" fmla="*/ 1652588 w 2142975"/>
                <a:gd name="connsiteY39" fmla="*/ 426768 h 860155"/>
                <a:gd name="connsiteX40" fmla="*/ 1671638 w 2142975"/>
                <a:gd name="connsiteY40" fmla="*/ 412480 h 860155"/>
                <a:gd name="connsiteX41" fmla="*/ 1685925 w 2142975"/>
                <a:gd name="connsiteY41" fmla="*/ 407718 h 860155"/>
                <a:gd name="connsiteX42" fmla="*/ 1724025 w 2142975"/>
                <a:gd name="connsiteY42" fmla="*/ 388668 h 860155"/>
                <a:gd name="connsiteX43" fmla="*/ 1752600 w 2142975"/>
                <a:gd name="connsiteY43" fmla="*/ 369618 h 860155"/>
                <a:gd name="connsiteX44" fmla="*/ 1781175 w 2142975"/>
                <a:gd name="connsiteY44" fmla="*/ 350568 h 860155"/>
                <a:gd name="connsiteX45" fmla="*/ 1814513 w 2142975"/>
                <a:gd name="connsiteY45" fmla="*/ 331518 h 860155"/>
                <a:gd name="connsiteX46" fmla="*/ 1843088 w 2142975"/>
                <a:gd name="connsiteY46" fmla="*/ 312468 h 860155"/>
                <a:gd name="connsiteX47" fmla="*/ 1876425 w 2142975"/>
                <a:gd name="connsiteY47" fmla="*/ 288655 h 860155"/>
                <a:gd name="connsiteX48" fmla="*/ 1905000 w 2142975"/>
                <a:gd name="connsiteY48" fmla="*/ 269605 h 860155"/>
                <a:gd name="connsiteX49" fmla="*/ 1919288 w 2142975"/>
                <a:gd name="connsiteY49" fmla="*/ 255318 h 860155"/>
                <a:gd name="connsiteX50" fmla="*/ 1947863 w 2142975"/>
                <a:gd name="connsiteY50" fmla="*/ 236268 h 860155"/>
                <a:gd name="connsiteX51" fmla="*/ 1962150 w 2142975"/>
                <a:gd name="connsiteY51" fmla="*/ 221980 h 860155"/>
                <a:gd name="connsiteX52" fmla="*/ 1990725 w 2142975"/>
                <a:gd name="connsiteY52" fmla="*/ 202930 h 860155"/>
                <a:gd name="connsiteX53" fmla="*/ 2005013 w 2142975"/>
                <a:gd name="connsiteY53" fmla="*/ 188643 h 860155"/>
                <a:gd name="connsiteX54" fmla="*/ 2019300 w 2142975"/>
                <a:gd name="connsiteY54" fmla="*/ 179118 h 860155"/>
                <a:gd name="connsiteX55" fmla="*/ 1926759 w 2142975"/>
                <a:gd name="connsiteY55" fmla="*/ 252879 h 860155"/>
                <a:gd name="connsiteX56" fmla="*/ 1920686 w 2142975"/>
                <a:gd name="connsiteY56" fmla="*/ 252867 h 860155"/>
                <a:gd name="connsiteX57" fmla="*/ 2124373 w 2142975"/>
                <a:gd name="connsiteY57" fmla="*/ 29150 h 860155"/>
                <a:gd name="connsiteX58" fmla="*/ 2138511 w 2142975"/>
                <a:gd name="connsiteY58" fmla="*/ 85017 h 860155"/>
                <a:gd name="connsiteX59" fmla="*/ 2138363 w 2142975"/>
                <a:gd name="connsiteY59" fmla="*/ 850630 h 860155"/>
                <a:gd name="connsiteX60" fmla="*/ 2124075 w 2142975"/>
                <a:gd name="connsiteY60" fmla="*/ 855393 h 860155"/>
                <a:gd name="connsiteX61" fmla="*/ 2043113 w 2142975"/>
                <a:gd name="connsiteY61" fmla="*/ 860155 h 860155"/>
                <a:gd name="connsiteX62" fmla="*/ 1343025 w 2142975"/>
                <a:gd name="connsiteY62" fmla="*/ 855393 h 860155"/>
                <a:gd name="connsiteX63" fmla="*/ 1181100 w 2142975"/>
                <a:gd name="connsiteY63" fmla="*/ 850630 h 860155"/>
                <a:gd name="connsiteX64" fmla="*/ 490538 w 2142975"/>
                <a:gd name="connsiteY64" fmla="*/ 855393 h 860155"/>
                <a:gd name="connsiteX65" fmla="*/ 0 w 2142975"/>
                <a:gd name="connsiteY65" fmla="*/ 845868 h 860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2142975" h="860155">
                  <a:moveTo>
                    <a:pt x="0" y="845868"/>
                  </a:moveTo>
                  <a:lnTo>
                    <a:pt x="0" y="845868"/>
                  </a:lnTo>
                  <a:lnTo>
                    <a:pt x="390525" y="836343"/>
                  </a:lnTo>
                  <a:cubicBezTo>
                    <a:pt x="408041" y="835528"/>
                    <a:pt x="425420" y="832786"/>
                    <a:pt x="442913" y="831580"/>
                  </a:cubicBezTo>
                  <a:cubicBezTo>
                    <a:pt x="471464" y="829611"/>
                    <a:pt x="500063" y="828405"/>
                    <a:pt x="528638" y="826818"/>
                  </a:cubicBezTo>
                  <a:cubicBezTo>
                    <a:pt x="542510" y="823350"/>
                    <a:pt x="557384" y="819310"/>
                    <a:pt x="571500" y="817293"/>
                  </a:cubicBezTo>
                  <a:cubicBezTo>
                    <a:pt x="585731" y="815260"/>
                    <a:pt x="600075" y="814118"/>
                    <a:pt x="614363" y="812530"/>
                  </a:cubicBezTo>
                  <a:cubicBezTo>
                    <a:pt x="664839" y="799912"/>
                    <a:pt x="589748" y="817872"/>
                    <a:pt x="671513" y="803005"/>
                  </a:cubicBezTo>
                  <a:cubicBezTo>
                    <a:pt x="676452" y="802107"/>
                    <a:pt x="680957" y="799564"/>
                    <a:pt x="685800" y="798243"/>
                  </a:cubicBezTo>
                  <a:cubicBezTo>
                    <a:pt x="751573" y="780305"/>
                    <a:pt x="697727" y="797442"/>
                    <a:pt x="752475" y="779193"/>
                  </a:cubicBezTo>
                  <a:cubicBezTo>
                    <a:pt x="760154" y="776633"/>
                    <a:pt x="768478" y="776560"/>
                    <a:pt x="776288" y="774430"/>
                  </a:cubicBezTo>
                  <a:cubicBezTo>
                    <a:pt x="785974" y="771788"/>
                    <a:pt x="795338" y="768080"/>
                    <a:pt x="804863" y="764905"/>
                  </a:cubicBezTo>
                  <a:cubicBezTo>
                    <a:pt x="811598" y="762660"/>
                    <a:pt x="817064" y="757248"/>
                    <a:pt x="823913" y="755380"/>
                  </a:cubicBezTo>
                  <a:cubicBezTo>
                    <a:pt x="834743" y="752427"/>
                    <a:pt x="846138" y="752205"/>
                    <a:pt x="857250" y="750618"/>
                  </a:cubicBezTo>
                  <a:cubicBezTo>
                    <a:pt x="906025" y="734360"/>
                    <a:pt x="865885" y="746427"/>
                    <a:pt x="909638" y="736330"/>
                  </a:cubicBezTo>
                  <a:cubicBezTo>
                    <a:pt x="922394" y="733386"/>
                    <a:pt x="947738" y="726805"/>
                    <a:pt x="947738" y="726805"/>
                  </a:cubicBezTo>
                  <a:cubicBezTo>
                    <a:pt x="972596" y="710233"/>
                    <a:pt x="952101" y="721073"/>
                    <a:pt x="990600" y="712518"/>
                  </a:cubicBezTo>
                  <a:cubicBezTo>
                    <a:pt x="1012148" y="707730"/>
                    <a:pt x="998624" y="708505"/>
                    <a:pt x="1019175" y="698230"/>
                  </a:cubicBezTo>
                  <a:cubicBezTo>
                    <a:pt x="1023665" y="695985"/>
                    <a:pt x="1028636" y="694847"/>
                    <a:pt x="1033463" y="693468"/>
                  </a:cubicBezTo>
                  <a:cubicBezTo>
                    <a:pt x="1045538" y="690018"/>
                    <a:pt x="1055388" y="688834"/>
                    <a:pt x="1066800" y="683943"/>
                  </a:cubicBezTo>
                  <a:cubicBezTo>
                    <a:pt x="1073326" y="681146"/>
                    <a:pt x="1079325" y="677215"/>
                    <a:pt x="1085850" y="674418"/>
                  </a:cubicBezTo>
                  <a:cubicBezTo>
                    <a:pt x="1090464" y="672440"/>
                    <a:pt x="1095524" y="671633"/>
                    <a:pt x="1100138" y="669655"/>
                  </a:cubicBezTo>
                  <a:cubicBezTo>
                    <a:pt x="1106663" y="666858"/>
                    <a:pt x="1112596" y="662767"/>
                    <a:pt x="1119188" y="660130"/>
                  </a:cubicBezTo>
                  <a:cubicBezTo>
                    <a:pt x="1128510" y="656401"/>
                    <a:pt x="1139409" y="656174"/>
                    <a:pt x="1147763" y="650605"/>
                  </a:cubicBezTo>
                  <a:cubicBezTo>
                    <a:pt x="1152525" y="647430"/>
                    <a:pt x="1156820" y="643405"/>
                    <a:pt x="1162050" y="641080"/>
                  </a:cubicBezTo>
                  <a:cubicBezTo>
                    <a:pt x="1162070" y="641071"/>
                    <a:pt x="1197759" y="629178"/>
                    <a:pt x="1204913" y="626793"/>
                  </a:cubicBezTo>
                  <a:lnTo>
                    <a:pt x="1276350" y="602980"/>
                  </a:lnTo>
                  <a:cubicBezTo>
                    <a:pt x="1281780" y="601170"/>
                    <a:pt x="1285259" y="595411"/>
                    <a:pt x="1290638" y="593455"/>
                  </a:cubicBezTo>
                  <a:cubicBezTo>
                    <a:pt x="1302941" y="588981"/>
                    <a:pt x="1328738" y="583930"/>
                    <a:pt x="1328738" y="583930"/>
                  </a:cubicBezTo>
                  <a:cubicBezTo>
                    <a:pt x="1364604" y="560018"/>
                    <a:pt x="1319023" y="588093"/>
                    <a:pt x="1362075" y="569643"/>
                  </a:cubicBezTo>
                  <a:cubicBezTo>
                    <a:pt x="1367336" y="567388"/>
                    <a:pt x="1371132" y="562443"/>
                    <a:pt x="1376363" y="560118"/>
                  </a:cubicBezTo>
                  <a:cubicBezTo>
                    <a:pt x="1385538" y="556040"/>
                    <a:pt x="1404938" y="550593"/>
                    <a:pt x="1404938" y="550593"/>
                  </a:cubicBezTo>
                  <a:cubicBezTo>
                    <a:pt x="1409700" y="547418"/>
                    <a:pt x="1413964" y="543323"/>
                    <a:pt x="1419225" y="541068"/>
                  </a:cubicBezTo>
                  <a:cubicBezTo>
                    <a:pt x="1437860" y="533081"/>
                    <a:pt x="1447643" y="539584"/>
                    <a:pt x="1466850" y="526780"/>
                  </a:cubicBezTo>
                  <a:cubicBezTo>
                    <a:pt x="1485315" y="514471"/>
                    <a:pt x="1475708" y="519065"/>
                    <a:pt x="1495425" y="512493"/>
                  </a:cubicBezTo>
                  <a:cubicBezTo>
                    <a:pt x="1530242" y="489283"/>
                    <a:pt x="1486458" y="517618"/>
                    <a:pt x="1528763" y="493443"/>
                  </a:cubicBezTo>
                  <a:cubicBezTo>
                    <a:pt x="1533733" y="490603"/>
                    <a:pt x="1537931" y="486478"/>
                    <a:pt x="1543050" y="483918"/>
                  </a:cubicBezTo>
                  <a:cubicBezTo>
                    <a:pt x="1547540" y="481673"/>
                    <a:pt x="1552848" y="481400"/>
                    <a:pt x="1557338" y="479155"/>
                  </a:cubicBezTo>
                  <a:cubicBezTo>
                    <a:pt x="1594260" y="460694"/>
                    <a:pt x="1550006" y="476835"/>
                    <a:pt x="1585913" y="464868"/>
                  </a:cubicBezTo>
                  <a:cubicBezTo>
                    <a:pt x="1626302" y="437942"/>
                    <a:pt x="1604249" y="450938"/>
                    <a:pt x="1652588" y="426768"/>
                  </a:cubicBezTo>
                  <a:cubicBezTo>
                    <a:pt x="1659688" y="423218"/>
                    <a:pt x="1664746" y="416418"/>
                    <a:pt x="1671638" y="412480"/>
                  </a:cubicBezTo>
                  <a:cubicBezTo>
                    <a:pt x="1675996" y="409989"/>
                    <a:pt x="1681355" y="409795"/>
                    <a:pt x="1685925" y="407718"/>
                  </a:cubicBezTo>
                  <a:cubicBezTo>
                    <a:pt x="1698851" y="401842"/>
                    <a:pt x="1711325" y="395018"/>
                    <a:pt x="1724025" y="388668"/>
                  </a:cubicBezTo>
                  <a:cubicBezTo>
                    <a:pt x="1734264" y="383548"/>
                    <a:pt x="1743075" y="375968"/>
                    <a:pt x="1752600" y="369618"/>
                  </a:cubicBezTo>
                  <a:lnTo>
                    <a:pt x="1781175" y="350568"/>
                  </a:lnTo>
                  <a:cubicBezTo>
                    <a:pt x="1830593" y="317623"/>
                    <a:pt x="1754098" y="367767"/>
                    <a:pt x="1814513" y="331518"/>
                  </a:cubicBezTo>
                  <a:cubicBezTo>
                    <a:pt x="1824329" y="325628"/>
                    <a:pt x="1833563" y="318818"/>
                    <a:pt x="1843088" y="312468"/>
                  </a:cubicBezTo>
                  <a:cubicBezTo>
                    <a:pt x="1901017" y="273849"/>
                    <a:pt x="1810640" y="321548"/>
                    <a:pt x="1876425" y="288655"/>
                  </a:cubicBezTo>
                  <a:cubicBezTo>
                    <a:pt x="1897027" y="257752"/>
                    <a:pt x="1871881" y="288530"/>
                    <a:pt x="1905000" y="269605"/>
                  </a:cubicBezTo>
                  <a:cubicBezTo>
                    <a:pt x="1910848" y="266263"/>
                    <a:pt x="1913972" y="259453"/>
                    <a:pt x="1919288" y="255318"/>
                  </a:cubicBezTo>
                  <a:cubicBezTo>
                    <a:pt x="1928324" y="248290"/>
                    <a:pt x="1938338" y="242618"/>
                    <a:pt x="1947863" y="236268"/>
                  </a:cubicBezTo>
                  <a:cubicBezTo>
                    <a:pt x="1953467" y="232532"/>
                    <a:pt x="1956834" y="226115"/>
                    <a:pt x="1962150" y="221980"/>
                  </a:cubicBezTo>
                  <a:cubicBezTo>
                    <a:pt x="1971186" y="214952"/>
                    <a:pt x="1981200" y="209280"/>
                    <a:pt x="1990725" y="202930"/>
                  </a:cubicBezTo>
                  <a:cubicBezTo>
                    <a:pt x="1996329" y="199194"/>
                    <a:pt x="1999839" y="192955"/>
                    <a:pt x="2005013" y="188643"/>
                  </a:cubicBezTo>
                  <a:cubicBezTo>
                    <a:pt x="2009410" y="184979"/>
                    <a:pt x="2032342" y="168412"/>
                    <a:pt x="2019300" y="179118"/>
                  </a:cubicBezTo>
                  <a:cubicBezTo>
                    <a:pt x="2006258" y="189824"/>
                    <a:pt x="1943195" y="240588"/>
                    <a:pt x="1926759" y="252879"/>
                  </a:cubicBezTo>
                  <a:cubicBezTo>
                    <a:pt x="1910323" y="265170"/>
                    <a:pt x="1887750" y="290155"/>
                    <a:pt x="1920686" y="252867"/>
                  </a:cubicBezTo>
                  <a:cubicBezTo>
                    <a:pt x="1953622" y="215579"/>
                    <a:pt x="2088069" y="57125"/>
                    <a:pt x="2124373" y="29150"/>
                  </a:cubicBezTo>
                  <a:cubicBezTo>
                    <a:pt x="2160677" y="1175"/>
                    <a:pt x="2131367" y="-38808"/>
                    <a:pt x="2138511" y="85017"/>
                  </a:cubicBezTo>
                  <a:cubicBezTo>
                    <a:pt x="2134106" y="865640"/>
                    <a:pt x="2137882" y="715095"/>
                    <a:pt x="2138363" y="850630"/>
                  </a:cubicBezTo>
                  <a:cubicBezTo>
                    <a:pt x="2138238" y="855649"/>
                    <a:pt x="2129070" y="854893"/>
                    <a:pt x="2124075" y="855393"/>
                  </a:cubicBezTo>
                  <a:cubicBezTo>
                    <a:pt x="2097175" y="858083"/>
                    <a:pt x="2070100" y="858568"/>
                    <a:pt x="2043113" y="860155"/>
                  </a:cubicBezTo>
                  <a:lnTo>
                    <a:pt x="1343025" y="855393"/>
                  </a:lnTo>
                  <a:cubicBezTo>
                    <a:pt x="1289030" y="854796"/>
                    <a:pt x="1235098" y="850630"/>
                    <a:pt x="1181100" y="850630"/>
                  </a:cubicBezTo>
                  <a:lnTo>
                    <a:pt x="490538" y="855393"/>
                  </a:lnTo>
                  <a:cubicBezTo>
                    <a:pt x="184183" y="847920"/>
                    <a:pt x="360382" y="850630"/>
                    <a:pt x="0" y="845868"/>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cxnSp>
          <p:nvCxnSpPr>
            <p:cNvPr id="38" name="直線矢印コネクタ 37"/>
            <p:cNvCxnSpPr>
              <a:stCxn id="24" idx="0"/>
              <a:endCxn id="24" idx="2"/>
            </p:cNvCxnSpPr>
            <p:nvPr/>
          </p:nvCxnSpPr>
          <p:spPr>
            <a:xfrm>
              <a:off x="4113043" y="4566839"/>
              <a:ext cx="0" cy="863676"/>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22588" name="テキスト ボックス 41"/>
            <p:cNvSpPr txBox="1">
              <a:spLocks noChangeArrowheads="1"/>
            </p:cNvSpPr>
            <p:nvPr/>
          </p:nvSpPr>
          <p:spPr bwMode="auto">
            <a:xfrm>
              <a:off x="3453780" y="4857701"/>
              <a:ext cx="1332000"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死亡保険金</a:t>
              </a:r>
            </a:p>
          </p:txBody>
        </p:sp>
        <p:cxnSp>
          <p:nvCxnSpPr>
            <p:cNvPr id="47" name="直線矢印コネクタ 46"/>
            <p:cNvCxnSpPr/>
            <p:nvPr/>
          </p:nvCxnSpPr>
          <p:spPr>
            <a:xfrm>
              <a:off x="5507049" y="4585891"/>
              <a:ext cx="0" cy="863676"/>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22590" name="テキスト ボックス 43"/>
            <p:cNvSpPr txBox="1">
              <a:spLocks noChangeArrowheads="1"/>
            </p:cNvSpPr>
            <p:nvPr/>
          </p:nvSpPr>
          <p:spPr bwMode="auto">
            <a:xfrm>
              <a:off x="3131840"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契約</a:t>
              </a:r>
            </a:p>
          </p:txBody>
        </p:sp>
        <p:sp>
          <p:nvSpPr>
            <p:cNvPr id="22591" name="テキスト ボックス 44"/>
            <p:cNvSpPr txBox="1">
              <a:spLocks noChangeArrowheads="1"/>
            </p:cNvSpPr>
            <p:nvPr/>
          </p:nvSpPr>
          <p:spPr bwMode="auto">
            <a:xfrm>
              <a:off x="4610100"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満期</a:t>
              </a:r>
            </a:p>
          </p:txBody>
        </p:sp>
        <p:sp>
          <p:nvSpPr>
            <p:cNvPr id="22592" name="テキスト ボックス 50"/>
            <p:cNvSpPr txBox="1">
              <a:spLocks noChangeArrowheads="1"/>
            </p:cNvSpPr>
            <p:nvPr/>
          </p:nvSpPr>
          <p:spPr bwMode="auto">
            <a:xfrm>
              <a:off x="5056370" y="4678536"/>
              <a:ext cx="900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満期</a:t>
              </a:r>
              <a:endParaRPr lang="en-US" altLang="ja-JP"/>
            </a:p>
            <a:p>
              <a:pPr algn="ctr" eaLnBrk="1" hangingPunct="1"/>
              <a:r>
                <a:rPr lang="ja-JP" altLang="en-US"/>
                <a:t>保険金</a:t>
              </a:r>
            </a:p>
          </p:txBody>
        </p:sp>
      </p:grpSp>
      <p:grpSp>
        <p:nvGrpSpPr>
          <p:cNvPr id="19485" name="グループ化 56"/>
          <p:cNvGrpSpPr>
            <a:grpSpLocks/>
          </p:cNvGrpSpPr>
          <p:nvPr/>
        </p:nvGrpSpPr>
        <p:grpSpPr bwMode="auto">
          <a:xfrm>
            <a:off x="6188075" y="5145088"/>
            <a:ext cx="2765425" cy="1287462"/>
            <a:chOff x="6187815" y="4581128"/>
            <a:chExt cx="2765826" cy="1287575"/>
          </a:xfrm>
        </p:grpSpPr>
        <p:sp>
          <p:nvSpPr>
            <p:cNvPr id="19" name="ホームベース 18"/>
            <p:cNvSpPr/>
            <p:nvPr/>
          </p:nvSpPr>
          <p:spPr>
            <a:xfrm>
              <a:off x="6432325" y="4581128"/>
              <a:ext cx="2391122" cy="863676"/>
            </a:xfrm>
            <a:prstGeom prst="homePlate">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3" name="フリーフォーム 32"/>
            <p:cNvSpPr/>
            <p:nvPr/>
          </p:nvSpPr>
          <p:spPr>
            <a:xfrm>
              <a:off x="6445027" y="4860553"/>
              <a:ext cx="2365718" cy="576313"/>
            </a:xfrm>
            <a:custGeom>
              <a:avLst/>
              <a:gdLst>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0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39067 w 2391634"/>
                <a:gd name="connsiteY0" fmla="*/ 0 h 577404"/>
                <a:gd name="connsiteX1" fmla="*/ 2391634 w 2391634"/>
                <a:gd name="connsiteY1" fmla="*/ 152567 h 577404"/>
                <a:gd name="connsiteX2" fmla="*/ 1970393 w 2391634"/>
                <a:gd name="connsiteY2" fmla="*/ 573808 h 577404"/>
                <a:gd name="connsiteX3" fmla="*/ 1920438 w 2391634"/>
                <a:gd name="connsiteY3" fmla="*/ 573479 h 577404"/>
                <a:gd name="connsiteX4" fmla="*/ 1800863 w 2391634"/>
                <a:gd name="connsiteY4" fmla="*/ 570304 h 577404"/>
                <a:gd name="connsiteX5" fmla="*/ 1626937 w 2391634"/>
                <a:gd name="connsiteY5" fmla="*/ 567129 h 577404"/>
                <a:gd name="connsiteX6" fmla="*/ 1398658 w 2391634"/>
                <a:gd name="connsiteY6" fmla="*/ 560779 h 577404"/>
                <a:gd name="connsiteX7" fmla="*/ 887749 w 2391634"/>
                <a:gd name="connsiteY7" fmla="*/ 563954 h 577404"/>
                <a:gd name="connsiteX8" fmla="*/ 702952 w 2391634"/>
                <a:gd name="connsiteY8" fmla="*/ 567129 h 577404"/>
                <a:gd name="connsiteX9" fmla="*/ 199290 w 2391634"/>
                <a:gd name="connsiteY9" fmla="*/ 570304 h 577404"/>
                <a:gd name="connsiteX10" fmla="*/ 39857 w 2391634"/>
                <a:gd name="connsiteY10" fmla="*/ 573479 h 577404"/>
                <a:gd name="connsiteX11" fmla="*/ 26709 w 2391634"/>
                <a:gd name="connsiteY11" fmla="*/ 566335 h 577404"/>
                <a:gd name="connsiteX12" fmla="*/ 0 w 2391634"/>
                <a:gd name="connsiteY12" fmla="*/ 570305 h 577404"/>
                <a:gd name="connsiteX13" fmla="*/ 26194 w 2391634"/>
                <a:gd name="connsiteY13" fmla="*/ 570304 h 577404"/>
                <a:gd name="connsiteX14" fmla="*/ 159432 w 2391634"/>
                <a:gd name="connsiteY14" fmla="*/ 567129 h 577404"/>
                <a:gd name="connsiteX15" fmla="*/ 173926 w 2391634"/>
                <a:gd name="connsiteY15" fmla="*/ 563954 h 577404"/>
                <a:gd name="connsiteX16" fmla="*/ 192043 w 2391634"/>
                <a:gd name="connsiteY16" fmla="*/ 560779 h 577404"/>
                <a:gd name="connsiteX17" fmla="*/ 231901 w 2391634"/>
                <a:gd name="connsiteY17" fmla="*/ 557604 h 577404"/>
                <a:gd name="connsiteX18" fmla="*/ 279006 w 2391634"/>
                <a:gd name="connsiteY18" fmla="*/ 551254 h 577404"/>
                <a:gd name="connsiteX19" fmla="*/ 413075 w 2391634"/>
                <a:gd name="connsiteY19" fmla="*/ 544904 h 577404"/>
                <a:gd name="connsiteX20" fmla="*/ 532649 w 2391634"/>
                <a:gd name="connsiteY20" fmla="*/ 538554 h 577404"/>
                <a:gd name="connsiteX21" fmla="*/ 594248 w 2391634"/>
                <a:gd name="connsiteY21" fmla="*/ 535379 h 577404"/>
                <a:gd name="connsiteX22" fmla="*/ 607165 w 2391634"/>
                <a:gd name="connsiteY22" fmla="*/ 531680 h 577404"/>
                <a:gd name="connsiteX23" fmla="*/ 659471 w 2391634"/>
                <a:gd name="connsiteY23" fmla="*/ 529029 h 577404"/>
                <a:gd name="connsiteX24" fmla="*/ 688458 w 2391634"/>
                <a:gd name="connsiteY24" fmla="*/ 522679 h 577404"/>
                <a:gd name="connsiteX25" fmla="*/ 735563 w 2391634"/>
                <a:gd name="connsiteY25" fmla="*/ 519504 h 577404"/>
                <a:gd name="connsiteX26" fmla="*/ 753681 w 2391634"/>
                <a:gd name="connsiteY26" fmla="*/ 516329 h 577404"/>
                <a:gd name="connsiteX27" fmla="*/ 934854 w 2391634"/>
                <a:gd name="connsiteY27" fmla="*/ 506804 h 577404"/>
                <a:gd name="connsiteX28" fmla="*/ 974712 w 2391634"/>
                <a:gd name="connsiteY28" fmla="*/ 503629 h 577404"/>
                <a:gd name="connsiteX29" fmla="*/ 992830 w 2391634"/>
                <a:gd name="connsiteY29" fmla="*/ 500454 h 577404"/>
                <a:gd name="connsiteX30" fmla="*/ 1018194 w 2391634"/>
                <a:gd name="connsiteY30" fmla="*/ 497279 h 577404"/>
                <a:gd name="connsiteX31" fmla="*/ 1058052 w 2391634"/>
                <a:gd name="connsiteY31" fmla="*/ 487754 h 577404"/>
                <a:gd name="connsiteX32" fmla="*/ 1087040 w 2391634"/>
                <a:gd name="connsiteY32" fmla="*/ 478229 h 577404"/>
                <a:gd name="connsiteX33" fmla="*/ 1119651 w 2391634"/>
                <a:gd name="connsiteY33" fmla="*/ 475054 h 577404"/>
                <a:gd name="connsiteX34" fmla="*/ 1145015 w 2391634"/>
                <a:gd name="connsiteY34" fmla="*/ 468704 h 577404"/>
                <a:gd name="connsiteX35" fmla="*/ 1166756 w 2391634"/>
                <a:gd name="connsiteY35" fmla="*/ 465529 h 577404"/>
                <a:gd name="connsiteX36" fmla="*/ 1177627 w 2391634"/>
                <a:gd name="connsiteY36" fmla="*/ 462354 h 577404"/>
                <a:gd name="connsiteX37" fmla="*/ 1195744 w 2391634"/>
                <a:gd name="connsiteY37" fmla="*/ 456004 h 577404"/>
                <a:gd name="connsiteX38" fmla="*/ 1217485 w 2391634"/>
                <a:gd name="connsiteY38" fmla="*/ 452829 h 577404"/>
                <a:gd name="connsiteX39" fmla="*/ 1250096 w 2391634"/>
                <a:gd name="connsiteY39" fmla="*/ 443304 h 577404"/>
                <a:gd name="connsiteX40" fmla="*/ 1264590 w 2391634"/>
                <a:gd name="connsiteY40" fmla="*/ 440129 h 577404"/>
                <a:gd name="connsiteX41" fmla="*/ 1275460 w 2391634"/>
                <a:gd name="connsiteY41" fmla="*/ 433779 h 577404"/>
                <a:gd name="connsiteX42" fmla="*/ 1308072 w 2391634"/>
                <a:gd name="connsiteY42" fmla="*/ 424254 h 577404"/>
                <a:gd name="connsiteX43" fmla="*/ 1318942 w 2391634"/>
                <a:gd name="connsiteY43" fmla="*/ 421079 h 577404"/>
                <a:gd name="connsiteX44" fmla="*/ 1351553 w 2391634"/>
                <a:gd name="connsiteY44" fmla="*/ 408379 h 577404"/>
                <a:gd name="connsiteX45" fmla="*/ 1391411 w 2391634"/>
                <a:gd name="connsiteY45" fmla="*/ 395679 h 577404"/>
                <a:gd name="connsiteX46" fmla="*/ 1416776 w 2391634"/>
                <a:gd name="connsiteY46" fmla="*/ 382979 h 577404"/>
                <a:gd name="connsiteX47" fmla="*/ 1431270 w 2391634"/>
                <a:gd name="connsiteY47" fmla="*/ 379804 h 577404"/>
                <a:gd name="connsiteX48" fmla="*/ 1467504 w 2391634"/>
                <a:gd name="connsiteY48" fmla="*/ 367104 h 577404"/>
                <a:gd name="connsiteX49" fmla="*/ 1478375 w 2391634"/>
                <a:gd name="connsiteY49" fmla="*/ 363929 h 577404"/>
                <a:gd name="connsiteX50" fmla="*/ 1503739 w 2391634"/>
                <a:gd name="connsiteY50" fmla="*/ 351229 h 577404"/>
                <a:gd name="connsiteX51" fmla="*/ 1514609 w 2391634"/>
                <a:gd name="connsiteY51" fmla="*/ 348054 h 577404"/>
                <a:gd name="connsiteX52" fmla="*/ 1525060 w 2391634"/>
                <a:gd name="connsiteY52" fmla="*/ 341833 h 577404"/>
                <a:gd name="connsiteX53" fmla="*/ 1547221 w 2391634"/>
                <a:gd name="connsiteY53" fmla="*/ 338529 h 577404"/>
                <a:gd name="connsiteX54" fmla="*/ 1583455 w 2391634"/>
                <a:gd name="connsiteY54" fmla="*/ 325829 h 577404"/>
                <a:gd name="connsiteX55" fmla="*/ 1597949 w 2391634"/>
                <a:gd name="connsiteY55" fmla="*/ 316304 h 577404"/>
                <a:gd name="connsiteX56" fmla="*/ 1612443 w 2391634"/>
                <a:gd name="connsiteY56" fmla="*/ 313129 h 577404"/>
                <a:gd name="connsiteX57" fmla="*/ 1630560 w 2391634"/>
                <a:gd name="connsiteY57" fmla="*/ 306779 h 577404"/>
                <a:gd name="connsiteX58" fmla="*/ 1648678 w 2391634"/>
                <a:gd name="connsiteY58" fmla="*/ 297254 h 577404"/>
                <a:gd name="connsiteX59" fmla="*/ 1663172 w 2391634"/>
                <a:gd name="connsiteY59" fmla="*/ 294079 h 577404"/>
                <a:gd name="connsiteX60" fmla="*/ 1692159 w 2391634"/>
                <a:gd name="connsiteY60" fmla="*/ 281379 h 577404"/>
                <a:gd name="connsiteX61" fmla="*/ 1721147 w 2391634"/>
                <a:gd name="connsiteY61" fmla="*/ 268679 h 577404"/>
                <a:gd name="connsiteX62" fmla="*/ 1735641 w 2391634"/>
                <a:gd name="connsiteY62" fmla="*/ 262329 h 577404"/>
                <a:gd name="connsiteX63" fmla="*/ 1750135 w 2391634"/>
                <a:gd name="connsiteY63" fmla="*/ 259154 h 577404"/>
                <a:gd name="connsiteX64" fmla="*/ 1768252 w 2391634"/>
                <a:gd name="connsiteY64" fmla="*/ 249629 h 577404"/>
                <a:gd name="connsiteX65" fmla="*/ 1811734 w 2391634"/>
                <a:gd name="connsiteY65" fmla="*/ 230579 h 577404"/>
                <a:gd name="connsiteX66" fmla="*/ 1840722 w 2391634"/>
                <a:gd name="connsiteY66" fmla="*/ 217879 h 577404"/>
                <a:gd name="connsiteX67" fmla="*/ 1851592 w 2391634"/>
                <a:gd name="connsiteY67" fmla="*/ 214704 h 577404"/>
                <a:gd name="connsiteX68" fmla="*/ 1861178 w 2391634"/>
                <a:gd name="connsiteY68" fmla="*/ 209034 h 577404"/>
                <a:gd name="connsiteX69" fmla="*/ 1884203 w 2391634"/>
                <a:gd name="connsiteY69" fmla="*/ 202004 h 577404"/>
                <a:gd name="connsiteX70" fmla="*/ 1905944 w 2391634"/>
                <a:gd name="connsiteY70" fmla="*/ 192479 h 577404"/>
                <a:gd name="connsiteX71" fmla="*/ 1924061 w 2391634"/>
                <a:gd name="connsiteY71" fmla="*/ 182954 h 577404"/>
                <a:gd name="connsiteX72" fmla="*/ 1934932 w 2391634"/>
                <a:gd name="connsiteY72" fmla="*/ 176604 h 577404"/>
                <a:gd name="connsiteX73" fmla="*/ 1945802 w 2391634"/>
                <a:gd name="connsiteY73" fmla="*/ 173429 h 577404"/>
                <a:gd name="connsiteX74" fmla="*/ 1978413 w 2391634"/>
                <a:gd name="connsiteY74" fmla="*/ 157554 h 577404"/>
                <a:gd name="connsiteX75" fmla="*/ 2007401 w 2391634"/>
                <a:gd name="connsiteY75" fmla="*/ 141679 h 577404"/>
                <a:gd name="connsiteX76" fmla="*/ 2032765 w 2391634"/>
                <a:gd name="connsiteY76" fmla="*/ 125804 h 577404"/>
                <a:gd name="connsiteX77" fmla="*/ 2047259 w 2391634"/>
                <a:gd name="connsiteY77" fmla="*/ 119454 h 577404"/>
                <a:gd name="connsiteX78" fmla="*/ 2061753 w 2391634"/>
                <a:gd name="connsiteY78" fmla="*/ 109929 h 577404"/>
                <a:gd name="connsiteX79" fmla="*/ 2076247 w 2391634"/>
                <a:gd name="connsiteY79" fmla="*/ 103579 h 577404"/>
                <a:gd name="connsiteX80" fmla="*/ 2087117 w 2391634"/>
                <a:gd name="connsiteY80" fmla="*/ 94054 h 577404"/>
                <a:gd name="connsiteX81" fmla="*/ 2126976 w 2391634"/>
                <a:gd name="connsiteY81" fmla="*/ 75004 h 577404"/>
                <a:gd name="connsiteX82" fmla="*/ 2148716 w 2391634"/>
                <a:gd name="connsiteY82" fmla="*/ 59129 h 577404"/>
                <a:gd name="connsiteX83" fmla="*/ 2163210 w 2391634"/>
                <a:gd name="connsiteY83" fmla="*/ 52779 h 577404"/>
                <a:gd name="connsiteX84" fmla="*/ 2177704 w 2391634"/>
                <a:gd name="connsiteY84" fmla="*/ 43254 h 577404"/>
                <a:gd name="connsiteX85" fmla="*/ 2188575 w 2391634"/>
                <a:gd name="connsiteY85" fmla="*/ 36904 h 577404"/>
                <a:gd name="connsiteX86" fmla="*/ 2203068 w 2391634"/>
                <a:gd name="connsiteY86" fmla="*/ 27379 h 577404"/>
                <a:gd name="connsiteX87" fmla="*/ 2224809 w 2391634"/>
                <a:gd name="connsiteY87" fmla="*/ 14679 h 577404"/>
                <a:gd name="connsiteX88" fmla="*/ 2235680 w 2391634"/>
                <a:gd name="connsiteY88" fmla="*/ 1979 h 577404"/>
                <a:gd name="connsiteX89" fmla="*/ 2239067 w 2391634"/>
                <a:gd name="connsiteY89" fmla="*/ 0 h 577404"/>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60779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64886 w 2368771"/>
                <a:gd name="connsiteY7" fmla="*/ 563954 h 576830"/>
                <a:gd name="connsiteX8" fmla="*/ 680089 w 2368771"/>
                <a:gd name="connsiteY8" fmla="*/ 567129 h 576830"/>
                <a:gd name="connsiteX9" fmla="*/ 176427 w 2368771"/>
                <a:gd name="connsiteY9" fmla="*/ 570304 h 576830"/>
                <a:gd name="connsiteX10" fmla="*/ 16994 w 2368771"/>
                <a:gd name="connsiteY10" fmla="*/ 573479 h 576830"/>
                <a:gd name="connsiteX11" fmla="*/ 3846 w 2368771"/>
                <a:gd name="connsiteY11" fmla="*/ 566335 h 576830"/>
                <a:gd name="connsiteX12" fmla="*/ 10475 w 2368771"/>
                <a:gd name="connsiteY12" fmla="*/ 570305 h 576830"/>
                <a:gd name="connsiteX13" fmla="*/ 3331 w 2368771"/>
                <a:gd name="connsiteY13" fmla="*/ 570304 h 576830"/>
                <a:gd name="connsiteX14" fmla="*/ 136569 w 2368771"/>
                <a:gd name="connsiteY14" fmla="*/ 567129 h 576830"/>
                <a:gd name="connsiteX15" fmla="*/ 151063 w 2368771"/>
                <a:gd name="connsiteY15" fmla="*/ 563954 h 576830"/>
                <a:gd name="connsiteX16" fmla="*/ 169180 w 2368771"/>
                <a:gd name="connsiteY16" fmla="*/ 560779 h 576830"/>
                <a:gd name="connsiteX17" fmla="*/ 209038 w 2368771"/>
                <a:gd name="connsiteY17" fmla="*/ 557604 h 576830"/>
                <a:gd name="connsiteX18" fmla="*/ 256143 w 2368771"/>
                <a:gd name="connsiteY18" fmla="*/ 551254 h 576830"/>
                <a:gd name="connsiteX19" fmla="*/ 390212 w 2368771"/>
                <a:gd name="connsiteY19" fmla="*/ 544904 h 576830"/>
                <a:gd name="connsiteX20" fmla="*/ 509786 w 2368771"/>
                <a:gd name="connsiteY20" fmla="*/ 538554 h 576830"/>
                <a:gd name="connsiteX21" fmla="*/ 571385 w 2368771"/>
                <a:gd name="connsiteY21" fmla="*/ 535379 h 576830"/>
                <a:gd name="connsiteX22" fmla="*/ 584302 w 2368771"/>
                <a:gd name="connsiteY22" fmla="*/ 531680 h 576830"/>
                <a:gd name="connsiteX23" fmla="*/ 636608 w 2368771"/>
                <a:gd name="connsiteY23" fmla="*/ 529029 h 576830"/>
                <a:gd name="connsiteX24" fmla="*/ 665595 w 2368771"/>
                <a:gd name="connsiteY24" fmla="*/ 522679 h 576830"/>
                <a:gd name="connsiteX25" fmla="*/ 712700 w 2368771"/>
                <a:gd name="connsiteY25" fmla="*/ 519504 h 576830"/>
                <a:gd name="connsiteX26" fmla="*/ 730818 w 2368771"/>
                <a:gd name="connsiteY26" fmla="*/ 516329 h 576830"/>
                <a:gd name="connsiteX27" fmla="*/ 911991 w 2368771"/>
                <a:gd name="connsiteY27" fmla="*/ 506804 h 576830"/>
                <a:gd name="connsiteX28" fmla="*/ 951849 w 2368771"/>
                <a:gd name="connsiteY28" fmla="*/ 503629 h 576830"/>
                <a:gd name="connsiteX29" fmla="*/ 969967 w 2368771"/>
                <a:gd name="connsiteY29" fmla="*/ 500454 h 576830"/>
                <a:gd name="connsiteX30" fmla="*/ 995331 w 2368771"/>
                <a:gd name="connsiteY30" fmla="*/ 497279 h 576830"/>
                <a:gd name="connsiteX31" fmla="*/ 1035189 w 2368771"/>
                <a:gd name="connsiteY31" fmla="*/ 487754 h 576830"/>
                <a:gd name="connsiteX32" fmla="*/ 1064177 w 2368771"/>
                <a:gd name="connsiteY32" fmla="*/ 478229 h 576830"/>
                <a:gd name="connsiteX33" fmla="*/ 1096788 w 2368771"/>
                <a:gd name="connsiteY33" fmla="*/ 475054 h 576830"/>
                <a:gd name="connsiteX34" fmla="*/ 1122152 w 2368771"/>
                <a:gd name="connsiteY34" fmla="*/ 468704 h 576830"/>
                <a:gd name="connsiteX35" fmla="*/ 1143893 w 2368771"/>
                <a:gd name="connsiteY35" fmla="*/ 465529 h 576830"/>
                <a:gd name="connsiteX36" fmla="*/ 1154764 w 2368771"/>
                <a:gd name="connsiteY36" fmla="*/ 462354 h 576830"/>
                <a:gd name="connsiteX37" fmla="*/ 1172881 w 2368771"/>
                <a:gd name="connsiteY37" fmla="*/ 456004 h 576830"/>
                <a:gd name="connsiteX38" fmla="*/ 1194622 w 2368771"/>
                <a:gd name="connsiteY38" fmla="*/ 452829 h 576830"/>
                <a:gd name="connsiteX39" fmla="*/ 1227233 w 2368771"/>
                <a:gd name="connsiteY39" fmla="*/ 443304 h 576830"/>
                <a:gd name="connsiteX40" fmla="*/ 1241727 w 2368771"/>
                <a:gd name="connsiteY40" fmla="*/ 440129 h 576830"/>
                <a:gd name="connsiteX41" fmla="*/ 1252597 w 2368771"/>
                <a:gd name="connsiteY41" fmla="*/ 433779 h 576830"/>
                <a:gd name="connsiteX42" fmla="*/ 1285209 w 2368771"/>
                <a:gd name="connsiteY42" fmla="*/ 424254 h 576830"/>
                <a:gd name="connsiteX43" fmla="*/ 1296079 w 2368771"/>
                <a:gd name="connsiteY43" fmla="*/ 421079 h 576830"/>
                <a:gd name="connsiteX44" fmla="*/ 1328690 w 2368771"/>
                <a:gd name="connsiteY44" fmla="*/ 408379 h 576830"/>
                <a:gd name="connsiteX45" fmla="*/ 1368548 w 2368771"/>
                <a:gd name="connsiteY45" fmla="*/ 395679 h 576830"/>
                <a:gd name="connsiteX46" fmla="*/ 1393913 w 2368771"/>
                <a:gd name="connsiteY46" fmla="*/ 382979 h 576830"/>
                <a:gd name="connsiteX47" fmla="*/ 1408407 w 2368771"/>
                <a:gd name="connsiteY47" fmla="*/ 379804 h 576830"/>
                <a:gd name="connsiteX48" fmla="*/ 1444641 w 2368771"/>
                <a:gd name="connsiteY48" fmla="*/ 367104 h 576830"/>
                <a:gd name="connsiteX49" fmla="*/ 1455512 w 2368771"/>
                <a:gd name="connsiteY49" fmla="*/ 363929 h 576830"/>
                <a:gd name="connsiteX50" fmla="*/ 1480876 w 2368771"/>
                <a:gd name="connsiteY50" fmla="*/ 351229 h 576830"/>
                <a:gd name="connsiteX51" fmla="*/ 1491746 w 2368771"/>
                <a:gd name="connsiteY51" fmla="*/ 348054 h 576830"/>
                <a:gd name="connsiteX52" fmla="*/ 1502197 w 2368771"/>
                <a:gd name="connsiteY52" fmla="*/ 341833 h 576830"/>
                <a:gd name="connsiteX53" fmla="*/ 1524358 w 2368771"/>
                <a:gd name="connsiteY53" fmla="*/ 338529 h 576830"/>
                <a:gd name="connsiteX54" fmla="*/ 1560592 w 2368771"/>
                <a:gd name="connsiteY54" fmla="*/ 325829 h 576830"/>
                <a:gd name="connsiteX55" fmla="*/ 1575086 w 2368771"/>
                <a:gd name="connsiteY55" fmla="*/ 316304 h 576830"/>
                <a:gd name="connsiteX56" fmla="*/ 1589580 w 2368771"/>
                <a:gd name="connsiteY56" fmla="*/ 313129 h 576830"/>
                <a:gd name="connsiteX57" fmla="*/ 1607697 w 2368771"/>
                <a:gd name="connsiteY57" fmla="*/ 306779 h 576830"/>
                <a:gd name="connsiteX58" fmla="*/ 1625815 w 2368771"/>
                <a:gd name="connsiteY58" fmla="*/ 297254 h 576830"/>
                <a:gd name="connsiteX59" fmla="*/ 1640309 w 2368771"/>
                <a:gd name="connsiteY59" fmla="*/ 294079 h 576830"/>
                <a:gd name="connsiteX60" fmla="*/ 1669296 w 2368771"/>
                <a:gd name="connsiteY60" fmla="*/ 281379 h 576830"/>
                <a:gd name="connsiteX61" fmla="*/ 1698284 w 2368771"/>
                <a:gd name="connsiteY61" fmla="*/ 268679 h 576830"/>
                <a:gd name="connsiteX62" fmla="*/ 1712778 w 2368771"/>
                <a:gd name="connsiteY62" fmla="*/ 262329 h 576830"/>
                <a:gd name="connsiteX63" fmla="*/ 1727272 w 2368771"/>
                <a:gd name="connsiteY63" fmla="*/ 259154 h 576830"/>
                <a:gd name="connsiteX64" fmla="*/ 1745389 w 2368771"/>
                <a:gd name="connsiteY64" fmla="*/ 249629 h 576830"/>
                <a:gd name="connsiteX65" fmla="*/ 1788871 w 2368771"/>
                <a:gd name="connsiteY65" fmla="*/ 230579 h 576830"/>
                <a:gd name="connsiteX66" fmla="*/ 1817859 w 2368771"/>
                <a:gd name="connsiteY66" fmla="*/ 217879 h 576830"/>
                <a:gd name="connsiteX67" fmla="*/ 1828729 w 2368771"/>
                <a:gd name="connsiteY67" fmla="*/ 214704 h 576830"/>
                <a:gd name="connsiteX68" fmla="*/ 1838315 w 2368771"/>
                <a:gd name="connsiteY68" fmla="*/ 209034 h 576830"/>
                <a:gd name="connsiteX69" fmla="*/ 1861340 w 2368771"/>
                <a:gd name="connsiteY69" fmla="*/ 202004 h 576830"/>
                <a:gd name="connsiteX70" fmla="*/ 1883081 w 2368771"/>
                <a:gd name="connsiteY70" fmla="*/ 192479 h 576830"/>
                <a:gd name="connsiteX71" fmla="*/ 1901198 w 2368771"/>
                <a:gd name="connsiteY71" fmla="*/ 182954 h 576830"/>
                <a:gd name="connsiteX72" fmla="*/ 1912069 w 2368771"/>
                <a:gd name="connsiteY72" fmla="*/ 176604 h 576830"/>
                <a:gd name="connsiteX73" fmla="*/ 1922939 w 2368771"/>
                <a:gd name="connsiteY73" fmla="*/ 173429 h 576830"/>
                <a:gd name="connsiteX74" fmla="*/ 1955550 w 2368771"/>
                <a:gd name="connsiteY74" fmla="*/ 157554 h 576830"/>
                <a:gd name="connsiteX75" fmla="*/ 1984538 w 2368771"/>
                <a:gd name="connsiteY75" fmla="*/ 141679 h 576830"/>
                <a:gd name="connsiteX76" fmla="*/ 2009902 w 2368771"/>
                <a:gd name="connsiteY76" fmla="*/ 125804 h 576830"/>
                <a:gd name="connsiteX77" fmla="*/ 2024396 w 2368771"/>
                <a:gd name="connsiteY77" fmla="*/ 119454 h 576830"/>
                <a:gd name="connsiteX78" fmla="*/ 2038890 w 2368771"/>
                <a:gd name="connsiteY78" fmla="*/ 109929 h 576830"/>
                <a:gd name="connsiteX79" fmla="*/ 2053384 w 2368771"/>
                <a:gd name="connsiteY79" fmla="*/ 103579 h 576830"/>
                <a:gd name="connsiteX80" fmla="*/ 2064254 w 2368771"/>
                <a:gd name="connsiteY80" fmla="*/ 94054 h 576830"/>
                <a:gd name="connsiteX81" fmla="*/ 2104113 w 2368771"/>
                <a:gd name="connsiteY81" fmla="*/ 75004 h 576830"/>
                <a:gd name="connsiteX82" fmla="*/ 2125853 w 2368771"/>
                <a:gd name="connsiteY82" fmla="*/ 59129 h 576830"/>
                <a:gd name="connsiteX83" fmla="*/ 2140347 w 2368771"/>
                <a:gd name="connsiteY83" fmla="*/ 52779 h 576830"/>
                <a:gd name="connsiteX84" fmla="*/ 2154841 w 2368771"/>
                <a:gd name="connsiteY84" fmla="*/ 43254 h 576830"/>
                <a:gd name="connsiteX85" fmla="*/ 2165712 w 2368771"/>
                <a:gd name="connsiteY85" fmla="*/ 36904 h 576830"/>
                <a:gd name="connsiteX86" fmla="*/ 2180205 w 2368771"/>
                <a:gd name="connsiteY86" fmla="*/ 27379 h 576830"/>
                <a:gd name="connsiteX87" fmla="*/ 2201946 w 2368771"/>
                <a:gd name="connsiteY87" fmla="*/ 14679 h 576830"/>
                <a:gd name="connsiteX88" fmla="*/ 2212817 w 2368771"/>
                <a:gd name="connsiteY88" fmla="*/ 1979 h 576830"/>
                <a:gd name="connsiteX89" fmla="*/ 2216204 w 2368771"/>
                <a:gd name="connsiteY89"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67129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4886 w 2368771"/>
                <a:gd name="connsiteY8" fmla="*/ 563954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4074 w 2368771"/>
                <a:gd name="connsiteY5" fmla="*/ 567129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 name="connsiteX0" fmla="*/ 2216204 w 2368771"/>
                <a:gd name="connsiteY0" fmla="*/ 0 h 576830"/>
                <a:gd name="connsiteX1" fmla="*/ 2368771 w 2368771"/>
                <a:gd name="connsiteY1" fmla="*/ 152567 h 576830"/>
                <a:gd name="connsiteX2" fmla="*/ 1947530 w 2368771"/>
                <a:gd name="connsiteY2" fmla="*/ 573808 h 576830"/>
                <a:gd name="connsiteX3" fmla="*/ 1897575 w 2368771"/>
                <a:gd name="connsiteY3" fmla="*/ 573479 h 576830"/>
                <a:gd name="connsiteX4" fmla="*/ 1778000 w 2368771"/>
                <a:gd name="connsiteY4" fmla="*/ 570304 h 576830"/>
                <a:gd name="connsiteX5" fmla="*/ 1606456 w 2368771"/>
                <a:gd name="connsiteY5" fmla="*/ 571892 h 576830"/>
                <a:gd name="connsiteX6" fmla="*/ 1375795 w 2368771"/>
                <a:gd name="connsiteY6" fmla="*/ 570304 h 576830"/>
                <a:gd name="connsiteX7" fmla="*/ 872111 w 2368771"/>
                <a:gd name="connsiteY7" fmla="*/ 571022 h 576830"/>
                <a:gd name="connsiteX8" fmla="*/ 869648 w 2368771"/>
                <a:gd name="connsiteY8" fmla="*/ 571097 h 576830"/>
                <a:gd name="connsiteX9" fmla="*/ 680089 w 2368771"/>
                <a:gd name="connsiteY9" fmla="*/ 574272 h 576830"/>
                <a:gd name="connsiteX10" fmla="*/ 176427 w 2368771"/>
                <a:gd name="connsiteY10" fmla="*/ 570304 h 576830"/>
                <a:gd name="connsiteX11" fmla="*/ 16994 w 2368771"/>
                <a:gd name="connsiteY11" fmla="*/ 573479 h 576830"/>
                <a:gd name="connsiteX12" fmla="*/ 3846 w 2368771"/>
                <a:gd name="connsiteY12" fmla="*/ 566335 h 576830"/>
                <a:gd name="connsiteX13" fmla="*/ 10475 w 2368771"/>
                <a:gd name="connsiteY13" fmla="*/ 570305 h 576830"/>
                <a:gd name="connsiteX14" fmla="*/ 3331 w 2368771"/>
                <a:gd name="connsiteY14" fmla="*/ 570304 h 576830"/>
                <a:gd name="connsiteX15" fmla="*/ 136569 w 2368771"/>
                <a:gd name="connsiteY15" fmla="*/ 567129 h 576830"/>
                <a:gd name="connsiteX16" fmla="*/ 151063 w 2368771"/>
                <a:gd name="connsiteY16" fmla="*/ 563954 h 576830"/>
                <a:gd name="connsiteX17" fmla="*/ 169180 w 2368771"/>
                <a:gd name="connsiteY17" fmla="*/ 560779 h 576830"/>
                <a:gd name="connsiteX18" fmla="*/ 209038 w 2368771"/>
                <a:gd name="connsiteY18" fmla="*/ 557604 h 576830"/>
                <a:gd name="connsiteX19" fmla="*/ 256143 w 2368771"/>
                <a:gd name="connsiteY19" fmla="*/ 551254 h 576830"/>
                <a:gd name="connsiteX20" fmla="*/ 390212 w 2368771"/>
                <a:gd name="connsiteY20" fmla="*/ 544904 h 576830"/>
                <a:gd name="connsiteX21" fmla="*/ 509786 w 2368771"/>
                <a:gd name="connsiteY21" fmla="*/ 538554 h 576830"/>
                <a:gd name="connsiteX22" fmla="*/ 571385 w 2368771"/>
                <a:gd name="connsiteY22" fmla="*/ 535379 h 576830"/>
                <a:gd name="connsiteX23" fmla="*/ 584302 w 2368771"/>
                <a:gd name="connsiteY23" fmla="*/ 531680 h 576830"/>
                <a:gd name="connsiteX24" fmla="*/ 636608 w 2368771"/>
                <a:gd name="connsiteY24" fmla="*/ 529029 h 576830"/>
                <a:gd name="connsiteX25" fmla="*/ 665595 w 2368771"/>
                <a:gd name="connsiteY25" fmla="*/ 522679 h 576830"/>
                <a:gd name="connsiteX26" fmla="*/ 712700 w 2368771"/>
                <a:gd name="connsiteY26" fmla="*/ 519504 h 576830"/>
                <a:gd name="connsiteX27" fmla="*/ 730818 w 2368771"/>
                <a:gd name="connsiteY27" fmla="*/ 516329 h 576830"/>
                <a:gd name="connsiteX28" fmla="*/ 911991 w 2368771"/>
                <a:gd name="connsiteY28" fmla="*/ 506804 h 576830"/>
                <a:gd name="connsiteX29" fmla="*/ 951849 w 2368771"/>
                <a:gd name="connsiteY29" fmla="*/ 503629 h 576830"/>
                <a:gd name="connsiteX30" fmla="*/ 969967 w 2368771"/>
                <a:gd name="connsiteY30" fmla="*/ 500454 h 576830"/>
                <a:gd name="connsiteX31" fmla="*/ 995331 w 2368771"/>
                <a:gd name="connsiteY31" fmla="*/ 497279 h 576830"/>
                <a:gd name="connsiteX32" fmla="*/ 1035189 w 2368771"/>
                <a:gd name="connsiteY32" fmla="*/ 487754 h 576830"/>
                <a:gd name="connsiteX33" fmla="*/ 1064177 w 2368771"/>
                <a:gd name="connsiteY33" fmla="*/ 478229 h 576830"/>
                <a:gd name="connsiteX34" fmla="*/ 1096788 w 2368771"/>
                <a:gd name="connsiteY34" fmla="*/ 475054 h 576830"/>
                <a:gd name="connsiteX35" fmla="*/ 1122152 w 2368771"/>
                <a:gd name="connsiteY35" fmla="*/ 468704 h 576830"/>
                <a:gd name="connsiteX36" fmla="*/ 1143893 w 2368771"/>
                <a:gd name="connsiteY36" fmla="*/ 465529 h 576830"/>
                <a:gd name="connsiteX37" fmla="*/ 1154764 w 2368771"/>
                <a:gd name="connsiteY37" fmla="*/ 462354 h 576830"/>
                <a:gd name="connsiteX38" fmla="*/ 1172881 w 2368771"/>
                <a:gd name="connsiteY38" fmla="*/ 456004 h 576830"/>
                <a:gd name="connsiteX39" fmla="*/ 1194622 w 2368771"/>
                <a:gd name="connsiteY39" fmla="*/ 452829 h 576830"/>
                <a:gd name="connsiteX40" fmla="*/ 1227233 w 2368771"/>
                <a:gd name="connsiteY40" fmla="*/ 443304 h 576830"/>
                <a:gd name="connsiteX41" fmla="*/ 1241727 w 2368771"/>
                <a:gd name="connsiteY41" fmla="*/ 440129 h 576830"/>
                <a:gd name="connsiteX42" fmla="*/ 1252597 w 2368771"/>
                <a:gd name="connsiteY42" fmla="*/ 433779 h 576830"/>
                <a:gd name="connsiteX43" fmla="*/ 1285209 w 2368771"/>
                <a:gd name="connsiteY43" fmla="*/ 424254 h 576830"/>
                <a:gd name="connsiteX44" fmla="*/ 1296079 w 2368771"/>
                <a:gd name="connsiteY44" fmla="*/ 421079 h 576830"/>
                <a:gd name="connsiteX45" fmla="*/ 1328690 w 2368771"/>
                <a:gd name="connsiteY45" fmla="*/ 408379 h 576830"/>
                <a:gd name="connsiteX46" fmla="*/ 1368548 w 2368771"/>
                <a:gd name="connsiteY46" fmla="*/ 395679 h 576830"/>
                <a:gd name="connsiteX47" fmla="*/ 1393913 w 2368771"/>
                <a:gd name="connsiteY47" fmla="*/ 382979 h 576830"/>
                <a:gd name="connsiteX48" fmla="*/ 1408407 w 2368771"/>
                <a:gd name="connsiteY48" fmla="*/ 379804 h 576830"/>
                <a:gd name="connsiteX49" fmla="*/ 1444641 w 2368771"/>
                <a:gd name="connsiteY49" fmla="*/ 367104 h 576830"/>
                <a:gd name="connsiteX50" fmla="*/ 1455512 w 2368771"/>
                <a:gd name="connsiteY50" fmla="*/ 363929 h 576830"/>
                <a:gd name="connsiteX51" fmla="*/ 1480876 w 2368771"/>
                <a:gd name="connsiteY51" fmla="*/ 351229 h 576830"/>
                <a:gd name="connsiteX52" fmla="*/ 1491746 w 2368771"/>
                <a:gd name="connsiteY52" fmla="*/ 348054 h 576830"/>
                <a:gd name="connsiteX53" fmla="*/ 1502197 w 2368771"/>
                <a:gd name="connsiteY53" fmla="*/ 341833 h 576830"/>
                <a:gd name="connsiteX54" fmla="*/ 1524358 w 2368771"/>
                <a:gd name="connsiteY54" fmla="*/ 338529 h 576830"/>
                <a:gd name="connsiteX55" fmla="*/ 1560592 w 2368771"/>
                <a:gd name="connsiteY55" fmla="*/ 325829 h 576830"/>
                <a:gd name="connsiteX56" fmla="*/ 1575086 w 2368771"/>
                <a:gd name="connsiteY56" fmla="*/ 316304 h 576830"/>
                <a:gd name="connsiteX57" fmla="*/ 1589580 w 2368771"/>
                <a:gd name="connsiteY57" fmla="*/ 313129 h 576830"/>
                <a:gd name="connsiteX58" fmla="*/ 1607697 w 2368771"/>
                <a:gd name="connsiteY58" fmla="*/ 306779 h 576830"/>
                <a:gd name="connsiteX59" fmla="*/ 1625815 w 2368771"/>
                <a:gd name="connsiteY59" fmla="*/ 297254 h 576830"/>
                <a:gd name="connsiteX60" fmla="*/ 1640309 w 2368771"/>
                <a:gd name="connsiteY60" fmla="*/ 294079 h 576830"/>
                <a:gd name="connsiteX61" fmla="*/ 1669296 w 2368771"/>
                <a:gd name="connsiteY61" fmla="*/ 281379 h 576830"/>
                <a:gd name="connsiteX62" fmla="*/ 1698284 w 2368771"/>
                <a:gd name="connsiteY62" fmla="*/ 268679 h 576830"/>
                <a:gd name="connsiteX63" fmla="*/ 1712778 w 2368771"/>
                <a:gd name="connsiteY63" fmla="*/ 262329 h 576830"/>
                <a:gd name="connsiteX64" fmla="*/ 1727272 w 2368771"/>
                <a:gd name="connsiteY64" fmla="*/ 259154 h 576830"/>
                <a:gd name="connsiteX65" fmla="*/ 1745389 w 2368771"/>
                <a:gd name="connsiteY65" fmla="*/ 249629 h 576830"/>
                <a:gd name="connsiteX66" fmla="*/ 1788871 w 2368771"/>
                <a:gd name="connsiteY66" fmla="*/ 230579 h 576830"/>
                <a:gd name="connsiteX67" fmla="*/ 1817859 w 2368771"/>
                <a:gd name="connsiteY67" fmla="*/ 217879 h 576830"/>
                <a:gd name="connsiteX68" fmla="*/ 1828729 w 2368771"/>
                <a:gd name="connsiteY68" fmla="*/ 214704 h 576830"/>
                <a:gd name="connsiteX69" fmla="*/ 1838315 w 2368771"/>
                <a:gd name="connsiteY69" fmla="*/ 209034 h 576830"/>
                <a:gd name="connsiteX70" fmla="*/ 1861340 w 2368771"/>
                <a:gd name="connsiteY70" fmla="*/ 202004 h 576830"/>
                <a:gd name="connsiteX71" fmla="*/ 1883081 w 2368771"/>
                <a:gd name="connsiteY71" fmla="*/ 192479 h 576830"/>
                <a:gd name="connsiteX72" fmla="*/ 1901198 w 2368771"/>
                <a:gd name="connsiteY72" fmla="*/ 182954 h 576830"/>
                <a:gd name="connsiteX73" fmla="*/ 1912069 w 2368771"/>
                <a:gd name="connsiteY73" fmla="*/ 176604 h 576830"/>
                <a:gd name="connsiteX74" fmla="*/ 1922939 w 2368771"/>
                <a:gd name="connsiteY74" fmla="*/ 173429 h 576830"/>
                <a:gd name="connsiteX75" fmla="*/ 1955550 w 2368771"/>
                <a:gd name="connsiteY75" fmla="*/ 157554 h 576830"/>
                <a:gd name="connsiteX76" fmla="*/ 1984538 w 2368771"/>
                <a:gd name="connsiteY76" fmla="*/ 141679 h 576830"/>
                <a:gd name="connsiteX77" fmla="*/ 2009902 w 2368771"/>
                <a:gd name="connsiteY77" fmla="*/ 125804 h 576830"/>
                <a:gd name="connsiteX78" fmla="*/ 2024396 w 2368771"/>
                <a:gd name="connsiteY78" fmla="*/ 119454 h 576830"/>
                <a:gd name="connsiteX79" fmla="*/ 2038890 w 2368771"/>
                <a:gd name="connsiteY79" fmla="*/ 109929 h 576830"/>
                <a:gd name="connsiteX80" fmla="*/ 2053384 w 2368771"/>
                <a:gd name="connsiteY80" fmla="*/ 103579 h 576830"/>
                <a:gd name="connsiteX81" fmla="*/ 2064254 w 2368771"/>
                <a:gd name="connsiteY81" fmla="*/ 94054 h 576830"/>
                <a:gd name="connsiteX82" fmla="*/ 2104113 w 2368771"/>
                <a:gd name="connsiteY82" fmla="*/ 75004 h 576830"/>
                <a:gd name="connsiteX83" fmla="*/ 2125853 w 2368771"/>
                <a:gd name="connsiteY83" fmla="*/ 59129 h 576830"/>
                <a:gd name="connsiteX84" fmla="*/ 2140347 w 2368771"/>
                <a:gd name="connsiteY84" fmla="*/ 52779 h 576830"/>
                <a:gd name="connsiteX85" fmla="*/ 2154841 w 2368771"/>
                <a:gd name="connsiteY85" fmla="*/ 43254 h 576830"/>
                <a:gd name="connsiteX86" fmla="*/ 2165712 w 2368771"/>
                <a:gd name="connsiteY86" fmla="*/ 36904 h 576830"/>
                <a:gd name="connsiteX87" fmla="*/ 2180205 w 2368771"/>
                <a:gd name="connsiteY87" fmla="*/ 27379 h 576830"/>
                <a:gd name="connsiteX88" fmla="*/ 2201946 w 2368771"/>
                <a:gd name="connsiteY88" fmla="*/ 14679 h 576830"/>
                <a:gd name="connsiteX89" fmla="*/ 2212817 w 2368771"/>
                <a:gd name="connsiteY89" fmla="*/ 1979 h 576830"/>
                <a:gd name="connsiteX90" fmla="*/ 2216204 w 2368771"/>
                <a:gd name="connsiteY90" fmla="*/ 0 h 576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68771" h="576830">
                  <a:moveTo>
                    <a:pt x="2216204" y="0"/>
                  </a:moveTo>
                  <a:lnTo>
                    <a:pt x="2368771" y="152567"/>
                  </a:lnTo>
                  <a:lnTo>
                    <a:pt x="1947530" y="573808"/>
                  </a:lnTo>
                  <a:lnTo>
                    <a:pt x="1897575" y="573479"/>
                  </a:lnTo>
                  <a:lnTo>
                    <a:pt x="1778000" y="570304"/>
                  </a:lnTo>
                  <a:lnTo>
                    <a:pt x="1606456" y="571892"/>
                  </a:lnTo>
                  <a:lnTo>
                    <a:pt x="1375795" y="570304"/>
                  </a:lnTo>
                  <a:cubicBezTo>
                    <a:pt x="1207900" y="568162"/>
                    <a:pt x="1040006" y="573164"/>
                    <a:pt x="872111" y="571022"/>
                  </a:cubicBezTo>
                  <a:lnTo>
                    <a:pt x="869648" y="571097"/>
                  </a:lnTo>
                  <a:lnTo>
                    <a:pt x="680089" y="574272"/>
                  </a:lnTo>
                  <a:lnTo>
                    <a:pt x="176427" y="570304"/>
                  </a:lnTo>
                  <a:lnTo>
                    <a:pt x="16994" y="573479"/>
                  </a:lnTo>
                  <a:cubicBezTo>
                    <a:pt x="-11769" y="572818"/>
                    <a:pt x="4933" y="566864"/>
                    <a:pt x="3846" y="566335"/>
                  </a:cubicBezTo>
                  <a:cubicBezTo>
                    <a:pt x="2759" y="565806"/>
                    <a:pt x="41878" y="587237"/>
                    <a:pt x="10475" y="570305"/>
                  </a:cubicBezTo>
                  <a:lnTo>
                    <a:pt x="3331" y="570304"/>
                  </a:lnTo>
                  <a:lnTo>
                    <a:pt x="136569" y="567129"/>
                  </a:lnTo>
                  <a:cubicBezTo>
                    <a:pt x="141545" y="566947"/>
                    <a:pt x="146201" y="564901"/>
                    <a:pt x="151063" y="563954"/>
                  </a:cubicBezTo>
                  <a:cubicBezTo>
                    <a:pt x="157075" y="562783"/>
                    <a:pt x="163069" y="561448"/>
                    <a:pt x="169180" y="560779"/>
                  </a:cubicBezTo>
                  <a:cubicBezTo>
                    <a:pt x="182417" y="559329"/>
                    <a:pt x="195788" y="558970"/>
                    <a:pt x="209038" y="557604"/>
                  </a:cubicBezTo>
                  <a:cubicBezTo>
                    <a:pt x="239959" y="554416"/>
                    <a:pt x="222627" y="553924"/>
                    <a:pt x="256143" y="551254"/>
                  </a:cubicBezTo>
                  <a:cubicBezTo>
                    <a:pt x="299807" y="547776"/>
                    <a:pt x="346894" y="546974"/>
                    <a:pt x="390212" y="544904"/>
                  </a:cubicBezTo>
                  <a:lnTo>
                    <a:pt x="509786" y="538554"/>
                  </a:lnTo>
                  <a:lnTo>
                    <a:pt x="571385" y="535379"/>
                  </a:lnTo>
                  <a:lnTo>
                    <a:pt x="584302" y="531680"/>
                  </a:lnTo>
                  <a:cubicBezTo>
                    <a:pt x="589221" y="530630"/>
                    <a:pt x="579275" y="535582"/>
                    <a:pt x="636608" y="529029"/>
                  </a:cubicBezTo>
                  <a:cubicBezTo>
                    <a:pt x="646484" y="527900"/>
                    <a:pt x="655664" y="523348"/>
                    <a:pt x="665595" y="522679"/>
                  </a:cubicBezTo>
                  <a:lnTo>
                    <a:pt x="712700" y="519504"/>
                  </a:lnTo>
                  <a:cubicBezTo>
                    <a:pt x="718740" y="518446"/>
                    <a:pt x="724700" y="516948"/>
                    <a:pt x="730818" y="516329"/>
                  </a:cubicBezTo>
                  <a:cubicBezTo>
                    <a:pt x="814163" y="507902"/>
                    <a:pt x="819463" y="509600"/>
                    <a:pt x="911991" y="506804"/>
                  </a:cubicBezTo>
                  <a:cubicBezTo>
                    <a:pt x="925278" y="505746"/>
                    <a:pt x="938612" y="505079"/>
                    <a:pt x="951849" y="503629"/>
                  </a:cubicBezTo>
                  <a:cubicBezTo>
                    <a:pt x="957961" y="502960"/>
                    <a:pt x="963892" y="501341"/>
                    <a:pt x="969967" y="500454"/>
                  </a:cubicBezTo>
                  <a:cubicBezTo>
                    <a:pt x="978391" y="499224"/>
                    <a:pt x="986877" y="498337"/>
                    <a:pt x="995331" y="497279"/>
                  </a:cubicBezTo>
                  <a:cubicBezTo>
                    <a:pt x="1041043" y="481257"/>
                    <a:pt x="983568" y="500090"/>
                    <a:pt x="1035189" y="487754"/>
                  </a:cubicBezTo>
                  <a:cubicBezTo>
                    <a:pt x="1037247" y="487262"/>
                    <a:pt x="1058649" y="479036"/>
                    <a:pt x="1064177" y="478229"/>
                  </a:cubicBezTo>
                  <a:cubicBezTo>
                    <a:pt x="1074965" y="476653"/>
                    <a:pt x="1085918" y="476112"/>
                    <a:pt x="1096788" y="475054"/>
                  </a:cubicBezTo>
                  <a:cubicBezTo>
                    <a:pt x="1107148" y="472028"/>
                    <a:pt x="1110778" y="470697"/>
                    <a:pt x="1122152" y="468704"/>
                  </a:cubicBezTo>
                  <a:cubicBezTo>
                    <a:pt x="1129357" y="467441"/>
                    <a:pt x="1136646" y="466587"/>
                    <a:pt x="1143893" y="465529"/>
                  </a:cubicBezTo>
                  <a:cubicBezTo>
                    <a:pt x="1147517" y="464471"/>
                    <a:pt x="1151187" y="463529"/>
                    <a:pt x="1154764" y="462354"/>
                  </a:cubicBezTo>
                  <a:cubicBezTo>
                    <a:pt x="1160853" y="460353"/>
                    <a:pt x="1166606" y="457504"/>
                    <a:pt x="1172881" y="456004"/>
                  </a:cubicBezTo>
                  <a:cubicBezTo>
                    <a:pt x="1179969" y="454310"/>
                    <a:pt x="1187375" y="453887"/>
                    <a:pt x="1194622" y="452829"/>
                  </a:cubicBezTo>
                  <a:lnTo>
                    <a:pt x="1227233" y="443304"/>
                  </a:lnTo>
                  <a:cubicBezTo>
                    <a:pt x="1231958" y="441924"/>
                    <a:pt x="1236896" y="441187"/>
                    <a:pt x="1241727" y="440129"/>
                  </a:cubicBezTo>
                  <a:cubicBezTo>
                    <a:pt x="1245350" y="438012"/>
                    <a:pt x="1248578" y="435247"/>
                    <a:pt x="1252597" y="433779"/>
                  </a:cubicBezTo>
                  <a:cubicBezTo>
                    <a:pt x="1263174" y="429917"/>
                    <a:pt x="1274338" y="427429"/>
                    <a:pt x="1285209" y="424254"/>
                  </a:cubicBezTo>
                  <a:cubicBezTo>
                    <a:pt x="1288832" y="423196"/>
                    <a:pt x="1292533" y="422322"/>
                    <a:pt x="1296079" y="421079"/>
                  </a:cubicBezTo>
                  <a:cubicBezTo>
                    <a:pt x="1349784" y="402256"/>
                    <a:pt x="1282989" y="426177"/>
                    <a:pt x="1328690" y="408379"/>
                  </a:cubicBezTo>
                  <a:cubicBezTo>
                    <a:pt x="1343816" y="402488"/>
                    <a:pt x="1352480" y="400372"/>
                    <a:pt x="1368548" y="395679"/>
                  </a:cubicBezTo>
                  <a:cubicBezTo>
                    <a:pt x="1377560" y="390415"/>
                    <a:pt x="1383405" y="386432"/>
                    <a:pt x="1393913" y="382979"/>
                  </a:cubicBezTo>
                  <a:cubicBezTo>
                    <a:pt x="1398576" y="381447"/>
                    <a:pt x="1403717" y="381272"/>
                    <a:pt x="1408407" y="379804"/>
                  </a:cubicBezTo>
                  <a:cubicBezTo>
                    <a:pt x="1420658" y="375970"/>
                    <a:pt x="1432300" y="370709"/>
                    <a:pt x="1444641" y="367104"/>
                  </a:cubicBezTo>
                  <a:cubicBezTo>
                    <a:pt x="1448265" y="366046"/>
                    <a:pt x="1452001" y="365247"/>
                    <a:pt x="1455512" y="363929"/>
                  </a:cubicBezTo>
                  <a:cubicBezTo>
                    <a:pt x="1499979" y="347230"/>
                    <a:pt x="1444486" y="367172"/>
                    <a:pt x="1480876" y="351229"/>
                  </a:cubicBezTo>
                  <a:cubicBezTo>
                    <a:pt x="1484292" y="349732"/>
                    <a:pt x="1488123" y="349112"/>
                    <a:pt x="1491746" y="348054"/>
                  </a:cubicBezTo>
                  <a:lnTo>
                    <a:pt x="1502197" y="341833"/>
                  </a:lnTo>
                  <a:cubicBezTo>
                    <a:pt x="1505099" y="340143"/>
                    <a:pt x="1492137" y="348795"/>
                    <a:pt x="1524358" y="338529"/>
                  </a:cubicBezTo>
                  <a:cubicBezTo>
                    <a:pt x="1581554" y="320305"/>
                    <a:pt x="1506014" y="335394"/>
                    <a:pt x="1560592" y="325829"/>
                  </a:cubicBezTo>
                  <a:cubicBezTo>
                    <a:pt x="1565423" y="322654"/>
                    <a:pt x="1569685" y="318671"/>
                    <a:pt x="1575086" y="316304"/>
                  </a:cubicBezTo>
                  <a:cubicBezTo>
                    <a:pt x="1579540" y="314353"/>
                    <a:pt x="1584855" y="314509"/>
                    <a:pt x="1589580" y="313129"/>
                  </a:cubicBezTo>
                  <a:cubicBezTo>
                    <a:pt x="1595751" y="311327"/>
                    <a:pt x="1601879" y="309328"/>
                    <a:pt x="1607697" y="306779"/>
                  </a:cubicBezTo>
                  <a:cubicBezTo>
                    <a:pt x="1613997" y="304019"/>
                    <a:pt x="1619379" y="299760"/>
                    <a:pt x="1625815" y="297254"/>
                  </a:cubicBezTo>
                  <a:cubicBezTo>
                    <a:pt x="1630366" y="295482"/>
                    <a:pt x="1635712" y="295757"/>
                    <a:pt x="1640309" y="294079"/>
                  </a:cubicBezTo>
                  <a:cubicBezTo>
                    <a:pt x="1650281" y="290438"/>
                    <a:pt x="1659633" y="285612"/>
                    <a:pt x="1669296" y="281379"/>
                  </a:cubicBezTo>
                  <a:lnTo>
                    <a:pt x="1698284" y="268679"/>
                  </a:lnTo>
                  <a:cubicBezTo>
                    <a:pt x="1703115" y="266562"/>
                    <a:pt x="1707537" y="263477"/>
                    <a:pt x="1712778" y="262329"/>
                  </a:cubicBezTo>
                  <a:lnTo>
                    <a:pt x="1727272" y="259154"/>
                  </a:lnTo>
                  <a:cubicBezTo>
                    <a:pt x="1733311" y="255979"/>
                    <a:pt x="1739189" y="252555"/>
                    <a:pt x="1745389" y="249629"/>
                  </a:cubicBezTo>
                  <a:lnTo>
                    <a:pt x="1788871" y="230579"/>
                  </a:lnTo>
                  <a:lnTo>
                    <a:pt x="1817859" y="217879"/>
                  </a:lnTo>
                  <a:cubicBezTo>
                    <a:pt x="1821274" y="216382"/>
                    <a:pt x="1825105" y="215762"/>
                    <a:pt x="1828729" y="214704"/>
                  </a:cubicBezTo>
                  <a:lnTo>
                    <a:pt x="1838315" y="209034"/>
                  </a:lnTo>
                  <a:cubicBezTo>
                    <a:pt x="1842515" y="206595"/>
                    <a:pt x="1835468" y="211450"/>
                    <a:pt x="1861340" y="202004"/>
                  </a:cubicBezTo>
                  <a:cubicBezTo>
                    <a:pt x="1868819" y="199273"/>
                    <a:pt x="1875968" y="195879"/>
                    <a:pt x="1883081" y="192479"/>
                  </a:cubicBezTo>
                  <a:cubicBezTo>
                    <a:pt x="1889264" y="189524"/>
                    <a:pt x="1895226" y="186225"/>
                    <a:pt x="1901198" y="182954"/>
                  </a:cubicBezTo>
                  <a:cubicBezTo>
                    <a:pt x="1904891" y="180932"/>
                    <a:pt x="1908174" y="178311"/>
                    <a:pt x="1912069" y="176604"/>
                  </a:cubicBezTo>
                  <a:cubicBezTo>
                    <a:pt x="1915484" y="175107"/>
                    <a:pt x="1919316" y="174487"/>
                    <a:pt x="1922939" y="173429"/>
                  </a:cubicBezTo>
                  <a:cubicBezTo>
                    <a:pt x="1947858" y="158873"/>
                    <a:pt x="1936417" y="163142"/>
                    <a:pt x="1955550" y="157554"/>
                  </a:cubicBezTo>
                  <a:cubicBezTo>
                    <a:pt x="1997132" y="128406"/>
                    <a:pt x="1956216" y="154088"/>
                    <a:pt x="1984538" y="141679"/>
                  </a:cubicBezTo>
                  <a:cubicBezTo>
                    <a:pt x="1992204" y="138321"/>
                    <a:pt x="2003337" y="129399"/>
                    <a:pt x="2009902" y="125804"/>
                  </a:cubicBezTo>
                  <a:cubicBezTo>
                    <a:pt x="2014483" y="123296"/>
                    <a:pt x="2019815" y="121962"/>
                    <a:pt x="2024396" y="119454"/>
                  </a:cubicBezTo>
                  <a:cubicBezTo>
                    <a:pt x="2029517" y="116649"/>
                    <a:pt x="2033769" y="112734"/>
                    <a:pt x="2038890" y="109929"/>
                  </a:cubicBezTo>
                  <a:cubicBezTo>
                    <a:pt x="2043471" y="107421"/>
                    <a:pt x="2048989" y="106330"/>
                    <a:pt x="2053384" y="103579"/>
                  </a:cubicBezTo>
                  <a:cubicBezTo>
                    <a:pt x="2057554" y="100969"/>
                    <a:pt x="2060111" y="96695"/>
                    <a:pt x="2064254" y="94054"/>
                  </a:cubicBezTo>
                  <a:cubicBezTo>
                    <a:pt x="2088114" y="78849"/>
                    <a:pt x="2085236" y="80517"/>
                    <a:pt x="2104113" y="75004"/>
                  </a:cubicBezTo>
                  <a:cubicBezTo>
                    <a:pt x="2114105" y="66248"/>
                    <a:pt x="2114082" y="65023"/>
                    <a:pt x="2125853" y="59129"/>
                  </a:cubicBezTo>
                  <a:cubicBezTo>
                    <a:pt x="2130543" y="56781"/>
                    <a:pt x="2135766" y="55287"/>
                    <a:pt x="2140347" y="52779"/>
                  </a:cubicBezTo>
                  <a:cubicBezTo>
                    <a:pt x="2145468" y="49974"/>
                    <a:pt x="2149927" y="46330"/>
                    <a:pt x="2154841" y="43254"/>
                  </a:cubicBezTo>
                  <a:cubicBezTo>
                    <a:pt x="2158385" y="41036"/>
                    <a:pt x="2162168" y="39122"/>
                    <a:pt x="2165712" y="36904"/>
                  </a:cubicBezTo>
                  <a:cubicBezTo>
                    <a:pt x="2170626" y="33828"/>
                    <a:pt x="2175258" y="30414"/>
                    <a:pt x="2180205" y="27379"/>
                  </a:cubicBezTo>
                  <a:cubicBezTo>
                    <a:pt x="2187340" y="23002"/>
                    <a:pt x="2201946" y="14679"/>
                    <a:pt x="2201946" y="14679"/>
                  </a:cubicBezTo>
                  <a:cubicBezTo>
                    <a:pt x="2205570" y="10446"/>
                    <a:pt x="2208546" y="5721"/>
                    <a:pt x="2212817" y="1979"/>
                  </a:cubicBezTo>
                  <a:lnTo>
                    <a:pt x="2216204" y="0"/>
                  </a:ln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cxnSp>
          <p:nvCxnSpPr>
            <p:cNvPr id="40" name="直線矢印コネクタ 39"/>
            <p:cNvCxnSpPr>
              <a:stCxn id="19" idx="0"/>
              <a:endCxn id="19" idx="2"/>
            </p:cNvCxnSpPr>
            <p:nvPr/>
          </p:nvCxnSpPr>
          <p:spPr>
            <a:xfrm>
              <a:off x="7411955" y="4581128"/>
              <a:ext cx="0" cy="863676"/>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22582" name="テキスト ボックス 42"/>
            <p:cNvSpPr txBox="1">
              <a:spLocks noChangeArrowheads="1"/>
            </p:cNvSpPr>
            <p:nvPr/>
          </p:nvSpPr>
          <p:spPr bwMode="auto">
            <a:xfrm>
              <a:off x="6745926" y="4857701"/>
              <a:ext cx="1332000"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死亡保険金</a:t>
              </a:r>
            </a:p>
          </p:txBody>
        </p:sp>
        <p:sp>
          <p:nvSpPr>
            <p:cNvPr id="22583" name="テキスト ボックス 51"/>
            <p:cNvSpPr txBox="1">
              <a:spLocks noChangeArrowheads="1"/>
            </p:cNvSpPr>
            <p:nvPr/>
          </p:nvSpPr>
          <p:spPr bwMode="auto">
            <a:xfrm>
              <a:off x="6187815"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契約</a:t>
              </a:r>
            </a:p>
          </p:txBody>
        </p:sp>
        <p:sp>
          <p:nvSpPr>
            <p:cNvPr id="22584" name="テキスト ボックス 53"/>
            <p:cNvSpPr txBox="1">
              <a:spLocks noChangeArrowheads="1"/>
            </p:cNvSpPr>
            <p:nvPr/>
          </p:nvSpPr>
          <p:spPr bwMode="auto">
            <a:xfrm>
              <a:off x="8053641" y="5499371"/>
              <a:ext cx="90000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一生涯</a:t>
              </a:r>
            </a:p>
          </p:txBody>
        </p:sp>
      </p:grpSp>
      <p:sp>
        <p:nvSpPr>
          <p:cNvPr id="19486" name="テキスト ボックス 57"/>
          <p:cNvSpPr txBox="1">
            <a:spLocks noChangeArrowheads="1"/>
          </p:cNvSpPr>
          <p:nvPr/>
        </p:nvSpPr>
        <p:spPr bwMode="auto">
          <a:xfrm>
            <a:off x="46038" y="3816350"/>
            <a:ext cx="2946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sz="1600"/>
              <a:t>保険期間は一定で、その間に被保険者が死亡した場合に死亡保険金を受け取ることができます。満期保険金はありません。</a:t>
            </a:r>
          </a:p>
        </p:txBody>
      </p:sp>
      <p:sp>
        <p:nvSpPr>
          <p:cNvPr id="19487" name="テキスト ボックス 58"/>
          <p:cNvSpPr txBox="1">
            <a:spLocks noChangeArrowheads="1"/>
          </p:cNvSpPr>
          <p:nvPr/>
        </p:nvSpPr>
        <p:spPr bwMode="auto">
          <a:xfrm>
            <a:off x="3132138" y="3816350"/>
            <a:ext cx="2946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sz="1600"/>
              <a:t>保険期間は一定で、その間に死亡したときに死亡保険金を、満期時に生存していたときに満期保険金を受け取れます。</a:t>
            </a:r>
          </a:p>
        </p:txBody>
      </p:sp>
      <p:sp>
        <p:nvSpPr>
          <p:cNvPr id="19488" name="テキスト ボックス 59"/>
          <p:cNvSpPr txBox="1">
            <a:spLocks noChangeArrowheads="1"/>
          </p:cNvSpPr>
          <p:nvPr/>
        </p:nvSpPr>
        <p:spPr bwMode="auto">
          <a:xfrm>
            <a:off x="6197600" y="3816350"/>
            <a:ext cx="2946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sz="1600"/>
              <a:t>死亡保障が一生涯続きます。被保険者が死亡した場合に死亡保険金を受け取ることができます。</a:t>
            </a:r>
          </a:p>
        </p:txBody>
      </p:sp>
      <p:sp>
        <p:nvSpPr>
          <p:cNvPr id="3" name="加算記号 2"/>
          <p:cNvSpPr/>
          <p:nvPr/>
        </p:nvSpPr>
        <p:spPr>
          <a:xfrm>
            <a:off x="6789738" y="2136775"/>
            <a:ext cx="431800" cy="433388"/>
          </a:xfrm>
          <a:prstGeom prst="mathPlus">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cxnSp>
        <p:nvCxnSpPr>
          <p:cNvPr id="11" name="カギ線コネクタ 10"/>
          <p:cNvCxnSpPr>
            <a:stCxn id="15" idx="2"/>
            <a:endCxn id="6" idx="0"/>
          </p:cNvCxnSpPr>
          <p:nvPr/>
        </p:nvCxnSpPr>
        <p:spPr>
          <a:xfrm rot="5400000">
            <a:off x="4432300" y="-93662"/>
            <a:ext cx="633413" cy="6465887"/>
          </a:xfrm>
          <a:prstGeom prst="bentConnector3">
            <a:avLst/>
          </a:prstGeom>
          <a:ln w="34925" cap="rnd">
            <a:solidFill>
              <a:schemeClr val="accent6">
                <a:lumMod val="60000"/>
                <a:lumOff val="40000"/>
              </a:schemeClr>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0" name="カギ線コネクタ 19"/>
          <p:cNvCxnSpPr>
            <a:stCxn id="15" idx="2"/>
            <a:endCxn id="19481" idx="0"/>
          </p:cNvCxnSpPr>
          <p:nvPr/>
        </p:nvCxnSpPr>
        <p:spPr>
          <a:xfrm rot="5400000">
            <a:off x="5949156" y="1445419"/>
            <a:ext cx="655638" cy="3409950"/>
          </a:xfrm>
          <a:prstGeom prst="bentConnector3">
            <a:avLst/>
          </a:prstGeom>
          <a:ln w="34925" cap="rnd">
            <a:solidFill>
              <a:schemeClr val="accent6">
                <a:lumMod val="60000"/>
                <a:lumOff val="40000"/>
              </a:schemeClr>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2" name="カギ線コネクタ 21"/>
          <p:cNvCxnSpPr>
            <a:stCxn id="15" idx="2"/>
            <a:endCxn id="19482" idx="0"/>
          </p:cNvCxnSpPr>
          <p:nvPr/>
        </p:nvCxnSpPr>
        <p:spPr>
          <a:xfrm rot="5400000">
            <a:off x="7481887" y="2968626"/>
            <a:ext cx="646113" cy="354012"/>
          </a:xfrm>
          <a:prstGeom prst="bentConnector3">
            <a:avLst/>
          </a:prstGeom>
          <a:ln w="34925" cap="rnd">
            <a:solidFill>
              <a:schemeClr val="accent6">
                <a:lumMod val="60000"/>
                <a:lumOff val="40000"/>
              </a:schemeClr>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50" name="角丸四角形 49"/>
          <p:cNvSpPr/>
          <p:nvPr/>
        </p:nvSpPr>
        <p:spPr>
          <a:xfrm>
            <a:off x="4610100" y="1885950"/>
            <a:ext cx="2197100" cy="936625"/>
          </a:xfrm>
          <a:prstGeom prst="roundRect">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zh-TW" altLang="en-US" dirty="0">
                <a:solidFill>
                  <a:schemeClr val="accent4">
                    <a:lumMod val="50000"/>
                  </a:schemeClr>
                </a:solidFill>
              </a:rPr>
              <a:t>死亡退職金</a:t>
            </a:r>
            <a:r>
              <a:rPr lang="ja-JP" altLang="en-US" dirty="0">
                <a:solidFill>
                  <a:schemeClr val="accent4">
                    <a:lumMod val="50000"/>
                  </a:schemeClr>
                </a:solidFill>
              </a:rPr>
              <a:t>・</a:t>
            </a:r>
            <a:r>
              <a:rPr lang="zh-TW" altLang="en-US" dirty="0">
                <a:solidFill>
                  <a:schemeClr val="accent4">
                    <a:lumMod val="50000"/>
                  </a:schemeClr>
                </a:solidFill>
              </a:rPr>
              <a:t>弔慰金</a:t>
            </a:r>
          </a:p>
          <a:p>
            <a:pPr algn="ctr" fontAlgn="auto">
              <a:spcBef>
                <a:spcPts val="0"/>
              </a:spcBef>
              <a:spcAft>
                <a:spcPts val="0"/>
              </a:spcAft>
              <a:defRPr/>
            </a:pPr>
            <a:r>
              <a:rPr lang="zh-TW" altLang="en-US" dirty="0">
                <a:solidFill>
                  <a:schemeClr val="accent4">
                    <a:lumMod val="50000"/>
                  </a:schemeClr>
                </a:solidFill>
              </a:rPr>
              <a:t>遺族年金制度</a:t>
            </a:r>
          </a:p>
        </p:txBody>
      </p:sp>
      <p:sp>
        <p:nvSpPr>
          <p:cNvPr id="51" name="加算記号 50"/>
          <p:cNvSpPr/>
          <p:nvPr/>
        </p:nvSpPr>
        <p:spPr>
          <a:xfrm>
            <a:off x="4210050" y="2136775"/>
            <a:ext cx="431800" cy="433388"/>
          </a:xfrm>
          <a:prstGeom prst="mathPlus">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5" name="山形 4"/>
          <p:cNvSpPr/>
          <p:nvPr/>
        </p:nvSpPr>
        <p:spPr>
          <a:xfrm flipH="1">
            <a:off x="2051050" y="2111375"/>
            <a:ext cx="485775" cy="485775"/>
          </a:xfrm>
          <a:prstGeom prst="chevr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53" name="正方形/長方形 52"/>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リスクに備える保障①死亡</a:t>
            </a:r>
          </a:p>
        </p:txBody>
      </p:sp>
      <p:sp>
        <p:nvSpPr>
          <p:cNvPr id="54" name="角丸四角形 53"/>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grpSp>
        <p:nvGrpSpPr>
          <p:cNvPr id="25" name="グループ化 24"/>
          <p:cNvGrpSpPr>
            <a:grpSpLocks/>
          </p:cNvGrpSpPr>
          <p:nvPr/>
        </p:nvGrpSpPr>
        <p:grpSpPr bwMode="auto">
          <a:xfrm>
            <a:off x="958850" y="755650"/>
            <a:ext cx="7226300" cy="468313"/>
            <a:chOff x="444796" y="716333"/>
            <a:chExt cx="7226004" cy="468000"/>
          </a:xfrm>
        </p:grpSpPr>
        <p:sp>
          <p:nvSpPr>
            <p:cNvPr id="21" name="角丸四角形 20"/>
            <p:cNvSpPr/>
            <p:nvPr/>
          </p:nvSpPr>
          <p:spPr>
            <a:xfrm>
              <a:off x="444796" y="716333"/>
              <a:ext cx="7226004" cy="468000"/>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400" dirty="0">
                  <a:solidFill>
                    <a:schemeClr val="tx1"/>
                  </a:solidFill>
                </a:rPr>
                <a:t>	</a:t>
              </a:r>
              <a:r>
                <a:rPr lang="ja-JP" altLang="en-US" sz="1400" dirty="0">
                  <a:solidFill>
                    <a:schemeClr val="tx1"/>
                  </a:solidFill>
                </a:rPr>
                <a:t>もしも、今自分が死亡したら、家族の生活費や子どもの教育費が心配だ。</a:t>
              </a:r>
            </a:p>
          </p:txBody>
        </p:sp>
        <p:sp>
          <p:nvSpPr>
            <p:cNvPr id="23" name="角丸四角形 22"/>
            <p:cNvSpPr/>
            <p:nvPr/>
          </p:nvSpPr>
          <p:spPr>
            <a:xfrm>
              <a:off x="444796" y="716333"/>
              <a:ext cx="987474" cy="468000"/>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b="1" dirty="0">
                  <a:solidFill>
                    <a:schemeClr val="bg1"/>
                  </a:solidFill>
                </a:rPr>
                <a:t>保障ニーズ</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51"/>
                                        </p:tgtEl>
                                        <p:attrNameLst>
                                          <p:attrName>style.visibility</p:attrName>
                                        </p:attrNameLst>
                                      </p:cBhvr>
                                      <p:to>
                                        <p:strVal val="visible"/>
                                      </p:to>
                                    </p:set>
                                    <p:animEffect transition="in" filter="fade">
                                      <p:cBhvr>
                                        <p:cTn id="33" dur="500"/>
                                        <p:tgtEl>
                                          <p:spTgt spid="5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50"/>
                                        </p:tgtEl>
                                        <p:attrNameLst>
                                          <p:attrName>style.visibility</p:attrName>
                                        </p:attrNameLst>
                                      </p:cBhvr>
                                      <p:to>
                                        <p:strVal val="visible"/>
                                      </p:to>
                                    </p:set>
                                    <p:animEffect transition="in" filter="fade">
                                      <p:cBhvr>
                                        <p:cTn id="41" dur="500"/>
                                        <p:tgtEl>
                                          <p:spTgt spid="5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500"/>
                                        <p:tgtEl>
                                          <p:spTgt spid="3"/>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500"/>
                                        <p:tgtEl>
                                          <p:spTgt spid="1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500"/>
                                        <p:tgtEl>
                                          <p:spTgt spid="22"/>
                                        </p:tgtEl>
                                      </p:cBhvr>
                                    </p:animEffect>
                                  </p:childTnLst>
                                </p:cTn>
                              </p:par>
                              <p:par>
                                <p:cTn id="60" presetID="10" presetClass="entr" presetSubtype="0" fill="hold" nodeType="with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par>
                                <p:cTn id="63" presetID="10" presetClass="entr" presetSubtype="0" fill="hold" nodeType="with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fade">
                                      <p:cBhvr>
                                        <p:cTn id="65" dur="500"/>
                                        <p:tgtEl>
                                          <p:spTgt spid="11"/>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fade">
                                      <p:cBhvr>
                                        <p:cTn id="68" dur="500"/>
                                        <p:tgtEl>
                                          <p:spTgt spid="6"/>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fade">
                                      <p:cBhvr>
                                        <p:cTn id="71" dur="500"/>
                                        <p:tgtEl>
                                          <p:spTgt spid="1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8"/>
                                        </p:tgtEl>
                                        <p:attrNameLst>
                                          <p:attrName>style.visibility</p:attrName>
                                        </p:attrNameLst>
                                      </p:cBhvr>
                                      <p:to>
                                        <p:strVal val="visible"/>
                                      </p:to>
                                    </p:set>
                                    <p:animEffect transition="in" filter="fade">
                                      <p:cBhvr>
                                        <p:cTn id="74" dur="500"/>
                                        <p:tgtEl>
                                          <p:spTgt spid="1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9480"/>
                                        </p:tgtEl>
                                        <p:attrNameLst>
                                          <p:attrName>style.visibility</p:attrName>
                                        </p:attrNameLst>
                                      </p:cBhvr>
                                      <p:to>
                                        <p:strVal val="visible"/>
                                      </p:to>
                                    </p:set>
                                    <p:animEffect transition="in" filter="fade">
                                      <p:cBhvr>
                                        <p:cTn id="77" dur="500"/>
                                        <p:tgtEl>
                                          <p:spTgt spid="19480"/>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19481"/>
                                        </p:tgtEl>
                                        <p:attrNameLst>
                                          <p:attrName>style.visibility</p:attrName>
                                        </p:attrNameLst>
                                      </p:cBhvr>
                                      <p:to>
                                        <p:strVal val="visible"/>
                                      </p:to>
                                    </p:set>
                                    <p:animEffect transition="in" filter="fade">
                                      <p:cBhvr>
                                        <p:cTn id="80" dur="500"/>
                                        <p:tgtEl>
                                          <p:spTgt spid="19481"/>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9482"/>
                                        </p:tgtEl>
                                        <p:attrNameLst>
                                          <p:attrName>style.visibility</p:attrName>
                                        </p:attrNameLst>
                                      </p:cBhvr>
                                      <p:to>
                                        <p:strVal val="visible"/>
                                      </p:to>
                                    </p:set>
                                    <p:animEffect transition="in" filter="fade">
                                      <p:cBhvr>
                                        <p:cTn id="83" dur="500"/>
                                        <p:tgtEl>
                                          <p:spTgt spid="19482"/>
                                        </p:tgtEl>
                                      </p:cBhvr>
                                    </p:animEffect>
                                  </p:childTnLst>
                                </p:cTn>
                              </p:par>
                              <p:par>
                                <p:cTn id="84" presetID="10" presetClass="entr" presetSubtype="0" fill="hold" nodeType="withEffect">
                                  <p:stCondLst>
                                    <p:cond delay="0"/>
                                  </p:stCondLst>
                                  <p:childTnLst>
                                    <p:set>
                                      <p:cBhvr>
                                        <p:cTn id="85" dur="1" fill="hold">
                                          <p:stCondLst>
                                            <p:cond delay="0"/>
                                          </p:stCondLst>
                                        </p:cTn>
                                        <p:tgtEl>
                                          <p:spTgt spid="19483"/>
                                        </p:tgtEl>
                                        <p:attrNameLst>
                                          <p:attrName>style.visibility</p:attrName>
                                        </p:attrNameLst>
                                      </p:cBhvr>
                                      <p:to>
                                        <p:strVal val="visible"/>
                                      </p:to>
                                    </p:set>
                                    <p:animEffect transition="in" filter="fade">
                                      <p:cBhvr>
                                        <p:cTn id="86" dur="500"/>
                                        <p:tgtEl>
                                          <p:spTgt spid="19483"/>
                                        </p:tgtEl>
                                      </p:cBhvr>
                                    </p:animEffect>
                                  </p:childTnLst>
                                </p:cTn>
                              </p:par>
                              <p:par>
                                <p:cTn id="87" presetID="10" presetClass="entr" presetSubtype="0" fill="hold" nodeType="withEffect">
                                  <p:stCondLst>
                                    <p:cond delay="0"/>
                                  </p:stCondLst>
                                  <p:childTnLst>
                                    <p:set>
                                      <p:cBhvr>
                                        <p:cTn id="88" dur="1" fill="hold">
                                          <p:stCondLst>
                                            <p:cond delay="0"/>
                                          </p:stCondLst>
                                        </p:cTn>
                                        <p:tgtEl>
                                          <p:spTgt spid="19484"/>
                                        </p:tgtEl>
                                        <p:attrNameLst>
                                          <p:attrName>style.visibility</p:attrName>
                                        </p:attrNameLst>
                                      </p:cBhvr>
                                      <p:to>
                                        <p:strVal val="visible"/>
                                      </p:to>
                                    </p:set>
                                    <p:animEffect transition="in" filter="fade">
                                      <p:cBhvr>
                                        <p:cTn id="89" dur="500"/>
                                        <p:tgtEl>
                                          <p:spTgt spid="19484"/>
                                        </p:tgtEl>
                                      </p:cBhvr>
                                    </p:animEffect>
                                  </p:childTnLst>
                                </p:cTn>
                              </p:par>
                              <p:par>
                                <p:cTn id="90" presetID="10" presetClass="entr" presetSubtype="0" fill="hold" nodeType="withEffect">
                                  <p:stCondLst>
                                    <p:cond delay="0"/>
                                  </p:stCondLst>
                                  <p:childTnLst>
                                    <p:set>
                                      <p:cBhvr>
                                        <p:cTn id="91" dur="1" fill="hold">
                                          <p:stCondLst>
                                            <p:cond delay="0"/>
                                          </p:stCondLst>
                                        </p:cTn>
                                        <p:tgtEl>
                                          <p:spTgt spid="19485"/>
                                        </p:tgtEl>
                                        <p:attrNameLst>
                                          <p:attrName>style.visibility</p:attrName>
                                        </p:attrNameLst>
                                      </p:cBhvr>
                                      <p:to>
                                        <p:strVal val="visible"/>
                                      </p:to>
                                    </p:set>
                                    <p:animEffect transition="in" filter="fade">
                                      <p:cBhvr>
                                        <p:cTn id="92" dur="500"/>
                                        <p:tgtEl>
                                          <p:spTgt spid="19485"/>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19486"/>
                                        </p:tgtEl>
                                        <p:attrNameLst>
                                          <p:attrName>style.visibility</p:attrName>
                                        </p:attrNameLst>
                                      </p:cBhvr>
                                      <p:to>
                                        <p:strVal val="visible"/>
                                      </p:to>
                                    </p:set>
                                    <p:animEffect transition="in" filter="fade">
                                      <p:cBhvr>
                                        <p:cTn id="95" dur="500"/>
                                        <p:tgtEl>
                                          <p:spTgt spid="19486"/>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19487"/>
                                        </p:tgtEl>
                                        <p:attrNameLst>
                                          <p:attrName>style.visibility</p:attrName>
                                        </p:attrNameLst>
                                      </p:cBhvr>
                                      <p:to>
                                        <p:strVal val="visible"/>
                                      </p:to>
                                    </p:set>
                                    <p:animEffect transition="in" filter="fade">
                                      <p:cBhvr>
                                        <p:cTn id="98" dur="500"/>
                                        <p:tgtEl>
                                          <p:spTgt spid="19487"/>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19488"/>
                                        </p:tgtEl>
                                        <p:attrNameLst>
                                          <p:attrName>style.visibility</p:attrName>
                                        </p:attrNameLst>
                                      </p:cBhvr>
                                      <p:to>
                                        <p:strVal val="visible"/>
                                      </p:to>
                                    </p:set>
                                    <p:animEffect transition="in" filter="fade">
                                      <p:cBhvr>
                                        <p:cTn id="101" dur="500"/>
                                        <p:tgtEl>
                                          <p:spTgt spid="19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6" grpId="0" animBg="1"/>
      <p:bldP spid="17" grpId="0" animBg="1"/>
      <p:bldP spid="18" grpId="0" animBg="1"/>
      <p:bldP spid="19480" grpId="0"/>
      <p:bldP spid="19481" grpId="0"/>
      <p:bldP spid="19482" grpId="0"/>
      <p:bldP spid="19486" grpId="0"/>
      <p:bldP spid="19487" grpId="0"/>
      <p:bldP spid="19488" grpId="0"/>
      <p:bldP spid="50"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4602A49A-608A-4F63-9039-798B6ABCCEFA}" type="slidenum">
              <a:rPr lang="ja-JP" altLang="en-US"/>
              <a:pPr>
                <a:defRPr/>
              </a:pPr>
              <a:t>18</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保険種類ごとの保険料の違い</a:t>
            </a:r>
          </a:p>
        </p:txBody>
      </p:sp>
      <p:sp>
        <p:nvSpPr>
          <p:cNvPr id="54" name="角丸四角形 53"/>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grpSp>
        <p:nvGrpSpPr>
          <p:cNvPr id="23562" name="グループ化 4"/>
          <p:cNvGrpSpPr>
            <a:grpSpLocks/>
          </p:cNvGrpSpPr>
          <p:nvPr/>
        </p:nvGrpSpPr>
        <p:grpSpPr bwMode="auto">
          <a:xfrm>
            <a:off x="304800" y="1195388"/>
            <a:ext cx="8534400" cy="938212"/>
            <a:chOff x="0" y="908720"/>
            <a:chExt cx="8532912" cy="792088"/>
          </a:xfrm>
        </p:grpSpPr>
        <p:sp>
          <p:nvSpPr>
            <p:cNvPr id="2" name="角丸四角形 1"/>
            <p:cNvSpPr/>
            <p:nvPr/>
          </p:nvSpPr>
          <p:spPr>
            <a:xfrm>
              <a:off x="0" y="908720"/>
              <a:ext cx="8532912" cy="792088"/>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marL="742950" lvl="1" indent="-285750">
                <a:buFont typeface="Wingdings" panose="05000000000000000000" pitchFamily="2" charset="2"/>
                <a:buChar char="l"/>
                <a:defRPr/>
              </a:pPr>
              <a:r>
                <a:rPr lang="en-US" altLang="ja-JP" sz="1600" dirty="0">
                  <a:solidFill>
                    <a:schemeClr val="tx1"/>
                  </a:solidFill>
                </a:rPr>
                <a:t>30</a:t>
              </a:r>
              <a:r>
                <a:rPr lang="ja-JP" altLang="en-US" sz="1600" dirty="0">
                  <a:solidFill>
                    <a:schemeClr val="tx1"/>
                  </a:solidFill>
                </a:rPr>
                <a:t>歳契約、死亡保険金は</a:t>
              </a:r>
              <a:r>
                <a:rPr lang="en-US" altLang="ja-JP" sz="1600" dirty="0">
                  <a:solidFill>
                    <a:schemeClr val="tx1"/>
                  </a:solidFill>
                </a:rPr>
                <a:t>1,000</a:t>
              </a:r>
              <a:r>
                <a:rPr lang="ja-JP" altLang="en-US" sz="1600" dirty="0">
                  <a:solidFill>
                    <a:schemeClr val="tx1"/>
                  </a:solidFill>
                </a:rPr>
                <a:t>万円</a:t>
              </a:r>
              <a:endParaRPr lang="en-US" altLang="ja-JP" sz="1600" dirty="0">
                <a:solidFill>
                  <a:schemeClr val="tx1"/>
                </a:solidFill>
              </a:endParaRPr>
            </a:p>
            <a:p>
              <a:pPr marL="742950" lvl="1" indent="-285750">
                <a:buFont typeface="Wingdings" panose="05000000000000000000" pitchFamily="2" charset="2"/>
                <a:buChar char="l"/>
                <a:defRPr/>
              </a:pPr>
              <a:r>
                <a:rPr lang="ja-JP" altLang="en-US" sz="1600" dirty="0">
                  <a:solidFill>
                    <a:schemeClr val="tx1"/>
                  </a:solidFill>
                </a:rPr>
                <a:t>定期保険、養老保険の保険期間は</a:t>
              </a:r>
              <a:r>
                <a:rPr lang="en-US" altLang="ja-JP" sz="1600" dirty="0">
                  <a:solidFill>
                    <a:schemeClr val="tx1"/>
                  </a:solidFill>
                </a:rPr>
                <a:t>30</a:t>
              </a:r>
              <a:r>
                <a:rPr lang="ja-JP" altLang="en-US" sz="1600" dirty="0" smtClean="0">
                  <a:solidFill>
                    <a:schemeClr val="tx1"/>
                  </a:solidFill>
                </a:rPr>
                <a:t>年（</a:t>
              </a:r>
              <a:r>
                <a:rPr lang="en-US" altLang="ja-JP" sz="1600" dirty="0" smtClean="0">
                  <a:solidFill>
                    <a:schemeClr val="tx1"/>
                  </a:solidFill>
                </a:rPr>
                <a:t>60</a:t>
              </a:r>
              <a:r>
                <a:rPr lang="ja-JP" altLang="en-US" sz="1600" dirty="0">
                  <a:solidFill>
                    <a:schemeClr val="tx1"/>
                  </a:solidFill>
                </a:rPr>
                <a:t>歳になる</a:t>
              </a:r>
              <a:r>
                <a:rPr lang="ja-JP" altLang="en-US" sz="1600" dirty="0" smtClean="0">
                  <a:solidFill>
                    <a:schemeClr val="tx1"/>
                  </a:solidFill>
                </a:rPr>
                <a:t>まで）、</a:t>
              </a:r>
              <a:r>
                <a:rPr lang="ja-JP" altLang="en-US" sz="1600" dirty="0">
                  <a:solidFill>
                    <a:schemeClr val="tx1"/>
                  </a:solidFill>
                </a:rPr>
                <a:t>終身保険は一生涯</a:t>
              </a:r>
              <a:endParaRPr lang="en-US" altLang="ja-JP" sz="1600" dirty="0">
                <a:solidFill>
                  <a:schemeClr val="tx1"/>
                </a:solidFill>
              </a:endParaRPr>
            </a:p>
            <a:p>
              <a:pPr marL="742950" lvl="1" indent="-285750">
                <a:buFont typeface="Wingdings" panose="05000000000000000000" pitchFamily="2" charset="2"/>
                <a:buChar char="l"/>
                <a:defRPr/>
              </a:pPr>
              <a:r>
                <a:rPr lang="ja-JP" altLang="en-US" sz="1600" dirty="0">
                  <a:solidFill>
                    <a:schemeClr val="tx1"/>
                  </a:solidFill>
                </a:rPr>
                <a:t>保険料払込期間は</a:t>
              </a:r>
              <a:r>
                <a:rPr lang="en-US" altLang="ja-JP" sz="1600" dirty="0">
                  <a:solidFill>
                    <a:schemeClr val="tx1"/>
                  </a:solidFill>
                </a:rPr>
                <a:t>30</a:t>
              </a:r>
              <a:r>
                <a:rPr lang="ja-JP" altLang="en-US" sz="1600" dirty="0" smtClean="0">
                  <a:solidFill>
                    <a:schemeClr val="tx1"/>
                  </a:solidFill>
                </a:rPr>
                <a:t>年（</a:t>
              </a:r>
              <a:r>
                <a:rPr lang="en-US" altLang="ja-JP" sz="1600" dirty="0" smtClean="0">
                  <a:solidFill>
                    <a:schemeClr val="tx1"/>
                  </a:solidFill>
                </a:rPr>
                <a:t>60</a:t>
              </a:r>
              <a:r>
                <a:rPr lang="ja-JP" altLang="en-US" sz="1600" dirty="0">
                  <a:solidFill>
                    <a:schemeClr val="tx1"/>
                  </a:solidFill>
                </a:rPr>
                <a:t>歳になる</a:t>
              </a:r>
              <a:r>
                <a:rPr lang="ja-JP" altLang="en-US" sz="1600" dirty="0" smtClean="0">
                  <a:solidFill>
                    <a:schemeClr val="tx1"/>
                  </a:solidFill>
                </a:rPr>
                <a:t>まで）</a:t>
              </a:r>
              <a:endParaRPr lang="ja-JP" altLang="en-US" sz="1600" dirty="0">
                <a:solidFill>
                  <a:schemeClr val="tx1"/>
                </a:solidFill>
              </a:endParaRPr>
            </a:p>
          </p:txBody>
        </p:sp>
        <p:sp>
          <p:nvSpPr>
            <p:cNvPr id="3" name="角丸四角形 2"/>
            <p:cNvSpPr/>
            <p:nvPr/>
          </p:nvSpPr>
          <p:spPr>
            <a:xfrm>
              <a:off x="0" y="908720"/>
              <a:ext cx="431725" cy="792088"/>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lIns="0" tIns="0" rIns="36000" bIns="36000" anchor="ctr"/>
            <a:lstStyle/>
            <a:p>
              <a:pPr algn="ctr">
                <a:defRPr/>
              </a:pPr>
              <a:r>
                <a:rPr lang="ja-JP" altLang="en-US" sz="1400" b="1" dirty="0">
                  <a:solidFill>
                    <a:schemeClr val="tx1"/>
                  </a:solidFill>
                </a:rPr>
                <a:t>条件</a:t>
              </a:r>
            </a:p>
          </p:txBody>
        </p:sp>
      </p:grpSp>
      <p:graphicFrame>
        <p:nvGraphicFramePr>
          <p:cNvPr id="6" name="表 5"/>
          <p:cNvGraphicFramePr>
            <a:graphicFrameLocks noGrp="1"/>
          </p:cNvGraphicFramePr>
          <p:nvPr/>
        </p:nvGraphicFramePr>
        <p:xfrm>
          <a:off x="71438" y="2932113"/>
          <a:ext cx="9001125" cy="2297112"/>
        </p:xfrm>
        <a:graphic>
          <a:graphicData uri="http://schemas.openxmlformats.org/drawingml/2006/table">
            <a:tbl>
              <a:tblPr firstRow="1" bandRow="1">
                <a:tableStyleId>{5940675A-B579-460E-94D1-54222C63F5DA}</a:tableStyleId>
              </a:tblPr>
              <a:tblGrid>
                <a:gridCol w="1285875"/>
                <a:gridCol w="1285875"/>
                <a:gridCol w="1285875"/>
                <a:gridCol w="1285875"/>
                <a:gridCol w="1285875"/>
                <a:gridCol w="1285875"/>
                <a:gridCol w="1285875"/>
              </a:tblGrid>
              <a:tr h="370994">
                <a:tc>
                  <a:txBody>
                    <a:bodyPr/>
                    <a:lstStyle/>
                    <a:p>
                      <a:endParaRPr kumimoji="1" lang="ja-JP" altLang="en-US" sz="1800" b="0" dirty="0">
                        <a:solidFill>
                          <a:schemeClr val="tx1"/>
                        </a:solidFill>
                      </a:endParaRPr>
                    </a:p>
                  </a:txBody>
                  <a:tcPr marL="91441" marR="91441" marT="45739" marB="45739" anchor="ctr"/>
                </a:tc>
                <a:tc gridSpan="2">
                  <a:txBody>
                    <a:bodyPr/>
                    <a:lstStyle/>
                    <a:p>
                      <a:pPr algn="ctr"/>
                      <a:r>
                        <a:rPr kumimoji="1" lang="ja-JP" altLang="en-US" sz="1800" dirty="0" smtClean="0"/>
                        <a:t>定期保険</a:t>
                      </a:r>
                      <a:endParaRPr kumimoji="1" lang="ja-JP" altLang="en-US" sz="1800" b="0" dirty="0">
                        <a:solidFill>
                          <a:schemeClr val="tx1"/>
                        </a:solidFill>
                      </a:endParaRPr>
                    </a:p>
                  </a:txBody>
                  <a:tcPr marL="91441" marR="91441" marT="45739" marB="45739" anchor="ctr"/>
                </a:tc>
                <a:tc hMerge="1">
                  <a:txBody>
                    <a:bodyPr/>
                    <a:lstStyle/>
                    <a:p>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800" dirty="0" smtClean="0"/>
                        <a:t>養老保険</a:t>
                      </a:r>
                      <a:endParaRPr kumimoji="1" lang="ja-JP" altLang="en-US" sz="1800" b="0" dirty="0">
                        <a:solidFill>
                          <a:schemeClr val="tx1"/>
                        </a:solidFill>
                      </a:endParaRPr>
                    </a:p>
                  </a:txBody>
                  <a:tcPr marL="91441" marR="91441" marT="45739" marB="45739" anchor="ctr"/>
                </a:tc>
                <a:tc hMerge="1">
                  <a:txBody>
                    <a:bodyPr/>
                    <a:lstStyle/>
                    <a:p>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800" dirty="0" smtClean="0"/>
                        <a:t>終身保険</a:t>
                      </a:r>
                      <a:endParaRPr kumimoji="1" lang="ja-JP" altLang="en-US" sz="1800" b="0" dirty="0">
                        <a:solidFill>
                          <a:schemeClr val="tx1"/>
                        </a:solidFill>
                      </a:endParaRPr>
                    </a:p>
                  </a:txBody>
                  <a:tcPr marL="91441" marR="91441" marT="45739" marB="45739" anchor="ctr"/>
                </a:tc>
                <a:tc hMerge="1">
                  <a:txBody>
                    <a:bodyPr/>
                    <a:lstStyle/>
                    <a:p>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994">
                <a:tc>
                  <a:txBody>
                    <a:bodyPr/>
                    <a:lstStyle/>
                    <a:p>
                      <a:pPr algn="ctr"/>
                      <a:r>
                        <a:rPr kumimoji="1" lang="ja-JP" altLang="en-US" sz="1800" dirty="0" smtClean="0"/>
                        <a:t>性別</a:t>
                      </a:r>
                      <a:endParaRPr kumimoji="1" lang="ja-JP" altLang="en-US" sz="1800" b="0" dirty="0">
                        <a:solidFill>
                          <a:schemeClr val="tx1"/>
                        </a:solidFill>
                      </a:endParaRPr>
                    </a:p>
                  </a:txBody>
                  <a:tcPr marL="91441" marR="91441" marT="45739" marB="45739" anchor="ctr"/>
                </a:tc>
                <a:tc>
                  <a:txBody>
                    <a:bodyPr/>
                    <a:lstStyle/>
                    <a:p>
                      <a:pPr algn="ctr"/>
                      <a:r>
                        <a:rPr kumimoji="1" lang="ja-JP" altLang="en-US" sz="1800" dirty="0" smtClean="0"/>
                        <a:t>男性</a:t>
                      </a:r>
                      <a:endParaRPr kumimoji="1" lang="ja-JP" altLang="en-US" sz="18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ja-JP" altLang="en-US" sz="1800" dirty="0" smtClean="0"/>
                        <a:t>女性</a:t>
                      </a:r>
                      <a:endParaRPr kumimoji="1" lang="ja-JP" altLang="en-US" sz="1800" b="0" dirty="0">
                        <a:solidFill>
                          <a:schemeClr val="tx1"/>
                        </a:solidFill>
                      </a:endParaRPr>
                    </a:p>
                  </a:txBody>
                  <a:tcPr marL="91441" marR="91441" marT="45739" marB="45739" anchor="ctr">
                    <a:solidFill>
                      <a:schemeClr val="accent2">
                        <a:lumMod val="20000"/>
                        <a:lumOff val="80000"/>
                      </a:schemeClr>
                    </a:solidFill>
                  </a:tcPr>
                </a:tc>
                <a:tc>
                  <a:txBody>
                    <a:bodyPr/>
                    <a:lstStyle/>
                    <a:p>
                      <a:pPr algn="ctr"/>
                      <a:r>
                        <a:rPr kumimoji="1" lang="ja-JP" altLang="en-US" sz="1800" dirty="0" smtClean="0"/>
                        <a:t>男性</a:t>
                      </a:r>
                      <a:endParaRPr kumimoji="1" lang="ja-JP" altLang="en-US" sz="18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ja-JP" altLang="en-US" sz="1800" dirty="0" smtClean="0"/>
                        <a:t>女性</a:t>
                      </a:r>
                      <a:endParaRPr kumimoji="1" lang="ja-JP" altLang="en-US" sz="1800" b="0" dirty="0">
                        <a:solidFill>
                          <a:schemeClr val="tx1"/>
                        </a:solidFill>
                      </a:endParaRPr>
                    </a:p>
                  </a:txBody>
                  <a:tcPr marL="91441" marR="91441" marT="45739" marB="45739" anchor="ctr">
                    <a:solidFill>
                      <a:schemeClr val="accent2">
                        <a:lumMod val="20000"/>
                        <a:lumOff val="80000"/>
                      </a:schemeClr>
                    </a:solidFill>
                  </a:tcPr>
                </a:tc>
                <a:tc>
                  <a:txBody>
                    <a:bodyPr/>
                    <a:lstStyle/>
                    <a:p>
                      <a:pPr algn="ctr"/>
                      <a:r>
                        <a:rPr kumimoji="1" lang="ja-JP" altLang="en-US" sz="1800" dirty="0" smtClean="0"/>
                        <a:t>男性</a:t>
                      </a:r>
                      <a:endParaRPr kumimoji="1" lang="ja-JP" altLang="en-US" sz="18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ja-JP" altLang="en-US" sz="1800" dirty="0" smtClean="0"/>
                        <a:t>女性</a:t>
                      </a:r>
                      <a:endParaRPr kumimoji="1" lang="ja-JP" altLang="en-US" sz="1800" b="0" dirty="0">
                        <a:solidFill>
                          <a:schemeClr val="tx1"/>
                        </a:solidFill>
                      </a:endParaRPr>
                    </a:p>
                  </a:txBody>
                  <a:tcPr marL="91441" marR="91441" marT="45739" marB="45739" anchor="ctr">
                    <a:solidFill>
                      <a:schemeClr val="accent2">
                        <a:lumMod val="20000"/>
                        <a:lumOff val="80000"/>
                      </a:schemeClr>
                    </a:solidFill>
                  </a:tcPr>
                </a:tc>
              </a:tr>
              <a:tr h="396404">
                <a:tc>
                  <a:txBody>
                    <a:bodyPr/>
                    <a:lstStyle/>
                    <a:p>
                      <a:pPr algn="ctr"/>
                      <a:r>
                        <a:rPr kumimoji="1" lang="ja-JP" altLang="en-US" sz="1800" dirty="0" smtClean="0"/>
                        <a:t>保険料</a:t>
                      </a:r>
                      <a:endParaRPr kumimoji="1" lang="ja-JP" altLang="en-US" sz="1800" b="0" dirty="0">
                        <a:solidFill>
                          <a:schemeClr val="tx1"/>
                        </a:solidFill>
                      </a:endParaRPr>
                    </a:p>
                  </a:txBody>
                  <a:tcPr marL="91441" marR="91441" marT="45739" marB="45739" anchor="ctr"/>
                </a:tc>
                <a:tc>
                  <a:txBody>
                    <a:bodyPr/>
                    <a:lstStyle/>
                    <a:p>
                      <a:pPr algn="ctr"/>
                      <a:r>
                        <a:rPr kumimoji="1" lang="en-US" altLang="ja-JP" sz="2000" dirty="0" smtClean="0"/>
                        <a:t>0.42</a:t>
                      </a:r>
                      <a:r>
                        <a:rPr kumimoji="1" lang="ja-JP" altLang="en-US" sz="1400" dirty="0" smtClean="0"/>
                        <a:t>万円</a:t>
                      </a:r>
                      <a:endParaRPr kumimoji="1" lang="ja-JP" altLang="en-US" sz="14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en-US" altLang="ja-JP" sz="2000" dirty="0" smtClean="0"/>
                        <a:t>0.30</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2">
                        <a:lumMod val="20000"/>
                        <a:lumOff val="80000"/>
                      </a:schemeClr>
                    </a:solidFill>
                  </a:tcPr>
                </a:tc>
                <a:tc>
                  <a:txBody>
                    <a:bodyPr/>
                    <a:lstStyle/>
                    <a:p>
                      <a:pPr algn="ctr"/>
                      <a:r>
                        <a:rPr kumimoji="1" lang="en-US" altLang="ja-JP" sz="2000" dirty="0" smtClean="0"/>
                        <a:t>2.74</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en-US" altLang="ja-JP" sz="2000" dirty="0" smtClean="0"/>
                        <a:t>2.71</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2">
                        <a:lumMod val="20000"/>
                        <a:lumOff val="80000"/>
                      </a:schemeClr>
                    </a:solidFill>
                  </a:tcPr>
                </a:tc>
                <a:tc>
                  <a:txBody>
                    <a:bodyPr/>
                    <a:lstStyle/>
                    <a:p>
                      <a:pPr algn="ctr"/>
                      <a:r>
                        <a:rPr kumimoji="1" lang="en-US" altLang="ja-JP" sz="2000" dirty="0" smtClean="0"/>
                        <a:t>2.19</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2.03</a:t>
                      </a:r>
                      <a:r>
                        <a:rPr kumimoji="1" lang="ja-JP" altLang="en-US" sz="1600" dirty="0" smtClean="0"/>
                        <a:t>万円</a:t>
                      </a:r>
                      <a:endParaRPr kumimoji="1" lang="ja-JP" altLang="en-US" sz="1600" b="0" dirty="0" smtClean="0">
                        <a:solidFill>
                          <a:schemeClr val="tx1"/>
                        </a:solidFill>
                      </a:endParaRPr>
                    </a:p>
                  </a:txBody>
                  <a:tcPr marL="91441" marR="91441" marT="45739" marB="45739" anchor="ctr">
                    <a:solidFill>
                      <a:schemeClr val="accent2">
                        <a:lumMod val="20000"/>
                        <a:lumOff val="80000"/>
                      </a:schemeClr>
                    </a:solidFill>
                  </a:tcPr>
                </a:tc>
              </a:tr>
              <a:tr h="396404">
                <a:tc>
                  <a:txBody>
                    <a:bodyPr/>
                    <a:lstStyle/>
                    <a:p>
                      <a:pPr algn="ctr"/>
                      <a:r>
                        <a:rPr kumimoji="1" lang="ja-JP" altLang="en-US" sz="1800" dirty="0" smtClean="0"/>
                        <a:t>払込総額</a:t>
                      </a:r>
                      <a:endParaRPr kumimoji="1" lang="ja-JP" altLang="en-US" sz="1800" b="0" dirty="0">
                        <a:solidFill>
                          <a:schemeClr val="tx1"/>
                        </a:solidFill>
                      </a:endParaRPr>
                    </a:p>
                  </a:txBody>
                  <a:tcPr marL="91441" marR="91441" marT="45739" marB="45739" anchor="ctr"/>
                </a:tc>
                <a:tc>
                  <a:txBody>
                    <a:bodyPr/>
                    <a:lstStyle/>
                    <a:p>
                      <a:pPr algn="ctr"/>
                      <a:r>
                        <a:rPr kumimoji="1" lang="en-US" altLang="ja-JP" sz="2000" dirty="0" smtClean="0"/>
                        <a:t>150</a:t>
                      </a:r>
                      <a:r>
                        <a:rPr kumimoji="1" lang="ja-JP" altLang="en-US" sz="1400" dirty="0" smtClean="0"/>
                        <a:t>万円</a:t>
                      </a:r>
                      <a:endParaRPr kumimoji="1" lang="ja-JP" altLang="en-US" sz="14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en-US" altLang="ja-JP" sz="2000" dirty="0" smtClean="0"/>
                        <a:t>108</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2">
                        <a:lumMod val="20000"/>
                        <a:lumOff val="80000"/>
                      </a:schemeClr>
                    </a:solidFill>
                  </a:tcPr>
                </a:tc>
                <a:tc>
                  <a:txBody>
                    <a:bodyPr/>
                    <a:lstStyle/>
                    <a:p>
                      <a:pPr algn="ctr"/>
                      <a:r>
                        <a:rPr kumimoji="1" lang="en-US" altLang="ja-JP" sz="2000" dirty="0" smtClean="0"/>
                        <a:t>987</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5">
                        <a:lumMod val="20000"/>
                        <a:lumOff val="80000"/>
                      </a:schemeClr>
                    </a:solidFill>
                  </a:tcPr>
                </a:tc>
                <a:tc>
                  <a:txBody>
                    <a:bodyPr/>
                    <a:lstStyle/>
                    <a:p>
                      <a:pPr algn="ctr"/>
                      <a:r>
                        <a:rPr kumimoji="1" lang="en-US" altLang="ja-JP" sz="2000" dirty="0" smtClean="0"/>
                        <a:t>974</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2">
                        <a:lumMod val="20000"/>
                        <a:lumOff val="80000"/>
                      </a:schemeClr>
                    </a:solidFill>
                  </a:tcPr>
                </a:tc>
                <a:tc>
                  <a:txBody>
                    <a:bodyPr/>
                    <a:lstStyle/>
                    <a:p>
                      <a:pPr algn="ctr"/>
                      <a:r>
                        <a:rPr kumimoji="1" lang="en-US" altLang="ja-JP" sz="2000" dirty="0" smtClean="0"/>
                        <a:t>790</a:t>
                      </a:r>
                      <a:r>
                        <a:rPr kumimoji="1" lang="ja-JP" altLang="en-US" sz="1600" dirty="0" smtClean="0"/>
                        <a:t>万円</a:t>
                      </a:r>
                      <a:endParaRPr kumimoji="1" lang="ja-JP" altLang="en-US" sz="1600" b="0" dirty="0">
                        <a:solidFill>
                          <a:schemeClr val="tx1"/>
                        </a:solidFill>
                      </a:endParaRPr>
                    </a:p>
                  </a:txBody>
                  <a:tcPr marL="91441" marR="91441" marT="45739" marB="45739" anchor="ctr">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729</a:t>
                      </a:r>
                      <a:r>
                        <a:rPr kumimoji="1" lang="ja-JP" altLang="en-US" sz="1600" dirty="0" smtClean="0"/>
                        <a:t>万円</a:t>
                      </a:r>
                      <a:endParaRPr kumimoji="1" lang="ja-JP" altLang="en-US" sz="1600" b="0" dirty="0" smtClean="0">
                        <a:solidFill>
                          <a:schemeClr val="tx1"/>
                        </a:solidFill>
                      </a:endParaRPr>
                    </a:p>
                  </a:txBody>
                  <a:tcPr marL="91441" marR="91441" marT="45739" marB="45739" anchor="ctr">
                    <a:solidFill>
                      <a:schemeClr val="accent2">
                        <a:lumMod val="20000"/>
                        <a:lumOff val="80000"/>
                      </a:schemeClr>
                    </a:solidFill>
                  </a:tcPr>
                </a:tc>
              </a:tr>
              <a:tr h="762316">
                <a:tc>
                  <a:txBody>
                    <a:bodyPr/>
                    <a:lstStyle/>
                    <a:p>
                      <a:pPr algn="ctr"/>
                      <a:r>
                        <a:rPr kumimoji="1" lang="en-US" altLang="ja-JP" sz="1800" dirty="0" smtClean="0"/>
                        <a:t>60</a:t>
                      </a:r>
                      <a:r>
                        <a:rPr kumimoji="1" lang="ja-JP" altLang="en-US" sz="1800" dirty="0" smtClean="0"/>
                        <a:t>歳時の受取り</a:t>
                      </a:r>
                      <a:endParaRPr kumimoji="1" lang="ja-JP" altLang="en-US" sz="1800" b="0" dirty="0">
                        <a:solidFill>
                          <a:schemeClr val="tx1"/>
                        </a:solidFill>
                      </a:endParaRPr>
                    </a:p>
                  </a:txBody>
                  <a:tcPr marL="91441" marR="91441" marT="45739" marB="45739" anchor="ctr"/>
                </a:tc>
                <a:tc>
                  <a:txBody>
                    <a:bodyPr/>
                    <a:lstStyle/>
                    <a:p>
                      <a:pPr algn="ctr"/>
                      <a:endParaRPr kumimoji="1" lang="en-US" altLang="ja-JP" sz="2000" dirty="0" smtClean="0"/>
                    </a:p>
                    <a:p>
                      <a:pPr algn="ctr"/>
                      <a:r>
                        <a:rPr kumimoji="1" lang="en-US" altLang="ja-JP" sz="2000" dirty="0" smtClean="0"/>
                        <a:t>0</a:t>
                      </a:r>
                      <a:r>
                        <a:rPr kumimoji="1" lang="ja-JP" altLang="en-US" sz="1400" dirty="0" smtClean="0"/>
                        <a:t>万円</a:t>
                      </a:r>
                      <a:endParaRPr kumimoji="1" lang="ja-JP" altLang="en-US" sz="1400" b="0" dirty="0">
                        <a:solidFill>
                          <a:schemeClr val="tx1"/>
                        </a:solidFill>
                      </a:endParaRPr>
                    </a:p>
                  </a:txBody>
                  <a:tcPr marL="91441" marR="91441" marT="45739" marB="45739" anchor="b">
                    <a:solidFill>
                      <a:schemeClr val="accent5">
                        <a:lumMod val="20000"/>
                        <a:lumOff val="80000"/>
                      </a:schemeClr>
                    </a:solidFill>
                  </a:tcPr>
                </a:tc>
                <a:tc>
                  <a:txBody>
                    <a:bodyPr/>
                    <a:lstStyle/>
                    <a:p>
                      <a:pPr algn="ctr"/>
                      <a:endParaRPr kumimoji="1" lang="en-US" altLang="ja-JP" sz="2000" dirty="0" smtClean="0"/>
                    </a:p>
                    <a:p>
                      <a:pPr algn="ctr"/>
                      <a:r>
                        <a:rPr kumimoji="1" lang="en-US" altLang="ja-JP" sz="2000" dirty="0" smtClean="0"/>
                        <a:t>0</a:t>
                      </a:r>
                      <a:r>
                        <a:rPr kumimoji="1" lang="ja-JP" altLang="en-US" sz="1600" dirty="0" smtClean="0"/>
                        <a:t>万円</a:t>
                      </a:r>
                      <a:endParaRPr kumimoji="1" lang="ja-JP" altLang="en-US" sz="1600" b="0" dirty="0">
                        <a:solidFill>
                          <a:schemeClr val="tx1"/>
                        </a:solidFill>
                      </a:endParaRPr>
                    </a:p>
                  </a:txBody>
                  <a:tcPr marL="91441" marR="91441" marT="45739" marB="45739" anchor="b">
                    <a:solidFill>
                      <a:schemeClr val="accent2">
                        <a:lumMod val="20000"/>
                        <a:lumOff val="80000"/>
                      </a:schemeClr>
                    </a:solidFill>
                  </a:tcPr>
                </a:tc>
                <a:tc>
                  <a:txBody>
                    <a:bodyPr/>
                    <a:lstStyle/>
                    <a:p>
                      <a:pPr algn="ctr"/>
                      <a:r>
                        <a:rPr kumimoji="1" lang="ja-JP" altLang="en-US" sz="1200" dirty="0" smtClean="0"/>
                        <a:t>満期保険金</a:t>
                      </a:r>
                      <a:endParaRPr kumimoji="1" lang="en-US" altLang="ja-JP" sz="1200" dirty="0" smtClean="0"/>
                    </a:p>
                    <a:p>
                      <a:pPr algn="ctr"/>
                      <a:r>
                        <a:rPr kumimoji="1" lang="en-US" altLang="ja-JP" sz="2000" dirty="0" smtClean="0"/>
                        <a:t>1,000</a:t>
                      </a:r>
                      <a:r>
                        <a:rPr kumimoji="1" lang="ja-JP" altLang="en-US" sz="1600" dirty="0" smtClean="0"/>
                        <a:t>万円</a:t>
                      </a:r>
                      <a:endParaRPr kumimoji="1" lang="ja-JP" altLang="en-US" sz="1600" b="0" dirty="0">
                        <a:solidFill>
                          <a:schemeClr val="tx1"/>
                        </a:solidFill>
                      </a:endParaRPr>
                    </a:p>
                  </a:txBody>
                  <a:tcPr marL="91441" marR="91441" marT="45739" marB="45739" anchor="b">
                    <a:solidFill>
                      <a:schemeClr val="accent5">
                        <a:lumMod val="20000"/>
                        <a:lumOff val="80000"/>
                      </a:schemeClr>
                    </a:solidFill>
                  </a:tcPr>
                </a:tc>
                <a:tc>
                  <a:txBody>
                    <a:bodyPr/>
                    <a:lstStyle/>
                    <a:p>
                      <a:pPr algn="ctr"/>
                      <a:r>
                        <a:rPr kumimoji="1" lang="ja-JP" altLang="en-US" sz="1200" dirty="0" smtClean="0"/>
                        <a:t>満期保険金</a:t>
                      </a:r>
                      <a:endParaRPr kumimoji="1" lang="en-US" altLang="ja-JP" sz="1200" dirty="0" smtClean="0"/>
                    </a:p>
                    <a:p>
                      <a:pPr algn="ctr"/>
                      <a:r>
                        <a:rPr kumimoji="1" lang="en-US" altLang="ja-JP" sz="2000" dirty="0" smtClean="0"/>
                        <a:t>1,000</a:t>
                      </a:r>
                      <a:r>
                        <a:rPr kumimoji="1" lang="ja-JP" altLang="en-US" sz="1600" dirty="0" smtClean="0"/>
                        <a:t>万円</a:t>
                      </a:r>
                      <a:endParaRPr kumimoji="1" lang="ja-JP" altLang="en-US" sz="1600" b="0" dirty="0">
                        <a:solidFill>
                          <a:schemeClr val="tx1"/>
                        </a:solidFill>
                      </a:endParaRPr>
                    </a:p>
                  </a:txBody>
                  <a:tcPr marL="91441" marR="91441" marT="45739" marB="45739" anchor="b">
                    <a:solidFill>
                      <a:schemeClr val="accent2">
                        <a:lumMod val="20000"/>
                        <a:lumOff val="80000"/>
                      </a:schemeClr>
                    </a:solidFill>
                  </a:tcPr>
                </a:tc>
                <a:tc>
                  <a:txBody>
                    <a:bodyPr/>
                    <a:lstStyle/>
                    <a:p>
                      <a:pPr algn="ctr"/>
                      <a:r>
                        <a:rPr kumimoji="1" lang="ja-JP" altLang="en-US" sz="1200" dirty="0" smtClean="0"/>
                        <a:t>解約した場合の解約返戻金</a:t>
                      </a:r>
                      <a:endParaRPr kumimoji="1" lang="en-US" altLang="ja-JP" sz="1200" dirty="0" smtClean="0"/>
                    </a:p>
                    <a:p>
                      <a:pPr algn="ctr"/>
                      <a:r>
                        <a:rPr kumimoji="1" lang="en-US" altLang="ja-JP" sz="2000" dirty="0" smtClean="0"/>
                        <a:t>763</a:t>
                      </a:r>
                      <a:r>
                        <a:rPr kumimoji="1" lang="ja-JP" altLang="en-US" sz="1600" dirty="0" smtClean="0"/>
                        <a:t>万円</a:t>
                      </a:r>
                      <a:endParaRPr kumimoji="1" lang="ja-JP" altLang="en-US" sz="1600" b="0" dirty="0">
                        <a:solidFill>
                          <a:schemeClr val="tx1"/>
                        </a:solidFill>
                      </a:endParaRPr>
                    </a:p>
                  </a:txBody>
                  <a:tcPr marL="91441" marR="91441" marT="45739" marB="45739" anchor="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解約した場合の解約返戻金</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712</a:t>
                      </a:r>
                      <a:r>
                        <a:rPr kumimoji="1" lang="ja-JP" altLang="en-US" sz="1600" dirty="0" smtClean="0"/>
                        <a:t>万円</a:t>
                      </a:r>
                      <a:endParaRPr kumimoji="1" lang="ja-JP" altLang="en-US" sz="1600" b="0" dirty="0" smtClean="0">
                        <a:solidFill>
                          <a:schemeClr val="tx1"/>
                        </a:solidFill>
                      </a:endParaRPr>
                    </a:p>
                  </a:txBody>
                  <a:tcPr marL="91441" marR="91441" marT="45739" marB="45739" anchor="b">
                    <a:solidFill>
                      <a:schemeClr val="accent2">
                        <a:lumMod val="20000"/>
                        <a:lumOff val="80000"/>
                      </a:schemeClr>
                    </a:solidFill>
                  </a:tcPr>
                </a:tc>
              </a:tr>
            </a:tbl>
          </a:graphicData>
        </a:graphic>
      </p:graphicFrame>
      <p:sp>
        <p:nvSpPr>
          <p:cNvPr id="10" name="テキスト ボックス 9"/>
          <p:cNvSpPr txBox="1"/>
          <p:nvPr/>
        </p:nvSpPr>
        <p:spPr>
          <a:xfrm>
            <a:off x="71438" y="5373688"/>
            <a:ext cx="4981575" cy="260350"/>
          </a:xfrm>
          <a:prstGeom prst="rect">
            <a:avLst/>
          </a:prstGeom>
          <a:noFill/>
        </p:spPr>
        <p:txBody>
          <a:bodyPr wrap="none">
            <a:spAutoFit/>
          </a:bodyPr>
          <a:lstStyle/>
          <a:p>
            <a:pPr>
              <a:defRPr/>
            </a:pPr>
            <a:r>
              <a:rPr lang="en-US" altLang="ja-JP" sz="1100" dirty="0">
                <a:latin typeface="+mn-lt"/>
                <a:ea typeface="+mn-ea"/>
                <a:cs typeface="+mn-cs"/>
              </a:rPr>
              <a:t>※</a:t>
            </a:r>
            <a:r>
              <a:rPr lang="ja-JP" altLang="en-US" sz="1100" dirty="0">
                <a:latin typeface="+mn-lt"/>
                <a:ea typeface="+mn-ea"/>
                <a:cs typeface="+mn-cs"/>
              </a:rPr>
              <a:t>保険料は月払で、生命保険会社または契約の内容によって異なります。</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BD2E9345-15E2-42D2-8BC7-41D2A558277A}" type="slidenum">
              <a:rPr lang="ja-JP" altLang="en-US"/>
              <a:pPr>
                <a:defRPr/>
              </a:pPr>
              <a:t>19</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ワークシート　万一の時の必要資金を計算しよう①</a:t>
            </a:r>
          </a:p>
        </p:txBody>
      </p:sp>
      <p:sp>
        <p:nvSpPr>
          <p:cNvPr id="9" name="角丸四角形 8"/>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2" name="テキスト ボックス 1"/>
          <p:cNvSpPr txBox="1"/>
          <p:nvPr/>
        </p:nvSpPr>
        <p:spPr>
          <a:xfrm>
            <a:off x="0" y="908050"/>
            <a:ext cx="5292725" cy="831850"/>
          </a:xfrm>
          <a:prstGeom prst="rect">
            <a:avLst/>
          </a:prstGeom>
          <a:noFill/>
        </p:spPr>
        <p:txBody>
          <a:bodyPr>
            <a:spAutoFit/>
          </a:bodyPr>
          <a:lstStyle/>
          <a:p>
            <a:pPr>
              <a:defRPr/>
            </a:pPr>
            <a:r>
              <a:rPr lang="ja-JP" altLang="en-US" sz="1600" dirty="0">
                <a:latin typeface="+mn-ea"/>
                <a:ea typeface="+mn-ea"/>
              </a:rPr>
              <a:t>家庭の働き手が死亡した場合、必要な資金はいくらに</a:t>
            </a:r>
            <a:endParaRPr lang="en-US" altLang="ja-JP" sz="1600" dirty="0">
              <a:latin typeface="+mn-ea"/>
              <a:ea typeface="+mn-ea"/>
            </a:endParaRPr>
          </a:p>
          <a:p>
            <a:pPr>
              <a:defRPr/>
            </a:pPr>
            <a:r>
              <a:rPr lang="ja-JP" altLang="en-US" sz="1600" dirty="0">
                <a:latin typeface="+mn-ea"/>
                <a:ea typeface="+mn-ea"/>
              </a:rPr>
              <a:t>なるでしょうか。ある</a:t>
            </a:r>
            <a:r>
              <a:rPr lang="en-US" altLang="ja-JP" sz="1600" dirty="0">
                <a:latin typeface="+mn-ea"/>
                <a:ea typeface="+mn-ea"/>
              </a:rPr>
              <a:t>4</a:t>
            </a:r>
            <a:r>
              <a:rPr lang="ja-JP" altLang="en-US" sz="1600" dirty="0">
                <a:latin typeface="+mn-ea"/>
                <a:ea typeface="+mn-ea"/>
              </a:rPr>
              <a:t>人家族の例です。</a:t>
            </a:r>
            <a:endParaRPr lang="en-US" altLang="ja-JP" sz="1600" dirty="0">
              <a:latin typeface="+mn-ea"/>
              <a:ea typeface="+mn-ea"/>
            </a:endParaRPr>
          </a:p>
          <a:p>
            <a:pPr>
              <a:defRPr/>
            </a:pPr>
            <a:r>
              <a:rPr lang="ja-JP" altLang="en-US" sz="1600" dirty="0">
                <a:latin typeface="+mn-ea"/>
                <a:ea typeface="+mn-ea"/>
              </a:rPr>
              <a:t>まずは、残された家族の生活費を概算で計算しましょう。</a:t>
            </a:r>
          </a:p>
        </p:txBody>
      </p:sp>
      <p:sp>
        <p:nvSpPr>
          <p:cNvPr id="3" name="正方形/長方形 2"/>
          <p:cNvSpPr/>
          <p:nvPr/>
        </p:nvSpPr>
        <p:spPr>
          <a:xfrm>
            <a:off x="5464175" y="923925"/>
            <a:ext cx="477838" cy="1062038"/>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lIns="36000" tIns="72000" bIns="36000" anchor="ctr"/>
          <a:lstStyle/>
          <a:p>
            <a:pPr algn="ctr">
              <a:defRPr/>
            </a:pPr>
            <a:r>
              <a:rPr lang="ja-JP" altLang="en-US" sz="1200" dirty="0">
                <a:solidFill>
                  <a:schemeClr val="tx1"/>
                </a:solidFill>
              </a:rPr>
              <a:t>家族例</a:t>
            </a:r>
          </a:p>
        </p:txBody>
      </p:sp>
      <p:sp>
        <p:nvSpPr>
          <p:cNvPr id="4" name="テキスト ボックス 3"/>
          <p:cNvSpPr txBox="1"/>
          <p:nvPr/>
        </p:nvSpPr>
        <p:spPr>
          <a:xfrm>
            <a:off x="5940425" y="908050"/>
            <a:ext cx="3082925" cy="1077913"/>
          </a:xfrm>
          <a:prstGeom prst="rect">
            <a:avLst/>
          </a:prstGeom>
          <a:noFill/>
        </p:spPr>
        <p:txBody>
          <a:bodyPr>
            <a:spAutoFit/>
          </a:bodyPr>
          <a:lstStyle/>
          <a:p>
            <a:pPr>
              <a:defRPr/>
            </a:pPr>
            <a:r>
              <a:rPr lang="ja-JP" altLang="en-US" sz="1600" dirty="0">
                <a:latin typeface="+mn-ea"/>
                <a:ea typeface="+mn-ea"/>
              </a:rPr>
              <a:t>夫</a:t>
            </a:r>
            <a:r>
              <a:rPr lang="en-US" altLang="ja-JP" sz="1600" dirty="0">
                <a:latin typeface="+mn-ea"/>
                <a:ea typeface="+mn-ea"/>
              </a:rPr>
              <a:t>〔</a:t>
            </a:r>
            <a:r>
              <a:rPr lang="en-US" altLang="ja-JP" sz="1600" dirty="0">
                <a:latin typeface="+mn-lt"/>
                <a:ea typeface="+mn-ea"/>
              </a:rPr>
              <a:t>46</a:t>
            </a:r>
            <a:r>
              <a:rPr lang="ja-JP" altLang="en-US" sz="1600" dirty="0">
                <a:latin typeface="+mn-ea"/>
                <a:ea typeface="+mn-ea"/>
              </a:rPr>
              <a:t>歳</a:t>
            </a:r>
            <a:r>
              <a:rPr lang="en-US" altLang="ja-JP" sz="1600" dirty="0">
                <a:latin typeface="+mn-ea"/>
                <a:ea typeface="+mn-ea"/>
              </a:rPr>
              <a:t>〕</a:t>
            </a:r>
            <a:r>
              <a:rPr lang="ja-JP" altLang="en-US" sz="1600" dirty="0">
                <a:latin typeface="+mn-ea"/>
                <a:ea typeface="+mn-ea"/>
              </a:rPr>
              <a:t>会社員</a:t>
            </a:r>
            <a:endParaRPr lang="en-US" altLang="ja-JP" sz="1600" dirty="0">
              <a:latin typeface="+mn-ea"/>
              <a:ea typeface="+mn-ea"/>
            </a:endParaRPr>
          </a:p>
          <a:p>
            <a:pPr>
              <a:defRPr/>
            </a:pPr>
            <a:r>
              <a:rPr lang="ja-JP" altLang="en-US" sz="1600" dirty="0">
                <a:latin typeface="+mn-ea"/>
                <a:ea typeface="+mn-ea"/>
              </a:rPr>
              <a:t>妻</a:t>
            </a:r>
            <a:r>
              <a:rPr lang="en-US" altLang="ja-JP" sz="1600" dirty="0">
                <a:latin typeface="+mn-ea"/>
                <a:ea typeface="+mn-ea"/>
              </a:rPr>
              <a:t>〔</a:t>
            </a:r>
            <a:r>
              <a:rPr lang="en-US" altLang="ja-JP" sz="1600" dirty="0">
                <a:latin typeface="+mn-lt"/>
                <a:ea typeface="+mn-ea"/>
              </a:rPr>
              <a:t>46</a:t>
            </a:r>
            <a:r>
              <a:rPr lang="ja-JP" altLang="en-US" sz="1600" dirty="0">
                <a:latin typeface="+mn-ea"/>
                <a:ea typeface="+mn-ea"/>
              </a:rPr>
              <a:t>歳</a:t>
            </a:r>
            <a:r>
              <a:rPr lang="en-US" altLang="ja-JP" sz="1600" dirty="0">
                <a:latin typeface="+mn-ea"/>
                <a:ea typeface="+mn-ea"/>
              </a:rPr>
              <a:t>〕</a:t>
            </a:r>
            <a:r>
              <a:rPr lang="ja-JP" altLang="en-US" sz="1600" dirty="0">
                <a:latin typeface="+mn-ea"/>
                <a:ea typeface="+mn-ea"/>
              </a:rPr>
              <a:t>専業主婦</a:t>
            </a:r>
            <a:endParaRPr lang="en-US" altLang="ja-JP" sz="1600" dirty="0">
              <a:latin typeface="+mn-ea"/>
              <a:ea typeface="+mn-ea"/>
            </a:endParaRPr>
          </a:p>
          <a:p>
            <a:pPr>
              <a:defRPr/>
            </a:pPr>
            <a:r>
              <a:rPr lang="ja-JP" altLang="en-US" sz="1600" dirty="0">
                <a:latin typeface="+mn-ea"/>
                <a:ea typeface="+mn-ea"/>
              </a:rPr>
              <a:t>子</a:t>
            </a:r>
            <a:r>
              <a:rPr lang="en-US" altLang="ja-JP" sz="1600" dirty="0">
                <a:latin typeface="+mn-ea"/>
                <a:ea typeface="+mn-ea"/>
              </a:rPr>
              <a:t>〔</a:t>
            </a:r>
            <a:r>
              <a:rPr lang="en-US" altLang="ja-JP" sz="1600" dirty="0">
                <a:latin typeface="+mn-lt"/>
                <a:ea typeface="+mn-ea"/>
              </a:rPr>
              <a:t>16</a:t>
            </a:r>
            <a:r>
              <a:rPr lang="ja-JP" altLang="en-US" sz="1600" dirty="0">
                <a:latin typeface="+mn-ea"/>
                <a:ea typeface="+mn-ea"/>
              </a:rPr>
              <a:t>歳・</a:t>
            </a:r>
            <a:r>
              <a:rPr lang="en-US" altLang="ja-JP" sz="1600" dirty="0">
                <a:latin typeface="+mn-lt"/>
                <a:ea typeface="+mn-ea"/>
              </a:rPr>
              <a:t>13</a:t>
            </a:r>
            <a:r>
              <a:rPr lang="ja-JP" altLang="en-US" sz="1600" dirty="0">
                <a:latin typeface="+mn-ea"/>
                <a:ea typeface="+mn-ea"/>
              </a:rPr>
              <a:t>歳</a:t>
            </a:r>
            <a:r>
              <a:rPr lang="en-US" altLang="ja-JP" sz="1600" dirty="0">
                <a:latin typeface="+mn-ea"/>
                <a:ea typeface="+mn-ea"/>
              </a:rPr>
              <a:t>〕</a:t>
            </a:r>
          </a:p>
          <a:p>
            <a:pPr>
              <a:defRPr/>
            </a:pPr>
            <a:r>
              <a:rPr lang="ja-JP" altLang="en-US" sz="1600" dirty="0">
                <a:latin typeface="+mn-ea"/>
                <a:ea typeface="+mn-ea"/>
              </a:rPr>
              <a:t>現在の</a:t>
            </a:r>
            <a:r>
              <a:rPr lang="ja-JP" altLang="en-US" sz="1600" dirty="0" smtClean="0">
                <a:latin typeface="+mn-ea"/>
                <a:ea typeface="+mn-ea"/>
              </a:rPr>
              <a:t>生活費（</a:t>
            </a:r>
            <a:r>
              <a:rPr lang="en-US" altLang="ja-JP" sz="1600" dirty="0" smtClean="0">
                <a:latin typeface="+mn-lt"/>
                <a:ea typeface="+mn-ea"/>
              </a:rPr>
              <a:t>1</a:t>
            </a:r>
            <a:r>
              <a:rPr lang="ja-JP" altLang="en-US" sz="1600" dirty="0">
                <a:latin typeface="+mn-ea"/>
                <a:ea typeface="+mn-ea"/>
              </a:rPr>
              <a:t>か</a:t>
            </a:r>
            <a:r>
              <a:rPr lang="ja-JP" altLang="en-US" sz="1600" dirty="0" smtClean="0">
                <a:latin typeface="+mn-ea"/>
                <a:ea typeface="+mn-ea"/>
              </a:rPr>
              <a:t>月）</a:t>
            </a:r>
            <a:r>
              <a:rPr lang="en-US" altLang="ja-JP" sz="1600" dirty="0" smtClean="0">
                <a:latin typeface="+mn-lt"/>
                <a:ea typeface="+mn-ea"/>
              </a:rPr>
              <a:t>30</a:t>
            </a:r>
            <a:r>
              <a:rPr lang="ja-JP" altLang="en-US" sz="1600" dirty="0">
                <a:latin typeface="+mn-ea"/>
                <a:ea typeface="+mn-ea"/>
              </a:rPr>
              <a:t>万円</a:t>
            </a:r>
          </a:p>
        </p:txBody>
      </p:sp>
      <p:cxnSp>
        <p:nvCxnSpPr>
          <p:cNvPr id="6" name="直線コネクタ 5"/>
          <p:cNvCxnSpPr/>
          <p:nvPr/>
        </p:nvCxnSpPr>
        <p:spPr>
          <a:xfrm>
            <a:off x="166688" y="2035175"/>
            <a:ext cx="8856662" cy="0"/>
          </a:xfrm>
          <a:prstGeom prst="line">
            <a:avLst/>
          </a:prstGeom>
          <a:ln w="34925" cap="rnd">
            <a:solidFill>
              <a:schemeClr val="accent3">
                <a:lumMod val="75000"/>
              </a:schemeClr>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graphicFrame>
        <p:nvGraphicFramePr>
          <p:cNvPr id="55" name="表 54"/>
          <p:cNvGraphicFramePr>
            <a:graphicFrameLocks noGrp="1"/>
          </p:cNvGraphicFramePr>
          <p:nvPr/>
        </p:nvGraphicFramePr>
        <p:xfrm>
          <a:off x="250825" y="3933825"/>
          <a:ext cx="8388350" cy="827088"/>
        </p:xfrm>
        <a:graphic>
          <a:graphicData uri="http://schemas.openxmlformats.org/drawingml/2006/table">
            <a:tbl>
              <a:tblPr firstRow="1" bandRow="1">
                <a:tableStyleId>{E8B1032C-EA38-4F05-BA0D-38AFFFC7BED3}</a:tableStyleId>
              </a:tblPr>
              <a:tblGrid>
                <a:gridCol w="1620068"/>
                <a:gridCol w="360015"/>
                <a:gridCol w="1440060"/>
                <a:gridCol w="360015"/>
                <a:gridCol w="360015"/>
                <a:gridCol w="360015"/>
                <a:gridCol w="504021"/>
                <a:gridCol w="360015"/>
                <a:gridCol w="1512063"/>
                <a:gridCol w="360015"/>
                <a:gridCol w="1152048"/>
              </a:tblGrid>
              <a:tr h="467485">
                <a:tc rowSpan="2">
                  <a:txBody>
                    <a:bodyPr/>
                    <a:lstStyle/>
                    <a:p>
                      <a:pPr algn="ctr"/>
                      <a:r>
                        <a:rPr kumimoji="1" lang="ja-JP" altLang="en-US" sz="1400" b="1" dirty="0" smtClean="0">
                          <a:solidFill>
                            <a:schemeClr val="accent3">
                              <a:lumMod val="50000"/>
                            </a:schemeClr>
                          </a:solidFill>
                          <a:latin typeface="+mn-ea"/>
                          <a:ea typeface="+mn-ea"/>
                        </a:rPr>
                        <a:t>末子独立までの</a:t>
                      </a:r>
                      <a:endParaRPr kumimoji="1" lang="en-US" altLang="ja-JP" sz="1400" b="1" dirty="0" smtClean="0">
                        <a:solidFill>
                          <a:schemeClr val="accent3">
                            <a:lumMod val="50000"/>
                          </a:schemeClr>
                        </a:solidFill>
                        <a:latin typeface="+mn-ea"/>
                        <a:ea typeface="+mn-ea"/>
                      </a:endParaRPr>
                    </a:p>
                    <a:p>
                      <a:pPr algn="ctr"/>
                      <a:r>
                        <a:rPr kumimoji="1" lang="ja-JP" altLang="en-US" sz="1400" b="1" dirty="0" smtClean="0">
                          <a:solidFill>
                            <a:schemeClr val="accent3">
                              <a:lumMod val="50000"/>
                            </a:schemeClr>
                          </a:solidFill>
                          <a:latin typeface="+mn-ea"/>
                          <a:ea typeface="+mn-ea"/>
                        </a:rPr>
                        <a:t>家族の生活費</a:t>
                      </a:r>
                      <a:endParaRPr kumimoji="1" lang="ja-JP" altLang="en-US" sz="1400" b="1" dirty="0">
                        <a:solidFill>
                          <a:schemeClr val="accent3">
                            <a:lumMod val="50000"/>
                          </a:schemeClr>
                        </a:solidFill>
                        <a:latin typeface="+mn-ea"/>
                        <a:ea typeface="+mn-ea"/>
                      </a:endParaRPr>
                    </a:p>
                  </a:txBody>
                  <a:tcPr marL="36002" marR="36002" marT="45670" marB="45670" anchor="ctr">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20000"/>
                        <a:lumOff val="80000"/>
                      </a:schemeClr>
                    </a:solidFill>
                  </a:tcPr>
                </a:tc>
                <a:tc rowSpan="2">
                  <a:txBody>
                    <a:bodyPr/>
                    <a:lstStyle/>
                    <a:p>
                      <a:pPr algn="ctr"/>
                      <a:r>
                        <a:rPr kumimoji="1" lang="ja-JP" altLang="en-US" sz="1600" b="0" dirty="0" smtClean="0">
                          <a:solidFill>
                            <a:schemeClr val="accent3">
                              <a:lumMod val="50000"/>
                            </a:schemeClr>
                          </a:solidFill>
                        </a:rPr>
                        <a:t>＝</a:t>
                      </a:r>
                      <a:endParaRPr kumimoji="1" lang="ja-JP" altLang="en-US" sz="1600" b="0" dirty="0">
                        <a:solidFill>
                          <a:schemeClr val="accent3">
                            <a:lumMod val="50000"/>
                          </a:schemeClr>
                        </a:solidFill>
                      </a:endParaRPr>
                    </a:p>
                  </a:txBody>
                  <a:tcPr marL="36002" marR="36002" marT="45670" marB="45670" anchor="ctr">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600" b="0" dirty="0" smtClean="0">
                          <a:solidFill>
                            <a:schemeClr val="accent3">
                              <a:lumMod val="50000"/>
                            </a:schemeClr>
                          </a:solidFill>
                        </a:rPr>
                        <a:t>現在の生活費</a:t>
                      </a:r>
                      <a:endParaRPr kumimoji="1" lang="ja-JP" altLang="en-US" sz="1600" b="0" dirty="0">
                        <a:solidFill>
                          <a:schemeClr val="accent3">
                            <a:lumMod val="50000"/>
                          </a:schemeClr>
                        </a:solidFill>
                      </a:endParaRPr>
                    </a:p>
                  </a:txBody>
                  <a:tcPr marL="36002" marR="36002" marT="45670" marB="45670" anchor="ctr">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20000"/>
                        <a:lumOff val="80000"/>
                      </a:schemeClr>
                    </a:solidFill>
                  </a:tcPr>
                </a:tc>
                <a:tc rowSpan="2">
                  <a:txBody>
                    <a:bodyPr/>
                    <a:lstStyle/>
                    <a:p>
                      <a:pPr algn="ctr"/>
                      <a:r>
                        <a:rPr kumimoji="1" lang="en-US" altLang="ja-JP" sz="1600" b="0" dirty="0" smtClean="0">
                          <a:solidFill>
                            <a:schemeClr val="accent3">
                              <a:lumMod val="50000"/>
                            </a:schemeClr>
                          </a:solidFill>
                        </a:rPr>
                        <a:t>×</a:t>
                      </a:r>
                      <a:endParaRPr kumimoji="1" lang="ja-JP" altLang="en-US" sz="1600" b="0" dirty="0">
                        <a:solidFill>
                          <a:schemeClr val="accent3">
                            <a:lumMod val="50000"/>
                          </a:schemeClr>
                        </a:solidFill>
                      </a:endParaRPr>
                    </a:p>
                  </a:txBody>
                  <a:tcPr marL="36002" marR="36002" marT="45670" marB="45670" anchor="ctr">
                    <a:lnL w="28575" cap="flat" cmpd="sng" algn="ctr">
                      <a:solidFill>
                        <a:schemeClr val="accent3"/>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ctr"/>
                      <a:r>
                        <a:rPr kumimoji="1" lang="en-US" altLang="ja-JP" sz="1600" b="0" dirty="0" smtClean="0">
                          <a:solidFill>
                            <a:schemeClr val="accent3">
                              <a:lumMod val="50000"/>
                            </a:schemeClr>
                          </a:solidFill>
                        </a:rPr>
                        <a:t>12</a:t>
                      </a:r>
                    </a:p>
                    <a:p>
                      <a:pPr algn="ctr"/>
                      <a:r>
                        <a:rPr kumimoji="1" lang="ja-JP" altLang="en-US" sz="1100" b="0" dirty="0" smtClean="0">
                          <a:solidFill>
                            <a:schemeClr val="accent3">
                              <a:lumMod val="50000"/>
                            </a:schemeClr>
                          </a:solidFill>
                        </a:rPr>
                        <a:t>か月</a:t>
                      </a:r>
                      <a:endParaRPr kumimoji="1" lang="ja-JP" altLang="en-US" sz="1100" b="0" dirty="0">
                        <a:solidFill>
                          <a:schemeClr val="accent3">
                            <a:lumMod val="50000"/>
                          </a:schemeClr>
                        </a:solidFill>
                      </a:endParaRPr>
                    </a:p>
                  </a:txBody>
                  <a:tcPr marL="36002" marR="36002" marT="45670" marB="4567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ctr"/>
                      <a:r>
                        <a:rPr kumimoji="1" lang="en-US" altLang="ja-JP" sz="1600" b="0" dirty="0" smtClean="0">
                          <a:solidFill>
                            <a:schemeClr val="accent3">
                              <a:lumMod val="50000"/>
                            </a:schemeClr>
                          </a:solidFill>
                        </a:rPr>
                        <a:t>×</a:t>
                      </a:r>
                      <a:endParaRPr kumimoji="1" lang="ja-JP" altLang="en-US" sz="1600" b="0" dirty="0">
                        <a:solidFill>
                          <a:schemeClr val="accent3">
                            <a:lumMod val="50000"/>
                          </a:schemeClr>
                        </a:solidFill>
                      </a:endParaRPr>
                    </a:p>
                  </a:txBody>
                  <a:tcPr marL="36002" marR="36002" marT="45670" marB="4567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ctr"/>
                      <a:r>
                        <a:rPr kumimoji="1" lang="en-US" altLang="ja-JP" sz="2400" b="1" dirty="0" smtClean="0">
                          <a:solidFill>
                            <a:srgbClr val="FF0000"/>
                          </a:solidFill>
                        </a:rPr>
                        <a:t>0.7</a:t>
                      </a:r>
                      <a:endParaRPr kumimoji="1" lang="ja-JP" altLang="en-US" sz="2400" b="1" dirty="0">
                        <a:solidFill>
                          <a:srgbClr val="FF0000"/>
                        </a:solidFill>
                      </a:endParaRPr>
                    </a:p>
                  </a:txBody>
                  <a:tcPr marL="36002" marR="36002" marT="45670" marB="4567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ctr"/>
                      <a:r>
                        <a:rPr kumimoji="1" lang="en-US" altLang="ja-JP" sz="1600" b="0" dirty="0" smtClean="0">
                          <a:solidFill>
                            <a:schemeClr val="accent3">
                              <a:lumMod val="50000"/>
                            </a:schemeClr>
                          </a:solidFill>
                        </a:rPr>
                        <a:t>×</a:t>
                      </a:r>
                      <a:endParaRPr kumimoji="1" lang="ja-JP" altLang="en-US" sz="1600" b="0" dirty="0">
                        <a:solidFill>
                          <a:schemeClr val="accent3">
                            <a:lumMod val="50000"/>
                          </a:schemeClr>
                        </a:solidFill>
                      </a:endParaRPr>
                    </a:p>
                  </a:txBody>
                  <a:tcPr marL="36002" marR="36002" marT="45670" marB="45670" anchor="ctr">
                    <a:lnL w="12700" cap="flat" cmpd="sng" algn="ctr">
                      <a:no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accent3">
                              <a:lumMod val="50000"/>
                            </a:schemeClr>
                          </a:solidFill>
                        </a:rPr>
                        <a:t>末子独立時の年齢－</a:t>
                      </a:r>
                      <a:endParaRPr kumimoji="1" lang="en-US" altLang="ja-JP" sz="1200" b="0" dirty="0" smtClean="0">
                        <a:solidFill>
                          <a:schemeClr val="accent3">
                            <a:lumMod val="50000"/>
                          </a:schemeClr>
                        </a:solidFill>
                      </a:endParaRPr>
                    </a:p>
                    <a:p>
                      <a:pPr algn="ctr"/>
                      <a:r>
                        <a:rPr kumimoji="1" lang="ja-JP" altLang="en-US" sz="1200" b="0" dirty="0" smtClean="0">
                          <a:solidFill>
                            <a:schemeClr val="accent3">
                              <a:lumMod val="50000"/>
                            </a:schemeClr>
                          </a:solidFill>
                        </a:rPr>
                        <a:t>末子の現在の年齢</a:t>
                      </a:r>
                      <a:endParaRPr kumimoji="1" lang="ja-JP" altLang="en-US" sz="1600" b="0" dirty="0">
                        <a:solidFill>
                          <a:schemeClr val="accent3">
                            <a:lumMod val="50000"/>
                          </a:schemeClr>
                        </a:solidFill>
                      </a:endParaRPr>
                    </a:p>
                  </a:txBody>
                  <a:tcPr marL="36002" marR="36002" marT="45670" marB="45670" anchor="ctr">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20000"/>
                        <a:lumOff val="80000"/>
                      </a:schemeClr>
                    </a:solidFill>
                  </a:tcPr>
                </a:tc>
                <a:tc rowSpan="2">
                  <a:txBody>
                    <a:bodyPr/>
                    <a:lstStyle/>
                    <a:p>
                      <a:pPr algn="ctr"/>
                      <a:r>
                        <a:rPr kumimoji="1" lang="ja-JP" altLang="en-US" sz="1600" b="0" dirty="0" smtClean="0">
                          <a:solidFill>
                            <a:schemeClr val="accent3">
                              <a:lumMod val="50000"/>
                            </a:schemeClr>
                          </a:solidFill>
                        </a:rPr>
                        <a:t>＝</a:t>
                      </a:r>
                      <a:endParaRPr kumimoji="1" lang="ja-JP" altLang="en-US" sz="1600" b="0" dirty="0">
                        <a:solidFill>
                          <a:schemeClr val="accent3">
                            <a:lumMod val="50000"/>
                          </a:schemeClr>
                        </a:solidFill>
                      </a:endParaRPr>
                    </a:p>
                  </a:txBody>
                  <a:tcPr marL="36002" marR="36002" marT="45670" marB="45670" anchor="ctr">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r"/>
                      <a:r>
                        <a:rPr kumimoji="1" lang="ja-JP" altLang="en-US" sz="1100" b="0" dirty="0" smtClean="0">
                          <a:solidFill>
                            <a:schemeClr val="accent3">
                              <a:lumMod val="50000"/>
                            </a:schemeClr>
                          </a:solidFill>
                        </a:rPr>
                        <a:t>万円</a:t>
                      </a:r>
                      <a:endParaRPr kumimoji="1" lang="ja-JP" altLang="en-US" sz="1100" b="0" dirty="0">
                        <a:solidFill>
                          <a:schemeClr val="accent3">
                            <a:lumMod val="50000"/>
                          </a:schemeClr>
                        </a:solidFill>
                      </a:endParaRPr>
                    </a:p>
                  </a:txBody>
                  <a:tcPr marL="36002" marR="36002" marT="45670" marB="45670" anchor="b">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bg1"/>
                    </a:solidFill>
                  </a:tcPr>
                </a:tc>
              </a:tr>
              <a:tr h="359603">
                <a:tc vMerge="1">
                  <a:txBody>
                    <a:bodyPr/>
                    <a:lstStyle/>
                    <a:p>
                      <a:endParaRPr kumimoji="1" lang="ja-JP" altLang="en-US" dirty="0"/>
                    </a:p>
                  </a:txBody>
                  <a:tcPr/>
                </a:tc>
                <a:tc vMerge="1">
                  <a:txBody>
                    <a:bodyPr/>
                    <a:lstStyle/>
                    <a:p>
                      <a:pPr algn="ctr"/>
                      <a:endParaRPr kumimoji="1" lang="ja-JP" altLang="en-US" dirty="0"/>
                    </a:p>
                  </a:txBody>
                  <a:tcPr/>
                </a:tc>
                <a:tc>
                  <a:txBody>
                    <a:bodyPr/>
                    <a:lstStyle/>
                    <a:p>
                      <a:pPr algn="r"/>
                      <a:r>
                        <a:rPr kumimoji="1" lang="ja-JP" altLang="en-US" sz="1100" b="0" dirty="0" smtClean="0">
                          <a:solidFill>
                            <a:schemeClr val="accent3">
                              <a:lumMod val="50000"/>
                            </a:schemeClr>
                          </a:solidFill>
                        </a:rPr>
                        <a:t>万円／月</a:t>
                      </a:r>
                      <a:endParaRPr kumimoji="1" lang="ja-JP" altLang="en-US" sz="1100" b="0" dirty="0">
                        <a:solidFill>
                          <a:schemeClr val="accent3">
                            <a:lumMod val="50000"/>
                          </a:schemeClr>
                        </a:solidFill>
                      </a:endParaRPr>
                    </a:p>
                  </a:txBody>
                  <a:tcPr marL="36002" marR="36002" marT="45670" marB="45670" anchor="b">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bg1"/>
                    </a:solidFill>
                  </a:tcPr>
                </a:tc>
                <a:tc vMerge="1">
                  <a:txBody>
                    <a:bodyPr/>
                    <a:lstStyle/>
                    <a:p>
                      <a:pPr algn="ctr"/>
                      <a:endParaRPr kumimoji="1" lang="ja-JP" altLang="en-US" dirty="0"/>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a:endParaRPr kumimoji="1" lang="ja-JP" altLang="en-US" dirty="0"/>
                    </a:p>
                  </a:txBody>
                  <a:tcPr/>
                </a:tc>
                <a:tc>
                  <a:txBody>
                    <a:bodyPr/>
                    <a:lstStyle/>
                    <a:p>
                      <a:pPr algn="r"/>
                      <a:r>
                        <a:rPr kumimoji="1" lang="ja-JP" altLang="en-US" sz="1100" b="0" dirty="0" smtClean="0">
                          <a:solidFill>
                            <a:schemeClr val="accent3">
                              <a:lumMod val="50000"/>
                            </a:schemeClr>
                          </a:solidFill>
                        </a:rPr>
                        <a:t>年</a:t>
                      </a:r>
                      <a:endParaRPr kumimoji="1" lang="ja-JP" altLang="en-US" sz="1100" b="0" dirty="0">
                        <a:solidFill>
                          <a:schemeClr val="accent3">
                            <a:lumMod val="50000"/>
                          </a:schemeClr>
                        </a:solidFill>
                      </a:endParaRPr>
                    </a:p>
                  </a:txBody>
                  <a:tcPr marL="36002" marR="36002" marT="45670" marB="45670" anchor="b">
                    <a:lnL w="28575"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bg1"/>
                    </a:solidFill>
                  </a:tcPr>
                </a:tc>
                <a:tc vMerge="1">
                  <a:txBody>
                    <a:bodyPr/>
                    <a:lstStyle/>
                    <a:p>
                      <a:pPr algn="ctr"/>
                      <a:endParaRPr kumimoji="1" lang="ja-JP" altLang="en-US" dirty="0"/>
                    </a:p>
                  </a:txBody>
                  <a:tcPr/>
                </a:tc>
                <a:tc vMerge="1">
                  <a:txBody>
                    <a:bodyPr/>
                    <a:lstStyle/>
                    <a:p>
                      <a:pPr algn="ctr"/>
                      <a:endParaRPr kumimoji="1" lang="ja-JP" altLang="en-US" dirty="0"/>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r>
            </a:tbl>
          </a:graphicData>
        </a:graphic>
      </p:graphicFrame>
      <p:graphicFrame>
        <p:nvGraphicFramePr>
          <p:cNvPr id="56" name="表 55"/>
          <p:cNvGraphicFramePr>
            <a:graphicFrameLocks noGrp="1"/>
          </p:cNvGraphicFramePr>
          <p:nvPr/>
        </p:nvGraphicFramePr>
        <p:xfrm>
          <a:off x="250825" y="4878388"/>
          <a:ext cx="8388350" cy="828675"/>
        </p:xfrm>
        <a:graphic>
          <a:graphicData uri="http://schemas.openxmlformats.org/drawingml/2006/table">
            <a:tbl>
              <a:tblPr firstRow="1" bandRow="1">
                <a:tableStyleId>{E8B1032C-EA38-4F05-BA0D-38AFFFC7BED3}</a:tableStyleId>
              </a:tblPr>
              <a:tblGrid>
                <a:gridCol w="1620068"/>
                <a:gridCol w="360015"/>
                <a:gridCol w="1440060"/>
                <a:gridCol w="360015"/>
                <a:gridCol w="360015"/>
                <a:gridCol w="360015"/>
                <a:gridCol w="504021"/>
                <a:gridCol w="360015"/>
                <a:gridCol w="1512063"/>
                <a:gridCol w="360015"/>
                <a:gridCol w="1152048"/>
              </a:tblGrid>
              <a:tr h="468382">
                <a:tc rowSpan="2">
                  <a:txBody>
                    <a:bodyPr/>
                    <a:lstStyle/>
                    <a:p>
                      <a:pPr marL="0" algn="ctr" defTabSz="914400" rtl="0" eaLnBrk="1" latinLnBrk="0" hangingPunct="1"/>
                      <a:r>
                        <a:rPr kumimoji="1" lang="ja-JP" altLang="en-US" sz="1400" b="1" kern="1200" dirty="0" smtClean="0">
                          <a:solidFill>
                            <a:schemeClr val="accent6">
                              <a:lumMod val="50000"/>
                            </a:schemeClr>
                          </a:solidFill>
                          <a:latin typeface="+mn-ea"/>
                          <a:ea typeface="+mn-ea"/>
                          <a:cs typeface="+mn-cs"/>
                        </a:rPr>
                        <a:t>末子独立後の</a:t>
                      </a:r>
                      <a:endParaRPr kumimoji="1" lang="en-US" altLang="ja-JP" sz="1400" b="1" kern="1200" dirty="0" smtClean="0">
                        <a:solidFill>
                          <a:schemeClr val="accent6">
                            <a:lumMod val="50000"/>
                          </a:schemeClr>
                        </a:solidFill>
                        <a:latin typeface="+mn-ea"/>
                        <a:ea typeface="+mn-ea"/>
                        <a:cs typeface="+mn-cs"/>
                      </a:endParaRPr>
                    </a:p>
                    <a:p>
                      <a:pPr marL="0" algn="ctr" defTabSz="914400" rtl="0" eaLnBrk="1" latinLnBrk="0" hangingPunct="1"/>
                      <a:r>
                        <a:rPr kumimoji="1" lang="ja-JP" altLang="en-US" sz="1400" b="1" kern="1200" dirty="0" smtClean="0">
                          <a:solidFill>
                            <a:schemeClr val="accent6">
                              <a:lumMod val="50000"/>
                            </a:schemeClr>
                          </a:solidFill>
                          <a:latin typeface="+mn-ea"/>
                          <a:ea typeface="+mn-ea"/>
                          <a:cs typeface="+mn-cs"/>
                        </a:rPr>
                        <a:t>配偶者の生活費</a:t>
                      </a:r>
                      <a:endParaRPr kumimoji="1" lang="ja-JP" altLang="en-US" sz="1400" b="1" kern="1200" dirty="0">
                        <a:solidFill>
                          <a:schemeClr val="accent6">
                            <a:lumMod val="50000"/>
                          </a:schemeClr>
                        </a:solidFill>
                        <a:latin typeface="+mn-ea"/>
                        <a:ea typeface="+mn-ea"/>
                        <a:cs typeface="+mn-cs"/>
                      </a:endParaRPr>
                    </a:p>
                  </a:txBody>
                  <a:tcPr marL="36002" marR="36002" marT="45757" marB="45757"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lumMod val="20000"/>
                        <a:lumOff val="80000"/>
                      </a:schemeClr>
                    </a:solidFill>
                  </a:tcPr>
                </a:tc>
                <a:tc rowSpan="2">
                  <a:txBody>
                    <a:bodyPr/>
                    <a:lstStyle/>
                    <a:p>
                      <a:pPr algn="ctr"/>
                      <a:r>
                        <a:rPr kumimoji="1" lang="ja-JP" altLang="en-US" sz="1600" b="0" dirty="0" smtClean="0">
                          <a:solidFill>
                            <a:schemeClr val="accent6">
                              <a:lumMod val="50000"/>
                            </a:schemeClr>
                          </a:solidFill>
                        </a:rPr>
                        <a:t>＝</a:t>
                      </a:r>
                      <a:endParaRPr kumimoji="1" lang="ja-JP" altLang="en-US" sz="1600" b="0" dirty="0">
                        <a:solidFill>
                          <a:schemeClr val="accent6">
                            <a:lumMod val="50000"/>
                          </a:schemeClr>
                        </a:solidFill>
                      </a:endParaRPr>
                    </a:p>
                  </a:txBody>
                  <a:tcPr marL="36002" marR="36002" marT="45757" marB="45757"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600" b="0" dirty="0" smtClean="0">
                          <a:solidFill>
                            <a:schemeClr val="accent6">
                              <a:lumMod val="50000"/>
                            </a:schemeClr>
                          </a:solidFill>
                        </a:rPr>
                        <a:t>現在の生活費</a:t>
                      </a:r>
                      <a:endParaRPr kumimoji="1" lang="ja-JP" altLang="en-US" sz="1600" b="0" dirty="0">
                        <a:solidFill>
                          <a:schemeClr val="accent6">
                            <a:lumMod val="50000"/>
                          </a:schemeClr>
                        </a:solidFill>
                      </a:endParaRPr>
                    </a:p>
                  </a:txBody>
                  <a:tcPr marL="36002" marR="36002" marT="45757" marB="45757"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lumMod val="20000"/>
                        <a:lumOff val="80000"/>
                      </a:schemeClr>
                    </a:solidFill>
                  </a:tcPr>
                </a:tc>
                <a:tc rowSpan="2">
                  <a:txBody>
                    <a:bodyPr/>
                    <a:lstStyle/>
                    <a:p>
                      <a:pPr algn="ctr"/>
                      <a:r>
                        <a:rPr kumimoji="1" lang="en-US" altLang="ja-JP" sz="1600" b="0" dirty="0" smtClean="0">
                          <a:solidFill>
                            <a:schemeClr val="accent6">
                              <a:lumMod val="50000"/>
                            </a:schemeClr>
                          </a:solidFill>
                        </a:rPr>
                        <a:t>×</a:t>
                      </a:r>
                      <a:endParaRPr kumimoji="1" lang="ja-JP" altLang="en-US" sz="1600" b="0" dirty="0">
                        <a:solidFill>
                          <a:schemeClr val="accent6">
                            <a:lumMod val="50000"/>
                          </a:schemeClr>
                        </a:solidFill>
                      </a:endParaRPr>
                    </a:p>
                  </a:txBody>
                  <a:tcPr marL="36002" marR="36002" marT="45757" marB="45757" anchor="ctr">
                    <a:lnL w="28575" cap="flat" cmpd="sng" algn="ctr">
                      <a:solidFill>
                        <a:schemeClr val="accent6"/>
                      </a:solid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ctr"/>
                      <a:r>
                        <a:rPr kumimoji="1" lang="en-US" altLang="ja-JP" sz="1600" b="0" dirty="0" smtClean="0">
                          <a:solidFill>
                            <a:schemeClr val="accent6">
                              <a:lumMod val="50000"/>
                            </a:schemeClr>
                          </a:solidFill>
                        </a:rPr>
                        <a:t>12</a:t>
                      </a:r>
                    </a:p>
                    <a:p>
                      <a:pPr algn="ctr"/>
                      <a:r>
                        <a:rPr kumimoji="1" lang="ja-JP" altLang="en-US" sz="1100" b="0" dirty="0" smtClean="0">
                          <a:solidFill>
                            <a:schemeClr val="accent6">
                              <a:lumMod val="50000"/>
                            </a:schemeClr>
                          </a:solidFill>
                        </a:rPr>
                        <a:t>か月</a:t>
                      </a:r>
                      <a:endParaRPr kumimoji="1" lang="ja-JP" altLang="en-US" sz="1100" b="0" dirty="0">
                        <a:solidFill>
                          <a:schemeClr val="accent6">
                            <a:lumMod val="50000"/>
                          </a:schemeClr>
                        </a:solidFill>
                      </a:endParaRPr>
                    </a:p>
                  </a:txBody>
                  <a:tcPr marL="36002" marR="36002" marT="45757" marB="45757"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rowSpan="2">
                  <a:txBody>
                    <a:bodyPr/>
                    <a:lstStyle/>
                    <a:p>
                      <a:pPr algn="ctr"/>
                      <a:r>
                        <a:rPr kumimoji="1" lang="en-US" altLang="ja-JP" sz="1600" b="0" dirty="0" smtClean="0">
                          <a:solidFill>
                            <a:schemeClr val="accent6">
                              <a:lumMod val="50000"/>
                            </a:schemeClr>
                          </a:solidFill>
                        </a:rPr>
                        <a:t>×</a:t>
                      </a:r>
                      <a:endParaRPr kumimoji="1" lang="ja-JP" altLang="en-US" sz="1600" b="0" dirty="0">
                        <a:solidFill>
                          <a:schemeClr val="accent6">
                            <a:lumMod val="50000"/>
                          </a:schemeClr>
                        </a:solidFill>
                      </a:endParaRPr>
                    </a:p>
                  </a:txBody>
                  <a:tcPr marL="36002" marR="36002" marT="45757" marB="45757"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rowSpan="2">
                  <a:txBody>
                    <a:bodyPr/>
                    <a:lstStyle/>
                    <a:p>
                      <a:pPr algn="ctr"/>
                      <a:r>
                        <a:rPr kumimoji="1" lang="en-US" altLang="ja-JP" sz="2400" b="1" dirty="0" smtClean="0">
                          <a:solidFill>
                            <a:srgbClr val="FF0000"/>
                          </a:solidFill>
                        </a:rPr>
                        <a:t>0.5</a:t>
                      </a:r>
                      <a:endParaRPr kumimoji="1" lang="ja-JP" altLang="en-US" sz="2400" b="1" dirty="0">
                        <a:solidFill>
                          <a:srgbClr val="FF0000"/>
                        </a:solidFill>
                      </a:endParaRPr>
                    </a:p>
                  </a:txBody>
                  <a:tcPr marL="36002" marR="36002" marT="45757" marB="45757"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rowSpan="2">
                  <a:txBody>
                    <a:bodyPr/>
                    <a:lstStyle/>
                    <a:p>
                      <a:pPr algn="ctr"/>
                      <a:r>
                        <a:rPr kumimoji="1" lang="en-US" altLang="ja-JP" sz="1600" b="0" dirty="0" smtClean="0">
                          <a:solidFill>
                            <a:schemeClr val="accent6">
                              <a:lumMod val="50000"/>
                            </a:schemeClr>
                          </a:solidFill>
                        </a:rPr>
                        <a:t>×</a:t>
                      </a:r>
                      <a:endParaRPr kumimoji="1" lang="ja-JP" altLang="en-US" sz="1600" b="0" dirty="0">
                        <a:solidFill>
                          <a:schemeClr val="accent6">
                            <a:lumMod val="50000"/>
                          </a:schemeClr>
                        </a:solidFill>
                      </a:endParaRPr>
                    </a:p>
                  </a:txBody>
                  <a:tcPr marL="36002" marR="36002" marT="45757" marB="45757"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accent6">
                              <a:lumMod val="50000"/>
                            </a:schemeClr>
                          </a:solidFill>
                        </a:rPr>
                        <a:t>末子独立時の配偶者の平均余命（</a:t>
                      </a:r>
                      <a:r>
                        <a:rPr kumimoji="1" lang="en-US" altLang="ja-JP" sz="1200" b="0" dirty="0" smtClean="0">
                          <a:solidFill>
                            <a:schemeClr val="accent6">
                              <a:lumMod val="50000"/>
                            </a:schemeClr>
                          </a:solidFill>
                        </a:rPr>
                        <a:t>※3</a:t>
                      </a:r>
                      <a:r>
                        <a:rPr kumimoji="1" lang="ja-JP" altLang="en-US" sz="1200" b="0" dirty="0" smtClean="0">
                          <a:solidFill>
                            <a:schemeClr val="accent6">
                              <a:lumMod val="50000"/>
                            </a:schemeClr>
                          </a:solidFill>
                        </a:rPr>
                        <a:t>）</a:t>
                      </a:r>
                      <a:endParaRPr kumimoji="1" lang="ja-JP" altLang="en-US" sz="1200" b="0" dirty="0">
                        <a:solidFill>
                          <a:schemeClr val="accent6">
                            <a:lumMod val="50000"/>
                          </a:schemeClr>
                        </a:solidFill>
                      </a:endParaRPr>
                    </a:p>
                  </a:txBody>
                  <a:tcPr marL="36002" marR="36002" marT="45757" marB="45757"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lumMod val="20000"/>
                        <a:lumOff val="80000"/>
                      </a:schemeClr>
                    </a:solidFill>
                  </a:tcPr>
                </a:tc>
                <a:tc rowSpan="2">
                  <a:txBody>
                    <a:bodyPr/>
                    <a:lstStyle/>
                    <a:p>
                      <a:pPr algn="ctr"/>
                      <a:r>
                        <a:rPr kumimoji="1" lang="ja-JP" altLang="en-US" sz="1600" b="0" dirty="0" smtClean="0">
                          <a:solidFill>
                            <a:schemeClr val="accent6">
                              <a:lumMod val="50000"/>
                            </a:schemeClr>
                          </a:solidFill>
                        </a:rPr>
                        <a:t>＝</a:t>
                      </a:r>
                      <a:endParaRPr kumimoji="1" lang="ja-JP" altLang="en-US" sz="1600" b="0" dirty="0">
                        <a:solidFill>
                          <a:schemeClr val="accent6">
                            <a:lumMod val="50000"/>
                          </a:schemeClr>
                        </a:solidFill>
                      </a:endParaRPr>
                    </a:p>
                  </a:txBody>
                  <a:tcPr marL="36002" marR="36002" marT="45757" marB="45757"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pPr algn="r"/>
                      <a:r>
                        <a:rPr kumimoji="1" lang="ja-JP" altLang="en-US" sz="1100" b="0" dirty="0" smtClean="0">
                          <a:solidFill>
                            <a:schemeClr val="accent6">
                              <a:lumMod val="50000"/>
                            </a:schemeClr>
                          </a:solidFill>
                        </a:rPr>
                        <a:t>万円</a:t>
                      </a:r>
                      <a:endParaRPr kumimoji="1" lang="ja-JP" altLang="en-US" sz="1100" b="0" dirty="0">
                        <a:solidFill>
                          <a:schemeClr val="accent6">
                            <a:lumMod val="50000"/>
                          </a:schemeClr>
                        </a:solidFill>
                      </a:endParaRPr>
                    </a:p>
                  </a:txBody>
                  <a:tcPr marL="36002" marR="36002" marT="45757" marB="45757" anchor="b">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1"/>
                    </a:solidFill>
                  </a:tcPr>
                </a:tc>
              </a:tr>
              <a:tr h="360293">
                <a:tc vMerge="1">
                  <a:txBody>
                    <a:bodyPr/>
                    <a:lstStyle/>
                    <a:p>
                      <a:endParaRPr kumimoji="1" lang="ja-JP" altLang="en-US" dirty="0"/>
                    </a:p>
                  </a:txBody>
                  <a:tcPr/>
                </a:tc>
                <a:tc vMerge="1">
                  <a:txBody>
                    <a:bodyPr/>
                    <a:lstStyle/>
                    <a:p>
                      <a:pPr algn="ctr"/>
                      <a:endParaRPr kumimoji="1" lang="ja-JP" altLang="en-US" dirty="0"/>
                    </a:p>
                  </a:txBody>
                  <a:tcPr/>
                </a:tc>
                <a:tc>
                  <a:txBody>
                    <a:bodyPr/>
                    <a:lstStyle/>
                    <a:p>
                      <a:pPr algn="r"/>
                      <a:r>
                        <a:rPr kumimoji="1" lang="ja-JP" altLang="en-US" sz="1100" b="0" dirty="0" smtClean="0">
                          <a:solidFill>
                            <a:schemeClr val="accent6">
                              <a:lumMod val="50000"/>
                            </a:schemeClr>
                          </a:solidFill>
                        </a:rPr>
                        <a:t>万円／月</a:t>
                      </a:r>
                      <a:endParaRPr kumimoji="1" lang="ja-JP" altLang="en-US" sz="1100" b="0" dirty="0">
                        <a:solidFill>
                          <a:schemeClr val="accent6">
                            <a:lumMod val="50000"/>
                          </a:schemeClr>
                        </a:solidFill>
                      </a:endParaRPr>
                    </a:p>
                  </a:txBody>
                  <a:tcPr marL="36002" marR="36002" marT="45757" marB="45757" anchor="b">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1"/>
                    </a:solidFill>
                  </a:tcPr>
                </a:tc>
                <a:tc vMerge="1">
                  <a:txBody>
                    <a:bodyPr/>
                    <a:lstStyle/>
                    <a:p>
                      <a:pPr algn="ctr"/>
                      <a:endParaRPr kumimoji="1" lang="ja-JP" altLang="en-US" dirty="0"/>
                    </a:p>
                  </a:txBody>
                  <a:tcPr/>
                </a:tc>
                <a:tc vMerge="1">
                  <a:txBody>
                    <a:bodyPr/>
                    <a:lstStyle/>
                    <a:p>
                      <a:endParaRPr kumimoji="1" lang="ja-JP" altLang="en-US"/>
                    </a:p>
                  </a:txBody>
                  <a:tcP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a:endParaRPr kumimoji="1" lang="ja-JP" altLang="en-US" dirty="0"/>
                    </a:p>
                  </a:txBody>
                  <a:tcPr/>
                </a:tc>
                <a:tc>
                  <a:txBody>
                    <a:bodyPr/>
                    <a:lstStyle/>
                    <a:p>
                      <a:pPr algn="r"/>
                      <a:r>
                        <a:rPr kumimoji="1" lang="ja-JP" altLang="en-US" sz="1100" b="0" dirty="0" smtClean="0">
                          <a:solidFill>
                            <a:schemeClr val="accent6">
                              <a:lumMod val="50000"/>
                            </a:schemeClr>
                          </a:solidFill>
                        </a:rPr>
                        <a:t>年</a:t>
                      </a:r>
                      <a:endParaRPr kumimoji="1" lang="ja-JP" altLang="en-US" sz="1100" b="0" dirty="0">
                        <a:solidFill>
                          <a:schemeClr val="accent6">
                            <a:lumMod val="50000"/>
                          </a:schemeClr>
                        </a:solidFill>
                      </a:endParaRPr>
                    </a:p>
                  </a:txBody>
                  <a:tcPr marL="36002" marR="36002" marT="45757" marB="45757" anchor="b">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1"/>
                    </a:solidFill>
                  </a:tcPr>
                </a:tc>
                <a:tc vMerge="1">
                  <a:txBody>
                    <a:bodyPr/>
                    <a:lstStyle/>
                    <a:p>
                      <a:pPr algn="ctr"/>
                      <a:endParaRPr kumimoji="1" lang="ja-JP" altLang="en-US" dirty="0"/>
                    </a:p>
                  </a:txBody>
                  <a:tcPr/>
                </a:tc>
                <a:tc vMerge="1">
                  <a:txBody>
                    <a:bodyPr/>
                    <a:lstStyle/>
                    <a:p>
                      <a:pPr algn="ctr"/>
                      <a:endParaRPr kumimoji="1" lang="ja-JP" altLang="en-US" dirty="0"/>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r>
            </a:tbl>
          </a:graphicData>
        </a:graphic>
      </p:graphicFrame>
      <p:graphicFrame>
        <p:nvGraphicFramePr>
          <p:cNvPr id="57" name="表 56"/>
          <p:cNvGraphicFramePr>
            <a:graphicFrameLocks noGrp="1"/>
          </p:cNvGraphicFramePr>
          <p:nvPr/>
        </p:nvGraphicFramePr>
        <p:xfrm>
          <a:off x="6049963" y="6032500"/>
          <a:ext cx="2592387" cy="466725"/>
        </p:xfrm>
        <a:graphic>
          <a:graphicData uri="http://schemas.openxmlformats.org/drawingml/2006/table">
            <a:tbl>
              <a:tblPr firstRow="1" bandRow="1">
                <a:tableStyleId>{5C22544A-7EE6-4342-B048-85BDC9FD1C3A}</a:tableStyleId>
              </a:tblPr>
              <a:tblGrid>
                <a:gridCol w="1152172"/>
                <a:gridCol w="1440215"/>
              </a:tblGrid>
              <a:tr h="466725">
                <a:tc>
                  <a:txBody>
                    <a:bodyPr/>
                    <a:lstStyle/>
                    <a:p>
                      <a:pPr algn="ctr"/>
                      <a:r>
                        <a:rPr kumimoji="1" lang="ja-JP" altLang="en-US" sz="1600" b="1" dirty="0" smtClean="0">
                          <a:solidFill>
                            <a:schemeClr val="accent4">
                              <a:lumMod val="50000"/>
                            </a:schemeClr>
                          </a:solidFill>
                        </a:rPr>
                        <a:t>合計</a:t>
                      </a:r>
                      <a:endParaRPr kumimoji="1" lang="ja-JP" altLang="en-US" sz="1600" b="1" dirty="0">
                        <a:solidFill>
                          <a:schemeClr val="accent4">
                            <a:lumMod val="50000"/>
                          </a:schemeClr>
                        </a:solidFill>
                      </a:endParaRPr>
                    </a:p>
                  </a:txBody>
                  <a:tcPr marL="36005" marR="36005" marT="0" marB="0" anchor="ctr">
                    <a:lnL w="28575"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marL="180000" algn="r"/>
                      <a:r>
                        <a:rPr kumimoji="1" lang="ja-JP" altLang="en-US" sz="1100" b="0" dirty="0" smtClean="0">
                          <a:solidFill>
                            <a:schemeClr val="accent4">
                              <a:lumMod val="50000"/>
                            </a:schemeClr>
                          </a:solidFill>
                        </a:rPr>
                        <a:t>万円</a:t>
                      </a:r>
                      <a:endParaRPr kumimoji="1" lang="ja-JP" altLang="en-US" sz="1100" b="0" dirty="0">
                        <a:solidFill>
                          <a:schemeClr val="accent4">
                            <a:lumMod val="50000"/>
                          </a:schemeClr>
                        </a:solidFill>
                      </a:endParaRPr>
                    </a:p>
                  </a:txBody>
                  <a:tcPr marL="72011" marR="72011" marT="45595" marB="45595" anchor="b">
                    <a:lnL w="12700" cap="flat" cmpd="sng" algn="ctr">
                      <a:solidFill>
                        <a:schemeClr val="accent4"/>
                      </a:solidFill>
                      <a:prstDash val="solid"/>
                      <a:round/>
                      <a:headEnd type="none" w="med" len="med"/>
                      <a:tailEnd type="none" w="med" len="med"/>
                    </a:lnL>
                    <a:lnR w="28575" cap="flat" cmpd="sng" algn="ctr">
                      <a:solidFill>
                        <a:schemeClr val="accent4"/>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bg1"/>
                    </a:solidFill>
                  </a:tcPr>
                </a:tc>
              </a:tr>
            </a:tbl>
          </a:graphicData>
        </a:graphic>
      </p:graphicFrame>
      <p:sp>
        <p:nvSpPr>
          <p:cNvPr id="58" name="テキスト ボックス 57"/>
          <p:cNvSpPr txBox="1"/>
          <p:nvPr/>
        </p:nvSpPr>
        <p:spPr>
          <a:xfrm>
            <a:off x="5608638" y="5727700"/>
            <a:ext cx="3054350" cy="254000"/>
          </a:xfrm>
          <a:prstGeom prst="rect">
            <a:avLst/>
          </a:prstGeom>
          <a:noFill/>
        </p:spPr>
        <p:txBody>
          <a:bodyPr>
            <a:spAutoFit/>
          </a:bodyPr>
          <a:lstStyle/>
          <a:p>
            <a:pPr>
              <a:defRPr/>
            </a:pPr>
            <a:r>
              <a:rPr lang="en-US" altLang="ja-JP" sz="900" dirty="0">
                <a:latin typeface="+mn-ea"/>
                <a:ea typeface="+mn-ea"/>
              </a:rPr>
              <a:t>※3 </a:t>
            </a:r>
            <a:r>
              <a:rPr lang="ja-JP" altLang="en-US" sz="1050" dirty="0">
                <a:latin typeface="+mn-ea"/>
                <a:ea typeface="+mn-ea"/>
              </a:rPr>
              <a:t>末子</a:t>
            </a:r>
            <a:r>
              <a:rPr lang="en-US" altLang="ja-JP" sz="1050" dirty="0">
                <a:latin typeface="+mn-ea"/>
                <a:ea typeface="+mn-ea"/>
              </a:rPr>
              <a:t>22</a:t>
            </a:r>
            <a:r>
              <a:rPr lang="ja-JP" altLang="en-US" sz="1050" dirty="0">
                <a:latin typeface="+mn-ea"/>
                <a:ea typeface="+mn-ea"/>
              </a:rPr>
              <a:t>歳の時の妻の平均余命</a:t>
            </a:r>
          </a:p>
        </p:txBody>
      </p:sp>
      <p:sp>
        <p:nvSpPr>
          <p:cNvPr id="59" name="正方形/長方形 58"/>
          <p:cNvSpPr/>
          <p:nvPr/>
        </p:nvSpPr>
        <p:spPr>
          <a:xfrm>
            <a:off x="434777" y="2235348"/>
            <a:ext cx="1368152" cy="36004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夫</a:t>
            </a:r>
            <a:r>
              <a:rPr lang="en-US" altLang="ja-JP" sz="1400" dirty="0">
                <a:solidFill>
                  <a:schemeClr val="tx1"/>
                </a:solidFill>
              </a:rPr>
              <a:t>	</a:t>
            </a:r>
            <a:r>
              <a:rPr lang="ja-JP" altLang="en-US" sz="1400" dirty="0">
                <a:solidFill>
                  <a:schemeClr val="tx1"/>
                </a:solidFill>
              </a:rPr>
              <a:t>死亡</a:t>
            </a:r>
          </a:p>
        </p:txBody>
      </p:sp>
      <p:sp>
        <p:nvSpPr>
          <p:cNvPr id="60" name="正方形/長方形 59"/>
          <p:cNvSpPr/>
          <p:nvPr/>
        </p:nvSpPr>
        <p:spPr>
          <a:xfrm>
            <a:off x="434777" y="2595388"/>
            <a:ext cx="1368152"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妻</a:t>
            </a:r>
            <a:r>
              <a:rPr lang="en-US" altLang="ja-JP" sz="1400" dirty="0">
                <a:solidFill>
                  <a:schemeClr val="tx1"/>
                </a:solidFill>
              </a:rPr>
              <a:t>	46</a:t>
            </a:r>
            <a:r>
              <a:rPr lang="ja-JP" altLang="en-US" sz="1400" dirty="0">
                <a:solidFill>
                  <a:schemeClr val="tx1"/>
                </a:solidFill>
              </a:rPr>
              <a:t>歳</a:t>
            </a:r>
          </a:p>
        </p:txBody>
      </p:sp>
      <p:sp>
        <p:nvSpPr>
          <p:cNvPr id="61" name="正方形/長方形 60"/>
          <p:cNvSpPr/>
          <p:nvPr/>
        </p:nvSpPr>
        <p:spPr>
          <a:xfrm>
            <a:off x="434777" y="2955428"/>
            <a:ext cx="1368152" cy="360040"/>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16</a:t>
            </a:r>
            <a:r>
              <a:rPr lang="ja-JP" altLang="en-US" sz="1400" dirty="0">
                <a:solidFill>
                  <a:schemeClr val="tx1"/>
                </a:solidFill>
              </a:rPr>
              <a:t>歳</a:t>
            </a:r>
          </a:p>
        </p:txBody>
      </p:sp>
      <p:sp>
        <p:nvSpPr>
          <p:cNvPr id="62" name="正方形/長方形 61"/>
          <p:cNvSpPr/>
          <p:nvPr/>
        </p:nvSpPr>
        <p:spPr>
          <a:xfrm>
            <a:off x="434777" y="3313558"/>
            <a:ext cx="1368152" cy="360040"/>
          </a:xfrm>
          <a:prstGeom prst="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13</a:t>
            </a:r>
            <a:r>
              <a:rPr lang="ja-JP" altLang="en-US" sz="1400" dirty="0">
                <a:solidFill>
                  <a:schemeClr val="tx1"/>
                </a:solidFill>
              </a:rPr>
              <a:t>歳</a:t>
            </a:r>
          </a:p>
        </p:txBody>
      </p:sp>
      <p:sp>
        <p:nvSpPr>
          <p:cNvPr id="63" name="正方形/長方形 62"/>
          <p:cNvSpPr/>
          <p:nvPr/>
        </p:nvSpPr>
        <p:spPr>
          <a:xfrm>
            <a:off x="1820764" y="2595388"/>
            <a:ext cx="3099145"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r">
              <a:defRPr/>
            </a:pPr>
            <a:r>
              <a:rPr lang="en-US" altLang="ja-JP" sz="1400" dirty="0">
                <a:solidFill>
                  <a:schemeClr val="tx1"/>
                </a:solidFill>
              </a:rPr>
              <a:t>9</a:t>
            </a:r>
            <a:r>
              <a:rPr lang="ja-JP" altLang="en-US" sz="1400" dirty="0">
                <a:solidFill>
                  <a:schemeClr val="tx1"/>
                </a:solidFill>
              </a:rPr>
              <a:t>年間</a:t>
            </a:r>
            <a:r>
              <a:rPr lang="en-US" altLang="ja-JP" sz="1400" dirty="0">
                <a:solidFill>
                  <a:schemeClr val="tx1"/>
                </a:solidFill>
              </a:rPr>
              <a:t>	</a:t>
            </a:r>
            <a:r>
              <a:rPr lang="ja-JP" altLang="en-US" sz="1400" dirty="0">
                <a:solidFill>
                  <a:schemeClr val="tx1"/>
                </a:solidFill>
              </a:rPr>
              <a:t>　　</a:t>
            </a:r>
            <a:r>
              <a:rPr lang="en-US" altLang="ja-JP" sz="1400" dirty="0">
                <a:solidFill>
                  <a:schemeClr val="tx1"/>
                </a:solidFill>
              </a:rPr>
              <a:t>55</a:t>
            </a:r>
            <a:r>
              <a:rPr lang="ja-JP" altLang="en-US" sz="1400" dirty="0">
                <a:solidFill>
                  <a:schemeClr val="tx1"/>
                </a:solidFill>
              </a:rPr>
              <a:t>歳</a:t>
            </a:r>
          </a:p>
        </p:txBody>
      </p:sp>
      <p:sp>
        <p:nvSpPr>
          <p:cNvPr id="64" name="正方形/長方形 63"/>
          <p:cNvSpPr/>
          <p:nvPr/>
        </p:nvSpPr>
        <p:spPr>
          <a:xfrm>
            <a:off x="1820764" y="2955428"/>
            <a:ext cx="3099145" cy="360040"/>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r">
              <a:defRPr/>
            </a:pPr>
            <a:r>
              <a:rPr lang="en-US" altLang="ja-JP" sz="1400" dirty="0">
                <a:solidFill>
                  <a:schemeClr val="tx1"/>
                </a:solidFill>
              </a:rPr>
              <a:t>9</a:t>
            </a:r>
            <a:r>
              <a:rPr lang="ja-JP" altLang="en-US" sz="1400" dirty="0">
                <a:solidFill>
                  <a:schemeClr val="tx1"/>
                </a:solidFill>
              </a:rPr>
              <a:t>年間</a:t>
            </a:r>
            <a:r>
              <a:rPr lang="en-US" altLang="ja-JP" sz="1400" dirty="0">
                <a:solidFill>
                  <a:schemeClr val="tx1"/>
                </a:solidFill>
              </a:rPr>
              <a:t>	</a:t>
            </a:r>
            <a:r>
              <a:rPr lang="ja-JP" altLang="en-US" sz="1400" dirty="0">
                <a:solidFill>
                  <a:schemeClr val="tx1"/>
                </a:solidFill>
              </a:rPr>
              <a:t>　　</a:t>
            </a:r>
            <a:r>
              <a:rPr lang="en-US" altLang="ja-JP" sz="1400" dirty="0">
                <a:solidFill>
                  <a:schemeClr val="tx1"/>
                </a:solidFill>
              </a:rPr>
              <a:t>25</a:t>
            </a:r>
            <a:r>
              <a:rPr lang="ja-JP" altLang="en-US" sz="1400" dirty="0">
                <a:solidFill>
                  <a:schemeClr val="tx1"/>
                </a:solidFill>
              </a:rPr>
              <a:t>歳</a:t>
            </a:r>
          </a:p>
        </p:txBody>
      </p:sp>
      <p:sp>
        <p:nvSpPr>
          <p:cNvPr id="65" name="正方形/長方形 64"/>
          <p:cNvSpPr/>
          <p:nvPr/>
        </p:nvSpPr>
        <p:spPr>
          <a:xfrm>
            <a:off x="1820764" y="3313558"/>
            <a:ext cx="3099145" cy="360040"/>
          </a:xfrm>
          <a:prstGeom prst="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r">
              <a:defRPr/>
            </a:pPr>
            <a:r>
              <a:rPr lang="en-US" altLang="ja-JP" sz="1400" dirty="0">
                <a:solidFill>
                  <a:schemeClr val="tx1"/>
                </a:solidFill>
              </a:rPr>
              <a:t>9</a:t>
            </a:r>
            <a:r>
              <a:rPr lang="ja-JP" altLang="en-US" sz="1400" dirty="0">
                <a:solidFill>
                  <a:schemeClr val="tx1"/>
                </a:solidFill>
              </a:rPr>
              <a:t>年間</a:t>
            </a:r>
            <a:r>
              <a:rPr lang="en-US" altLang="ja-JP" sz="1400" dirty="0">
                <a:solidFill>
                  <a:schemeClr val="tx1"/>
                </a:solidFill>
              </a:rPr>
              <a:t>	</a:t>
            </a:r>
            <a:r>
              <a:rPr lang="ja-JP" altLang="en-US" sz="1400" dirty="0">
                <a:solidFill>
                  <a:schemeClr val="tx1"/>
                </a:solidFill>
              </a:rPr>
              <a:t>　　</a:t>
            </a:r>
            <a:r>
              <a:rPr lang="en-US" altLang="ja-JP" sz="1400" dirty="0">
                <a:solidFill>
                  <a:schemeClr val="tx1"/>
                </a:solidFill>
              </a:rPr>
              <a:t>22</a:t>
            </a:r>
            <a:r>
              <a:rPr lang="ja-JP" altLang="en-US" sz="1400" dirty="0">
                <a:solidFill>
                  <a:schemeClr val="tx1"/>
                </a:solidFill>
              </a:rPr>
              <a:t>歳</a:t>
            </a:r>
          </a:p>
        </p:txBody>
      </p:sp>
      <p:sp>
        <p:nvSpPr>
          <p:cNvPr id="66" name="正方形/長方形 65"/>
          <p:cNvSpPr/>
          <p:nvPr/>
        </p:nvSpPr>
        <p:spPr>
          <a:xfrm>
            <a:off x="4919910" y="2595388"/>
            <a:ext cx="3828553"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r">
              <a:defRPr/>
            </a:pPr>
            <a:r>
              <a:rPr lang="en-US" altLang="ja-JP" sz="1400" dirty="0">
                <a:solidFill>
                  <a:schemeClr val="tx1"/>
                </a:solidFill>
              </a:rPr>
              <a:t>					33</a:t>
            </a:r>
            <a:r>
              <a:rPr lang="ja-JP" altLang="en-US" sz="1400" dirty="0">
                <a:solidFill>
                  <a:schemeClr val="tx1"/>
                </a:solidFill>
              </a:rPr>
              <a:t>年間</a:t>
            </a:r>
            <a:r>
              <a:rPr lang="en-US" altLang="ja-JP" sz="1400" dirty="0">
                <a:solidFill>
                  <a:schemeClr val="tx1"/>
                </a:solidFill>
              </a:rPr>
              <a:t>		</a:t>
            </a:r>
            <a:r>
              <a:rPr lang="ja-JP" altLang="en-US" sz="1400" dirty="0">
                <a:solidFill>
                  <a:schemeClr val="tx1"/>
                </a:solidFill>
              </a:rPr>
              <a:t>　　　</a:t>
            </a:r>
            <a:r>
              <a:rPr lang="en-US" altLang="ja-JP" sz="1400" dirty="0">
                <a:solidFill>
                  <a:schemeClr val="tx1"/>
                </a:solidFill>
              </a:rPr>
              <a:t>88</a:t>
            </a:r>
            <a:r>
              <a:rPr lang="ja-JP" altLang="en-US" sz="1400" dirty="0">
                <a:solidFill>
                  <a:schemeClr val="tx1"/>
                </a:solidFill>
              </a:rPr>
              <a:t>歳死亡</a:t>
            </a:r>
          </a:p>
        </p:txBody>
      </p:sp>
      <p:cxnSp>
        <p:nvCxnSpPr>
          <p:cNvPr id="7" name="直線コネクタ 6"/>
          <p:cNvCxnSpPr/>
          <p:nvPr/>
        </p:nvCxnSpPr>
        <p:spPr>
          <a:xfrm flipH="1">
            <a:off x="4919663" y="2605088"/>
            <a:ext cx="0" cy="1077912"/>
          </a:xfrm>
          <a:prstGeom prst="line">
            <a:avLst/>
          </a:prstGeom>
          <a:ln w="34925" cap="flat" cmpd="thinThick">
            <a:solidFill>
              <a:schemeClr val="tx2"/>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H="1">
            <a:off x="8753475" y="2605088"/>
            <a:ext cx="0" cy="360362"/>
          </a:xfrm>
          <a:prstGeom prst="line">
            <a:avLst/>
          </a:prstGeom>
          <a:ln w="34925" cap="flat" cmpd="thinThick">
            <a:solidFill>
              <a:schemeClr val="tx2"/>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27" name="二等辺三角形 26"/>
          <p:cNvSpPr/>
          <p:nvPr/>
        </p:nvSpPr>
        <p:spPr>
          <a:xfrm flipV="1">
            <a:off x="4829175" y="2425700"/>
            <a:ext cx="180975" cy="179388"/>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29" name="二等辺三角形 28"/>
          <p:cNvSpPr/>
          <p:nvPr/>
        </p:nvSpPr>
        <p:spPr>
          <a:xfrm flipV="1">
            <a:off x="8662988" y="2425700"/>
            <a:ext cx="180975" cy="179388"/>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12" name="テキスト ボックス 11"/>
          <p:cNvSpPr txBox="1"/>
          <p:nvPr/>
        </p:nvSpPr>
        <p:spPr>
          <a:xfrm>
            <a:off x="2181224" y="2133600"/>
            <a:ext cx="2828925" cy="523220"/>
          </a:xfrm>
          <a:prstGeom prst="rect">
            <a:avLst/>
          </a:prstGeom>
          <a:noFill/>
        </p:spPr>
        <p:txBody>
          <a:bodyPr wrap="square">
            <a:spAutoFit/>
          </a:bodyPr>
          <a:lstStyle/>
          <a:p>
            <a:pPr>
              <a:defRPr/>
            </a:pPr>
            <a:r>
              <a:rPr lang="ja-JP" altLang="en-US" sz="1400" dirty="0">
                <a:latin typeface="+mn-ea"/>
                <a:ea typeface="+mn-ea"/>
                <a:cs typeface="+mn-cs"/>
              </a:rPr>
              <a:t>末子が独立</a:t>
            </a:r>
            <a:r>
              <a:rPr lang="ja-JP" altLang="en-US" sz="1400" dirty="0" smtClean="0">
                <a:latin typeface="+mn-ea"/>
                <a:ea typeface="+mn-ea"/>
                <a:cs typeface="+mn-cs"/>
              </a:rPr>
              <a:t>する（</a:t>
            </a:r>
            <a:r>
              <a:rPr lang="en-US" altLang="ja-JP" sz="1400" dirty="0" smtClean="0">
                <a:latin typeface="+mn-lt"/>
                <a:ea typeface="+mn-ea"/>
                <a:cs typeface="+mn-cs"/>
              </a:rPr>
              <a:t>22</a:t>
            </a:r>
            <a:r>
              <a:rPr lang="ja-JP" altLang="en-US" sz="1400" dirty="0" smtClean="0">
                <a:latin typeface="+mn-lt"/>
                <a:ea typeface="+mn-ea"/>
                <a:cs typeface="+mn-cs"/>
              </a:rPr>
              <a:t>歳）</a:t>
            </a:r>
            <a:r>
              <a:rPr lang="ja-JP" altLang="en-US" sz="1400" dirty="0" smtClean="0">
                <a:latin typeface="+mn-ea"/>
                <a:ea typeface="+mn-ea"/>
                <a:cs typeface="+mn-cs"/>
              </a:rPr>
              <a:t>まで</a:t>
            </a:r>
            <a:r>
              <a:rPr lang="ja-JP" altLang="en-US" sz="1400" dirty="0">
                <a:latin typeface="+mn-ea"/>
                <a:ea typeface="+mn-ea"/>
                <a:cs typeface="+mn-cs"/>
              </a:rPr>
              <a:t>の</a:t>
            </a:r>
            <a:endParaRPr lang="en-US" altLang="ja-JP" sz="1400" dirty="0">
              <a:latin typeface="+mn-ea"/>
              <a:ea typeface="+mn-ea"/>
              <a:cs typeface="+mn-cs"/>
            </a:endParaRPr>
          </a:p>
          <a:p>
            <a:pPr>
              <a:defRPr/>
            </a:pPr>
            <a:r>
              <a:rPr lang="ja-JP" altLang="en-US" sz="1400" dirty="0">
                <a:latin typeface="+mn-ea"/>
                <a:ea typeface="+mn-ea"/>
                <a:cs typeface="+mn-cs"/>
              </a:rPr>
              <a:t>家族の</a:t>
            </a:r>
            <a:r>
              <a:rPr lang="en-US" altLang="ja-JP" sz="1400" dirty="0">
                <a:latin typeface="+mn-lt"/>
                <a:ea typeface="+mn-ea"/>
                <a:cs typeface="+mn-cs"/>
              </a:rPr>
              <a:t>1</a:t>
            </a:r>
            <a:r>
              <a:rPr lang="ja-JP" altLang="en-US" sz="1400" dirty="0">
                <a:latin typeface="+mn-ea"/>
                <a:ea typeface="+mn-ea"/>
                <a:cs typeface="+mn-cs"/>
              </a:rPr>
              <a:t>か月の生活費</a:t>
            </a:r>
          </a:p>
        </p:txBody>
      </p:sp>
      <p:sp>
        <p:nvSpPr>
          <p:cNvPr id="33" name="テキスト ボックス 32"/>
          <p:cNvSpPr txBox="1"/>
          <p:nvPr/>
        </p:nvSpPr>
        <p:spPr>
          <a:xfrm>
            <a:off x="5940425" y="2089150"/>
            <a:ext cx="2125663" cy="523875"/>
          </a:xfrm>
          <a:prstGeom prst="rect">
            <a:avLst/>
          </a:prstGeom>
          <a:noFill/>
        </p:spPr>
        <p:txBody>
          <a:bodyPr>
            <a:spAutoFit/>
          </a:bodyPr>
          <a:lstStyle/>
          <a:p>
            <a:pPr>
              <a:defRPr/>
            </a:pPr>
            <a:r>
              <a:rPr lang="ja-JP" altLang="en-US" sz="1400" dirty="0">
                <a:latin typeface="+mn-ea"/>
                <a:ea typeface="+mn-ea"/>
                <a:cs typeface="+mn-cs"/>
              </a:rPr>
              <a:t>末子が独立後の</a:t>
            </a:r>
            <a:endParaRPr lang="en-US" altLang="ja-JP" sz="1400" dirty="0">
              <a:latin typeface="+mn-ea"/>
              <a:ea typeface="+mn-ea"/>
              <a:cs typeface="+mn-cs"/>
            </a:endParaRPr>
          </a:p>
          <a:p>
            <a:pPr>
              <a:defRPr/>
            </a:pPr>
            <a:r>
              <a:rPr lang="ja-JP" altLang="en-US" sz="1400" dirty="0">
                <a:latin typeface="+mn-ea"/>
                <a:ea typeface="+mn-ea"/>
                <a:cs typeface="+mn-cs"/>
              </a:rPr>
              <a:t>妻だけの</a:t>
            </a:r>
            <a:r>
              <a:rPr lang="en-US" altLang="ja-JP" sz="1400" dirty="0">
                <a:latin typeface="+mn-ea"/>
                <a:ea typeface="+mn-ea"/>
                <a:cs typeface="+mn-cs"/>
              </a:rPr>
              <a:t>1</a:t>
            </a:r>
            <a:r>
              <a:rPr lang="ja-JP" altLang="en-US" sz="1400" dirty="0">
                <a:latin typeface="+mn-ea"/>
                <a:ea typeface="+mn-ea"/>
                <a:cs typeface="+mn-cs"/>
              </a:rPr>
              <a:t>か月の生活費</a:t>
            </a:r>
          </a:p>
        </p:txBody>
      </p:sp>
      <p:sp>
        <p:nvSpPr>
          <p:cNvPr id="13" name="テキスト ボックス 12"/>
          <p:cNvSpPr txBox="1">
            <a:spLocks noChangeArrowheads="1"/>
          </p:cNvSpPr>
          <p:nvPr/>
        </p:nvSpPr>
        <p:spPr bwMode="auto">
          <a:xfrm>
            <a:off x="2484438" y="4365625"/>
            <a:ext cx="431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en-US" altLang="ja-JP" b="1">
                <a:solidFill>
                  <a:srgbClr val="FF0000"/>
                </a:solidFill>
                <a:ea typeface="ＭＳ Ｐゴシック" charset="-128"/>
              </a:rPr>
              <a:t>30</a:t>
            </a:r>
            <a:endParaRPr lang="ja-JP" altLang="en-US" b="1">
              <a:solidFill>
                <a:srgbClr val="FF0000"/>
              </a:solidFill>
              <a:ea typeface="ＭＳ Ｐゴシック" charset="-128"/>
            </a:endParaRPr>
          </a:p>
        </p:txBody>
      </p:sp>
      <p:sp>
        <p:nvSpPr>
          <p:cNvPr id="34" name="テキスト ボックス 33"/>
          <p:cNvSpPr txBox="1">
            <a:spLocks noChangeArrowheads="1"/>
          </p:cNvSpPr>
          <p:nvPr/>
        </p:nvSpPr>
        <p:spPr bwMode="auto">
          <a:xfrm>
            <a:off x="2484438" y="5300663"/>
            <a:ext cx="431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en-US" altLang="ja-JP" b="1">
                <a:solidFill>
                  <a:srgbClr val="FF0000"/>
                </a:solidFill>
                <a:ea typeface="ＭＳ Ｐゴシック" charset="-128"/>
              </a:rPr>
              <a:t>30</a:t>
            </a:r>
            <a:endParaRPr lang="ja-JP" altLang="en-US" b="1">
              <a:solidFill>
                <a:srgbClr val="FF0000"/>
              </a:solidFill>
              <a:ea typeface="ＭＳ Ｐゴシック" charset="-128"/>
            </a:endParaRPr>
          </a:p>
        </p:txBody>
      </p:sp>
      <p:sp>
        <p:nvSpPr>
          <p:cNvPr id="35" name="テキスト ボックス 34"/>
          <p:cNvSpPr txBox="1">
            <a:spLocks noChangeArrowheads="1"/>
          </p:cNvSpPr>
          <p:nvPr/>
        </p:nvSpPr>
        <p:spPr bwMode="auto">
          <a:xfrm>
            <a:off x="6156325" y="4397375"/>
            <a:ext cx="43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r" eaLnBrk="1" hangingPunct="1"/>
            <a:r>
              <a:rPr lang="en-US" altLang="ja-JP" b="1">
                <a:solidFill>
                  <a:srgbClr val="FF0000"/>
                </a:solidFill>
                <a:ea typeface="ＭＳ Ｐゴシック" charset="-128"/>
              </a:rPr>
              <a:t>9</a:t>
            </a:r>
            <a:endParaRPr lang="ja-JP" altLang="en-US" b="1">
              <a:solidFill>
                <a:srgbClr val="FF0000"/>
              </a:solidFill>
              <a:ea typeface="ＭＳ Ｐゴシック" charset="-128"/>
            </a:endParaRPr>
          </a:p>
        </p:txBody>
      </p:sp>
      <p:sp>
        <p:nvSpPr>
          <p:cNvPr id="36" name="テキスト ボックス 35"/>
          <p:cNvSpPr txBox="1">
            <a:spLocks noChangeArrowheads="1"/>
          </p:cNvSpPr>
          <p:nvPr/>
        </p:nvSpPr>
        <p:spPr bwMode="auto">
          <a:xfrm>
            <a:off x="6176963" y="5300663"/>
            <a:ext cx="431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r" eaLnBrk="1" hangingPunct="1"/>
            <a:r>
              <a:rPr lang="en-US" altLang="ja-JP" b="1">
                <a:solidFill>
                  <a:srgbClr val="FF0000"/>
                </a:solidFill>
                <a:ea typeface="ＭＳ Ｐゴシック" charset="-128"/>
              </a:rPr>
              <a:t>33</a:t>
            </a:r>
            <a:endParaRPr lang="ja-JP" altLang="en-US" b="1">
              <a:solidFill>
                <a:srgbClr val="FF0000"/>
              </a:solidFill>
              <a:ea typeface="ＭＳ Ｐゴシック" charset="-128"/>
            </a:endParaRPr>
          </a:p>
        </p:txBody>
      </p:sp>
      <p:sp>
        <p:nvSpPr>
          <p:cNvPr id="37" name="テキスト ボックス 36"/>
          <p:cNvSpPr txBox="1">
            <a:spLocks noChangeArrowheads="1"/>
          </p:cNvSpPr>
          <p:nvPr/>
        </p:nvSpPr>
        <p:spPr bwMode="auto">
          <a:xfrm>
            <a:off x="7481888" y="4213225"/>
            <a:ext cx="762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en-US" altLang="ja-JP" b="1">
                <a:solidFill>
                  <a:srgbClr val="FF0000"/>
                </a:solidFill>
                <a:ea typeface="ＭＳ Ｐゴシック" charset="-128"/>
              </a:rPr>
              <a:t>2,268</a:t>
            </a:r>
            <a:endParaRPr lang="ja-JP" altLang="en-US" b="1">
              <a:solidFill>
                <a:srgbClr val="FF0000"/>
              </a:solidFill>
              <a:ea typeface="ＭＳ Ｐゴシック" charset="-128"/>
            </a:endParaRPr>
          </a:p>
        </p:txBody>
      </p:sp>
      <p:sp>
        <p:nvSpPr>
          <p:cNvPr id="38" name="テキスト ボックス 37"/>
          <p:cNvSpPr txBox="1">
            <a:spLocks noChangeArrowheads="1"/>
          </p:cNvSpPr>
          <p:nvPr/>
        </p:nvSpPr>
        <p:spPr bwMode="auto">
          <a:xfrm>
            <a:off x="7481888" y="51165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en-US" altLang="ja-JP" b="1">
                <a:solidFill>
                  <a:srgbClr val="FF0000"/>
                </a:solidFill>
                <a:ea typeface="ＭＳ Ｐゴシック" charset="-128"/>
              </a:rPr>
              <a:t>5,940</a:t>
            </a:r>
            <a:endParaRPr lang="ja-JP" altLang="en-US" b="1">
              <a:solidFill>
                <a:srgbClr val="FF0000"/>
              </a:solidFill>
              <a:ea typeface="ＭＳ Ｐゴシック" charset="-128"/>
            </a:endParaRPr>
          </a:p>
        </p:txBody>
      </p:sp>
      <p:sp>
        <p:nvSpPr>
          <p:cNvPr id="39" name="テキスト ボックス 38"/>
          <p:cNvSpPr txBox="1">
            <a:spLocks noChangeArrowheads="1"/>
          </p:cNvSpPr>
          <p:nvPr/>
        </p:nvSpPr>
        <p:spPr bwMode="auto">
          <a:xfrm>
            <a:off x="7308850" y="6092825"/>
            <a:ext cx="76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en-US" altLang="ja-JP" b="1">
                <a:solidFill>
                  <a:srgbClr val="FF0000"/>
                </a:solidFill>
                <a:ea typeface="ＭＳ Ｐゴシック" charset="-128"/>
              </a:rPr>
              <a:t>8,208</a:t>
            </a:r>
            <a:endParaRPr lang="ja-JP" altLang="en-US" b="1">
              <a:solidFill>
                <a:srgbClr val="FF0000"/>
              </a:solidFill>
              <a:ea typeface="ＭＳ Ｐゴシック" charset="-128"/>
            </a:endParaRPr>
          </a:p>
        </p:txBody>
      </p:sp>
      <p:sp>
        <p:nvSpPr>
          <p:cNvPr id="5" name="角丸四角形 4"/>
          <p:cNvSpPr/>
          <p:nvPr/>
        </p:nvSpPr>
        <p:spPr>
          <a:xfrm>
            <a:off x="250825" y="5854700"/>
            <a:ext cx="5213350" cy="304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defRPr/>
            </a:pPr>
            <a:r>
              <a:rPr lang="en-US" altLang="ja-JP" sz="1400" dirty="0">
                <a:solidFill>
                  <a:schemeClr val="tx1"/>
                </a:solidFill>
              </a:rPr>
              <a:t>※</a:t>
            </a:r>
            <a:r>
              <a:rPr lang="en-US" altLang="ja-JP" sz="1400" dirty="0" smtClean="0">
                <a:solidFill>
                  <a:schemeClr val="tx1"/>
                </a:solidFill>
              </a:rPr>
              <a:t>1</a:t>
            </a:r>
            <a:r>
              <a:rPr lang="ja-JP" altLang="en-US" sz="1400" dirty="0">
                <a:solidFill>
                  <a:schemeClr val="tx1"/>
                </a:solidFill>
              </a:rPr>
              <a:t> </a:t>
            </a:r>
            <a:r>
              <a:rPr lang="ja-JP" altLang="en-US" sz="1400" dirty="0" smtClean="0">
                <a:solidFill>
                  <a:schemeClr val="tx1"/>
                </a:solidFill>
              </a:rPr>
              <a:t>夫</a:t>
            </a:r>
            <a:r>
              <a:rPr lang="ja-JP" altLang="en-US" sz="1400" dirty="0">
                <a:solidFill>
                  <a:schemeClr val="tx1"/>
                </a:solidFill>
              </a:rPr>
              <a:t>が死亡した後の生活費は、現在の</a:t>
            </a:r>
            <a:r>
              <a:rPr lang="en-US" altLang="ja-JP" sz="1400" dirty="0">
                <a:solidFill>
                  <a:schemeClr val="tx1"/>
                </a:solidFill>
              </a:rPr>
              <a:t>70</a:t>
            </a:r>
            <a:r>
              <a:rPr lang="ja-JP" altLang="en-US" sz="1400" dirty="0">
                <a:solidFill>
                  <a:schemeClr val="tx1"/>
                </a:solidFill>
              </a:rPr>
              <a:t>％を目安とします。</a:t>
            </a:r>
            <a:endParaRPr lang="en-US" altLang="ja-JP" sz="1400" dirty="0">
              <a:solidFill>
                <a:schemeClr val="tx1"/>
              </a:solidFill>
            </a:endParaRPr>
          </a:p>
        </p:txBody>
      </p:sp>
      <p:sp>
        <p:nvSpPr>
          <p:cNvPr id="10" name="テキスト ボックス 9"/>
          <p:cNvSpPr txBox="1"/>
          <p:nvPr/>
        </p:nvSpPr>
        <p:spPr>
          <a:xfrm>
            <a:off x="5054600" y="3951288"/>
            <a:ext cx="431800" cy="261937"/>
          </a:xfrm>
          <a:prstGeom prst="rect">
            <a:avLst/>
          </a:prstGeom>
          <a:noFill/>
        </p:spPr>
        <p:txBody>
          <a:bodyPr>
            <a:spAutoFit/>
          </a:bodyPr>
          <a:lstStyle/>
          <a:p>
            <a:pPr>
              <a:defRPr/>
            </a:pPr>
            <a:r>
              <a:rPr lang="en-US" altLang="ja-JP" sz="1050" dirty="0"/>
              <a:t>※1</a:t>
            </a:r>
            <a:endParaRPr lang="ja-JP" altLang="en-US" sz="1050" dirty="0"/>
          </a:p>
        </p:txBody>
      </p:sp>
      <p:sp>
        <p:nvSpPr>
          <p:cNvPr id="40" name="テキスト ボックス 39"/>
          <p:cNvSpPr txBox="1"/>
          <p:nvPr/>
        </p:nvSpPr>
        <p:spPr>
          <a:xfrm>
            <a:off x="5054600" y="4862513"/>
            <a:ext cx="431800" cy="260350"/>
          </a:xfrm>
          <a:prstGeom prst="rect">
            <a:avLst/>
          </a:prstGeom>
          <a:noFill/>
        </p:spPr>
        <p:txBody>
          <a:bodyPr>
            <a:spAutoFit/>
          </a:bodyPr>
          <a:lstStyle/>
          <a:p>
            <a:pPr>
              <a:defRPr/>
            </a:pPr>
            <a:r>
              <a:rPr lang="en-US" altLang="ja-JP" sz="1050" dirty="0"/>
              <a:t>※2</a:t>
            </a:r>
            <a:endParaRPr lang="ja-JP" altLang="en-US" sz="1050" dirty="0"/>
          </a:p>
        </p:txBody>
      </p:sp>
      <p:sp>
        <p:nvSpPr>
          <p:cNvPr id="41" name="角丸四角形 40"/>
          <p:cNvSpPr/>
          <p:nvPr/>
        </p:nvSpPr>
        <p:spPr>
          <a:xfrm>
            <a:off x="250825" y="6170613"/>
            <a:ext cx="5213350" cy="304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defRPr/>
            </a:pPr>
            <a:r>
              <a:rPr lang="en-US" altLang="ja-JP" sz="1400" dirty="0">
                <a:solidFill>
                  <a:schemeClr val="tx1"/>
                </a:solidFill>
              </a:rPr>
              <a:t>※</a:t>
            </a:r>
            <a:r>
              <a:rPr lang="en-US" altLang="ja-JP" sz="1400" dirty="0" smtClean="0">
                <a:solidFill>
                  <a:schemeClr val="tx1"/>
                </a:solidFill>
              </a:rPr>
              <a:t>2 </a:t>
            </a:r>
            <a:r>
              <a:rPr lang="ja-JP" altLang="en-US" sz="1400" dirty="0" smtClean="0">
                <a:solidFill>
                  <a:schemeClr val="tx1"/>
                </a:solidFill>
              </a:rPr>
              <a:t>妻</a:t>
            </a:r>
            <a:r>
              <a:rPr lang="ja-JP" altLang="en-US" sz="1400" dirty="0">
                <a:solidFill>
                  <a:schemeClr val="tx1"/>
                </a:solidFill>
              </a:rPr>
              <a:t>が</a:t>
            </a:r>
            <a:r>
              <a:rPr lang="en-US" altLang="ja-JP" sz="1400" dirty="0">
                <a:solidFill>
                  <a:schemeClr val="tx1"/>
                </a:solidFill>
              </a:rPr>
              <a:t>1</a:t>
            </a:r>
            <a:r>
              <a:rPr lang="ja-JP" altLang="en-US" sz="1400" dirty="0">
                <a:solidFill>
                  <a:schemeClr val="tx1"/>
                </a:solidFill>
              </a:rPr>
              <a:t>人で生活する期間の生活費は、現在の</a:t>
            </a:r>
            <a:r>
              <a:rPr lang="en-US" altLang="ja-JP" sz="1400" dirty="0">
                <a:solidFill>
                  <a:schemeClr val="tx1"/>
                </a:solidFill>
              </a:rPr>
              <a:t>50%</a:t>
            </a:r>
            <a:r>
              <a:rPr lang="ja-JP" altLang="en-US" sz="1400" dirty="0">
                <a:solidFill>
                  <a:schemeClr val="tx1"/>
                </a:solidFill>
              </a:rPr>
              <a:t>とします。</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10" presetClass="entr" presetSubtype="0"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childTnLst>
                                </p:cTn>
                              </p:par>
                              <p:par>
                                <p:cTn id="24" presetID="10" presetClass="entr" presetSubtype="0" fill="hold" nodeType="withEffect">
                                  <p:stCondLst>
                                    <p:cond delay="0"/>
                                  </p:stCondLst>
                                  <p:childTnLst>
                                    <p:set>
                                      <p:cBhvr>
                                        <p:cTn id="25" dur="1" fill="hold">
                                          <p:stCondLst>
                                            <p:cond delay="0"/>
                                          </p:stCondLst>
                                        </p:cTn>
                                        <p:tgtEl>
                                          <p:spTgt spid="60"/>
                                        </p:tgtEl>
                                        <p:attrNameLst>
                                          <p:attrName>style.visibility</p:attrName>
                                        </p:attrNameLst>
                                      </p:cBhvr>
                                      <p:to>
                                        <p:strVal val="visible"/>
                                      </p:to>
                                    </p:set>
                                    <p:animEffect transition="in" filter="fade">
                                      <p:cBhvr>
                                        <p:cTn id="26" dur="500"/>
                                        <p:tgtEl>
                                          <p:spTgt spid="60"/>
                                        </p:tgtEl>
                                      </p:cBhvr>
                                    </p:animEffect>
                                  </p:childTnLst>
                                </p:cTn>
                              </p:par>
                              <p:par>
                                <p:cTn id="27" presetID="10" presetClass="entr" presetSubtype="0" fill="hold" nodeType="withEffect">
                                  <p:stCondLst>
                                    <p:cond delay="0"/>
                                  </p:stCondLst>
                                  <p:childTnLst>
                                    <p:set>
                                      <p:cBhvr>
                                        <p:cTn id="28" dur="1" fill="hold">
                                          <p:stCondLst>
                                            <p:cond delay="0"/>
                                          </p:stCondLst>
                                        </p:cTn>
                                        <p:tgtEl>
                                          <p:spTgt spid="61"/>
                                        </p:tgtEl>
                                        <p:attrNameLst>
                                          <p:attrName>style.visibility</p:attrName>
                                        </p:attrNameLst>
                                      </p:cBhvr>
                                      <p:to>
                                        <p:strVal val="visible"/>
                                      </p:to>
                                    </p:set>
                                    <p:animEffect transition="in" filter="fade">
                                      <p:cBhvr>
                                        <p:cTn id="29" dur="500"/>
                                        <p:tgtEl>
                                          <p:spTgt spid="61"/>
                                        </p:tgtEl>
                                      </p:cBhvr>
                                    </p:animEffect>
                                  </p:childTnLst>
                                </p:cTn>
                              </p:par>
                              <p:par>
                                <p:cTn id="30" presetID="10" presetClass="entr" presetSubtype="0" fill="hold" nodeType="with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fade">
                                      <p:cBhvr>
                                        <p:cTn id="32" dur="500"/>
                                        <p:tgtEl>
                                          <p:spTgt spid="6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ntr" presetSubtype="0" fill="hold" nodeType="withEffect">
                                  <p:stCondLst>
                                    <p:cond delay="0"/>
                                  </p:stCondLst>
                                  <p:childTnLst>
                                    <p:set>
                                      <p:cBhvr>
                                        <p:cTn id="39" dur="1" fill="hold">
                                          <p:stCondLst>
                                            <p:cond delay="0"/>
                                          </p:stCondLst>
                                        </p:cTn>
                                        <p:tgtEl>
                                          <p:spTgt spid="63"/>
                                        </p:tgtEl>
                                        <p:attrNameLst>
                                          <p:attrName>style.visibility</p:attrName>
                                        </p:attrNameLst>
                                      </p:cBhvr>
                                      <p:to>
                                        <p:strVal val="visible"/>
                                      </p:to>
                                    </p:set>
                                    <p:animEffect transition="in" filter="fade">
                                      <p:cBhvr>
                                        <p:cTn id="40" dur="500"/>
                                        <p:tgtEl>
                                          <p:spTgt spid="63"/>
                                        </p:tgtEl>
                                      </p:cBhvr>
                                    </p:animEffect>
                                  </p:childTnLst>
                                </p:cTn>
                              </p:par>
                              <p:par>
                                <p:cTn id="41" presetID="10" presetClass="entr" presetSubtype="0" fill="hold" nodeType="withEffect">
                                  <p:stCondLst>
                                    <p:cond delay="0"/>
                                  </p:stCondLst>
                                  <p:childTnLst>
                                    <p:set>
                                      <p:cBhvr>
                                        <p:cTn id="42" dur="1" fill="hold">
                                          <p:stCondLst>
                                            <p:cond delay="0"/>
                                          </p:stCondLst>
                                        </p:cTn>
                                        <p:tgtEl>
                                          <p:spTgt spid="64"/>
                                        </p:tgtEl>
                                        <p:attrNameLst>
                                          <p:attrName>style.visibility</p:attrName>
                                        </p:attrNameLst>
                                      </p:cBhvr>
                                      <p:to>
                                        <p:strVal val="visible"/>
                                      </p:to>
                                    </p:set>
                                    <p:animEffect transition="in" filter="fade">
                                      <p:cBhvr>
                                        <p:cTn id="43" dur="500"/>
                                        <p:tgtEl>
                                          <p:spTgt spid="6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fade">
                                      <p:cBhvr>
                                        <p:cTn id="46" dur="500"/>
                                        <p:tgtEl>
                                          <p:spTgt spid="27"/>
                                        </p:tgtEl>
                                      </p:cBhvr>
                                    </p:animEffect>
                                  </p:childTnLst>
                                </p:cTn>
                              </p:par>
                              <p:par>
                                <p:cTn id="47" presetID="10" presetClass="entr" presetSubtype="0" fill="hold" nodeType="with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fade">
                                      <p:cBhvr>
                                        <p:cTn id="49" dur="500"/>
                                        <p:tgtEl>
                                          <p:spTgt spid="7"/>
                                        </p:tgtEl>
                                      </p:cBhvr>
                                    </p:animEffect>
                                  </p:childTnLst>
                                </p:cTn>
                              </p:par>
                              <p:par>
                                <p:cTn id="50" presetID="10" presetClass="entr" presetSubtype="0" fill="hold" nodeType="withEffect">
                                  <p:stCondLst>
                                    <p:cond delay="0"/>
                                  </p:stCondLst>
                                  <p:childTnLst>
                                    <p:set>
                                      <p:cBhvr>
                                        <p:cTn id="51" dur="1" fill="hold">
                                          <p:stCondLst>
                                            <p:cond delay="0"/>
                                          </p:stCondLst>
                                        </p:cTn>
                                        <p:tgtEl>
                                          <p:spTgt spid="65"/>
                                        </p:tgtEl>
                                        <p:attrNameLst>
                                          <p:attrName>style.visibility</p:attrName>
                                        </p:attrNameLst>
                                      </p:cBhvr>
                                      <p:to>
                                        <p:strVal val="visible"/>
                                      </p:to>
                                    </p:set>
                                    <p:animEffect transition="in" filter="fade">
                                      <p:cBhvr>
                                        <p:cTn id="52" dur="500"/>
                                        <p:tgtEl>
                                          <p:spTgt spid="6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fade">
                                      <p:cBhvr>
                                        <p:cTn id="57" dur="500"/>
                                        <p:tgtEl>
                                          <p:spTgt spid="33"/>
                                        </p:tgtEl>
                                      </p:cBhvr>
                                    </p:animEffect>
                                  </p:childTnLst>
                                </p:cTn>
                              </p:par>
                              <p:par>
                                <p:cTn id="58" presetID="10" presetClass="entr" presetSubtype="0" fill="hold" nodeType="withEffect">
                                  <p:stCondLst>
                                    <p:cond delay="0"/>
                                  </p:stCondLst>
                                  <p:childTnLst>
                                    <p:set>
                                      <p:cBhvr>
                                        <p:cTn id="59" dur="1" fill="hold">
                                          <p:stCondLst>
                                            <p:cond delay="0"/>
                                          </p:stCondLst>
                                        </p:cTn>
                                        <p:tgtEl>
                                          <p:spTgt spid="66"/>
                                        </p:tgtEl>
                                        <p:attrNameLst>
                                          <p:attrName>style.visibility</p:attrName>
                                        </p:attrNameLst>
                                      </p:cBhvr>
                                      <p:to>
                                        <p:strVal val="visible"/>
                                      </p:to>
                                    </p:set>
                                    <p:animEffect transition="in" filter="fade">
                                      <p:cBhvr>
                                        <p:cTn id="60" dur="500"/>
                                        <p:tgtEl>
                                          <p:spTgt spid="66"/>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animEffect transition="in" filter="fade">
                                      <p:cBhvr>
                                        <p:cTn id="63" dur="500"/>
                                        <p:tgtEl>
                                          <p:spTgt spid="29"/>
                                        </p:tgtEl>
                                      </p:cBhvr>
                                    </p:animEffect>
                                  </p:childTnLst>
                                </p:cTn>
                              </p:par>
                              <p:par>
                                <p:cTn id="64" presetID="10" presetClass="entr" presetSubtype="0" fill="hold" nodeType="withEffect">
                                  <p:stCondLst>
                                    <p:cond delay="0"/>
                                  </p:stCondLst>
                                  <p:childTnLst>
                                    <p:set>
                                      <p:cBhvr>
                                        <p:cTn id="65" dur="1" fill="hold">
                                          <p:stCondLst>
                                            <p:cond delay="0"/>
                                          </p:stCondLst>
                                        </p:cTn>
                                        <p:tgtEl>
                                          <p:spTgt spid="25"/>
                                        </p:tgtEl>
                                        <p:attrNameLst>
                                          <p:attrName>style.visibility</p:attrName>
                                        </p:attrNameLst>
                                      </p:cBhvr>
                                      <p:to>
                                        <p:strVal val="visible"/>
                                      </p:to>
                                    </p:set>
                                    <p:animEffect transition="in" filter="fade">
                                      <p:cBhvr>
                                        <p:cTn id="66" dur="500"/>
                                        <p:tgtEl>
                                          <p:spTgt spid="2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nodeType="clickEffect">
                                  <p:stCondLst>
                                    <p:cond delay="0"/>
                                  </p:stCondLst>
                                  <p:childTnLst>
                                    <p:set>
                                      <p:cBhvr>
                                        <p:cTn id="70" dur="1" fill="hold">
                                          <p:stCondLst>
                                            <p:cond delay="0"/>
                                          </p:stCondLst>
                                        </p:cTn>
                                        <p:tgtEl>
                                          <p:spTgt spid="55"/>
                                        </p:tgtEl>
                                        <p:attrNameLst>
                                          <p:attrName>style.visibility</p:attrName>
                                        </p:attrNameLst>
                                      </p:cBhvr>
                                      <p:to>
                                        <p:strVal val="visible"/>
                                      </p:to>
                                    </p:set>
                                    <p:animEffect transition="in" filter="fade">
                                      <p:cBhvr>
                                        <p:cTn id="71" dur="500"/>
                                        <p:tgtEl>
                                          <p:spTgt spid="55"/>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
                                        </p:tgtEl>
                                        <p:attrNameLst>
                                          <p:attrName>style.visibility</p:attrName>
                                        </p:attrNameLst>
                                      </p:cBhvr>
                                      <p:to>
                                        <p:strVal val="visible"/>
                                      </p:to>
                                    </p:set>
                                    <p:animEffect transition="in" filter="fade">
                                      <p:cBhvr>
                                        <p:cTn id="74" dur="500"/>
                                        <p:tgtEl>
                                          <p:spTgt spid="5"/>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fade">
                                      <p:cBhvr>
                                        <p:cTn id="77" dur="500"/>
                                        <p:tgtEl>
                                          <p:spTgt spid="10"/>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fade">
                                      <p:cBhvr>
                                        <p:cTn id="82" dur="500"/>
                                        <p:tgtEl>
                                          <p:spTgt spid="13"/>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5"/>
                                        </p:tgtEl>
                                        <p:attrNameLst>
                                          <p:attrName>style.visibility</p:attrName>
                                        </p:attrNameLst>
                                      </p:cBhvr>
                                      <p:to>
                                        <p:strVal val="visible"/>
                                      </p:to>
                                    </p:set>
                                    <p:animEffect transition="in" filter="fade">
                                      <p:cBhvr>
                                        <p:cTn id="87" dur="500"/>
                                        <p:tgtEl>
                                          <p:spTgt spid="35"/>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7"/>
                                        </p:tgtEl>
                                        <p:attrNameLst>
                                          <p:attrName>style.visibility</p:attrName>
                                        </p:attrNameLst>
                                      </p:cBhvr>
                                      <p:to>
                                        <p:strVal val="visible"/>
                                      </p:to>
                                    </p:set>
                                    <p:animEffect transition="in" filter="fade">
                                      <p:cBhvr>
                                        <p:cTn id="92" dur="500"/>
                                        <p:tgtEl>
                                          <p:spTgt spid="37"/>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nodeType="clickEffect">
                                  <p:stCondLst>
                                    <p:cond delay="0"/>
                                  </p:stCondLst>
                                  <p:childTnLst>
                                    <p:set>
                                      <p:cBhvr>
                                        <p:cTn id="96" dur="1" fill="hold">
                                          <p:stCondLst>
                                            <p:cond delay="0"/>
                                          </p:stCondLst>
                                        </p:cTn>
                                        <p:tgtEl>
                                          <p:spTgt spid="56"/>
                                        </p:tgtEl>
                                        <p:attrNameLst>
                                          <p:attrName>style.visibility</p:attrName>
                                        </p:attrNameLst>
                                      </p:cBhvr>
                                      <p:to>
                                        <p:strVal val="visible"/>
                                      </p:to>
                                    </p:set>
                                    <p:animEffect transition="in" filter="fade">
                                      <p:cBhvr>
                                        <p:cTn id="97" dur="500"/>
                                        <p:tgtEl>
                                          <p:spTgt spid="56"/>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58"/>
                                        </p:tgtEl>
                                        <p:attrNameLst>
                                          <p:attrName>style.visibility</p:attrName>
                                        </p:attrNameLst>
                                      </p:cBhvr>
                                      <p:to>
                                        <p:strVal val="visible"/>
                                      </p:to>
                                    </p:set>
                                    <p:animEffect transition="in" filter="fade">
                                      <p:cBhvr>
                                        <p:cTn id="100" dur="500"/>
                                        <p:tgtEl>
                                          <p:spTgt spid="58"/>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41"/>
                                        </p:tgtEl>
                                        <p:attrNameLst>
                                          <p:attrName>style.visibility</p:attrName>
                                        </p:attrNameLst>
                                      </p:cBhvr>
                                      <p:to>
                                        <p:strVal val="visible"/>
                                      </p:to>
                                    </p:set>
                                    <p:animEffect transition="in" filter="fade">
                                      <p:cBhvr>
                                        <p:cTn id="103" dur="500"/>
                                        <p:tgtEl>
                                          <p:spTgt spid="41"/>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40"/>
                                        </p:tgtEl>
                                        <p:attrNameLst>
                                          <p:attrName>style.visibility</p:attrName>
                                        </p:attrNameLst>
                                      </p:cBhvr>
                                      <p:to>
                                        <p:strVal val="visible"/>
                                      </p:to>
                                    </p:set>
                                    <p:animEffect transition="in" filter="fade">
                                      <p:cBhvr>
                                        <p:cTn id="106" dur="500"/>
                                        <p:tgtEl>
                                          <p:spTgt spid="40"/>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34"/>
                                        </p:tgtEl>
                                        <p:attrNameLst>
                                          <p:attrName>style.visibility</p:attrName>
                                        </p:attrNameLst>
                                      </p:cBhvr>
                                      <p:to>
                                        <p:strVal val="visible"/>
                                      </p:to>
                                    </p:set>
                                    <p:animEffect transition="in" filter="fade">
                                      <p:cBhvr>
                                        <p:cTn id="111" dur="500"/>
                                        <p:tgtEl>
                                          <p:spTgt spid="34"/>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36"/>
                                        </p:tgtEl>
                                        <p:attrNameLst>
                                          <p:attrName>style.visibility</p:attrName>
                                        </p:attrNameLst>
                                      </p:cBhvr>
                                      <p:to>
                                        <p:strVal val="visible"/>
                                      </p:to>
                                    </p:set>
                                    <p:animEffect transition="in" filter="fade">
                                      <p:cBhvr>
                                        <p:cTn id="116" dur="500"/>
                                        <p:tgtEl>
                                          <p:spTgt spid="36"/>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fade">
                                      <p:cBhvr>
                                        <p:cTn id="121" dur="500"/>
                                        <p:tgtEl>
                                          <p:spTgt spid="38"/>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nodeType="clickEffect">
                                  <p:stCondLst>
                                    <p:cond delay="0"/>
                                  </p:stCondLst>
                                  <p:childTnLst>
                                    <p:set>
                                      <p:cBhvr>
                                        <p:cTn id="125" dur="1" fill="hold">
                                          <p:stCondLst>
                                            <p:cond delay="0"/>
                                          </p:stCondLst>
                                        </p:cTn>
                                        <p:tgtEl>
                                          <p:spTgt spid="57"/>
                                        </p:tgtEl>
                                        <p:attrNameLst>
                                          <p:attrName>style.visibility</p:attrName>
                                        </p:attrNameLst>
                                      </p:cBhvr>
                                      <p:to>
                                        <p:strVal val="visible"/>
                                      </p:to>
                                    </p:set>
                                    <p:animEffect transition="in" filter="fade">
                                      <p:cBhvr>
                                        <p:cTn id="126" dur="500"/>
                                        <p:tgtEl>
                                          <p:spTgt spid="57"/>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39"/>
                                        </p:tgtEl>
                                        <p:attrNameLst>
                                          <p:attrName>style.visibility</p:attrName>
                                        </p:attrNameLst>
                                      </p:cBhvr>
                                      <p:to>
                                        <p:strVal val="visible"/>
                                      </p:to>
                                    </p:set>
                                    <p:animEffect transition="in" filter="fade">
                                      <p:cBhvr>
                                        <p:cTn id="131"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8" grpId="0"/>
      <p:bldP spid="27" grpId="0" animBg="1"/>
      <p:bldP spid="29" grpId="0" animBg="1"/>
      <p:bldP spid="12" grpId="0"/>
      <p:bldP spid="33" grpId="0"/>
      <p:bldP spid="13" grpId="0"/>
      <p:bldP spid="34" grpId="0"/>
      <p:bldP spid="35" grpId="0"/>
      <p:bldP spid="36" grpId="0"/>
      <p:bldP spid="37" grpId="0"/>
      <p:bldP spid="38" grpId="0"/>
      <p:bldP spid="39" grpId="0"/>
      <p:bldP spid="5" grpId="0"/>
      <p:bldP spid="10" grpId="0"/>
      <p:bldP spid="40" grpId="0"/>
      <p:bldP spid="4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テキスト ボックス 1"/>
          <p:cNvSpPr txBox="1">
            <a:spLocks noChangeArrowheads="1"/>
          </p:cNvSpPr>
          <p:nvPr/>
        </p:nvSpPr>
        <p:spPr bwMode="auto">
          <a:xfrm>
            <a:off x="863600" y="1196975"/>
            <a:ext cx="741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sz="3200" dirty="0"/>
              <a:t>目次</a:t>
            </a:r>
          </a:p>
        </p:txBody>
      </p:sp>
      <p:sp>
        <p:nvSpPr>
          <p:cNvPr id="3" name="正方形/長方形 2"/>
          <p:cNvSpPr/>
          <p:nvPr/>
        </p:nvSpPr>
        <p:spPr>
          <a:xfrm>
            <a:off x="1691680" y="2204864"/>
            <a:ext cx="6949082" cy="3024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altLang="ja-JP" sz="2200" dirty="0">
                <a:solidFill>
                  <a:srgbClr val="CA6E6C"/>
                </a:solidFill>
              </a:rPr>
              <a:t>CHAPTER1</a:t>
            </a:r>
            <a:r>
              <a:rPr lang="en-US" altLang="ja-JP" sz="2200" dirty="0">
                <a:solidFill>
                  <a:schemeClr val="tx1"/>
                </a:solidFill>
              </a:rPr>
              <a:t>	</a:t>
            </a:r>
            <a:r>
              <a:rPr lang="ja-JP" altLang="en-US" sz="2200" dirty="0">
                <a:solidFill>
                  <a:schemeClr val="tx1"/>
                </a:solidFill>
              </a:rPr>
              <a:t>生活設計とリスク</a:t>
            </a:r>
            <a:r>
              <a:rPr lang="ja-JP" altLang="en-US" sz="2200" dirty="0" smtClean="0">
                <a:solidFill>
                  <a:schemeClr val="tx1"/>
                </a:solidFill>
              </a:rPr>
              <a:t>管理</a:t>
            </a:r>
            <a:endParaRPr lang="en-US" altLang="ja-JP" sz="2200" dirty="0" smtClean="0">
              <a:solidFill>
                <a:schemeClr val="tx1"/>
              </a:solidFill>
            </a:endParaRPr>
          </a:p>
          <a:p>
            <a:pPr fontAlgn="auto">
              <a:spcBef>
                <a:spcPts val="0"/>
              </a:spcBef>
              <a:spcAft>
                <a:spcPts val="0"/>
              </a:spcAft>
              <a:defRPr/>
            </a:pPr>
            <a:endParaRPr lang="en-US" altLang="ja-JP" sz="2200" dirty="0">
              <a:solidFill>
                <a:schemeClr val="tx1"/>
              </a:solidFill>
            </a:endParaRPr>
          </a:p>
          <a:p>
            <a:pPr fontAlgn="auto">
              <a:spcBef>
                <a:spcPts val="0"/>
              </a:spcBef>
              <a:spcAft>
                <a:spcPts val="0"/>
              </a:spcAft>
              <a:defRPr/>
            </a:pPr>
            <a:r>
              <a:rPr lang="en-US" altLang="ja-JP" sz="2200" dirty="0">
                <a:solidFill>
                  <a:srgbClr val="607731"/>
                </a:solidFill>
              </a:rPr>
              <a:t>CHAPTER2</a:t>
            </a:r>
            <a:r>
              <a:rPr lang="en-US" altLang="ja-JP" sz="2200" dirty="0">
                <a:solidFill>
                  <a:schemeClr val="tx1"/>
                </a:solidFill>
              </a:rPr>
              <a:t>	</a:t>
            </a:r>
            <a:r>
              <a:rPr lang="ja-JP" altLang="en-US" sz="2200" dirty="0">
                <a:solidFill>
                  <a:schemeClr val="tx1"/>
                </a:solidFill>
              </a:rPr>
              <a:t>リスクに備える保障</a:t>
            </a:r>
            <a:r>
              <a:rPr lang="ja-JP" altLang="en-US" sz="2200" dirty="0" smtClean="0">
                <a:solidFill>
                  <a:schemeClr val="tx1"/>
                </a:solidFill>
              </a:rPr>
              <a:t>手段</a:t>
            </a:r>
            <a:endParaRPr lang="en-US" altLang="ja-JP" sz="2200" dirty="0" smtClean="0">
              <a:solidFill>
                <a:schemeClr val="tx1"/>
              </a:solidFill>
            </a:endParaRPr>
          </a:p>
          <a:p>
            <a:pPr fontAlgn="auto">
              <a:spcBef>
                <a:spcPts val="0"/>
              </a:spcBef>
              <a:spcAft>
                <a:spcPts val="0"/>
              </a:spcAft>
              <a:defRPr/>
            </a:pPr>
            <a:endParaRPr lang="en-US" altLang="ja-JP" sz="2200" dirty="0">
              <a:solidFill>
                <a:schemeClr val="tx1"/>
              </a:solidFill>
            </a:endParaRPr>
          </a:p>
          <a:p>
            <a:pPr fontAlgn="auto">
              <a:spcBef>
                <a:spcPts val="0"/>
              </a:spcBef>
              <a:spcAft>
                <a:spcPts val="0"/>
              </a:spcAft>
              <a:defRPr/>
            </a:pPr>
            <a:r>
              <a:rPr lang="en-US" altLang="ja-JP" sz="2200" dirty="0">
                <a:solidFill>
                  <a:srgbClr val="736B41"/>
                </a:solidFill>
              </a:rPr>
              <a:t>CHAPTER3</a:t>
            </a:r>
            <a:r>
              <a:rPr lang="en-US" altLang="ja-JP" sz="2200" dirty="0">
                <a:solidFill>
                  <a:schemeClr val="tx1"/>
                </a:solidFill>
              </a:rPr>
              <a:t>	</a:t>
            </a:r>
            <a:r>
              <a:rPr lang="ja-JP" altLang="en-US" sz="2200" dirty="0">
                <a:solidFill>
                  <a:schemeClr val="tx1"/>
                </a:solidFill>
              </a:rPr>
              <a:t>生命保険の契約と解約時の</a:t>
            </a:r>
            <a:r>
              <a:rPr lang="ja-JP" altLang="en-US" sz="2200" dirty="0" smtClean="0">
                <a:solidFill>
                  <a:schemeClr val="tx1"/>
                </a:solidFill>
              </a:rPr>
              <a:t>留意点</a:t>
            </a:r>
            <a:endParaRPr lang="en-US" altLang="ja-JP" sz="2200" dirty="0" smtClean="0">
              <a:solidFill>
                <a:schemeClr val="tx1"/>
              </a:solidFill>
            </a:endParaRPr>
          </a:p>
          <a:p>
            <a:pPr fontAlgn="auto">
              <a:spcBef>
                <a:spcPts val="0"/>
              </a:spcBef>
              <a:spcAft>
                <a:spcPts val="0"/>
              </a:spcAft>
              <a:defRPr/>
            </a:pPr>
            <a:endParaRPr lang="en-US" altLang="ja-JP" sz="2200" dirty="0">
              <a:solidFill>
                <a:schemeClr val="tx1"/>
              </a:solidFill>
            </a:endParaRPr>
          </a:p>
          <a:p>
            <a:pPr fontAlgn="auto">
              <a:spcBef>
                <a:spcPts val="0"/>
              </a:spcBef>
              <a:spcAft>
                <a:spcPts val="0"/>
              </a:spcAft>
              <a:defRPr/>
            </a:pPr>
            <a:r>
              <a:rPr lang="ja-JP" altLang="en-US" sz="2200" dirty="0">
                <a:solidFill>
                  <a:srgbClr val="674F83"/>
                </a:solidFill>
              </a:rPr>
              <a:t>おわりに</a:t>
            </a:r>
            <a:r>
              <a:rPr lang="en-US" altLang="ja-JP" sz="2200" dirty="0">
                <a:solidFill>
                  <a:schemeClr val="tx1"/>
                </a:solidFill>
              </a:rPr>
              <a:t>	</a:t>
            </a:r>
            <a:r>
              <a:rPr lang="ja-JP" altLang="en-US" sz="2200" dirty="0">
                <a:solidFill>
                  <a:schemeClr val="tx1"/>
                </a:solidFill>
              </a:rPr>
              <a:t>講義のまとめ</a:t>
            </a:r>
          </a:p>
        </p:txBody>
      </p:sp>
      <p:sp>
        <p:nvSpPr>
          <p:cNvPr id="5" name="スライド番号プレースホルダー 4"/>
          <p:cNvSpPr>
            <a:spLocks noGrp="1"/>
          </p:cNvSpPr>
          <p:nvPr>
            <p:ph type="sldNum" sz="quarter" idx="12"/>
          </p:nvPr>
        </p:nvSpPr>
        <p:spPr/>
        <p:txBody>
          <a:bodyPr/>
          <a:lstStyle/>
          <a:p>
            <a:pPr>
              <a:defRPr/>
            </a:pPr>
            <a:fld id="{01B7BE3F-9D27-4481-B143-356D360059BF}" type="slidenum">
              <a:rPr lang="ja-JP" altLang="en-US"/>
              <a:pPr>
                <a:defRPr/>
              </a:pPr>
              <a:t>2</a:t>
            </a:fld>
            <a:endParaRPr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7E700DDD-1ED8-466C-A66E-55FA4FF58547}" type="slidenum">
              <a:rPr lang="ja-JP" altLang="en-US"/>
              <a:pPr>
                <a:defRPr/>
              </a:pPr>
              <a:t>20</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ワークシート　万一の時の必要資金を計算しよう②</a:t>
            </a:r>
          </a:p>
        </p:txBody>
      </p:sp>
      <p:sp>
        <p:nvSpPr>
          <p:cNvPr id="9" name="角丸四角形 8"/>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2" name="テキスト ボックス 1"/>
          <p:cNvSpPr txBox="1"/>
          <p:nvPr/>
        </p:nvSpPr>
        <p:spPr>
          <a:xfrm>
            <a:off x="0" y="908050"/>
            <a:ext cx="5292725" cy="584200"/>
          </a:xfrm>
          <a:prstGeom prst="rect">
            <a:avLst/>
          </a:prstGeom>
          <a:noFill/>
        </p:spPr>
        <p:txBody>
          <a:bodyPr>
            <a:spAutoFit/>
          </a:bodyPr>
          <a:lstStyle/>
          <a:p>
            <a:pPr>
              <a:defRPr/>
            </a:pPr>
            <a:r>
              <a:rPr lang="ja-JP" altLang="en-US" sz="1600" dirty="0">
                <a:latin typeface="+mn-ea"/>
                <a:ea typeface="+mn-ea"/>
              </a:rPr>
              <a:t>次に、公的年金から支給される遺族年金額を計算しましょう。</a:t>
            </a:r>
          </a:p>
        </p:txBody>
      </p:sp>
      <p:cxnSp>
        <p:nvCxnSpPr>
          <p:cNvPr id="6" name="直線コネクタ 5"/>
          <p:cNvCxnSpPr/>
          <p:nvPr/>
        </p:nvCxnSpPr>
        <p:spPr>
          <a:xfrm>
            <a:off x="166688" y="2157413"/>
            <a:ext cx="8856662" cy="0"/>
          </a:xfrm>
          <a:prstGeom prst="line">
            <a:avLst/>
          </a:prstGeom>
          <a:ln w="34925" cap="rnd">
            <a:solidFill>
              <a:schemeClr val="accent3">
                <a:lumMod val="75000"/>
              </a:schemeClr>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5292725" y="908050"/>
            <a:ext cx="3730625" cy="12255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algn="ctr">
              <a:defRPr/>
            </a:pPr>
            <a:r>
              <a:rPr lang="ja-JP" altLang="en-US" sz="1400" b="1" dirty="0">
                <a:solidFill>
                  <a:schemeClr val="accent6">
                    <a:lumMod val="75000"/>
                  </a:schemeClr>
                </a:solidFill>
              </a:rPr>
              <a:t>遺族年金について</a:t>
            </a:r>
            <a:endParaRPr lang="en-US" altLang="ja-JP" sz="1400" b="1" dirty="0">
              <a:solidFill>
                <a:schemeClr val="accent6">
                  <a:lumMod val="75000"/>
                </a:schemeClr>
              </a:solidFill>
            </a:endParaRPr>
          </a:p>
          <a:p>
            <a:pPr>
              <a:defRPr/>
            </a:pPr>
            <a:r>
              <a:rPr lang="ja-JP" altLang="en-US" sz="1400" dirty="0">
                <a:solidFill>
                  <a:schemeClr val="accent3">
                    <a:lumMod val="50000"/>
                  </a:schemeClr>
                </a:solidFill>
              </a:rPr>
              <a:t>公的年金には遺族</a:t>
            </a:r>
            <a:r>
              <a:rPr lang="ja-JP" altLang="en-US" sz="1400" dirty="0" smtClean="0">
                <a:solidFill>
                  <a:schemeClr val="accent3">
                    <a:lumMod val="50000"/>
                  </a:schemeClr>
                </a:solidFill>
              </a:rPr>
              <a:t>年金（遺族</a:t>
            </a:r>
            <a:r>
              <a:rPr lang="ja-JP" altLang="en-US" sz="1400" dirty="0">
                <a:solidFill>
                  <a:schemeClr val="accent3">
                    <a:lumMod val="50000"/>
                  </a:schemeClr>
                </a:solidFill>
              </a:rPr>
              <a:t>基礎年金と遺族厚生</a:t>
            </a:r>
            <a:r>
              <a:rPr lang="ja-JP" altLang="en-US" sz="1400" dirty="0" smtClean="0">
                <a:solidFill>
                  <a:schemeClr val="accent3">
                    <a:lumMod val="50000"/>
                  </a:schemeClr>
                </a:solidFill>
              </a:rPr>
              <a:t>年金）が</a:t>
            </a:r>
            <a:r>
              <a:rPr lang="ja-JP" altLang="en-US" sz="1400" dirty="0">
                <a:solidFill>
                  <a:schemeClr val="accent3">
                    <a:lumMod val="50000"/>
                  </a:schemeClr>
                </a:solidFill>
              </a:rPr>
              <a:t>あり、</a:t>
            </a:r>
            <a:r>
              <a:rPr lang="ja-JP" altLang="en-US" sz="1400" u="sng" dirty="0">
                <a:solidFill>
                  <a:schemeClr val="accent3">
                    <a:lumMod val="50000"/>
                  </a:schemeClr>
                </a:solidFill>
              </a:rPr>
              <a:t>国民年金の遺族基礎年金は、原則</a:t>
            </a:r>
            <a:r>
              <a:rPr lang="en-US" altLang="ja-JP" sz="1400" u="sng" dirty="0">
                <a:solidFill>
                  <a:schemeClr val="accent3">
                    <a:lumMod val="50000"/>
                  </a:schemeClr>
                </a:solidFill>
              </a:rPr>
              <a:t>18</a:t>
            </a:r>
            <a:r>
              <a:rPr lang="ja-JP" altLang="en-US" sz="1400" u="sng" dirty="0">
                <a:solidFill>
                  <a:schemeClr val="accent3">
                    <a:lumMod val="50000"/>
                  </a:schemeClr>
                </a:solidFill>
              </a:rPr>
              <a:t>歳到達年度の末日までの子どもがいないと受給できません</a:t>
            </a:r>
            <a:r>
              <a:rPr lang="ja-JP" altLang="en-US" sz="1400" dirty="0">
                <a:solidFill>
                  <a:schemeClr val="tx1"/>
                </a:solidFill>
              </a:rPr>
              <a:t>。</a:t>
            </a:r>
          </a:p>
        </p:txBody>
      </p:sp>
      <p:grpSp>
        <p:nvGrpSpPr>
          <p:cNvPr id="25613" name="グループ化 14"/>
          <p:cNvGrpSpPr>
            <a:grpSpLocks/>
          </p:cNvGrpSpPr>
          <p:nvPr/>
        </p:nvGrpSpPr>
        <p:grpSpPr bwMode="auto">
          <a:xfrm>
            <a:off x="434975" y="2354263"/>
            <a:ext cx="6840538" cy="1077912"/>
            <a:chOff x="434777" y="2595388"/>
            <a:chExt cx="6840760" cy="1078210"/>
          </a:xfrm>
        </p:grpSpPr>
        <p:grpSp>
          <p:nvGrpSpPr>
            <p:cNvPr id="25668" name="グループ化 9"/>
            <p:cNvGrpSpPr>
              <a:grpSpLocks/>
            </p:cNvGrpSpPr>
            <p:nvPr/>
          </p:nvGrpSpPr>
          <p:grpSpPr bwMode="auto">
            <a:xfrm>
              <a:off x="434777" y="2595388"/>
              <a:ext cx="1368152" cy="1078210"/>
              <a:chOff x="434777" y="2595388"/>
              <a:chExt cx="1368152" cy="1078210"/>
            </a:xfrm>
          </p:grpSpPr>
          <p:sp>
            <p:nvSpPr>
              <p:cNvPr id="40" name="正方形/長方形 39"/>
              <p:cNvSpPr/>
              <p:nvPr/>
            </p:nvSpPr>
            <p:spPr>
              <a:xfrm>
                <a:off x="434777" y="2595388"/>
                <a:ext cx="1368152"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妻</a:t>
                </a:r>
                <a:r>
                  <a:rPr lang="en-US" altLang="ja-JP" sz="1400" dirty="0">
                    <a:solidFill>
                      <a:schemeClr val="tx1"/>
                    </a:solidFill>
                  </a:rPr>
                  <a:t>	46</a:t>
                </a:r>
                <a:r>
                  <a:rPr lang="ja-JP" altLang="en-US" sz="1400" dirty="0">
                    <a:solidFill>
                      <a:schemeClr val="tx1"/>
                    </a:solidFill>
                  </a:rPr>
                  <a:t>歳</a:t>
                </a:r>
              </a:p>
            </p:txBody>
          </p:sp>
          <p:sp>
            <p:nvSpPr>
              <p:cNvPr id="41" name="正方形/長方形 40"/>
              <p:cNvSpPr/>
              <p:nvPr/>
            </p:nvSpPr>
            <p:spPr>
              <a:xfrm>
                <a:off x="434777" y="2955428"/>
                <a:ext cx="1368152" cy="360040"/>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16</a:t>
                </a:r>
                <a:r>
                  <a:rPr lang="ja-JP" altLang="en-US" sz="1400" dirty="0">
                    <a:solidFill>
                      <a:schemeClr val="tx1"/>
                    </a:solidFill>
                  </a:rPr>
                  <a:t>歳</a:t>
                </a:r>
              </a:p>
            </p:txBody>
          </p:sp>
          <p:sp>
            <p:nvSpPr>
              <p:cNvPr id="42" name="正方形/長方形 41"/>
              <p:cNvSpPr/>
              <p:nvPr/>
            </p:nvSpPr>
            <p:spPr>
              <a:xfrm>
                <a:off x="434777" y="3313558"/>
                <a:ext cx="1368152" cy="360040"/>
              </a:xfrm>
              <a:prstGeom prst="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13</a:t>
                </a:r>
                <a:r>
                  <a:rPr lang="ja-JP" altLang="en-US" sz="1400" dirty="0">
                    <a:solidFill>
                      <a:schemeClr val="tx1"/>
                    </a:solidFill>
                  </a:rPr>
                  <a:t>歳</a:t>
                </a:r>
              </a:p>
            </p:txBody>
          </p:sp>
        </p:grpSp>
        <p:grpSp>
          <p:nvGrpSpPr>
            <p:cNvPr id="25669" name="グループ化 10"/>
            <p:cNvGrpSpPr>
              <a:grpSpLocks/>
            </p:cNvGrpSpPr>
            <p:nvPr/>
          </p:nvGrpSpPr>
          <p:grpSpPr bwMode="auto">
            <a:xfrm>
              <a:off x="1802929" y="2595388"/>
              <a:ext cx="1368152" cy="1078210"/>
              <a:chOff x="1802929" y="2595388"/>
              <a:chExt cx="1368152" cy="1078210"/>
            </a:xfrm>
          </p:grpSpPr>
          <p:sp>
            <p:nvSpPr>
              <p:cNvPr id="43" name="正方形/長方形 42"/>
              <p:cNvSpPr/>
              <p:nvPr/>
            </p:nvSpPr>
            <p:spPr>
              <a:xfrm>
                <a:off x="1802929" y="2595388"/>
                <a:ext cx="1368152"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妻</a:t>
                </a:r>
                <a:r>
                  <a:rPr lang="en-US" altLang="ja-JP" sz="1400" dirty="0">
                    <a:solidFill>
                      <a:schemeClr val="tx1"/>
                    </a:solidFill>
                  </a:rPr>
                  <a:t>	48</a:t>
                </a:r>
                <a:r>
                  <a:rPr lang="ja-JP" altLang="en-US" sz="1400" dirty="0">
                    <a:solidFill>
                      <a:schemeClr val="tx1"/>
                    </a:solidFill>
                  </a:rPr>
                  <a:t>歳</a:t>
                </a:r>
              </a:p>
            </p:txBody>
          </p:sp>
          <p:sp>
            <p:nvSpPr>
              <p:cNvPr id="44" name="正方形/長方形 43"/>
              <p:cNvSpPr/>
              <p:nvPr/>
            </p:nvSpPr>
            <p:spPr>
              <a:xfrm>
                <a:off x="1802929" y="2955428"/>
                <a:ext cx="1368152" cy="360040"/>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18</a:t>
                </a:r>
                <a:r>
                  <a:rPr lang="ja-JP" altLang="en-US" sz="1400" dirty="0">
                    <a:solidFill>
                      <a:schemeClr val="tx1"/>
                    </a:solidFill>
                  </a:rPr>
                  <a:t>歳</a:t>
                </a:r>
              </a:p>
            </p:txBody>
          </p:sp>
          <p:sp>
            <p:nvSpPr>
              <p:cNvPr id="45" name="正方形/長方形 44"/>
              <p:cNvSpPr/>
              <p:nvPr/>
            </p:nvSpPr>
            <p:spPr>
              <a:xfrm>
                <a:off x="1802929" y="3313558"/>
                <a:ext cx="1368152" cy="360040"/>
              </a:xfrm>
              <a:prstGeom prst="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15</a:t>
                </a:r>
                <a:r>
                  <a:rPr lang="ja-JP" altLang="en-US" sz="1400" dirty="0">
                    <a:solidFill>
                      <a:schemeClr val="tx1"/>
                    </a:solidFill>
                  </a:rPr>
                  <a:t>歳</a:t>
                </a:r>
              </a:p>
            </p:txBody>
          </p:sp>
        </p:grpSp>
        <p:grpSp>
          <p:nvGrpSpPr>
            <p:cNvPr id="25670" name="グループ化 13"/>
            <p:cNvGrpSpPr>
              <a:grpSpLocks/>
            </p:cNvGrpSpPr>
            <p:nvPr/>
          </p:nvGrpSpPr>
          <p:grpSpPr bwMode="auto">
            <a:xfrm>
              <a:off x="3171081" y="2595388"/>
              <a:ext cx="1368152" cy="1078210"/>
              <a:chOff x="3203848" y="2595388"/>
              <a:chExt cx="1368152" cy="1078210"/>
            </a:xfrm>
          </p:grpSpPr>
          <p:sp>
            <p:nvSpPr>
              <p:cNvPr id="46" name="正方形/長方形 45"/>
              <p:cNvSpPr/>
              <p:nvPr/>
            </p:nvSpPr>
            <p:spPr>
              <a:xfrm>
                <a:off x="3203848" y="2595388"/>
                <a:ext cx="1368152"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妻</a:t>
                </a:r>
                <a:r>
                  <a:rPr lang="en-US" altLang="ja-JP" sz="1400" dirty="0">
                    <a:solidFill>
                      <a:schemeClr val="tx1"/>
                    </a:solidFill>
                  </a:rPr>
                  <a:t>	51</a:t>
                </a:r>
                <a:r>
                  <a:rPr lang="ja-JP" altLang="en-US" sz="1400" dirty="0">
                    <a:solidFill>
                      <a:schemeClr val="tx1"/>
                    </a:solidFill>
                  </a:rPr>
                  <a:t>歳</a:t>
                </a:r>
              </a:p>
            </p:txBody>
          </p:sp>
          <p:sp>
            <p:nvSpPr>
              <p:cNvPr id="47" name="正方形/長方形 46"/>
              <p:cNvSpPr/>
              <p:nvPr/>
            </p:nvSpPr>
            <p:spPr>
              <a:xfrm>
                <a:off x="3203848" y="3313558"/>
                <a:ext cx="1368152" cy="360040"/>
              </a:xfrm>
              <a:prstGeom prst="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子</a:t>
                </a:r>
                <a:r>
                  <a:rPr lang="en-US" altLang="ja-JP" sz="1400" dirty="0">
                    <a:solidFill>
                      <a:schemeClr val="tx1"/>
                    </a:solidFill>
                  </a:rPr>
                  <a:t>	18</a:t>
                </a:r>
                <a:r>
                  <a:rPr lang="ja-JP" altLang="en-US" sz="1400" dirty="0">
                    <a:solidFill>
                      <a:schemeClr val="tx1"/>
                    </a:solidFill>
                  </a:rPr>
                  <a:t>歳</a:t>
                </a:r>
              </a:p>
            </p:txBody>
          </p:sp>
        </p:grpSp>
        <p:sp>
          <p:nvSpPr>
            <p:cNvPr id="48" name="正方形/長方形 47"/>
            <p:cNvSpPr/>
            <p:nvPr/>
          </p:nvSpPr>
          <p:spPr>
            <a:xfrm>
              <a:off x="4539233" y="2595388"/>
              <a:ext cx="1368152"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妻</a:t>
              </a:r>
              <a:r>
                <a:rPr lang="en-US" altLang="ja-JP" sz="1400" dirty="0">
                  <a:solidFill>
                    <a:schemeClr val="tx1"/>
                  </a:solidFill>
                </a:rPr>
                <a:t>	65</a:t>
              </a:r>
              <a:r>
                <a:rPr lang="ja-JP" altLang="en-US" sz="1400" dirty="0">
                  <a:solidFill>
                    <a:schemeClr val="tx1"/>
                  </a:solidFill>
                </a:rPr>
                <a:t>歳</a:t>
              </a:r>
            </a:p>
          </p:txBody>
        </p:sp>
        <p:sp>
          <p:nvSpPr>
            <p:cNvPr id="49" name="正方形/長方形 48"/>
            <p:cNvSpPr/>
            <p:nvPr/>
          </p:nvSpPr>
          <p:spPr>
            <a:xfrm>
              <a:off x="5907385" y="2595388"/>
              <a:ext cx="1368152" cy="36004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妻</a:t>
              </a:r>
              <a:r>
                <a:rPr lang="en-US" altLang="ja-JP" sz="1400" dirty="0">
                  <a:solidFill>
                    <a:schemeClr val="tx1"/>
                  </a:solidFill>
                </a:rPr>
                <a:t>	88</a:t>
              </a:r>
              <a:r>
                <a:rPr lang="ja-JP" altLang="en-US" sz="1400" dirty="0">
                  <a:solidFill>
                    <a:schemeClr val="tx1"/>
                  </a:solidFill>
                </a:rPr>
                <a:t>歳</a:t>
              </a:r>
            </a:p>
          </p:txBody>
        </p:sp>
      </p:grpSp>
      <p:sp>
        <p:nvSpPr>
          <p:cNvPr id="17" name="テキスト ボックス 16"/>
          <p:cNvSpPr txBox="1"/>
          <p:nvPr/>
        </p:nvSpPr>
        <p:spPr>
          <a:xfrm>
            <a:off x="1763713" y="3438525"/>
            <a:ext cx="1331912" cy="276225"/>
          </a:xfrm>
          <a:prstGeom prst="rect">
            <a:avLst/>
          </a:prstGeom>
          <a:noFill/>
        </p:spPr>
        <p:txBody>
          <a:bodyPr>
            <a:spAutoFit/>
          </a:bodyPr>
          <a:lstStyle/>
          <a:p>
            <a:pPr>
              <a:defRPr/>
            </a:pPr>
            <a:r>
              <a:rPr lang="ja-JP" altLang="en-US" sz="1200" dirty="0">
                <a:latin typeface="+mn-ea"/>
                <a:ea typeface="+mn-ea"/>
                <a:cs typeface="+mn-cs"/>
              </a:rPr>
              <a:t>子</a:t>
            </a:r>
            <a:r>
              <a:rPr lang="en-US" altLang="ja-JP" sz="1200" dirty="0">
                <a:latin typeface="+mn-ea"/>
                <a:ea typeface="+mn-ea"/>
                <a:cs typeface="+mn-cs"/>
              </a:rPr>
              <a:t>2</a:t>
            </a:r>
            <a:r>
              <a:rPr lang="ja-JP" altLang="en-US" sz="1200" dirty="0">
                <a:latin typeface="+mn-ea"/>
                <a:ea typeface="+mn-ea"/>
                <a:cs typeface="+mn-cs"/>
              </a:rPr>
              <a:t>人の期間</a:t>
            </a:r>
          </a:p>
        </p:txBody>
      </p:sp>
      <p:sp>
        <p:nvSpPr>
          <p:cNvPr id="52" name="二等辺三角形 51"/>
          <p:cNvSpPr/>
          <p:nvPr/>
        </p:nvSpPr>
        <p:spPr>
          <a:xfrm>
            <a:off x="3081338" y="3438525"/>
            <a:ext cx="179387" cy="179388"/>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53" name="二等辺三角形 52"/>
          <p:cNvSpPr/>
          <p:nvPr/>
        </p:nvSpPr>
        <p:spPr>
          <a:xfrm>
            <a:off x="4470400" y="3438525"/>
            <a:ext cx="179388" cy="179388"/>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54" name="二等辺三角形 53"/>
          <p:cNvSpPr/>
          <p:nvPr/>
        </p:nvSpPr>
        <p:spPr>
          <a:xfrm>
            <a:off x="5835650" y="3438525"/>
            <a:ext cx="180975" cy="179388"/>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7" name="二等辺三角形 66"/>
          <p:cNvSpPr/>
          <p:nvPr/>
        </p:nvSpPr>
        <p:spPr>
          <a:xfrm>
            <a:off x="7185025" y="3438525"/>
            <a:ext cx="180975" cy="179388"/>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8" name="テキスト ボックス 67"/>
          <p:cNvSpPr txBox="1"/>
          <p:nvPr/>
        </p:nvSpPr>
        <p:spPr>
          <a:xfrm>
            <a:off x="3171825" y="3438525"/>
            <a:ext cx="1277938" cy="276225"/>
          </a:xfrm>
          <a:prstGeom prst="rect">
            <a:avLst/>
          </a:prstGeom>
          <a:noFill/>
        </p:spPr>
        <p:txBody>
          <a:bodyPr>
            <a:spAutoFit/>
          </a:bodyPr>
          <a:lstStyle/>
          <a:p>
            <a:pPr>
              <a:defRPr/>
            </a:pPr>
            <a:r>
              <a:rPr lang="ja-JP" altLang="en-US" sz="1200" dirty="0">
                <a:latin typeface="+mn-ea"/>
                <a:ea typeface="+mn-ea"/>
                <a:cs typeface="+mn-cs"/>
              </a:rPr>
              <a:t>子</a:t>
            </a:r>
            <a:r>
              <a:rPr lang="en-US" altLang="ja-JP" sz="1200" dirty="0">
                <a:latin typeface="+mn-ea"/>
                <a:ea typeface="+mn-ea"/>
                <a:cs typeface="+mn-cs"/>
              </a:rPr>
              <a:t>1</a:t>
            </a:r>
            <a:r>
              <a:rPr lang="ja-JP" altLang="en-US" sz="1200" dirty="0">
                <a:latin typeface="+mn-ea"/>
                <a:ea typeface="+mn-ea"/>
                <a:cs typeface="+mn-cs"/>
              </a:rPr>
              <a:t>人の期間</a:t>
            </a:r>
          </a:p>
        </p:txBody>
      </p:sp>
      <p:sp>
        <p:nvSpPr>
          <p:cNvPr id="69" name="テキスト ボックス 68"/>
          <p:cNvSpPr txBox="1"/>
          <p:nvPr/>
        </p:nvSpPr>
        <p:spPr>
          <a:xfrm>
            <a:off x="4629150" y="3438525"/>
            <a:ext cx="1277938" cy="461963"/>
          </a:xfrm>
          <a:prstGeom prst="rect">
            <a:avLst/>
          </a:prstGeom>
          <a:noFill/>
        </p:spPr>
        <p:txBody>
          <a:bodyPr>
            <a:spAutoFit/>
          </a:bodyPr>
          <a:lstStyle/>
          <a:p>
            <a:pPr>
              <a:defRPr/>
            </a:pPr>
            <a:r>
              <a:rPr lang="ja-JP" altLang="en-US" sz="1200" dirty="0">
                <a:latin typeface="+mn-ea"/>
                <a:ea typeface="+mn-ea"/>
                <a:cs typeface="+mn-cs"/>
              </a:rPr>
              <a:t>妻が</a:t>
            </a:r>
            <a:r>
              <a:rPr lang="en-US" altLang="ja-JP" sz="1200" dirty="0">
                <a:latin typeface="+mn-ea"/>
                <a:ea typeface="+mn-ea"/>
                <a:cs typeface="+mn-cs"/>
              </a:rPr>
              <a:t>65</a:t>
            </a:r>
            <a:r>
              <a:rPr lang="ja-JP" altLang="en-US" sz="1200" dirty="0">
                <a:latin typeface="+mn-ea"/>
                <a:ea typeface="+mn-ea"/>
                <a:cs typeface="+mn-cs"/>
              </a:rPr>
              <a:t>歳に</a:t>
            </a:r>
            <a:endParaRPr lang="en-US" altLang="ja-JP" sz="1200" dirty="0">
              <a:latin typeface="+mn-ea"/>
              <a:ea typeface="+mn-ea"/>
              <a:cs typeface="+mn-cs"/>
            </a:endParaRPr>
          </a:p>
          <a:p>
            <a:pPr>
              <a:defRPr/>
            </a:pPr>
            <a:r>
              <a:rPr lang="ja-JP" altLang="en-US" sz="1200" dirty="0">
                <a:latin typeface="+mn-ea"/>
                <a:ea typeface="+mn-ea"/>
                <a:cs typeface="+mn-cs"/>
              </a:rPr>
              <a:t>なるまでの期間</a:t>
            </a:r>
          </a:p>
        </p:txBody>
      </p:sp>
      <p:sp>
        <p:nvSpPr>
          <p:cNvPr id="70" name="テキスト ボックス 69"/>
          <p:cNvSpPr txBox="1"/>
          <p:nvPr/>
        </p:nvSpPr>
        <p:spPr>
          <a:xfrm>
            <a:off x="6088063" y="3438525"/>
            <a:ext cx="1181100" cy="461963"/>
          </a:xfrm>
          <a:prstGeom prst="rect">
            <a:avLst/>
          </a:prstGeom>
          <a:noFill/>
        </p:spPr>
        <p:txBody>
          <a:bodyPr>
            <a:spAutoFit/>
          </a:bodyPr>
          <a:lstStyle/>
          <a:p>
            <a:pPr>
              <a:defRPr/>
            </a:pPr>
            <a:r>
              <a:rPr lang="ja-JP" altLang="en-US" sz="1200" dirty="0">
                <a:latin typeface="+mn-ea"/>
                <a:ea typeface="+mn-ea"/>
                <a:cs typeface="+mn-cs"/>
              </a:rPr>
              <a:t>妻死亡までの</a:t>
            </a:r>
            <a:endParaRPr lang="en-US" altLang="ja-JP" sz="1200" dirty="0">
              <a:latin typeface="+mn-ea"/>
              <a:ea typeface="+mn-ea"/>
              <a:cs typeface="+mn-cs"/>
            </a:endParaRPr>
          </a:p>
          <a:p>
            <a:pPr>
              <a:defRPr/>
            </a:pPr>
            <a:r>
              <a:rPr lang="ja-JP" altLang="en-US" sz="1200" dirty="0">
                <a:latin typeface="+mn-ea"/>
                <a:ea typeface="+mn-ea"/>
                <a:cs typeface="+mn-cs"/>
              </a:rPr>
              <a:t>期間</a:t>
            </a:r>
          </a:p>
        </p:txBody>
      </p:sp>
      <p:sp>
        <p:nvSpPr>
          <p:cNvPr id="71" name="テキスト ボックス 70"/>
          <p:cNvSpPr txBox="1"/>
          <p:nvPr/>
        </p:nvSpPr>
        <p:spPr>
          <a:xfrm>
            <a:off x="2519363" y="3775075"/>
            <a:ext cx="288925" cy="338138"/>
          </a:xfrm>
          <a:prstGeom prst="rect">
            <a:avLst/>
          </a:prstGeom>
          <a:noFill/>
        </p:spPr>
        <p:txBody>
          <a:bodyPr>
            <a:spAutoFit/>
          </a:bodyPr>
          <a:lstStyle/>
          <a:p>
            <a:pPr>
              <a:defRPr/>
            </a:pPr>
            <a:r>
              <a:rPr lang="en-US" altLang="ja-JP" sz="1600" b="1" dirty="0">
                <a:solidFill>
                  <a:srgbClr val="FF0000"/>
                </a:solidFill>
                <a:latin typeface="+mn-ea"/>
                <a:ea typeface="+mn-ea"/>
                <a:cs typeface="+mn-cs"/>
              </a:rPr>
              <a:t>2</a:t>
            </a:r>
            <a:endParaRPr lang="ja-JP" altLang="en-US" sz="1600" b="1" dirty="0">
              <a:solidFill>
                <a:srgbClr val="FF0000"/>
              </a:solidFill>
              <a:latin typeface="+mn-ea"/>
              <a:ea typeface="+mn-ea"/>
              <a:cs typeface="+mn-cs"/>
            </a:endParaRPr>
          </a:p>
        </p:txBody>
      </p:sp>
      <p:sp>
        <p:nvSpPr>
          <p:cNvPr id="72" name="テキスト ボックス 71"/>
          <p:cNvSpPr txBox="1"/>
          <p:nvPr/>
        </p:nvSpPr>
        <p:spPr>
          <a:xfrm>
            <a:off x="2792413" y="3775075"/>
            <a:ext cx="288925" cy="338138"/>
          </a:xfrm>
          <a:prstGeom prst="rect">
            <a:avLst/>
          </a:prstGeom>
          <a:noFill/>
        </p:spPr>
        <p:txBody>
          <a:bodyPr>
            <a:spAutoFit/>
          </a:bodyPr>
          <a:lstStyle/>
          <a:p>
            <a:pPr>
              <a:defRPr/>
            </a:pPr>
            <a:r>
              <a:rPr lang="ja-JP" altLang="en-US" sz="1600" dirty="0">
                <a:latin typeface="+mn-ea"/>
                <a:ea typeface="+mn-ea"/>
                <a:cs typeface="+mn-cs"/>
              </a:rPr>
              <a:t>年</a:t>
            </a:r>
          </a:p>
        </p:txBody>
      </p:sp>
      <p:sp>
        <p:nvSpPr>
          <p:cNvPr id="73" name="テキスト ボックス 72"/>
          <p:cNvSpPr txBox="1"/>
          <p:nvPr/>
        </p:nvSpPr>
        <p:spPr>
          <a:xfrm>
            <a:off x="3887788" y="3775075"/>
            <a:ext cx="288925" cy="338138"/>
          </a:xfrm>
          <a:prstGeom prst="rect">
            <a:avLst/>
          </a:prstGeom>
          <a:noFill/>
        </p:spPr>
        <p:txBody>
          <a:bodyPr>
            <a:spAutoFit/>
          </a:bodyPr>
          <a:lstStyle/>
          <a:p>
            <a:pPr>
              <a:defRPr/>
            </a:pPr>
            <a:r>
              <a:rPr lang="en-US" altLang="ja-JP" sz="1600" b="1" dirty="0">
                <a:solidFill>
                  <a:srgbClr val="FF0000"/>
                </a:solidFill>
                <a:latin typeface="+mn-ea"/>
                <a:ea typeface="+mn-ea"/>
                <a:cs typeface="+mn-cs"/>
              </a:rPr>
              <a:t>3</a:t>
            </a:r>
            <a:endParaRPr lang="ja-JP" altLang="en-US" sz="1600" b="1" dirty="0">
              <a:solidFill>
                <a:srgbClr val="FF0000"/>
              </a:solidFill>
              <a:latin typeface="+mn-ea"/>
              <a:ea typeface="+mn-ea"/>
              <a:cs typeface="+mn-cs"/>
            </a:endParaRPr>
          </a:p>
        </p:txBody>
      </p:sp>
      <p:sp>
        <p:nvSpPr>
          <p:cNvPr id="74" name="テキスト ボックス 73"/>
          <p:cNvSpPr txBox="1"/>
          <p:nvPr/>
        </p:nvSpPr>
        <p:spPr>
          <a:xfrm>
            <a:off x="4160838" y="3775075"/>
            <a:ext cx="288925" cy="338138"/>
          </a:xfrm>
          <a:prstGeom prst="rect">
            <a:avLst/>
          </a:prstGeom>
          <a:noFill/>
        </p:spPr>
        <p:txBody>
          <a:bodyPr>
            <a:spAutoFit/>
          </a:bodyPr>
          <a:lstStyle/>
          <a:p>
            <a:pPr>
              <a:defRPr/>
            </a:pPr>
            <a:r>
              <a:rPr lang="ja-JP" altLang="en-US" sz="1600" dirty="0">
                <a:latin typeface="+mn-ea"/>
                <a:ea typeface="+mn-ea"/>
                <a:cs typeface="+mn-cs"/>
              </a:rPr>
              <a:t>年</a:t>
            </a:r>
          </a:p>
        </p:txBody>
      </p:sp>
      <p:sp>
        <p:nvSpPr>
          <p:cNvPr id="75" name="テキスト ボックス 74"/>
          <p:cNvSpPr txBox="1"/>
          <p:nvPr/>
        </p:nvSpPr>
        <p:spPr>
          <a:xfrm>
            <a:off x="5256213" y="3929063"/>
            <a:ext cx="468312" cy="338137"/>
          </a:xfrm>
          <a:prstGeom prst="rect">
            <a:avLst/>
          </a:prstGeom>
          <a:noFill/>
        </p:spPr>
        <p:txBody>
          <a:bodyPr>
            <a:spAutoFit/>
          </a:bodyPr>
          <a:lstStyle/>
          <a:p>
            <a:pPr>
              <a:defRPr/>
            </a:pPr>
            <a:r>
              <a:rPr lang="en-US" altLang="ja-JP" sz="1600" b="1" dirty="0">
                <a:solidFill>
                  <a:srgbClr val="FF0000"/>
                </a:solidFill>
                <a:latin typeface="+mn-ea"/>
                <a:ea typeface="+mn-ea"/>
                <a:cs typeface="+mn-cs"/>
              </a:rPr>
              <a:t>14</a:t>
            </a:r>
            <a:endParaRPr lang="ja-JP" altLang="en-US" sz="1600" b="1" dirty="0">
              <a:solidFill>
                <a:srgbClr val="FF0000"/>
              </a:solidFill>
              <a:latin typeface="+mn-ea"/>
              <a:ea typeface="+mn-ea"/>
              <a:cs typeface="+mn-cs"/>
            </a:endParaRPr>
          </a:p>
        </p:txBody>
      </p:sp>
      <p:sp>
        <p:nvSpPr>
          <p:cNvPr id="76" name="テキスト ボックス 75"/>
          <p:cNvSpPr txBox="1"/>
          <p:nvPr/>
        </p:nvSpPr>
        <p:spPr>
          <a:xfrm>
            <a:off x="5619750" y="3929063"/>
            <a:ext cx="287338" cy="338137"/>
          </a:xfrm>
          <a:prstGeom prst="rect">
            <a:avLst/>
          </a:prstGeom>
          <a:noFill/>
        </p:spPr>
        <p:txBody>
          <a:bodyPr>
            <a:spAutoFit/>
          </a:bodyPr>
          <a:lstStyle/>
          <a:p>
            <a:pPr>
              <a:defRPr/>
            </a:pPr>
            <a:r>
              <a:rPr lang="ja-JP" altLang="en-US" sz="1600" dirty="0">
                <a:latin typeface="+mn-ea"/>
                <a:ea typeface="+mn-ea"/>
                <a:cs typeface="+mn-cs"/>
              </a:rPr>
              <a:t>年</a:t>
            </a:r>
          </a:p>
        </p:txBody>
      </p:sp>
      <p:sp>
        <p:nvSpPr>
          <p:cNvPr id="77" name="テキスト ボックス 76"/>
          <p:cNvSpPr txBox="1"/>
          <p:nvPr/>
        </p:nvSpPr>
        <p:spPr>
          <a:xfrm>
            <a:off x="6588125" y="3929063"/>
            <a:ext cx="468313" cy="360362"/>
          </a:xfrm>
          <a:prstGeom prst="rect">
            <a:avLst/>
          </a:prstGeom>
          <a:noFill/>
        </p:spPr>
        <p:txBody>
          <a:bodyPr>
            <a:spAutoFit/>
          </a:bodyPr>
          <a:lstStyle/>
          <a:p>
            <a:pPr>
              <a:defRPr/>
            </a:pPr>
            <a:r>
              <a:rPr lang="en-US" altLang="ja-JP" sz="1600" b="1" dirty="0">
                <a:solidFill>
                  <a:srgbClr val="FF0000"/>
                </a:solidFill>
                <a:latin typeface="+mn-ea"/>
                <a:ea typeface="+mn-ea"/>
                <a:cs typeface="+mn-cs"/>
              </a:rPr>
              <a:t>23</a:t>
            </a:r>
            <a:endParaRPr lang="ja-JP" altLang="en-US" sz="1600" b="1" dirty="0">
              <a:solidFill>
                <a:srgbClr val="FF0000"/>
              </a:solidFill>
              <a:latin typeface="+mn-ea"/>
              <a:ea typeface="+mn-ea"/>
              <a:cs typeface="+mn-cs"/>
            </a:endParaRPr>
          </a:p>
        </p:txBody>
      </p:sp>
      <p:sp>
        <p:nvSpPr>
          <p:cNvPr id="78" name="テキスト ボックス 77"/>
          <p:cNvSpPr txBox="1"/>
          <p:nvPr/>
        </p:nvSpPr>
        <p:spPr>
          <a:xfrm>
            <a:off x="6897688" y="3929063"/>
            <a:ext cx="287337" cy="338137"/>
          </a:xfrm>
          <a:prstGeom prst="rect">
            <a:avLst/>
          </a:prstGeom>
          <a:noFill/>
        </p:spPr>
        <p:txBody>
          <a:bodyPr>
            <a:spAutoFit/>
          </a:bodyPr>
          <a:lstStyle/>
          <a:p>
            <a:pPr>
              <a:defRPr/>
            </a:pPr>
            <a:r>
              <a:rPr lang="ja-JP" altLang="en-US" sz="1600" dirty="0">
                <a:latin typeface="+mn-ea"/>
                <a:ea typeface="+mn-ea"/>
                <a:cs typeface="+mn-cs"/>
              </a:rPr>
              <a:t>年</a:t>
            </a:r>
          </a:p>
        </p:txBody>
      </p:sp>
      <p:sp>
        <p:nvSpPr>
          <p:cNvPr id="18" name="テキスト ボックス 17"/>
          <p:cNvSpPr txBox="1"/>
          <p:nvPr/>
        </p:nvSpPr>
        <p:spPr>
          <a:xfrm>
            <a:off x="179388" y="4340225"/>
            <a:ext cx="4140200" cy="368300"/>
          </a:xfrm>
          <a:prstGeom prst="rect">
            <a:avLst/>
          </a:prstGeom>
          <a:noFill/>
        </p:spPr>
        <p:txBody>
          <a:bodyPr>
            <a:spAutoFit/>
          </a:bodyPr>
          <a:lstStyle/>
          <a:p>
            <a:pPr>
              <a:defRPr/>
            </a:pPr>
            <a:r>
              <a:rPr lang="en-US" altLang="ja-JP" dirty="0">
                <a:latin typeface="+mn-ea"/>
                <a:ea typeface="+mn-ea"/>
                <a:cs typeface="+mn-cs"/>
              </a:rPr>
              <a:t>【</a:t>
            </a:r>
            <a:r>
              <a:rPr lang="ja-JP" altLang="en-US" dirty="0">
                <a:latin typeface="+mn-ea"/>
                <a:ea typeface="+mn-ea"/>
                <a:cs typeface="+mn-cs"/>
              </a:rPr>
              <a:t>子</a:t>
            </a:r>
            <a:r>
              <a:rPr lang="en-US" altLang="ja-JP" dirty="0">
                <a:latin typeface="+mn-ea"/>
                <a:ea typeface="+mn-ea"/>
                <a:cs typeface="+mn-cs"/>
              </a:rPr>
              <a:t>2</a:t>
            </a:r>
            <a:r>
              <a:rPr lang="ja-JP" altLang="en-US" dirty="0">
                <a:latin typeface="+mn-ea"/>
                <a:ea typeface="+mn-ea"/>
                <a:cs typeface="+mn-cs"/>
              </a:rPr>
              <a:t>人の期間</a:t>
            </a:r>
            <a:r>
              <a:rPr lang="en-US" altLang="ja-JP" dirty="0">
                <a:latin typeface="+mn-ea"/>
                <a:ea typeface="+mn-ea"/>
                <a:cs typeface="+mn-cs"/>
              </a:rPr>
              <a:t>】</a:t>
            </a:r>
            <a:r>
              <a:rPr lang="ja-JP" altLang="en-US" dirty="0">
                <a:latin typeface="+mn-ea"/>
                <a:ea typeface="+mn-ea"/>
                <a:cs typeface="+mn-cs"/>
              </a:rPr>
              <a:t>遺族年金額</a:t>
            </a:r>
            <a:r>
              <a:rPr lang="en-US" altLang="ja-JP" dirty="0">
                <a:latin typeface="+mn-ea"/>
                <a:ea typeface="+mn-ea"/>
                <a:cs typeface="+mn-cs"/>
              </a:rPr>
              <a:t>179</a:t>
            </a:r>
            <a:r>
              <a:rPr lang="ja-JP" altLang="en-US" dirty="0">
                <a:latin typeface="+mn-ea"/>
                <a:ea typeface="+mn-ea"/>
                <a:cs typeface="+mn-cs"/>
              </a:rPr>
              <a:t>万円</a:t>
            </a:r>
            <a:r>
              <a:rPr lang="en-US" altLang="ja-JP" dirty="0">
                <a:latin typeface="+mn-ea"/>
                <a:ea typeface="+mn-ea"/>
                <a:cs typeface="+mn-cs"/>
              </a:rPr>
              <a:t>×</a:t>
            </a:r>
            <a:endParaRPr lang="ja-JP" altLang="en-US" dirty="0">
              <a:latin typeface="+mn-ea"/>
              <a:ea typeface="+mn-ea"/>
              <a:cs typeface="+mn-cs"/>
            </a:endParaRPr>
          </a:p>
        </p:txBody>
      </p:sp>
      <p:sp>
        <p:nvSpPr>
          <p:cNvPr id="79" name="テキスト ボックス 78"/>
          <p:cNvSpPr txBox="1"/>
          <p:nvPr/>
        </p:nvSpPr>
        <p:spPr>
          <a:xfrm>
            <a:off x="179388" y="4708525"/>
            <a:ext cx="4140200" cy="369888"/>
          </a:xfrm>
          <a:prstGeom prst="rect">
            <a:avLst/>
          </a:prstGeom>
          <a:noFill/>
        </p:spPr>
        <p:txBody>
          <a:bodyPr>
            <a:spAutoFit/>
          </a:bodyPr>
          <a:lstStyle/>
          <a:p>
            <a:pPr>
              <a:defRPr/>
            </a:pPr>
            <a:r>
              <a:rPr lang="en-US" altLang="ja-JP" dirty="0">
                <a:latin typeface="+mn-ea"/>
                <a:ea typeface="+mn-ea"/>
                <a:cs typeface="+mn-cs"/>
              </a:rPr>
              <a:t>【</a:t>
            </a:r>
            <a:r>
              <a:rPr lang="ja-JP" altLang="en-US" dirty="0">
                <a:latin typeface="+mn-ea"/>
                <a:ea typeface="+mn-ea"/>
                <a:cs typeface="+mn-cs"/>
              </a:rPr>
              <a:t>子</a:t>
            </a:r>
            <a:r>
              <a:rPr lang="en-US" altLang="ja-JP" dirty="0">
                <a:latin typeface="+mn-ea"/>
                <a:ea typeface="+mn-ea"/>
                <a:cs typeface="+mn-cs"/>
              </a:rPr>
              <a:t>1</a:t>
            </a:r>
            <a:r>
              <a:rPr lang="ja-JP" altLang="en-US" dirty="0">
                <a:latin typeface="+mn-ea"/>
                <a:ea typeface="+mn-ea"/>
                <a:cs typeface="+mn-cs"/>
              </a:rPr>
              <a:t>人の期間</a:t>
            </a:r>
            <a:r>
              <a:rPr lang="en-US" altLang="ja-JP" dirty="0">
                <a:latin typeface="+mn-ea"/>
                <a:ea typeface="+mn-ea"/>
                <a:cs typeface="+mn-cs"/>
              </a:rPr>
              <a:t>】</a:t>
            </a:r>
            <a:r>
              <a:rPr lang="ja-JP" altLang="en-US" dirty="0">
                <a:latin typeface="+mn-ea"/>
                <a:ea typeface="+mn-ea"/>
                <a:cs typeface="+mn-cs"/>
              </a:rPr>
              <a:t>遺族年金額</a:t>
            </a:r>
            <a:r>
              <a:rPr lang="en-US" altLang="ja-JP" dirty="0">
                <a:latin typeface="+mn-ea"/>
                <a:ea typeface="+mn-ea"/>
                <a:cs typeface="+mn-cs"/>
              </a:rPr>
              <a:t>157</a:t>
            </a:r>
            <a:r>
              <a:rPr lang="ja-JP" altLang="en-US" dirty="0">
                <a:latin typeface="+mn-ea"/>
                <a:ea typeface="+mn-ea"/>
                <a:cs typeface="+mn-cs"/>
              </a:rPr>
              <a:t>万円</a:t>
            </a:r>
            <a:r>
              <a:rPr lang="en-US" altLang="ja-JP" dirty="0">
                <a:latin typeface="+mn-ea"/>
                <a:ea typeface="+mn-ea"/>
                <a:cs typeface="+mn-cs"/>
              </a:rPr>
              <a:t>×</a:t>
            </a:r>
            <a:endParaRPr lang="ja-JP" altLang="en-US" dirty="0">
              <a:latin typeface="+mn-ea"/>
              <a:ea typeface="+mn-ea"/>
              <a:cs typeface="+mn-cs"/>
            </a:endParaRPr>
          </a:p>
        </p:txBody>
      </p:sp>
      <p:sp>
        <p:nvSpPr>
          <p:cNvPr id="80" name="テキスト ボックス 79"/>
          <p:cNvSpPr txBox="1"/>
          <p:nvPr/>
        </p:nvSpPr>
        <p:spPr>
          <a:xfrm>
            <a:off x="179388" y="5102225"/>
            <a:ext cx="4751387" cy="369888"/>
          </a:xfrm>
          <a:prstGeom prst="rect">
            <a:avLst/>
          </a:prstGeom>
          <a:noFill/>
        </p:spPr>
        <p:txBody>
          <a:bodyPr>
            <a:spAutoFit/>
          </a:bodyPr>
          <a:lstStyle/>
          <a:p>
            <a:pPr>
              <a:defRPr/>
            </a:pPr>
            <a:r>
              <a:rPr lang="en-US" altLang="ja-JP" dirty="0">
                <a:latin typeface="+mn-ea"/>
                <a:ea typeface="+mn-ea"/>
                <a:cs typeface="+mn-cs"/>
              </a:rPr>
              <a:t>【</a:t>
            </a:r>
            <a:r>
              <a:rPr lang="ja-JP" altLang="en-US" dirty="0">
                <a:latin typeface="+mn-ea"/>
                <a:ea typeface="+mn-ea"/>
                <a:cs typeface="+mn-cs"/>
              </a:rPr>
              <a:t>妻</a:t>
            </a:r>
            <a:r>
              <a:rPr lang="en-US" altLang="ja-JP" dirty="0">
                <a:latin typeface="+mn-ea"/>
                <a:ea typeface="+mn-ea"/>
                <a:cs typeface="+mn-cs"/>
              </a:rPr>
              <a:t>65</a:t>
            </a:r>
            <a:r>
              <a:rPr lang="ja-JP" altLang="en-US" dirty="0">
                <a:latin typeface="+mn-ea"/>
                <a:ea typeface="+mn-ea"/>
                <a:cs typeface="+mn-cs"/>
              </a:rPr>
              <a:t>歳になるまで</a:t>
            </a:r>
            <a:r>
              <a:rPr lang="en-US" altLang="ja-JP" dirty="0">
                <a:latin typeface="+mn-ea"/>
                <a:ea typeface="+mn-ea"/>
                <a:cs typeface="+mn-cs"/>
              </a:rPr>
              <a:t>】</a:t>
            </a:r>
            <a:r>
              <a:rPr lang="ja-JP" altLang="en-US" dirty="0">
                <a:latin typeface="+mn-ea"/>
                <a:ea typeface="+mn-ea"/>
                <a:cs typeface="+mn-cs"/>
              </a:rPr>
              <a:t>遺族年金額</a:t>
            </a:r>
            <a:r>
              <a:rPr lang="en-US" altLang="ja-JP" dirty="0">
                <a:latin typeface="+mn-ea"/>
                <a:ea typeface="+mn-ea"/>
                <a:cs typeface="+mn-cs"/>
              </a:rPr>
              <a:t>115</a:t>
            </a:r>
            <a:r>
              <a:rPr lang="ja-JP" altLang="en-US" dirty="0">
                <a:latin typeface="+mn-ea"/>
                <a:ea typeface="+mn-ea"/>
                <a:cs typeface="+mn-cs"/>
              </a:rPr>
              <a:t>万円</a:t>
            </a:r>
            <a:r>
              <a:rPr lang="en-US" altLang="ja-JP" dirty="0">
                <a:latin typeface="+mn-ea"/>
                <a:ea typeface="+mn-ea"/>
                <a:cs typeface="+mn-cs"/>
              </a:rPr>
              <a:t>×</a:t>
            </a:r>
            <a:endParaRPr lang="ja-JP" altLang="en-US" dirty="0">
              <a:latin typeface="+mn-ea"/>
              <a:ea typeface="+mn-ea"/>
              <a:cs typeface="+mn-cs"/>
            </a:endParaRPr>
          </a:p>
        </p:txBody>
      </p:sp>
      <p:sp>
        <p:nvSpPr>
          <p:cNvPr id="81" name="テキスト ボックス 80"/>
          <p:cNvSpPr txBox="1"/>
          <p:nvPr/>
        </p:nvSpPr>
        <p:spPr>
          <a:xfrm>
            <a:off x="179388" y="5461000"/>
            <a:ext cx="4140200" cy="584200"/>
          </a:xfrm>
          <a:prstGeom prst="rect">
            <a:avLst/>
          </a:prstGeom>
          <a:noFill/>
        </p:spPr>
        <p:txBody>
          <a:bodyPr>
            <a:spAutoFit/>
          </a:bodyPr>
          <a:lstStyle/>
          <a:p>
            <a:pPr>
              <a:defRPr/>
            </a:pPr>
            <a:r>
              <a:rPr lang="en-US" altLang="ja-JP" dirty="0">
                <a:latin typeface="+mn-ea"/>
                <a:ea typeface="+mn-ea"/>
                <a:cs typeface="+mn-cs"/>
              </a:rPr>
              <a:t>【</a:t>
            </a:r>
            <a:r>
              <a:rPr lang="ja-JP" altLang="en-US" dirty="0">
                <a:latin typeface="+mn-ea"/>
                <a:ea typeface="+mn-ea"/>
                <a:cs typeface="+mn-cs"/>
              </a:rPr>
              <a:t>妻死亡まで</a:t>
            </a:r>
            <a:r>
              <a:rPr lang="en-US" altLang="ja-JP" dirty="0">
                <a:latin typeface="+mn-ea"/>
                <a:ea typeface="+mn-ea"/>
                <a:cs typeface="+mn-cs"/>
              </a:rPr>
              <a:t>】</a:t>
            </a:r>
            <a:r>
              <a:rPr lang="ja-JP" altLang="en-US" dirty="0">
                <a:latin typeface="+mn-ea"/>
                <a:ea typeface="+mn-ea"/>
                <a:cs typeface="+mn-cs"/>
              </a:rPr>
              <a:t>遺族年金額</a:t>
            </a:r>
            <a:r>
              <a:rPr lang="en-US" altLang="ja-JP" dirty="0">
                <a:latin typeface="+mn-ea"/>
                <a:ea typeface="+mn-ea"/>
                <a:cs typeface="+mn-cs"/>
              </a:rPr>
              <a:t>134</a:t>
            </a:r>
            <a:r>
              <a:rPr lang="ja-JP" altLang="en-US" dirty="0">
                <a:latin typeface="+mn-ea"/>
                <a:ea typeface="+mn-ea"/>
                <a:cs typeface="+mn-cs"/>
              </a:rPr>
              <a:t>万円</a:t>
            </a:r>
            <a:r>
              <a:rPr lang="en-US" altLang="ja-JP" dirty="0">
                <a:latin typeface="+mn-ea"/>
                <a:ea typeface="+mn-ea"/>
                <a:cs typeface="+mn-cs"/>
              </a:rPr>
              <a:t>×</a:t>
            </a:r>
            <a:r>
              <a:rPr lang="ja-JP" altLang="en-US" dirty="0">
                <a:latin typeface="+mn-ea"/>
                <a:ea typeface="+mn-ea"/>
                <a:cs typeface="+mn-cs"/>
              </a:rPr>
              <a:t>　　</a:t>
            </a:r>
            <a:r>
              <a:rPr lang="ja-JP" altLang="en-US" sz="1400" dirty="0">
                <a:latin typeface="+mn-ea"/>
                <a:ea typeface="+mn-ea"/>
                <a:cs typeface="+mn-cs"/>
              </a:rPr>
              <a:t>　　　</a:t>
            </a:r>
            <a:r>
              <a:rPr lang="en-US" altLang="ja-JP" sz="1400" dirty="0">
                <a:latin typeface="+mn-ea"/>
                <a:ea typeface="+mn-ea"/>
                <a:cs typeface="+mn-cs"/>
              </a:rPr>
              <a:t>		(</a:t>
            </a:r>
            <a:r>
              <a:rPr lang="ja-JP" altLang="en-US" sz="1400" dirty="0">
                <a:latin typeface="+mn-ea"/>
                <a:ea typeface="+mn-ea"/>
                <a:cs typeface="+mn-cs"/>
              </a:rPr>
              <a:t>妻の老齢基礎年金を含む</a:t>
            </a:r>
            <a:r>
              <a:rPr lang="en-US" altLang="ja-JP" sz="1400" dirty="0">
                <a:latin typeface="+mn-ea"/>
                <a:ea typeface="+mn-ea"/>
                <a:cs typeface="+mn-cs"/>
              </a:rPr>
              <a:t>)</a:t>
            </a:r>
            <a:endParaRPr lang="ja-JP" altLang="en-US" sz="1400" dirty="0">
              <a:latin typeface="+mn-ea"/>
              <a:ea typeface="+mn-ea"/>
              <a:cs typeface="+mn-cs"/>
            </a:endParaRPr>
          </a:p>
        </p:txBody>
      </p:sp>
      <p:sp>
        <p:nvSpPr>
          <p:cNvPr id="82" name="テキスト ボックス 81"/>
          <p:cNvSpPr txBox="1"/>
          <p:nvPr/>
        </p:nvSpPr>
        <p:spPr>
          <a:xfrm>
            <a:off x="5619750" y="4356100"/>
            <a:ext cx="287338" cy="338138"/>
          </a:xfrm>
          <a:prstGeom prst="rect">
            <a:avLst/>
          </a:prstGeom>
          <a:noFill/>
        </p:spPr>
        <p:txBody>
          <a:bodyPr>
            <a:spAutoFit/>
          </a:bodyPr>
          <a:lstStyle/>
          <a:p>
            <a:pPr>
              <a:defRPr/>
            </a:pPr>
            <a:r>
              <a:rPr lang="ja-JP" altLang="en-US" sz="1600" dirty="0">
                <a:latin typeface="+mn-ea"/>
                <a:ea typeface="+mn-ea"/>
                <a:cs typeface="+mn-cs"/>
              </a:rPr>
              <a:t>年</a:t>
            </a:r>
          </a:p>
        </p:txBody>
      </p:sp>
      <p:sp>
        <p:nvSpPr>
          <p:cNvPr id="83" name="テキスト ボックス 82"/>
          <p:cNvSpPr txBox="1"/>
          <p:nvPr/>
        </p:nvSpPr>
        <p:spPr>
          <a:xfrm>
            <a:off x="5314950" y="4356100"/>
            <a:ext cx="288925" cy="338138"/>
          </a:xfrm>
          <a:prstGeom prst="rect">
            <a:avLst/>
          </a:prstGeom>
          <a:noFill/>
        </p:spPr>
        <p:txBody>
          <a:bodyPr>
            <a:spAutoFit/>
          </a:bodyPr>
          <a:lstStyle/>
          <a:p>
            <a:pPr>
              <a:defRPr/>
            </a:pPr>
            <a:r>
              <a:rPr lang="en-US" altLang="ja-JP" sz="1600" b="1" dirty="0">
                <a:solidFill>
                  <a:srgbClr val="FF0000"/>
                </a:solidFill>
                <a:latin typeface="+mn-ea"/>
                <a:ea typeface="+mn-ea"/>
                <a:cs typeface="+mn-cs"/>
              </a:rPr>
              <a:t>2</a:t>
            </a:r>
            <a:endParaRPr lang="ja-JP" altLang="en-US" sz="1600" b="1" dirty="0">
              <a:solidFill>
                <a:srgbClr val="FF0000"/>
              </a:solidFill>
              <a:latin typeface="+mn-ea"/>
              <a:ea typeface="+mn-ea"/>
              <a:cs typeface="+mn-cs"/>
            </a:endParaRPr>
          </a:p>
        </p:txBody>
      </p:sp>
      <p:sp>
        <p:nvSpPr>
          <p:cNvPr id="84" name="テキスト ボックス 83"/>
          <p:cNvSpPr txBox="1"/>
          <p:nvPr/>
        </p:nvSpPr>
        <p:spPr>
          <a:xfrm>
            <a:off x="5619750" y="4724400"/>
            <a:ext cx="287338" cy="338138"/>
          </a:xfrm>
          <a:prstGeom prst="rect">
            <a:avLst/>
          </a:prstGeom>
          <a:noFill/>
        </p:spPr>
        <p:txBody>
          <a:bodyPr>
            <a:spAutoFit/>
          </a:bodyPr>
          <a:lstStyle/>
          <a:p>
            <a:pPr>
              <a:defRPr/>
            </a:pPr>
            <a:r>
              <a:rPr lang="ja-JP" altLang="en-US" sz="1600" dirty="0">
                <a:latin typeface="+mn-ea"/>
                <a:ea typeface="+mn-ea"/>
                <a:cs typeface="+mn-cs"/>
              </a:rPr>
              <a:t>年</a:t>
            </a:r>
          </a:p>
        </p:txBody>
      </p:sp>
      <p:sp>
        <p:nvSpPr>
          <p:cNvPr id="85" name="テキスト ボックス 84"/>
          <p:cNvSpPr txBox="1"/>
          <p:nvPr/>
        </p:nvSpPr>
        <p:spPr>
          <a:xfrm>
            <a:off x="5314950" y="4724400"/>
            <a:ext cx="288925" cy="338138"/>
          </a:xfrm>
          <a:prstGeom prst="rect">
            <a:avLst/>
          </a:prstGeom>
          <a:noFill/>
        </p:spPr>
        <p:txBody>
          <a:bodyPr>
            <a:spAutoFit/>
          </a:bodyPr>
          <a:lstStyle/>
          <a:p>
            <a:pPr>
              <a:defRPr/>
            </a:pPr>
            <a:r>
              <a:rPr lang="en-US" altLang="ja-JP" sz="1600" b="1" dirty="0">
                <a:solidFill>
                  <a:srgbClr val="FF0000"/>
                </a:solidFill>
                <a:latin typeface="+mn-ea"/>
                <a:ea typeface="+mn-ea"/>
                <a:cs typeface="+mn-cs"/>
              </a:rPr>
              <a:t>3</a:t>
            </a:r>
            <a:endParaRPr lang="ja-JP" altLang="en-US" sz="1600" b="1" dirty="0">
              <a:solidFill>
                <a:srgbClr val="FF0000"/>
              </a:solidFill>
              <a:latin typeface="+mn-ea"/>
              <a:ea typeface="+mn-ea"/>
              <a:cs typeface="+mn-cs"/>
            </a:endParaRPr>
          </a:p>
        </p:txBody>
      </p:sp>
      <p:sp>
        <p:nvSpPr>
          <p:cNvPr id="86" name="テキスト ボックス 85"/>
          <p:cNvSpPr txBox="1"/>
          <p:nvPr/>
        </p:nvSpPr>
        <p:spPr>
          <a:xfrm>
            <a:off x="5619750" y="5118100"/>
            <a:ext cx="287338" cy="338138"/>
          </a:xfrm>
          <a:prstGeom prst="rect">
            <a:avLst/>
          </a:prstGeom>
          <a:noFill/>
        </p:spPr>
        <p:txBody>
          <a:bodyPr>
            <a:spAutoFit/>
          </a:bodyPr>
          <a:lstStyle/>
          <a:p>
            <a:pPr>
              <a:defRPr/>
            </a:pPr>
            <a:r>
              <a:rPr lang="ja-JP" altLang="en-US" sz="1600" dirty="0">
                <a:latin typeface="+mn-ea"/>
                <a:ea typeface="+mn-ea"/>
                <a:cs typeface="+mn-cs"/>
              </a:rPr>
              <a:t>年</a:t>
            </a:r>
          </a:p>
        </p:txBody>
      </p:sp>
      <p:sp>
        <p:nvSpPr>
          <p:cNvPr id="87" name="テキスト ボックス 86"/>
          <p:cNvSpPr txBox="1"/>
          <p:nvPr/>
        </p:nvSpPr>
        <p:spPr>
          <a:xfrm>
            <a:off x="5184775" y="5118100"/>
            <a:ext cx="466725" cy="338138"/>
          </a:xfrm>
          <a:prstGeom prst="rect">
            <a:avLst/>
          </a:prstGeom>
          <a:noFill/>
        </p:spPr>
        <p:txBody>
          <a:bodyPr>
            <a:spAutoFit/>
          </a:bodyPr>
          <a:lstStyle/>
          <a:p>
            <a:pPr>
              <a:defRPr/>
            </a:pPr>
            <a:r>
              <a:rPr lang="en-US" altLang="ja-JP" sz="1600" b="1" dirty="0">
                <a:solidFill>
                  <a:srgbClr val="FF0000"/>
                </a:solidFill>
                <a:latin typeface="+mn-ea"/>
                <a:ea typeface="+mn-ea"/>
                <a:cs typeface="+mn-cs"/>
              </a:rPr>
              <a:t>14</a:t>
            </a:r>
            <a:endParaRPr lang="ja-JP" altLang="en-US" sz="1600" b="1" dirty="0">
              <a:solidFill>
                <a:srgbClr val="FF0000"/>
              </a:solidFill>
              <a:latin typeface="+mn-ea"/>
              <a:ea typeface="+mn-ea"/>
              <a:cs typeface="+mn-cs"/>
            </a:endParaRPr>
          </a:p>
        </p:txBody>
      </p:sp>
      <p:sp>
        <p:nvSpPr>
          <p:cNvPr id="88" name="テキスト ボックス 87"/>
          <p:cNvSpPr txBox="1"/>
          <p:nvPr/>
        </p:nvSpPr>
        <p:spPr>
          <a:xfrm>
            <a:off x="5619750" y="5475288"/>
            <a:ext cx="287338" cy="339725"/>
          </a:xfrm>
          <a:prstGeom prst="rect">
            <a:avLst/>
          </a:prstGeom>
          <a:noFill/>
        </p:spPr>
        <p:txBody>
          <a:bodyPr>
            <a:spAutoFit/>
          </a:bodyPr>
          <a:lstStyle/>
          <a:p>
            <a:pPr>
              <a:defRPr/>
            </a:pPr>
            <a:r>
              <a:rPr lang="ja-JP" altLang="en-US" sz="1600" dirty="0">
                <a:latin typeface="+mn-ea"/>
                <a:ea typeface="+mn-ea"/>
                <a:cs typeface="+mn-cs"/>
              </a:rPr>
              <a:t>年</a:t>
            </a:r>
          </a:p>
        </p:txBody>
      </p:sp>
      <p:sp>
        <p:nvSpPr>
          <p:cNvPr id="89" name="テキスト ボックス 88"/>
          <p:cNvSpPr txBox="1"/>
          <p:nvPr/>
        </p:nvSpPr>
        <p:spPr>
          <a:xfrm>
            <a:off x="5191125" y="5500688"/>
            <a:ext cx="468313" cy="288925"/>
          </a:xfrm>
          <a:prstGeom prst="rect">
            <a:avLst/>
          </a:prstGeom>
          <a:noFill/>
        </p:spPr>
        <p:txBody>
          <a:bodyPr>
            <a:spAutoFit/>
          </a:bodyPr>
          <a:lstStyle/>
          <a:p>
            <a:pPr>
              <a:defRPr/>
            </a:pPr>
            <a:r>
              <a:rPr lang="en-US" altLang="ja-JP" sz="1600" b="1" dirty="0">
                <a:solidFill>
                  <a:srgbClr val="FF0000"/>
                </a:solidFill>
                <a:latin typeface="+mn-ea"/>
                <a:ea typeface="+mn-ea"/>
                <a:cs typeface="+mn-cs"/>
              </a:rPr>
              <a:t>23</a:t>
            </a:r>
            <a:endParaRPr lang="ja-JP" altLang="en-US" sz="1600" b="1" dirty="0">
              <a:solidFill>
                <a:srgbClr val="FF0000"/>
              </a:solidFill>
              <a:latin typeface="+mn-ea"/>
              <a:ea typeface="+mn-ea"/>
              <a:cs typeface="+mn-cs"/>
            </a:endParaRPr>
          </a:p>
        </p:txBody>
      </p:sp>
      <p:sp>
        <p:nvSpPr>
          <p:cNvPr id="90" name="テキスト ボックス 89"/>
          <p:cNvSpPr txBox="1"/>
          <p:nvPr/>
        </p:nvSpPr>
        <p:spPr>
          <a:xfrm>
            <a:off x="6149975" y="4368800"/>
            <a:ext cx="288925" cy="339725"/>
          </a:xfrm>
          <a:prstGeom prst="rect">
            <a:avLst/>
          </a:prstGeom>
          <a:noFill/>
        </p:spPr>
        <p:txBody>
          <a:bodyPr>
            <a:spAutoFit/>
          </a:bodyPr>
          <a:lstStyle/>
          <a:p>
            <a:pPr>
              <a:defRPr/>
            </a:pPr>
            <a:r>
              <a:rPr lang="ja-JP" altLang="en-US" sz="1600" dirty="0">
                <a:latin typeface="+mn-ea"/>
                <a:ea typeface="+mn-ea"/>
                <a:cs typeface="+mn-cs"/>
              </a:rPr>
              <a:t>＝</a:t>
            </a:r>
          </a:p>
        </p:txBody>
      </p:sp>
      <p:sp>
        <p:nvSpPr>
          <p:cNvPr id="91" name="テキスト ボックス 90"/>
          <p:cNvSpPr txBox="1"/>
          <p:nvPr/>
        </p:nvSpPr>
        <p:spPr>
          <a:xfrm>
            <a:off x="6149975" y="4724400"/>
            <a:ext cx="288925" cy="338138"/>
          </a:xfrm>
          <a:prstGeom prst="rect">
            <a:avLst/>
          </a:prstGeom>
          <a:noFill/>
        </p:spPr>
        <p:txBody>
          <a:bodyPr>
            <a:spAutoFit/>
          </a:bodyPr>
          <a:lstStyle/>
          <a:p>
            <a:pPr>
              <a:defRPr/>
            </a:pPr>
            <a:r>
              <a:rPr lang="ja-JP" altLang="en-US" sz="1600" dirty="0">
                <a:latin typeface="+mn-ea"/>
                <a:ea typeface="+mn-ea"/>
                <a:cs typeface="+mn-cs"/>
              </a:rPr>
              <a:t>＝</a:t>
            </a:r>
          </a:p>
        </p:txBody>
      </p:sp>
      <p:sp>
        <p:nvSpPr>
          <p:cNvPr id="92" name="テキスト ボックス 91"/>
          <p:cNvSpPr txBox="1"/>
          <p:nvPr/>
        </p:nvSpPr>
        <p:spPr>
          <a:xfrm>
            <a:off x="6149975" y="5118100"/>
            <a:ext cx="288925" cy="338138"/>
          </a:xfrm>
          <a:prstGeom prst="rect">
            <a:avLst/>
          </a:prstGeom>
          <a:noFill/>
        </p:spPr>
        <p:txBody>
          <a:bodyPr>
            <a:spAutoFit/>
          </a:bodyPr>
          <a:lstStyle/>
          <a:p>
            <a:pPr>
              <a:defRPr/>
            </a:pPr>
            <a:r>
              <a:rPr lang="ja-JP" altLang="en-US" sz="1600" dirty="0">
                <a:latin typeface="+mn-ea"/>
                <a:ea typeface="+mn-ea"/>
                <a:cs typeface="+mn-cs"/>
              </a:rPr>
              <a:t>＝</a:t>
            </a:r>
          </a:p>
        </p:txBody>
      </p:sp>
      <p:sp>
        <p:nvSpPr>
          <p:cNvPr id="93" name="テキスト ボックス 92"/>
          <p:cNvSpPr txBox="1"/>
          <p:nvPr/>
        </p:nvSpPr>
        <p:spPr>
          <a:xfrm>
            <a:off x="6149975" y="5475288"/>
            <a:ext cx="288925" cy="339725"/>
          </a:xfrm>
          <a:prstGeom prst="rect">
            <a:avLst/>
          </a:prstGeom>
          <a:noFill/>
        </p:spPr>
        <p:txBody>
          <a:bodyPr>
            <a:spAutoFit/>
          </a:bodyPr>
          <a:lstStyle/>
          <a:p>
            <a:pPr>
              <a:defRPr/>
            </a:pPr>
            <a:r>
              <a:rPr lang="ja-JP" altLang="en-US" sz="1600" dirty="0">
                <a:latin typeface="+mn-ea"/>
                <a:ea typeface="+mn-ea"/>
                <a:cs typeface="+mn-cs"/>
              </a:rPr>
              <a:t>＝</a:t>
            </a:r>
          </a:p>
        </p:txBody>
      </p:sp>
      <p:sp>
        <p:nvSpPr>
          <p:cNvPr id="94" name="テキスト ボックス 93"/>
          <p:cNvSpPr txBox="1"/>
          <p:nvPr/>
        </p:nvSpPr>
        <p:spPr>
          <a:xfrm>
            <a:off x="6821488" y="4368800"/>
            <a:ext cx="990600" cy="339725"/>
          </a:xfrm>
          <a:prstGeom prst="rect">
            <a:avLst/>
          </a:prstGeom>
          <a:noFill/>
        </p:spPr>
        <p:txBody>
          <a:bodyPr>
            <a:spAutoFit/>
          </a:bodyPr>
          <a:lstStyle/>
          <a:p>
            <a:pPr algn="r">
              <a:defRPr/>
            </a:pPr>
            <a:r>
              <a:rPr lang="en-US" altLang="ja-JP" sz="1600" b="1" dirty="0">
                <a:solidFill>
                  <a:srgbClr val="FF0000"/>
                </a:solidFill>
                <a:latin typeface="+mn-ea"/>
                <a:ea typeface="+mn-ea"/>
                <a:cs typeface="+mn-cs"/>
              </a:rPr>
              <a:t>358</a:t>
            </a:r>
            <a:endParaRPr lang="ja-JP" altLang="en-US" sz="1600" b="1" dirty="0">
              <a:solidFill>
                <a:srgbClr val="FF0000"/>
              </a:solidFill>
              <a:latin typeface="+mn-ea"/>
              <a:ea typeface="+mn-ea"/>
              <a:cs typeface="+mn-cs"/>
            </a:endParaRPr>
          </a:p>
        </p:txBody>
      </p:sp>
      <p:sp>
        <p:nvSpPr>
          <p:cNvPr id="95" name="テキスト ボックス 94"/>
          <p:cNvSpPr txBox="1"/>
          <p:nvPr/>
        </p:nvSpPr>
        <p:spPr>
          <a:xfrm>
            <a:off x="7812088" y="4368800"/>
            <a:ext cx="990600" cy="339725"/>
          </a:xfrm>
          <a:prstGeom prst="rect">
            <a:avLst/>
          </a:prstGeom>
          <a:noFill/>
        </p:spPr>
        <p:txBody>
          <a:bodyPr>
            <a:spAutoFit/>
          </a:bodyPr>
          <a:lstStyle/>
          <a:p>
            <a:pPr>
              <a:defRPr/>
            </a:pPr>
            <a:r>
              <a:rPr lang="ja-JP" altLang="en-US" sz="1600" dirty="0">
                <a:latin typeface="+mn-ea"/>
                <a:ea typeface="+mn-ea"/>
                <a:cs typeface="+mn-cs"/>
              </a:rPr>
              <a:t>万円</a:t>
            </a:r>
          </a:p>
        </p:txBody>
      </p:sp>
      <p:sp>
        <p:nvSpPr>
          <p:cNvPr id="96" name="テキスト ボックス 95"/>
          <p:cNvSpPr txBox="1"/>
          <p:nvPr/>
        </p:nvSpPr>
        <p:spPr>
          <a:xfrm>
            <a:off x="6821488" y="4743450"/>
            <a:ext cx="990600" cy="338138"/>
          </a:xfrm>
          <a:prstGeom prst="rect">
            <a:avLst/>
          </a:prstGeom>
          <a:noFill/>
        </p:spPr>
        <p:txBody>
          <a:bodyPr>
            <a:spAutoFit/>
          </a:bodyPr>
          <a:lstStyle/>
          <a:p>
            <a:pPr algn="r">
              <a:defRPr/>
            </a:pPr>
            <a:r>
              <a:rPr lang="en-US" altLang="ja-JP" sz="1600" b="1" dirty="0">
                <a:solidFill>
                  <a:srgbClr val="FF0000"/>
                </a:solidFill>
                <a:latin typeface="+mn-ea"/>
                <a:ea typeface="+mn-ea"/>
                <a:cs typeface="+mn-cs"/>
              </a:rPr>
              <a:t>471</a:t>
            </a:r>
            <a:endParaRPr lang="ja-JP" altLang="en-US" sz="1600" b="1" dirty="0">
              <a:solidFill>
                <a:srgbClr val="FF0000"/>
              </a:solidFill>
              <a:latin typeface="+mn-ea"/>
              <a:ea typeface="+mn-ea"/>
              <a:cs typeface="+mn-cs"/>
            </a:endParaRPr>
          </a:p>
        </p:txBody>
      </p:sp>
      <p:sp>
        <p:nvSpPr>
          <p:cNvPr id="97" name="テキスト ボックス 96"/>
          <p:cNvSpPr txBox="1"/>
          <p:nvPr/>
        </p:nvSpPr>
        <p:spPr>
          <a:xfrm>
            <a:off x="7812088" y="4743450"/>
            <a:ext cx="990600" cy="338138"/>
          </a:xfrm>
          <a:prstGeom prst="rect">
            <a:avLst/>
          </a:prstGeom>
          <a:noFill/>
        </p:spPr>
        <p:txBody>
          <a:bodyPr>
            <a:spAutoFit/>
          </a:bodyPr>
          <a:lstStyle/>
          <a:p>
            <a:pPr>
              <a:defRPr/>
            </a:pPr>
            <a:r>
              <a:rPr lang="ja-JP" altLang="en-US" sz="1600" dirty="0">
                <a:latin typeface="+mn-ea"/>
                <a:ea typeface="+mn-ea"/>
                <a:cs typeface="+mn-cs"/>
              </a:rPr>
              <a:t>万円</a:t>
            </a:r>
          </a:p>
        </p:txBody>
      </p:sp>
      <p:sp>
        <p:nvSpPr>
          <p:cNvPr id="98" name="テキスト ボックス 97"/>
          <p:cNvSpPr txBox="1"/>
          <p:nvPr/>
        </p:nvSpPr>
        <p:spPr>
          <a:xfrm>
            <a:off x="6821488" y="5121275"/>
            <a:ext cx="990600" cy="339725"/>
          </a:xfrm>
          <a:prstGeom prst="rect">
            <a:avLst/>
          </a:prstGeom>
          <a:noFill/>
        </p:spPr>
        <p:txBody>
          <a:bodyPr>
            <a:spAutoFit/>
          </a:bodyPr>
          <a:lstStyle/>
          <a:p>
            <a:pPr algn="r">
              <a:defRPr/>
            </a:pPr>
            <a:r>
              <a:rPr lang="en-US" altLang="ja-JP" sz="1600" b="1" dirty="0">
                <a:solidFill>
                  <a:srgbClr val="FF0000"/>
                </a:solidFill>
                <a:latin typeface="+mn-ea"/>
                <a:ea typeface="+mn-ea"/>
                <a:cs typeface="+mn-cs"/>
              </a:rPr>
              <a:t>1,610</a:t>
            </a:r>
            <a:endParaRPr lang="ja-JP" altLang="en-US" sz="1600" b="1" dirty="0">
              <a:solidFill>
                <a:srgbClr val="FF0000"/>
              </a:solidFill>
              <a:latin typeface="+mn-ea"/>
              <a:ea typeface="+mn-ea"/>
              <a:cs typeface="+mn-cs"/>
            </a:endParaRPr>
          </a:p>
        </p:txBody>
      </p:sp>
      <p:sp>
        <p:nvSpPr>
          <p:cNvPr id="99" name="テキスト ボックス 98"/>
          <p:cNvSpPr txBox="1"/>
          <p:nvPr/>
        </p:nvSpPr>
        <p:spPr>
          <a:xfrm>
            <a:off x="7812088" y="5121275"/>
            <a:ext cx="990600" cy="339725"/>
          </a:xfrm>
          <a:prstGeom prst="rect">
            <a:avLst/>
          </a:prstGeom>
          <a:noFill/>
        </p:spPr>
        <p:txBody>
          <a:bodyPr>
            <a:spAutoFit/>
          </a:bodyPr>
          <a:lstStyle/>
          <a:p>
            <a:pPr>
              <a:defRPr/>
            </a:pPr>
            <a:r>
              <a:rPr lang="ja-JP" altLang="en-US" sz="1600" dirty="0">
                <a:latin typeface="+mn-ea"/>
                <a:ea typeface="+mn-ea"/>
                <a:cs typeface="+mn-cs"/>
              </a:rPr>
              <a:t>万円</a:t>
            </a:r>
          </a:p>
        </p:txBody>
      </p:sp>
      <p:sp>
        <p:nvSpPr>
          <p:cNvPr id="100" name="テキスト ボックス 99"/>
          <p:cNvSpPr txBox="1"/>
          <p:nvPr/>
        </p:nvSpPr>
        <p:spPr>
          <a:xfrm>
            <a:off x="6821488" y="5449888"/>
            <a:ext cx="990600" cy="339725"/>
          </a:xfrm>
          <a:prstGeom prst="rect">
            <a:avLst/>
          </a:prstGeom>
          <a:noFill/>
        </p:spPr>
        <p:txBody>
          <a:bodyPr>
            <a:spAutoFit/>
          </a:bodyPr>
          <a:lstStyle/>
          <a:p>
            <a:pPr algn="r">
              <a:defRPr/>
            </a:pPr>
            <a:r>
              <a:rPr lang="en-US" altLang="ja-JP" sz="1600" b="1" dirty="0">
                <a:solidFill>
                  <a:srgbClr val="FF0000"/>
                </a:solidFill>
                <a:latin typeface="+mn-ea"/>
                <a:ea typeface="+mn-ea"/>
                <a:cs typeface="+mn-cs"/>
              </a:rPr>
              <a:t>3,082</a:t>
            </a:r>
            <a:endParaRPr lang="ja-JP" altLang="en-US" sz="1600" b="1" dirty="0">
              <a:solidFill>
                <a:srgbClr val="FF0000"/>
              </a:solidFill>
              <a:latin typeface="+mn-ea"/>
              <a:ea typeface="+mn-ea"/>
              <a:cs typeface="+mn-cs"/>
            </a:endParaRPr>
          </a:p>
        </p:txBody>
      </p:sp>
      <p:sp>
        <p:nvSpPr>
          <p:cNvPr id="101" name="テキスト ボックス 100"/>
          <p:cNvSpPr txBox="1"/>
          <p:nvPr/>
        </p:nvSpPr>
        <p:spPr>
          <a:xfrm>
            <a:off x="7812088" y="5449888"/>
            <a:ext cx="990600" cy="339725"/>
          </a:xfrm>
          <a:prstGeom prst="rect">
            <a:avLst/>
          </a:prstGeom>
          <a:noFill/>
        </p:spPr>
        <p:txBody>
          <a:bodyPr>
            <a:spAutoFit/>
          </a:bodyPr>
          <a:lstStyle/>
          <a:p>
            <a:pPr>
              <a:defRPr/>
            </a:pPr>
            <a:r>
              <a:rPr lang="ja-JP" altLang="en-US" sz="1600" dirty="0">
                <a:latin typeface="+mn-ea"/>
                <a:ea typeface="+mn-ea"/>
                <a:cs typeface="+mn-cs"/>
              </a:rPr>
              <a:t>万円</a:t>
            </a:r>
          </a:p>
        </p:txBody>
      </p:sp>
      <p:graphicFrame>
        <p:nvGraphicFramePr>
          <p:cNvPr id="102" name="表 101"/>
          <p:cNvGraphicFramePr>
            <a:graphicFrameLocks noGrp="1"/>
          </p:cNvGraphicFramePr>
          <p:nvPr/>
        </p:nvGraphicFramePr>
        <p:xfrm>
          <a:off x="5724525" y="5805488"/>
          <a:ext cx="2592388" cy="466725"/>
        </p:xfrm>
        <a:graphic>
          <a:graphicData uri="http://schemas.openxmlformats.org/drawingml/2006/table">
            <a:tbl>
              <a:tblPr firstRow="1" bandRow="1">
                <a:tableStyleId>{5C22544A-7EE6-4342-B048-85BDC9FD1C3A}</a:tableStyleId>
              </a:tblPr>
              <a:tblGrid>
                <a:gridCol w="1152172"/>
                <a:gridCol w="1440216"/>
              </a:tblGrid>
              <a:tr h="466725">
                <a:tc>
                  <a:txBody>
                    <a:bodyPr/>
                    <a:lstStyle/>
                    <a:p>
                      <a:pPr algn="ctr"/>
                      <a:r>
                        <a:rPr kumimoji="1" lang="ja-JP" altLang="en-US" sz="1600" b="1" dirty="0" smtClean="0">
                          <a:solidFill>
                            <a:schemeClr val="accent5">
                              <a:lumMod val="50000"/>
                            </a:schemeClr>
                          </a:solidFill>
                        </a:rPr>
                        <a:t>合計</a:t>
                      </a:r>
                      <a:endParaRPr kumimoji="1" lang="ja-JP" altLang="en-US" sz="1600" b="1" dirty="0">
                        <a:solidFill>
                          <a:schemeClr val="accent5">
                            <a:lumMod val="50000"/>
                          </a:schemeClr>
                        </a:solidFill>
                      </a:endParaRPr>
                    </a:p>
                  </a:txBody>
                  <a:tcPr marL="36005" marR="36005" marT="0" marB="0" anchor="ctr">
                    <a:lnL w="28575"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28575" cap="flat" cmpd="sng" algn="ctr">
                      <a:solidFill>
                        <a:schemeClr val="accent5"/>
                      </a:solidFill>
                      <a:prstDash val="solid"/>
                      <a:round/>
                      <a:headEnd type="none" w="med" len="med"/>
                      <a:tailEnd type="none" w="med" len="med"/>
                    </a:lnB>
                    <a:solidFill>
                      <a:schemeClr val="accent5">
                        <a:lumMod val="20000"/>
                        <a:lumOff val="80000"/>
                      </a:schemeClr>
                    </a:solidFill>
                  </a:tcPr>
                </a:tc>
                <a:tc>
                  <a:txBody>
                    <a:bodyPr/>
                    <a:lstStyle/>
                    <a:p>
                      <a:pPr marL="180000" algn="r"/>
                      <a:r>
                        <a:rPr kumimoji="1" lang="ja-JP" altLang="en-US" sz="1100" b="0" dirty="0" smtClean="0">
                          <a:solidFill>
                            <a:schemeClr val="accent5">
                              <a:lumMod val="50000"/>
                            </a:schemeClr>
                          </a:solidFill>
                        </a:rPr>
                        <a:t>万円</a:t>
                      </a:r>
                      <a:endParaRPr kumimoji="1" lang="ja-JP" altLang="en-US" sz="1100" b="0" dirty="0">
                        <a:solidFill>
                          <a:schemeClr val="accent5">
                            <a:lumMod val="50000"/>
                          </a:schemeClr>
                        </a:solidFill>
                      </a:endParaRPr>
                    </a:p>
                  </a:txBody>
                  <a:tcPr marL="72011" marR="72011" marT="45595" marB="45595" anchor="b">
                    <a:lnL w="12700" cap="flat" cmpd="sng" algn="ctr">
                      <a:solidFill>
                        <a:schemeClr val="accent5"/>
                      </a:solidFill>
                      <a:prstDash val="solid"/>
                      <a:round/>
                      <a:headEnd type="none" w="med" len="med"/>
                      <a:tailEnd type="none" w="med" len="med"/>
                    </a:lnL>
                    <a:lnR w="28575" cap="flat" cmpd="sng" algn="ctr">
                      <a:solidFill>
                        <a:schemeClr val="accent5"/>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28575" cap="flat" cmpd="sng" algn="ctr">
                      <a:solidFill>
                        <a:schemeClr val="accent5"/>
                      </a:solidFill>
                      <a:prstDash val="solid"/>
                      <a:round/>
                      <a:headEnd type="none" w="med" len="med"/>
                      <a:tailEnd type="none" w="med" len="med"/>
                    </a:lnB>
                    <a:solidFill>
                      <a:schemeClr val="bg1"/>
                    </a:solidFill>
                  </a:tcPr>
                </a:tc>
              </a:tr>
            </a:tbl>
          </a:graphicData>
        </a:graphic>
      </p:graphicFrame>
      <p:sp>
        <p:nvSpPr>
          <p:cNvPr id="103" name="テキスト ボックス 102"/>
          <p:cNvSpPr txBox="1"/>
          <p:nvPr/>
        </p:nvSpPr>
        <p:spPr>
          <a:xfrm>
            <a:off x="6916738" y="5868988"/>
            <a:ext cx="990600" cy="338137"/>
          </a:xfrm>
          <a:prstGeom prst="rect">
            <a:avLst/>
          </a:prstGeom>
          <a:noFill/>
        </p:spPr>
        <p:txBody>
          <a:bodyPr>
            <a:spAutoFit/>
          </a:bodyPr>
          <a:lstStyle/>
          <a:p>
            <a:pPr algn="ctr">
              <a:defRPr/>
            </a:pPr>
            <a:r>
              <a:rPr lang="en-US" altLang="ja-JP" sz="1600" b="1" dirty="0">
                <a:solidFill>
                  <a:srgbClr val="FF0000"/>
                </a:solidFill>
                <a:latin typeface="+mn-ea"/>
                <a:ea typeface="+mn-ea"/>
                <a:cs typeface="+mn-cs"/>
              </a:rPr>
              <a:t>5,521</a:t>
            </a:r>
            <a:endParaRPr lang="ja-JP" altLang="en-US" sz="1600" b="1" dirty="0">
              <a:solidFill>
                <a:srgbClr val="FF0000"/>
              </a:solidFill>
              <a:latin typeface="+mn-ea"/>
              <a:ea typeface="+mn-ea"/>
              <a:cs typeface="+mn-cs"/>
            </a:endParaRPr>
          </a:p>
        </p:txBody>
      </p:sp>
      <p:sp>
        <p:nvSpPr>
          <p:cNvPr id="19" name="テキスト ボックス 18"/>
          <p:cNvSpPr txBox="1"/>
          <p:nvPr/>
        </p:nvSpPr>
        <p:spPr>
          <a:xfrm>
            <a:off x="555625" y="6343650"/>
            <a:ext cx="8311891" cy="261610"/>
          </a:xfrm>
          <a:prstGeom prst="rect">
            <a:avLst/>
          </a:prstGeom>
          <a:noFill/>
        </p:spPr>
        <p:txBody>
          <a:bodyPr wrap="none">
            <a:spAutoFit/>
          </a:bodyPr>
          <a:lstStyle/>
          <a:p>
            <a:pPr>
              <a:defRPr/>
            </a:pPr>
            <a:r>
              <a:rPr lang="en-US" altLang="ja-JP" sz="1100" dirty="0" smtClean="0">
                <a:latin typeface="+mn-lt"/>
                <a:ea typeface="+mn-ea"/>
                <a:cs typeface="+mn-cs"/>
              </a:rPr>
              <a:t>※ </a:t>
            </a:r>
            <a:r>
              <a:rPr lang="ja-JP" altLang="en-US" sz="1100" dirty="0" smtClean="0">
                <a:latin typeface="+mn-ea"/>
                <a:ea typeface="+mn-ea"/>
                <a:cs typeface="+mn-cs"/>
              </a:rPr>
              <a:t>遺族</a:t>
            </a:r>
            <a:r>
              <a:rPr lang="ja-JP" altLang="en-US" sz="1100" dirty="0">
                <a:latin typeface="+mn-ea"/>
                <a:ea typeface="+mn-ea"/>
                <a:cs typeface="+mn-cs"/>
              </a:rPr>
              <a:t>年金額</a:t>
            </a:r>
            <a:r>
              <a:rPr lang="ja-JP" altLang="en-US" sz="1100" dirty="0" smtClean="0">
                <a:latin typeface="+mn-ea"/>
                <a:ea typeface="+mn-ea"/>
                <a:cs typeface="+mn-cs"/>
              </a:rPr>
              <a:t>は、夫</a:t>
            </a:r>
            <a:r>
              <a:rPr lang="ja-JP" altLang="en-US" sz="1100" dirty="0">
                <a:latin typeface="+mn-ea"/>
                <a:ea typeface="+mn-ea"/>
                <a:cs typeface="+mn-cs"/>
              </a:rPr>
              <a:t>の平均標準報酬月額</a:t>
            </a:r>
            <a:r>
              <a:rPr lang="en-US" altLang="ja-JP" sz="1100" dirty="0">
                <a:latin typeface="+mn-lt"/>
                <a:ea typeface="+mn-ea"/>
                <a:cs typeface="+mn-cs"/>
              </a:rPr>
              <a:t>35</a:t>
            </a:r>
            <a:r>
              <a:rPr lang="ja-JP" altLang="en-US" sz="1100" dirty="0">
                <a:latin typeface="+mn-ea"/>
                <a:ea typeface="+mn-ea"/>
                <a:cs typeface="+mn-cs"/>
              </a:rPr>
              <a:t>万円、平均標準報酬額</a:t>
            </a:r>
            <a:r>
              <a:rPr lang="en-US" altLang="ja-JP" sz="1100" dirty="0">
                <a:latin typeface="+mn-lt"/>
                <a:ea typeface="+mn-ea"/>
                <a:cs typeface="+mn-cs"/>
              </a:rPr>
              <a:t>45.5</a:t>
            </a:r>
            <a:r>
              <a:rPr lang="ja-JP" altLang="en-US" sz="1100" dirty="0">
                <a:latin typeface="+mn-ea"/>
                <a:ea typeface="+mn-ea"/>
                <a:cs typeface="+mn-cs"/>
              </a:rPr>
              <a:t>万円、加入期間</a:t>
            </a:r>
            <a:r>
              <a:rPr lang="en-US" altLang="ja-JP" sz="1100" dirty="0">
                <a:latin typeface="+mn-lt"/>
                <a:ea typeface="+mn-ea"/>
                <a:cs typeface="+mn-cs"/>
              </a:rPr>
              <a:t>25</a:t>
            </a:r>
            <a:r>
              <a:rPr lang="ja-JP" altLang="en-US" sz="1100" dirty="0" smtClean="0">
                <a:latin typeface="+mn-ea"/>
                <a:ea typeface="+mn-ea"/>
                <a:cs typeface="+mn-cs"/>
              </a:rPr>
              <a:t>年（</a:t>
            </a:r>
            <a:r>
              <a:rPr lang="en-US" altLang="ja-JP" sz="1100" dirty="0" smtClean="0">
                <a:latin typeface="+mn-lt"/>
                <a:ea typeface="+mn-ea"/>
                <a:cs typeface="+mn-cs"/>
              </a:rPr>
              <a:t>300</a:t>
            </a:r>
            <a:r>
              <a:rPr lang="ja-JP" altLang="en-US" sz="1100" dirty="0" smtClean="0">
                <a:latin typeface="+mn-ea"/>
                <a:ea typeface="+mn-ea"/>
                <a:cs typeface="+mn-cs"/>
              </a:rPr>
              <a:t>月）で計算（平成</a:t>
            </a:r>
            <a:r>
              <a:rPr lang="en-US" altLang="ja-JP" sz="1100" dirty="0">
                <a:latin typeface="+mn-lt"/>
                <a:ea typeface="+mn-ea"/>
                <a:cs typeface="+mn-cs"/>
              </a:rPr>
              <a:t>27</a:t>
            </a:r>
            <a:r>
              <a:rPr lang="ja-JP" altLang="en-US" sz="1100" dirty="0">
                <a:latin typeface="+mn-ea"/>
                <a:ea typeface="+mn-ea"/>
                <a:cs typeface="+mn-cs"/>
              </a:rPr>
              <a:t>年度</a:t>
            </a:r>
            <a:r>
              <a:rPr lang="ja-JP" altLang="en-US" sz="1100" dirty="0" smtClean="0">
                <a:latin typeface="+mn-ea"/>
                <a:ea typeface="+mn-ea"/>
                <a:cs typeface="+mn-cs"/>
              </a:rPr>
              <a:t>価格）。</a:t>
            </a:r>
            <a:endParaRPr lang="ja-JP" altLang="en-US" sz="1100" dirty="0">
              <a:latin typeface="+mn-lt"/>
              <a:ea typeface="+mn-ea"/>
              <a:cs typeface="+mn-cs"/>
            </a:endParaRPr>
          </a:p>
        </p:txBody>
      </p:sp>
      <p:cxnSp>
        <p:nvCxnSpPr>
          <p:cNvPr id="66" name="直線コネクタ 65"/>
          <p:cNvCxnSpPr/>
          <p:nvPr/>
        </p:nvCxnSpPr>
        <p:spPr>
          <a:xfrm flipH="1">
            <a:off x="3182938" y="2357438"/>
            <a:ext cx="0" cy="1077912"/>
          </a:xfrm>
          <a:prstGeom prst="line">
            <a:avLst/>
          </a:prstGeom>
          <a:ln w="34925" cap="flat" cmpd="thinThick">
            <a:solidFill>
              <a:schemeClr val="tx2"/>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flipH="1">
            <a:off x="4554538" y="2357438"/>
            <a:ext cx="0" cy="1077912"/>
          </a:xfrm>
          <a:prstGeom prst="line">
            <a:avLst/>
          </a:prstGeom>
          <a:ln w="34925" cap="flat" cmpd="thinThick">
            <a:solidFill>
              <a:schemeClr val="tx2"/>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flipH="1">
            <a:off x="5907088" y="2357438"/>
            <a:ext cx="0" cy="1077912"/>
          </a:xfrm>
          <a:prstGeom prst="line">
            <a:avLst/>
          </a:prstGeom>
          <a:ln w="34925" cap="flat" cmpd="thinThick">
            <a:solidFill>
              <a:schemeClr val="tx2"/>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flipH="1">
            <a:off x="7269163" y="2357438"/>
            <a:ext cx="0" cy="1077912"/>
          </a:xfrm>
          <a:prstGeom prst="line">
            <a:avLst/>
          </a:prstGeom>
          <a:ln w="34925" cap="flat" cmpd="thinThick">
            <a:solidFill>
              <a:schemeClr val="tx2"/>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fade">
                                      <p:cBhvr>
                                        <p:cTn id="7" dur="500"/>
                                        <p:tgtEl>
                                          <p:spTgt spid="66"/>
                                        </p:tgtEl>
                                      </p:cBhvr>
                                    </p:animEffect>
                                  </p:childTnLst>
                                </p:cTn>
                              </p:par>
                              <p:par>
                                <p:cTn id="8" presetID="10" presetClass="entr" presetSubtype="0" fill="hold" nodeType="withEffect">
                                  <p:stCondLst>
                                    <p:cond delay="0"/>
                                  </p:stCondLst>
                                  <p:childTnLst>
                                    <p:set>
                                      <p:cBhvr>
                                        <p:cTn id="9" dur="1" fill="hold">
                                          <p:stCondLst>
                                            <p:cond delay="0"/>
                                          </p:stCondLst>
                                        </p:cTn>
                                        <p:tgtEl>
                                          <p:spTgt spid="104"/>
                                        </p:tgtEl>
                                        <p:attrNameLst>
                                          <p:attrName>style.visibility</p:attrName>
                                        </p:attrNameLst>
                                      </p:cBhvr>
                                      <p:to>
                                        <p:strVal val="visible"/>
                                      </p:to>
                                    </p:set>
                                    <p:animEffect transition="in" filter="fade">
                                      <p:cBhvr>
                                        <p:cTn id="10" dur="500"/>
                                        <p:tgtEl>
                                          <p:spTgt spid="104"/>
                                        </p:tgtEl>
                                      </p:cBhvr>
                                    </p:animEffect>
                                  </p:childTnLst>
                                </p:cTn>
                              </p:par>
                              <p:par>
                                <p:cTn id="11" presetID="10" presetClass="entr" presetSubtype="0" fill="hold" nodeType="withEffect">
                                  <p:stCondLst>
                                    <p:cond delay="0"/>
                                  </p:stCondLst>
                                  <p:childTnLst>
                                    <p:set>
                                      <p:cBhvr>
                                        <p:cTn id="12" dur="1" fill="hold">
                                          <p:stCondLst>
                                            <p:cond delay="0"/>
                                          </p:stCondLst>
                                        </p:cTn>
                                        <p:tgtEl>
                                          <p:spTgt spid="105"/>
                                        </p:tgtEl>
                                        <p:attrNameLst>
                                          <p:attrName>style.visibility</p:attrName>
                                        </p:attrNameLst>
                                      </p:cBhvr>
                                      <p:to>
                                        <p:strVal val="visible"/>
                                      </p:to>
                                    </p:set>
                                    <p:animEffect transition="in" filter="fade">
                                      <p:cBhvr>
                                        <p:cTn id="13" dur="500"/>
                                        <p:tgtEl>
                                          <p:spTgt spid="105"/>
                                        </p:tgtEl>
                                      </p:cBhvr>
                                    </p:animEffect>
                                  </p:childTnLst>
                                </p:cTn>
                              </p:par>
                              <p:par>
                                <p:cTn id="14" presetID="10" presetClass="entr" presetSubtype="0" fill="hold" nodeType="withEffect">
                                  <p:stCondLst>
                                    <p:cond delay="0"/>
                                  </p:stCondLst>
                                  <p:childTnLst>
                                    <p:set>
                                      <p:cBhvr>
                                        <p:cTn id="15" dur="1" fill="hold">
                                          <p:stCondLst>
                                            <p:cond delay="0"/>
                                          </p:stCondLst>
                                        </p:cTn>
                                        <p:tgtEl>
                                          <p:spTgt spid="106"/>
                                        </p:tgtEl>
                                        <p:attrNameLst>
                                          <p:attrName>style.visibility</p:attrName>
                                        </p:attrNameLst>
                                      </p:cBhvr>
                                      <p:to>
                                        <p:strVal val="visible"/>
                                      </p:to>
                                    </p:set>
                                    <p:animEffect transition="in" filter="fade">
                                      <p:cBhvr>
                                        <p:cTn id="16"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497C716C-A794-4959-ABC5-1894DE265349}" type="slidenum">
              <a:rPr lang="ja-JP" altLang="en-US"/>
              <a:pPr>
                <a:defRPr/>
              </a:pPr>
              <a:t>21</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ワークシート　万一の時の必要資金を計算しよう③</a:t>
            </a:r>
          </a:p>
        </p:txBody>
      </p:sp>
      <p:sp>
        <p:nvSpPr>
          <p:cNvPr id="9" name="角丸四角形 8"/>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2" name="テキスト ボックス 1"/>
          <p:cNvSpPr txBox="1"/>
          <p:nvPr/>
        </p:nvSpPr>
        <p:spPr>
          <a:xfrm>
            <a:off x="0" y="908050"/>
            <a:ext cx="9023350" cy="338554"/>
          </a:xfrm>
          <a:prstGeom prst="rect">
            <a:avLst/>
          </a:prstGeom>
          <a:noFill/>
        </p:spPr>
        <p:txBody>
          <a:bodyPr>
            <a:spAutoFit/>
          </a:bodyPr>
          <a:lstStyle/>
          <a:p>
            <a:pPr>
              <a:defRPr/>
            </a:pPr>
            <a:r>
              <a:rPr lang="ja-JP" altLang="en-US" sz="1600" dirty="0">
                <a:latin typeface="+mn-ea"/>
                <a:ea typeface="+mn-ea"/>
              </a:rPr>
              <a:t>最後に</a:t>
            </a:r>
            <a:r>
              <a:rPr lang="ja-JP" altLang="en-US" sz="1600" dirty="0" smtClean="0">
                <a:latin typeface="+mn-ea"/>
                <a:ea typeface="+mn-ea"/>
              </a:rPr>
              <a:t>、今の</a:t>
            </a:r>
            <a:r>
              <a:rPr lang="ja-JP" altLang="en-US" sz="1600" dirty="0">
                <a:latin typeface="+mn-ea"/>
                <a:ea typeface="+mn-ea"/>
              </a:rPr>
              <a:t>生活を維持するのに公的</a:t>
            </a:r>
            <a:r>
              <a:rPr lang="ja-JP" altLang="en-US" sz="1600" dirty="0" smtClean="0">
                <a:latin typeface="+mn-ea"/>
                <a:ea typeface="+mn-ea"/>
              </a:rPr>
              <a:t>保障（公的年金）だけ</a:t>
            </a:r>
            <a:r>
              <a:rPr lang="ja-JP" altLang="en-US" sz="1600" dirty="0">
                <a:latin typeface="+mn-ea"/>
                <a:ea typeface="+mn-ea"/>
              </a:rPr>
              <a:t>では不足する金額を計算しましょう。</a:t>
            </a:r>
            <a:endParaRPr lang="en-US" altLang="ja-JP" sz="1600" dirty="0">
              <a:latin typeface="+mn-ea"/>
              <a:ea typeface="+mn-ea"/>
            </a:endParaRPr>
          </a:p>
        </p:txBody>
      </p:sp>
      <p:cxnSp>
        <p:nvCxnSpPr>
          <p:cNvPr id="6" name="直線コネクタ 5"/>
          <p:cNvCxnSpPr/>
          <p:nvPr/>
        </p:nvCxnSpPr>
        <p:spPr>
          <a:xfrm>
            <a:off x="166688" y="1341438"/>
            <a:ext cx="8856662" cy="0"/>
          </a:xfrm>
          <a:prstGeom prst="line">
            <a:avLst/>
          </a:prstGeom>
          <a:ln w="34925" cap="rnd">
            <a:solidFill>
              <a:schemeClr val="accent3">
                <a:lumMod val="75000"/>
              </a:schemeClr>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graphicFrame>
        <p:nvGraphicFramePr>
          <p:cNvPr id="66" name="表 65"/>
          <p:cNvGraphicFramePr>
            <a:graphicFrameLocks noGrp="1"/>
          </p:cNvGraphicFramePr>
          <p:nvPr/>
        </p:nvGraphicFramePr>
        <p:xfrm>
          <a:off x="354013" y="2135188"/>
          <a:ext cx="2592387" cy="466725"/>
        </p:xfrm>
        <a:graphic>
          <a:graphicData uri="http://schemas.openxmlformats.org/drawingml/2006/table">
            <a:tbl>
              <a:tblPr firstRow="1" bandRow="1">
                <a:tableStyleId>{5C22544A-7EE6-4342-B048-85BDC9FD1C3A}</a:tableStyleId>
              </a:tblPr>
              <a:tblGrid>
                <a:gridCol w="1338264"/>
                <a:gridCol w="1254123"/>
              </a:tblGrid>
              <a:tr h="466725">
                <a:tc>
                  <a:txBody>
                    <a:bodyPr/>
                    <a:lstStyle/>
                    <a:p>
                      <a:pPr algn="ctr"/>
                      <a:r>
                        <a:rPr kumimoji="1" lang="ja-JP" altLang="en-US" sz="1600" b="1" dirty="0" smtClean="0">
                          <a:solidFill>
                            <a:schemeClr val="accent4">
                              <a:lumMod val="50000"/>
                            </a:schemeClr>
                          </a:solidFill>
                        </a:rPr>
                        <a:t>必要な生活費</a:t>
                      </a:r>
                      <a:endParaRPr kumimoji="1" lang="ja-JP" altLang="en-US" sz="1600" b="1" dirty="0">
                        <a:solidFill>
                          <a:schemeClr val="accent4">
                            <a:lumMod val="50000"/>
                          </a:schemeClr>
                        </a:solidFill>
                      </a:endParaRPr>
                    </a:p>
                  </a:txBody>
                  <a:tcPr marL="36005" marR="36005" marT="0" marB="0" anchor="ctr">
                    <a:lnL w="28575"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accent4">
                        <a:lumMod val="20000"/>
                        <a:lumOff val="80000"/>
                      </a:schemeClr>
                    </a:solidFill>
                  </a:tcPr>
                </a:tc>
                <a:tc>
                  <a:txBody>
                    <a:bodyPr/>
                    <a:lstStyle/>
                    <a:p>
                      <a:pPr marL="180000" algn="r"/>
                      <a:r>
                        <a:rPr kumimoji="1" lang="ja-JP" altLang="en-US" sz="1100" b="0" dirty="0" smtClean="0">
                          <a:solidFill>
                            <a:schemeClr val="accent4">
                              <a:lumMod val="50000"/>
                            </a:schemeClr>
                          </a:solidFill>
                        </a:rPr>
                        <a:t>万円</a:t>
                      </a:r>
                      <a:endParaRPr kumimoji="1" lang="ja-JP" altLang="en-US" sz="1100" b="0" dirty="0">
                        <a:solidFill>
                          <a:schemeClr val="accent4">
                            <a:lumMod val="50000"/>
                          </a:schemeClr>
                        </a:solidFill>
                      </a:endParaRPr>
                    </a:p>
                  </a:txBody>
                  <a:tcPr marL="72011" marR="72011" marT="45595" marB="45595" anchor="b">
                    <a:lnL w="12700" cap="flat" cmpd="sng" algn="ctr">
                      <a:solidFill>
                        <a:schemeClr val="accent4"/>
                      </a:solidFill>
                      <a:prstDash val="solid"/>
                      <a:round/>
                      <a:headEnd type="none" w="med" len="med"/>
                      <a:tailEnd type="none" w="med" len="med"/>
                    </a:lnL>
                    <a:lnR w="28575" cap="flat" cmpd="sng" algn="ctr">
                      <a:solidFill>
                        <a:schemeClr val="accent4"/>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bg1"/>
                    </a:solidFill>
                  </a:tcPr>
                </a:tc>
              </a:tr>
            </a:tbl>
          </a:graphicData>
        </a:graphic>
      </p:graphicFrame>
      <p:sp>
        <p:nvSpPr>
          <p:cNvPr id="104" name="テキスト ボックス 103"/>
          <p:cNvSpPr txBox="1">
            <a:spLocks noChangeArrowheads="1"/>
          </p:cNvSpPr>
          <p:nvPr/>
        </p:nvSpPr>
        <p:spPr bwMode="auto">
          <a:xfrm>
            <a:off x="1763713" y="21828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en-US" altLang="ja-JP" b="1">
                <a:solidFill>
                  <a:srgbClr val="FF0000"/>
                </a:solidFill>
                <a:ea typeface="ＭＳ Ｐゴシック" charset="-128"/>
              </a:rPr>
              <a:t>8,208</a:t>
            </a:r>
            <a:endParaRPr lang="ja-JP" altLang="en-US" b="1">
              <a:solidFill>
                <a:srgbClr val="FF0000"/>
              </a:solidFill>
              <a:ea typeface="ＭＳ Ｐゴシック" charset="-128"/>
            </a:endParaRPr>
          </a:p>
        </p:txBody>
      </p:sp>
      <p:graphicFrame>
        <p:nvGraphicFramePr>
          <p:cNvPr id="105" name="表 104"/>
          <p:cNvGraphicFramePr>
            <a:graphicFrameLocks noGrp="1"/>
          </p:cNvGraphicFramePr>
          <p:nvPr/>
        </p:nvGraphicFramePr>
        <p:xfrm>
          <a:off x="3708400" y="2135188"/>
          <a:ext cx="2592388" cy="466725"/>
        </p:xfrm>
        <a:graphic>
          <a:graphicData uri="http://schemas.openxmlformats.org/drawingml/2006/table">
            <a:tbl>
              <a:tblPr firstRow="1" bandRow="1">
                <a:tableStyleId>{5C22544A-7EE6-4342-B048-85BDC9FD1C3A}</a:tableStyleId>
              </a:tblPr>
              <a:tblGrid>
                <a:gridCol w="1152172"/>
                <a:gridCol w="1440216"/>
              </a:tblGrid>
              <a:tr h="466725">
                <a:tc>
                  <a:txBody>
                    <a:bodyPr/>
                    <a:lstStyle/>
                    <a:p>
                      <a:pPr algn="ctr"/>
                      <a:r>
                        <a:rPr kumimoji="1" lang="ja-JP" altLang="en-US" sz="1600" b="1" dirty="0" smtClean="0">
                          <a:solidFill>
                            <a:schemeClr val="accent5">
                              <a:lumMod val="50000"/>
                            </a:schemeClr>
                          </a:solidFill>
                        </a:rPr>
                        <a:t>遺族年金額</a:t>
                      </a:r>
                      <a:endParaRPr kumimoji="1" lang="ja-JP" altLang="en-US" sz="1600" b="1" dirty="0">
                        <a:solidFill>
                          <a:schemeClr val="accent5">
                            <a:lumMod val="50000"/>
                          </a:schemeClr>
                        </a:solidFill>
                      </a:endParaRPr>
                    </a:p>
                  </a:txBody>
                  <a:tcPr marL="36005" marR="36005" marT="0" marB="0" anchor="ctr">
                    <a:lnL w="28575"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28575" cap="flat" cmpd="sng" algn="ctr">
                      <a:solidFill>
                        <a:schemeClr val="accent5"/>
                      </a:solidFill>
                      <a:prstDash val="solid"/>
                      <a:round/>
                      <a:headEnd type="none" w="med" len="med"/>
                      <a:tailEnd type="none" w="med" len="med"/>
                    </a:lnB>
                    <a:solidFill>
                      <a:schemeClr val="accent5">
                        <a:lumMod val="20000"/>
                        <a:lumOff val="80000"/>
                      </a:schemeClr>
                    </a:solidFill>
                  </a:tcPr>
                </a:tc>
                <a:tc>
                  <a:txBody>
                    <a:bodyPr/>
                    <a:lstStyle/>
                    <a:p>
                      <a:pPr marL="180000" algn="r"/>
                      <a:r>
                        <a:rPr kumimoji="1" lang="ja-JP" altLang="en-US" sz="1100" b="0" dirty="0" smtClean="0">
                          <a:solidFill>
                            <a:schemeClr val="accent5">
                              <a:lumMod val="50000"/>
                            </a:schemeClr>
                          </a:solidFill>
                        </a:rPr>
                        <a:t>万円</a:t>
                      </a:r>
                      <a:endParaRPr kumimoji="1" lang="ja-JP" altLang="en-US" sz="1100" b="0" dirty="0">
                        <a:solidFill>
                          <a:schemeClr val="accent5">
                            <a:lumMod val="50000"/>
                          </a:schemeClr>
                        </a:solidFill>
                      </a:endParaRPr>
                    </a:p>
                  </a:txBody>
                  <a:tcPr marL="72011" marR="72011" marT="45595" marB="45595" anchor="b">
                    <a:lnL w="12700" cap="flat" cmpd="sng" algn="ctr">
                      <a:solidFill>
                        <a:schemeClr val="accent5"/>
                      </a:solidFill>
                      <a:prstDash val="solid"/>
                      <a:round/>
                      <a:headEnd type="none" w="med" len="med"/>
                      <a:tailEnd type="none" w="med" len="med"/>
                    </a:lnL>
                    <a:lnR w="28575" cap="flat" cmpd="sng" algn="ctr">
                      <a:solidFill>
                        <a:schemeClr val="accent5"/>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28575" cap="flat" cmpd="sng" algn="ctr">
                      <a:solidFill>
                        <a:schemeClr val="accent5"/>
                      </a:solidFill>
                      <a:prstDash val="solid"/>
                      <a:round/>
                      <a:headEnd type="none" w="med" len="med"/>
                      <a:tailEnd type="none" w="med" len="med"/>
                    </a:lnB>
                    <a:solidFill>
                      <a:schemeClr val="bg1"/>
                    </a:solidFill>
                  </a:tcPr>
                </a:tc>
              </a:tr>
            </a:tbl>
          </a:graphicData>
        </a:graphic>
      </p:graphicFrame>
      <p:sp>
        <p:nvSpPr>
          <p:cNvPr id="106" name="テキスト ボックス 105"/>
          <p:cNvSpPr txBox="1"/>
          <p:nvPr/>
        </p:nvSpPr>
        <p:spPr>
          <a:xfrm>
            <a:off x="4900613" y="2198688"/>
            <a:ext cx="990600" cy="338137"/>
          </a:xfrm>
          <a:prstGeom prst="rect">
            <a:avLst/>
          </a:prstGeom>
          <a:noFill/>
        </p:spPr>
        <p:txBody>
          <a:bodyPr>
            <a:spAutoFit/>
          </a:bodyPr>
          <a:lstStyle/>
          <a:p>
            <a:pPr algn="ctr">
              <a:defRPr/>
            </a:pPr>
            <a:r>
              <a:rPr lang="en-US" altLang="ja-JP" sz="1600" b="1" dirty="0">
                <a:solidFill>
                  <a:srgbClr val="FF0000"/>
                </a:solidFill>
                <a:latin typeface="+mn-ea"/>
                <a:ea typeface="+mn-ea"/>
                <a:cs typeface="+mn-cs"/>
              </a:rPr>
              <a:t>5,521</a:t>
            </a:r>
            <a:endParaRPr lang="ja-JP" altLang="en-US" sz="1600" b="1" dirty="0">
              <a:solidFill>
                <a:srgbClr val="FF0000"/>
              </a:solidFill>
              <a:latin typeface="+mn-ea"/>
              <a:ea typeface="+mn-ea"/>
              <a:cs typeface="+mn-cs"/>
            </a:endParaRPr>
          </a:p>
        </p:txBody>
      </p:sp>
      <p:sp>
        <p:nvSpPr>
          <p:cNvPr id="3" name="減算記号 2"/>
          <p:cNvSpPr/>
          <p:nvPr/>
        </p:nvSpPr>
        <p:spPr>
          <a:xfrm>
            <a:off x="3132138" y="2187575"/>
            <a:ext cx="360362" cy="360363"/>
          </a:xfrm>
          <a:prstGeom prst="mathMinus">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4" name="等号 3"/>
          <p:cNvSpPr/>
          <p:nvPr/>
        </p:nvSpPr>
        <p:spPr>
          <a:xfrm>
            <a:off x="6480175" y="2187575"/>
            <a:ext cx="360363" cy="360363"/>
          </a:xfrm>
          <a:prstGeom prst="mathEqua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7" name="正方形/長方形 6"/>
          <p:cNvSpPr/>
          <p:nvPr/>
        </p:nvSpPr>
        <p:spPr>
          <a:xfrm>
            <a:off x="7158038" y="2133600"/>
            <a:ext cx="1662112" cy="46831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b"/>
          <a:lstStyle/>
          <a:p>
            <a:pPr marL="180000" algn="r">
              <a:defRPr/>
            </a:pPr>
            <a:r>
              <a:rPr lang="ja-JP" altLang="en-US" sz="1100" dirty="0">
                <a:solidFill>
                  <a:schemeClr val="accent4">
                    <a:lumMod val="50000"/>
                  </a:schemeClr>
                </a:solidFill>
              </a:rPr>
              <a:t>万円</a:t>
            </a:r>
          </a:p>
        </p:txBody>
      </p:sp>
      <p:sp>
        <p:nvSpPr>
          <p:cNvPr id="107" name="テキスト ボックス 106"/>
          <p:cNvSpPr txBox="1"/>
          <p:nvPr/>
        </p:nvSpPr>
        <p:spPr>
          <a:xfrm>
            <a:off x="7469188" y="2198688"/>
            <a:ext cx="990600" cy="338137"/>
          </a:xfrm>
          <a:prstGeom prst="rect">
            <a:avLst/>
          </a:prstGeom>
          <a:noFill/>
        </p:spPr>
        <p:txBody>
          <a:bodyPr>
            <a:spAutoFit/>
          </a:bodyPr>
          <a:lstStyle/>
          <a:p>
            <a:pPr algn="ctr">
              <a:defRPr/>
            </a:pPr>
            <a:r>
              <a:rPr lang="en-US" altLang="ja-JP" sz="1600" b="1" dirty="0">
                <a:solidFill>
                  <a:srgbClr val="FF0000"/>
                </a:solidFill>
                <a:latin typeface="+mn-ea"/>
                <a:ea typeface="+mn-ea"/>
                <a:cs typeface="+mn-cs"/>
              </a:rPr>
              <a:t>2,687</a:t>
            </a:r>
            <a:endParaRPr lang="ja-JP" altLang="en-US" sz="1600" b="1" dirty="0">
              <a:solidFill>
                <a:srgbClr val="FF0000"/>
              </a:solidFill>
              <a:latin typeface="+mn-ea"/>
              <a:ea typeface="+mn-ea"/>
              <a:cs typeface="+mn-cs"/>
            </a:endParaRPr>
          </a:p>
        </p:txBody>
      </p:sp>
      <p:sp>
        <p:nvSpPr>
          <p:cNvPr id="12" name="角丸四角形 11"/>
          <p:cNvSpPr/>
          <p:nvPr/>
        </p:nvSpPr>
        <p:spPr>
          <a:xfrm>
            <a:off x="900113" y="2708275"/>
            <a:ext cx="7008812" cy="2881313"/>
          </a:xfrm>
          <a:custGeom>
            <a:avLst/>
            <a:gdLst>
              <a:gd name="connsiteX0" fmla="*/ 0 w 6768752"/>
              <a:gd name="connsiteY0" fmla="*/ 252033 h 1512168"/>
              <a:gd name="connsiteX1" fmla="*/ 252033 w 6768752"/>
              <a:gd name="connsiteY1" fmla="*/ 0 h 1512168"/>
              <a:gd name="connsiteX2" fmla="*/ 6516719 w 6768752"/>
              <a:gd name="connsiteY2" fmla="*/ 0 h 1512168"/>
              <a:gd name="connsiteX3" fmla="*/ 6768752 w 6768752"/>
              <a:gd name="connsiteY3" fmla="*/ 252033 h 1512168"/>
              <a:gd name="connsiteX4" fmla="*/ 6768752 w 6768752"/>
              <a:gd name="connsiteY4" fmla="*/ 1260135 h 1512168"/>
              <a:gd name="connsiteX5" fmla="*/ 6516719 w 6768752"/>
              <a:gd name="connsiteY5" fmla="*/ 1512168 h 1512168"/>
              <a:gd name="connsiteX6" fmla="*/ 252033 w 6768752"/>
              <a:gd name="connsiteY6" fmla="*/ 1512168 h 1512168"/>
              <a:gd name="connsiteX7" fmla="*/ 0 w 6768752"/>
              <a:gd name="connsiteY7" fmla="*/ 1260135 h 1512168"/>
              <a:gd name="connsiteX8" fmla="*/ 0 w 6768752"/>
              <a:gd name="connsiteY8" fmla="*/ 252033 h 1512168"/>
              <a:gd name="connsiteX0" fmla="*/ 0 w 6768752"/>
              <a:gd name="connsiteY0" fmla="*/ 252033 h 1512168"/>
              <a:gd name="connsiteX1" fmla="*/ 252033 w 6768752"/>
              <a:gd name="connsiteY1" fmla="*/ 0 h 1512168"/>
              <a:gd name="connsiteX2" fmla="*/ 6535769 w 6768752"/>
              <a:gd name="connsiteY2" fmla="*/ 9525 h 1512168"/>
              <a:gd name="connsiteX3" fmla="*/ 6768752 w 6768752"/>
              <a:gd name="connsiteY3" fmla="*/ 252033 h 1512168"/>
              <a:gd name="connsiteX4" fmla="*/ 6768752 w 6768752"/>
              <a:gd name="connsiteY4" fmla="*/ 1260135 h 1512168"/>
              <a:gd name="connsiteX5" fmla="*/ 6516719 w 6768752"/>
              <a:gd name="connsiteY5" fmla="*/ 1512168 h 1512168"/>
              <a:gd name="connsiteX6" fmla="*/ 252033 w 6768752"/>
              <a:gd name="connsiteY6" fmla="*/ 1512168 h 1512168"/>
              <a:gd name="connsiteX7" fmla="*/ 0 w 6768752"/>
              <a:gd name="connsiteY7" fmla="*/ 1260135 h 1512168"/>
              <a:gd name="connsiteX8" fmla="*/ 0 w 6768752"/>
              <a:gd name="connsiteY8" fmla="*/ 252033 h 1512168"/>
              <a:gd name="connsiteX0" fmla="*/ 0 w 6897205"/>
              <a:gd name="connsiteY0" fmla="*/ 487048 h 1747183"/>
              <a:gd name="connsiteX1" fmla="*/ 252033 w 6897205"/>
              <a:gd name="connsiteY1" fmla="*/ 235015 h 1747183"/>
              <a:gd name="connsiteX2" fmla="*/ 6535769 w 6897205"/>
              <a:gd name="connsiteY2" fmla="*/ 244540 h 1747183"/>
              <a:gd name="connsiteX3" fmla="*/ 6768752 w 6897205"/>
              <a:gd name="connsiteY3" fmla="*/ 487048 h 1747183"/>
              <a:gd name="connsiteX4" fmla="*/ 6768752 w 6897205"/>
              <a:gd name="connsiteY4" fmla="*/ 1495150 h 1747183"/>
              <a:gd name="connsiteX5" fmla="*/ 6516719 w 6897205"/>
              <a:gd name="connsiteY5" fmla="*/ 1747183 h 1747183"/>
              <a:gd name="connsiteX6" fmla="*/ 252033 w 6897205"/>
              <a:gd name="connsiteY6" fmla="*/ 1747183 h 1747183"/>
              <a:gd name="connsiteX7" fmla="*/ 0 w 6897205"/>
              <a:gd name="connsiteY7" fmla="*/ 1495150 h 1747183"/>
              <a:gd name="connsiteX8" fmla="*/ 0 w 6897205"/>
              <a:gd name="connsiteY8" fmla="*/ 487048 h 1747183"/>
              <a:gd name="connsiteX0" fmla="*/ 0 w 6770857"/>
              <a:gd name="connsiteY0" fmla="*/ 252033 h 1512168"/>
              <a:gd name="connsiteX1" fmla="*/ 252033 w 6770857"/>
              <a:gd name="connsiteY1" fmla="*/ 0 h 1512168"/>
              <a:gd name="connsiteX2" fmla="*/ 6535769 w 6770857"/>
              <a:gd name="connsiteY2" fmla="*/ 9525 h 1512168"/>
              <a:gd name="connsiteX3" fmla="*/ 6768752 w 6770857"/>
              <a:gd name="connsiteY3" fmla="*/ 252033 h 1512168"/>
              <a:gd name="connsiteX4" fmla="*/ 6768752 w 6770857"/>
              <a:gd name="connsiteY4" fmla="*/ 1260135 h 1512168"/>
              <a:gd name="connsiteX5" fmla="*/ 6516719 w 6770857"/>
              <a:gd name="connsiteY5" fmla="*/ 1512168 h 1512168"/>
              <a:gd name="connsiteX6" fmla="*/ 252033 w 6770857"/>
              <a:gd name="connsiteY6" fmla="*/ 1512168 h 1512168"/>
              <a:gd name="connsiteX7" fmla="*/ 0 w 6770857"/>
              <a:gd name="connsiteY7" fmla="*/ 1260135 h 1512168"/>
              <a:gd name="connsiteX8" fmla="*/ 0 w 6770857"/>
              <a:gd name="connsiteY8" fmla="*/ 252033 h 1512168"/>
              <a:gd name="connsiteX0" fmla="*/ 0 w 6822876"/>
              <a:gd name="connsiteY0" fmla="*/ 444521 h 1704656"/>
              <a:gd name="connsiteX1" fmla="*/ 252033 w 6822876"/>
              <a:gd name="connsiteY1" fmla="*/ 192488 h 1704656"/>
              <a:gd name="connsiteX2" fmla="*/ 6535769 w 6822876"/>
              <a:gd name="connsiteY2" fmla="*/ 202013 h 1704656"/>
              <a:gd name="connsiteX3" fmla="*/ 6768752 w 6822876"/>
              <a:gd name="connsiteY3" fmla="*/ 444521 h 1704656"/>
              <a:gd name="connsiteX4" fmla="*/ 6768752 w 6822876"/>
              <a:gd name="connsiteY4" fmla="*/ 1452623 h 1704656"/>
              <a:gd name="connsiteX5" fmla="*/ 6516719 w 6822876"/>
              <a:gd name="connsiteY5" fmla="*/ 1704656 h 1704656"/>
              <a:gd name="connsiteX6" fmla="*/ 252033 w 6822876"/>
              <a:gd name="connsiteY6" fmla="*/ 1704656 h 1704656"/>
              <a:gd name="connsiteX7" fmla="*/ 0 w 6822876"/>
              <a:gd name="connsiteY7" fmla="*/ 1452623 h 1704656"/>
              <a:gd name="connsiteX8" fmla="*/ 0 w 6822876"/>
              <a:gd name="connsiteY8" fmla="*/ 444521 h 1704656"/>
              <a:gd name="connsiteX0" fmla="*/ 0 w 7010053"/>
              <a:gd name="connsiteY0" fmla="*/ 803683 h 2063818"/>
              <a:gd name="connsiteX1" fmla="*/ 252033 w 7010053"/>
              <a:gd name="connsiteY1" fmla="*/ 551650 h 2063818"/>
              <a:gd name="connsiteX2" fmla="*/ 6535769 w 7010053"/>
              <a:gd name="connsiteY2" fmla="*/ 561175 h 2063818"/>
              <a:gd name="connsiteX3" fmla="*/ 7006877 w 7010053"/>
              <a:gd name="connsiteY3" fmla="*/ 13108 h 2063818"/>
              <a:gd name="connsiteX4" fmla="*/ 6768752 w 7010053"/>
              <a:gd name="connsiteY4" fmla="*/ 1811785 h 2063818"/>
              <a:gd name="connsiteX5" fmla="*/ 6516719 w 7010053"/>
              <a:gd name="connsiteY5" fmla="*/ 2063818 h 2063818"/>
              <a:gd name="connsiteX6" fmla="*/ 252033 w 7010053"/>
              <a:gd name="connsiteY6" fmla="*/ 2063818 h 2063818"/>
              <a:gd name="connsiteX7" fmla="*/ 0 w 7010053"/>
              <a:gd name="connsiteY7" fmla="*/ 1811785 h 2063818"/>
              <a:gd name="connsiteX8" fmla="*/ 0 w 7010053"/>
              <a:gd name="connsiteY8" fmla="*/ 803683 h 2063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0053" h="2063818">
                <a:moveTo>
                  <a:pt x="0" y="803683"/>
                </a:moveTo>
                <a:cubicBezTo>
                  <a:pt x="0" y="664489"/>
                  <a:pt x="112839" y="551650"/>
                  <a:pt x="252033" y="551650"/>
                </a:cubicBezTo>
                <a:lnTo>
                  <a:pt x="6535769" y="561175"/>
                </a:lnTo>
                <a:cubicBezTo>
                  <a:pt x="6970238" y="8725"/>
                  <a:pt x="7025927" y="-30836"/>
                  <a:pt x="7006877" y="13108"/>
                </a:cubicBezTo>
                <a:lnTo>
                  <a:pt x="6768752" y="1811785"/>
                </a:lnTo>
                <a:cubicBezTo>
                  <a:pt x="6768752" y="1950979"/>
                  <a:pt x="6655913" y="2063818"/>
                  <a:pt x="6516719" y="2063818"/>
                </a:cubicBezTo>
                <a:lnTo>
                  <a:pt x="252033" y="2063818"/>
                </a:lnTo>
                <a:cubicBezTo>
                  <a:pt x="112839" y="2063818"/>
                  <a:pt x="0" y="1950979"/>
                  <a:pt x="0" y="1811785"/>
                </a:cubicBezTo>
                <a:lnTo>
                  <a:pt x="0" y="803683"/>
                </a:ln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endParaRPr lang="ja-JP" altLang="en-US" sz="1400" dirty="0">
              <a:solidFill>
                <a:schemeClr val="tx1"/>
              </a:solidFill>
            </a:endParaRPr>
          </a:p>
        </p:txBody>
      </p:sp>
      <p:sp>
        <p:nvSpPr>
          <p:cNvPr id="13" name="テキスト ボックス 12"/>
          <p:cNvSpPr txBox="1"/>
          <p:nvPr/>
        </p:nvSpPr>
        <p:spPr>
          <a:xfrm>
            <a:off x="1042988" y="3835400"/>
            <a:ext cx="6697662" cy="1708150"/>
          </a:xfrm>
          <a:prstGeom prst="rect">
            <a:avLst/>
          </a:prstGeom>
          <a:noFill/>
        </p:spPr>
        <p:txBody>
          <a:bodyPr>
            <a:spAutoFit/>
          </a:bodyPr>
          <a:lstStyle/>
          <a:p>
            <a:pPr>
              <a:defRPr/>
            </a:pPr>
            <a:r>
              <a:rPr lang="ja-JP" altLang="en-US" dirty="0">
                <a:latin typeface="+mn-ea"/>
                <a:ea typeface="+mn-ea"/>
                <a:cs typeface="+mn-cs"/>
              </a:rPr>
              <a:t>もしものことが起きたときには、公的保障や企業保障に支えてもらえますが、それだけでは不足する</a:t>
            </a:r>
            <a:r>
              <a:rPr lang="ja-JP" altLang="en-US" dirty="0" smtClean="0">
                <a:latin typeface="+mn-ea"/>
                <a:ea typeface="+mn-ea"/>
                <a:cs typeface="+mn-cs"/>
              </a:rPr>
              <a:t>こともあります</a:t>
            </a:r>
            <a:r>
              <a:rPr lang="ja-JP" altLang="en-US" dirty="0">
                <a:latin typeface="+mn-ea"/>
                <a:ea typeface="+mn-ea"/>
                <a:cs typeface="+mn-cs"/>
              </a:rPr>
              <a:t>。</a:t>
            </a:r>
            <a:endParaRPr lang="en-US" altLang="ja-JP" dirty="0">
              <a:latin typeface="+mn-ea"/>
              <a:ea typeface="+mn-ea"/>
              <a:cs typeface="+mn-cs"/>
            </a:endParaRPr>
          </a:p>
          <a:p>
            <a:pPr>
              <a:defRPr/>
            </a:pPr>
            <a:r>
              <a:rPr lang="ja-JP" altLang="en-US" dirty="0">
                <a:latin typeface="+mn-ea"/>
                <a:ea typeface="+mn-ea"/>
                <a:cs typeface="+mn-cs"/>
              </a:rPr>
              <a:t>今回のケースでは、これだけの金額が不足します。</a:t>
            </a:r>
            <a:endParaRPr lang="en-US" altLang="ja-JP" dirty="0">
              <a:latin typeface="+mn-ea"/>
              <a:ea typeface="+mn-ea"/>
              <a:cs typeface="+mn-cs"/>
            </a:endParaRPr>
          </a:p>
          <a:p>
            <a:pPr>
              <a:defRPr/>
            </a:pPr>
            <a:r>
              <a:rPr lang="ja-JP" altLang="en-US" dirty="0">
                <a:latin typeface="+mn-ea"/>
                <a:ea typeface="+mn-ea"/>
                <a:cs typeface="+mn-cs"/>
              </a:rPr>
              <a:t>この時のために＿＿＿＿＿や＿＿＿＿＿で備えておきましょう。</a:t>
            </a:r>
            <a:endParaRPr lang="en-US" altLang="ja-JP" dirty="0">
              <a:latin typeface="+mn-ea"/>
              <a:ea typeface="+mn-ea"/>
              <a:cs typeface="+mn-cs"/>
            </a:endParaRPr>
          </a:p>
          <a:p>
            <a:pPr>
              <a:defRPr/>
            </a:pPr>
            <a:endParaRPr lang="en-US" altLang="ja-JP" sz="1100" dirty="0">
              <a:latin typeface="+mn-ea"/>
              <a:ea typeface="+mn-ea"/>
              <a:cs typeface="+mn-cs"/>
            </a:endParaRPr>
          </a:p>
          <a:p>
            <a:pPr marL="182563" indent="-182563">
              <a:defRPr/>
            </a:pPr>
            <a:r>
              <a:rPr lang="en-US" altLang="ja-JP" sz="1100" dirty="0" smtClean="0">
                <a:latin typeface="+mn-ea"/>
                <a:ea typeface="+mn-ea"/>
                <a:cs typeface="+mn-cs"/>
              </a:rPr>
              <a:t>※ </a:t>
            </a:r>
            <a:r>
              <a:rPr lang="ja-JP" altLang="en-US" sz="1100" dirty="0" smtClean="0">
                <a:latin typeface="+mn-ea"/>
                <a:ea typeface="+mn-ea"/>
                <a:cs typeface="+mn-cs"/>
              </a:rPr>
              <a:t>遺族</a:t>
            </a:r>
            <a:r>
              <a:rPr lang="ja-JP" altLang="en-US" sz="1100" dirty="0">
                <a:latin typeface="+mn-ea"/>
                <a:ea typeface="+mn-ea"/>
                <a:cs typeface="+mn-cs"/>
              </a:rPr>
              <a:t>の生活費のほかに、子どもの教育費、子どもの結婚資金、住宅費用、葬儀費用、負債の清算資金、相続費用・相続税、予備費等が必要になります。</a:t>
            </a:r>
          </a:p>
        </p:txBody>
      </p:sp>
      <p:sp>
        <p:nvSpPr>
          <p:cNvPr id="16" name="テキスト ボックス 15"/>
          <p:cNvSpPr txBox="1"/>
          <p:nvPr/>
        </p:nvSpPr>
        <p:spPr>
          <a:xfrm>
            <a:off x="2828925" y="4627563"/>
            <a:ext cx="935038" cy="369887"/>
          </a:xfrm>
          <a:prstGeom prst="rect">
            <a:avLst/>
          </a:prstGeom>
          <a:noFill/>
        </p:spPr>
        <p:txBody>
          <a:bodyPr>
            <a:spAutoFit/>
          </a:bodyPr>
          <a:lstStyle/>
          <a:p>
            <a:pPr>
              <a:defRPr/>
            </a:pPr>
            <a:r>
              <a:rPr lang="ja-JP" altLang="en-US" b="1" dirty="0">
                <a:solidFill>
                  <a:schemeClr val="accent5"/>
                </a:solidFill>
                <a:latin typeface="+mn-ea"/>
                <a:ea typeface="+mn-ea"/>
                <a:cs typeface="+mn-cs"/>
              </a:rPr>
              <a:t>預貯金</a:t>
            </a:r>
          </a:p>
        </p:txBody>
      </p:sp>
      <p:sp>
        <p:nvSpPr>
          <p:cNvPr id="108" name="テキスト ボックス 107"/>
          <p:cNvSpPr txBox="1"/>
          <p:nvPr/>
        </p:nvSpPr>
        <p:spPr>
          <a:xfrm>
            <a:off x="4405313" y="4627563"/>
            <a:ext cx="935037" cy="369887"/>
          </a:xfrm>
          <a:prstGeom prst="rect">
            <a:avLst/>
          </a:prstGeom>
          <a:noFill/>
        </p:spPr>
        <p:txBody>
          <a:bodyPr>
            <a:spAutoFit/>
          </a:bodyPr>
          <a:lstStyle/>
          <a:p>
            <a:pPr>
              <a:defRPr/>
            </a:pPr>
            <a:r>
              <a:rPr lang="ja-JP" altLang="en-US" b="1" dirty="0">
                <a:solidFill>
                  <a:schemeClr val="accent6">
                    <a:lumMod val="75000"/>
                  </a:schemeClr>
                </a:solidFill>
                <a:latin typeface="+mn-ea"/>
                <a:ea typeface="+mn-ea"/>
                <a:cs typeface="+mn-cs"/>
              </a:rPr>
              <a:t>保険</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4"/>
                                        </p:tgtEl>
                                        <p:attrNameLst>
                                          <p:attrName>style.visibility</p:attrName>
                                        </p:attrNameLst>
                                      </p:cBhvr>
                                      <p:to>
                                        <p:strVal val="visible"/>
                                      </p:to>
                                    </p:set>
                                    <p:animEffect transition="in" filter="fade">
                                      <p:cBhvr>
                                        <p:cTn id="7" dur="500"/>
                                        <p:tgtEl>
                                          <p:spTgt spid="1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6"/>
                                        </p:tgtEl>
                                        <p:attrNameLst>
                                          <p:attrName>style.visibility</p:attrName>
                                        </p:attrNameLst>
                                      </p:cBhvr>
                                      <p:to>
                                        <p:strVal val="visible"/>
                                      </p:to>
                                    </p:set>
                                    <p:animEffect transition="in" filter="fade">
                                      <p:cBhvr>
                                        <p:cTn id="12" dur="500"/>
                                        <p:tgtEl>
                                          <p:spTgt spid="1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7"/>
                                        </p:tgtEl>
                                        <p:attrNameLst>
                                          <p:attrName>style.visibility</p:attrName>
                                        </p:attrNameLst>
                                      </p:cBhvr>
                                      <p:to>
                                        <p:strVal val="visible"/>
                                      </p:to>
                                    </p:set>
                                    <p:animEffect transition="in" filter="fade">
                                      <p:cBhvr>
                                        <p:cTn id="17" dur="500"/>
                                        <p:tgtEl>
                                          <p:spTgt spid="1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08"/>
                                        </p:tgtEl>
                                        <p:attrNameLst>
                                          <p:attrName>style.visibility</p:attrName>
                                        </p:attrNameLst>
                                      </p:cBhvr>
                                      <p:to>
                                        <p:strVal val="visible"/>
                                      </p:to>
                                    </p:set>
                                    <p:animEffect transition="in" filter="fade">
                                      <p:cBhvr>
                                        <p:cTn id="35"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P spid="106" grpId="0"/>
      <p:bldP spid="107" grpId="0"/>
      <p:bldP spid="13" grpId="0"/>
      <p:bldP spid="16" grpId="0"/>
      <p:bldP spid="10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44A67966-F10E-4DDC-A12E-595F62666A26}" type="slidenum">
              <a:rPr lang="ja-JP" altLang="en-US"/>
              <a:pPr>
                <a:defRPr/>
              </a:pPr>
              <a:t>22</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323850" y="1341586"/>
            <a:ext cx="1584325" cy="503238"/>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リスク</a:t>
            </a:r>
          </a:p>
        </p:txBody>
      </p:sp>
      <p:sp>
        <p:nvSpPr>
          <p:cNvPr id="8" name="正方形/長方形 7"/>
          <p:cNvSpPr/>
          <p:nvPr/>
        </p:nvSpPr>
        <p:spPr>
          <a:xfrm>
            <a:off x="2643188" y="1341586"/>
            <a:ext cx="1584325" cy="503238"/>
          </a:xfrm>
          <a:prstGeom prst="rect">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公的保障</a:t>
            </a:r>
          </a:p>
        </p:txBody>
      </p:sp>
      <p:sp>
        <p:nvSpPr>
          <p:cNvPr id="9" name="正方形/長方形 8"/>
          <p:cNvSpPr/>
          <p:nvPr/>
        </p:nvSpPr>
        <p:spPr>
          <a:xfrm>
            <a:off x="4916488" y="1341586"/>
            <a:ext cx="1584325" cy="503238"/>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企業保障</a:t>
            </a:r>
          </a:p>
        </p:txBody>
      </p:sp>
      <p:sp>
        <p:nvSpPr>
          <p:cNvPr id="10" name="正方形/長方形 9"/>
          <p:cNvSpPr/>
          <p:nvPr/>
        </p:nvSpPr>
        <p:spPr>
          <a:xfrm>
            <a:off x="7189788" y="1341586"/>
            <a:ext cx="1584325" cy="503238"/>
          </a:xfrm>
          <a:prstGeom prst="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私的保障</a:t>
            </a:r>
          </a:p>
        </p:txBody>
      </p:sp>
      <p:sp>
        <p:nvSpPr>
          <p:cNvPr id="11" name="角丸四角形 10"/>
          <p:cNvSpPr/>
          <p:nvPr/>
        </p:nvSpPr>
        <p:spPr>
          <a:xfrm>
            <a:off x="323850" y="1901032"/>
            <a:ext cx="1584325" cy="973137"/>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2800" b="1" dirty="0">
                <a:solidFill>
                  <a:schemeClr val="bg1"/>
                </a:solidFill>
              </a:rPr>
              <a:t>病気</a:t>
            </a:r>
            <a:endParaRPr lang="en-US" altLang="ja-JP" sz="2800" b="1" dirty="0">
              <a:solidFill>
                <a:schemeClr val="bg1"/>
              </a:solidFill>
            </a:endParaRPr>
          </a:p>
          <a:p>
            <a:pPr algn="ctr" fontAlgn="auto">
              <a:spcBef>
                <a:spcPts val="0"/>
              </a:spcBef>
              <a:spcAft>
                <a:spcPts val="0"/>
              </a:spcAft>
              <a:defRPr/>
            </a:pPr>
            <a:r>
              <a:rPr lang="ja-JP" altLang="en-US" sz="2800" b="1" dirty="0">
                <a:solidFill>
                  <a:schemeClr val="bg1"/>
                </a:solidFill>
              </a:rPr>
              <a:t>ケガ</a:t>
            </a:r>
          </a:p>
        </p:txBody>
      </p:sp>
      <p:sp>
        <p:nvSpPr>
          <p:cNvPr id="13" name="角丸四角形 12"/>
          <p:cNvSpPr/>
          <p:nvPr/>
        </p:nvSpPr>
        <p:spPr>
          <a:xfrm>
            <a:off x="2643188" y="1901825"/>
            <a:ext cx="1584325" cy="97155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5">
                    <a:lumMod val="50000"/>
                  </a:schemeClr>
                </a:solidFill>
              </a:rPr>
              <a:t>健康保険</a:t>
            </a:r>
          </a:p>
        </p:txBody>
      </p:sp>
      <p:sp>
        <p:nvSpPr>
          <p:cNvPr id="14" name="角丸四角形 13"/>
          <p:cNvSpPr/>
          <p:nvPr/>
        </p:nvSpPr>
        <p:spPr>
          <a:xfrm>
            <a:off x="7189788" y="1901825"/>
            <a:ext cx="1584325" cy="973138"/>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2"/>
                </a:solidFill>
              </a:rPr>
              <a:t>医療保険</a:t>
            </a:r>
            <a:endParaRPr lang="en-US" altLang="ja-JP" dirty="0">
              <a:solidFill>
                <a:schemeClr val="accent2"/>
              </a:solidFill>
            </a:endParaRPr>
          </a:p>
        </p:txBody>
      </p:sp>
      <p:sp>
        <p:nvSpPr>
          <p:cNvPr id="15" name="正方形/長方形 14"/>
          <p:cNvSpPr/>
          <p:nvPr/>
        </p:nvSpPr>
        <p:spPr>
          <a:xfrm>
            <a:off x="539750" y="3468688"/>
            <a:ext cx="8059738" cy="298767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4598" name="テキスト ボックス 15"/>
          <p:cNvSpPr txBox="1">
            <a:spLocks noChangeArrowheads="1"/>
          </p:cNvSpPr>
          <p:nvPr/>
        </p:nvSpPr>
        <p:spPr bwMode="auto">
          <a:xfrm>
            <a:off x="2359025" y="3481388"/>
            <a:ext cx="44275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医療保険</a:t>
            </a:r>
          </a:p>
        </p:txBody>
      </p:sp>
      <p:sp>
        <p:nvSpPr>
          <p:cNvPr id="18" name="正方形/長方形 17"/>
          <p:cNvSpPr/>
          <p:nvPr/>
        </p:nvSpPr>
        <p:spPr>
          <a:xfrm>
            <a:off x="1044575" y="5094288"/>
            <a:ext cx="5653088" cy="431800"/>
          </a:xfrm>
          <a:prstGeom prst="rect">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dirty="0">
                <a:solidFill>
                  <a:schemeClr val="tx1"/>
                </a:solidFill>
              </a:rPr>
              <a:t>入院給付金：日額○○円</a:t>
            </a:r>
            <a:r>
              <a:rPr lang="en-US" altLang="ja-JP" dirty="0">
                <a:solidFill>
                  <a:schemeClr val="tx1"/>
                </a:solidFill>
              </a:rPr>
              <a:t>×</a:t>
            </a:r>
            <a:r>
              <a:rPr lang="ja-JP" altLang="en-US" dirty="0">
                <a:solidFill>
                  <a:schemeClr val="tx1"/>
                </a:solidFill>
              </a:rPr>
              <a:t>入院日数</a:t>
            </a:r>
          </a:p>
        </p:txBody>
      </p:sp>
      <p:sp>
        <p:nvSpPr>
          <p:cNvPr id="24600" name="テキスト ボックス 19"/>
          <p:cNvSpPr txBox="1">
            <a:spLocks noChangeArrowheads="1"/>
          </p:cNvSpPr>
          <p:nvPr/>
        </p:nvSpPr>
        <p:spPr bwMode="auto">
          <a:xfrm>
            <a:off x="679450" y="6011863"/>
            <a:ext cx="823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契約</a:t>
            </a:r>
          </a:p>
        </p:txBody>
      </p:sp>
      <p:sp>
        <p:nvSpPr>
          <p:cNvPr id="24601" name="テキスト ボックス 20"/>
          <p:cNvSpPr txBox="1">
            <a:spLocks noChangeArrowheads="1"/>
          </p:cNvSpPr>
          <p:nvPr/>
        </p:nvSpPr>
        <p:spPr bwMode="auto">
          <a:xfrm>
            <a:off x="6342063" y="6011863"/>
            <a:ext cx="8239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満了</a:t>
            </a:r>
          </a:p>
        </p:txBody>
      </p:sp>
      <p:sp>
        <p:nvSpPr>
          <p:cNvPr id="24602" name="テキスト ボックス 23"/>
          <p:cNvSpPr txBox="1">
            <a:spLocks noChangeArrowheads="1"/>
          </p:cNvSpPr>
          <p:nvPr/>
        </p:nvSpPr>
        <p:spPr bwMode="auto">
          <a:xfrm>
            <a:off x="546100" y="3829050"/>
            <a:ext cx="80549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buFont typeface="Wingdings" pitchFamily="2" charset="2"/>
              <a:buChar char="l"/>
            </a:pPr>
            <a:r>
              <a:rPr lang="ja-JP" altLang="en-US" sz="1600"/>
              <a:t>病気やケガで入院したり、所定の手術を受けたときに、給付金を受け取ることができます。</a:t>
            </a:r>
            <a:endParaRPr lang="en-US" altLang="ja-JP" sz="1600"/>
          </a:p>
          <a:p>
            <a:pPr eaLnBrk="1" hangingPunct="1">
              <a:buFont typeface="Wingdings" pitchFamily="2" charset="2"/>
              <a:buChar char="l"/>
            </a:pPr>
            <a:r>
              <a:rPr lang="ja-JP" altLang="en-US" sz="1600"/>
              <a:t>保障期間は、定期型と終身型があります。</a:t>
            </a:r>
          </a:p>
        </p:txBody>
      </p:sp>
      <p:sp>
        <p:nvSpPr>
          <p:cNvPr id="25" name="正方形/長方形 24"/>
          <p:cNvSpPr/>
          <p:nvPr/>
        </p:nvSpPr>
        <p:spPr>
          <a:xfrm>
            <a:off x="1047750" y="5580063"/>
            <a:ext cx="5649913" cy="431800"/>
          </a:xfrm>
          <a:prstGeom prst="rect">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dirty="0">
                <a:solidFill>
                  <a:schemeClr val="tx1"/>
                </a:solidFill>
              </a:rPr>
              <a:t>手術給付金：日額○○円</a:t>
            </a:r>
            <a:r>
              <a:rPr lang="en-US" altLang="ja-JP" dirty="0">
                <a:solidFill>
                  <a:schemeClr val="tx1"/>
                </a:solidFill>
              </a:rPr>
              <a:t>×</a:t>
            </a:r>
            <a:r>
              <a:rPr lang="ja-JP" altLang="en-US" dirty="0">
                <a:solidFill>
                  <a:schemeClr val="tx1"/>
                </a:solidFill>
              </a:rPr>
              <a:t>所定の倍率</a:t>
            </a:r>
          </a:p>
        </p:txBody>
      </p:sp>
      <p:sp>
        <p:nvSpPr>
          <p:cNvPr id="24607" name="テキスト ボックス 1"/>
          <p:cNvSpPr txBox="1">
            <a:spLocks noChangeArrowheads="1"/>
          </p:cNvSpPr>
          <p:nvPr/>
        </p:nvSpPr>
        <p:spPr bwMode="auto">
          <a:xfrm>
            <a:off x="1028700" y="4692650"/>
            <a:ext cx="3543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dirty="0"/>
              <a:t>＜医療</a:t>
            </a:r>
            <a:r>
              <a:rPr lang="ja-JP" altLang="en-US" dirty="0" smtClean="0"/>
              <a:t>保険（定期型）の</a:t>
            </a:r>
            <a:r>
              <a:rPr lang="ja-JP" altLang="en-US" dirty="0"/>
              <a:t>例＞</a:t>
            </a:r>
          </a:p>
        </p:txBody>
      </p:sp>
      <p:sp>
        <p:nvSpPr>
          <p:cNvPr id="29" name="加算記号 28"/>
          <p:cNvSpPr/>
          <p:nvPr/>
        </p:nvSpPr>
        <p:spPr>
          <a:xfrm>
            <a:off x="6659563" y="2171700"/>
            <a:ext cx="433387" cy="433388"/>
          </a:xfrm>
          <a:prstGeom prst="mathPlus">
            <a:avLst/>
          </a:prstGeom>
          <a:solidFill>
            <a:srgbClr val="DEA3A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33" name="角丸四角形 32"/>
          <p:cNvSpPr/>
          <p:nvPr/>
        </p:nvSpPr>
        <p:spPr>
          <a:xfrm>
            <a:off x="4916488" y="1901825"/>
            <a:ext cx="1584325" cy="971550"/>
          </a:xfrm>
          <a:prstGeom prst="roundRect">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zh-TW" altLang="en-US" dirty="0">
                <a:solidFill>
                  <a:schemeClr val="accent4">
                    <a:lumMod val="50000"/>
                  </a:schemeClr>
                </a:solidFill>
              </a:rPr>
              <a:t>法定外労働</a:t>
            </a:r>
            <a:endParaRPr lang="en-US" altLang="zh-TW" dirty="0">
              <a:solidFill>
                <a:schemeClr val="accent4">
                  <a:lumMod val="50000"/>
                </a:schemeClr>
              </a:solidFill>
            </a:endParaRPr>
          </a:p>
          <a:p>
            <a:pPr fontAlgn="auto">
              <a:spcBef>
                <a:spcPts val="0"/>
              </a:spcBef>
              <a:spcAft>
                <a:spcPts val="0"/>
              </a:spcAft>
              <a:defRPr/>
            </a:pPr>
            <a:r>
              <a:rPr lang="zh-TW" altLang="en-US" dirty="0">
                <a:solidFill>
                  <a:schemeClr val="accent4">
                    <a:lumMod val="50000"/>
                  </a:schemeClr>
                </a:solidFill>
              </a:rPr>
              <a:t>災害補償</a:t>
            </a:r>
            <a:r>
              <a:rPr lang="ja-JP" altLang="en-US" dirty="0">
                <a:solidFill>
                  <a:schemeClr val="accent4">
                    <a:lumMod val="50000"/>
                  </a:schemeClr>
                </a:solidFill>
              </a:rPr>
              <a:t>　等</a:t>
            </a:r>
          </a:p>
        </p:txBody>
      </p:sp>
      <p:cxnSp>
        <p:nvCxnSpPr>
          <p:cNvPr id="3" name="カギ線コネクタ 2"/>
          <p:cNvCxnSpPr>
            <a:stCxn id="14" idx="2"/>
            <a:endCxn id="15" idx="0"/>
          </p:cNvCxnSpPr>
          <p:nvPr/>
        </p:nvCxnSpPr>
        <p:spPr>
          <a:xfrm rot="5400000">
            <a:off x="5979319" y="1466057"/>
            <a:ext cx="593725" cy="3411537"/>
          </a:xfrm>
          <a:prstGeom prst="bentConnector3">
            <a:avLst/>
          </a:prstGeom>
          <a:ln w="34925" cap="rnd">
            <a:solidFill>
              <a:schemeClr val="accent6">
                <a:lumMod val="60000"/>
                <a:lumOff val="40000"/>
              </a:schemeClr>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34" name="加算記号 33"/>
          <p:cNvSpPr/>
          <p:nvPr/>
        </p:nvSpPr>
        <p:spPr>
          <a:xfrm>
            <a:off x="4356100" y="2171700"/>
            <a:ext cx="431800" cy="431800"/>
          </a:xfrm>
          <a:prstGeom prst="mathPlus">
            <a:avLst/>
          </a:prstGeom>
          <a:solidFill>
            <a:srgbClr val="DEA3A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35" name="山形 34"/>
          <p:cNvSpPr/>
          <p:nvPr/>
        </p:nvSpPr>
        <p:spPr>
          <a:xfrm flipH="1">
            <a:off x="2051050" y="2144713"/>
            <a:ext cx="485775" cy="485775"/>
          </a:xfrm>
          <a:prstGeom prst="chevron">
            <a:avLst/>
          </a:prstGeom>
          <a:solidFill>
            <a:srgbClr val="DEA3A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36" name="正方形/長方形 35"/>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リスクに備える保障②医療</a:t>
            </a:r>
          </a:p>
        </p:txBody>
      </p:sp>
      <p:sp>
        <p:nvSpPr>
          <p:cNvPr id="37" name="角丸四角形 36"/>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grpSp>
        <p:nvGrpSpPr>
          <p:cNvPr id="38" name="グループ化 37"/>
          <p:cNvGrpSpPr>
            <a:grpSpLocks/>
          </p:cNvGrpSpPr>
          <p:nvPr/>
        </p:nvGrpSpPr>
        <p:grpSpPr bwMode="auto">
          <a:xfrm>
            <a:off x="958850" y="755650"/>
            <a:ext cx="7226300" cy="468313"/>
            <a:chOff x="444796" y="716333"/>
            <a:chExt cx="7226004" cy="468000"/>
          </a:xfrm>
        </p:grpSpPr>
        <p:sp>
          <p:nvSpPr>
            <p:cNvPr id="39" name="角丸四角形 38"/>
            <p:cNvSpPr/>
            <p:nvPr/>
          </p:nvSpPr>
          <p:spPr>
            <a:xfrm>
              <a:off x="444796" y="716333"/>
              <a:ext cx="7226004" cy="468000"/>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400" dirty="0">
                  <a:solidFill>
                    <a:schemeClr val="tx1"/>
                  </a:solidFill>
                </a:rPr>
                <a:t>	</a:t>
              </a:r>
              <a:r>
                <a:rPr lang="ja-JP" altLang="en-US" sz="1400" dirty="0">
                  <a:solidFill>
                    <a:schemeClr val="tx1"/>
                  </a:solidFill>
                </a:rPr>
                <a:t>もしも、今病気で長期入院をしたら、治療費やその期間の生活費が心配だ。</a:t>
              </a:r>
            </a:p>
          </p:txBody>
        </p:sp>
        <p:sp>
          <p:nvSpPr>
            <p:cNvPr id="40" name="角丸四角形 39"/>
            <p:cNvSpPr/>
            <p:nvPr/>
          </p:nvSpPr>
          <p:spPr>
            <a:xfrm>
              <a:off x="444796" y="716333"/>
              <a:ext cx="987474" cy="468000"/>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b="1" dirty="0">
                  <a:solidFill>
                    <a:schemeClr val="bg1"/>
                  </a:solidFill>
                </a:rPr>
                <a:t>保障ニーズ</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fade">
                                      <p:cBhvr>
                                        <p:cTn id="20" dur="500"/>
                                        <p:tgtEl>
                                          <p:spTgt spid="3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fade">
                                      <p:cBhvr>
                                        <p:cTn id="33" dur="500"/>
                                        <p:tgtEl>
                                          <p:spTgt spid="3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fade">
                                      <p:cBhvr>
                                        <p:cTn id="41" dur="500"/>
                                        <p:tgtEl>
                                          <p:spTgt spid="3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500"/>
                                        <p:tgtEl>
                                          <p:spTgt spid="2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nodeType="clickEffect">
                                  <p:stCondLst>
                                    <p:cond delay="0"/>
                                  </p:stCondLst>
                                  <p:childTnLst>
                                    <p:set>
                                      <p:cBhvr>
                                        <p:cTn id="58" dur="1" fill="hold">
                                          <p:stCondLst>
                                            <p:cond delay="0"/>
                                          </p:stCondLst>
                                        </p:cTn>
                                        <p:tgtEl>
                                          <p:spTgt spid="3"/>
                                        </p:tgtEl>
                                        <p:attrNameLst>
                                          <p:attrName>style.visibility</p:attrName>
                                        </p:attrNameLst>
                                      </p:cBhvr>
                                      <p:to>
                                        <p:strVal val="visible"/>
                                      </p:to>
                                    </p:set>
                                    <p:animEffect transition="in" filter="fade">
                                      <p:cBhvr>
                                        <p:cTn id="59" dur="500"/>
                                        <p:tgtEl>
                                          <p:spTgt spid="3"/>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fade">
                                      <p:cBhvr>
                                        <p:cTn id="62" dur="500"/>
                                        <p:tgtEl>
                                          <p:spTgt spid="15"/>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24598"/>
                                        </p:tgtEl>
                                        <p:attrNameLst>
                                          <p:attrName>style.visibility</p:attrName>
                                        </p:attrNameLst>
                                      </p:cBhvr>
                                      <p:to>
                                        <p:strVal val="visible"/>
                                      </p:to>
                                    </p:set>
                                    <p:animEffect transition="in" filter="fade">
                                      <p:cBhvr>
                                        <p:cTn id="65" dur="500"/>
                                        <p:tgtEl>
                                          <p:spTgt spid="24598"/>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500"/>
                                        <p:tgtEl>
                                          <p:spTgt spid="1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24600"/>
                                        </p:tgtEl>
                                        <p:attrNameLst>
                                          <p:attrName>style.visibility</p:attrName>
                                        </p:attrNameLst>
                                      </p:cBhvr>
                                      <p:to>
                                        <p:strVal val="visible"/>
                                      </p:to>
                                    </p:set>
                                    <p:animEffect transition="in" filter="fade">
                                      <p:cBhvr>
                                        <p:cTn id="71" dur="500"/>
                                        <p:tgtEl>
                                          <p:spTgt spid="2460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4601"/>
                                        </p:tgtEl>
                                        <p:attrNameLst>
                                          <p:attrName>style.visibility</p:attrName>
                                        </p:attrNameLst>
                                      </p:cBhvr>
                                      <p:to>
                                        <p:strVal val="visible"/>
                                      </p:to>
                                    </p:set>
                                    <p:animEffect transition="in" filter="fade">
                                      <p:cBhvr>
                                        <p:cTn id="74" dur="500"/>
                                        <p:tgtEl>
                                          <p:spTgt spid="24601"/>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4602"/>
                                        </p:tgtEl>
                                        <p:attrNameLst>
                                          <p:attrName>style.visibility</p:attrName>
                                        </p:attrNameLst>
                                      </p:cBhvr>
                                      <p:to>
                                        <p:strVal val="visible"/>
                                      </p:to>
                                    </p:set>
                                    <p:animEffect transition="in" filter="fade">
                                      <p:cBhvr>
                                        <p:cTn id="77" dur="500"/>
                                        <p:tgtEl>
                                          <p:spTgt spid="24602"/>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25"/>
                                        </p:tgtEl>
                                        <p:attrNameLst>
                                          <p:attrName>style.visibility</p:attrName>
                                        </p:attrNameLst>
                                      </p:cBhvr>
                                      <p:to>
                                        <p:strVal val="visible"/>
                                      </p:to>
                                    </p:set>
                                    <p:animEffect transition="in" filter="fade">
                                      <p:cBhvr>
                                        <p:cTn id="80" dur="500"/>
                                        <p:tgtEl>
                                          <p:spTgt spid="2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24607"/>
                                        </p:tgtEl>
                                        <p:attrNameLst>
                                          <p:attrName>style.visibility</p:attrName>
                                        </p:attrNameLst>
                                      </p:cBhvr>
                                      <p:to>
                                        <p:strVal val="visible"/>
                                      </p:to>
                                    </p:set>
                                    <p:animEffect transition="in" filter="fade">
                                      <p:cBhvr>
                                        <p:cTn id="83" dur="500"/>
                                        <p:tgtEl>
                                          <p:spTgt spid="246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24598" grpId="0"/>
      <p:bldP spid="18" grpId="0" animBg="1"/>
      <p:bldP spid="24600" grpId="0"/>
      <p:bldP spid="24601" grpId="0"/>
      <p:bldP spid="24602" grpId="0"/>
      <p:bldP spid="25" grpId="0" animBg="1"/>
      <p:bldP spid="24607" grpId="0"/>
      <p:bldP spid="33" grpId="0" animBg="1"/>
      <p:bldP spid="3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E6AE224A-F9E4-4B1D-8594-E857D3D19E68}" type="slidenum">
              <a:rPr lang="ja-JP" altLang="en-US"/>
              <a:pPr>
                <a:defRPr/>
              </a:pPr>
              <a:t>23</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ワークシート　病気で入院、自己負担はいくら？</a:t>
            </a:r>
          </a:p>
        </p:txBody>
      </p:sp>
      <p:sp>
        <p:nvSpPr>
          <p:cNvPr id="9" name="角丸四角形 8"/>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29" name="テキスト ボックス 28"/>
          <p:cNvSpPr txBox="1"/>
          <p:nvPr/>
        </p:nvSpPr>
        <p:spPr>
          <a:xfrm>
            <a:off x="0" y="908050"/>
            <a:ext cx="4859338" cy="830263"/>
          </a:xfrm>
          <a:prstGeom prst="rect">
            <a:avLst/>
          </a:prstGeom>
          <a:noFill/>
        </p:spPr>
        <p:txBody>
          <a:bodyPr>
            <a:spAutoFit/>
          </a:bodyPr>
          <a:lstStyle/>
          <a:p>
            <a:pPr>
              <a:defRPr/>
            </a:pPr>
            <a:r>
              <a:rPr lang="ja-JP" altLang="en-US" sz="1600" dirty="0">
                <a:latin typeface="+mn-ea"/>
                <a:ea typeface="+mn-ea"/>
              </a:rPr>
              <a:t>病気で入院</a:t>
            </a:r>
            <a:r>
              <a:rPr lang="ja-JP" altLang="en-US" sz="1600" dirty="0" smtClean="0">
                <a:latin typeface="+mn-ea"/>
                <a:ea typeface="+mn-ea"/>
              </a:rPr>
              <a:t>し、</a:t>
            </a:r>
            <a:r>
              <a:rPr lang="ja-JP" altLang="en-US" sz="1600" dirty="0">
                <a:latin typeface="+mn-ea"/>
                <a:ea typeface="+mn-ea"/>
              </a:rPr>
              <a:t>手術を受けたとき、医療費の総額が</a:t>
            </a:r>
            <a:r>
              <a:rPr lang="en-US" altLang="ja-JP" sz="1600" dirty="0">
                <a:latin typeface="+mn-ea"/>
                <a:ea typeface="+mn-ea"/>
              </a:rPr>
              <a:t>100</a:t>
            </a:r>
            <a:r>
              <a:rPr lang="ja-JP" altLang="en-US" sz="1600" dirty="0">
                <a:latin typeface="+mn-ea"/>
                <a:ea typeface="+mn-ea"/>
              </a:rPr>
              <a:t>万円かかりました。自己負担はいくらになるでしょうか。計算してみましょう。</a:t>
            </a:r>
            <a:endParaRPr lang="en-US" altLang="ja-JP" sz="1600" dirty="0">
              <a:latin typeface="+mn-ea"/>
              <a:ea typeface="+mn-ea"/>
            </a:endParaRPr>
          </a:p>
        </p:txBody>
      </p:sp>
      <p:cxnSp>
        <p:nvCxnSpPr>
          <p:cNvPr id="31" name="直線コネクタ 30"/>
          <p:cNvCxnSpPr/>
          <p:nvPr/>
        </p:nvCxnSpPr>
        <p:spPr>
          <a:xfrm>
            <a:off x="166688" y="2035175"/>
            <a:ext cx="8856662" cy="0"/>
          </a:xfrm>
          <a:prstGeom prst="line">
            <a:avLst/>
          </a:prstGeom>
          <a:ln w="34925" cap="rnd">
            <a:solidFill>
              <a:schemeClr val="accent3">
                <a:lumMod val="75000"/>
              </a:schemeClr>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4859338" y="744538"/>
            <a:ext cx="4164012" cy="12255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algn="ctr">
              <a:defRPr/>
            </a:pPr>
            <a:r>
              <a:rPr lang="ja-JP" altLang="en-US" sz="1400" b="1" dirty="0">
                <a:solidFill>
                  <a:schemeClr val="accent6">
                    <a:lumMod val="75000"/>
                  </a:schemeClr>
                </a:solidFill>
              </a:rPr>
              <a:t>公的医療保険制度について</a:t>
            </a:r>
            <a:endParaRPr lang="en-US" altLang="ja-JP" sz="1400" b="1" dirty="0">
              <a:solidFill>
                <a:schemeClr val="accent6">
                  <a:lumMod val="75000"/>
                </a:schemeClr>
              </a:solidFill>
            </a:endParaRPr>
          </a:p>
          <a:p>
            <a:pPr>
              <a:defRPr/>
            </a:pPr>
            <a:r>
              <a:rPr lang="ja-JP" altLang="en-US" sz="1400" dirty="0">
                <a:solidFill>
                  <a:schemeClr val="accent3">
                    <a:lumMod val="50000"/>
                  </a:schemeClr>
                </a:solidFill>
              </a:rPr>
              <a:t>病院で治療を受けた場合、小学校入学後～</a:t>
            </a:r>
            <a:r>
              <a:rPr lang="en-US" altLang="ja-JP" sz="1400" dirty="0">
                <a:solidFill>
                  <a:schemeClr val="accent3">
                    <a:lumMod val="50000"/>
                  </a:schemeClr>
                </a:solidFill>
              </a:rPr>
              <a:t>69</a:t>
            </a:r>
            <a:r>
              <a:rPr lang="ja-JP" altLang="en-US" sz="1400" dirty="0">
                <a:solidFill>
                  <a:schemeClr val="accent3">
                    <a:lumMod val="50000"/>
                  </a:schemeClr>
                </a:solidFill>
              </a:rPr>
              <a:t>歳までは</a:t>
            </a:r>
            <a:r>
              <a:rPr lang="ja-JP" altLang="en-US" sz="1400" b="1" u="sng" dirty="0">
                <a:solidFill>
                  <a:schemeClr val="accent3">
                    <a:lumMod val="50000"/>
                  </a:schemeClr>
                </a:solidFill>
              </a:rPr>
              <a:t>医療費</a:t>
            </a:r>
            <a:r>
              <a:rPr lang="ja-JP" altLang="en-US" sz="1400" b="1" u="sng" dirty="0" smtClean="0">
                <a:solidFill>
                  <a:schemeClr val="accent3">
                    <a:lumMod val="50000"/>
                  </a:schemeClr>
                </a:solidFill>
              </a:rPr>
              <a:t>の</a:t>
            </a:r>
            <a:r>
              <a:rPr lang="en-US" altLang="ja-JP" sz="1400" b="1" u="sng" dirty="0" smtClean="0">
                <a:solidFill>
                  <a:schemeClr val="accent3">
                    <a:lumMod val="50000"/>
                  </a:schemeClr>
                </a:solidFill>
              </a:rPr>
              <a:t>3</a:t>
            </a:r>
            <a:r>
              <a:rPr lang="ja-JP" altLang="en-US" sz="1400" b="1" u="sng" dirty="0" smtClean="0">
                <a:solidFill>
                  <a:schemeClr val="accent3">
                    <a:lumMod val="50000"/>
                  </a:schemeClr>
                </a:solidFill>
              </a:rPr>
              <a:t>割</a:t>
            </a:r>
            <a:r>
              <a:rPr lang="ja-JP" altLang="en-US" sz="1400" b="1" u="sng" dirty="0">
                <a:solidFill>
                  <a:schemeClr val="accent3">
                    <a:lumMod val="50000"/>
                  </a:schemeClr>
                </a:solidFill>
              </a:rPr>
              <a:t>が自己負担</a:t>
            </a:r>
            <a:r>
              <a:rPr lang="ja-JP" altLang="en-US" sz="1400" dirty="0">
                <a:solidFill>
                  <a:schemeClr val="accent3">
                    <a:lumMod val="50000"/>
                  </a:schemeClr>
                </a:solidFill>
              </a:rPr>
              <a:t>になります。さらに、自己負担が高額になった</a:t>
            </a:r>
            <a:r>
              <a:rPr lang="ja-JP" altLang="en-US" sz="1400" dirty="0" smtClean="0">
                <a:solidFill>
                  <a:schemeClr val="accent3">
                    <a:lumMod val="50000"/>
                  </a:schemeClr>
                </a:solidFill>
              </a:rPr>
              <a:t>場合には、</a:t>
            </a:r>
            <a:r>
              <a:rPr lang="ja-JP" altLang="en-US" sz="1400" dirty="0">
                <a:solidFill>
                  <a:schemeClr val="accent3">
                    <a:lumMod val="50000"/>
                  </a:schemeClr>
                </a:solidFill>
              </a:rPr>
              <a:t>負担が軽減される「</a:t>
            </a:r>
            <a:r>
              <a:rPr lang="ja-JP" altLang="en-US" sz="1400" b="1" u="sng" dirty="0">
                <a:solidFill>
                  <a:schemeClr val="accent3">
                    <a:lumMod val="50000"/>
                  </a:schemeClr>
                </a:solidFill>
              </a:rPr>
              <a:t>高額療養費制度</a:t>
            </a:r>
            <a:r>
              <a:rPr lang="ja-JP" altLang="en-US" sz="1400" dirty="0">
                <a:solidFill>
                  <a:schemeClr val="accent3">
                    <a:lumMod val="50000"/>
                  </a:schemeClr>
                </a:solidFill>
              </a:rPr>
              <a:t>」があります。</a:t>
            </a:r>
          </a:p>
        </p:txBody>
      </p:sp>
      <p:sp>
        <p:nvSpPr>
          <p:cNvPr id="20" name="正方形/長方形 19"/>
          <p:cNvSpPr/>
          <p:nvPr/>
        </p:nvSpPr>
        <p:spPr>
          <a:xfrm>
            <a:off x="250825" y="2695575"/>
            <a:ext cx="4681538" cy="43180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公的医療保険が負担　</a:t>
            </a:r>
            <a:r>
              <a:rPr lang="en-US" altLang="ja-JP" sz="1400" dirty="0">
                <a:solidFill>
                  <a:schemeClr val="tx1"/>
                </a:solidFill>
              </a:rPr>
              <a:t>7</a:t>
            </a:r>
            <a:r>
              <a:rPr lang="ja-JP" altLang="en-US" sz="1400" dirty="0">
                <a:solidFill>
                  <a:schemeClr val="tx1"/>
                </a:solidFill>
              </a:rPr>
              <a:t>割　　</a:t>
            </a:r>
            <a:r>
              <a:rPr lang="en-US" altLang="ja-JP" sz="1400" b="1" dirty="0">
                <a:solidFill>
                  <a:schemeClr val="tx1"/>
                </a:solidFill>
              </a:rPr>
              <a:t>70</a:t>
            </a:r>
            <a:r>
              <a:rPr lang="ja-JP" altLang="en-US" sz="1400" b="1" dirty="0">
                <a:solidFill>
                  <a:schemeClr val="tx1"/>
                </a:solidFill>
              </a:rPr>
              <a:t>万円</a:t>
            </a:r>
          </a:p>
        </p:txBody>
      </p:sp>
      <p:sp>
        <p:nvSpPr>
          <p:cNvPr id="26" name="正方形/長方形 25"/>
          <p:cNvSpPr/>
          <p:nvPr/>
        </p:nvSpPr>
        <p:spPr>
          <a:xfrm>
            <a:off x="4932363" y="2695575"/>
            <a:ext cx="1871662" cy="4318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支給される</a:t>
            </a:r>
            <a:endParaRPr lang="en-US" altLang="ja-JP" sz="1400" dirty="0">
              <a:solidFill>
                <a:schemeClr val="tx1"/>
              </a:solidFill>
            </a:endParaRPr>
          </a:p>
          <a:p>
            <a:pPr algn="ctr">
              <a:defRPr/>
            </a:pPr>
            <a:r>
              <a:rPr lang="ja-JP" altLang="en-US" sz="1400" b="1" dirty="0">
                <a:solidFill>
                  <a:schemeClr val="tx1"/>
                </a:solidFill>
              </a:rPr>
              <a:t>高額療養費</a:t>
            </a:r>
          </a:p>
        </p:txBody>
      </p:sp>
      <p:sp>
        <p:nvSpPr>
          <p:cNvPr id="33" name="正方形/長方形 32"/>
          <p:cNvSpPr/>
          <p:nvPr/>
        </p:nvSpPr>
        <p:spPr>
          <a:xfrm>
            <a:off x="6799263" y="2695575"/>
            <a:ext cx="1871662" cy="431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en-US" altLang="ja-JP" sz="1400" dirty="0">
              <a:solidFill>
                <a:schemeClr val="tx1"/>
              </a:solidFill>
            </a:endParaRPr>
          </a:p>
          <a:p>
            <a:pPr algn="ctr">
              <a:defRPr/>
            </a:pPr>
            <a:r>
              <a:rPr lang="ja-JP" altLang="en-US" sz="1400" dirty="0">
                <a:solidFill>
                  <a:schemeClr val="tx1"/>
                </a:solidFill>
              </a:rPr>
              <a:t>自己負担額</a:t>
            </a:r>
            <a:endParaRPr lang="en-US" altLang="ja-JP" sz="1200" dirty="0">
              <a:solidFill>
                <a:schemeClr val="accent6">
                  <a:lumMod val="75000"/>
                </a:schemeClr>
              </a:solidFill>
            </a:endParaRPr>
          </a:p>
          <a:p>
            <a:pPr algn="ctr">
              <a:defRPr/>
            </a:pPr>
            <a:endParaRPr lang="ja-JP" altLang="en-US" sz="1400" b="1" u="sng" dirty="0">
              <a:solidFill>
                <a:schemeClr val="accent6">
                  <a:lumMod val="75000"/>
                </a:schemeClr>
              </a:solidFill>
            </a:endParaRPr>
          </a:p>
        </p:txBody>
      </p:sp>
      <p:cxnSp>
        <p:nvCxnSpPr>
          <p:cNvPr id="35" name="直線コネクタ 34"/>
          <p:cNvCxnSpPr/>
          <p:nvPr/>
        </p:nvCxnSpPr>
        <p:spPr>
          <a:xfrm>
            <a:off x="250825" y="2603500"/>
            <a:ext cx="8420100" cy="0"/>
          </a:xfrm>
          <a:prstGeom prst="line">
            <a:avLst/>
          </a:prstGeom>
          <a:ln w="34925" cap="rnd">
            <a:solidFill>
              <a:schemeClr val="accent3">
                <a:lumMod val="75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3525838" y="2276475"/>
            <a:ext cx="2092325" cy="2159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医療費総額</a:t>
            </a:r>
            <a:r>
              <a:rPr lang="en-US" altLang="ja-JP" sz="1400" dirty="0">
                <a:solidFill>
                  <a:schemeClr val="tx1"/>
                </a:solidFill>
              </a:rPr>
              <a:t>100</a:t>
            </a:r>
            <a:r>
              <a:rPr lang="ja-JP" altLang="en-US" sz="1400" dirty="0">
                <a:solidFill>
                  <a:schemeClr val="tx1"/>
                </a:solidFill>
              </a:rPr>
              <a:t>万円の場合</a:t>
            </a:r>
          </a:p>
        </p:txBody>
      </p:sp>
      <p:cxnSp>
        <p:nvCxnSpPr>
          <p:cNvPr id="37" name="直線コネクタ 36"/>
          <p:cNvCxnSpPr/>
          <p:nvPr/>
        </p:nvCxnSpPr>
        <p:spPr>
          <a:xfrm>
            <a:off x="250825" y="3284538"/>
            <a:ext cx="4681538" cy="0"/>
          </a:xfrm>
          <a:prstGeom prst="line">
            <a:avLst/>
          </a:prstGeom>
          <a:ln w="34925" cap="rnd">
            <a:solidFill>
              <a:schemeClr val="accent5">
                <a:lumMod val="60000"/>
                <a:lumOff val="40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4932363" y="3284538"/>
            <a:ext cx="1866900" cy="0"/>
          </a:xfrm>
          <a:prstGeom prst="line">
            <a:avLst/>
          </a:prstGeom>
          <a:ln w="34925" cap="rnd">
            <a:solidFill>
              <a:schemeClr val="accent5"/>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804025" y="3284538"/>
            <a:ext cx="1866900" cy="0"/>
          </a:xfrm>
          <a:prstGeom prst="line">
            <a:avLst/>
          </a:prstGeom>
          <a:ln w="34925" cap="rnd">
            <a:solidFill>
              <a:schemeClr val="accent6">
                <a:lumMod val="40000"/>
                <a:lumOff val="60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角丸四角形 42"/>
          <p:cNvSpPr/>
          <p:nvPr/>
        </p:nvSpPr>
        <p:spPr>
          <a:xfrm>
            <a:off x="0" y="3500438"/>
            <a:ext cx="5481638" cy="5048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ja-JP" altLang="en-US" sz="1400" dirty="0">
                <a:solidFill>
                  <a:schemeClr val="tx1"/>
                </a:solidFill>
              </a:rPr>
              <a:t>月収</a:t>
            </a:r>
            <a:r>
              <a:rPr lang="en-US" altLang="ja-JP" sz="1400" dirty="0">
                <a:solidFill>
                  <a:schemeClr val="tx1"/>
                </a:solidFill>
              </a:rPr>
              <a:t>28</a:t>
            </a:r>
            <a:r>
              <a:rPr lang="ja-JP" altLang="en-US" sz="1400" dirty="0">
                <a:solidFill>
                  <a:schemeClr val="tx1"/>
                </a:solidFill>
              </a:rPr>
              <a:t>～</a:t>
            </a:r>
            <a:r>
              <a:rPr lang="en-US" altLang="ja-JP" sz="1400" dirty="0">
                <a:solidFill>
                  <a:schemeClr val="tx1"/>
                </a:solidFill>
              </a:rPr>
              <a:t>50</a:t>
            </a:r>
            <a:r>
              <a:rPr lang="ja-JP" altLang="en-US" sz="1400" dirty="0">
                <a:solidFill>
                  <a:schemeClr val="tx1"/>
                </a:solidFill>
              </a:rPr>
              <a:t>万</a:t>
            </a:r>
            <a:r>
              <a:rPr lang="ja-JP" altLang="en-US" sz="1400" dirty="0" smtClean="0">
                <a:solidFill>
                  <a:schemeClr val="tx1"/>
                </a:solidFill>
              </a:rPr>
              <a:t>円（給料</a:t>
            </a:r>
            <a:r>
              <a:rPr lang="ja-JP" altLang="en-US" sz="1400" dirty="0">
                <a:solidFill>
                  <a:schemeClr val="tx1"/>
                </a:solidFill>
              </a:rPr>
              <a:t>等が</a:t>
            </a:r>
            <a:r>
              <a:rPr lang="en-US" altLang="ja-JP" sz="1400" dirty="0">
                <a:solidFill>
                  <a:schemeClr val="tx1"/>
                </a:solidFill>
              </a:rPr>
              <a:t>27</a:t>
            </a:r>
            <a:r>
              <a:rPr lang="ja-JP" altLang="en-US" sz="1400" dirty="0">
                <a:solidFill>
                  <a:schemeClr val="tx1"/>
                </a:solidFill>
              </a:rPr>
              <a:t>万円以上</a:t>
            </a:r>
            <a:r>
              <a:rPr lang="en-US" altLang="ja-JP" sz="1400" dirty="0">
                <a:solidFill>
                  <a:schemeClr val="tx1"/>
                </a:solidFill>
              </a:rPr>
              <a:t>51.5</a:t>
            </a:r>
            <a:r>
              <a:rPr lang="ja-JP" altLang="en-US" sz="1400" dirty="0">
                <a:solidFill>
                  <a:schemeClr val="tx1"/>
                </a:solidFill>
              </a:rPr>
              <a:t>万円未満の</a:t>
            </a:r>
            <a:r>
              <a:rPr lang="ja-JP" altLang="en-US" sz="1400" dirty="0" smtClean="0">
                <a:solidFill>
                  <a:schemeClr val="tx1"/>
                </a:solidFill>
              </a:rPr>
              <a:t>場合）</a:t>
            </a:r>
            <a:endParaRPr lang="en-US" altLang="ja-JP" sz="1400" dirty="0">
              <a:solidFill>
                <a:schemeClr val="tx1"/>
              </a:solidFill>
            </a:endParaRPr>
          </a:p>
          <a:p>
            <a:pPr marL="285750" indent="-285750">
              <a:buClr>
                <a:schemeClr val="accent3">
                  <a:lumMod val="50000"/>
                </a:schemeClr>
              </a:buClr>
              <a:buFont typeface="Wingdings" panose="05000000000000000000" pitchFamily="2" charset="2"/>
              <a:buChar char="F"/>
              <a:defRPr/>
            </a:pPr>
            <a:r>
              <a:rPr lang="ja-JP" altLang="en-US" sz="1400" dirty="0">
                <a:solidFill>
                  <a:schemeClr val="tx1"/>
                </a:solidFill>
              </a:rPr>
              <a:t>自己負担限度額：</a:t>
            </a:r>
            <a:r>
              <a:rPr lang="en-US" altLang="ja-JP" sz="1600" b="1" dirty="0">
                <a:solidFill>
                  <a:schemeClr val="tx1"/>
                </a:solidFill>
              </a:rPr>
              <a:t>80,100</a:t>
            </a:r>
            <a:r>
              <a:rPr lang="ja-JP" altLang="en-US" sz="1600" b="1" dirty="0">
                <a:solidFill>
                  <a:schemeClr val="tx1"/>
                </a:solidFill>
              </a:rPr>
              <a:t>円</a:t>
            </a:r>
            <a:r>
              <a:rPr lang="ja-JP" altLang="en-US" sz="1600" b="1" dirty="0" smtClean="0">
                <a:solidFill>
                  <a:schemeClr val="tx1"/>
                </a:solidFill>
              </a:rPr>
              <a:t>＋（医療費</a:t>
            </a:r>
            <a:r>
              <a:rPr lang="ja-JP" altLang="en-US" sz="1600" b="1" dirty="0">
                <a:solidFill>
                  <a:schemeClr val="tx1"/>
                </a:solidFill>
              </a:rPr>
              <a:t>－</a:t>
            </a:r>
            <a:r>
              <a:rPr lang="en-US" altLang="ja-JP" sz="1600" b="1" dirty="0">
                <a:solidFill>
                  <a:schemeClr val="tx1"/>
                </a:solidFill>
              </a:rPr>
              <a:t>267,000</a:t>
            </a:r>
            <a:r>
              <a:rPr lang="ja-JP" altLang="en-US" sz="1600" b="1" dirty="0" smtClean="0">
                <a:solidFill>
                  <a:schemeClr val="tx1"/>
                </a:solidFill>
              </a:rPr>
              <a:t>円）</a:t>
            </a:r>
            <a:r>
              <a:rPr lang="en-US" altLang="ja-JP" sz="1600" b="1" dirty="0" smtClean="0">
                <a:solidFill>
                  <a:schemeClr val="tx1"/>
                </a:solidFill>
              </a:rPr>
              <a:t>×</a:t>
            </a:r>
            <a:r>
              <a:rPr lang="en-US" altLang="ja-JP" sz="1600" b="1" dirty="0">
                <a:solidFill>
                  <a:schemeClr val="tx1"/>
                </a:solidFill>
              </a:rPr>
              <a:t>1%</a:t>
            </a:r>
            <a:endParaRPr lang="ja-JP" altLang="en-US" sz="1600" b="1" dirty="0">
              <a:solidFill>
                <a:schemeClr val="tx1"/>
              </a:solidFill>
            </a:endParaRPr>
          </a:p>
        </p:txBody>
      </p:sp>
      <p:sp>
        <p:nvSpPr>
          <p:cNvPr id="44" name="角丸四角形 43"/>
          <p:cNvSpPr/>
          <p:nvPr/>
        </p:nvSpPr>
        <p:spPr>
          <a:xfrm>
            <a:off x="4716463" y="3500438"/>
            <a:ext cx="4306887" cy="5048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endParaRPr lang="ja-JP" altLang="en-US" sz="1400" dirty="0">
              <a:solidFill>
                <a:schemeClr val="tx1"/>
              </a:solidFill>
            </a:endParaRPr>
          </a:p>
        </p:txBody>
      </p:sp>
      <p:sp>
        <p:nvSpPr>
          <p:cNvPr id="60" name="角丸四角形 59"/>
          <p:cNvSpPr/>
          <p:nvPr/>
        </p:nvSpPr>
        <p:spPr>
          <a:xfrm>
            <a:off x="179388" y="4505325"/>
            <a:ext cx="1044575" cy="50323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000" b="1" dirty="0">
                <a:solidFill>
                  <a:schemeClr val="tx1"/>
                </a:solidFill>
              </a:rPr>
              <a:t>80,100</a:t>
            </a:r>
            <a:r>
              <a:rPr lang="ja-JP" altLang="en-US" sz="1400" dirty="0">
                <a:solidFill>
                  <a:schemeClr val="tx1"/>
                </a:solidFill>
              </a:rPr>
              <a:t>円</a:t>
            </a:r>
          </a:p>
        </p:txBody>
      </p:sp>
      <p:sp>
        <p:nvSpPr>
          <p:cNvPr id="61" name="加算記号 60"/>
          <p:cNvSpPr/>
          <p:nvPr/>
        </p:nvSpPr>
        <p:spPr>
          <a:xfrm>
            <a:off x="1439863" y="4594225"/>
            <a:ext cx="323850" cy="323850"/>
          </a:xfrm>
          <a:prstGeom prst="mathPlus">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3" name="減算記号 62"/>
          <p:cNvSpPr/>
          <p:nvPr/>
        </p:nvSpPr>
        <p:spPr>
          <a:xfrm>
            <a:off x="3686175" y="4594225"/>
            <a:ext cx="323850" cy="323850"/>
          </a:xfrm>
          <a:prstGeom prst="mathMinus">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4" name="角丸四角形 63"/>
          <p:cNvSpPr/>
          <p:nvPr/>
        </p:nvSpPr>
        <p:spPr>
          <a:xfrm>
            <a:off x="4225925" y="4505325"/>
            <a:ext cx="1255713" cy="50323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000" b="1" dirty="0">
                <a:solidFill>
                  <a:schemeClr val="tx1"/>
                </a:solidFill>
              </a:rPr>
              <a:t>267,000</a:t>
            </a:r>
            <a:r>
              <a:rPr lang="ja-JP" altLang="en-US" sz="1400" dirty="0">
                <a:solidFill>
                  <a:schemeClr val="tx1"/>
                </a:solidFill>
              </a:rPr>
              <a:t>円</a:t>
            </a:r>
          </a:p>
        </p:txBody>
      </p:sp>
      <p:sp>
        <p:nvSpPr>
          <p:cNvPr id="65" name="乗算記号 64"/>
          <p:cNvSpPr/>
          <p:nvPr/>
        </p:nvSpPr>
        <p:spPr>
          <a:xfrm>
            <a:off x="5697538" y="4594225"/>
            <a:ext cx="323850" cy="323850"/>
          </a:xfrm>
          <a:prstGeom prst="mathMultiply">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6" name="角丸四角形 65"/>
          <p:cNvSpPr/>
          <p:nvPr/>
        </p:nvSpPr>
        <p:spPr>
          <a:xfrm>
            <a:off x="6237288" y="4505325"/>
            <a:ext cx="725487" cy="50323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b="1" dirty="0">
                <a:solidFill>
                  <a:schemeClr val="tx1"/>
                </a:solidFill>
              </a:rPr>
              <a:t>1</a:t>
            </a:r>
            <a:r>
              <a:rPr lang="en-US" altLang="ja-JP" sz="1400" dirty="0">
                <a:solidFill>
                  <a:schemeClr val="tx1"/>
                </a:solidFill>
              </a:rPr>
              <a:t>%</a:t>
            </a:r>
            <a:endParaRPr lang="ja-JP" altLang="en-US" sz="1400" dirty="0">
              <a:solidFill>
                <a:schemeClr val="tx1"/>
              </a:solidFill>
            </a:endParaRPr>
          </a:p>
        </p:txBody>
      </p:sp>
      <p:sp>
        <p:nvSpPr>
          <p:cNvPr id="67" name="等号 66"/>
          <p:cNvSpPr/>
          <p:nvPr/>
        </p:nvSpPr>
        <p:spPr>
          <a:xfrm>
            <a:off x="7178675" y="4594225"/>
            <a:ext cx="323850" cy="323850"/>
          </a:xfrm>
          <a:prstGeom prst="mathEqua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68" name="角丸四角形 67"/>
          <p:cNvSpPr/>
          <p:nvPr/>
        </p:nvSpPr>
        <p:spPr>
          <a:xfrm>
            <a:off x="7716838" y="4505325"/>
            <a:ext cx="1306512" cy="50323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＿＿＿＿＿＿円</a:t>
            </a:r>
          </a:p>
        </p:txBody>
      </p:sp>
      <p:sp>
        <p:nvSpPr>
          <p:cNvPr id="62" name="角丸四角形 61"/>
          <p:cNvSpPr/>
          <p:nvPr/>
        </p:nvSpPr>
        <p:spPr>
          <a:xfrm>
            <a:off x="1979613" y="4505325"/>
            <a:ext cx="1490662" cy="50323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＿＿＿＿＿＿＿円</a:t>
            </a:r>
          </a:p>
        </p:txBody>
      </p:sp>
      <p:sp>
        <p:nvSpPr>
          <p:cNvPr id="69" name="角丸四角形 68"/>
          <p:cNvSpPr/>
          <p:nvPr/>
        </p:nvSpPr>
        <p:spPr>
          <a:xfrm>
            <a:off x="1890713" y="4446588"/>
            <a:ext cx="1492250" cy="50323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b="1" dirty="0">
                <a:solidFill>
                  <a:srgbClr val="FF0000"/>
                </a:solidFill>
              </a:rPr>
              <a:t>1,000,000</a:t>
            </a:r>
            <a:endParaRPr lang="ja-JP" altLang="en-US" sz="2400" b="1" dirty="0">
              <a:solidFill>
                <a:srgbClr val="FF0000"/>
              </a:solidFill>
            </a:endParaRPr>
          </a:p>
        </p:txBody>
      </p:sp>
      <p:sp>
        <p:nvSpPr>
          <p:cNvPr id="70" name="角丸四角形 69"/>
          <p:cNvSpPr/>
          <p:nvPr/>
        </p:nvSpPr>
        <p:spPr>
          <a:xfrm>
            <a:off x="7639050" y="4446588"/>
            <a:ext cx="1306513" cy="50323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b="1" dirty="0">
                <a:solidFill>
                  <a:srgbClr val="FF0000"/>
                </a:solidFill>
              </a:rPr>
              <a:t>87,430</a:t>
            </a:r>
            <a:endParaRPr lang="ja-JP" altLang="en-US" sz="2400" b="1" dirty="0">
              <a:solidFill>
                <a:srgbClr val="FF0000"/>
              </a:solidFill>
            </a:endParaRPr>
          </a:p>
        </p:txBody>
      </p:sp>
      <p:sp>
        <p:nvSpPr>
          <p:cNvPr id="71" name="角丸四角形 70"/>
          <p:cNvSpPr/>
          <p:nvPr/>
        </p:nvSpPr>
        <p:spPr>
          <a:xfrm>
            <a:off x="1314450" y="4505325"/>
            <a:ext cx="1044575" cy="5032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3200" dirty="0">
                <a:solidFill>
                  <a:schemeClr val="tx1"/>
                </a:solidFill>
              </a:rPr>
              <a:t>(</a:t>
            </a:r>
            <a:endParaRPr lang="ja-JP" altLang="en-US" sz="2000" dirty="0">
              <a:solidFill>
                <a:schemeClr val="tx1"/>
              </a:solidFill>
            </a:endParaRPr>
          </a:p>
        </p:txBody>
      </p:sp>
      <p:sp>
        <p:nvSpPr>
          <p:cNvPr id="73" name="角丸四角形 72"/>
          <p:cNvSpPr/>
          <p:nvPr/>
        </p:nvSpPr>
        <p:spPr>
          <a:xfrm>
            <a:off x="5076825" y="4505325"/>
            <a:ext cx="1042988" cy="5032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3200" dirty="0">
                <a:solidFill>
                  <a:schemeClr val="tx1"/>
                </a:solidFill>
              </a:rPr>
              <a:t>)</a:t>
            </a:r>
            <a:endParaRPr lang="ja-JP" altLang="en-US" sz="2000" dirty="0">
              <a:solidFill>
                <a:schemeClr val="tx1"/>
              </a:solidFill>
            </a:endParaRPr>
          </a:p>
        </p:txBody>
      </p:sp>
      <p:sp>
        <p:nvSpPr>
          <p:cNvPr id="76" name="角丸四角形 75"/>
          <p:cNvSpPr/>
          <p:nvPr/>
        </p:nvSpPr>
        <p:spPr>
          <a:xfrm>
            <a:off x="358775" y="5043488"/>
            <a:ext cx="8312150" cy="1122362"/>
          </a:xfrm>
          <a:custGeom>
            <a:avLst/>
            <a:gdLst>
              <a:gd name="connsiteX0" fmla="*/ 0 w 8311658"/>
              <a:gd name="connsiteY0" fmla="*/ 240031 h 1440160"/>
              <a:gd name="connsiteX1" fmla="*/ 240031 w 8311658"/>
              <a:gd name="connsiteY1" fmla="*/ 0 h 1440160"/>
              <a:gd name="connsiteX2" fmla="*/ 8071627 w 8311658"/>
              <a:gd name="connsiteY2" fmla="*/ 0 h 1440160"/>
              <a:gd name="connsiteX3" fmla="*/ 8311658 w 8311658"/>
              <a:gd name="connsiteY3" fmla="*/ 240031 h 1440160"/>
              <a:gd name="connsiteX4" fmla="*/ 8311658 w 8311658"/>
              <a:gd name="connsiteY4" fmla="*/ 1200129 h 1440160"/>
              <a:gd name="connsiteX5" fmla="*/ 8071627 w 8311658"/>
              <a:gd name="connsiteY5" fmla="*/ 1440160 h 1440160"/>
              <a:gd name="connsiteX6" fmla="*/ 240031 w 8311658"/>
              <a:gd name="connsiteY6" fmla="*/ 1440160 h 1440160"/>
              <a:gd name="connsiteX7" fmla="*/ 0 w 8311658"/>
              <a:gd name="connsiteY7" fmla="*/ 1200129 h 1440160"/>
              <a:gd name="connsiteX8" fmla="*/ 0 w 8311658"/>
              <a:gd name="connsiteY8" fmla="*/ 240031 h 1440160"/>
              <a:gd name="connsiteX0" fmla="*/ 0 w 8321386"/>
              <a:gd name="connsiteY0" fmla="*/ 442280 h 1642409"/>
              <a:gd name="connsiteX1" fmla="*/ 240031 w 8321386"/>
              <a:gd name="connsiteY1" fmla="*/ 202249 h 1642409"/>
              <a:gd name="connsiteX2" fmla="*/ 8071627 w 8321386"/>
              <a:gd name="connsiteY2" fmla="*/ 202249 h 1642409"/>
              <a:gd name="connsiteX3" fmla="*/ 8321386 w 8321386"/>
              <a:gd name="connsiteY3" fmla="*/ 33718 h 1642409"/>
              <a:gd name="connsiteX4" fmla="*/ 8311658 w 8321386"/>
              <a:gd name="connsiteY4" fmla="*/ 1402378 h 1642409"/>
              <a:gd name="connsiteX5" fmla="*/ 8071627 w 8321386"/>
              <a:gd name="connsiteY5" fmla="*/ 1642409 h 1642409"/>
              <a:gd name="connsiteX6" fmla="*/ 240031 w 8321386"/>
              <a:gd name="connsiteY6" fmla="*/ 1642409 h 1642409"/>
              <a:gd name="connsiteX7" fmla="*/ 0 w 8321386"/>
              <a:gd name="connsiteY7" fmla="*/ 1402378 h 1642409"/>
              <a:gd name="connsiteX8" fmla="*/ 0 w 8321386"/>
              <a:gd name="connsiteY8" fmla="*/ 442280 h 1642409"/>
              <a:gd name="connsiteX0" fmla="*/ 0 w 8311658"/>
              <a:gd name="connsiteY0" fmla="*/ 1044148 h 2244277"/>
              <a:gd name="connsiteX1" fmla="*/ 240031 w 8311658"/>
              <a:gd name="connsiteY1" fmla="*/ 804117 h 2244277"/>
              <a:gd name="connsiteX2" fmla="*/ 8071627 w 8311658"/>
              <a:gd name="connsiteY2" fmla="*/ 804117 h 2244277"/>
              <a:gd name="connsiteX3" fmla="*/ 8272748 w 8311658"/>
              <a:gd name="connsiteY3" fmla="*/ 13016 h 2244277"/>
              <a:gd name="connsiteX4" fmla="*/ 8311658 w 8311658"/>
              <a:gd name="connsiteY4" fmla="*/ 2004246 h 2244277"/>
              <a:gd name="connsiteX5" fmla="*/ 8071627 w 8311658"/>
              <a:gd name="connsiteY5" fmla="*/ 2244277 h 2244277"/>
              <a:gd name="connsiteX6" fmla="*/ 240031 w 8311658"/>
              <a:gd name="connsiteY6" fmla="*/ 2244277 h 2244277"/>
              <a:gd name="connsiteX7" fmla="*/ 0 w 8311658"/>
              <a:gd name="connsiteY7" fmla="*/ 2004246 h 2244277"/>
              <a:gd name="connsiteX8" fmla="*/ 0 w 8311658"/>
              <a:gd name="connsiteY8" fmla="*/ 1044148 h 2244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11658" h="2244277">
                <a:moveTo>
                  <a:pt x="0" y="1044148"/>
                </a:moveTo>
                <a:cubicBezTo>
                  <a:pt x="0" y="911583"/>
                  <a:pt x="107466" y="804117"/>
                  <a:pt x="240031" y="804117"/>
                </a:cubicBezTo>
                <a:lnTo>
                  <a:pt x="8071627" y="804117"/>
                </a:lnTo>
                <a:cubicBezTo>
                  <a:pt x="8204192" y="804117"/>
                  <a:pt x="8272748" y="-119549"/>
                  <a:pt x="8272748" y="13016"/>
                </a:cubicBezTo>
                <a:cubicBezTo>
                  <a:pt x="8272748" y="333049"/>
                  <a:pt x="8311658" y="1684213"/>
                  <a:pt x="8311658" y="2004246"/>
                </a:cubicBezTo>
                <a:cubicBezTo>
                  <a:pt x="8311658" y="2136811"/>
                  <a:pt x="8204192" y="2244277"/>
                  <a:pt x="8071627" y="2244277"/>
                </a:cubicBezTo>
                <a:lnTo>
                  <a:pt x="240031" y="2244277"/>
                </a:lnTo>
                <a:cubicBezTo>
                  <a:pt x="107466" y="2244277"/>
                  <a:pt x="0" y="2136811"/>
                  <a:pt x="0" y="2004246"/>
                </a:cubicBezTo>
                <a:lnTo>
                  <a:pt x="0" y="1044148"/>
                </a:ln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a:defRPr/>
            </a:pPr>
            <a:endParaRPr lang="en-US" altLang="ja-JP" sz="1400" dirty="0">
              <a:solidFill>
                <a:schemeClr val="tx1"/>
              </a:solidFill>
            </a:endParaRPr>
          </a:p>
          <a:p>
            <a:pPr>
              <a:defRPr/>
            </a:pPr>
            <a:r>
              <a:rPr lang="ja-JP" altLang="en-US" sz="1400" dirty="0">
                <a:solidFill>
                  <a:schemeClr val="tx1"/>
                </a:solidFill>
              </a:rPr>
              <a:t>　</a:t>
            </a:r>
            <a:endParaRPr lang="en-US" altLang="ja-JP" sz="1400" dirty="0">
              <a:solidFill>
                <a:schemeClr val="tx1"/>
              </a:solidFill>
            </a:endParaRPr>
          </a:p>
          <a:p>
            <a:pPr>
              <a:defRPr/>
            </a:pPr>
            <a:r>
              <a:rPr lang="ja-JP" altLang="en-US" sz="1400" dirty="0">
                <a:solidFill>
                  <a:schemeClr val="tx1"/>
                </a:solidFill>
              </a:rPr>
              <a:t>公的医療保険が</a:t>
            </a:r>
            <a:r>
              <a:rPr lang="en-US" altLang="ja-JP" sz="1400" dirty="0">
                <a:solidFill>
                  <a:schemeClr val="tx1"/>
                </a:solidFill>
              </a:rPr>
              <a:t>7</a:t>
            </a:r>
            <a:r>
              <a:rPr lang="ja-JP" altLang="en-US" sz="1400" dirty="0">
                <a:solidFill>
                  <a:schemeClr val="tx1"/>
                </a:solidFill>
              </a:rPr>
              <a:t>割負担であるため、病院の窓口負担は</a:t>
            </a:r>
            <a:r>
              <a:rPr lang="en-US" altLang="ja-JP" sz="1400" b="1" u="sng" dirty="0">
                <a:solidFill>
                  <a:schemeClr val="tx1"/>
                </a:solidFill>
              </a:rPr>
              <a:t>30</a:t>
            </a:r>
            <a:r>
              <a:rPr lang="ja-JP" altLang="en-US" sz="1400" b="1" u="sng" dirty="0">
                <a:solidFill>
                  <a:schemeClr val="tx1"/>
                </a:solidFill>
              </a:rPr>
              <a:t>万円</a:t>
            </a:r>
            <a:r>
              <a:rPr lang="ja-JP" altLang="en-US" sz="1400" dirty="0">
                <a:solidFill>
                  <a:schemeClr val="tx1"/>
                </a:solidFill>
              </a:rPr>
              <a:t>かかります。</a:t>
            </a:r>
            <a:endParaRPr lang="en-US" altLang="ja-JP" sz="1400" dirty="0">
              <a:solidFill>
                <a:schemeClr val="tx1"/>
              </a:solidFill>
            </a:endParaRPr>
          </a:p>
          <a:p>
            <a:pPr>
              <a:defRPr/>
            </a:pPr>
            <a:endParaRPr lang="en-US" altLang="ja-JP" sz="600" dirty="0">
              <a:solidFill>
                <a:schemeClr val="tx1"/>
              </a:solidFill>
            </a:endParaRPr>
          </a:p>
          <a:p>
            <a:pPr>
              <a:defRPr/>
            </a:pPr>
            <a:r>
              <a:rPr lang="ja-JP" altLang="en-US" sz="1400" dirty="0">
                <a:solidFill>
                  <a:schemeClr val="tx1"/>
                </a:solidFill>
              </a:rPr>
              <a:t>しかし、高額療養費制度</a:t>
            </a:r>
            <a:r>
              <a:rPr lang="ja-JP" altLang="en-US" sz="1400" dirty="0" smtClean="0">
                <a:solidFill>
                  <a:schemeClr val="tx1"/>
                </a:solidFill>
              </a:rPr>
              <a:t>を利用すること</a:t>
            </a:r>
            <a:r>
              <a:rPr lang="ja-JP" altLang="en-US" sz="1400" dirty="0">
                <a:solidFill>
                  <a:schemeClr val="tx1"/>
                </a:solidFill>
              </a:rPr>
              <a:t>で実際の自己負担は、＿＿＿＿＿＿＿＿＿円になります。</a:t>
            </a:r>
            <a:endParaRPr lang="en-US" altLang="ja-JP" sz="1400" dirty="0">
              <a:solidFill>
                <a:schemeClr val="tx1"/>
              </a:solidFill>
            </a:endParaRPr>
          </a:p>
        </p:txBody>
      </p:sp>
      <p:sp>
        <p:nvSpPr>
          <p:cNvPr id="77" name="角丸四角形 76"/>
          <p:cNvSpPr/>
          <p:nvPr/>
        </p:nvSpPr>
        <p:spPr>
          <a:xfrm>
            <a:off x="5340350" y="5594350"/>
            <a:ext cx="1304925" cy="5048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b="1" dirty="0">
                <a:solidFill>
                  <a:srgbClr val="FF0000"/>
                </a:solidFill>
              </a:rPr>
              <a:t>87,430</a:t>
            </a:r>
            <a:endParaRPr lang="ja-JP" altLang="en-US" sz="2400" b="1" dirty="0">
              <a:solidFill>
                <a:srgbClr val="FF0000"/>
              </a:solidFill>
            </a:endParaRPr>
          </a:p>
        </p:txBody>
      </p:sp>
      <p:sp>
        <p:nvSpPr>
          <p:cNvPr id="78" name="角丸四角形 77"/>
          <p:cNvSpPr/>
          <p:nvPr/>
        </p:nvSpPr>
        <p:spPr>
          <a:xfrm>
            <a:off x="311150" y="3946525"/>
            <a:ext cx="4044826" cy="2159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100" dirty="0" smtClean="0">
                <a:solidFill>
                  <a:schemeClr val="tx1"/>
                </a:solidFill>
              </a:rPr>
              <a:t>※ </a:t>
            </a:r>
            <a:r>
              <a:rPr lang="ja-JP" altLang="en-US" sz="1100" dirty="0" smtClean="0">
                <a:solidFill>
                  <a:schemeClr val="tx1"/>
                </a:solidFill>
              </a:rPr>
              <a:t>月収（給与等）に</a:t>
            </a:r>
            <a:r>
              <a:rPr lang="ja-JP" altLang="en-US" sz="1100" dirty="0">
                <a:solidFill>
                  <a:schemeClr val="tx1"/>
                </a:solidFill>
              </a:rPr>
              <a:t>応じて、自己負担限度額は異なります。</a:t>
            </a:r>
            <a:endParaRPr lang="ja-JP" altLang="en-US" sz="1200" b="1" dirty="0">
              <a:solidFill>
                <a:schemeClr val="tx1"/>
              </a:solidFill>
            </a:endParaRPr>
          </a:p>
        </p:txBody>
      </p:sp>
      <p:cxnSp>
        <p:nvCxnSpPr>
          <p:cNvPr id="79" name="直線コネクタ 78"/>
          <p:cNvCxnSpPr/>
          <p:nvPr/>
        </p:nvCxnSpPr>
        <p:spPr>
          <a:xfrm>
            <a:off x="4932363" y="3429000"/>
            <a:ext cx="3738562" cy="0"/>
          </a:xfrm>
          <a:prstGeom prst="line">
            <a:avLst/>
          </a:prstGeom>
          <a:ln w="34925" cap="rnd">
            <a:solidFill>
              <a:schemeClr val="accent4"/>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81" name="角丸四角形 80"/>
          <p:cNvSpPr/>
          <p:nvPr/>
        </p:nvSpPr>
        <p:spPr>
          <a:xfrm>
            <a:off x="5751513" y="3441700"/>
            <a:ext cx="2093912" cy="2159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窓口負担</a:t>
            </a:r>
            <a:r>
              <a:rPr lang="en-US" altLang="ja-JP" sz="1400" dirty="0">
                <a:solidFill>
                  <a:schemeClr val="tx1"/>
                </a:solidFill>
              </a:rPr>
              <a:t>30</a:t>
            </a:r>
            <a:r>
              <a:rPr lang="ja-JP" altLang="en-US" sz="1400" dirty="0">
                <a:solidFill>
                  <a:schemeClr val="tx1"/>
                </a:solidFill>
              </a:rPr>
              <a:t>万円</a:t>
            </a:r>
          </a:p>
        </p:txBody>
      </p:sp>
      <p:sp>
        <p:nvSpPr>
          <p:cNvPr id="82" name="角丸四角形 81"/>
          <p:cNvSpPr/>
          <p:nvPr/>
        </p:nvSpPr>
        <p:spPr>
          <a:xfrm>
            <a:off x="358775" y="6092825"/>
            <a:ext cx="7831138" cy="39211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200" dirty="0" smtClean="0">
                <a:solidFill>
                  <a:schemeClr val="tx1"/>
                </a:solidFill>
              </a:rPr>
              <a:t>※ </a:t>
            </a:r>
            <a:r>
              <a:rPr lang="ja-JP" altLang="en-US" sz="1200" dirty="0" smtClean="0">
                <a:solidFill>
                  <a:schemeClr val="tx1"/>
                </a:solidFill>
              </a:rPr>
              <a:t>ただし、その他</a:t>
            </a:r>
            <a:r>
              <a:rPr lang="ja-JP" altLang="en-US" sz="1200" dirty="0">
                <a:solidFill>
                  <a:schemeClr val="tx1"/>
                </a:solidFill>
              </a:rPr>
              <a:t>入院時の食事代や、差額ベッド代、先進医療の治療費等</a:t>
            </a:r>
            <a:r>
              <a:rPr lang="ja-JP" altLang="en-US" sz="1200" dirty="0" smtClean="0">
                <a:solidFill>
                  <a:schemeClr val="tx1"/>
                </a:solidFill>
              </a:rPr>
              <a:t>が別途かかります</a:t>
            </a:r>
            <a:r>
              <a:rPr lang="ja-JP" altLang="en-US" sz="120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500"/>
                                        <p:tgtEl>
                                          <p:spTgt spid="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fade">
                                      <p:cBhvr>
                                        <p:cTn id="17" dur="500"/>
                                        <p:tgtEl>
                                          <p:spTgt spid="36"/>
                                        </p:tgtEl>
                                      </p:cBhvr>
                                    </p:animEffect>
                                  </p:childTnLst>
                                </p:cTn>
                              </p:par>
                              <p:par>
                                <p:cTn id="18" presetID="10" presetClass="entr" presetSubtype="0" fill="hold" nodeType="with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fade">
                                      <p:cBhvr>
                                        <p:cTn id="20" dur="500"/>
                                        <p:tgtEl>
                                          <p:spTgt spid="3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par>
                                <p:cTn id="26" presetID="10" presetClass="entr" presetSubtype="0" fill="hold" nodeType="withEffect">
                                  <p:stCondLst>
                                    <p:cond delay="0"/>
                                  </p:stCondLst>
                                  <p:childTnLst>
                                    <p:set>
                                      <p:cBhvr>
                                        <p:cTn id="27" dur="1" fill="hold">
                                          <p:stCondLst>
                                            <p:cond delay="0"/>
                                          </p:stCondLst>
                                        </p:cTn>
                                        <p:tgtEl>
                                          <p:spTgt spid="37"/>
                                        </p:tgtEl>
                                        <p:attrNameLst>
                                          <p:attrName>style.visibility</p:attrName>
                                        </p:attrNameLst>
                                      </p:cBhvr>
                                      <p:to>
                                        <p:strVal val="visible"/>
                                      </p:to>
                                    </p:set>
                                    <p:animEffect transition="in" filter="fade">
                                      <p:cBhvr>
                                        <p:cTn id="28" dur="500"/>
                                        <p:tgtEl>
                                          <p:spTgt spid="3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81"/>
                                        </p:tgtEl>
                                        <p:attrNameLst>
                                          <p:attrName>style.visibility</p:attrName>
                                        </p:attrNameLst>
                                      </p:cBhvr>
                                      <p:to>
                                        <p:strVal val="visible"/>
                                      </p:to>
                                    </p:set>
                                    <p:animEffect transition="in" filter="fade">
                                      <p:cBhvr>
                                        <p:cTn id="33" dur="500"/>
                                        <p:tgtEl>
                                          <p:spTgt spid="81"/>
                                        </p:tgtEl>
                                      </p:cBhvr>
                                    </p:animEffect>
                                  </p:childTnLst>
                                </p:cTn>
                              </p:par>
                              <p:par>
                                <p:cTn id="34" presetID="10" presetClass="entr" presetSubtype="0" fill="hold" nodeType="withEffect">
                                  <p:stCondLst>
                                    <p:cond delay="0"/>
                                  </p:stCondLst>
                                  <p:childTnLst>
                                    <p:set>
                                      <p:cBhvr>
                                        <p:cTn id="35" dur="1" fill="hold">
                                          <p:stCondLst>
                                            <p:cond delay="0"/>
                                          </p:stCondLst>
                                        </p:cTn>
                                        <p:tgtEl>
                                          <p:spTgt spid="79"/>
                                        </p:tgtEl>
                                        <p:attrNameLst>
                                          <p:attrName>style.visibility</p:attrName>
                                        </p:attrNameLst>
                                      </p:cBhvr>
                                      <p:to>
                                        <p:strVal val="visible"/>
                                      </p:to>
                                    </p:set>
                                    <p:animEffect transition="in" filter="fade">
                                      <p:cBhvr>
                                        <p:cTn id="36" dur="500"/>
                                        <p:tgtEl>
                                          <p:spTgt spid="7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ntr" presetSubtype="0" fill="hold" nodeType="withEffect">
                                  <p:stCondLst>
                                    <p:cond delay="0"/>
                                  </p:stCondLst>
                                  <p:childTnLst>
                                    <p:set>
                                      <p:cBhvr>
                                        <p:cTn id="43" dur="1" fill="hold">
                                          <p:stCondLst>
                                            <p:cond delay="0"/>
                                          </p:stCondLst>
                                        </p:cTn>
                                        <p:tgtEl>
                                          <p:spTgt spid="40"/>
                                        </p:tgtEl>
                                        <p:attrNameLst>
                                          <p:attrName>style.visibility</p:attrName>
                                        </p:attrNameLst>
                                      </p:cBhvr>
                                      <p:to>
                                        <p:strVal val="visible"/>
                                      </p:to>
                                    </p:set>
                                    <p:animEffect transition="in" filter="fade">
                                      <p:cBhvr>
                                        <p:cTn id="44" dur="500"/>
                                        <p:tgtEl>
                                          <p:spTgt spid="4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fade">
                                      <p:cBhvr>
                                        <p:cTn id="49" dur="500"/>
                                        <p:tgtEl>
                                          <p:spTgt spid="33"/>
                                        </p:tgtEl>
                                      </p:cBhvr>
                                    </p:animEffect>
                                  </p:childTnLst>
                                </p:cTn>
                              </p:par>
                              <p:par>
                                <p:cTn id="50" presetID="10" presetClass="entr" presetSubtype="0" fill="hold" nodeType="withEffect">
                                  <p:stCondLst>
                                    <p:cond delay="0"/>
                                  </p:stCondLst>
                                  <p:childTnLst>
                                    <p:set>
                                      <p:cBhvr>
                                        <p:cTn id="51" dur="1" fill="hold">
                                          <p:stCondLst>
                                            <p:cond delay="0"/>
                                          </p:stCondLst>
                                        </p:cTn>
                                        <p:tgtEl>
                                          <p:spTgt spid="42"/>
                                        </p:tgtEl>
                                        <p:attrNameLst>
                                          <p:attrName>style.visibility</p:attrName>
                                        </p:attrNameLst>
                                      </p:cBhvr>
                                      <p:to>
                                        <p:strVal val="visible"/>
                                      </p:to>
                                    </p:set>
                                    <p:animEffect transition="in" filter="fade">
                                      <p:cBhvr>
                                        <p:cTn id="52" dur="500"/>
                                        <p:tgtEl>
                                          <p:spTgt spid="4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fade">
                                      <p:cBhvr>
                                        <p:cTn id="57" dur="500"/>
                                        <p:tgtEl>
                                          <p:spTgt spid="43"/>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78"/>
                                        </p:tgtEl>
                                        <p:attrNameLst>
                                          <p:attrName>style.visibility</p:attrName>
                                        </p:attrNameLst>
                                      </p:cBhvr>
                                      <p:to>
                                        <p:strVal val="visible"/>
                                      </p:to>
                                    </p:set>
                                    <p:animEffect transition="in" filter="fade">
                                      <p:cBhvr>
                                        <p:cTn id="60" dur="500"/>
                                        <p:tgtEl>
                                          <p:spTgt spid="7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fade">
                                      <p:cBhvr>
                                        <p:cTn id="65" dur="500"/>
                                        <p:tgtEl>
                                          <p:spTgt spid="60"/>
                                        </p:tgtEl>
                                      </p:cBhvr>
                                    </p:animEffect>
                                  </p:childTnLst>
                                </p:cTn>
                              </p:par>
                              <p:par>
                                <p:cTn id="66" presetID="10" presetClass="entr" presetSubtype="0" fill="hold" nodeType="withEffect">
                                  <p:stCondLst>
                                    <p:cond delay="0"/>
                                  </p:stCondLst>
                                  <p:childTnLst>
                                    <p:set>
                                      <p:cBhvr>
                                        <p:cTn id="67" dur="1" fill="hold">
                                          <p:stCondLst>
                                            <p:cond delay="0"/>
                                          </p:stCondLst>
                                        </p:cTn>
                                        <p:tgtEl>
                                          <p:spTgt spid="61"/>
                                        </p:tgtEl>
                                        <p:attrNameLst>
                                          <p:attrName>style.visibility</p:attrName>
                                        </p:attrNameLst>
                                      </p:cBhvr>
                                      <p:to>
                                        <p:strVal val="visible"/>
                                      </p:to>
                                    </p:set>
                                    <p:animEffect transition="in" filter="fade">
                                      <p:cBhvr>
                                        <p:cTn id="68" dur="500"/>
                                        <p:tgtEl>
                                          <p:spTgt spid="61"/>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1"/>
                                        </p:tgtEl>
                                        <p:attrNameLst>
                                          <p:attrName>style.visibility</p:attrName>
                                        </p:attrNameLst>
                                      </p:cBhvr>
                                      <p:to>
                                        <p:strVal val="visible"/>
                                      </p:to>
                                    </p:set>
                                    <p:animEffect transition="in" filter="fade">
                                      <p:cBhvr>
                                        <p:cTn id="71" dur="500"/>
                                        <p:tgtEl>
                                          <p:spTgt spid="71"/>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62"/>
                                        </p:tgtEl>
                                        <p:attrNameLst>
                                          <p:attrName>style.visibility</p:attrName>
                                        </p:attrNameLst>
                                      </p:cBhvr>
                                      <p:to>
                                        <p:strVal val="visible"/>
                                      </p:to>
                                    </p:set>
                                    <p:animEffect transition="in" filter="fade">
                                      <p:cBhvr>
                                        <p:cTn id="74" dur="500"/>
                                        <p:tgtEl>
                                          <p:spTgt spid="62"/>
                                        </p:tgtEl>
                                      </p:cBhvr>
                                    </p:animEffect>
                                  </p:childTnLst>
                                </p:cTn>
                              </p:par>
                              <p:par>
                                <p:cTn id="75" presetID="10" presetClass="entr" presetSubtype="0" fill="hold" nodeType="withEffect">
                                  <p:stCondLst>
                                    <p:cond delay="0"/>
                                  </p:stCondLst>
                                  <p:childTnLst>
                                    <p:set>
                                      <p:cBhvr>
                                        <p:cTn id="76" dur="1" fill="hold">
                                          <p:stCondLst>
                                            <p:cond delay="0"/>
                                          </p:stCondLst>
                                        </p:cTn>
                                        <p:tgtEl>
                                          <p:spTgt spid="63"/>
                                        </p:tgtEl>
                                        <p:attrNameLst>
                                          <p:attrName>style.visibility</p:attrName>
                                        </p:attrNameLst>
                                      </p:cBhvr>
                                      <p:to>
                                        <p:strVal val="visible"/>
                                      </p:to>
                                    </p:set>
                                    <p:animEffect transition="in" filter="fade">
                                      <p:cBhvr>
                                        <p:cTn id="77" dur="500"/>
                                        <p:tgtEl>
                                          <p:spTgt spid="63"/>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64"/>
                                        </p:tgtEl>
                                        <p:attrNameLst>
                                          <p:attrName>style.visibility</p:attrName>
                                        </p:attrNameLst>
                                      </p:cBhvr>
                                      <p:to>
                                        <p:strVal val="visible"/>
                                      </p:to>
                                    </p:set>
                                    <p:animEffect transition="in" filter="fade">
                                      <p:cBhvr>
                                        <p:cTn id="80" dur="500"/>
                                        <p:tgtEl>
                                          <p:spTgt spid="64"/>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73"/>
                                        </p:tgtEl>
                                        <p:attrNameLst>
                                          <p:attrName>style.visibility</p:attrName>
                                        </p:attrNameLst>
                                      </p:cBhvr>
                                      <p:to>
                                        <p:strVal val="visible"/>
                                      </p:to>
                                    </p:set>
                                    <p:animEffect transition="in" filter="fade">
                                      <p:cBhvr>
                                        <p:cTn id="83" dur="500"/>
                                        <p:tgtEl>
                                          <p:spTgt spid="73"/>
                                        </p:tgtEl>
                                      </p:cBhvr>
                                    </p:animEffect>
                                  </p:childTnLst>
                                </p:cTn>
                              </p:par>
                              <p:par>
                                <p:cTn id="84" presetID="10" presetClass="entr" presetSubtype="0" fill="hold" nodeType="withEffect">
                                  <p:stCondLst>
                                    <p:cond delay="0"/>
                                  </p:stCondLst>
                                  <p:childTnLst>
                                    <p:set>
                                      <p:cBhvr>
                                        <p:cTn id="85" dur="1" fill="hold">
                                          <p:stCondLst>
                                            <p:cond delay="0"/>
                                          </p:stCondLst>
                                        </p:cTn>
                                        <p:tgtEl>
                                          <p:spTgt spid="65"/>
                                        </p:tgtEl>
                                        <p:attrNameLst>
                                          <p:attrName>style.visibility</p:attrName>
                                        </p:attrNameLst>
                                      </p:cBhvr>
                                      <p:to>
                                        <p:strVal val="visible"/>
                                      </p:to>
                                    </p:set>
                                    <p:animEffect transition="in" filter="fade">
                                      <p:cBhvr>
                                        <p:cTn id="86" dur="500"/>
                                        <p:tgtEl>
                                          <p:spTgt spid="65"/>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66"/>
                                        </p:tgtEl>
                                        <p:attrNameLst>
                                          <p:attrName>style.visibility</p:attrName>
                                        </p:attrNameLst>
                                      </p:cBhvr>
                                      <p:to>
                                        <p:strVal val="visible"/>
                                      </p:to>
                                    </p:set>
                                    <p:animEffect transition="in" filter="fade">
                                      <p:cBhvr>
                                        <p:cTn id="89" dur="500"/>
                                        <p:tgtEl>
                                          <p:spTgt spid="66"/>
                                        </p:tgtEl>
                                      </p:cBhvr>
                                    </p:animEffect>
                                  </p:childTnLst>
                                </p:cTn>
                              </p:par>
                              <p:par>
                                <p:cTn id="90" presetID="10" presetClass="entr" presetSubtype="0" fill="hold" nodeType="withEffect">
                                  <p:stCondLst>
                                    <p:cond delay="0"/>
                                  </p:stCondLst>
                                  <p:childTnLst>
                                    <p:set>
                                      <p:cBhvr>
                                        <p:cTn id="91" dur="1" fill="hold">
                                          <p:stCondLst>
                                            <p:cond delay="0"/>
                                          </p:stCondLst>
                                        </p:cTn>
                                        <p:tgtEl>
                                          <p:spTgt spid="67"/>
                                        </p:tgtEl>
                                        <p:attrNameLst>
                                          <p:attrName>style.visibility</p:attrName>
                                        </p:attrNameLst>
                                      </p:cBhvr>
                                      <p:to>
                                        <p:strVal val="visible"/>
                                      </p:to>
                                    </p:set>
                                    <p:animEffect transition="in" filter="fade">
                                      <p:cBhvr>
                                        <p:cTn id="92" dur="500"/>
                                        <p:tgtEl>
                                          <p:spTgt spid="67"/>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8"/>
                                        </p:tgtEl>
                                        <p:attrNameLst>
                                          <p:attrName>style.visibility</p:attrName>
                                        </p:attrNameLst>
                                      </p:cBhvr>
                                      <p:to>
                                        <p:strVal val="visible"/>
                                      </p:to>
                                    </p:set>
                                    <p:animEffect transition="in" filter="fade">
                                      <p:cBhvr>
                                        <p:cTn id="95" dur="500"/>
                                        <p:tgtEl>
                                          <p:spTgt spid="68"/>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69"/>
                                        </p:tgtEl>
                                        <p:attrNameLst>
                                          <p:attrName>style.visibility</p:attrName>
                                        </p:attrNameLst>
                                      </p:cBhvr>
                                      <p:to>
                                        <p:strVal val="visible"/>
                                      </p:to>
                                    </p:set>
                                    <p:animEffect transition="in" filter="fade">
                                      <p:cBhvr>
                                        <p:cTn id="100" dur="500"/>
                                        <p:tgtEl>
                                          <p:spTgt spid="69"/>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70"/>
                                        </p:tgtEl>
                                        <p:attrNameLst>
                                          <p:attrName>style.visibility</p:attrName>
                                        </p:attrNameLst>
                                      </p:cBhvr>
                                      <p:to>
                                        <p:strVal val="visible"/>
                                      </p:to>
                                    </p:set>
                                    <p:animEffect transition="in" filter="fade">
                                      <p:cBhvr>
                                        <p:cTn id="105" dur="500"/>
                                        <p:tgtEl>
                                          <p:spTgt spid="7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76"/>
                                        </p:tgtEl>
                                        <p:attrNameLst>
                                          <p:attrName>style.visibility</p:attrName>
                                        </p:attrNameLst>
                                      </p:cBhvr>
                                      <p:to>
                                        <p:strVal val="visible"/>
                                      </p:to>
                                    </p:set>
                                    <p:animEffect transition="in" filter="fade">
                                      <p:cBhvr>
                                        <p:cTn id="110" dur="500"/>
                                        <p:tgtEl>
                                          <p:spTgt spid="76"/>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82"/>
                                        </p:tgtEl>
                                        <p:attrNameLst>
                                          <p:attrName>style.visibility</p:attrName>
                                        </p:attrNameLst>
                                      </p:cBhvr>
                                      <p:to>
                                        <p:strVal val="visible"/>
                                      </p:to>
                                    </p:set>
                                    <p:animEffect transition="in" filter="fade">
                                      <p:cBhvr>
                                        <p:cTn id="113" dur="500"/>
                                        <p:tgtEl>
                                          <p:spTgt spid="82"/>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77"/>
                                        </p:tgtEl>
                                        <p:attrNameLst>
                                          <p:attrName>style.visibility</p:attrName>
                                        </p:attrNameLst>
                                      </p:cBhvr>
                                      <p:to>
                                        <p:strVal val="visible"/>
                                      </p:to>
                                    </p:set>
                                    <p:animEffect transition="in" filter="fade">
                                      <p:cBhvr>
                                        <p:cTn id="118"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0" grpId="0" animBg="1"/>
      <p:bldP spid="26" grpId="0" animBg="1"/>
      <p:bldP spid="33" grpId="0" animBg="1"/>
      <p:bldP spid="36" grpId="0"/>
      <p:bldP spid="43" grpId="0"/>
      <p:bldP spid="60" grpId="0" animBg="1"/>
      <p:bldP spid="64" grpId="0" animBg="1"/>
      <p:bldP spid="66" grpId="0" animBg="1"/>
      <p:bldP spid="68" grpId="0" animBg="1"/>
      <p:bldP spid="62" grpId="0" animBg="1"/>
      <p:bldP spid="69" grpId="0"/>
      <p:bldP spid="70" grpId="0"/>
      <p:bldP spid="71" grpId="0"/>
      <p:bldP spid="73" grpId="0"/>
      <p:bldP spid="76" grpId="0" animBg="1"/>
      <p:bldP spid="77" grpId="0"/>
      <p:bldP spid="78" grpId="0"/>
      <p:bldP spid="81" grpId="0"/>
      <p:bldP spid="8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6EECFB6F-9676-409A-B792-07E516EB8BCD}" type="slidenum">
              <a:rPr lang="ja-JP" altLang="en-US"/>
              <a:pPr>
                <a:defRPr/>
              </a:pPr>
              <a:t>24</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323850" y="1333167"/>
            <a:ext cx="1584325" cy="503238"/>
          </a:xfrm>
          <a:prstGeom prst="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リスク</a:t>
            </a:r>
          </a:p>
        </p:txBody>
      </p:sp>
      <p:sp>
        <p:nvSpPr>
          <p:cNvPr id="8" name="正方形/長方形 7"/>
          <p:cNvSpPr/>
          <p:nvPr/>
        </p:nvSpPr>
        <p:spPr>
          <a:xfrm>
            <a:off x="2643188" y="1333167"/>
            <a:ext cx="1584325" cy="503238"/>
          </a:xfrm>
          <a:prstGeom prst="rect">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公的保障</a:t>
            </a:r>
          </a:p>
        </p:txBody>
      </p:sp>
      <p:sp>
        <p:nvSpPr>
          <p:cNvPr id="9" name="正方形/長方形 8"/>
          <p:cNvSpPr/>
          <p:nvPr/>
        </p:nvSpPr>
        <p:spPr>
          <a:xfrm>
            <a:off x="4916488" y="1333167"/>
            <a:ext cx="1590147" cy="503238"/>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企業保障</a:t>
            </a:r>
          </a:p>
        </p:txBody>
      </p:sp>
      <p:sp>
        <p:nvSpPr>
          <p:cNvPr id="10" name="正方形/長方形 9"/>
          <p:cNvSpPr/>
          <p:nvPr/>
        </p:nvSpPr>
        <p:spPr>
          <a:xfrm>
            <a:off x="7189788" y="1333167"/>
            <a:ext cx="1584325" cy="503238"/>
          </a:xfrm>
          <a:prstGeom prst="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私的保障</a:t>
            </a:r>
          </a:p>
        </p:txBody>
      </p:sp>
      <p:sp>
        <p:nvSpPr>
          <p:cNvPr id="11" name="角丸四角形 10"/>
          <p:cNvSpPr/>
          <p:nvPr/>
        </p:nvSpPr>
        <p:spPr>
          <a:xfrm>
            <a:off x="323850" y="1905204"/>
            <a:ext cx="1584325" cy="973137"/>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2800" b="1" dirty="0">
                <a:solidFill>
                  <a:schemeClr val="bg1"/>
                </a:solidFill>
              </a:rPr>
              <a:t>介護</a:t>
            </a:r>
          </a:p>
        </p:txBody>
      </p:sp>
      <p:sp>
        <p:nvSpPr>
          <p:cNvPr id="13" name="角丸四角形 12"/>
          <p:cNvSpPr/>
          <p:nvPr/>
        </p:nvSpPr>
        <p:spPr>
          <a:xfrm>
            <a:off x="4916488" y="1906588"/>
            <a:ext cx="1584325" cy="971550"/>
          </a:xfrm>
          <a:prstGeom prst="roundRect">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dirty="0">
                <a:solidFill>
                  <a:schemeClr val="accent4">
                    <a:lumMod val="50000"/>
                  </a:schemeClr>
                </a:solidFill>
              </a:rPr>
              <a:t>介護・看護</a:t>
            </a:r>
          </a:p>
          <a:p>
            <a:pPr fontAlgn="auto">
              <a:spcBef>
                <a:spcPts val="0"/>
              </a:spcBef>
              <a:spcAft>
                <a:spcPts val="0"/>
              </a:spcAft>
              <a:defRPr/>
            </a:pPr>
            <a:r>
              <a:rPr lang="ja-JP" altLang="en-US" dirty="0">
                <a:solidFill>
                  <a:schemeClr val="accent4">
                    <a:lumMod val="50000"/>
                  </a:schemeClr>
                </a:solidFill>
              </a:rPr>
              <a:t>休職制度　等</a:t>
            </a:r>
          </a:p>
        </p:txBody>
      </p:sp>
      <p:sp>
        <p:nvSpPr>
          <p:cNvPr id="14" name="角丸四角形 13"/>
          <p:cNvSpPr/>
          <p:nvPr/>
        </p:nvSpPr>
        <p:spPr>
          <a:xfrm>
            <a:off x="7189788" y="1905000"/>
            <a:ext cx="1584325" cy="973138"/>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6">
                    <a:lumMod val="50000"/>
                  </a:schemeClr>
                </a:solidFill>
              </a:rPr>
              <a:t>介護保険</a:t>
            </a:r>
          </a:p>
        </p:txBody>
      </p:sp>
      <p:sp>
        <p:nvSpPr>
          <p:cNvPr id="34" name="加算記号 33"/>
          <p:cNvSpPr/>
          <p:nvPr/>
        </p:nvSpPr>
        <p:spPr>
          <a:xfrm>
            <a:off x="6659563" y="2174875"/>
            <a:ext cx="433387" cy="433388"/>
          </a:xfrm>
          <a:prstGeom prst="mathPlus">
            <a:avLst/>
          </a:prstGeom>
          <a:solidFill>
            <a:srgbClr val="95373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35" name="角丸四角形 34"/>
          <p:cNvSpPr/>
          <p:nvPr/>
        </p:nvSpPr>
        <p:spPr>
          <a:xfrm>
            <a:off x="2643188" y="1906588"/>
            <a:ext cx="1584325" cy="97155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5">
                    <a:lumMod val="50000"/>
                  </a:schemeClr>
                </a:solidFill>
              </a:rPr>
              <a:t>公的介護保険</a:t>
            </a:r>
          </a:p>
        </p:txBody>
      </p:sp>
      <p:cxnSp>
        <p:nvCxnSpPr>
          <p:cNvPr id="3" name="カギ線コネクタ 2"/>
          <p:cNvCxnSpPr>
            <a:stCxn id="14" idx="2"/>
            <a:endCxn id="15" idx="0"/>
          </p:cNvCxnSpPr>
          <p:nvPr/>
        </p:nvCxnSpPr>
        <p:spPr>
          <a:xfrm rot="5400000">
            <a:off x="5784850" y="1665288"/>
            <a:ext cx="984250" cy="3409950"/>
          </a:xfrm>
          <a:prstGeom prst="bentConnector3">
            <a:avLst/>
          </a:prstGeom>
          <a:ln w="34925" cap="rnd">
            <a:solidFill>
              <a:schemeClr val="accent6">
                <a:lumMod val="60000"/>
                <a:lumOff val="40000"/>
              </a:schemeClr>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39" name="加算記号 38"/>
          <p:cNvSpPr/>
          <p:nvPr/>
        </p:nvSpPr>
        <p:spPr>
          <a:xfrm>
            <a:off x="4365625" y="2174875"/>
            <a:ext cx="431800" cy="433388"/>
          </a:xfrm>
          <a:prstGeom prst="mathPlus">
            <a:avLst/>
          </a:prstGeom>
          <a:solidFill>
            <a:srgbClr val="95373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40" name="山形 39"/>
          <p:cNvSpPr/>
          <p:nvPr/>
        </p:nvSpPr>
        <p:spPr>
          <a:xfrm flipH="1">
            <a:off x="2051050" y="2149475"/>
            <a:ext cx="485775" cy="485775"/>
          </a:xfrm>
          <a:prstGeom prst="chevron">
            <a:avLst/>
          </a:prstGeom>
          <a:solidFill>
            <a:srgbClr val="95373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grpSp>
        <p:nvGrpSpPr>
          <p:cNvPr id="26650" name="グループ化 15"/>
          <p:cNvGrpSpPr>
            <a:grpSpLocks/>
          </p:cNvGrpSpPr>
          <p:nvPr/>
        </p:nvGrpSpPr>
        <p:grpSpPr bwMode="auto">
          <a:xfrm>
            <a:off x="109538" y="3862388"/>
            <a:ext cx="8981380" cy="1943100"/>
            <a:chOff x="39688" y="3862630"/>
            <a:chExt cx="8981380" cy="1942634"/>
          </a:xfrm>
        </p:grpSpPr>
        <p:sp>
          <p:nvSpPr>
            <p:cNvPr id="15" name="正方形/長方形 14"/>
            <p:cNvSpPr/>
            <p:nvPr/>
          </p:nvSpPr>
          <p:spPr>
            <a:xfrm>
              <a:off x="39688" y="3862630"/>
              <a:ext cx="8924925" cy="1942634"/>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9735" name="テキスト ボックス 15"/>
            <p:cNvSpPr txBox="1">
              <a:spLocks noChangeArrowheads="1"/>
            </p:cNvSpPr>
            <p:nvPr/>
          </p:nvSpPr>
          <p:spPr bwMode="auto">
            <a:xfrm>
              <a:off x="46038" y="3875329"/>
              <a:ext cx="44275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介護保険</a:t>
              </a:r>
            </a:p>
          </p:txBody>
        </p:sp>
        <p:sp>
          <p:nvSpPr>
            <p:cNvPr id="29736" name="テキスト ボックス 19"/>
            <p:cNvSpPr txBox="1">
              <a:spLocks noChangeArrowheads="1"/>
            </p:cNvSpPr>
            <p:nvPr/>
          </p:nvSpPr>
          <p:spPr bwMode="auto">
            <a:xfrm>
              <a:off x="46038" y="4222991"/>
              <a:ext cx="43100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42875" indent="-285750"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buFont typeface="Wingdings" pitchFamily="2" charset="2"/>
                <a:buChar char="l"/>
              </a:pPr>
              <a:r>
                <a:rPr lang="ja-JP" altLang="en-US" sz="1600" dirty="0"/>
                <a:t>寝たきりや認知症などの所定の要介護状態が一定の</a:t>
              </a:r>
              <a:r>
                <a:rPr lang="ja-JP" altLang="en-US" sz="1600" dirty="0" smtClean="0"/>
                <a:t>期間（</a:t>
              </a:r>
              <a:r>
                <a:rPr lang="en-US" altLang="ja-JP" sz="1600" dirty="0" smtClean="0"/>
                <a:t>180</a:t>
              </a:r>
              <a:r>
                <a:rPr lang="ja-JP" altLang="en-US" sz="1600" dirty="0"/>
                <a:t>日</a:t>
              </a:r>
              <a:r>
                <a:rPr lang="ja-JP" altLang="en-US" sz="1600" dirty="0" smtClean="0"/>
                <a:t>など）継続</a:t>
              </a:r>
              <a:r>
                <a:rPr lang="ja-JP" altLang="en-US" sz="1600" dirty="0"/>
                <a:t>したときに、一時金や年金、またはその両方を受け取ることができます。</a:t>
              </a:r>
              <a:endParaRPr lang="en-US" altLang="ja-JP" sz="1600" dirty="0"/>
            </a:p>
            <a:p>
              <a:pPr eaLnBrk="1" hangingPunct="1">
                <a:buFont typeface="Wingdings" pitchFamily="2" charset="2"/>
                <a:buChar char="l"/>
              </a:pPr>
              <a:r>
                <a:rPr lang="ja-JP" altLang="en-US" sz="1600" dirty="0"/>
                <a:t>保障期間は、定期型と終身型があります。</a:t>
              </a:r>
              <a:endParaRPr lang="en-US" altLang="ja-JP" sz="1600" dirty="0"/>
            </a:p>
          </p:txBody>
        </p:sp>
        <p:sp>
          <p:nvSpPr>
            <p:cNvPr id="29737" name="テキスト ボックス 22"/>
            <p:cNvSpPr txBox="1">
              <a:spLocks noChangeArrowheads="1"/>
            </p:cNvSpPr>
            <p:nvPr/>
          </p:nvSpPr>
          <p:spPr bwMode="auto">
            <a:xfrm>
              <a:off x="4214118" y="3913429"/>
              <a:ext cx="4806950" cy="369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dirty="0"/>
                <a:t>＜介護</a:t>
              </a:r>
              <a:r>
                <a:rPr lang="ja-JP" altLang="en-US" dirty="0" smtClean="0"/>
                <a:t>保険（定期型</a:t>
              </a:r>
              <a:r>
                <a:rPr lang="ja-JP" altLang="en-US" dirty="0"/>
                <a:t>・一時金</a:t>
              </a:r>
              <a:r>
                <a:rPr lang="ja-JP" altLang="en-US" dirty="0" smtClean="0"/>
                <a:t>タイプ）の</a:t>
              </a:r>
              <a:r>
                <a:rPr lang="ja-JP" altLang="en-US" dirty="0"/>
                <a:t>例＞</a:t>
              </a:r>
            </a:p>
          </p:txBody>
        </p:sp>
        <p:grpSp>
          <p:nvGrpSpPr>
            <p:cNvPr id="29738" name="グループ化 24"/>
            <p:cNvGrpSpPr>
              <a:grpSpLocks/>
            </p:cNvGrpSpPr>
            <p:nvPr/>
          </p:nvGrpSpPr>
          <p:grpSpPr bwMode="auto">
            <a:xfrm>
              <a:off x="4355976" y="4262679"/>
              <a:ext cx="3097213" cy="1287462"/>
              <a:chOff x="107504" y="4581128"/>
              <a:chExt cx="3096344" cy="1287575"/>
            </a:xfrm>
          </p:grpSpPr>
          <p:sp>
            <p:nvSpPr>
              <p:cNvPr id="26" name="正方形/長方形 25"/>
              <p:cNvSpPr/>
              <p:nvPr/>
            </p:nvSpPr>
            <p:spPr>
              <a:xfrm>
                <a:off x="291726" y="4581033"/>
                <a:ext cx="2448826" cy="863469"/>
              </a:xfrm>
              <a:prstGeom prst="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9" name="弦 28"/>
              <p:cNvSpPr/>
              <p:nvPr/>
            </p:nvSpPr>
            <p:spPr>
              <a:xfrm>
                <a:off x="291726" y="5293712"/>
                <a:ext cx="2448826" cy="287294"/>
              </a:xfrm>
              <a:prstGeom prst="chord">
                <a:avLst>
                  <a:gd name="adj1" fmla="val 10835663"/>
                  <a:gd name="adj2" fmla="val 2158594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29741" name="テキスト ボックス 30"/>
              <p:cNvSpPr txBox="1">
                <a:spLocks noChangeArrowheads="1"/>
              </p:cNvSpPr>
              <p:nvPr/>
            </p:nvSpPr>
            <p:spPr bwMode="auto">
              <a:xfrm>
                <a:off x="107504"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契約</a:t>
                </a:r>
              </a:p>
            </p:txBody>
          </p:sp>
          <p:sp>
            <p:nvSpPr>
              <p:cNvPr id="29742" name="テキスト ボックス 31"/>
              <p:cNvSpPr txBox="1">
                <a:spLocks noChangeArrowheads="1"/>
              </p:cNvSpPr>
              <p:nvPr/>
            </p:nvSpPr>
            <p:spPr bwMode="auto">
              <a:xfrm>
                <a:off x="2380147" y="5499371"/>
                <a:ext cx="823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満了</a:t>
                </a:r>
              </a:p>
            </p:txBody>
          </p:sp>
          <p:cxnSp>
            <p:nvCxnSpPr>
              <p:cNvPr id="33" name="直線矢印コネクタ 32"/>
              <p:cNvCxnSpPr>
                <a:stCxn id="26" idx="0"/>
                <a:endCxn id="26" idx="2"/>
              </p:cNvCxnSpPr>
              <p:nvPr/>
            </p:nvCxnSpPr>
            <p:spPr>
              <a:xfrm>
                <a:off x="1516932" y="4581033"/>
                <a:ext cx="0" cy="863469"/>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29744" name="テキスト ボックス 33"/>
              <p:cNvSpPr txBox="1">
                <a:spLocks noChangeArrowheads="1"/>
              </p:cNvSpPr>
              <p:nvPr/>
            </p:nvSpPr>
            <p:spPr bwMode="auto">
              <a:xfrm>
                <a:off x="855729" y="4857701"/>
                <a:ext cx="13320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介護保険金</a:t>
                </a:r>
              </a:p>
            </p:txBody>
          </p:sp>
        </p:grpSp>
      </p:grpSp>
      <p:sp>
        <p:nvSpPr>
          <p:cNvPr id="42" name="正方形/長方形 41"/>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リスクに備える保障③介護</a:t>
            </a:r>
          </a:p>
        </p:txBody>
      </p:sp>
      <p:sp>
        <p:nvSpPr>
          <p:cNvPr id="43" name="角丸四角形 42"/>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grpSp>
        <p:nvGrpSpPr>
          <p:cNvPr id="32" name="グループ化 31"/>
          <p:cNvGrpSpPr>
            <a:grpSpLocks/>
          </p:cNvGrpSpPr>
          <p:nvPr/>
        </p:nvGrpSpPr>
        <p:grpSpPr bwMode="auto">
          <a:xfrm>
            <a:off x="958850" y="755650"/>
            <a:ext cx="7226300" cy="468313"/>
            <a:chOff x="444796" y="716333"/>
            <a:chExt cx="7226004" cy="468000"/>
          </a:xfrm>
        </p:grpSpPr>
        <p:sp>
          <p:nvSpPr>
            <p:cNvPr id="36" name="角丸四角形 35"/>
            <p:cNvSpPr/>
            <p:nvPr/>
          </p:nvSpPr>
          <p:spPr>
            <a:xfrm>
              <a:off x="444796" y="716333"/>
              <a:ext cx="7226004" cy="468000"/>
            </a:xfrm>
            <a:prstGeom prst="roundRect">
              <a:avLst/>
            </a:prstGeom>
            <a:solidFill>
              <a:srgbClr val="EFD2D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400" dirty="0">
                  <a:solidFill>
                    <a:schemeClr val="tx1"/>
                  </a:solidFill>
                </a:rPr>
                <a:t>	</a:t>
              </a:r>
              <a:r>
                <a:rPr lang="ja-JP" altLang="en-US" sz="1400" dirty="0">
                  <a:solidFill>
                    <a:schemeClr val="tx1"/>
                  </a:solidFill>
                </a:rPr>
                <a:t>もしも、将来寝たきりになって介護が必要になったら生活費等が心配だ。</a:t>
              </a:r>
            </a:p>
          </p:txBody>
        </p:sp>
        <p:sp>
          <p:nvSpPr>
            <p:cNvPr id="37" name="角丸四角形 36"/>
            <p:cNvSpPr/>
            <p:nvPr/>
          </p:nvSpPr>
          <p:spPr>
            <a:xfrm>
              <a:off x="444796" y="716333"/>
              <a:ext cx="987474" cy="468000"/>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b="1" dirty="0">
                  <a:solidFill>
                    <a:schemeClr val="bg1"/>
                  </a:solidFill>
                </a:rPr>
                <a:t>保障ニーズ</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0"/>
                                        </p:tgtEl>
                                        <p:attrNameLst>
                                          <p:attrName>style.visibility</p:attrName>
                                        </p:attrNameLst>
                                      </p:cBhvr>
                                      <p:to>
                                        <p:strVal val="visible"/>
                                      </p:to>
                                    </p:set>
                                    <p:animEffect transition="in" filter="fade">
                                      <p:cBhvr>
                                        <p:cTn id="20" dur="500"/>
                                        <p:tgtEl>
                                          <p:spTgt spid="4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500"/>
                                        <p:tgtEl>
                                          <p:spTgt spid="3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animEffect transition="in" filter="fade">
                                      <p:cBhvr>
                                        <p:cTn id="33" dur="500"/>
                                        <p:tgtEl>
                                          <p:spTgt spid="3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fade">
                                      <p:cBhvr>
                                        <p:cTn id="46" dur="500"/>
                                        <p:tgtEl>
                                          <p:spTgt spid="3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nodeType="clickEffect">
                                  <p:stCondLst>
                                    <p:cond delay="0"/>
                                  </p:stCondLst>
                                  <p:childTnLst>
                                    <p:set>
                                      <p:cBhvr>
                                        <p:cTn id="58" dur="1" fill="hold">
                                          <p:stCondLst>
                                            <p:cond delay="0"/>
                                          </p:stCondLst>
                                        </p:cTn>
                                        <p:tgtEl>
                                          <p:spTgt spid="26650"/>
                                        </p:tgtEl>
                                        <p:attrNameLst>
                                          <p:attrName>style.visibility</p:attrName>
                                        </p:attrNameLst>
                                      </p:cBhvr>
                                      <p:to>
                                        <p:strVal val="visible"/>
                                      </p:to>
                                    </p:set>
                                    <p:animEffect transition="in" filter="fade">
                                      <p:cBhvr>
                                        <p:cTn id="59" dur="500"/>
                                        <p:tgtEl>
                                          <p:spTgt spid="26650"/>
                                        </p:tgtEl>
                                      </p:cBhvr>
                                    </p:animEffect>
                                  </p:childTnLst>
                                </p:cTn>
                              </p:par>
                              <p:par>
                                <p:cTn id="60" presetID="10" presetClass="entr" presetSubtype="0" fill="hold" nodeType="with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fade">
                                      <p:cBhvr>
                                        <p:cTn id="6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35" grpId="0" animBg="1"/>
      <p:bldP spid="4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EB75E90B-D019-4297-87F5-5B707C17C1C9}" type="slidenum">
              <a:rPr lang="ja-JP" altLang="en-US"/>
              <a:pPr>
                <a:defRPr/>
              </a:pPr>
              <a:t>25</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27669" name="グループ化 20"/>
          <p:cNvGrpSpPr>
            <a:grpSpLocks/>
          </p:cNvGrpSpPr>
          <p:nvPr/>
        </p:nvGrpSpPr>
        <p:grpSpPr bwMode="auto">
          <a:xfrm>
            <a:off x="109538" y="3724275"/>
            <a:ext cx="8924925" cy="2270125"/>
            <a:chOff x="39688" y="3724752"/>
            <a:chExt cx="8924925" cy="2269702"/>
          </a:xfrm>
        </p:grpSpPr>
        <p:sp>
          <p:nvSpPr>
            <p:cNvPr id="15" name="正方形/長方形 14"/>
            <p:cNvSpPr/>
            <p:nvPr/>
          </p:nvSpPr>
          <p:spPr>
            <a:xfrm>
              <a:off x="39688" y="3724752"/>
              <a:ext cx="8924925" cy="2269702"/>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0759" name="テキスト ボックス 15"/>
            <p:cNvSpPr txBox="1">
              <a:spLocks noChangeArrowheads="1"/>
            </p:cNvSpPr>
            <p:nvPr/>
          </p:nvSpPr>
          <p:spPr bwMode="auto">
            <a:xfrm>
              <a:off x="46038" y="3737451"/>
              <a:ext cx="44275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a:t>個人年金保険</a:t>
              </a:r>
            </a:p>
          </p:txBody>
        </p:sp>
        <p:sp>
          <p:nvSpPr>
            <p:cNvPr id="30760" name="テキスト ボックス 16"/>
            <p:cNvSpPr txBox="1">
              <a:spLocks noChangeArrowheads="1"/>
            </p:cNvSpPr>
            <p:nvPr/>
          </p:nvSpPr>
          <p:spPr bwMode="auto">
            <a:xfrm>
              <a:off x="46038" y="4085113"/>
              <a:ext cx="4310062"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42875" indent="-285750"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buFont typeface="Wingdings" pitchFamily="2" charset="2"/>
                <a:buChar char="l"/>
              </a:pPr>
              <a:r>
                <a:rPr lang="ja-JP" altLang="en-US" sz="1600" dirty="0"/>
                <a:t>契約時に定めた一定の</a:t>
              </a:r>
              <a:r>
                <a:rPr lang="ja-JP" altLang="en-US" sz="1600" dirty="0" smtClean="0"/>
                <a:t>年齢（</a:t>
              </a:r>
              <a:r>
                <a:rPr lang="en-US" altLang="ja-JP" sz="1600" dirty="0" smtClean="0"/>
                <a:t>60</a:t>
              </a:r>
              <a:r>
                <a:rPr lang="ja-JP" altLang="en-US" sz="1600" dirty="0"/>
                <a:t>歳</a:t>
              </a:r>
              <a:r>
                <a:rPr lang="ja-JP" altLang="en-US" sz="1600" dirty="0" smtClean="0"/>
                <a:t>など）から</a:t>
              </a:r>
              <a:r>
                <a:rPr lang="ja-JP" altLang="en-US" sz="1600" dirty="0"/>
                <a:t>年金を受け取ることができます。</a:t>
              </a:r>
              <a:endParaRPr lang="en-US" altLang="ja-JP" sz="1600" dirty="0"/>
            </a:p>
            <a:p>
              <a:pPr eaLnBrk="1" hangingPunct="1">
                <a:buFont typeface="Wingdings" pitchFamily="2" charset="2"/>
                <a:buChar char="l"/>
              </a:pPr>
              <a:r>
                <a:rPr lang="ja-JP" altLang="en-US" sz="1600" dirty="0"/>
                <a:t>年金開始前に死亡した場合は、死亡給付金を受け取ることができます。</a:t>
              </a:r>
              <a:endParaRPr lang="en-US" altLang="ja-JP" sz="1600" dirty="0"/>
            </a:p>
          </p:txBody>
        </p:sp>
        <p:sp>
          <p:nvSpPr>
            <p:cNvPr id="30761" name="テキスト ボックス 18"/>
            <p:cNvSpPr txBox="1">
              <a:spLocks noChangeArrowheads="1"/>
            </p:cNvSpPr>
            <p:nvPr/>
          </p:nvSpPr>
          <p:spPr bwMode="auto">
            <a:xfrm>
              <a:off x="4859338" y="3788251"/>
              <a:ext cx="37766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a:t>
              </a:r>
              <a:r>
                <a:rPr lang="en-US" altLang="ja-JP"/>
                <a:t>10</a:t>
              </a:r>
              <a:r>
                <a:rPr lang="ja-JP" altLang="en-US"/>
                <a:t>年確定年金の例＞</a:t>
              </a:r>
            </a:p>
          </p:txBody>
        </p:sp>
        <p:sp>
          <p:nvSpPr>
            <p:cNvPr id="2" name="直角三角形 1"/>
            <p:cNvSpPr/>
            <p:nvPr/>
          </p:nvSpPr>
          <p:spPr>
            <a:xfrm flipH="1">
              <a:off x="4479925" y="4180280"/>
              <a:ext cx="2232025" cy="1368170"/>
            </a:xfrm>
            <a:prstGeom prst="rtTriangle">
              <a:avLst/>
            </a:prstGeom>
            <a:solidFill>
              <a:schemeClr val="bg2"/>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nvGrpSpPr>
            <p:cNvPr id="30763" name="グループ化 52"/>
            <p:cNvGrpSpPr>
              <a:grpSpLocks/>
            </p:cNvGrpSpPr>
            <p:nvPr/>
          </p:nvGrpSpPr>
          <p:grpSpPr bwMode="auto">
            <a:xfrm>
              <a:off x="6770689" y="4861190"/>
              <a:ext cx="1876425" cy="684085"/>
              <a:chOff x="6576122" y="4681711"/>
              <a:chExt cx="1876325" cy="683949"/>
            </a:xfrm>
          </p:grpSpPr>
          <p:sp>
            <p:nvSpPr>
              <p:cNvPr id="3" name="正方形/長方形 2"/>
              <p:cNvSpPr/>
              <p:nvPr/>
            </p:nvSpPr>
            <p:spPr>
              <a:xfrm>
                <a:off x="6576121" y="4681711"/>
                <a:ext cx="144454"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7" name="正方形/長方形 36"/>
              <p:cNvSpPr/>
              <p:nvPr/>
            </p:nvSpPr>
            <p:spPr>
              <a:xfrm>
                <a:off x="6768198" y="4681711"/>
                <a:ext cx="144455"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8" name="正方形/長方形 37"/>
              <p:cNvSpPr/>
              <p:nvPr/>
            </p:nvSpPr>
            <p:spPr>
              <a:xfrm>
                <a:off x="6960276" y="4681711"/>
                <a:ext cx="144454"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9" name="正方形/長方形 38"/>
              <p:cNvSpPr/>
              <p:nvPr/>
            </p:nvSpPr>
            <p:spPr>
              <a:xfrm>
                <a:off x="7153940" y="4681711"/>
                <a:ext cx="142867"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0" name="正方形/長方形 39"/>
              <p:cNvSpPr/>
              <p:nvPr/>
            </p:nvSpPr>
            <p:spPr>
              <a:xfrm>
                <a:off x="7346017" y="4681711"/>
                <a:ext cx="144455"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1" name="正方形/長方形 40"/>
              <p:cNvSpPr/>
              <p:nvPr/>
            </p:nvSpPr>
            <p:spPr>
              <a:xfrm>
                <a:off x="7538095" y="4681711"/>
                <a:ext cx="144454"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2" name="正方形/長方形 41"/>
              <p:cNvSpPr/>
              <p:nvPr/>
            </p:nvSpPr>
            <p:spPr>
              <a:xfrm>
                <a:off x="7730171" y="4681711"/>
                <a:ext cx="144455"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3" name="正方形/長方形 42"/>
              <p:cNvSpPr/>
              <p:nvPr/>
            </p:nvSpPr>
            <p:spPr>
              <a:xfrm>
                <a:off x="7923836" y="4681711"/>
                <a:ext cx="142867"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4" name="正方形/長方形 43"/>
              <p:cNvSpPr/>
              <p:nvPr/>
            </p:nvSpPr>
            <p:spPr>
              <a:xfrm>
                <a:off x="8115914" y="4681711"/>
                <a:ext cx="144454"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5" name="正方形/長方形 44"/>
              <p:cNvSpPr/>
              <p:nvPr/>
            </p:nvSpPr>
            <p:spPr>
              <a:xfrm>
                <a:off x="8307991" y="4681711"/>
                <a:ext cx="144455" cy="6839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endParaRPr lang="ja-JP" altLang="en-US" dirty="0">
                  <a:solidFill>
                    <a:schemeClr val="accent3">
                      <a:lumMod val="75000"/>
                    </a:schemeClr>
                  </a:solidFill>
                </a:endParaRPr>
              </a:p>
            </p:txBody>
          </p:sp>
        </p:grpSp>
        <p:cxnSp>
          <p:nvCxnSpPr>
            <p:cNvPr id="5" name="直線矢印コネクタ 4"/>
            <p:cNvCxnSpPr>
              <a:stCxn id="2" idx="5"/>
              <a:endCxn id="2" idx="3"/>
            </p:cNvCxnSpPr>
            <p:nvPr/>
          </p:nvCxnSpPr>
          <p:spPr>
            <a:xfrm>
              <a:off x="5595938" y="4864365"/>
              <a:ext cx="0" cy="684086"/>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30765" name="テキスト ボックス 46"/>
            <p:cNvSpPr txBox="1">
              <a:spLocks noChangeArrowheads="1"/>
            </p:cNvSpPr>
            <p:nvPr/>
          </p:nvSpPr>
          <p:spPr bwMode="auto">
            <a:xfrm>
              <a:off x="5320371" y="5094341"/>
              <a:ext cx="1331912" cy="3239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死亡給付金</a:t>
              </a:r>
            </a:p>
          </p:txBody>
        </p:sp>
        <p:sp>
          <p:nvSpPr>
            <p:cNvPr id="30766" name="テキスト ボックス 47"/>
            <p:cNvSpPr txBox="1">
              <a:spLocks noChangeArrowheads="1"/>
            </p:cNvSpPr>
            <p:nvPr/>
          </p:nvSpPr>
          <p:spPr bwMode="auto">
            <a:xfrm>
              <a:off x="4171248" y="5624566"/>
              <a:ext cx="8239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契約</a:t>
              </a:r>
            </a:p>
          </p:txBody>
        </p:sp>
        <p:sp>
          <p:nvSpPr>
            <p:cNvPr id="30767" name="テキスト ボックス 48"/>
            <p:cNvSpPr txBox="1">
              <a:spLocks noChangeArrowheads="1"/>
            </p:cNvSpPr>
            <p:nvPr/>
          </p:nvSpPr>
          <p:spPr bwMode="auto">
            <a:xfrm>
              <a:off x="6298498" y="5595991"/>
              <a:ext cx="1584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年金受取開始</a:t>
              </a:r>
            </a:p>
          </p:txBody>
        </p:sp>
        <p:cxnSp>
          <p:nvCxnSpPr>
            <p:cNvPr id="51" name="直線コネクタ 50"/>
            <p:cNvCxnSpPr/>
            <p:nvPr/>
          </p:nvCxnSpPr>
          <p:spPr>
            <a:xfrm>
              <a:off x="6742113" y="4180280"/>
              <a:ext cx="0" cy="1368170"/>
            </a:xfrm>
            <a:prstGeom prst="line">
              <a:avLst/>
            </a:prstGeom>
            <a:ln w="12700" cap="rnd">
              <a:solidFill>
                <a:schemeClr val="tx1"/>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8678863" y="4180280"/>
              <a:ext cx="0" cy="1368170"/>
            </a:xfrm>
            <a:prstGeom prst="line">
              <a:avLst/>
            </a:prstGeom>
            <a:ln w="12700" cap="rnd">
              <a:solidFill>
                <a:schemeClr val="tx1"/>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6742113" y="4472326"/>
              <a:ext cx="1908175" cy="0"/>
            </a:xfrm>
            <a:prstGeom prst="straightConnector1">
              <a:avLst/>
            </a:prstGeom>
            <a:ln w="12700" cap="rnd">
              <a:solidFill>
                <a:schemeClr val="tx1"/>
              </a:solidFill>
              <a:prstDash val="sysDot"/>
              <a:headEnd type="arrow"/>
              <a:tailEnd type="arrow"/>
            </a:ln>
          </p:spPr>
          <p:style>
            <a:lnRef idx="1">
              <a:schemeClr val="accent1"/>
            </a:lnRef>
            <a:fillRef idx="0">
              <a:schemeClr val="accent1"/>
            </a:fillRef>
            <a:effectRef idx="0">
              <a:schemeClr val="accent1"/>
            </a:effectRef>
            <a:fontRef idx="minor">
              <a:schemeClr val="tx1"/>
            </a:fontRef>
          </p:style>
        </p:cxnSp>
        <p:sp>
          <p:nvSpPr>
            <p:cNvPr id="30771" name="テキスト ボックス 55"/>
            <p:cNvSpPr txBox="1">
              <a:spLocks noChangeArrowheads="1"/>
            </p:cNvSpPr>
            <p:nvPr/>
          </p:nvSpPr>
          <p:spPr bwMode="auto">
            <a:xfrm>
              <a:off x="6911361" y="4287891"/>
              <a:ext cx="1584325"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受取期間</a:t>
              </a:r>
              <a:r>
                <a:rPr lang="en-US" altLang="ja-JP"/>
                <a:t>10</a:t>
              </a:r>
              <a:r>
                <a:rPr lang="ja-JP" altLang="en-US"/>
                <a:t>年</a:t>
              </a:r>
            </a:p>
          </p:txBody>
        </p:sp>
      </p:grpSp>
      <p:cxnSp>
        <p:nvCxnSpPr>
          <p:cNvPr id="20" name="カギ線コネクタ 19"/>
          <p:cNvCxnSpPr>
            <a:endCxn id="15" idx="0"/>
          </p:cNvCxnSpPr>
          <p:nvPr/>
        </p:nvCxnSpPr>
        <p:spPr>
          <a:xfrm rot="5400000">
            <a:off x="5853112" y="1595438"/>
            <a:ext cx="847725" cy="3409950"/>
          </a:xfrm>
          <a:prstGeom prst="bentConnector3">
            <a:avLst/>
          </a:prstGeom>
          <a:ln w="34925" cap="rnd">
            <a:solidFill>
              <a:schemeClr val="accent6">
                <a:lumMod val="60000"/>
                <a:lumOff val="40000"/>
              </a:schemeClr>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リスクに備える</a:t>
            </a:r>
            <a:r>
              <a:rPr lang="ja-JP" altLang="en-US" sz="2400" dirty="0" smtClean="0"/>
              <a:t>保障④老後</a:t>
            </a:r>
            <a:endParaRPr lang="ja-JP" altLang="en-US" sz="2400" dirty="0"/>
          </a:p>
        </p:txBody>
      </p:sp>
      <p:sp>
        <p:nvSpPr>
          <p:cNvPr id="54" name="角丸四角形 53"/>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
        <p:nvSpPr>
          <p:cNvPr id="57" name="正方形/長方形 56"/>
          <p:cNvSpPr/>
          <p:nvPr/>
        </p:nvSpPr>
        <p:spPr>
          <a:xfrm>
            <a:off x="323850" y="1333167"/>
            <a:ext cx="1584325" cy="503238"/>
          </a:xfrm>
          <a:prstGeom prst="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リスク</a:t>
            </a:r>
          </a:p>
        </p:txBody>
      </p:sp>
      <p:sp>
        <p:nvSpPr>
          <p:cNvPr id="58" name="正方形/長方形 57"/>
          <p:cNvSpPr/>
          <p:nvPr/>
        </p:nvSpPr>
        <p:spPr>
          <a:xfrm>
            <a:off x="2643188" y="1333167"/>
            <a:ext cx="1584325" cy="503238"/>
          </a:xfrm>
          <a:prstGeom prst="rect">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公的保障</a:t>
            </a:r>
          </a:p>
        </p:txBody>
      </p:sp>
      <p:sp>
        <p:nvSpPr>
          <p:cNvPr id="59" name="正方形/長方形 58"/>
          <p:cNvSpPr/>
          <p:nvPr/>
        </p:nvSpPr>
        <p:spPr>
          <a:xfrm>
            <a:off x="4916488" y="1333167"/>
            <a:ext cx="1590147" cy="503238"/>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企業保障</a:t>
            </a:r>
          </a:p>
        </p:txBody>
      </p:sp>
      <p:sp>
        <p:nvSpPr>
          <p:cNvPr id="60" name="正方形/長方形 59"/>
          <p:cNvSpPr/>
          <p:nvPr/>
        </p:nvSpPr>
        <p:spPr>
          <a:xfrm>
            <a:off x="7189788" y="1333167"/>
            <a:ext cx="1584325" cy="503238"/>
          </a:xfrm>
          <a:prstGeom prst="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b="1" dirty="0">
                <a:solidFill>
                  <a:schemeClr val="bg1"/>
                </a:solidFill>
              </a:rPr>
              <a:t>私的保障</a:t>
            </a:r>
          </a:p>
        </p:txBody>
      </p:sp>
      <p:sp>
        <p:nvSpPr>
          <p:cNvPr id="61" name="角丸四角形 60"/>
          <p:cNvSpPr/>
          <p:nvPr/>
        </p:nvSpPr>
        <p:spPr>
          <a:xfrm>
            <a:off x="323850" y="1905204"/>
            <a:ext cx="1584325" cy="973137"/>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2800" b="1" dirty="0">
                <a:solidFill>
                  <a:schemeClr val="bg1"/>
                </a:solidFill>
              </a:rPr>
              <a:t>老後</a:t>
            </a:r>
          </a:p>
        </p:txBody>
      </p:sp>
      <p:sp>
        <p:nvSpPr>
          <p:cNvPr id="62" name="角丸四角形 61"/>
          <p:cNvSpPr/>
          <p:nvPr/>
        </p:nvSpPr>
        <p:spPr>
          <a:xfrm>
            <a:off x="4916488" y="1906588"/>
            <a:ext cx="1584325" cy="971550"/>
          </a:xfrm>
          <a:prstGeom prst="roundRect">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dirty="0">
                <a:solidFill>
                  <a:schemeClr val="accent4">
                    <a:lumMod val="50000"/>
                  </a:schemeClr>
                </a:solidFill>
              </a:rPr>
              <a:t>退職一時金、</a:t>
            </a:r>
            <a:endParaRPr lang="en-US" altLang="ja-JP" dirty="0">
              <a:solidFill>
                <a:schemeClr val="accent4">
                  <a:lumMod val="50000"/>
                </a:schemeClr>
              </a:solidFill>
            </a:endParaRPr>
          </a:p>
          <a:p>
            <a:pPr fontAlgn="auto">
              <a:spcBef>
                <a:spcPts val="0"/>
              </a:spcBef>
              <a:spcAft>
                <a:spcPts val="0"/>
              </a:spcAft>
              <a:defRPr/>
            </a:pPr>
            <a:r>
              <a:rPr lang="ja-JP" altLang="en-US" dirty="0">
                <a:solidFill>
                  <a:schemeClr val="accent4">
                    <a:lumMod val="50000"/>
                  </a:schemeClr>
                </a:solidFill>
              </a:rPr>
              <a:t>企業年金</a:t>
            </a:r>
          </a:p>
        </p:txBody>
      </p:sp>
      <p:sp>
        <p:nvSpPr>
          <p:cNvPr id="63" name="角丸四角形 62"/>
          <p:cNvSpPr/>
          <p:nvPr/>
        </p:nvSpPr>
        <p:spPr>
          <a:xfrm>
            <a:off x="7189788" y="1905000"/>
            <a:ext cx="1584325" cy="973138"/>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6">
                    <a:lumMod val="50000"/>
                  </a:schemeClr>
                </a:solidFill>
              </a:rPr>
              <a:t>個人年金保険</a:t>
            </a:r>
          </a:p>
        </p:txBody>
      </p:sp>
      <p:sp>
        <p:nvSpPr>
          <p:cNvPr id="64" name="加算記号 63"/>
          <p:cNvSpPr/>
          <p:nvPr/>
        </p:nvSpPr>
        <p:spPr>
          <a:xfrm>
            <a:off x="6659563" y="2174875"/>
            <a:ext cx="433387" cy="433388"/>
          </a:xfrm>
          <a:prstGeom prst="mathPlus">
            <a:avLst/>
          </a:prstGeom>
          <a:solidFill>
            <a:srgbClr val="B4AA7A"/>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65" name="角丸四角形 64"/>
          <p:cNvSpPr/>
          <p:nvPr/>
        </p:nvSpPr>
        <p:spPr>
          <a:xfrm>
            <a:off x="2643188" y="1906588"/>
            <a:ext cx="1584325" cy="97155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dirty="0">
                <a:solidFill>
                  <a:schemeClr val="accent5">
                    <a:lumMod val="50000"/>
                  </a:schemeClr>
                </a:solidFill>
              </a:rPr>
              <a:t>老齢基礎年金</a:t>
            </a:r>
            <a:endParaRPr lang="en-US" altLang="ja-JP" dirty="0">
              <a:solidFill>
                <a:schemeClr val="accent5">
                  <a:lumMod val="50000"/>
                </a:schemeClr>
              </a:solidFill>
            </a:endParaRPr>
          </a:p>
          <a:p>
            <a:pPr algn="ctr" fontAlgn="auto">
              <a:spcBef>
                <a:spcPts val="0"/>
              </a:spcBef>
              <a:spcAft>
                <a:spcPts val="0"/>
              </a:spcAft>
              <a:defRPr/>
            </a:pPr>
            <a:r>
              <a:rPr lang="ja-JP" altLang="en-US" dirty="0">
                <a:solidFill>
                  <a:schemeClr val="accent5">
                    <a:lumMod val="50000"/>
                  </a:schemeClr>
                </a:solidFill>
              </a:rPr>
              <a:t>老齢厚生年金</a:t>
            </a:r>
          </a:p>
        </p:txBody>
      </p:sp>
      <p:sp>
        <p:nvSpPr>
          <p:cNvPr id="66" name="加算記号 65"/>
          <p:cNvSpPr/>
          <p:nvPr/>
        </p:nvSpPr>
        <p:spPr>
          <a:xfrm>
            <a:off x="4365625" y="2174875"/>
            <a:ext cx="431800" cy="433388"/>
          </a:xfrm>
          <a:prstGeom prst="mathPlus">
            <a:avLst/>
          </a:prstGeom>
          <a:solidFill>
            <a:srgbClr val="B4AA7A"/>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sp>
        <p:nvSpPr>
          <p:cNvPr id="67" name="山形 66"/>
          <p:cNvSpPr/>
          <p:nvPr/>
        </p:nvSpPr>
        <p:spPr>
          <a:xfrm flipH="1">
            <a:off x="2051050" y="2149475"/>
            <a:ext cx="485775" cy="485775"/>
          </a:xfrm>
          <a:prstGeom prst="chevron">
            <a:avLst/>
          </a:prstGeom>
          <a:solidFill>
            <a:srgbClr val="B4AA7A"/>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endParaRPr lang="ja-JP" altLang="en-US" sz="1400" dirty="0">
              <a:solidFill>
                <a:schemeClr val="tx1"/>
              </a:solidFill>
            </a:endParaRPr>
          </a:p>
        </p:txBody>
      </p:sp>
      <p:grpSp>
        <p:nvGrpSpPr>
          <p:cNvPr id="68" name="グループ化 67"/>
          <p:cNvGrpSpPr>
            <a:grpSpLocks/>
          </p:cNvGrpSpPr>
          <p:nvPr/>
        </p:nvGrpSpPr>
        <p:grpSpPr bwMode="auto">
          <a:xfrm>
            <a:off x="958850" y="755650"/>
            <a:ext cx="7226300" cy="468313"/>
            <a:chOff x="444796" y="716333"/>
            <a:chExt cx="7226004" cy="468000"/>
          </a:xfrm>
        </p:grpSpPr>
        <p:sp>
          <p:nvSpPr>
            <p:cNvPr id="69" name="角丸四角形 68"/>
            <p:cNvSpPr/>
            <p:nvPr/>
          </p:nvSpPr>
          <p:spPr>
            <a:xfrm>
              <a:off x="444796" y="716333"/>
              <a:ext cx="7226004" cy="46800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400" dirty="0">
                  <a:solidFill>
                    <a:schemeClr val="tx1"/>
                  </a:solidFill>
                </a:rPr>
                <a:t>	</a:t>
              </a:r>
              <a:r>
                <a:rPr lang="ja-JP" altLang="en-US" sz="1400" dirty="0">
                  <a:solidFill>
                    <a:schemeClr val="tx1"/>
                  </a:solidFill>
                </a:rPr>
                <a:t>将来、退職後の生活費がしっかり用意できるか心配だ。</a:t>
              </a:r>
              <a:endParaRPr lang="en-US" altLang="ja-JP" sz="1400" dirty="0">
                <a:solidFill>
                  <a:schemeClr val="tx1"/>
                </a:solidFill>
              </a:endParaRPr>
            </a:p>
          </p:txBody>
        </p:sp>
        <p:sp>
          <p:nvSpPr>
            <p:cNvPr id="70" name="角丸四角形 69"/>
            <p:cNvSpPr/>
            <p:nvPr/>
          </p:nvSpPr>
          <p:spPr>
            <a:xfrm>
              <a:off x="444796" y="716333"/>
              <a:ext cx="987474" cy="468000"/>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b="1" dirty="0">
                  <a:solidFill>
                    <a:schemeClr val="bg1"/>
                  </a:solidFill>
                </a:rPr>
                <a:t>保障ニーズ</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fade">
                                      <p:cBhvr>
                                        <p:cTn id="7" dur="500"/>
                                        <p:tgtEl>
                                          <p:spTgt spid="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fade">
                                      <p:cBhvr>
                                        <p:cTn id="12" dur="500"/>
                                        <p:tgtEl>
                                          <p:spTgt spid="57"/>
                                        </p:tgtEl>
                                      </p:cBhvr>
                                    </p:animEffect>
                                  </p:childTnLst>
                                </p:cTn>
                              </p:par>
                              <p:par>
                                <p:cTn id="13" presetID="10" presetClass="entr" presetSubtype="0" fill="hold" nodeType="with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fade">
                                      <p:cBhvr>
                                        <p:cTn id="15" dur="500"/>
                                        <p:tgtEl>
                                          <p:spTgt spid="6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7"/>
                                        </p:tgtEl>
                                        <p:attrNameLst>
                                          <p:attrName>style.visibility</p:attrName>
                                        </p:attrNameLst>
                                      </p:cBhvr>
                                      <p:to>
                                        <p:strVal val="visible"/>
                                      </p:to>
                                    </p:set>
                                    <p:animEffect transition="in" filter="fade">
                                      <p:cBhvr>
                                        <p:cTn id="20" dur="500"/>
                                        <p:tgtEl>
                                          <p:spTgt spid="6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58"/>
                                        </p:tgtEl>
                                        <p:attrNameLst>
                                          <p:attrName>style.visibility</p:attrName>
                                        </p:attrNameLst>
                                      </p:cBhvr>
                                      <p:to>
                                        <p:strVal val="visible"/>
                                      </p:to>
                                    </p:set>
                                    <p:animEffect transition="in" filter="fade">
                                      <p:cBhvr>
                                        <p:cTn id="25" dur="500"/>
                                        <p:tgtEl>
                                          <p:spTgt spid="5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5"/>
                                        </p:tgtEl>
                                        <p:attrNameLst>
                                          <p:attrName>style.visibility</p:attrName>
                                        </p:attrNameLst>
                                      </p:cBhvr>
                                      <p:to>
                                        <p:strVal val="visible"/>
                                      </p:to>
                                    </p:set>
                                    <p:animEffect transition="in" filter="fade">
                                      <p:cBhvr>
                                        <p:cTn id="28" dur="500"/>
                                        <p:tgtEl>
                                          <p:spTgt spid="6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66"/>
                                        </p:tgtEl>
                                        <p:attrNameLst>
                                          <p:attrName>style.visibility</p:attrName>
                                        </p:attrNameLst>
                                      </p:cBhvr>
                                      <p:to>
                                        <p:strVal val="visible"/>
                                      </p:to>
                                    </p:set>
                                    <p:animEffect transition="in" filter="fade">
                                      <p:cBhvr>
                                        <p:cTn id="33" dur="500"/>
                                        <p:tgtEl>
                                          <p:spTgt spid="6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59"/>
                                        </p:tgtEl>
                                        <p:attrNameLst>
                                          <p:attrName>style.visibility</p:attrName>
                                        </p:attrNameLst>
                                      </p:cBhvr>
                                      <p:to>
                                        <p:strVal val="visible"/>
                                      </p:to>
                                    </p:set>
                                    <p:animEffect transition="in" filter="fade">
                                      <p:cBhvr>
                                        <p:cTn id="38" dur="500"/>
                                        <p:tgtEl>
                                          <p:spTgt spid="5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2"/>
                                        </p:tgtEl>
                                        <p:attrNameLst>
                                          <p:attrName>style.visibility</p:attrName>
                                        </p:attrNameLst>
                                      </p:cBhvr>
                                      <p:to>
                                        <p:strVal val="visible"/>
                                      </p:to>
                                    </p:set>
                                    <p:animEffect transition="in" filter="fade">
                                      <p:cBhvr>
                                        <p:cTn id="41" dur="500"/>
                                        <p:tgtEl>
                                          <p:spTgt spid="62"/>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64"/>
                                        </p:tgtEl>
                                        <p:attrNameLst>
                                          <p:attrName>style.visibility</p:attrName>
                                        </p:attrNameLst>
                                      </p:cBhvr>
                                      <p:to>
                                        <p:strVal val="visible"/>
                                      </p:to>
                                    </p:set>
                                    <p:animEffect transition="in" filter="fade">
                                      <p:cBhvr>
                                        <p:cTn id="46" dur="500"/>
                                        <p:tgtEl>
                                          <p:spTgt spid="6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500"/>
                                        <p:tgtEl>
                                          <p:spTgt spid="6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63"/>
                                        </p:tgtEl>
                                        <p:attrNameLst>
                                          <p:attrName>style.visibility</p:attrName>
                                        </p:attrNameLst>
                                      </p:cBhvr>
                                      <p:to>
                                        <p:strVal val="visible"/>
                                      </p:to>
                                    </p:set>
                                    <p:animEffect transition="in" filter="fade">
                                      <p:cBhvr>
                                        <p:cTn id="54" dur="500"/>
                                        <p:tgtEl>
                                          <p:spTgt spid="6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500"/>
                                        <p:tgtEl>
                                          <p:spTgt spid="20"/>
                                        </p:tgtEl>
                                      </p:cBhvr>
                                    </p:animEffect>
                                  </p:childTnLst>
                                </p:cTn>
                              </p:par>
                              <p:par>
                                <p:cTn id="60" presetID="10" presetClass="entr" presetSubtype="0" fill="hold" nodeType="withEffect">
                                  <p:stCondLst>
                                    <p:cond delay="0"/>
                                  </p:stCondLst>
                                  <p:childTnLst>
                                    <p:set>
                                      <p:cBhvr>
                                        <p:cTn id="61" dur="1" fill="hold">
                                          <p:stCondLst>
                                            <p:cond delay="0"/>
                                          </p:stCondLst>
                                        </p:cTn>
                                        <p:tgtEl>
                                          <p:spTgt spid="27669"/>
                                        </p:tgtEl>
                                        <p:attrNameLst>
                                          <p:attrName>style.visibility</p:attrName>
                                        </p:attrNameLst>
                                      </p:cBhvr>
                                      <p:to>
                                        <p:strVal val="visible"/>
                                      </p:to>
                                    </p:set>
                                    <p:animEffect transition="in" filter="fade">
                                      <p:cBhvr>
                                        <p:cTn id="62" dur="500"/>
                                        <p:tgtEl>
                                          <p:spTgt spid="276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P spid="65" grpId="0" animBg="1"/>
      <p:bldP spid="6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35370CBC-30B6-4E94-B71F-96F786234B6A}" type="slidenum">
              <a:rPr lang="ja-JP" altLang="en-US"/>
              <a:pPr>
                <a:defRPr/>
              </a:pPr>
              <a:t>26</a:t>
            </a:fld>
            <a:endParaRPr lang="ja-JP" altLang="en-US"/>
          </a:p>
        </p:txBody>
      </p:sp>
      <p:cxnSp>
        <p:nvCxnSpPr>
          <p:cNvPr id="30" name="直線コネクタ 29"/>
          <p:cNvCxnSpPr/>
          <p:nvPr/>
        </p:nvCxnSpPr>
        <p:spPr>
          <a:xfrm>
            <a:off x="19050" y="6556375"/>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31748" name="グループ化 30"/>
          <p:cNvGrpSpPr>
            <a:grpSpLocks/>
          </p:cNvGrpSpPr>
          <p:nvPr/>
        </p:nvGrpSpPr>
        <p:grpSpPr bwMode="auto">
          <a:xfrm>
            <a:off x="155575" y="1700213"/>
            <a:ext cx="8836025" cy="2274887"/>
            <a:chOff x="130389" y="1340768"/>
            <a:chExt cx="8836671" cy="2274272"/>
          </a:xfrm>
        </p:grpSpPr>
        <p:grpSp>
          <p:nvGrpSpPr>
            <p:cNvPr id="31778" name="グループ化 25"/>
            <p:cNvGrpSpPr>
              <a:grpSpLocks/>
            </p:cNvGrpSpPr>
            <p:nvPr/>
          </p:nvGrpSpPr>
          <p:grpSpPr bwMode="auto">
            <a:xfrm>
              <a:off x="713417" y="1340768"/>
              <a:ext cx="8253643" cy="2274272"/>
              <a:chOff x="280119" y="1988840"/>
              <a:chExt cx="8253643" cy="2274272"/>
            </a:xfrm>
          </p:grpSpPr>
          <p:grpSp>
            <p:nvGrpSpPr>
              <p:cNvPr id="31781" name="グループ化 8"/>
              <p:cNvGrpSpPr>
                <a:grpSpLocks/>
              </p:cNvGrpSpPr>
              <p:nvPr/>
            </p:nvGrpSpPr>
            <p:grpSpPr bwMode="auto">
              <a:xfrm>
                <a:off x="603683" y="1988840"/>
                <a:ext cx="7930079" cy="1439473"/>
                <a:chOff x="955448" y="1988840"/>
                <a:chExt cx="7930079" cy="1439473"/>
              </a:xfrm>
            </p:grpSpPr>
            <p:sp>
              <p:nvSpPr>
                <p:cNvPr id="2" name="正方形/長方形 1"/>
                <p:cNvSpPr/>
                <p:nvPr/>
              </p:nvSpPr>
              <p:spPr>
                <a:xfrm>
                  <a:off x="955386" y="3068048"/>
                  <a:ext cx="736654" cy="360265"/>
                </a:xfrm>
                <a:prstGeom prst="rect">
                  <a:avLst/>
                </a:prstGeom>
                <a:solidFill>
                  <a:srgbClr val="FDEADA">
                    <a:alpha val="89804"/>
                  </a:srgb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 name="正方形/長方形 2"/>
                <p:cNvSpPr/>
                <p:nvPr/>
              </p:nvSpPr>
              <p:spPr>
                <a:xfrm>
                  <a:off x="1693627" y="2709370"/>
                  <a:ext cx="1439968" cy="718943"/>
                </a:xfrm>
                <a:prstGeom prst="rect">
                  <a:avLst/>
                </a:prstGeom>
                <a:solidFill>
                  <a:srgbClr val="C5E3ED"/>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4" name="正方形/長方形 3"/>
                <p:cNvSpPr/>
                <p:nvPr/>
              </p:nvSpPr>
              <p:spPr>
                <a:xfrm>
                  <a:off x="3135182" y="2276099"/>
                  <a:ext cx="1439968" cy="1152214"/>
                </a:xfrm>
                <a:prstGeom prst="rect">
                  <a:avLst/>
                </a:prstGeom>
                <a:solidFill>
                  <a:srgbClr val="BFD1E7"/>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5" name="正方形/長方形 4"/>
                <p:cNvSpPr/>
                <p:nvPr/>
              </p:nvSpPr>
              <p:spPr>
                <a:xfrm>
                  <a:off x="4568800" y="1988840"/>
                  <a:ext cx="1717800" cy="1439473"/>
                </a:xfrm>
                <a:prstGeom prst="rect">
                  <a:avLst/>
                </a:prstGeom>
                <a:solidFill>
                  <a:srgbClr val="E6BAB8"/>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6" name="正方形/長方形 5"/>
                <p:cNvSpPr/>
                <p:nvPr/>
              </p:nvSpPr>
              <p:spPr>
                <a:xfrm>
                  <a:off x="6288187" y="2420523"/>
                  <a:ext cx="1152609" cy="1007790"/>
                </a:xfrm>
                <a:prstGeom prst="rect">
                  <a:avLst/>
                </a:prstGeom>
                <a:solidFill>
                  <a:srgbClr val="E6E0EC">
                    <a:alpha val="80000"/>
                  </a:srgb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8" name="正方形/長方形 7"/>
                <p:cNvSpPr/>
                <p:nvPr/>
              </p:nvSpPr>
              <p:spPr>
                <a:xfrm>
                  <a:off x="7445560" y="2925212"/>
                  <a:ext cx="1439967" cy="503101"/>
                </a:xfrm>
                <a:prstGeom prst="rect">
                  <a:avLst/>
                </a:prstGeom>
                <a:solidFill>
                  <a:srgbClr val="D2CDAE"/>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grpSp>
          <p:grpSp>
            <p:nvGrpSpPr>
              <p:cNvPr id="31782" name="グループ化 24"/>
              <p:cNvGrpSpPr>
                <a:grpSpLocks/>
              </p:cNvGrpSpPr>
              <p:nvPr/>
            </p:nvGrpSpPr>
            <p:grpSpPr bwMode="auto">
              <a:xfrm>
                <a:off x="280119" y="3436781"/>
                <a:ext cx="7141696" cy="826331"/>
                <a:chOff x="280119" y="3436781"/>
                <a:chExt cx="7141696" cy="826331"/>
              </a:xfrm>
            </p:grpSpPr>
            <p:sp>
              <p:nvSpPr>
                <p:cNvPr id="10" name="二等辺三角形 9"/>
                <p:cNvSpPr/>
                <p:nvPr/>
              </p:nvSpPr>
              <p:spPr>
                <a:xfrm>
                  <a:off x="513126" y="3436248"/>
                  <a:ext cx="179401" cy="17933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4" name="二等辺三角形 13"/>
                <p:cNvSpPr/>
                <p:nvPr/>
              </p:nvSpPr>
              <p:spPr>
                <a:xfrm>
                  <a:off x="1249780" y="3436248"/>
                  <a:ext cx="179401" cy="17933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5" name="二等辺三角形 14"/>
                <p:cNvSpPr/>
                <p:nvPr/>
              </p:nvSpPr>
              <p:spPr>
                <a:xfrm>
                  <a:off x="2691335" y="3436248"/>
                  <a:ext cx="179401" cy="17933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6" name="二等辺三角形 15"/>
                <p:cNvSpPr/>
                <p:nvPr/>
              </p:nvSpPr>
              <p:spPr>
                <a:xfrm>
                  <a:off x="4132891" y="3436248"/>
                  <a:ext cx="180988" cy="17933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7" name="二等辺三角形 16"/>
                <p:cNvSpPr/>
                <p:nvPr/>
              </p:nvSpPr>
              <p:spPr>
                <a:xfrm>
                  <a:off x="5855455" y="3436248"/>
                  <a:ext cx="179400" cy="17933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18" name="二等辺三角形 17"/>
                <p:cNvSpPr/>
                <p:nvPr/>
              </p:nvSpPr>
              <p:spPr>
                <a:xfrm>
                  <a:off x="7009651" y="3436248"/>
                  <a:ext cx="179401" cy="17933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1789" name="テキスト ボックス 10"/>
                <p:cNvSpPr txBox="1">
                  <a:spLocks noChangeArrowheads="1"/>
                </p:cNvSpPr>
                <p:nvPr/>
              </p:nvSpPr>
              <p:spPr bwMode="auto">
                <a:xfrm>
                  <a:off x="280119" y="3616781"/>
                  <a:ext cx="646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就職</a:t>
                  </a:r>
                </a:p>
              </p:txBody>
            </p:sp>
            <p:sp>
              <p:nvSpPr>
                <p:cNvPr id="31790" name="テキスト ボックス 19"/>
                <p:cNvSpPr txBox="1">
                  <a:spLocks noChangeArrowheads="1"/>
                </p:cNvSpPr>
                <p:nvPr/>
              </p:nvSpPr>
              <p:spPr bwMode="auto">
                <a:xfrm>
                  <a:off x="999084" y="3616781"/>
                  <a:ext cx="646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結婚</a:t>
                  </a:r>
                </a:p>
              </p:txBody>
            </p:sp>
            <p:sp>
              <p:nvSpPr>
                <p:cNvPr id="31791" name="テキスト ボックス 20"/>
                <p:cNvSpPr txBox="1">
                  <a:spLocks noChangeArrowheads="1"/>
                </p:cNvSpPr>
                <p:nvPr/>
              </p:nvSpPr>
              <p:spPr bwMode="auto">
                <a:xfrm>
                  <a:off x="2458814" y="3616781"/>
                  <a:ext cx="76335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第</a:t>
                  </a:r>
                  <a:r>
                    <a:rPr lang="en-US" altLang="ja-JP"/>
                    <a:t>1</a:t>
                  </a:r>
                  <a:r>
                    <a:rPr lang="ja-JP" altLang="en-US"/>
                    <a:t>子</a:t>
                  </a:r>
                  <a:endParaRPr lang="en-US" altLang="ja-JP"/>
                </a:p>
                <a:p>
                  <a:pPr eaLnBrk="1" hangingPunct="1"/>
                  <a:r>
                    <a:rPr lang="ja-JP" altLang="en-US"/>
                    <a:t>誕生</a:t>
                  </a:r>
                </a:p>
              </p:txBody>
            </p:sp>
            <p:sp>
              <p:nvSpPr>
                <p:cNvPr id="31792" name="テキスト ボックス 21"/>
                <p:cNvSpPr txBox="1">
                  <a:spLocks noChangeArrowheads="1"/>
                </p:cNvSpPr>
                <p:nvPr/>
              </p:nvSpPr>
              <p:spPr bwMode="auto">
                <a:xfrm>
                  <a:off x="3900879" y="3616781"/>
                  <a:ext cx="76335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第</a:t>
                  </a:r>
                  <a:r>
                    <a:rPr lang="en-US" altLang="ja-JP"/>
                    <a:t>2</a:t>
                  </a:r>
                  <a:r>
                    <a:rPr lang="ja-JP" altLang="en-US"/>
                    <a:t>子</a:t>
                  </a:r>
                  <a:endParaRPr lang="en-US" altLang="ja-JP"/>
                </a:p>
                <a:p>
                  <a:pPr eaLnBrk="1" hangingPunct="1"/>
                  <a:r>
                    <a:rPr lang="ja-JP" altLang="en-US"/>
                    <a:t>誕生</a:t>
                  </a:r>
                </a:p>
              </p:txBody>
            </p:sp>
            <p:sp>
              <p:nvSpPr>
                <p:cNvPr id="31793" name="テキスト ボックス 22"/>
                <p:cNvSpPr txBox="1">
                  <a:spLocks noChangeArrowheads="1"/>
                </p:cNvSpPr>
                <p:nvPr/>
              </p:nvSpPr>
              <p:spPr bwMode="auto">
                <a:xfrm>
                  <a:off x="5621451" y="3616781"/>
                  <a:ext cx="8771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子ども</a:t>
                  </a:r>
                  <a:endParaRPr lang="en-US" altLang="ja-JP"/>
                </a:p>
                <a:p>
                  <a:pPr eaLnBrk="1" hangingPunct="1"/>
                  <a:r>
                    <a:rPr lang="ja-JP" altLang="en-US"/>
                    <a:t>独立</a:t>
                  </a:r>
                </a:p>
              </p:txBody>
            </p:sp>
            <p:sp>
              <p:nvSpPr>
                <p:cNvPr id="31794" name="テキスト ボックス 23"/>
                <p:cNvSpPr txBox="1">
                  <a:spLocks noChangeArrowheads="1"/>
                </p:cNvSpPr>
                <p:nvPr/>
              </p:nvSpPr>
              <p:spPr bwMode="auto">
                <a:xfrm>
                  <a:off x="6775484" y="3616781"/>
                  <a:ext cx="646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老後</a:t>
                  </a:r>
                </a:p>
              </p:txBody>
            </p:sp>
          </p:grpSp>
        </p:grpSp>
        <p:sp>
          <p:nvSpPr>
            <p:cNvPr id="19" name="上下矢印 18"/>
            <p:cNvSpPr/>
            <p:nvPr/>
          </p:nvSpPr>
          <p:spPr>
            <a:xfrm>
              <a:off x="592386" y="1340768"/>
              <a:ext cx="306409" cy="1439473"/>
            </a:xfrm>
            <a:prstGeom prst="upDownArrow">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31780" name="テキスト ボックス 28"/>
            <p:cNvSpPr txBox="1">
              <a:spLocks noChangeArrowheads="1"/>
            </p:cNvSpPr>
            <p:nvPr/>
          </p:nvSpPr>
          <p:spPr bwMode="auto">
            <a:xfrm>
              <a:off x="130389" y="1437600"/>
              <a:ext cx="461665" cy="1246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a:t>死亡保障額</a:t>
              </a:r>
            </a:p>
          </p:txBody>
        </p:sp>
      </p:grpSp>
      <p:sp>
        <p:nvSpPr>
          <p:cNvPr id="33" name="正方形/長方形 32"/>
          <p:cNvSpPr/>
          <p:nvPr/>
        </p:nvSpPr>
        <p:spPr>
          <a:xfrm>
            <a:off x="250825" y="3956050"/>
            <a:ext cx="2808288" cy="1038225"/>
          </a:xfrm>
          <a:prstGeom prst="rect">
            <a:avLst/>
          </a:prstGeom>
          <a:solidFill>
            <a:srgbClr val="ECF1F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lgn="ctr" fontAlgn="auto">
              <a:spcBef>
                <a:spcPts val="0"/>
              </a:spcBef>
              <a:spcAft>
                <a:spcPts val="0"/>
              </a:spcAft>
              <a:defRPr/>
            </a:pPr>
            <a:r>
              <a:rPr lang="ja-JP" altLang="en-US" dirty="0">
                <a:solidFill>
                  <a:schemeClr val="accent1">
                    <a:lumMod val="75000"/>
                  </a:schemeClr>
                </a:solidFill>
              </a:rPr>
              <a:t>＜結婚＞</a:t>
            </a:r>
            <a:endParaRPr lang="en-US" altLang="ja-JP" dirty="0">
              <a:solidFill>
                <a:schemeClr val="accent1">
                  <a:lumMod val="75000"/>
                </a:schemeClr>
              </a:solidFill>
            </a:endParaRPr>
          </a:p>
          <a:p>
            <a:pPr fontAlgn="auto">
              <a:spcBef>
                <a:spcPts val="0"/>
              </a:spcBef>
              <a:spcAft>
                <a:spcPts val="0"/>
              </a:spcAft>
              <a:defRPr/>
            </a:pPr>
            <a:r>
              <a:rPr lang="ja-JP" altLang="en-US" sz="1600" dirty="0">
                <a:solidFill>
                  <a:schemeClr val="accent1">
                    <a:lumMod val="75000"/>
                  </a:schemeClr>
                </a:solidFill>
              </a:rPr>
              <a:t>「万一」のとき、遺される配偶者のための死亡保障が必要となります。</a:t>
            </a:r>
          </a:p>
        </p:txBody>
      </p:sp>
      <p:sp>
        <p:nvSpPr>
          <p:cNvPr id="34" name="正方形/長方形 33"/>
          <p:cNvSpPr/>
          <p:nvPr/>
        </p:nvSpPr>
        <p:spPr>
          <a:xfrm>
            <a:off x="3246438" y="3956050"/>
            <a:ext cx="2808287" cy="1038225"/>
          </a:xfrm>
          <a:prstGeom prst="rect">
            <a:avLst/>
          </a:prstGeom>
          <a:solidFill>
            <a:srgbClr val="EBF1DE">
              <a:alpha val="65098"/>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lgn="ctr" fontAlgn="auto">
              <a:spcBef>
                <a:spcPts val="0"/>
              </a:spcBef>
              <a:spcAft>
                <a:spcPts val="0"/>
              </a:spcAft>
              <a:defRPr/>
            </a:pPr>
            <a:r>
              <a:rPr lang="ja-JP" altLang="en-US" dirty="0">
                <a:solidFill>
                  <a:schemeClr val="accent3">
                    <a:lumMod val="50000"/>
                  </a:schemeClr>
                </a:solidFill>
              </a:rPr>
              <a:t>＜出産＞</a:t>
            </a:r>
            <a:endParaRPr lang="en-US" altLang="ja-JP" dirty="0">
              <a:solidFill>
                <a:schemeClr val="accent3">
                  <a:lumMod val="50000"/>
                </a:schemeClr>
              </a:solidFill>
            </a:endParaRPr>
          </a:p>
          <a:p>
            <a:pPr fontAlgn="auto">
              <a:spcBef>
                <a:spcPts val="0"/>
              </a:spcBef>
              <a:spcAft>
                <a:spcPts val="0"/>
              </a:spcAft>
              <a:defRPr/>
            </a:pPr>
            <a:r>
              <a:rPr lang="ja-JP" altLang="en-US" sz="1600" dirty="0">
                <a:solidFill>
                  <a:schemeClr val="accent3">
                    <a:lumMod val="50000"/>
                  </a:schemeClr>
                </a:solidFill>
              </a:rPr>
              <a:t>遺族の生活費や教育費をまかなう</a:t>
            </a:r>
            <a:r>
              <a:rPr lang="ja-JP" altLang="en-US" sz="1600" dirty="0" smtClean="0">
                <a:solidFill>
                  <a:schemeClr val="accent3">
                    <a:lumMod val="50000"/>
                  </a:schemeClr>
                </a:solidFill>
              </a:rPr>
              <a:t>ため、</a:t>
            </a:r>
            <a:r>
              <a:rPr lang="ja-JP" altLang="en-US" sz="1600" dirty="0">
                <a:solidFill>
                  <a:schemeClr val="accent3">
                    <a:lumMod val="50000"/>
                  </a:schemeClr>
                </a:solidFill>
              </a:rPr>
              <a:t>より大きな保障が必要となります。</a:t>
            </a:r>
            <a:endParaRPr lang="en-US" altLang="ja-JP" sz="1600" dirty="0">
              <a:solidFill>
                <a:schemeClr val="accent3">
                  <a:lumMod val="50000"/>
                </a:schemeClr>
              </a:solidFill>
            </a:endParaRPr>
          </a:p>
        </p:txBody>
      </p:sp>
      <p:sp>
        <p:nvSpPr>
          <p:cNvPr id="35" name="正方形/長方形 34"/>
          <p:cNvSpPr/>
          <p:nvPr/>
        </p:nvSpPr>
        <p:spPr>
          <a:xfrm>
            <a:off x="6242050" y="3956050"/>
            <a:ext cx="2808288" cy="1038225"/>
          </a:xfrm>
          <a:prstGeom prst="rect">
            <a:avLst/>
          </a:prstGeom>
          <a:solidFill>
            <a:srgbClr val="FDEADA">
              <a:alpha val="52157"/>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algn="ctr" fontAlgn="auto">
              <a:spcBef>
                <a:spcPts val="0"/>
              </a:spcBef>
              <a:spcAft>
                <a:spcPts val="0"/>
              </a:spcAft>
              <a:defRPr/>
            </a:pPr>
            <a:r>
              <a:rPr lang="ja-JP" altLang="en-US" dirty="0">
                <a:solidFill>
                  <a:schemeClr val="accent6">
                    <a:lumMod val="50000"/>
                  </a:schemeClr>
                </a:solidFill>
              </a:rPr>
              <a:t>＜子ども独立・老後＞</a:t>
            </a:r>
            <a:endParaRPr lang="en-US" altLang="ja-JP" dirty="0">
              <a:solidFill>
                <a:schemeClr val="accent6">
                  <a:lumMod val="50000"/>
                </a:schemeClr>
              </a:solidFill>
            </a:endParaRPr>
          </a:p>
          <a:p>
            <a:pPr fontAlgn="auto">
              <a:spcBef>
                <a:spcPts val="0"/>
              </a:spcBef>
              <a:spcAft>
                <a:spcPts val="0"/>
              </a:spcAft>
              <a:defRPr/>
            </a:pPr>
            <a:r>
              <a:rPr lang="ja-JP" altLang="en-US" sz="1600" dirty="0">
                <a:solidFill>
                  <a:schemeClr val="accent6">
                    <a:lumMod val="50000"/>
                  </a:schemeClr>
                </a:solidFill>
              </a:rPr>
              <a:t>親としての責任は減るため、死亡保障の必要額はその分減少します。</a:t>
            </a:r>
            <a:endParaRPr lang="en-US" altLang="ja-JP" sz="1600" dirty="0">
              <a:solidFill>
                <a:schemeClr val="accent6">
                  <a:lumMod val="50000"/>
                </a:schemeClr>
              </a:solidFill>
            </a:endParaRPr>
          </a:p>
        </p:txBody>
      </p:sp>
      <p:sp>
        <p:nvSpPr>
          <p:cNvPr id="31758" name="テキスト ボックス 35"/>
          <p:cNvSpPr txBox="1">
            <a:spLocks noChangeArrowheads="1"/>
          </p:cNvSpPr>
          <p:nvPr/>
        </p:nvSpPr>
        <p:spPr bwMode="auto">
          <a:xfrm>
            <a:off x="217488" y="836613"/>
            <a:ext cx="8712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sz="2000" dirty="0"/>
              <a:t>自分のライフステージに応じた必要な生命保険を選択し、</a:t>
            </a:r>
            <a:endParaRPr lang="en-US" altLang="ja-JP" sz="2000" dirty="0"/>
          </a:p>
          <a:p>
            <a:pPr marL="984250" eaLnBrk="1" hangingPunct="1"/>
            <a:r>
              <a:rPr lang="ja-JP" altLang="en-US" sz="2000" dirty="0"/>
              <a:t>生活環境の変化などに応じて見直すことが大切</a:t>
            </a:r>
            <a:r>
              <a:rPr lang="ja-JP" altLang="en-US" sz="2000" dirty="0" smtClean="0"/>
              <a:t>です。</a:t>
            </a:r>
            <a:endParaRPr lang="ja-JP" altLang="en-US" sz="2000" dirty="0"/>
          </a:p>
        </p:txBody>
      </p:sp>
      <p:sp>
        <p:nvSpPr>
          <p:cNvPr id="37" name="角丸四角形 36"/>
          <p:cNvSpPr/>
          <p:nvPr/>
        </p:nvSpPr>
        <p:spPr>
          <a:xfrm>
            <a:off x="250825" y="5084763"/>
            <a:ext cx="2592388" cy="2889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r>
              <a:rPr lang="ja-JP" altLang="en-US" dirty="0">
                <a:solidFill>
                  <a:schemeClr val="bg2">
                    <a:lumMod val="25000"/>
                  </a:schemeClr>
                </a:solidFill>
              </a:rPr>
              <a:t>＜保険の見直し方＞</a:t>
            </a:r>
          </a:p>
        </p:txBody>
      </p:sp>
      <p:graphicFrame>
        <p:nvGraphicFramePr>
          <p:cNvPr id="38" name="表 37"/>
          <p:cNvGraphicFramePr>
            <a:graphicFrameLocks noGrp="1"/>
          </p:cNvGraphicFramePr>
          <p:nvPr>
            <p:extLst>
              <p:ext uri="{D42A27DB-BD31-4B8C-83A1-F6EECF244321}">
                <p14:modId xmlns:p14="http://schemas.microsoft.com/office/powerpoint/2010/main" val="2371899998"/>
              </p:ext>
            </p:extLst>
          </p:nvPr>
        </p:nvGraphicFramePr>
        <p:xfrm>
          <a:off x="250825" y="5426075"/>
          <a:ext cx="8799513" cy="1111251"/>
        </p:xfrm>
        <a:graphic>
          <a:graphicData uri="http://schemas.openxmlformats.org/drawingml/2006/table">
            <a:tbl>
              <a:tblPr firstRow="1" bandRow="1">
                <a:tableStyleId>{5940675A-B579-460E-94D1-54222C63F5DA}</a:tableStyleId>
              </a:tblPr>
              <a:tblGrid>
                <a:gridCol w="2952451"/>
                <a:gridCol w="5847062"/>
              </a:tblGrid>
              <a:tr h="370417">
                <a:tc>
                  <a:txBody>
                    <a:bodyPr/>
                    <a:lstStyle/>
                    <a:p>
                      <a:r>
                        <a:rPr kumimoji="1" lang="ja-JP" altLang="en-US" sz="1800" dirty="0" smtClean="0"/>
                        <a:t>追加契約・特約の中途付加</a:t>
                      </a:r>
                      <a:endParaRPr kumimoji="1" lang="ja-JP" altLang="en-US" sz="1800" dirty="0"/>
                    </a:p>
                  </a:txBody>
                  <a:tcPr marL="91444" marR="91444" marT="45668" marB="45668">
                    <a:lnL w="12700" cmpd="sng">
                      <a:noFill/>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ysDot"/>
                      <a:round/>
                      <a:headEnd type="none" w="med" len="med"/>
                      <a:tailEnd type="none" w="med" len="med"/>
                    </a:lnB>
                  </a:tcPr>
                </a:tc>
                <a:tc>
                  <a:txBody>
                    <a:bodyPr/>
                    <a:lstStyle/>
                    <a:p>
                      <a:r>
                        <a:rPr kumimoji="1" lang="ja-JP" altLang="en-US" sz="1600" dirty="0" smtClean="0"/>
                        <a:t>主契約を新たに契約したり、特約を追加する。</a:t>
                      </a:r>
                      <a:endParaRPr kumimoji="1" lang="ja-JP" altLang="en-US" sz="1600" dirty="0"/>
                    </a:p>
                  </a:txBody>
                  <a:tcPr marL="91444" marR="91444" marT="45668" marB="45668" anchor="ctr">
                    <a:lnL w="12700" cap="flat" cmpd="sng" algn="ctr">
                      <a:solidFill>
                        <a:schemeClr val="accent3"/>
                      </a:solidFill>
                      <a:prstDash val="solid"/>
                      <a:round/>
                      <a:headEnd type="none" w="med" len="med"/>
                      <a:tailEnd type="none" w="med" len="med"/>
                    </a:lnL>
                    <a:lnR w="12700" cmpd="sng">
                      <a:noFill/>
                    </a:lnR>
                    <a:lnT w="12700" cap="flat" cmpd="sng" algn="ctr">
                      <a:solidFill>
                        <a:schemeClr val="accent3"/>
                      </a:solidFill>
                      <a:prstDash val="solid"/>
                      <a:round/>
                      <a:headEnd type="none" w="med" len="med"/>
                      <a:tailEnd type="none" w="med" len="med"/>
                    </a:lnT>
                    <a:lnB w="12700" cap="flat" cmpd="sng" algn="ctr">
                      <a:solidFill>
                        <a:schemeClr val="accent3"/>
                      </a:solidFill>
                      <a:prstDash val="sysDot"/>
                      <a:round/>
                      <a:headEnd type="none" w="med" len="med"/>
                      <a:tailEnd type="none" w="med" len="med"/>
                    </a:lnB>
                  </a:tcPr>
                </a:tc>
              </a:tr>
              <a:tr h="370417">
                <a:tc>
                  <a:txBody>
                    <a:bodyPr/>
                    <a:lstStyle/>
                    <a:p>
                      <a:r>
                        <a:rPr kumimoji="1" lang="ja-JP" altLang="en-US" sz="1800" dirty="0" smtClean="0"/>
                        <a:t>減額・特約の解約</a:t>
                      </a:r>
                      <a:endParaRPr kumimoji="1" lang="ja-JP" altLang="en-US" sz="1800" dirty="0"/>
                    </a:p>
                  </a:txBody>
                  <a:tcPr marL="91444" marR="91444" marT="45668" marB="45668">
                    <a:lnL w="12700" cmpd="sng">
                      <a:noFill/>
                    </a:lnL>
                    <a:lnR w="12700" cap="flat" cmpd="sng" algn="ctr">
                      <a:solidFill>
                        <a:schemeClr val="accent3"/>
                      </a:solidFill>
                      <a:prstDash val="solid"/>
                      <a:round/>
                      <a:headEnd type="none" w="med" len="med"/>
                      <a:tailEnd type="none" w="med" len="med"/>
                    </a:lnR>
                    <a:lnT w="12700" cap="flat" cmpd="sng" algn="ctr">
                      <a:solidFill>
                        <a:schemeClr val="accent3"/>
                      </a:solidFill>
                      <a:prstDash val="sysDot"/>
                      <a:round/>
                      <a:headEnd type="none" w="med" len="med"/>
                      <a:tailEnd type="none" w="med" len="med"/>
                    </a:lnT>
                    <a:lnB w="12700" cap="flat" cmpd="sng" algn="ctr">
                      <a:solidFill>
                        <a:schemeClr val="accent3"/>
                      </a:solidFill>
                      <a:prstDash val="sysDot"/>
                      <a:round/>
                      <a:headEnd type="none" w="med" len="med"/>
                      <a:tailEnd type="none" w="med" len="med"/>
                    </a:lnB>
                  </a:tcPr>
                </a:tc>
                <a:tc>
                  <a:txBody>
                    <a:bodyPr/>
                    <a:lstStyle/>
                    <a:p>
                      <a:r>
                        <a:rPr kumimoji="1" lang="ja-JP" altLang="en-US" sz="1600" dirty="0" smtClean="0"/>
                        <a:t>現在の保険金額を減らしたり、特約を解約する。</a:t>
                      </a:r>
                      <a:endParaRPr kumimoji="1" lang="ja-JP" altLang="en-US" sz="1600" dirty="0"/>
                    </a:p>
                  </a:txBody>
                  <a:tcPr marL="91444" marR="91444" marT="45668" marB="45668" anchor="ctr">
                    <a:lnL w="12700" cap="flat" cmpd="sng" algn="ctr">
                      <a:solidFill>
                        <a:schemeClr val="accent3"/>
                      </a:solidFill>
                      <a:prstDash val="solid"/>
                      <a:round/>
                      <a:headEnd type="none" w="med" len="med"/>
                      <a:tailEnd type="none" w="med" len="med"/>
                    </a:lnL>
                    <a:lnR w="12700" cmpd="sng">
                      <a:noFill/>
                    </a:lnR>
                    <a:lnT w="12700" cap="flat" cmpd="sng" algn="ctr">
                      <a:solidFill>
                        <a:schemeClr val="accent3"/>
                      </a:solidFill>
                      <a:prstDash val="sysDot"/>
                      <a:round/>
                      <a:headEnd type="none" w="med" len="med"/>
                      <a:tailEnd type="none" w="med" len="med"/>
                    </a:lnT>
                    <a:lnB w="12700" cap="flat" cmpd="sng" algn="ctr">
                      <a:solidFill>
                        <a:schemeClr val="accent3"/>
                      </a:solidFill>
                      <a:prstDash val="sysDot"/>
                      <a:round/>
                      <a:headEnd type="none" w="med" len="med"/>
                      <a:tailEnd type="none" w="med" len="med"/>
                    </a:lnB>
                  </a:tcPr>
                </a:tc>
              </a:tr>
              <a:tr h="370417">
                <a:tc>
                  <a:txBody>
                    <a:bodyPr/>
                    <a:lstStyle/>
                    <a:p>
                      <a:r>
                        <a:rPr kumimoji="1" lang="ja-JP" altLang="en-US" sz="1800" dirty="0" smtClean="0"/>
                        <a:t>転換</a:t>
                      </a:r>
                      <a:endParaRPr kumimoji="1" lang="ja-JP" altLang="en-US" sz="1800" dirty="0"/>
                    </a:p>
                  </a:txBody>
                  <a:tcPr marL="91444" marR="91444" marT="45668" marB="45668">
                    <a:lnL w="12700" cmpd="sng">
                      <a:noFill/>
                    </a:lnL>
                    <a:lnR w="12700" cap="flat" cmpd="sng" algn="ctr">
                      <a:solidFill>
                        <a:schemeClr val="accent3"/>
                      </a:solidFill>
                      <a:prstDash val="solid"/>
                      <a:round/>
                      <a:headEnd type="none" w="med" len="med"/>
                      <a:tailEnd type="none" w="med" len="med"/>
                    </a:lnR>
                    <a:lnT w="12700" cap="flat" cmpd="sng" algn="ctr">
                      <a:solidFill>
                        <a:schemeClr val="accent3"/>
                      </a:solidFill>
                      <a:prstDash val="sysDot"/>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r>
                        <a:rPr kumimoji="1" lang="ja-JP" altLang="en-US" sz="1600" dirty="0" smtClean="0"/>
                        <a:t>現在の保険の積立部分を活用し、新しい保険を契約する。</a:t>
                      </a:r>
                      <a:endParaRPr kumimoji="1" lang="ja-JP" altLang="en-US" sz="1600" dirty="0"/>
                    </a:p>
                  </a:txBody>
                  <a:tcPr marL="91444" marR="91444" marT="45668" marB="45668" anchor="ctr">
                    <a:lnL w="12700" cap="flat" cmpd="sng" algn="ctr">
                      <a:solidFill>
                        <a:schemeClr val="accent3"/>
                      </a:solidFill>
                      <a:prstDash val="solid"/>
                      <a:round/>
                      <a:headEnd type="none" w="med" len="med"/>
                      <a:tailEnd type="none" w="med" len="med"/>
                    </a:lnL>
                    <a:lnR w="12700" cmpd="sng">
                      <a:noFill/>
                    </a:lnR>
                    <a:lnT w="12700" cap="flat" cmpd="sng" algn="ctr">
                      <a:solidFill>
                        <a:schemeClr val="accent3"/>
                      </a:solidFill>
                      <a:prstDash val="sysDot"/>
                      <a:round/>
                      <a:headEnd type="none" w="med" len="med"/>
                      <a:tailEnd type="none" w="med" len="med"/>
                    </a:lnT>
                    <a:lnB w="12700" cap="flat" cmpd="sng" algn="ctr">
                      <a:solidFill>
                        <a:schemeClr val="accent3"/>
                      </a:solidFill>
                      <a:prstDash val="solid"/>
                      <a:round/>
                      <a:headEnd type="none" w="med" len="med"/>
                      <a:tailEnd type="none" w="med" len="med"/>
                    </a:lnB>
                  </a:tcPr>
                </a:tc>
              </a:tr>
            </a:tbl>
          </a:graphicData>
        </a:graphic>
      </p:graphicFrame>
      <p:sp>
        <p:nvSpPr>
          <p:cNvPr id="36" name="正方形/長方形 35"/>
          <p:cNvSpPr/>
          <p:nvPr/>
        </p:nvSpPr>
        <p:spPr>
          <a:xfrm>
            <a:off x="732333" y="19050"/>
            <a:ext cx="7560000" cy="648000"/>
          </a:xfrm>
          <a:prstGeom prst="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ライフステージに合わせた生命保険・見直し</a:t>
            </a:r>
          </a:p>
        </p:txBody>
      </p:sp>
      <p:sp>
        <p:nvSpPr>
          <p:cNvPr id="39" name="角丸四角形 38"/>
          <p:cNvSpPr/>
          <p:nvPr/>
        </p:nvSpPr>
        <p:spPr>
          <a:xfrm>
            <a:off x="35568" y="19050"/>
            <a:ext cx="648000" cy="648000"/>
          </a:xfrm>
          <a:prstGeom prst="roundRect">
            <a:avLst/>
          </a:prstGeom>
          <a:solidFill>
            <a:schemeClr val="accent3">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2</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692275" y="2027238"/>
            <a:ext cx="7451725" cy="708025"/>
          </a:xfrm>
          <a:prstGeom prst="rect">
            <a:avLst/>
          </a:prstGeom>
          <a:noFill/>
        </p:spPr>
        <p:txBody>
          <a:bodyPr>
            <a:spAutoFit/>
          </a:bodyPr>
          <a:lstStyle/>
          <a:p>
            <a:pPr fontAlgn="auto">
              <a:spcBef>
                <a:spcPts val="0"/>
              </a:spcBef>
              <a:spcAft>
                <a:spcPts val="0"/>
              </a:spcAft>
              <a:defRPr/>
            </a:pPr>
            <a:r>
              <a:rPr lang="en-US" altLang="ja-JP" sz="4000" dirty="0">
                <a:solidFill>
                  <a:schemeClr val="bg2">
                    <a:lumMod val="50000"/>
                  </a:schemeClr>
                </a:solidFill>
                <a:latin typeface="+mn-lt"/>
                <a:ea typeface="+mn-ea"/>
                <a:cs typeface="+mn-cs"/>
              </a:rPr>
              <a:t>CHAPTER3</a:t>
            </a:r>
            <a:endParaRPr lang="ja-JP" altLang="en-US" sz="4000" dirty="0">
              <a:latin typeface="+mn-lt"/>
              <a:ea typeface="+mn-ea"/>
              <a:cs typeface="+mn-cs"/>
            </a:endParaRPr>
          </a:p>
        </p:txBody>
      </p:sp>
      <p:sp>
        <p:nvSpPr>
          <p:cNvPr id="32771" name="テキスト ボックス 3"/>
          <p:cNvSpPr txBox="1">
            <a:spLocks noChangeArrowheads="1"/>
          </p:cNvSpPr>
          <p:nvPr/>
        </p:nvSpPr>
        <p:spPr bwMode="auto">
          <a:xfrm>
            <a:off x="0" y="3167063"/>
            <a:ext cx="9144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sz="4000"/>
              <a:t>生命保険の契約と</a:t>
            </a:r>
            <a:endParaRPr lang="en-US" altLang="ja-JP" sz="4000"/>
          </a:p>
          <a:p>
            <a:pPr algn="ctr" eaLnBrk="1" hangingPunct="1"/>
            <a:r>
              <a:rPr lang="ja-JP" altLang="en-US" sz="4000"/>
              <a:t>解約時の留意点</a:t>
            </a:r>
          </a:p>
        </p:txBody>
      </p:sp>
      <p:sp>
        <p:nvSpPr>
          <p:cNvPr id="2" name="スライド番号プレースホルダー 1"/>
          <p:cNvSpPr>
            <a:spLocks noGrp="1"/>
          </p:cNvSpPr>
          <p:nvPr>
            <p:ph type="sldNum" sz="quarter" idx="12"/>
          </p:nvPr>
        </p:nvSpPr>
        <p:spPr/>
        <p:txBody>
          <a:bodyPr/>
          <a:lstStyle/>
          <a:p>
            <a:pPr>
              <a:defRPr/>
            </a:pPr>
            <a:fld id="{872BF02E-88BC-4F24-A422-F1B4E9E04417}" type="slidenum">
              <a:rPr lang="ja-JP" altLang="en-US"/>
              <a:pPr>
                <a:defRPr/>
              </a:pPr>
              <a:t>27</a:t>
            </a:fld>
            <a:endParaRPr lang="ja-JP"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A18936FC-5909-40FB-A087-7F510B7525F6}" type="slidenum">
              <a:rPr lang="ja-JP" altLang="en-US"/>
              <a:pPr>
                <a:defRPr/>
              </a:pPr>
              <a:t>28</a:t>
            </a:fld>
            <a:endParaRPr lang="ja-JP" altLang="en-US"/>
          </a:p>
        </p:txBody>
      </p:sp>
      <p:cxnSp>
        <p:nvCxnSpPr>
          <p:cNvPr id="30" name="直線コネクタ 29"/>
          <p:cNvCxnSpPr/>
          <p:nvPr/>
        </p:nvCxnSpPr>
        <p:spPr>
          <a:xfrm>
            <a:off x="19050" y="6556375"/>
            <a:ext cx="912495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角丸四角形 1"/>
          <p:cNvSpPr/>
          <p:nvPr/>
        </p:nvSpPr>
        <p:spPr>
          <a:xfrm>
            <a:off x="250825" y="1052513"/>
            <a:ext cx="5329238" cy="2881312"/>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endParaRPr lang="ja-JP" altLang="en-US" dirty="0">
              <a:solidFill>
                <a:schemeClr val="accent3">
                  <a:lumMod val="75000"/>
                </a:schemeClr>
              </a:solidFill>
            </a:endParaRPr>
          </a:p>
        </p:txBody>
      </p:sp>
      <p:sp>
        <p:nvSpPr>
          <p:cNvPr id="8" name="角丸四角形 7"/>
          <p:cNvSpPr/>
          <p:nvPr/>
        </p:nvSpPr>
        <p:spPr>
          <a:xfrm>
            <a:off x="2141538" y="1412875"/>
            <a:ext cx="1512887" cy="1260475"/>
          </a:xfrm>
          <a:prstGeom prst="roundRect">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dirty="0">
                <a:solidFill>
                  <a:schemeClr val="bg2">
                    <a:lumMod val="25000"/>
                  </a:schemeClr>
                </a:solidFill>
              </a:rPr>
              <a:t>手順</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➋</a:t>
            </a:r>
            <a:endParaRPr lang="en-US" altLang="ja-JP" dirty="0">
              <a:solidFill>
                <a:schemeClr val="bg2">
                  <a:lumMod val="25000"/>
                </a:schemeClr>
              </a:solidFill>
            </a:endParaRPr>
          </a:p>
          <a:p>
            <a:pPr algn="ctr" fontAlgn="auto">
              <a:spcBef>
                <a:spcPts val="0"/>
              </a:spcBef>
              <a:spcAft>
                <a:spcPts val="0"/>
              </a:spcAft>
              <a:defRPr/>
            </a:pPr>
            <a:r>
              <a:rPr lang="ja-JP" altLang="en-US" dirty="0" smtClean="0">
                <a:solidFill>
                  <a:schemeClr val="bg2">
                    <a:lumMod val="25000"/>
                  </a:schemeClr>
                </a:solidFill>
              </a:rPr>
              <a:t>告知（診査）</a:t>
            </a:r>
            <a:endParaRPr lang="ja-JP" altLang="en-US" dirty="0">
              <a:solidFill>
                <a:schemeClr val="bg2">
                  <a:lumMod val="25000"/>
                </a:schemeClr>
              </a:solidFill>
            </a:endParaRPr>
          </a:p>
        </p:txBody>
      </p:sp>
      <p:sp>
        <p:nvSpPr>
          <p:cNvPr id="33800" name="テキスト ボックス 3"/>
          <p:cNvSpPr txBox="1">
            <a:spLocks noChangeArrowheads="1"/>
          </p:cNvSpPr>
          <p:nvPr/>
        </p:nvSpPr>
        <p:spPr bwMode="auto">
          <a:xfrm>
            <a:off x="341313" y="2852738"/>
            <a:ext cx="51482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dirty="0"/>
              <a:t>生命保険会社が契約を承諾すると、</a:t>
            </a:r>
            <a:endParaRPr lang="en-US" altLang="ja-JP" dirty="0"/>
          </a:p>
          <a:p>
            <a:pPr marL="627063" eaLnBrk="1" hangingPunct="1"/>
            <a:r>
              <a:rPr lang="ja-JP" altLang="en-US" dirty="0"/>
              <a:t>この</a:t>
            </a:r>
            <a:r>
              <a:rPr lang="en-US" altLang="ja-JP" dirty="0"/>
              <a:t>3</a:t>
            </a:r>
            <a:r>
              <a:rPr lang="ja-JP" altLang="en-US" dirty="0"/>
              <a:t>つが全て終わった時点に</a:t>
            </a:r>
            <a:endParaRPr lang="en-US" altLang="ja-JP" dirty="0"/>
          </a:p>
          <a:p>
            <a:pPr marL="627063" eaLnBrk="1" hangingPunct="1"/>
            <a:r>
              <a:rPr lang="ja-JP" altLang="en-US" dirty="0"/>
              <a:t>さかのぼって保障が始まります。</a:t>
            </a:r>
          </a:p>
        </p:txBody>
      </p:sp>
      <p:sp>
        <p:nvSpPr>
          <p:cNvPr id="3" name="角丸四角形 2"/>
          <p:cNvSpPr/>
          <p:nvPr/>
        </p:nvSpPr>
        <p:spPr>
          <a:xfrm>
            <a:off x="395288" y="1412875"/>
            <a:ext cx="1512887" cy="1260475"/>
          </a:xfrm>
          <a:prstGeom prst="roundRect">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dirty="0">
                <a:solidFill>
                  <a:schemeClr val="bg2">
                    <a:lumMod val="25000"/>
                  </a:schemeClr>
                </a:solidFill>
              </a:rPr>
              <a:t>手順</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➊</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申込書の提出</a:t>
            </a:r>
          </a:p>
        </p:txBody>
      </p:sp>
      <p:sp>
        <p:nvSpPr>
          <p:cNvPr id="9" name="角丸四角形 8"/>
          <p:cNvSpPr/>
          <p:nvPr/>
        </p:nvSpPr>
        <p:spPr>
          <a:xfrm>
            <a:off x="7380288" y="1412875"/>
            <a:ext cx="1511300" cy="1260475"/>
          </a:xfrm>
          <a:prstGeom prst="round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dirty="0">
                <a:solidFill>
                  <a:schemeClr val="bg2">
                    <a:lumMod val="25000"/>
                  </a:schemeClr>
                </a:solidFill>
              </a:rPr>
              <a:t>手順</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➍</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保険証券の</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受領</a:t>
            </a:r>
          </a:p>
        </p:txBody>
      </p:sp>
      <p:sp>
        <p:nvSpPr>
          <p:cNvPr id="10" name="角丸四角形 9"/>
          <p:cNvSpPr/>
          <p:nvPr/>
        </p:nvSpPr>
        <p:spPr>
          <a:xfrm>
            <a:off x="3887788" y="1412875"/>
            <a:ext cx="1512887" cy="1260475"/>
          </a:xfrm>
          <a:prstGeom prst="roundRect">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dirty="0">
                <a:solidFill>
                  <a:schemeClr val="bg2">
                    <a:lumMod val="25000"/>
                  </a:schemeClr>
                </a:solidFill>
              </a:rPr>
              <a:t>手順</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➌</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保険料の</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払い込み</a:t>
            </a:r>
          </a:p>
        </p:txBody>
      </p:sp>
      <p:sp>
        <p:nvSpPr>
          <p:cNvPr id="11" name="角丸四角形 10"/>
          <p:cNvSpPr/>
          <p:nvPr/>
        </p:nvSpPr>
        <p:spPr>
          <a:xfrm>
            <a:off x="5634038" y="1412875"/>
            <a:ext cx="1511300" cy="1260475"/>
          </a:xfrm>
          <a:prstGeom prst="round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fontAlgn="auto">
              <a:spcBef>
                <a:spcPts val="0"/>
              </a:spcBef>
              <a:spcAft>
                <a:spcPts val="0"/>
              </a:spcAft>
              <a:defRPr/>
            </a:pPr>
            <a:r>
              <a:rPr lang="ja-JP" altLang="en-US" dirty="0">
                <a:solidFill>
                  <a:schemeClr val="bg2">
                    <a:lumMod val="25000"/>
                  </a:schemeClr>
                </a:solidFill>
              </a:rPr>
              <a:t>生命保険</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会社の</a:t>
            </a:r>
            <a:endParaRPr lang="en-US" altLang="ja-JP" dirty="0">
              <a:solidFill>
                <a:schemeClr val="bg2">
                  <a:lumMod val="25000"/>
                </a:schemeClr>
              </a:solidFill>
            </a:endParaRPr>
          </a:p>
          <a:p>
            <a:pPr algn="ctr" fontAlgn="auto">
              <a:spcBef>
                <a:spcPts val="0"/>
              </a:spcBef>
              <a:spcAft>
                <a:spcPts val="0"/>
              </a:spcAft>
              <a:defRPr/>
            </a:pPr>
            <a:r>
              <a:rPr lang="ja-JP" altLang="en-US" dirty="0">
                <a:solidFill>
                  <a:schemeClr val="bg2">
                    <a:lumMod val="25000"/>
                  </a:schemeClr>
                </a:solidFill>
              </a:rPr>
              <a:t>承諾</a:t>
            </a:r>
          </a:p>
        </p:txBody>
      </p:sp>
      <p:sp>
        <p:nvSpPr>
          <p:cNvPr id="6" name="山形 5"/>
          <p:cNvSpPr/>
          <p:nvPr/>
        </p:nvSpPr>
        <p:spPr>
          <a:xfrm>
            <a:off x="1935163" y="1952625"/>
            <a:ext cx="179387" cy="180975"/>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sp>
        <p:nvSpPr>
          <p:cNvPr id="15" name="山形 14"/>
          <p:cNvSpPr/>
          <p:nvPr/>
        </p:nvSpPr>
        <p:spPr>
          <a:xfrm>
            <a:off x="3681413" y="1952625"/>
            <a:ext cx="179387" cy="180975"/>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sp>
        <p:nvSpPr>
          <p:cNvPr id="16" name="山形 15"/>
          <p:cNvSpPr/>
          <p:nvPr/>
        </p:nvSpPr>
        <p:spPr>
          <a:xfrm>
            <a:off x="5427663" y="1952625"/>
            <a:ext cx="179387" cy="180975"/>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sp>
        <p:nvSpPr>
          <p:cNvPr id="17" name="山形 16"/>
          <p:cNvSpPr/>
          <p:nvPr/>
        </p:nvSpPr>
        <p:spPr>
          <a:xfrm>
            <a:off x="7173913" y="1952625"/>
            <a:ext cx="179387" cy="180975"/>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grpSp>
        <p:nvGrpSpPr>
          <p:cNvPr id="33809" name="グループ化 12"/>
          <p:cNvGrpSpPr>
            <a:grpSpLocks/>
          </p:cNvGrpSpPr>
          <p:nvPr/>
        </p:nvGrpSpPr>
        <p:grpSpPr bwMode="auto">
          <a:xfrm>
            <a:off x="436563" y="3833813"/>
            <a:ext cx="360362" cy="539750"/>
            <a:chOff x="677330" y="4221088"/>
            <a:chExt cx="654206" cy="864000"/>
          </a:xfrm>
        </p:grpSpPr>
        <p:sp>
          <p:nvSpPr>
            <p:cNvPr id="12" name="円/楕円 11"/>
            <p:cNvSpPr/>
            <p:nvPr/>
          </p:nvSpPr>
          <p:spPr>
            <a:xfrm>
              <a:off x="1152854" y="4221088"/>
              <a:ext cx="178682" cy="180423"/>
            </a:xfrm>
            <a:prstGeom prst="ellipse">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sp>
          <p:nvSpPr>
            <p:cNvPr id="19" name="円/楕円 18"/>
            <p:cNvSpPr/>
            <p:nvPr/>
          </p:nvSpPr>
          <p:spPr>
            <a:xfrm>
              <a:off x="965527" y="4398970"/>
              <a:ext cx="288197" cy="287152"/>
            </a:xfrm>
            <a:prstGeom prst="ellipse">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sp>
          <p:nvSpPr>
            <p:cNvPr id="20" name="円/楕円 19"/>
            <p:cNvSpPr/>
            <p:nvPr/>
          </p:nvSpPr>
          <p:spPr>
            <a:xfrm>
              <a:off x="677330" y="4653088"/>
              <a:ext cx="432295" cy="432000"/>
            </a:xfrm>
            <a:prstGeom prst="ellipse">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endParaRPr lang="ja-JP" altLang="en-US" dirty="0">
                <a:solidFill>
                  <a:schemeClr val="bg2">
                    <a:lumMod val="25000"/>
                  </a:schemeClr>
                </a:solidFill>
              </a:endParaRPr>
            </a:p>
          </p:txBody>
        </p:sp>
      </p:grpSp>
      <p:sp>
        <p:nvSpPr>
          <p:cNvPr id="14" name="角丸四角形 13"/>
          <p:cNvSpPr/>
          <p:nvPr/>
        </p:nvSpPr>
        <p:spPr>
          <a:xfrm>
            <a:off x="487363" y="4373563"/>
            <a:ext cx="8332787" cy="2079625"/>
          </a:xfrm>
          <a:prstGeom prst="round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marL="285750" indent="-285750" fontAlgn="auto">
              <a:spcBef>
                <a:spcPts val="0"/>
              </a:spcBef>
              <a:spcAft>
                <a:spcPts val="0"/>
              </a:spcAft>
              <a:buFont typeface="Wingdings" panose="05000000000000000000" pitchFamily="2" charset="2"/>
              <a:buChar char="ü"/>
              <a:defRPr/>
            </a:pPr>
            <a:r>
              <a:rPr lang="ja-JP" altLang="en-US" dirty="0" smtClean="0">
                <a:solidFill>
                  <a:schemeClr val="bg2">
                    <a:lumMod val="25000"/>
                  </a:schemeClr>
                </a:solidFill>
              </a:rPr>
              <a:t>告知（診査）</a:t>
            </a:r>
            <a:endParaRPr lang="en-US" altLang="ja-JP" dirty="0">
              <a:solidFill>
                <a:schemeClr val="bg2">
                  <a:lumMod val="25000"/>
                </a:schemeClr>
              </a:solidFill>
            </a:endParaRPr>
          </a:p>
          <a:p>
            <a:pPr fontAlgn="auto">
              <a:spcBef>
                <a:spcPts val="0"/>
              </a:spcBef>
              <a:spcAft>
                <a:spcPts val="0"/>
              </a:spcAft>
              <a:defRPr/>
            </a:pPr>
            <a:r>
              <a:rPr lang="ja-JP" altLang="en-US" dirty="0">
                <a:solidFill>
                  <a:schemeClr val="bg2">
                    <a:lumMod val="25000"/>
                  </a:schemeClr>
                </a:solidFill>
              </a:rPr>
              <a:t>契約者または被保険者は、過去の傷病歴や現在の健康状態、職業などについて、告知書や生命保険会社の指定した医師の質問</a:t>
            </a:r>
            <a:r>
              <a:rPr lang="ja-JP" altLang="en-US" dirty="0" smtClean="0">
                <a:solidFill>
                  <a:schemeClr val="bg2">
                    <a:lumMod val="25000"/>
                  </a:schemeClr>
                </a:solidFill>
              </a:rPr>
              <a:t>に事実</a:t>
            </a:r>
            <a:r>
              <a:rPr lang="ja-JP" altLang="en-US" dirty="0">
                <a:solidFill>
                  <a:schemeClr val="bg2">
                    <a:lumMod val="25000"/>
                  </a:schemeClr>
                </a:solidFill>
              </a:rPr>
              <a:t>をありのままに告げる</a:t>
            </a:r>
            <a:r>
              <a:rPr lang="ja-JP" altLang="en-US" b="1" u="sng" dirty="0">
                <a:solidFill>
                  <a:schemeClr val="accent6">
                    <a:lumMod val="75000"/>
                  </a:schemeClr>
                </a:solidFill>
              </a:rPr>
              <a:t>告知義務</a:t>
            </a:r>
            <a:r>
              <a:rPr lang="ja-JP" altLang="en-US" dirty="0">
                <a:solidFill>
                  <a:schemeClr val="bg2">
                    <a:lumMod val="25000"/>
                  </a:schemeClr>
                </a:solidFill>
              </a:rPr>
              <a:t>があります。告知した内容に基づき、生命保険会社が契約の可否や条件を決定します。健康状態によっては契約できないこともあります。</a:t>
            </a:r>
            <a:r>
              <a:rPr lang="ja-JP" altLang="en-US" u="sng" dirty="0">
                <a:solidFill>
                  <a:schemeClr val="bg2">
                    <a:lumMod val="25000"/>
                  </a:schemeClr>
                </a:solidFill>
              </a:rPr>
              <a:t>告知は、契約者間で保険料負担を公平にするためにとても重要です。</a:t>
            </a:r>
          </a:p>
        </p:txBody>
      </p:sp>
      <p:sp>
        <p:nvSpPr>
          <p:cNvPr id="18" name="テキスト ボックス 17"/>
          <p:cNvSpPr txBox="1"/>
          <p:nvPr/>
        </p:nvSpPr>
        <p:spPr>
          <a:xfrm>
            <a:off x="5795963" y="2771775"/>
            <a:ext cx="1368425" cy="369888"/>
          </a:xfrm>
          <a:prstGeom prst="rect">
            <a:avLst/>
          </a:prstGeom>
          <a:noFill/>
        </p:spPr>
        <p:txBody>
          <a:bodyPr>
            <a:spAutoFit/>
          </a:bodyPr>
          <a:lstStyle/>
          <a:p>
            <a:pPr fontAlgn="auto">
              <a:spcBef>
                <a:spcPts val="0"/>
              </a:spcBef>
              <a:spcAft>
                <a:spcPts val="0"/>
              </a:spcAft>
              <a:defRPr/>
            </a:pPr>
            <a:r>
              <a:rPr lang="ja-JP" altLang="en-US" b="1" dirty="0">
                <a:solidFill>
                  <a:schemeClr val="accent6">
                    <a:lumMod val="75000"/>
                  </a:schemeClr>
                </a:solidFill>
                <a:latin typeface="+mn-lt"/>
                <a:ea typeface="+mn-ea"/>
                <a:cs typeface="+mn-cs"/>
              </a:rPr>
              <a:t>契約成立！</a:t>
            </a:r>
          </a:p>
        </p:txBody>
      </p:sp>
      <p:sp>
        <p:nvSpPr>
          <p:cNvPr id="23" name="正方形/長方形 22"/>
          <p:cNvSpPr/>
          <p:nvPr/>
        </p:nvSpPr>
        <p:spPr>
          <a:xfrm>
            <a:off x="732333" y="19050"/>
            <a:ext cx="7560000" cy="648000"/>
          </a:xfrm>
          <a:prstGeom prst="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契約の流れ</a:t>
            </a:r>
          </a:p>
        </p:txBody>
      </p:sp>
      <p:sp>
        <p:nvSpPr>
          <p:cNvPr id="24" name="角丸四角形 23"/>
          <p:cNvSpPr/>
          <p:nvPr/>
        </p:nvSpPr>
        <p:spPr>
          <a:xfrm>
            <a:off x="35568" y="19050"/>
            <a:ext cx="648000" cy="648000"/>
          </a:xfrm>
          <a:prstGeom prst="round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3</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E314FB61-DE43-4E1D-985F-E349CC7F29BF}" type="slidenum">
              <a:rPr lang="ja-JP" altLang="en-US"/>
              <a:pPr>
                <a:defRPr/>
              </a:pPr>
              <a:t>29</a:t>
            </a:fld>
            <a:endParaRPr lang="ja-JP" altLang="en-US"/>
          </a:p>
        </p:txBody>
      </p:sp>
      <p:cxnSp>
        <p:nvCxnSpPr>
          <p:cNvPr id="30" name="直線コネクタ 29"/>
          <p:cNvCxnSpPr/>
          <p:nvPr/>
        </p:nvCxnSpPr>
        <p:spPr>
          <a:xfrm>
            <a:off x="19050" y="6556375"/>
            <a:ext cx="912495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4820" name="グループ化 2"/>
          <p:cNvGrpSpPr>
            <a:grpSpLocks/>
          </p:cNvGrpSpPr>
          <p:nvPr/>
        </p:nvGrpSpPr>
        <p:grpSpPr bwMode="auto">
          <a:xfrm>
            <a:off x="142875" y="1485901"/>
            <a:ext cx="8858250" cy="934988"/>
            <a:chOff x="1043608" y="1538908"/>
            <a:chExt cx="8856984" cy="934899"/>
          </a:xfrm>
        </p:grpSpPr>
        <p:sp>
          <p:nvSpPr>
            <p:cNvPr id="8" name="正方形/長方形 7"/>
            <p:cNvSpPr/>
            <p:nvPr/>
          </p:nvSpPr>
          <p:spPr>
            <a:xfrm>
              <a:off x="3564198" y="1538908"/>
              <a:ext cx="6336394" cy="934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marL="87313">
                <a:defRPr/>
              </a:pPr>
              <a:r>
                <a:rPr lang="en-US" altLang="ja-JP" dirty="0">
                  <a:solidFill>
                    <a:schemeClr val="bg2">
                      <a:lumMod val="25000"/>
                    </a:schemeClr>
                  </a:solidFill>
                </a:rPr>
                <a:t> </a:t>
              </a:r>
              <a:r>
                <a:rPr lang="ja-JP" altLang="en-US" dirty="0">
                  <a:solidFill>
                    <a:schemeClr val="bg2">
                      <a:lumMod val="25000"/>
                    </a:schemeClr>
                  </a:solidFill>
                </a:rPr>
                <a:t>生命保険商品の</a:t>
              </a:r>
              <a:r>
                <a:rPr lang="ja-JP" altLang="en-US" dirty="0" smtClean="0">
                  <a:solidFill>
                    <a:schemeClr val="bg2">
                      <a:lumMod val="25000"/>
                    </a:schemeClr>
                  </a:solidFill>
                </a:rPr>
                <a:t>内容（保険</a:t>
              </a:r>
              <a:r>
                <a:rPr lang="ja-JP" altLang="en-US" dirty="0">
                  <a:solidFill>
                    <a:schemeClr val="bg2">
                      <a:lumMod val="25000"/>
                    </a:schemeClr>
                  </a:solidFill>
                </a:rPr>
                <a:t>金額、保険期間、支払事由</a:t>
              </a:r>
              <a:r>
                <a:rPr lang="ja-JP" altLang="en-US" dirty="0" smtClean="0">
                  <a:solidFill>
                    <a:schemeClr val="bg2">
                      <a:lumMod val="25000"/>
                    </a:schemeClr>
                  </a:solidFill>
                </a:rPr>
                <a:t>など）を</a:t>
              </a:r>
              <a:r>
                <a:rPr lang="en-US" altLang="ja-JP" dirty="0" smtClean="0">
                  <a:solidFill>
                    <a:schemeClr val="bg2">
                      <a:lumMod val="25000"/>
                    </a:schemeClr>
                  </a:solidFill>
                </a:rPr>
                <a:t> </a:t>
              </a:r>
              <a:r>
                <a:rPr lang="ja-JP" altLang="en-US" dirty="0">
                  <a:solidFill>
                    <a:schemeClr val="bg2">
                      <a:lumMod val="25000"/>
                    </a:schemeClr>
                  </a:solidFill>
                </a:rPr>
                <a:t>理解するために必要な事項が説明されています。</a:t>
              </a:r>
              <a:endParaRPr lang="en-US" altLang="ja-JP" dirty="0">
                <a:solidFill>
                  <a:schemeClr val="bg2">
                    <a:lumMod val="25000"/>
                  </a:schemeClr>
                </a:solidFill>
              </a:endParaRPr>
            </a:p>
            <a:p>
              <a:pPr>
                <a:defRPr/>
              </a:pPr>
              <a:r>
                <a:rPr lang="ja-JP" altLang="en-US" dirty="0">
                  <a:solidFill>
                    <a:schemeClr val="bg2">
                      <a:lumMod val="25000"/>
                    </a:schemeClr>
                  </a:solidFill>
                </a:rPr>
                <a:t>（</a:t>
              </a:r>
              <a:r>
                <a:rPr lang="ja-JP" altLang="en-US" dirty="0" smtClean="0">
                  <a:solidFill>
                    <a:schemeClr val="bg2">
                      <a:lumMod val="25000"/>
                    </a:schemeClr>
                  </a:solidFill>
                </a:rPr>
                <a:t>保険</a:t>
              </a:r>
              <a:r>
                <a:rPr lang="ja-JP" altLang="en-US" dirty="0">
                  <a:solidFill>
                    <a:schemeClr val="bg2">
                      <a:lumMod val="25000"/>
                    </a:schemeClr>
                  </a:solidFill>
                </a:rPr>
                <a:t>商品パンフレット、保険設計書</a:t>
              </a:r>
              <a:r>
                <a:rPr lang="ja-JP" altLang="en-US" dirty="0" smtClean="0">
                  <a:solidFill>
                    <a:schemeClr val="bg2">
                      <a:lumMod val="25000"/>
                    </a:schemeClr>
                  </a:solidFill>
                </a:rPr>
                <a:t>等）</a:t>
              </a:r>
              <a:endParaRPr lang="ja-JP" altLang="en-US" dirty="0">
                <a:solidFill>
                  <a:schemeClr val="bg2">
                    <a:lumMod val="25000"/>
                  </a:schemeClr>
                </a:solidFill>
              </a:endParaRPr>
            </a:p>
          </p:txBody>
        </p:sp>
        <p:sp>
          <p:nvSpPr>
            <p:cNvPr id="2" name="正方形/長方形 1"/>
            <p:cNvSpPr/>
            <p:nvPr/>
          </p:nvSpPr>
          <p:spPr>
            <a:xfrm>
              <a:off x="1043608" y="1538908"/>
              <a:ext cx="2592288" cy="792088"/>
            </a:xfrm>
            <a:prstGeom prst="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契約概要</a:t>
              </a:r>
            </a:p>
          </p:txBody>
        </p:sp>
      </p:grpSp>
      <p:grpSp>
        <p:nvGrpSpPr>
          <p:cNvPr id="34821" name="グループ化 8"/>
          <p:cNvGrpSpPr>
            <a:grpSpLocks/>
          </p:cNvGrpSpPr>
          <p:nvPr/>
        </p:nvGrpSpPr>
        <p:grpSpPr bwMode="auto">
          <a:xfrm>
            <a:off x="142875" y="2519363"/>
            <a:ext cx="8858250" cy="790575"/>
            <a:chOff x="1043608" y="1538908"/>
            <a:chExt cx="8856984" cy="792088"/>
          </a:xfrm>
        </p:grpSpPr>
        <p:sp>
          <p:nvSpPr>
            <p:cNvPr id="11" name="正方形/長方形 10"/>
            <p:cNvSpPr/>
            <p:nvPr/>
          </p:nvSpPr>
          <p:spPr>
            <a:xfrm>
              <a:off x="3564198" y="1538908"/>
              <a:ext cx="6336394"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marL="87313">
                <a:defRPr/>
              </a:pPr>
              <a:r>
                <a:rPr lang="en-US" altLang="ja-JP" dirty="0">
                  <a:solidFill>
                    <a:schemeClr val="bg2">
                      <a:lumMod val="25000"/>
                    </a:schemeClr>
                  </a:solidFill>
                </a:rPr>
                <a:t> </a:t>
              </a:r>
              <a:r>
                <a:rPr lang="ja-JP" altLang="en-US" dirty="0">
                  <a:solidFill>
                    <a:schemeClr val="bg2">
                      <a:lumMod val="25000"/>
                    </a:schemeClr>
                  </a:solidFill>
                </a:rPr>
                <a:t>契約するにあたって特に注意すべき</a:t>
              </a:r>
              <a:r>
                <a:rPr lang="ja-JP" altLang="en-US" dirty="0" smtClean="0">
                  <a:solidFill>
                    <a:schemeClr val="bg2">
                      <a:lumMod val="25000"/>
                    </a:schemeClr>
                  </a:solidFill>
                </a:rPr>
                <a:t>事項（クーリングオフ</a:t>
              </a:r>
              <a:r>
                <a:rPr lang="ja-JP" altLang="en-US" dirty="0">
                  <a:solidFill>
                    <a:schemeClr val="bg2">
                      <a:lumMod val="25000"/>
                    </a:schemeClr>
                  </a:solidFill>
                </a:rPr>
                <a:t>、</a:t>
              </a:r>
              <a:endParaRPr lang="en-US" altLang="ja-JP" dirty="0">
                <a:solidFill>
                  <a:schemeClr val="bg2">
                    <a:lumMod val="25000"/>
                  </a:schemeClr>
                </a:solidFill>
              </a:endParaRPr>
            </a:p>
            <a:p>
              <a:pPr marL="87313">
                <a:defRPr/>
              </a:pPr>
              <a:r>
                <a:rPr lang="en-US" altLang="ja-JP" dirty="0">
                  <a:solidFill>
                    <a:schemeClr val="bg2">
                      <a:lumMod val="25000"/>
                    </a:schemeClr>
                  </a:solidFill>
                </a:rPr>
                <a:t> </a:t>
              </a:r>
              <a:r>
                <a:rPr lang="ja-JP" altLang="en-US" dirty="0">
                  <a:solidFill>
                    <a:schemeClr val="bg2">
                      <a:lumMod val="25000"/>
                    </a:schemeClr>
                  </a:solidFill>
                </a:rPr>
                <a:t>告知義務</a:t>
              </a:r>
              <a:r>
                <a:rPr lang="ja-JP" altLang="en-US" dirty="0" smtClean="0">
                  <a:solidFill>
                    <a:schemeClr val="bg2">
                      <a:lumMod val="25000"/>
                    </a:schemeClr>
                  </a:solidFill>
                </a:rPr>
                <a:t>など）が</a:t>
              </a:r>
              <a:r>
                <a:rPr lang="ja-JP" altLang="en-US" dirty="0">
                  <a:solidFill>
                    <a:schemeClr val="bg2">
                      <a:lumMod val="25000"/>
                    </a:schemeClr>
                  </a:solidFill>
                </a:rPr>
                <a:t>説明されています。</a:t>
              </a:r>
            </a:p>
          </p:txBody>
        </p:sp>
        <p:sp>
          <p:nvSpPr>
            <p:cNvPr id="10" name="正方形/長方形 9"/>
            <p:cNvSpPr/>
            <p:nvPr/>
          </p:nvSpPr>
          <p:spPr>
            <a:xfrm>
              <a:off x="1043608" y="1538908"/>
              <a:ext cx="2592288" cy="792088"/>
            </a:xfrm>
            <a:prstGeom prst="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注意喚起情報</a:t>
              </a:r>
            </a:p>
          </p:txBody>
        </p:sp>
      </p:grpSp>
      <p:grpSp>
        <p:nvGrpSpPr>
          <p:cNvPr id="34822" name="グループ化 11"/>
          <p:cNvGrpSpPr>
            <a:grpSpLocks/>
          </p:cNvGrpSpPr>
          <p:nvPr/>
        </p:nvGrpSpPr>
        <p:grpSpPr bwMode="auto">
          <a:xfrm>
            <a:off x="142875" y="3551238"/>
            <a:ext cx="8858250" cy="792162"/>
            <a:chOff x="1043608" y="1538908"/>
            <a:chExt cx="8856984" cy="792088"/>
          </a:xfrm>
        </p:grpSpPr>
        <p:sp>
          <p:nvSpPr>
            <p:cNvPr id="14" name="正方形/長方形 13"/>
            <p:cNvSpPr/>
            <p:nvPr/>
          </p:nvSpPr>
          <p:spPr>
            <a:xfrm>
              <a:off x="3564198" y="1538908"/>
              <a:ext cx="6336394"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marL="87313">
                <a:defRPr/>
              </a:pPr>
              <a:r>
                <a:rPr lang="en-US" altLang="ja-JP" sz="1700" dirty="0">
                  <a:solidFill>
                    <a:schemeClr val="bg2">
                      <a:lumMod val="25000"/>
                    </a:schemeClr>
                  </a:solidFill>
                </a:rPr>
                <a:t> </a:t>
              </a:r>
              <a:r>
                <a:rPr lang="ja-JP" altLang="en-US" sz="1700" dirty="0">
                  <a:solidFill>
                    <a:schemeClr val="bg2">
                      <a:lumMod val="25000"/>
                    </a:schemeClr>
                  </a:solidFill>
                </a:rPr>
                <a:t>約款は契約の重要事項を説明した</a:t>
              </a:r>
              <a:r>
                <a:rPr lang="ja-JP" altLang="en-US" sz="1700" dirty="0" smtClean="0">
                  <a:solidFill>
                    <a:schemeClr val="bg2">
                      <a:lumMod val="25000"/>
                    </a:schemeClr>
                  </a:solidFill>
                </a:rPr>
                <a:t>ものであり、</a:t>
              </a:r>
              <a:r>
                <a:rPr lang="ja-JP" altLang="en-US" sz="1700" dirty="0">
                  <a:solidFill>
                    <a:schemeClr val="bg2">
                      <a:lumMod val="25000"/>
                    </a:schemeClr>
                  </a:solidFill>
                </a:rPr>
                <a:t>その約款を</a:t>
              </a:r>
              <a:endParaRPr lang="en-US" altLang="ja-JP" sz="1700" dirty="0">
                <a:solidFill>
                  <a:schemeClr val="bg2">
                    <a:lumMod val="25000"/>
                  </a:schemeClr>
                </a:solidFill>
              </a:endParaRPr>
            </a:p>
            <a:p>
              <a:pPr marL="87313">
                <a:defRPr/>
              </a:pPr>
              <a:r>
                <a:rPr lang="en-US" altLang="ja-JP" sz="1700" dirty="0">
                  <a:solidFill>
                    <a:schemeClr val="bg2">
                      <a:lumMod val="25000"/>
                    </a:schemeClr>
                  </a:solidFill>
                </a:rPr>
                <a:t> </a:t>
              </a:r>
              <a:r>
                <a:rPr lang="ja-JP" altLang="en-US" sz="1700" dirty="0">
                  <a:solidFill>
                    <a:schemeClr val="bg2">
                      <a:lumMod val="25000"/>
                    </a:schemeClr>
                  </a:solidFill>
                </a:rPr>
                <a:t>平易な言葉でわかりやすく説明したものがご契約のしおりです。</a:t>
              </a:r>
              <a:endParaRPr lang="en-US" altLang="ja-JP" sz="1700" dirty="0">
                <a:solidFill>
                  <a:schemeClr val="bg2">
                    <a:lumMod val="25000"/>
                  </a:schemeClr>
                </a:solidFill>
              </a:endParaRPr>
            </a:p>
          </p:txBody>
        </p:sp>
        <p:sp>
          <p:nvSpPr>
            <p:cNvPr id="13" name="正方形/長方形 12"/>
            <p:cNvSpPr/>
            <p:nvPr/>
          </p:nvSpPr>
          <p:spPr>
            <a:xfrm>
              <a:off x="1043608" y="1538908"/>
              <a:ext cx="2592288" cy="792088"/>
            </a:xfrm>
            <a:prstGeom prst="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ご契約のしおり</a:t>
              </a:r>
              <a:endParaRPr lang="en-US" altLang="ja-JP" b="1" dirty="0">
                <a:solidFill>
                  <a:schemeClr val="bg1"/>
                </a:solidFill>
              </a:endParaRPr>
            </a:p>
            <a:p>
              <a:pPr algn="ctr">
                <a:defRPr/>
              </a:pPr>
              <a:r>
                <a:rPr lang="ja-JP" altLang="en-US" b="1" dirty="0">
                  <a:solidFill>
                    <a:schemeClr val="bg1"/>
                  </a:solidFill>
                </a:rPr>
                <a:t>約款</a:t>
              </a:r>
            </a:p>
          </p:txBody>
        </p:sp>
      </p:grpSp>
      <p:grpSp>
        <p:nvGrpSpPr>
          <p:cNvPr id="34823" name="グループ化 14"/>
          <p:cNvGrpSpPr>
            <a:grpSpLocks/>
          </p:cNvGrpSpPr>
          <p:nvPr/>
        </p:nvGrpSpPr>
        <p:grpSpPr bwMode="auto">
          <a:xfrm>
            <a:off x="142875" y="4583113"/>
            <a:ext cx="8858250" cy="792162"/>
            <a:chOff x="1043608" y="1538908"/>
            <a:chExt cx="8856984" cy="792088"/>
          </a:xfrm>
        </p:grpSpPr>
        <p:sp>
          <p:nvSpPr>
            <p:cNvPr id="17" name="正方形/長方形 16"/>
            <p:cNvSpPr/>
            <p:nvPr/>
          </p:nvSpPr>
          <p:spPr>
            <a:xfrm>
              <a:off x="3564198" y="1538908"/>
              <a:ext cx="6336394"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marL="87313">
                <a:defRPr/>
              </a:pPr>
              <a:r>
                <a:rPr lang="en-US" altLang="ja-JP" dirty="0">
                  <a:solidFill>
                    <a:schemeClr val="bg2">
                      <a:lumMod val="25000"/>
                    </a:schemeClr>
                  </a:solidFill>
                </a:rPr>
                <a:t> </a:t>
              </a:r>
              <a:r>
                <a:rPr lang="ja-JP" altLang="en-US" dirty="0">
                  <a:solidFill>
                    <a:schemeClr val="bg2">
                      <a:lumMod val="25000"/>
                    </a:schemeClr>
                  </a:solidFill>
                </a:rPr>
                <a:t>契約締結前に申込者が最終的に確認する機会を確保し、保険</a:t>
              </a:r>
              <a:endParaRPr lang="en-US" altLang="ja-JP" dirty="0">
                <a:solidFill>
                  <a:schemeClr val="bg2">
                    <a:lumMod val="25000"/>
                  </a:schemeClr>
                </a:solidFill>
              </a:endParaRPr>
            </a:p>
            <a:p>
              <a:pPr marL="87313">
                <a:defRPr/>
              </a:pPr>
              <a:r>
                <a:rPr lang="en-US" altLang="ja-JP" dirty="0">
                  <a:solidFill>
                    <a:schemeClr val="bg2">
                      <a:lumMod val="25000"/>
                    </a:schemeClr>
                  </a:solidFill>
                </a:rPr>
                <a:t> </a:t>
              </a:r>
              <a:r>
                <a:rPr lang="ja-JP" altLang="en-US" dirty="0">
                  <a:solidFill>
                    <a:schemeClr val="bg2">
                      <a:lumMod val="25000"/>
                    </a:schemeClr>
                  </a:solidFill>
                </a:rPr>
                <a:t>商品がニーズに合致していることを確認する書面です。</a:t>
              </a:r>
            </a:p>
          </p:txBody>
        </p:sp>
        <p:sp>
          <p:nvSpPr>
            <p:cNvPr id="16" name="正方形/長方形 15"/>
            <p:cNvSpPr/>
            <p:nvPr/>
          </p:nvSpPr>
          <p:spPr>
            <a:xfrm>
              <a:off x="1043608" y="1538908"/>
              <a:ext cx="2592288" cy="792088"/>
            </a:xfrm>
            <a:prstGeom prst="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意向確認書面</a:t>
              </a:r>
            </a:p>
          </p:txBody>
        </p:sp>
      </p:grpSp>
      <p:sp>
        <p:nvSpPr>
          <p:cNvPr id="4" name="テキスト ボックス 3"/>
          <p:cNvSpPr txBox="1"/>
          <p:nvPr/>
        </p:nvSpPr>
        <p:spPr>
          <a:xfrm>
            <a:off x="19050" y="5519738"/>
            <a:ext cx="9124950" cy="646112"/>
          </a:xfrm>
          <a:prstGeom prst="rect">
            <a:avLst/>
          </a:prstGeom>
          <a:noFill/>
        </p:spPr>
        <p:txBody>
          <a:bodyPr>
            <a:spAutoFit/>
          </a:bodyPr>
          <a:lstStyle/>
          <a:p>
            <a:pPr>
              <a:defRPr/>
            </a:pPr>
            <a:r>
              <a:rPr lang="en-US" altLang="ja-JP" dirty="0" smtClean="0">
                <a:solidFill>
                  <a:schemeClr val="bg2">
                    <a:lumMod val="25000"/>
                  </a:schemeClr>
                </a:solidFill>
                <a:latin typeface="+mj-ea"/>
                <a:ea typeface="+mj-ea"/>
              </a:rPr>
              <a:t>※ </a:t>
            </a:r>
            <a:r>
              <a:rPr lang="ja-JP" altLang="en-US" dirty="0" smtClean="0">
                <a:solidFill>
                  <a:schemeClr val="bg2">
                    <a:lumMod val="25000"/>
                  </a:schemeClr>
                </a:solidFill>
                <a:latin typeface="+mj-ea"/>
                <a:ea typeface="+mj-ea"/>
              </a:rPr>
              <a:t>一般的</a:t>
            </a:r>
            <a:r>
              <a:rPr lang="ja-JP" altLang="en-US" dirty="0">
                <a:solidFill>
                  <a:schemeClr val="bg2">
                    <a:lumMod val="25000"/>
                  </a:schemeClr>
                </a:solidFill>
                <a:latin typeface="+mj-ea"/>
                <a:ea typeface="+mj-ea"/>
              </a:rPr>
              <a:t>に「</a:t>
            </a:r>
            <a:r>
              <a:rPr lang="ja-JP" altLang="en-US" dirty="0" smtClean="0">
                <a:solidFill>
                  <a:schemeClr val="bg2">
                    <a:lumMod val="25000"/>
                  </a:schemeClr>
                </a:solidFill>
                <a:latin typeface="+mj-ea"/>
                <a:ea typeface="+mj-ea"/>
              </a:rPr>
              <a:t>クーリングオフ</a:t>
            </a:r>
            <a:r>
              <a:rPr lang="ja-JP" altLang="en-US" dirty="0">
                <a:solidFill>
                  <a:schemeClr val="bg2">
                    <a:lumMod val="25000"/>
                  </a:schemeClr>
                </a:solidFill>
                <a:latin typeface="+mj-ea"/>
                <a:ea typeface="+mj-ea"/>
              </a:rPr>
              <a:t>に関する書面を受け取った日」か「申込日」のいずれか</a:t>
            </a:r>
            <a:endParaRPr lang="en-US" altLang="ja-JP" dirty="0">
              <a:solidFill>
                <a:schemeClr val="bg2">
                  <a:lumMod val="25000"/>
                </a:schemeClr>
              </a:solidFill>
              <a:latin typeface="+mj-ea"/>
              <a:ea typeface="+mj-ea"/>
            </a:endParaRPr>
          </a:p>
          <a:p>
            <a:pPr>
              <a:defRPr/>
            </a:pPr>
            <a:r>
              <a:rPr lang="ja-JP" altLang="en-US" dirty="0">
                <a:solidFill>
                  <a:schemeClr val="bg2">
                    <a:lumMod val="25000"/>
                  </a:schemeClr>
                </a:solidFill>
                <a:latin typeface="+mj-ea"/>
                <a:ea typeface="+mj-ea"/>
              </a:rPr>
              <a:t>　</a:t>
            </a:r>
            <a:r>
              <a:rPr lang="ja-JP" altLang="en-US" dirty="0" smtClean="0">
                <a:solidFill>
                  <a:schemeClr val="bg2">
                    <a:lumMod val="25000"/>
                  </a:schemeClr>
                </a:solidFill>
                <a:latin typeface="+mj-ea"/>
                <a:ea typeface="+mj-ea"/>
              </a:rPr>
              <a:t> 遅い</a:t>
            </a:r>
            <a:r>
              <a:rPr lang="ja-JP" altLang="en-US" dirty="0">
                <a:solidFill>
                  <a:schemeClr val="bg2">
                    <a:lumMod val="25000"/>
                  </a:schemeClr>
                </a:solidFill>
                <a:latin typeface="+mj-ea"/>
                <a:ea typeface="+mj-ea"/>
              </a:rPr>
              <a:t>日から、その日を含めて</a:t>
            </a:r>
            <a:r>
              <a:rPr lang="en-US" altLang="ja-JP" dirty="0">
                <a:solidFill>
                  <a:schemeClr val="bg2">
                    <a:lumMod val="25000"/>
                  </a:schemeClr>
                </a:solidFill>
                <a:latin typeface="+mj-ea"/>
                <a:ea typeface="+mj-ea"/>
              </a:rPr>
              <a:t>8</a:t>
            </a:r>
            <a:r>
              <a:rPr lang="ja-JP" altLang="en-US" dirty="0">
                <a:solidFill>
                  <a:schemeClr val="bg2">
                    <a:lumMod val="25000"/>
                  </a:schemeClr>
                </a:solidFill>
                <a:latin typeface="+mj-ea"/>
                <a:ea typeface="+mj-ea"/>
              </a:rPr>
              <a:t>日以内であれば申し込みを撤回できます。</a:t>
            </a:r>
          </a:p>
        </p:txBody>
      </p:sp>
      <p:sp>
        <p:nvSpPr>
          <p:cNvPr id="21" name="正方形/長方形 20"/>
          <p:cNvSpPr/>
          <p:nvPr/>
        </p:nvSpPr>
        <p:spPr>
          <a:xfrm>
            <a:off x="732333" y="19050"/>
            <a:ext cx="7560000" cy="648000"/>
          </a:xfrm>
          <a:prstGeom prst="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契約時に交付される書類</a:t>
            </a:r>
          </a:p>
        </p:txBody>
      </p:sp>
      <p:sp>
        <p:nvSpPr>
          <p:cNvPr id="22" name="角丸四角形 21"/>
          <p:cNvSpPr/>
          <p:nvPr/>
        </p:nvSpPr>
        <p:spPr>
          <a:xfrm>
            <a:off x="35568" y="19050"/>
            <a:ext cx="648000" cy="648000"/>
          </a:xfrm>
          <a:prstGeom prst="round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3</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692275" y="2027238"/>
            <a:ext cx="7451725" cy="708025"/>
          </a:xfrm>
          <a:prstGeom prst="rect">
            <a:avLst/>
          </a:prstGeom>
          <a:noFill/>
        </p:spPr>
        <p:txBody>
          <a:bodyPr>
            <a:spAutoFit/>
          </a:bodyPr>
          <a:lstStyle/>
          <a:p>
            <a:pPr fontAlgn="auto">
              <a:spcBef>
                <a:spcPts val="0"/>
              </a:spcBef>
              <a:spcAft>
                <a:spcPts val="0"/>
              </a:spcAft>
              <a:defRPr/>
            </a:pPr>
            <a:r>
              <a:rPr lang="en-US" altLang="ja-JP" sz="4000" dirty="0">
                <a:solidFill>
                  <a:srgbClr val="CA6E6C"/>
                </a:solidFill>
              </a:rPr>
              <a:t>CHAPTER1</a:t>
            </a:r>
            <a:endParaRPr lang="ja-JP" altLang="en-US" sz="4000" dirty="0">
              <a:latin typeface="+mn-lt"/>
              <a:ea typeface="+mn-ea"/>
              <a:cs typeface="+mn-cs"/>
            </a:endParaRPr>
          </a:p>
        </p:txBody>
      </p:sp>
      <p:sp>
        <p:nvSpPr>
          <p:cNvPr id="8195" name="テキスト ボックス 3"/>
          <p:cNvSpPr txBox="1">
            <a:spLocks noChangeArrowheads="1"/>
          </p:cNvSpPr>
          <p:nvPr/>
        </p:nvSpPr>
        <p:spPr bwMode="auto">
          <a:xfrm>
            <a:off x="0" y="3167063"/>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sz="4000"/>
              <a:t>生活設計とリスク管理</a:t>
            </a:r>
          </a:p>
        </p:txBody>
      </p:sp>
      <p:sp>
        <p:nvSpPr>
          <p:cNvPr id="5" name="スライド番号プレースホルダー 4"/>
          <p:cNvSpPr>
            <a:spLocks noGrp="1"/>
          </p:cNvSpPr>
          <p:nvPr>
            <p:ph type="sldNum" sz="quarter" idx="12"/>
          </p:nvPr>
        </p:nvSpPr>
        <p:spPr/>
        <p:txBody>
          <a:bodyPr/>
          <a:lstStyle/>
          <a:p>
            <a:pPr>
              <a:defRPr/>
            </a:pPr>
            <a:fld id="{D614F8A7-B36D-4939-A647-689A6E447DB9}" type="slidenum">
              <a:rPr lang="ja-JP" altLang="en-US"/>
              <a:pPr>
                <a:defRPr/>
              </a:pPr>
              <a:t>3</a:t>
            </a:fld>
            <a:endParaRPr lang="ja-JP"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1369FF5C-AD00-4BAB-BEFF-840C03D16DD6}" type="slidenum">
              <a:rPr lang="ja-JP" altLang="en-US"/>
              <a:pPr>
                <a:defRPr/>
              </a:pPr>
              <a:t>30</a:t>
            </a:fld>
            <a:endParaRPr lang="ja-JP" altLang="en-US"/>
          </a:p>
        </p:txBody>
      </p:sp>
      <p:cxnSp>
        <p:nvCxnSpPr>
          <p:cNvPr id="30" name="直線コネクタ 29"/>
          <p:cNvCxnSpPr/>
          <p:nvPr/>
        </p:nvCxnSpPr>
        <p:spPr>
          <a:xfrm>
            <a:off x="19050" y="6556375"/>
            <a:ext cx="912495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 name="星 16 2"/>
          <p:cNvSpPr/>
          <p:nvPr/>
        </p:nvSpPr>
        <p:spPr>
          <a:xfrm>
            <a:off x="395536" y="1484784"/>
            <a:ext cx="3528392" cy="1512168"/>
          </a:xfrm>
          <a:prstGeom prst="star16">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保険金・給付金を</a:t>
            </a:r>
            <a:endParaRPr lang="en-US" altLang="ja-JP" b="1" dirty="0">
              <a:solidFill>
                <a:schemeClr val="bg1"/>
              </a:solidFill>
            </a:endParaRPr>
          </a:p>
          <a:p>
            <a:pPr algn="ctr">
              <a:defRPr/>
            </a:pPr>
            <a:r>
              <a:rPr lang="ja-JP" altLang="en-US" b="1" dirty="0">
                <a:solidFill>
                  <a:schemeClr val="bg1"/>
                </a:solidFill>
              </a:rPr>
              <a:t>請求する事態が発生！！</a:t>
            </a:r>
          </a:p>
        </p:txBody>
      </p:sp>
      <p:sp>
        <p:nvSpPr>
          <p:cNvPr id="4" name="山形 3"/>
          <p:cNvSpPr/>
          <p:nvPr/>
        </p:nvSpPr>
        <p:spPr>
          <a:xfrm>
            <a:off x="4329113" y="2060575"/>
            <a:ext cx="485775" cy="484188"/>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a:defRPr/>
            </a:pPr>
            <a:endParaRPr lang="ja-JP" altLang="en-US" dirty="0">
              <a:solidFill>
                <a:schemeClr val="bg2">
                  <a:lumMod val="25000"/>
                </a:schemeClr>
              </a:solidFill>
            </a:endParaRPr>
          </a:p>
        </p:txBody>
      </p:sp>
      <p:sp>
        <p:nvSpPr>
          <p:cNvPr id="5" name="正方形/長方形 4"/>
          <p:cNvSpPr/>
          <p:nvPr/>
        </p:nvSpPr>
        <p:spPr>
          <a:xfrm>
            <a:off x="5219700" y="1484313"/>
            <a:ext cx="3816350" cy="1800225"/>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algn="ctr">
              <a:defRPr/>
            </a:pPr>
            <a:r>
              <a:rPr lang="ja-JP" altLang="en-US" b="1" u="sng" dirty="0">
                <a:solidFill>
                  <a:schemeClr val="accent6">
                    <a:lumMod val="75000"/>
                  </a:schemeClr>
                </a:solidFill>
              </a:rPr>
              <a:t>請求を忘れないように！！</a:t>
            </a:r>
            <a:endParaRPr lang="en-US" altLang="ja-JP" b="1" u="sng" dirty="0">
              <a:solidFill>
                <a:schemeClr val="accent6">
                  <a:lumMod val="75000"/>
                </a:schemeClr>
              </a:solidFill>
            </a:endParaRPr>
          </a:p>
          <a:p>
            <a:pPr>
              <a:defRPr/>
            </a:pPr>
            <a:r>
              <a:rPr lang="ja-JP" altLang="en-US" dirty="0">
                <a:solidFill>
                  <a:schemeClr val="bg2">
                    <a:lumMod val="25000"/>
                  </a:schemeClr>
                </a:solidFill>
              </a:rPr>
              <a:t>保険金や給付金を受け取れる事態が起こった場合は、生命保険会社に連絡してください。どんなときに受け取れるのか「約款」などで確認しておくことが重要です。</a:t>
            </a:r>
          </a:p>
        </p:txBody>
      </p:sp>
      <p:sp>
        <p:nvSpPr>
          <p:cNvPr id="6" name="円/楕円 5"/>
          <p:cNvSpPr/>
          <p:nvPr/>
        </p:nvSpPr>
        <p:spPr>
          <a:xfrm>
            <a:off x="4852416" y="1038721"/>
            <a:ext cx="792000" cy="792000"/>
          </a:xfrm>
          <a:prstGeom prst="ellipse">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重要</a:t>
            </a:r>
          </a:p>
        </p:txBody>
      </p:sp>
      <p:sp>
        <p:nvSpPr>
          <p:cNvPr id="9" name="角丸四角形 8"/>
          <p:cNvSpPr/>
          <p:nvPr/>
        </p:nvSpPr>
        <p:spPr>
          <a:xfrm>
            <a:off x="107504" y="3429000"/>
            <a:ext cx="8963394" cy="2808312"/>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defRPr/>
            </a:pPr>
            <a:r>
              <a:rPr lang="en-US" altLang="ja-JP" dirty="0">
                <a:solidFill>
                  <a:schemeClr val="bg2">
                    <a:lumMod val="25000"/>
                  </a:schemeClr>
                </a:solidFill>
              </a:rPr>
              <a:t>	</a:t>
            </a:r>
            <a:r>
              <a:rPr lang="ja-JP" altLang="en-US" b="1" dirty="0">
                <a:solidFill>
                  <a:schemeClr val="accent6">
                    <a:lumMod val="75000"/>
                  </a:schemeClr>
                </a:solidFill>
              </a:rPr>
              <a:t>保険金を受け取れない場合があります</a:t>
            </a:r>
            <a:endParaRPr lang="en-US" altLang="ja-JP" b="1" dirty="0">
              <a:solidFill>
                <a:schemeClr val="accent6">
                  <a:lumMod val="75000"/>
                </a:schemeClr>
              </a:solidFill>
            </a:endParaRPr>
          </a:p>
          <a:p>
            <a:pPr>
              <a:defRPr/>
            </a:pPr>
            <a:r>
              <a:rPr lang="en-US" altLang="ja-JP" dirty="0">
                <a:solidFill>
                  <a:schemeClr val="bg2">
                    <a:lumMod val="25000"/>
                  </a:schemeClr>
                </a:solidFill>
              </a:rPr>
              <a:t>	</a:t>
            </a:r>
            <a:r>
              <a:rPr lang="ja-JP" altLang="en-US" dirty="0">
                <a:solidFill>
                  <a:schemeClr val="bg2">
                    <a:lumMod val="25000"/>
                  </a:schemeClr>
                </a:solidFill>
              </a:rPr>
              <a:t>＜死亡保険金を受け取れないのは</a:t>
            </a:r>
            <a:r>
              <a:rPr lang="en-US" altLang="ja-JP" dirty="0">
                <a:solidFill>
                  <a:schemeClr val="bg2">
                    <a:lumMod val="25000"/>
                  </a:schemeClr>
                </a:solidFill>
              </a:rPr>
              <a:t>…</a:t>
            </a:r>
            <a:r>
              <a:rPr lang="ja-JP" altLang="en-US" dirty="0">
                <a:solidFill>
                  <a:schemeClr val="bg2">
                    <a:lumMod val="25000"/>
                  </a:schemeClr>
                </a:solidFill>
              </a:rPr>
              <a:t>＞</a:t>
            </a:r>
            <a:endParaRPr lang="en-US" altLang="ja-JP" dirty="0">
              <a:solidFill>
                <a:schemeClr val="bg2">
                  <a:lumMod val="25000"/>
                </a:schemeClr>
              </a:solidFill>
            </a:endParaRPr>
          </a:p>
          <a:p>
            <a:pPr marL="1200150" lvl="2" indent="-285750">
              <a:buFont typeface="Wingdings" panose="05000000000000000000" pitchFamily="2" charset="2"/>
              <a:buChar char="l"/>
              <a:defRPr/>
            </a:pPr>
            <a:r>
              <a:rPr lang="ja-JP" altLang="en-US" dirty="0">
                <a:solidFill>
                  <a:schemeClr val="bg2">
                    <a:lumMod val="25000"/>
                  </a:schemeClr>
                </a:solidFill>
              </a:rPr>
              <a:t>告知内容が事実と違うために契約を解除された</a:t>
            </a:r>
            <a:r>
              <a:rPr lang="ja-JP" altLang="en-US" dirty="0" smtClean="0">
                <a:solidFill>
                  <a:schemeClr val="bg2">
                    <a:lumMod val="25000"/>
                  </a:schemeClr>
                </a:solidFill>
              </a:rPr>
              <a:t>とき（</a:t>
            </a:r>
            <a:r>
              <a:rPr lang="ja-JP" altLang="en-US" b="1" u="sng" dirty="0" smtClean="0">
                <a:solidFill>
                  <a:schemeClr val="bg2">
                    <a:lumMod val="25000"/>
                  </a:schemeClr>
                </a:solidFill>
              </a:rPr>
              <a:t>告知</a:t>
            </a:r>
            <a:r>
              <a:rPr lang="ja-JP" altLang="en-US" b="1" u="sng" dirty="0">
                <a:solidFill>
                  <a:schemeClr val="bg2">
                    <a:lumMod val="25000"/>
                  </a:schemeClr>
                </a:solidFill>
              </a:rPr>
              <a:t>義務</a:t>
            </a:r>
            <a:r>
              <a:rPr lang="ja-JP" altLang="en-US" b="1" u="sng" dirty="0" smtClean="0">
                <a:solidFill>
                  <a:schemeClr val="bg2">
                    <a:lumMod val="25000"/>
                  </a:schemeClr>
                </a:solidFill>
              </a:rPr>
              <a:t>違反</a:t>
            </a:r>
            <a:r>
              <a:rPr lang="ja-JP" altLang="en-US" b="1" dirty="0" smtClean="0">
                <a:solidFill>
                  <a:schemeClr val="bg2">
                    <a:lumMod val="25000"/>
                  </a:schemeClr>
                </a:solidFill>
              </a:rPr>
              <a:t>）</a:t>
            </a:r>
            <a:endParaRPr lang="en-US" altLang="ja-JP" dirty="0">
              <a:solidFill>
                <a:schemeClr val="bg2">
                  <a:lumMod val="25000"/>
                </a:schemeClr>
              </a:solidFill>
            </a:endParaRPr>
          </a:p>
          <a:p>
            <a:pPr marL="1200150" lvl="2" indent="-285750">
              <a:buFont typeface="Wingdings" panose="05000000000000000000" pitchFamily="2" charset="2"/>
              <a:buChar char="l"/>
              <a:defRPr/>
            </a:pPr>
            <a:r>
              <a:rPr lang="ja-JP" altLang="en-US" dirty="0">
                <a:solidFill>
                  <a:schemeClr val="bg2">
                    <a:lumMod val="25000"/>
                  </a:schemeClr>
                </a:solidFill>
              </a:rPr>
              <a:t>契約して</a:t>
            </a:r>
            <a:r>
              <a:rPr lang="en-US" altLang="ja-JP" dirty="0">
                <a:solidFill>
                  <a:schemeClr val="bg2">
                    <a:lumMod val="25000"/>
                  </a:schemeClr>
                </a:solidFill>
              </a:rPr>
              <a:t>2</a:t>
            </a:r>
            <a:r>
              <a:rPr lang="ja-JP" altLang="en-US" dirty="0">
                <a:solidFill>
                  <a:schemeClr val="bg2">
                    <a:lumMod val="25000"/>
                  </a:schemeClr>
                </a:solidFill>
              </a:rPr>
              <a:t>～</a:t>
            </a:r>
            <a:r>
              <a:rPr lang="en-US" altLang="ja-JP" dirty="0">
                <a:solidFill>
                  <a:schemeClr val="bg2">
                    <a:lumMod val="25000"/>
                  </a:schemeClr>
                </a:solidFill>
              </a:rPr>
              <a:t>3</a:t>
            </a:r>
            <a:r>
              <a:rPr lang="ja-JP" altLang="en-US" dirty="0">
                <a:solidFill>
                  <a:schemeClr val="bg2">
                    <a:lumMod val="25000"/>
                  </a:schemeClr>
                </a:solidFill>
              </a:rPr>
              <a:t>年以内に被保険者が自殺したとき</a:t>
            </a:r>
            <a:endParaRPr lang="en-US" altLang="ja-JP" dirty="0">
              <a:solidFill>
                <a:schemeClr val="bg2">
                  <a:lumMod val="25000"/>
                </a:schemeClr>
              </a:solidFill>
            </a:endParaRPr>
          </a:p>
          <a:p>
            <a:pPr marL="1200150" lvl="2" indent="-285750">
              <a:buFont typeface="Wingdings" panose="05000000000000000000" pitchFamily="2" charset="2"/>
              <a:buChar char="l"/>
              <a:defRPr/>
            </a:pPr>
            <a:r>
              <a:rPr lang="ja-JP" altLang="en-US" dirty="0">
                <a:solidFill>
                  <a:schemeClr val="bg2">
                    <a:lumMod val="25000"/>
                  </a:schemeClr>
                </a:solidFill>
              </a:rPr>
              <a:t>契約者や、死亡保険金の受取人が故意に被保険者を死亡させたとき</a:t>
            </a:r>
            <a:endParaRPr lang="en-US" altLang="ja-JP" dirty="0">
              <a:solidFill>
                <a:schemeClr val="bg2">
                  <a:lumMod val="25000"/>
                </a:schemeClr>
              </a:solidFill>
            </a:endParaRPr>
          </a:p>
          <a:p>
            <a:pPr marL="1200150" lvl="2" indent="-285750">
              <a:buFont typeface="Wingdings" panose="05000000000000000000" pitchFamily="2" charset="2"/>
              <a:buChar char="l"/>
              <a:defRPr/>
            </a:pPr>
            <a:r>
              <a:rPr lang="ja-JP" altLang="en-US" dirty="0">
                <a:solidFill>
                  <a:schemeClr val="bg2">
                    <a:lumMod val="25000"/>
                  </a:schemeClr>
                </a:solidFill>
              </a:rPr>
              <a:t>戦争その他の変乱によるとき</a:t>
            </a:r>
            <a:r>
              <a:rPr lang="en-US" altLang="ja-JP" dirty="0">
                <a:solidFill>
                  <a:schemeClr val="bg2">
                    <a:lumMod val="25000"/>
                  </a:schemeClr>
                </a:solidFill>
              </a:rPr>
              <a:t>				</a:t>
            </a:r>
            <a:r>
              <a:rPr lang="ja-JP" altLang="en-US" dirty="0">
                <a:solidFill>
                  <a:schemeClr val="bg2">
                    <a:lumMod val="25000"/>
                  </a:schemeClr>
                </a:solidFill>
              </a:rPr>
              <a:t>　 等</a:t>
            </a:r>
            <a:endParaRPr lang="en-US" altLang="ja-JP" dirty="0">
              <a:solidFill>
                <a:schemeClr val="bg2">
                  <a:lumMod val="25000"/>
                </a:schemeClr>
              </a:solidFill>
            </a:endParaRPr>
          </a:p>
          <a:p>
            <a:pPr lvl="2">
              <a:defRPr/>
            </a:pPr>
            <a:endParaRPr lang="en-US" altLang="ja-JP" dirty="0">
              <a:solidFill>
                <a:schemeClr val="bg2">
                  <a:lumMod val="25000"/>
                </a:schemeClr>
              </a:solidFill>
            </a:endParaRPr>
          </a:p>
          <a:p>
            <a:pPr lvl="2">
              <a:defRPr/>
            </a:pPr>
            <a:r>
              <a:rPr lang="ja-JP" altLang="en-US" dirty="0">
                <a:solidFill>
                  <a:schemeClr val="bg2">
                    <a:lumMod val="25000"/>
                  </a:schemeClr>
                </a:solidFill>
              </a:rPr>
              <a:t>＜災害による保険金などを受け取れないのは</a:t>
            </a:r>
            <a:r>
              <a:rPr lang="en-US" altLang="ja-JP" dirty="0">
                <a:solidFill>
                  <a:schemeClr val="bg2">
                    <a:lumMod val="25000"/>
                  </a:schemeClr>
                </a:solidFill>
              </a:rPr>
              <a:t>…</a:t>
            </a:r>
            <a:r>
              <a:rPr lang="ja-JP" altLang="en-US" dirty="0">
                <a:solidFill>
                  <a:schemeClr val="bg2">
                    <a:lumMod val="25000"/>
                  </a:schemeClr>
                </a:solidFill>
              </a:rPr>
              <a:t>＞</a:t>
            </a:r>
            <a:endParaRPr lang="en-US" altLang="ja-JP" dirty="0">
              <a:solidFill>
                <a:schemeClr val="bg2">
                  <a:lumMod val="25000"/>
                </a:schemeClr>
              </a:solidFill>
            </a:endParaRPr>
          </a:p>
          <a:p>
            <a:pPr marL="1200150" lvl="2" indent="-285750">
              <a:buFont typeface="Wingdings" panose="05000000000000000000" pitchFamily="2" charset="2"/>
              <a:buChar char="l"/>
              <a:defRPr/>
            </a:pPr>
            <a:r>
              <a:rPr lang="ja-JP" altLang="en-US" dirty="0">
                <a:solidFill>
                  <a:schemeClr val="bg2">
                    <a:lumMod val="25000"/>
                  </a:schemeClr>
                </a:solidFill>
              </a:rPr>
              <a:t>被保険者の精神障害や泥酔の状態を原因とする事故のとき　　等</a:t>
            </a:r>
            <a:endParaRPr lang="en-US" altLang="ja-JP" dirty="0">
              <a:solidFill>
                <a:schemeClr val="bg2">
                  <a:lumMod val="25000"/>
                </a:schemeClr>
              </a:solidFill>
            </a:endParaRPr>
          </a:p>
          <a:p>
            <a:pPr marL="1200150" lvl="2" indent="-285750">
              <a:buFont typeface="Wingdings" panose="05000000000000000000" pitchFamily="2" charset="2"/>
              <a:buChar char="l"/>
              <a:defRPr/>
            </a:pPr>
            <a:endParaRPr lang="en-US" altLang="ja-JP" dirty="0">
              <a:solidFill>
                <a:schemeClr val="bg2">
                  <a:lumMod val="25000"/>
                </a:schemeClr>
              </a:solidFill>
            </a:endParaRPr>
          </a:p>
          <a:p>
            <a:pPr marL="1200150" lvl="2" indent="-285750">
              <a:buFont typeface="Wingdings" panose="05000000000000000000" pitchFamily="2" charset="2"/>
              <a:buChar char="l"/>
              <a:defRPr/>
            </a:pPr>
            <a:endParaRPr lang="ja-JP" altLang="en-US" dirty="0">
              <a:solidFill>
                <a:schemeClr val="bg2">
                  <a:lumMod val="25000"/>
                </a:schemeClr>
              </a:solidFill>
            </a:endParaRPr>
          </a:p>
        </p:txBody>
      </p:sp>
      <p:sp>
        <p:nvSpPr>
          <p:cNvPr id="8" name="フローチャート : 抜出し 7"/>
          <p:cNvSpPr/>
          <p:nvPr/>
        </p:nvSpPr>
        <p:spPr>
          <a:xfrm>
            <a:off x="503600" y="3501056"/>
            <a:ext cx="468000" cy="432000"/>
          </a:xfrm>
          <a:prstGeom prst="flowChartExtract">
            <a:avLst/>
          </a:prstGeom>
          <a:solidFill>
            <a:srgbClr val="E2DD00"/>
          </a:solidFill>
          <a:ln w="25400" cap="rnd" cmpd="sng">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0" bIns="108000" anchor="ctr"/>
          <a:lstStyle/>
          <a:p>
            <a:pPr algn="ctr">
              <a:defRPr/>
            </a:pPr>
            <a:r>
              <a:rPr lang="ja-JP" altLang="en-US" b="1"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p>
        </p:txBody>
      </p:sp>
      <p:sp>
        <p:nvSpPr>
          <p:cNvPr id="13" name="正方形/長方形 12"/>
          <p:cNvSpPr/>
          <p:nvPr/>
        </p:nvSpPr>
        <p:spPr>
          <a:xfrm>
            <a:off x="732333" y="19050"/>
            <a:ext cx="7560000" cy="648000"/>
          </a:xfrm>
          <a:prstGeom prst="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保険金等請求時の留意点</a:t>
            </a:r>
          </a:p>
        </p:txBody>
      </p:sp>
      <p:sp>
        <p:nvSpPr>
          <p:cNvPr id="14" name="角丸四角形 13"/>
          <p:cNvSpPr/>
          <p:nvPr/>
        </p:nvSpPr>
        <p:spPr>
          <a:xfrm>
            <a:off x="35568" y="19050"/>
            <a:ext cx="648000" cy="648000"/>
          </a:xfrm>
          <a:prstGeom prst="round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3</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AE47805F-12D0-42DB-A888-D8323D476C7D}" type="slidenum">
              <a:rPr lang="ja-JP" altLang="en-US"/>
              <a:pPr>
                <a:defRPr/>
              </a:pPr>
              <a:t>31</a:t>
            </a:fld>
            <a:endParaRPr lang="ja-JP" altLang="en-US"/>
          </a:p>
        </p:txBody>
      </p:sp>
      <p:cxnSp>
        <p:nvCxnSpPr>
          <p:cNvPr id="30" name="直線コネクタ 29"/>
          <p:cNvCxnSpPr/>
          <p:nvPr/>
        </p:nvCxnSpPr>
        <p:spPr>
          <a:xfrm>
            <a:off x="19050" y="6556375"/>
            <a:ext cx="912495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雲形吹き出し 1"/>
          <p:cNvSpPr/>
          <p:nvPr/>
        </p:nvSpPr>
        <p:spPr>
          <a:xfrm rot="-720000">
            <a:off x="6084456" y="1115988"/>
            <a:ext cx="2592000" cy="1440160"/>
          </a:xfrm>
          <a:prstGeom prst="cloudCallout">
            <a:avLst>
              <a:gd name="adj1" fmla="val -33660"/>
              <a:gd name="adj2" fmla="val 77712"/>
            </a:avLst>
          </a:prstGeom>
          <a:solidFill>
            <a:schemeClr val="bg2">
              <a:lumMod val="25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3600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tIns="216000" bIns="36000" anchor="ctr"/>
          <a:lstStyle/>
          <a:p>
            <a:pPr algn="ctr">
              <a:defRPr/>
            </a:pPr>
            <a:r>
              <a:rPr lang="ja-JP" altLang="en-US" dirty="0">
                <a:solidFill>
                  <a:schemeClr val="bg1"/>
                </a:solidFill>
              </a:rPr>
              <a:t>保険料の負担が</a:t>
            </a:r>
            <a:endParaRPr lang="en-US" altLang="ja-JP" dirty="0">
              <a:solidFill>
                <a:schemeClr val="bg1"/>
              </a:solidFill>
            </a:endParaRPr>
          </a:p>
          <a:p>
            <a:pPr algn="ctr">
              <a:defRPr/>
            </a:pPr>
            <a:r>
              <a:rPr lang="ja-JP" altLang="en-US" dirty="0">
                <a:solidFill>
                  <a:schemeClr val="bg1"/>
                </a:solidFill>
              </a:rPr>
              <a:t>重い</a:t>
            </a:r>
            <a:r>
              <a:rPr lang="en-US" altLang="ja-JP" dirty="0">
                <a:solidFill>
                  <a:schemeClr val="bg1"/>
                </a:solidFill>
              </a:rPr>
              <a:t>…</a:t>
            </a:r>
            <a:endParaRPr lang="ja-JP" altLang="en-US" dirty="0">
              <a:solidFill>
                <a:schemeClr val="bg1"/>
              </a:solidFill>
            </a:endParaRPr>
          </a:p>
        </p:txBody>
      </p:sp>
      <p:sp>
        <p:nvSpPr>
          <p:cNvPr id="8" name="雲形吹き出し 7"/>
          <p:cNvSpPr/>
          <p:nvPr/>
        </p:nvSpPr>
        <p:spPr>
          <a:xfrm rot="60000">
            <a:off x="3190142" y="1115988"/>
            <a:ext cx="2605993" cy="1440160"/>
          </a:xfrm>
          <a:prstGeom prst="cloudCallout">
            <a:avLst>
              <a:gd name="adj1" fmla="val -9610"/>
              <a:gd name="adj2" fmla="val 90278"/>
            </a:avLst>
          </a:prstGeom>
          <a:solidFill>
            <a:schemeClr val="bg2">
              <a:lumMod val="25000"/>
            </a:schemeClr>
          </a:solidFill>
          <a:ln>
            <a:noFill/>
          </a:ln>
          <a:effectLst>
            <a:outerShdw blurRad="127000" dist="38100" dir="2700000" algn="ctr">
              <a:srgbClr val="000000">
                <a:alpha val="45000"/>
              </a:srgbClr>
            </a:outerShdw>
          </a:effectLst>
          <a:scene3d>
            <a:camera prst="isometricLeftDown">
              <a:rot lat="1879277" lon="920944" rev="510918"/>
            </a:camera>
            <a:lightRig rig="soft" dir="t">
              <a:rot lat="0" lon="0" rev="0"/>
            </a:lightRig>
          </a:scene3d>
          <a:sp3d prstMaterial="translucentPowder">
            <a:bevelT w="3600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dirty="0">
                <a:solidFill>
                  <a:schemeClr val="bg1"/>
                </a:solidFill>
              </a:rPr>
              <a:t>子どもが独立して</a:t>
            </a:r>
            <a:endParaRPr lang="en-US" altLang="ja-JP" dirty="0">
              <a:solidFill>
                <a:schemeClr val="bg1"/>
              </a:solidFill>
            </a:endParaRPr>
          </a:p>
          <a:p>
            <a:pPr algn="ctr">
              <a:defRPr/>
            </a:pPr>
            <a:r>
              <a:rPr lang="ja-JP" altLang="en-US" dirty="0">
                <a:solidFill>
                  <a:schemeClr val="bg1"/>
                </a:solidFill>
              </a:rPr>
              <a:t>大きな保障は</a:t>
            </a:r>
            <a:endParaRPr lang="en-US" altLang="ja-JP" dirty="0">
              <a:solidFill>
                <a:schemeClr val="bg1"/>
              </a:solidFill>
            </a:endParaRPr>
          </a:p>
          <a:p>
            <a:pPr algn="ctr">
              <a:defRPr/>
            </a:pPr>
            <a:r>
              <a:rPr lang="ja-JP" altLang="en-US" dirty="0">
                <a:solidFill>
                  <a:schemeClr val="bg1"/>
                </a:solidFill>
              </a:rPr>
              <a:t>不要になった</a:t>
            </a:r>
          </a:p>
        </p:txBody>
      </p:sp>
      <p:sp>
        <p:nvSpPr>
          <p:cNvPr id="9" name="雲形吹き出し 8"/>
          <p:cNvSpPr/>
          <p:nvPr/>
        </p:nvSpPr>
        <p:spPr>
          <a:xfrm rot="1260000">
            <a:off x="251520" y="1115988"/>
            <a:ext cx="2592000" cy="1440160"/>
          </a:xfrm>
          <a:prstGeom prst="cloudCallout">
            <a:avLst>
              <a:gd name="adj1" fmla="val 55242"/>
              <a:gd name="adj2" fmla="val 66307"/>
            </a:avLst>
          </a:prstGeom>
          <a:solidFill>
            <a:schemeClr val="bg2">
              <a:lumMod val="25000"/>
            </a:schemeClr>
          </a:solidFill>
          <a:ln>
            <a:noFill/>
          </a:ln>
          <a:effectLst>
            <a:outerShdw blurRad="127000" dist="38100" dir="2700000" algn="ctr">
              <a:srgbClr val="000000">
                <a:alpha val="45000"/>
              </a:srgbClr>
            </a:outerShdw>
          </a:effectLst>
          <a:scene3d>
            <a:camera prst="perspectiveFront" fov="2700000">
              <a:rot lat="20376001" lon="1938000" rev="612003"/>
            </a:camera>
            <a:lightRig rig="soft" dir="t">
              <a:rot lat="0" lon="0" rev="0"/>
            </a:lightRig>
          </a:scene3d>
          <a:sp3d prstMaterial="translucentPowder">
            <a:bevelT w="3600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dirty="0">
                <a:solidFill>
                  <a:schemeClr val="bg1"/>
                </a:solidFill>
              </a:rPr>
              <a:t>別の保険会社で</a:t>
            </a:r>
            <a:endParaRPr lang="en-US" altLang="ja-JP" dirty="0">
              <a:solidFill>
                <a:schemeClr val="bg1"/>
              </a:solidFill>
            </a:endParaRPr>
          </a:p>
          <a:p>
            <a:pPr algn="ctr">
              <a:defRPr/>
            </a:pPr>
            <a:r>
              <a:rPr lang="ja-JP" altLang="en-US" dirty="0">
                <a:solidFill>
                  <a:schemeClr val="bg1"/>
                </a:solidFill>
              </a:rPr>
              <a:t>保険を契約する</a:t>
            </a:r>
            <a:endParaRPr lang="en-US" altLang="ja-JP" dirty="0">
              <a:solidFill>
                <a:schemeClr val="bg1"/>
              </a:solidFill>
            </a:endParaRPr>
          </a:p>
          <a:p>
            <a:pPr algn="ctr">
              <a:defRPr/>
            </a:pPr>
            <a:r>
              <a:rPr lang="ja-JP" altLang="en-US" dirty="0">
                <a:solidFill>
                  <a:schemeClr val="bg1"/>
                </a:solidFill>
              </a:rPr>
              <a:t>ことにした</a:t>
            </a:r>
          </a:p>
        </p:txBody>
      </p:sp>
      <p:sp>
        <p:nvSpPr>
          <p:cNvPr id="3" name="角丸四角形 2"/>
          <p:cNvSpPr/>
          <p:nvPr/>
        </p:nvSpPr>
        <p:spPr>
          <a:xfrm>
            <a:off x="3115915" y="3356992"/>
            <a:ext cx="2752230" cy="720080"/>
          </a:xfrm>
          <a:prstGeom prst="round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400" b="1" dirty="0">
                <a:solidFill>
                  <a:schemeClr val="bg1"/>
                </a:solidFill>
              </a:rPr>
              <a:t>保険契約の解約</a:t>
            </a:r>
          </a:p>
        </p:txBody>
      </p:sp>
      <p:sp>
        <p:nvSpPr>
          <p:cNvPr id="4" name="角丸四角形 3"/>
          <p:cNvSpPr/>
          <p:nvPr/>
        </p:nvSpPr>
        <p:spPr>
          <a:xfrm>
            <a:off x="487362" y="4149080"/>
            <a:ext cx="8405118" cy="2304256"/>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tIns="72000" bIns="36000"/>
          <a:lstStyle/>
          <a:p>
            <a:pPr>
              <a:defRPr/>
            </a:pPr>
            <a:r>
              <a:rPr lang="en-US" altLang="ja-JP" dirty="0">
                <a:solidFill>
                  <a:schemeClr val="bg2">
                    <a:lumMod val="25000"/>
                  </a:schemeClr>
                </a:solidFill>
              </a:rPr>
              <a:t>	</a:t>
            </a:r>
            <a:r>
              <a:rPr lang="ja-JP" altLang="en-US" dirty="0">
                <a:solidFill>
                  <a:schemeClr val="bg2">
                    <a:lumMod val="25000"/>
                  </a:schemeClr>
                </a:solidFill>
              </a:rPr>
              <a:t>解約するときの留意点は？</a:t>
            </a:r>
            <a:endParaRPr lang="en-US" altLang="ja-JP" dirty="0">
              <a:solidFill>
                <a:schemeClr val="bg2">
                  <a:lumMod val="25000"/>
                </a:schemeClr>
              </a:solidFill>
            </a:endParaRPr>
          </a:p>
          <a:p>
            <a:pPr marL="1257300" lvl="2" indent="-342900">
              <a:buFont typeface="+mj-lt"/>
              <a:buAutoNum type="arabicPeriod"/>
              <a:defRPr/>
            </a:pPr>
            <a:r>
              <a:rPr lang="ja-JP" altLang="en-US" sz="1400" dirty="0">
                <a:solidFill>
                  <a:schemeClr val="bg2">
                    <a:lumMod val="25000"/>
                  </a:schemeClr>
                </a:solidFill>
              </a:rPr>
              <a:t>契約してから短期間で解約した場合は、払ったお金は全く戻ってこないか、　　　　</a:t>
            </a:r>
            <a:r>
              <a:rPr lang="ja-JP" altLang="en-US" sz="1400" dirty="0" smtClean="0">
                <a:solidFill>
                  <a:schemeClr val="bg2">
                    <a:lumMod val="25000"/>
                  </a:schemeClr>
                </a:solidFill>
              </a:rPr>
              <a:t>戻ってもごくわずか</a:t>
            </a:r>
            <a:r>
              <a:rPr lang="ja-JP" altLang="en-US" sz="1400" dirty="0">
                <a:solidFill>
                  <a:schemeClr val="bg2">
                    <a:lumMod val="25000"/>
                  </a:schemeClr>
                </a:solidFill>
              </a:rPr>
              <a:t>です。</a:t>
            </a:r>
            <a:endParaRPr lang="en-US" altLang="ja-JP" sz="1400" dirty="0">
              <a:solidFill>
                <a:schemeClr val="bg2">
                  <a:lumMod val="25000"/>
                </a:schemeClr>
              </a:solidFill>
            </a:endParaRPr>
          </a:p>
          <a:p>
            <a:pPr marL="1257300" lvl="2" indent="-342900">
              <a:buFont typeface="+mj-lt"/>
              <a:buAutoNum type="arabicPeriod"/>
              <a:defRPr/>
            </a:pPr>
            <a:r>
              <a:rPr lang="ja-JP" altLang="en-US" sz="1400" b="1" dirty="0">
                <a:solidFill>
                  <a:schemeClr val="accent6">
                    <a:lumMod val="75000"/>
                  </a:schemeClr>
                </a:solidFill>
              </a:rPr>
              <a:t>一度解約した生命保険はもとに戻りません。</a:t>
            </a:r>
            <a:endParaRPr lang="en-US" altLang="ja-JP" sz="1400" b="1" dirty="0">
              <a:solidFill>
                <a:schemeClr val="accent6">
                  <a:lumMod val="75000"/>
                </a:schemeClr>
              </a:solidFill>
            </a:endParaRPr>
          </a:p>
          <a:p>
            <a:pPr marL="1257300" lvl="2" indent="-342900">
              <a:buFont typeface="+mj-lt"/>
              <a:buAutoNum type="arabicPeriod"/>
              <a:defRPr/>
            </a:pPr>
            <a:r>
              <a:rPr lang="ja-JP" altLang="en-US" sz="1400" dirty="0">
                <a:solidFill>
                  <a:schemeClr val="bg2">
                    <a:lumMod val="25000"/>
                  </a:schemeClr>
                </a:solidFill>
              </a:rPr>
              <a:t>健康状態によっては、新しい生命保険を契約できなかったり、保険料の割増や身体の一部を保障しないなど特別条件つきでの契約になることがあります。</a:t>
            </a:r>
            <a:endParaRPr lang="en-US" altLang="ja-JP" sz="1400" dirty="0">
              <a:solidFill>
                <a:schemeClr val="bg2">
                  <a:lumMod val="25000"/>
                </a:schemeClr>
              </a:solidFill>
            </a:endParaRPr>
          </a:p>
          <a:p>
            <a:pPr marL="1257300" lvl="2" indent="-342900">
              <a:buFont typeface="+mj-lt"/>
              <a:buAutoNum type="arabicPeriod"/>
              <a:defRPr/>
            </a:pPr>
            <a:r>
              <a:rPr lang="ja-JP" altLang="en-US" sz="1400" dirty="0">
                <a:solidFill>
                  <a:schemeClr val="bg2">
                    <a:lumMod val="25000"/>
                  </a:schemeClr>
                </a:solidFill>
              </a:rPr>
              <a:t>新しい生命保険を契約するときに予定利率や年齢などが変わっていると、保険料</a:t>
            </a:r>
            <a:r>
              <a:rPr lang="ja-JP" altLang="en-US" sz="1400" dirty="0" smtClean="0">
                <a:solidFill>
                  <a:schemeClr val="bg2">
                    <a:lumMod val="25000"/>
                  </a:schemeClr>
                </a:solidFill>
              </a:rPr>
              <a:t>が高くなる</a:t>
            </a:r>
            <a:r>
              <a:rPr lang="ja-JP" altLang="en-US" sz="1400" dirty="0">
                <a:solidFill>
                  <a:schemeClr val="bg2">
                    <a:lumMod val="25000"/>
                  </a:schemeClr>
                </a:solidFill>
              </a:rPr>
              <a:t>ことがあります。</a:t>
            </a:r>
            <a:endParaRPr lang="en-US" altLang="ja-JP" sz="1400" dirty="0">
              <a:solidFill>
                <a:schemeClr val="bg2">
                  <a:lumMod val="25000"/>
                </a:schemeClr>
              </a:solidFill>
            </a:endParaRPr>
          </a:p>
          <a:p>
            <a:pPr marL="1257300" lvl="2" indent="-342900">
              <a:buFont typeface="+mj-lt"/>
              <a:buAutoNum type="arabicPeriod"/>
              <a:defRPr/>
            </a:pPr>
            <a:r>
              <a:rPr lang="ja-JP" altLang="en-US" sz="1400" dirty="0">
                <a:solidFill>
                  <a:schemeClr val="bg2">
                    <a:lumMod val="25000"/>
                  </a:schemeClr>
                </a:solidFill>
              </a:rPr>
              <a:t>解約の手続きには口頭の申し出ではなく、所定の書類の提出が必要です。</a:t>
            </a:r>
          </a:p>
        </p:txBody>
      </p:sp>
      <p:sp>
        <p:nvSpPr>
          <p:cNvPr id="11" name="フローチャート : 抜出し 10"/>
          <p:cNvSpPr/>
          <p:nvPr/>
        </p:nvSpPr>
        <p:spPr>
          <a:xfrm>
            <a:off x="912225" y="4293096"/>
            <a:ext cx="468000" cy="432000"/>
          </a:xfrm>
          <a:prstGeom prst="flowChartExtract">
            <a:avLst/>
          </a:prstGeom>
          <a:solidFill>
            <a:srgbClr val="E2DD00"/>
          </a:solidFill>
          <a:ln w="25400" cap="rnd" cmpd="sng">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0" bIns="108000" anchor="ctr"/>
          <a:lstStyle/>
          <a:p>
            <a:pPr algn="ctr">
              <a:defRPr/>
            </a:pPr>
            <a:r>
              <a:rPr lang="ja-JP" altLang="en-US" b="1"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p>
        </p:txBody>
      </p:sp>
      <p:sp>
        <p:nvSpPr>
          <p:cNvPr id="12" name="正方形/長方形 11"/>
          <p:cNvSpPr/>
          <p:nvPr/>
        </p:nvSpPr>
        <p:spPr>
          <a:xfrm>
            <a:off x="732333" y="19050"/>
            <a:ext cx="7560000" cy="648000"/>
          </a:xfrm>
          <a:prstGeom prst="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解約時の留意点</a:t>
            </a:r>
          </a:p>
        </p:txBody>
      </p:sp>
      <p:sp>
        <p:nvSpPr>
          <p:cNvPr id="13" name="角丸四角形 12"/>
          <p:cNvSpPr/>
          <p:nvPr/>
        </p:nvSpPr>
        <p:spPr>
          <a:xfrm>
            <a:off x="35568" y="19050"/>
            <a:ext cx="648000" cy="648000"/>
          </a:xfrm>
          <a:prstGeom prst="roundRect">
            <a:avLst/>
          </a:prstGeom>
          <a:solidFill>
            <a:schemeClr val="bg2">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3</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692275" y="2027238"/>
            <a:ext cx="7451725" cy="708025"/>
          </a:xfrm>
          <a:prstGeom prst="rect">
            <a:avLst/>
          </a:prstGeom>
          <a:noFill/>
        </p:spPr>
        <p:txBody>
          <a:bodyPr>
            <a:spAutoFit/>
          </a:bodyPr>
          <a:lstStyle/>
          <a:p>
            <a:pPr fontAlgn="auto">
              <a:spcBef>
                <a:spcPts val="0"/>
              </a:spcBef>
              <a:spcAft>
                <a:spcPts val="0"/>
              </a:spcAft>
              <a:defRPr/>
            </a:pPr>
            <a:r>
              <a:rPr lang="ja-JP" altLang="en-US" sz="4000" dirty="0">
                <a:solidFill>
                  <a:schemeClr val="accent4"/>
                </a:solidFill>
                <a:latin typeface="+mn-lt"/>
                <a:ea typeface="+mn-ea"/>
                <a:cs typeface="+mn-cs"/>
              </a:rPr>
              <a:t>おわりに</a:t>
            </a:r>
            <a:endParaRPr lang="ja-JP" altLang="en-US" sz="4000" dirty="0">
              <a:latin typeface="+mn-lt"/>
              <a:ea typeface="+mn-ea"/>
              <a:cs typeface="+mn-cs"/>
            </a:endParaRPr>
          </a:p>
        </p:txBody>
      </p:sp>
      <p:sp>
        <p:nvSpPr>
          <p:cNvPr id="37891" name="テキスト ボックス 3"/>
          <p:cNvSpPr txBox="1">
            <a:spLocks noChangeArrowheads="1"/>
          </p:cNvSpPr>
          <p:nvPr/>
        </p:nvSpPr>
        <p:spPr bwMode="auto">
          <a:xfrm>
            <a:off x="0" y="3167063"/>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r>
              <a:rPr lang="ja-JP" altLang="en-US" sz="4000"/>
              <a:t>講義のまとめ</a:t>
            </a:r>
          </a:p>
        </p:txBody>
      </p:sp>
      <p:sp>
        <p:nvSpPr>
          <p:cNvPr id="2" name="スライド番号プレースホルダー 1"/>
          <p:cNvSpPr>
            <a:spLocks noGrp="1"/>
          </p:cNvSpPr>
          <p:nvPr>
            <p:ph type="sldNum" sz="quarter" idx="12"/>
          </p:nvPr>
        </p:nvSpPr>
        <p:spPr/>
        <p:txBody>
          <a:bodyPr/>
          <a:lstStyle/>
          <a:p>
            <a:pPr>
              <a:defRPr/>
            </a:pPr>
            <a:fld id="{091B0D9B-EF71-45DD-AB43-1A7B268F59DB}" type="slidenum">
              <a:rPr lang="ja-JP" altLang="en-US"/>
              <a:pPr>
                <a:defRPr/>
              </a:pPr>
              <a:t>32</a:t>
            </a:fld>
            <a:endParaRPr lang="ja-JP"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28ED759A-61CF-4F2C-A1D9-A344C47C05D2}" type="slidenum">
              <a:rPr lang="ja-JP" altLang="en-US"/>
              <a:pPr>
                <a:defRPr/>
              </a:pPr>
              <a:t>33</a:t>
            </a:fld>
            <a:endParaRPr lang="ja-JP" altLang="en-US"/>
          </a:p>
        </p:txBody>
      </p:sp>
      <p:cxnSp>
        <p:nvCxnSpPr>
          <p:cNvPr id="30" name="直線コネクタ 29"/>
          <p:cNvCxnSpPr/>
          <p:nvPr/>
        </p:nvCxnSpPr>
        <p:spPr>
          <a:xfrm>
            <a:off x="19050" y="6556375"/>
            <a:ext cx="9124950"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2" name="角丸四角形 1"/>
          <p:cNvSpPr/>
          <p:nvPr/>
        </p:nvSpPr>
        <p:spPr>
          <a:xfrm>
            <a:off x="899592" y="1340768"/>
            <a:ext cx="7632848" cy="1440160"/>
          </a:xfrm>
          <a:prstGeom prst="roundRect">
            <a:avLst/>
          </a:prstGeo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ja-JP" altLang="en-US" sz="2400" dirty="0">
                <a:solidFill>
                  <a:schemeClr val="accent3">
                    <a:lumMod val="50000"/>
                  </a:schemeClr>
                </a:solidFill>
              </a:rPr>
              <a:t>リスクを事前に認識</a:t>
            </a:r>
            <a:endParaRPr lang="en-US" altLang="ja-JP" sz="2400" dirty="0">
              <a:solidFill>
                <a:schemeClr val="accent3">
                  <a:lumMod val="50000"/>
                </a:schemeClr>
              </a:solidFill>
            </a:endParaRPr>
          </a:p>
          <a:p>
            <a:pPr>
              <a:defRPr/>
            </a:pPr>
            <a:r>
              <a:rPr lang="en-US" altLang="ja-JP" sz="2400" dirty="0">
                <a:solidFill>
                  <a:schemeClr val="accent3">
                    <a:lumMod val="50000"/>
                  </a:schemeClr>
                </a:solidFill>
              </a:rPr>
              <a:t>	</a:t>
            </a:r>
            <a:r>
              <a:rPr lang="ja-JP" altLang="en-US" sz="2400" dirty="0">
                <a:solidFill>
                  <a:schemeClr val="accent3">
                    <a:lumMod val="50000"/>
                  </a:schemeClr>
                </a:solidFill>
              </a:rPr>
              <a:t>⇒対処方法を考えておく</a:t>
            </a:r>
          </a:p>
        </p:txBody>
      </p:sp>
      <p:sp>
        <p:nvSpPr>
          <p:cNvPr id="8" name="角丸四角形 7"/>
          <p:cNvSpPr/>
          <p:nvPr/>
        </p:nvSpPr>
        <p:spPr>
          <a:xfrm>
            <a:off x="899592" y="2996952"/>
            <a:ext cx="7632848" cy="144016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ja-JP" altLang="en-US" sz="2400" dirty="0">
                <a:solidFill>
                  <a:schemeClr val="accent5">
                    <a:lumMod val="50000"/>
                  </a:schemeClr>
                </a:solidFill>
              </a:rPr>
              <a:t>３</a:t>
            </a:r>
            <a:r>
              <a:rPr lang="ja-JP" altLang="en-US" sz="2400" dirty="0" smtClean="0">
                <a:solidFill>
                  <a:schemeClr val="accent5">
                    <a:lumMod val="50000"/>
                  </a:schemeClr>
                </a:solidFill>
              </a:rPr>
              <a:t>つの</a:t>
            </a:r>
            <a:r>
              <a:rPr lang="ja-JP" altLang="en-US" sz="2400" dirty="0">
                <a:solidFill>
                  <a:schemeClr val="accent5">
                    <a:lumMod val="50000"/>
                  </a:schemeClr>
                </a:solidFill>
              </a:rPr>
              <a:t>生活保障手段</a:t>
            </a:r>
            <a:endParaRPr lang="en-US" altLang="ja-JP" sz="2400" dirty="0">
              <a:solidFill>
                <a:schemeClr val="accent5">
                  <a:lumMod val="50000"/>
                </a:schemeClr>
              </a:solidFill>
            </a:endParaRPr>
          </a:p>
          <a:p>
            <a:pPr>
              <a:defRPr/>
            </a:pPr>
            <a:r>
              <a:rPr lang="ja-JP" altLang="en-US" sz="2400" dirty="0">
                <a:solidFill>
                  <a:schemeClr val="accent5">
                    <a:lumMod val="50000"/>
                  </a:schemeClr>
                </a:solidFill>
              </a:rPr>
              <a:t>（</a:t>
            </a:r>
            <a:r>
              <a:rPr lang="ja-JP" altLang="en-US" sz="2400" dirty="0" smtClean="0">
                <a:solidFill>
                  <a:schemeClr val="accent5">
                    <a:lumMod val="50000"/>
                  </a:schemeClr>
                </a:solidFill>
              </a:rPr>
              <a:t>公的</a:t>
            </a:r>
            <a:r>
              <a:rPr lang="ja-JP" altLang="en-US" sz="2400" dirty="0">
                <a:solidFill>
                  <a:schemeClr val="accent5">
                    <a:lumMod val="50000"/>
                  </a:schemeClr>
                </a:solidFill>
              </a:rPr>
              <a:t>保障・企業保障・私的</a:t>
            </a:r>
            <a:r>
              <a:rPr lang="ja-JP" altLang="en-US" sz="2400" dirty="0" smtClean="0">
                <a:solidFill>
                  <a:schemeClr val="accent5">
                    <a:lumMod val="50000"/>
                  </a:schemeClr>
                </a:solidFill>
              </a:rPr>
              <a:t>保障）</a:t>
            </a:r>
            <a:endParaRPr lang="en-US" altLang="ja-JP" sz="2400" dirty="0">
              <a:solidFill>
                <a:schemeClr val="accent5">
                  <a:lumMod val="50000"/>
                </a:schemeClr>
              </a:solidFill>
            </a:endParaRPr>
          </a:p>
          <a:p>
            <a:pPr>
              <a:defRPr/>
            </a:pPr>
            <a:r>
              <a:rPr lang="en-US" altLang="ja-JP" sz="2400" dirty="0">
                <a:solidFill>
                  <a:schemeClr val="accent5">
                    <a:lumMod val="50000"/>
                  </a:schemeClr>
                </a:solidFill>
              </a:rPr>
              <a:t>	</a:t>
            </a:r>
            <a:r>
              <a:rPr lang="ja-JP" altLang="en-US" sz="2400" dirty="0">
                <a:solidFill>
                  <a:schemeClr val="accent5">
                    <a:lumMod val="50000"/>
                  </a:schemeClr>
                </a:solidFill>
              </a:rPr>
              <a:t>⇒生活設計に組み込んでおく</a:t>
            </a:r>
            <a:endParaRPr lang="en-US" altLang="ja-JP" sz="2400" dirty="0">
              <a:solidFill>
                <a:schemeClr val="accent5">
                  <a:lumMod val="50000"/>
                </a:schemeClr>
              </a:solidFill>
            </a:endParaRPr>
          </a:p>
        </p:txBody>
      </p:sp>
      <p:sp>
        <p:nvSpPr>
          <p:cNvPr id="9" name="角丸四角形 8"/>
          <p:cNvSpPr/>
          <p:nvPr/>
        </p:nvSpPr>
        <p:spPr>
          <a:xfrm>
            <a:off x="899592" y="4653136"/>
            <a:ext cx="7632848" cy="1440160"/>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ja-JP" altLang="en-US" sz="2400" dirty="0">
                <a:solidFill>
                  <a:schemeClr val="accent2">
                    <a:lumMod val="50000"/>
                  </a:schemeClr>
                </a:solidFill>
              </a:rPr>
              <a:t>生活環境の変化に応じて、保障を見直す</a:t>
            </a:r>
          </a:p>
        </p:txBody>
      </p:sp>
      <p:sp>
        <p:nvSpPr>
          <p:cNvPr id="10" name="正方形/長方形 9"/>
          <p:cNvSpPr/>
          <p:nvPr/>
        </p:nvSpPr>
        <p:spPr>
          <a:xfrm>
            <a:off x="732333" y="19050"/>
            <a:ext cx="7560000" cy="648000"/>
          </a:xfrm>
          <a:prstGeom prst="rect">
            <a:avLst/>
          </a:prstGeom>
          <a:solidFill>
            <a:schemeClr val="accent4">
              <a:lumMod val="60000"/>
              <a:lumOff val="4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講義のまとめ</a:t>
            </a:r>
          </a:p>
        </p:txBody>
      </p:sp>
      <p:sp>
        <p:nvSpPr>
          <p:cNvPr id="11" name="角丸四角形 10"/>
          <p:cNvSpPr/>
          <p:nvPr/>
        </p:nvSpPr>
        <p:spPr>
          <a:xfrm>
            <a:off x="35568" y="19050"/>
            <a:ext cx="648000" cy="648000"/>
          </a:xfrm>
          <a:prstGeom prst="roundRect">
            <a:avLst/>
          </a:prstGeom>
          <a:solidFill>
            <a:schemeClr val="accent4">
              <a:lumMod val="60000"/>
              <a:lumOff val="4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4</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70D7850F-03DA-4091-8118-18D0FD7092C8}" type="slidenum">
              <a:rPr lang="ja-JP" altLang="en-US"/>
              <a:pPr>
                <a:defRPr/>
              </a:pPr>
              <a:t>34</a:t>
            </a:fld>
            <a:endParaRPr lang="ja-JP" altLang="en-US"/>
          </a:p>
        </p:txBody>
      </p:sp>
      <p:cxnSp>
        <p:nvCxnSpPr>
          <p:cNvPr id="30" name="直線コネクタ 29"/>
          <p:cNvCxnSpPr/>
          <p:nvPr/>
        </p:nvCxnSpPr>
        <p:spPr>
          <a:xfrm>
            <a:off x="19050" y="6556375"/>
            <a:ext cx="912495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732333" y="19050"/>
            <a:ext cx="7560000" cy="648000"/>
          </a:xfrm>
          <a:prstGeom prst="rect">
            <a:avLst/>
          </a:prstGeom>
          <a:solidFill>
            <a:schemeClr val="accent6">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団体信用生命保険</a:t>
            </a:r>
          </a:p>
        </p:txBody>
      </p:sp>
      <p:sp>
        <p:nvSpPr>
          <p:cNvPr id="11" name="角丸四角形 10"/>
          <p:cNvSpPr/>
          <p:nvPr/>
        </p:nvSpPr>
        <p:spPr>
          <a:xfrm>
            <a:off x="35568" y="19050"/>
            <a:ext cx="648000" cy="648000"/>
          </a:xfrm>
          <a:prstGeom prst="roundRect">
            <a:avLst/>
          </a:prstGeom>
          <a:solidFill>
            <a:schemeClr val="accent6">
              <a:lumMod val="50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Appendix</a:t>
            </a:r>
          </a:p>
          <a:p>
            <a:pPr algn="ctr">
              <a:defRPr/>
            </a:pPr>
            <a:r>
              <a:rPr lang="en-US" altLang="ja-JP" sz="2400" b="1" dirty="0">
                <a:solidFill>
                  <a:schemeClr val="bg1"/>
                </a:solidFill>
              </a:rPr>
              <a:t>1</a:t>
            </a:r>
            <a:endParaRPr lang="ja-JP" altLang="en-US" sz="2400" b="1" dirty="0">
              <a:solidFill>
                <a:schemeClr val="bg1"/>
              </a:solidFill>
            </a:endParaRPr>
          </a:p>
        </p:txBody>
      </p:sp>
      <p:sp>
        <p:nvSpPr>
          <p:cNvPr id="2" name="角丸四角形 1"/>
          <p:cNvSpPr/>
          <p:nvPr/>
        </p:nvSpPr>
        <p:spPr bwMode="auto">
          <a:xfrm>
            <a:off x="1120775" y="1538288"/>
            <a:ext cx="2159000" cy="792162"/>
          </a:xfrm>
          <a:prstGeom prst="roundRect">
            <a:avLst/>
          </a:prstGeom>
          <a:solidFill>
            <a:srgbClr val="88410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bg1"/>
                </a:solidFill>
              </a:rPr>
              <a:t>金融機関</a:t>
            </a:r>
            <a:r>
              <a:rPr lang="en-US" altLang="ja-JP" sz="1400" dirty="0">
                <a:solidFill>
                  <a:schemeClr val="bg1"/>
                </a:solidFill>
              </a:rPr>
              <a:t>(</a:t>
            </a:r>
            <a:r>
              <a:rPr lang="ja-JP" altLang="en-US" sz="1400" dirty="0">
                <a:solidFill>
                  <a:schemeClr val="bg1"/>
                </a:solidFill>
              </a:rPr>
              <a:t>銀行など</a:t>
            </a:r>
            <a:r>
              <a:rPr lang="en-US" altLang="ja-JP" sz="1400" dirty="0">
                <a:solidFill>
                  <a:schemeClr val="bg1"/>
                </a:solidFill>
              </a:rPr>
              <a:t>)</a:t>
            </a:r>
          </a:p>
          <a:p>
            <a:pPr algn="ctr">
              <a:defRPr/>
            </a:pPr>
            <a:r>
              <a:rPr lang="ja-JP" altLang="en-US" sz="1400" dirty="0">
                <a:solidFill>
                  <a:schemeClr val="bg1"/>
                </a:solidFill>
              </a:rPr>
              <a:t>保険契約者</a:t>
            </a:r>
            <a:endParaRPr lang="en-US" altLang="ja-JP" sz="1400" dirty="0">
              <a:solidFill>
                <a:schemeClr val="bg1"/>
              </a:solidFill>
            </a:endParaRPr>
          </a:p>
          <a:p>
            <a:pPr algn="ctr">
              <a:defRPr/>
            </a:pPr>
            <a:r>
              <a:rPr lang="ja-JP" altLang="en-US" sz="1400" dirty="0">
                <a:solidFill>
                  <a:schemeClr val="bg1"/>
                </a:solidFill>
              </a:rPr>
              <a:t>保険金受取人</a:t>
            </a:r>
          </a:p>
        </p:txBody>
      </p:sp>
      <p:sp>
        <p:nvSpPr>
          <p:cNvPr id="3" name="二等辺三角形 2"/>
          <p:cNvSpPr/>
          <p:nvPr/>
        </p:nvSpPr>
        <p:spPr bwMode="auto">
          <a:xfrm>
            <a:off x="1930400" y="2465388"/>
            <a:ext cx="539750" cy="541337"/>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20" name="角丸四角形 19"/>
          <p:cNvSpPr/>
          <p:nvPr/>
        </p:nvSpPr>
        <p:spPr bwMode="auto">
          <a:xfrm>
            <a:off x="4445000" y="1538288"/>
            <a:ext cx="2160588" cy="792162"/>
          </a:xfrm>
          <a:prstGeom prst="roundRect">
            <a:avLst/>
          </a:prstGeom>
          <a:solidFill>
            <a:srgbClr val="88410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bg1"/>
                </a:solidFill>
              </a:rPr>
              <a:t>生命保険会社</a:t>
            </a:r>
          </a:p>
        </p:txBody>
      </p:sp>
      <p:sp>
        <p:nvSpPr>
          <p:cNvPr id="22" name="角丸四角形 21"/>
          <p:cNvSpPr/>
          <p:nvPr/>
        </p:nvSpPr>
        <p:spPr bwMode="auto">
          <a:xfrm>
            <a:off x="1120775" y="3141663"/>
            <a:ext cx="2159000" cy="792162"/>
          </a:xfrm>
          <a:prstGeom prst="roundRect">
            <a:avLst/>
          </a:prstGeom>
          <a:solidFill>
            <a:srgbClr val="88410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bg1"/>
                </a:solidFill>
              </a:rPr>
              <a:t>住宅ローン利用者</a:t>
            </a:r>
            <a:endParaRPr lang="en-US" altLang="ja-JP" sz="1400" dirty="0">
              <a:solidFill>
                <a:schemeClr val="bg1"/>
              </a:solidFill>
            </a:endParaRPr>
          </a:p>
          <a:p>
            <a:pPr algn="ctr">
              <a:defRPr/>
            </a:pPr>
            <a:r>
              <a:rPr lang="ja-JP" altLang="en-US" sz="1400" dirty="0">
                <a:solidFill>
                  <a:schemeClr val="bg1"/>
                </a:solidFill>
              </a:rPr>
              <a:t>被保険者</a:t>
            </a:r>
          </a:p>
        </p:txBody>
      </p:sp>
      <p:sp>
        <p:nvSpPr>
          <p:cNvPr id="23" name="二等辺三角形 22"/>
          <p:cNvSpPr/>
          <p:nvPr/>
        </p:nvSpPr>
        <p:spPr bwMode="auto">
          <a:xfrm rot="5400000">
            <a:off x="3591719" y="1664494"/>
            <a:ext cx="541338" cy="539750"/>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4" name="下カーブ矢印 3"/>
          <p:cNvSpPr/>
          <p:nvPr/>
        </p:nvSpPr>
        <p:spPr bwMode="auto">
          <a:xfrm flipH="1">
            <a:off x="2271713" y="914400"/>
            <a:ext cx="3644900" cy="514350"/>
          </a:xfrm>
          <a:custGeom>
            <a:avLst/>
            <a:gdLst>
              <a:gd name="connsiteX0" fmla="*/ 3440485 w 3888432"/>
              <a:gd name="connsiteY0" fmla="*/ 504056 h 504056"/>
              <a:gd name="connsiteX1" fmla="*/ 2748863 w 3888432"/>
              <a:gd name="connsiteY1" fmla="*/ 241851 h 504056"/>
              <a:gd name="connsiteX2" fmla="*/ 3095499 w 3888432"/>
              <a:gd name="connsiteY2" fmla="*/ 241851 h 504056"/>
              <a:gd name="connsiteX3" fmla="*/ 1669587 w 3888432"/>
              <a:gd name="connsiteY3" fmla="*/ 0 h 504056"/>
              <a:gd name="connsiteX4" fmla="*/ 1872208 w 3888432"/>
              <a:gd name="connsiteY4" fmla="*/ 0 h 504056"/>
              <a:gd name="connsiteX5" fmla="*/ 3298120 w 3888432"/>
              <a:gd name="connsiteY5" fmla="*/ 241851 h 504056"/>
              <a:gd name="connsiteX6" fmla="*/ 3644757 w 3888432"/>
              <a:gd name="connsiteY6" fmla="*/ 241851 h 504056"/>
              <a:gd name="connsiteX7" fmla="*/ 3440485 w 3888432"/>
              <a:gd name="connsiteY7" fmla="*/ 504056 h 504056"/>
              <a:gd name="connsiteX0" fmla="*/ 1770898 w 3888432"/>
              <a:gd name="connsiteY0" fmla="*/ 929 h 504056"/>
              <a:gd name="connsiteX1" fmla="*/ 202621 w 3888432"/>
              <a:gd name="connsiteY1" fmla="*/ 504056 h 504056"/>
              <a:gd name="connsiteX2" fmla="*/ 0 w 3888432"/>
              <a:gd name="connsiteY2" fmla="*/ 504056 h 504056"/>
              <a:gd name="connsiteX3" fmla="*/ 1268967 w 3888432"/>
              <a:gd name="connsiteY3" fmla="*/ 14726 h 504056"/>
              <a:gd name="connsiteX4" fmla="*/ 1770897 w 3888432"/>
              <a:gd name="connsiteY4" fmla="*/ 929 h 504056"/>
              <a:gd name="connsiteX5" fmla="*/ 1770898 w 3888432"/>
              <a:gd name="connsiteY5" fmla="*/ 929 h 504056"/>
              <a:gd name="connsiteX0" fmla="*/ 1770898 w 3888432"/>
              <a:gd name="connsiteY0" fmla="*/ 929 h 504056"/>
              <a:gd name="connsiteX1" fmla="*/ 202621 w 3888432"/>
              <a:gd name="connsiteY1" fmla="*/ 504056 h 504056"/>
              <a:gd name="connsiteX2" fmla="*/ 0 w 3888432"/>
              <a:gd name="connsiteY2" fmla="*/ 504056 h 504056"/>
              <a:gd name="connsiteX3" fmla="*/ 1669587 w 3888432"/>
              <a:gd name="connsiteY3" fmla="*/ 0 h 504056"/>
              <a:gd name="connsiteX4" fmla="*/ 1872208 w 3888432"/>
              <a:gd name="connsiteY4" fmla="*/ 0 h 504056"/>
              <a:gd name="connsiteX5" fmla="*/ 3298120 w 3888432"/>
              <a:gd name="connsiteY5" fmla="*/ 241851 h 504056"/>
              <a:gd name="connsiteX6" fmla="*/ 3644757 w 3888432"/>
              <a:gd name="connsiteY6" fmla="*/ 241851 h 504056"/>
              <a:gd name="connsiteX7" fmla="*/ 3440485 w 3888432"/>
              <a:gd name="connsiteY7" fmla="*/ 504056 h 504056"/>
              <a:gd name="connsiteX8" fmla="*/ 2748863 w 3888432"/>
              <a:gd name="connsiteY8" fmla="*/ 241851 h 504056"/>
              <a:gd name="connsiteX9" fmla="*/ 3095499 w 3888432"/>
              <a:gd name="connsiteY9" fmla="*/ 241851 h 504056"/>
              <a:gd name="connsiteX10" fmla="*/ 1669587 w 3888432"/>
              <a:gd name="connsiteY10" fmla="*/ 0 h 504056"/>
              <a:gd name="connsiteX0" fmla="*/ 3440485 w 3644757"/>
              <a:gd name="connsiteY0" fmla="*/ 504056 h 504056"/>
              <a:gd name="connsiteX1" fmla="*/ 2748863 w 3644757"/>
              <a:gd name="connsiteY1" fmla="*/ 241851 h 504056"/>
              <a:gd name="connsiteX2" fmla="*/ 3095499 w 3644757"/>
              <a:gd name="connsiteY2" fmla="*/ 241851 h 504056"/>
              <a:gd name="connsiteX3" fmla="*/ 1669587 w 3644757"/>
              <a:gd name="connsiteY3" fmla="*/ 0 h 504056"/>
              <a:gd name="connsiteX4" fmla="*/ 1872208 w 3644757"/>
              <a:gd name="connsiteY4" fmla="*/ 0 h 504056"/>
              <a:gd name="connsiteX5" fmla="*/ 3298120 w 3644757"/>
              <a:gd name="connsiteY5" fmla="*/ 241851 h 504056"/>
              <a:gd name="connsiteX6" fmla="*/ 3644757 w 3644757"/>
              <a:gd name="connsiteY6" fmla="*/ 241851 h 504056"/>
              <a:gd name="connsiteX7" fmla="*/ 3440485 w 3644757"/>
              <a:gd name="connsiteY7" fmla="*/ 504056 h 504056"/>
              <a:gd name="connsiteX0" fmla="*/ 1770898 w 3644757"/>
              <a:gd name="connsiteY0" fmla="*/ 929 h 504056"/>
              <a:gd name="connsiteX1" fmla="*/ 202621 w 3644757"/>
              <a:gd name="connsiteY1" fmla="*/ 504056 h 504056"/>
              <a:gd name="connsiteX2" fmla="*/ 0 w 3644757"/>
              <a:gd name="connsiteY2" fmla="*/ 504056 h 504056"/>
              <a:gd name="connsiteX3" fmla="*/ 1268967 w 3644757"/>
              <a:gd name="connsiteY3" fmla="*/ 14726 h 504056"/>
              <a:gd name="connsiteX4" fmla="*/ 1770897 w 3644757"/>
              <a:gd name="connsiteY4" fmla="*/ 929 h 504056"/>
              <a:gd name="connsiteX5" fmla="*/ 1770898 w 3644757"/>
              <a:gd name="connsiteY5" fmla="*/ 929 h 504056"/>
              <a:gd name="connsiteX0" fmla="*/ 1770898 w 3644757"/>
              <a:gd name="connsiteY0" fmla="*/ 929 h 504056"/>
              <a:gd name="connsiteX1" fmla="*/ 591727 w 3644757"/>
              <a:gd name="connsiteY1" fmla="*/ 494329 h 504056"/>
              <a:gd name="connsiteX2" fmla="*/ 0 w 3644757"/>
              <a:gd name="connsiteY2" fmla="*/ 504056 h 504056"/>
              <a:gd name="connsiteX3" fmla="*/ 1669587 w 3644757"/>
              <a:gd name="connsiteY3" fmla="*/ 0 h 504056"/>
              <a:gd name="connsiteX4" fmla="*/ 1872208 w 3644757"/>
              <a:gd name="connsiteY4" fmla="*/ 0 h 504056"/>
              <a:gd name="connsiteX5" fmla="*/ 3298120 w 3644757"/>
              <a:gd name="connsiteY5" fmla="*/ 241851 h 504056"/>
              <a:gd name="connsiteX6" fmla="*/ 3644757 w 3644757"/>
              <a:gd name="connsiteY6" fmla="*/ 241851 h 504056"/>
              <a:gd name="connsiteX7" fmla="*/ 3440485 w 3644757"/>
              <a:gd name="connsiteY7" fmla="*/ 504056 h 504056"/>
              <a:gd name="connsiteX8" fmla="*/ 2748863 w 3644757"/>
              <a:gd name="connsiteY8" fmla="*/ 241851 h 504056"/>
              <a:gd name="connsiteX9" fmla="*/ 3095499 w 3644757"/>
              <a:gd name="connsiteY9" fmla="*/ 241851 h 504056"/>
              <a:gd name="connsiteX10" fmla="*/ 1669587 w 3644757"/>
              <a:gd name="connsiteY10" fmla="*/ 0 h 504056"/>
              <a:gd name="connsiteX0" fmla="*/ 3440485 w 3644757"/>
              <a:gd name="connsiteY0" fmla="*/ 504056 h 513784"/>
              <a:gd name="connsiteX1" fmla="*/ 2748863 w 3644757"/>
              <a:gd name="connsiteY1" fmla="*/ 241851 h 513784"/>
              <a:gd name="connsiteX2" fmla="*/ 3095499 w 3644757"/>
              <a:gd name="connsiteY2" fmla="*/ 241851 h 513784"/>
              <a:gd name="connsiteX3" fmla="*/ 1669587 w 3644757"/>
              <a:gd name="connsiteY3" fmla="*/ 0 h 513784"/>
              <a:gd name="connsiteX4" fmla="*/ 1872208 w 3644757"/>
              <a:gd name="connsiteY4" fmla="*/ 0 h 513784"/>
              <a:gd name="connsiteX5" fmla="*/ 3298120 w 3644757"/>
              <a:gd name="connsiteY5" fmla="*/ 241851 h 513784"/>
              <a:gd name="connsiteX6" fmla="*/ 3644757 w 3644757"/>
              <a:gd name="connsiteY6" fmla="*/ 241851 h 513784"/>
              <a:gd name="connsiteX7" fmla="*/ 3440485 w 3644757"/>
              <a:gd name="connsiteY7" fmla="*/ 504056 h 513784"/>
              <a:gd name="connsiteX0" fmla="*/ 1770898 w 3644757"/>
              <a:gd name="connsiteY0" fmla="*/ 929 h 513784"/>
              <a:gd name="connsiteX1" fmla="*/ 601455 w 3644757"/>
              <a:gd name="connsiteY1" fmla="*/ 513784 h 513784"/>
              <a:gd name="connsiteX2" fmla="*/ 0 w 3644757"/>
              <a:gd name="connsiteY2" fmla="*/ 504056 h 513784"/>
              <a:gd name="connsiteX3" fmla="*/ 1268967 w 3644757"/>
              <a:gd name="connsiteY3" fmla="*/ 14726 h 513784"/>
              <a:gd name="connsiteX4" fmla="*/ 1770897 w 3644757"/>
              <a:gd name="connsiteY4" fmla="*/ 929 h 513784"/>
              <a:gd name="connsiteX5" fmla="*/ 1770898 w 3644757"/>
              <a:gd name="connsiteY5" fmla="*/ 929 h 513784"/>
              <a:gd name="connsiteX0" fmla="*/ 1770898 w 3644757"/>
              <a:gd name="connsiteY0" fmla="*/ 929 h 513784"/>
              <a:gd name="connsiteX1" fmla="*/ 591727 w 3644757"/>
              <a:gd name="connsiteY1" fmla="*/ 494329 h 513784"/>
              <a:gd name="connsiteX2" fmla="*/ 0 w 3644757"/>
              <a:gd name="connsiteY2" fmla="*/ 504056 h 513784"/>
              <a:gd name="connsiteX3" fmla="*/ 1669587 w 3644757"/>
              <a:gd name="connsiteY3" fmla="*/ 0 h 513784"/>
              <a:gd name="connsiteX4" fmla="*/ 1872208 w 3644757"/>
              <a:gd name="connsiteY4" fmla="*/ 0 h 513784"/>
              <a:gd name="connsiteX5" fmla="*/ 3298120 w 3644757"/>
              <a:gd name="connsiteY5" fmla="*/ 241851 h 513784"/>
              <a:gd name="connsiteX6" fmla="*/ 3644757 w 3644757"/>
              <a:gd name="connsiteY6" fmla="*/ 241851 h 513784"/>
              <a:gd name="connsiteX7" fmla="*/ 3440485 w 3644757"/>
              <a:gd name="connsiteY7" fmla="*/ 504056 h 513784"/>
              <a:gd name="connsiteX8" fmla="*/ 2748863 w 3644757"/>
              <a:gd name="connsiteY8" fmla="*/ 241851 h 513784"/>
              <a:gd name="connsiteX9" fmla="*/ 3095499 w 3644757"/>
              <a:gd name="connsiteY9" fmla="*/ 241851 h 513784"/>
              <a:gd name="connsiteX10" fmla="*/ 1669587 w 3644757"/>
              <a:gd name="connsiteY10" fmla="*/ 0 h 51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4757" h="513784" stroke="0" extrusionOk="0">
                <a:moveTo>
                  <a:pt x="3440485" y="504056"/>
                </a:moveTo>
                <a:lnTo>
                  <a:pt x="2748863" y="241851"/>
                </a:lnTo>
                <a:lnTo>
                  <a:pt x="3095499" y="241851"/>
                </a:lnTo>
                <a:cubicBezTo>
                  <a:pt x="2792485" y="91657"/>
                  <a:pt x="2252093" y="0"/>
                  <a:pt x="1669587" y="0"/>
                </a:cubicBezTo>
                <a:lnTo>
                  <a:pt x="1872208" y="0"/>
                </a:lnTo>
                <a:cubicBezTo>
                  <a:pt x="2454713" y="0"/>
                  <a:pt x="2995106" y="91657"/>
                  <a:pt x="3298120" y="241851"/>
                </a:cubicBezTo>
                <a:lnTo>
                  <a:pt x="3644757" y="241851"/>
                </a:lnTo>
                <a:lnTo>
                  <a:pt x="3440485" y="504056"/>
                </a:lnTo>
                <a:close/>
              </a:path>
              <a:path w="3644757" h="513784" fill="darkenLess" stroke="0" extrusionOk="0">
                <a:moveTo>
                  <a:pt x="1770898" y="929"/>
                </a:moveTo>
                <a:cubicBezTo>
                  <a:pt x="889781" y="17100"/>
                  <a:pt x="601455" y="247280"/>
                  <a:pt x="601455" y="513784"/>
                </a:cubicBezTo>
                <a:lnTo>
                  <a:pt x="0" y="504056"/>
                </a:lnTo>
                <a:cubicBezTo>
                  <a:pt x="0" y="272260"/>
                  <a:pt x="523621" y="70346"/>
                  <a:pt x="1268967" y="14726"/>
                </a:cubicBezTo>
                <a:cubicBezTo>
                  <a:pt x="1433000" y="2485"/>
                  <a:pt x="1602238" y="-2167"/>
                  <a:pt x="1770897" y="929"/>
                </a:cubicBezTo>
                <a:lnTo>
                  <a:pt x="1770898" y="929"/>
                </a:lnTo>
                <a:close/>
              </a:path>
              <a:path w="3644757" h="513784" fill="none" extrusionOk="0">
                <a:moveTo>
                  <a:pt x="1770898" y="929"/>
                </a:moveTo>
                <a:cubicBezTo>
                  <a:pt x="889781" y="17100"/>
                  <a:pt x="591727" y="227825"/>
                  <a:pt x="591727" y="494329"/>
                </a:cubicBezTo>
                <a:cubicBezTo>
                  <a:pt x="524187" y="494329"/>
                  <a:pt x="67540" y="504056"/>
                  <a:pt x="0" y="504056"/>
                </a:cubicBezTo>
                <a:cubicBezTo>
                  <a:pt x="0" y="225674"/>
                  <a:pt x="747500" y="0"/>
                  <a:pt x="1669587" y="0"/>
                </a:cubicBezTo>
                <a:lnTo>
                  <a:pt x="1872208" y="0"/>
                </a:lnTo>
                <a:cubicBezTo>
                  <a:pt x="2454713" y="0"/>
                  <a:pt x="2995106" y="91657"/>
                  <a:pt x="3298120" y="241851"/>
                </a:cubicBezTo>
                <a:lnTo>
                  <a:pt x="3644757" y="241851"/>
                </a:lnTo>
                <a:lnTo>
                  <a:pt x="3440485" y="504056"/>
                </a:lnTo>
                <a:lnTo>
                  <a:pt x="2748863" y="241851"/>
                </a:lnTo>
                <a:lnTo>
                  <a:pt x="3095499" y="241851"/>
                </a:lnTo>
                <a:cubicBezTo>
                  <a:pt x="2792485" y="91657"/>
                  <a:pt x="2252093" y="0"/>
                  <a:pt x="1669587" y="0"/>
                </a:cubicBezTo>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sz="1400" dirty="0">
              <a:solidFill>
                <a:schemeClr val="tx1"/>
              </a:solidFill>
            </a:endParaRPr>
          </a:p>
        </p:txBody>
      </p:sp>
      <p:sp>
        <p:nvSpPr>
          <p:cNvPr id="24" name="角丸四角形 23"/>
          <p:cNvSpPr/>
          <p:nvPr/>
        </p:nvSpPr>
        <p:spPr bwMode="auto">
          <a:xfrm>
            <a:off x="3063875" y="842963"/>
            <a:ext cx="2160588" cy="7921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被保険者の死亡などにより</a:t>
            </a:r>
            <a:endParaRPr lang="en-US" altLang="ja-JP" sz="1400" dirty="0">
              <a:solidFill>
                <a:schemeClr val="tx1"/>
              </a:solidFill>
            </a:endParaRPr>
          </a:p>
          <a:p>
            <a:pPr algn="ctr">
              <a:defRPr/>
            </a:pPr>
            <a:r>
              <a:rPr lang="ja-JP" altLang="en-US" sz="1400" dirty="0">
                <a:solidFill>
                  <a:schemeClr val="tx1"/>
                </a:solidFill>
              </a:rPr>
              <a:t>保険金</a:t>
            </a:r>
            <a:r>
              <a:rPr lang="en-US" altLang="ja-JP" sz="1400" dirty="0">
                <a:solidFill>
                  <a:schemeClr val="tx1"/>
                </a:solidFill>
              </a:rPr>
              <a:t>(</a:t>
            </a:r>
            <a:r>
              <a:rPr lang="ja-JP" altLang="en-US" sz="1400" dirty="0">
                <a:solidFill>
                  <a:schemeClr val="tx1"/>
                </a:solidFill>
              </a:rPr>
              <a:t>債務額</a:t>
            </a:r>
            <a:r>
              <a:rPr lang="en-US" altLang="ja-JP" sz="1400" dirty="0">
                <a:solidFill>
                  <a:schemeClr val="tx1"/>
                </a:solidFill>
              </a:rPr>
              <a:t>)</a:t>
            </a:r>
            <a:r>
              <a:rPr lang="ja-JP" altLang="en-US" sz="1400" dirty="0">
                <a:solidFill>
                  <a:schemeClr val="tx1"/>
                </a:solidFill>
              </a:rPr>
              <a:t>が支払われる</a:t>
            </a:r>
          </a:p>
        </p:txBody>
      </p:sp>
      <p:sp>
        <p:nvSpPr>
          <p:cNvPr id="25" name="角丸四角形 24"/>
          <p:cNvSpPr/>
          <p:nvPr/>
        </p:nvSpPr>
        <p:spPr bwMode="auto">
          <a:xfrm>
            <a:off x="658813" y="2282825"/>
            <a:ext cx="1247775" cy="792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住宅ローンの返済</a:t>
            </a:r>
          </a:p>
        </p:txBody>
      </p:sp>
      <p:sp>
        <p:nvSpPr>
          <p:cNvPr id="26" name="角丸四角形 25"/>
          <p:cNvSpPr/>
          <p:nvPr/>
        </p:nvSpPr>
        <p:spPr bwMode="auto">
          <a:xfrm>
            <a:off x="3338513" y="2060575"/>
            <a:ext cx="1079500" cy="792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1400" dirty="0">
                <a:solidFill>
                  <a:schemeClr val="tx1"/>
                </a:solidFill>
              </a:rPr>
              <a:t>保険料の支払い</a:t>
            </a:r>
          </a:p>
        </p:txBody>
      </p:sp>
      <p:sp>
        <p:nvSpPr>
          <p:cNvPr id="27" name="角丸四角形 26"/>
          <p:cNvSpPr/>
          <p:nvPr/>
        </p:nvSpPr>
        <p:spPr>
          <a:xfrm>
            <a:off x="5148263" y="2536825"/>
            <a:ext cx="3743325" cy="1258888"/>
          </a:xfrm>
          <a:prstGeom prst="round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rPr>
              <a:t>住宅ローンの返済中に被保険者が死亡した場合、債務残高相当額を金融機関に支払う</a:t>
            </a:r>
          </a:p>
        </p:txBody>
      </p:sp>
      <p:sp>
        <p:nvSpPr>
          <p:cNvPr id="29" name="テキスト ボックス 35848"/>
          <p:cNvSpPr txBox="1">
            <a:spLocks noChangeArrowheads="1"/>
          </p:cNvSpPr>
          <p:nvPr/>
        </p:nvSpPr>
        <p:spPr bwMode="auto">
          <a:xfrm>
            <a:off x="201613" y="4152900"/>
            <a:ext cx="8740775" cy="2246313"/>
          </a:xfrm>
          <a:prstGeom prst="roundRect">
            <a:avLst/>
          </a:prstGeom>
          <a:solidFill>
            <a:schemeClr val="accent6">
              <a:lumMod val="20000"/>
              <a:lumOff val="80000"/>
            </a:schemeClr>
          </a:solidFill>
          <a:ln>
            <a:noFill/>
          </a:ln>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marL="285750" indent="-285750" eaLnBrk="1" hangingPunct="1">
              <a:spcBef>
                <a:spcPct val="0"/>
              </a:spcBef>
              <a:buFont typeface="Wingdings" panose="05000000000000000000" pitchFamily="2" charset="2"/>
              <a:buChar char="l"/>
              <a:defRPr/>
            </a:pPr>
            <a:r>
              <a:rPr lang="ja-JP" altLang="en-US" sz="1800" dirty="0" smtClean="0"/>
              <a:t>住宅ローン利用条件として団体信用生命保険の加入を義務付けている場合があります。</a:t>
            </a:r>
            <a:endParaRPr lang="en-US" altLang="ja-JP" sz="1800" dirty="0" smtClean="0"/>
          </a:p>
          <a:p>
            <a:pPr marL="285750" indent="-285750" eaLnBrk="1" hangingPunct="1">
              <a:spcBef>
                <a:spcPct val="0"/>
              </a:spcBef>
              <a:buFont typeface="Wingdings" panose="05000000000000000000" pitchFamily="2" charset="2"/>
              <a:buChar char="l"/>
              <a:defRPr/>
            </a:pPr>
            <a:endParaRPr lang="en-US" altLang="ja-JP" sz="1800" dirty="0" smtClean="0"/>
          </a:p>
          <a:p>
            <a:pPr marL="285750" indent="-285750" eaLnBrk="1" hangingPunct="1">
              <a:spcBef>
                <a:spcPct val="0"/>
              </a:spcBef>
              <a:buFont typeface="Wingdings" panose="05000000000000000000" pitchFamily="2" charset="2"/>
              <a:buChar char="l"/>
              <a:defRPr/>
            </a:pPr>
            <a:r>
              <a:rPr lang="ja-JP" altLang="en-US" sz="1800" dirty="0" smtClean="0"/>
              <a:t>加入時に告知が必要で、借り換え時にも再度告知が必要になります。</a:t>
            </a:r>
            <a:endParaRPr lang="en-US" altLang="ja-JP" sz="1800" dirty="0" smtClean="0"/>
          </a:p>
          <a:p>
            <a:pPr marL="285750" indent="-285750" eaLnBrk="1" hangingPunct="1">
              <a:spcBef>
                <a:spcPct val="0"/>
              </a:spcBef>
              <a:buFont typeface="Wingdings" panose="05000000000000000000" pitchFamily="2" charset="2"/>
              <a:buChar char="l"/>
              <a:defRPr/>
            </a:pPr>
            <a:endParaRPr lang="en-US" altLang="ja-JP" sz="1800" dirty="0" smtClean="0"/>
          </a:p>
          <a:p>
            <a:pPr marL="285750" indent="-285750" eaLnBrk="1" hangingPunct="1">
              <a:spcBef>
                <a:spcPct val="0"/>
              </a:spcBef>
              <a:buFont typeface="Wingdings" panose="05000000000000000000" pitchFamily="2" charset="2"/>
              <a:buChar char="l"/>
              <a:defRPr/>
            </a:pPr>
            <a:r>
              <a:rPr lang="ja-JP" altLang="en-US" sz="1800" dirty="0" smtClean="0"/>
              <a:t>死亡だけではなく</a:t>
            </a:r>
            <a:r>
              <a:rPr lang="ja-JP" altLang="en-US" sz="1800" smtClean="0"/>
              <a:t>三大疾病（がん</a:t>
            </a:r>
            <a:r>
              <a:rPr lang="ja-JP" altLang="en-US" sz="1800" dirty="0" smtClean="0"/>
              <a:t>、急性心筋梗塞、</a:t>
            </a:r>
            <a:r>
              <a:rPr lang="ja-JP" altLang="en-US" sz="1800" smtClean="0"/>
              <a:t>脳卒中）保障</a:t>
            </a:r>
            <a:r>
              <a:rPr lang="ja-JP" altLang="en-US" sz="1800" dirty="0" smtClean="0"/>
              <a:t>など保障範囲が広い商品もあります。</a:t>
            </a:r>
            <a:endParaRPr lang="en-US" altLang="ja-JP"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732333" y="22145"/>
            <a:ext cx="7560000" cy="648000"/>
          </a:xfrm>
          <a:prstGeom prst="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生活設計の考え方</a:t>
            </a:r>
          </a:p>
        </p:txBody>
      </p:sp>
      <p:sp>
        <p:nvSpPr>
          <p:cNvPr id="28" name="スライド番号プレースホルダー 27"/>
          <p:cNvSpPr>
            <a:spLocks noGrp="1"/>
          </p:cNvSpPr>
          <p:nvPr>
            <p:ph type="sldNum" sz="quarter" idx="12"/>
          </p:nvPr>
        </p:nvSpPr>
        <p:spPr/>
        <p:txBody>
          <a:bodyPr/>
          <a:lstStyle/>
          <a:p>
            <a:pPr>
              <a:defRPr/>
            </a:pPr>
            <a:fld id="{3D6E1977-621B-4C69-8FA4-8E6D9E29B548}" type="slidenum">
              <a:rPr lang="ja-JP" altLang="en-US"/>
              <a:pPr>
                <a:defRPr/>
              </a:pPr>
              <a:t>4</a:t>
            </a:fld>
            <a:endParaRPr lang="ja-JP" altLang="en-US"/>
          </a:p>
        </p:txBody>
      </p:sp>
      <p:cxnSp>
        <p:nvCxnSpPr>
          <p:cNvPr id="30" name="直線コネクタ 29"/>
          <p:cNvCxnSpPr/>
          <p:nvPr/>
        </p:nvCxnSpPr>
        <p:spPr>
          <a:xfrm>
            <a:off x="19050" y="6556375"/>
            <a:ext cx="9124950" cy="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399859" y="836712"/>
            <a:ext cx="481813" cy="2375999"/>
          </a:xfrm>
          <a:prstGeom prst="roundRect">
            <a:avLst/>
          </a:prstGeom>
          <a:solidFill>
            <a:srgbClr val="CE767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lIns="72000" tIns="72000" rIns="108000" bIns="36000" anchor="ctr"/>
          <a:lstStyle/>
          <a:p>
            <a:pPr algn="ctr">
              <a:defRPr/>
            </a:pPr>
            <a:r>
              <a:rPr lang="ja-JP" altLang="en-US" b="1" dirty="0">
                <a:solidFill>
                  <a:schemeClr val="bg1"/>
                </a:solidFill>
              </a:rPr>
              <a:t>生活設計の考え方</a:t>
            </a:r>
          </a:p>
        </p:txBody>
      </p:sp>
      <p:grpSp>
        <p:nvGrpSpPr>
          <p:cNvPr id="9226" name="グループ化 9241"/>
          <p:cNvGrpSpPr>
            <a:grpSpLocks/>
          </p:cNvGrpSpPr>
          <p:nvPr/>
        </p:nvGrpSpPr>
        <p:grpSpPr bwMode="auto">
          <a:xfrm>
            <a:off x="1000125" y="836613"/>
            <a:ext cx="7743825" cy="774700"/>
            <a:chOff x="999883" y="980728"/>
            <a:chExt cx="7744258" cy="774369"/>
          </a:xfrm>
        </p:grpSpPr>
        <p:sp>
          <p:nvSpPr>
            <p:cNvPr id="31" name="角丸四角形 30"/>
            <p:cNvSpPr/>
            <p:nvPr/>
          </p:nvSpPr>
          <p:spPr>
            <a:xfrm>
              <a:off x="3144716" y="1052134"/>
              <a:ext cx="5599425" cy="66329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  「自分にとって大切なことは何なのか</a:t>
              </a:r>
              <a:r>
                <a:rPr lang="ja-JP" altLang="en-US" sz="1400" dirty="0" smtClean="0">
                  <a:solidFill>
                    <a:schemeClr val="accent2">
                      <a:lumMod val="50000"/>
                    </a:schemeClr>
                  </a:solidFill>
                </a:rPr>
                <a:t>」、「</a:t>
              </a:r>
              <a:r>
                <a:rPr lang="ja-JP" altLang="en-US" sz="1400" dirty="0">
                  <a:solidFill>
                    <a:schemeClr val="accent2">
                      <a:lumMod val="50000"/>
                    </a:schemeClr>
                  </a:solidFill>
                </a:rPr>
                <a:t>何を実現したいのか」</a:t>
              </a:r>
              <a:endParaRPr lang="en-US" altLang="ja-JP" sz="1400" dirty="0">
                <a:solidFill>
                  <a:schemeClr val="accent2">
                    <a:lumMod val="50000"/>
                  </a:schemeClr>
                </a:solidFill>
              </a:endParaRPr>
            </a:p>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という人生観や自己実現のあり方について考えることが、</a:t>
              </a:r>
              <a:endParaRPr lang="en-US" altLang="ja-JP" sz="1400" dirty="0">
                <a:solidFill>
                  <a:schemeClr val="accent2">
                    <a:lumMod val="50000"/>
                  </a:schemeClr>
                </a:solidFill>
              </a:endParaRPr>
            </a:p>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生活設計全体の指針になります。</a:t>
              </a:r>
              <a:endParaRPr lang="en-US" altLang="ja-JP" sz="1400" dirty="0">
                <a:solidFill>
                  <a:schemeClr val="accent2">
                    <a:lumMod val="50000"/>
                  </a:schemeClr>
                </a:solidFill>
              </a:endParaRPr>
            </a:p>
          </p:txBody>
        </p:sp>
        <p:sp>
          <p:nvSpPr>
            <p:cNvPr id="29" name="角丸四角形 28"/>
            <p:cNvSpPr/>
            <p:nvPr/>
          </p:nvSpPr>
          <p:spPr>
            <a:xfrm>
              <a:off x="999883" y="980728"/>
              <a:ext cx="2332910" cy="774369"/>
            </a:xfrm>
            <a:prstGeom prst="roundRect">
              <a:avLst/>
            </a:prstGeom>
            <a:solidFill>
              <a:srgbClr val="F9AD6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夢や目標</a:t>
              </a:r>
            </a:p>
          </p:txBody>
        </p:sp>
      </p:grpSp>
      <p:grpSp>
        <p:nvGrpSpPr>
          <p:cNvPr id="9227" name="グループ化 9242"/>
          <p:cNvGrpSpPr>
            <a:grpSpLocks/>
          </p:cNvGrpSpPr>
          <p:nvPr/>
        </p:nvGrpSpPr>
        <p:grpSpPr bwMode="auto">
          <a:xfrm>
            <a:off x="1000125" y="1638300"/>
            <a:ext cx="7743825" cy="773113"/>
            <a:chOff x="999883" y="1781543"/>
            <a:chExt cx="7744258" cy="774369"/>
          </a:xfrm>
        </p:grpSpPr>
        <p:sp>
          <p:nvSpPr>
            <p:cNvPr id="34" name="角丸四角形 33"/>
            <p:cNvSpPr/>
            <p:nvPr/>
          </p:nvSpPr>
          <p:spPr>
            <a:xfrm>
              <a:off x="3144716" y="1853097"/>
              <a:ext cx="5599425" cy="6630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夢や目標をより現実的なものとして考えるために、</a:t>
              </a:r>
              <a:endParaRPr lang="en-US" altLang="ja-JP" sz="1400" dirty="0">
                <a:solidFill>
                  <a:schemeClr val="accent2">
                    <a:lumMod val="50000"/>
                  </a:schemeClr>
                </a:solidFill>
              </a:endParaRPr>
            </a:p>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現在の</a:t>
              </a:r>
              <a:r>
                <a:rPr lang="ja-JP" altLang="en-US" sz="1400" dirty="0" smtClean="0">
                  <a:solidFill>
                    <a:schemeClr val="accent2">
                      <a:lumMod val="50000"/>
                    </a:schemeClr>
                  </a:solidFill>
                </a:rPr>
                <a:t>家計（収入</a:t>
              </a:r>
              <a:r>
                <a:rPr lang="ja-JP" altLang="en-US" sz="1400" dirty="0">
                  <a:solidFill>
                    <a:schemeClr val="accent2">
                      <a:lumMod val="50000"/>
                    </a:schemeClr>
                  </a:solidFill>
                </a:rPr>
                <a:t>と</a:t>
              </a:r>
              <a:r>
                <a:rPr lang="ja-JP" altLang="en-US" sz="1400" dirty="0" smtClean="0">
                  <a:solidFill>
                    <a:schemeClr val="accent2">
                      <a:lumMod val="50000"/>
                    </a:schemeClr>
                  </a:solidFill>
                </a:rPr>
                <a:t>支出）や</a:t>
              </a:r>
              <a:r>
                <a:rPr lang="ja-JP" altLang="en-US" sz="1400" dirty="0">
                  <a:solidFill>
                    <a:schemeClr val="accent2">
                      <a:lumMod val="50000"/>
                    </a:schemeClr>
                  </a:solidFill>
                </a:rPr>
                <a:t>資産の状況を正確に把握し、</a:t>
              </a:r>
              <a:endParaRPr lang="en-US" altLang="ja-JP" sz="1400" dirty="0">
                <a:solidFill>
                  <a:schemeClr val="accent2">
                    <a:lumMod val="50000"/>
                  </a:schemeClr>
                </a:solidFill>
              </a:endParaRPr>
            </a:p>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将来のライフイベントに向けた資金計画を立てることが大切です。</a:t>
              </a:r>
            </a:p>
          </p:txBody>
        </p:sp>
        <p:sp>
          <p:nvSpPr>
            <p:cNvPr id="33" name="角丸四角形 32"/>
            <p:cNvSpPr/>
            <p:nvPr/>
          </p:nvSpPr>
          <p:spPr>
            <a:xfrm>
              <a:off x="999883" y="1781543"/>
              <a:ext cx="2332910" cy="774369"/>
            </a:xfrm>
            <a:prstGeom prst="roundRect">
              <a:avLst/>
            </a:prstGeom>
            <a:solidFill>
              <a:srgbClr val="6ABAD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家計の把握と</a:t>
              </a:r>
              <a:endParaRPr lang="en-US" altLang="ja-JP" b="1" dirty="0">
                <a:solidFill>
                  <a:schemeClr val="bg1"/>
                </a:solidFill>
              </a:endParaRPr>
            </a:p>
            <a:p>
              <a:pPr algn="ctr">
                <a:defRPr/>
              </a:pPr>
              <a:r>
                <a:rPr lang="ja-JP" altLang="en-US" b="1" dirty="0">
                  <a:solidFill>
                    <a:schemeClr val="bg1"/>
                  </a:solidFill>
                </a:rPr>
                <a:t>資金計画</a:t>
              </a:r>
            </a:p>
          </p:txBody>
        </p:sp>
      </p:grpSp>
      <p:grpSp>
        <p:nvGrpSpPr>
          <p:cNvPr id="9228" name="グループ化 9243"/>
          <p:cNvGrpSpPr>
            <a:grpSpLocks/>
          </p:cNvGrpSpPr>
          <p:nvPr/>
        </p:nvGrpSpPr>
        <p:grpSpPr bwMode="auto">
          <a:xfrm>
            <a:off x="1000125" y="2438400"/>
            <a:ext cx="7743825" cy="774700"/>
            <a:chOff x="999883" y="2582359"/>
            <a:chExt cx="7744258" cy="774369"/>
          </a:xfrm>
        </p:grpSpPr>
        <p:sp>
          <p:nvSpPr>
            <p:cNvPr id="37" name="角丸四角形 36"/>
            <p:cNvSpPr/>
            <p:nvPr/>
          </p:nvSpPr>
          <p:spPr>
            <a:xfrm>
              <a:off x="3144716" y="2653766"/>
              <a:ext cx="5599425" cy="66329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marL="87313">
                <a:defRPr/>
              </a:pPr>
              <a:r>
                <a:rPr lang="en-US" altLang="ja-JP" dirty="0">
                  <a:solidFill>
                    <a:schemeClr val="accent2">
                      <a:lumMod val="50000"/>
                    </a:schemeClr>
                  </a:solidFill>
                </a:rPr>
                <a:t>   </a:t>
              </a:r>
              <a:r>
                <a:rPr lang="ja-JP" altLang="en-US" sz="1400" dirty="0">
                  <a:solidFill>
                    <a:schemeClr val="accent2">
                      <a:lumMod val="50000"/>
                    </a:schemeClr>
                  </a:solidFill>
                </a:rPr>
                <a:t>夢や目標、現在の状況とあわせて、将来のリスクやその備えに</a:t>
              </a:r>
              <a:endParaRPr lang="en-US" altLang="ja-JP" sz="1400" dirty="0">
                <a:solidFill>
                  <a:schemeClr val="accent2">
                    <a:lumMod val="50000"/>
                  </a:schemeClr>
                </a:solidFill>
              </a:endParaRPr>
            </a:p>
            <a:p>
              <a:pPr marL="87313">
                <a:defRPr/>
              </a:pPr>
              <a:r>
                <a:rPr lang="en-US" altLang="ja-JP" sz="1400" dirty="0">
                  <a:solidFill>
                    <a:schemeClr val="accent2">
                      <a:lumMod val="50000"/>
                    </a:schemeClr>
                  </a:solidFill>
                </a:rPr>
                <a:t>    </a:t>
              </a:r>
              <a:r>
                <a:rPr lang="ja-JP" altLang="en-US" sz="1400" dirty="0">
                  <a:solidFill>
                    <a:schemeClr val="accent2">
                      <a:lumMod val="50000"/>
                    </a:schemeClr>
                  </a:solidFill>
                </a:rPr>
                <a:t>ついて考えることも大切です。</a:t>
              </a:r>
              <a:endParaRPr lang="ja-JP" altLang="en-US" dirty="0">
                <a:solidFill>
                  <a:schemeClr val="accent2">
                    <a:lumMod val="50000"/>
                  </a:schemeClr>
                </a:solidFill>
              </a:endParaRPr>
            </a:p>
          </p:txBody>
        </p:sp>
        <p:sp>
          <p:nvSpPr>
            <p:cNvPr id="36" name="角丸四角形 35"/>
            <p:cNvSpPr/>
            <p:nvPr/>
          </p:nvSpPr>
          <p:spPr>
            <a:xfrm>
              <a:off x="999883" y="2582359"/>
              <a:ext cx="2332910" cy="774369"/>
            </a:xfrm>
            <a:prstGeom prst="roundRect">
              <a:avLst/>
            </a:prstGeom>
            <a:solidFill>
              <a:srgbClr val="CC706E"/>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リスク管理</a:t>
              </a:r>
            </a:p>
          </p:txBody>
        </p:sp>
      </p:grpSp>
      <p:sp>
        <p:nvSpPr>
          <p:cNvPr id="12" name="角丸四角形 11"/>
          <p:cNvSpPr/>
          <p:nvPr/>
        </p:nvSpPr>
        <p:spPr>
          <a:xfrm>
            <a:off x="46038" y="3495675"/>
            <a:ext cx="9036050" cy="3024188"/>
          </a:xfrm>
          <a:prstGeom prst="roundRect">
            <a:avLst>
              <a:gd name="adj" fmla="val 6904"/>
            </a:avLst>
          </a:prstGeom>
          <a:solidFill>
            <a:srgbClr val="F6E7E6"/>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endParaRPr lang="ja-JP" altLang="en-US" dirty="0">
              <a:solidFill>
                <a:schemeClr val="bg1"/>
              </a:solidFill>
            </a:endParaRPr>
          </a:p>
        </p:txBody>
      </p:sp>
      <p:sp>
        <p:nvSpPr>
          <p:cNvPr id="23" name="角丸四角形 22"/>
          <p:cNvSpPr/>
          <p:nvPr/>
        </p:nvSpPr>
        <p:spPr>
          <a:xfrm>
            <a:off x="46162" y="3495675"/>
            <a:ext cx="4500000" cy="504056"/>
          </a:xfrm>
          <a:prstGeom prst="roundRect">
            <a:avLst/>
          </a:prstGeom>
          <a:solidFill>
            <a:srgbClr val="C55E5B"/>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ja-JP" altLang="en-US" dirty="0">
                <a:solidFill>
                  <a:schemeClr val="bg1"/>
                </a:solidFill>
              </a:rPr>
              <a:t>さまざまなライフコースとライフイベント</a:t>
            </a:r>
          </a:p>
        </p:txBody>
      </p:sp>
      <p:sp>
        <p:nvSpPr>
          <p:cNvPr id="24" name="角丸四角形 23"/>
          <p:cNvSpPr/>
          <p:nvPr/>
        </p:nvSpPr>
        <p:spPr>
          <a:xfrm>
            <a:off x="218753" y="4143747"/>
            <a:ext cx="504056" cy="2016000"/>
          </a:xfrm>
          <a:prstGeom prst="roundRect">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r>
              <a:rPr lang="ja-JP" altLang="en-US" sz="1400" dirty="0">
                <a:solidFill>
                  <a:schemeClr val="accent2">
                    <a:lumMod val="50000"/>
                  </a:schemeClr>
                </a:solidFill>
              </a:rPr>
              <a:t>高等学校卒業</a:t>
            </a:r>
          </a:p>
        </p:txBody>
      </p:sp>
      <p:sp>
        <p:nvSpPr>
          <p:cNvPr id="46" name="角丸四角形 45"/>
          <p:cNvSpPr/>
          <p:nvPr/>
        </p:nvSpPr>
        <p:spPr>
          <a:xfrm>
            <a:off x="1130854" y="4575795"/>
            <a:ext cx="504056" cy="1404000"/>
          </a:xfrm>
          <a:prstGeom prst="roundRect">
            <a:avLst/>
          </a:prstGeo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大学・</a:t>
            </a:r>
            <a:endParaRPr lang="en-US" altLang="ja-JP" sz="1400" dirty="0">
              <a:solidFill>
                <a:schemeClr val="accent2">
                  <a:lumMod val="50000"/>
                </a:schemeClr>
              </a:solidFill>
            </a:endParaRPr>
          </a:p>
          <a:p>
            <a:pPr algn="ctr">
              <a:defRPr/>
            </a:pPr>
            <a:r>
              <a:rPr lang="ja-JP" altLang="en-US" sz="1400" dirty="0">
                <a:solidFill>
                  <a:schemeClr val="accent2">
                    <a:lumMod val="50000"/>
                  </a:schemeClr>
                </a:solidFill>
              </a:rPr>
              <a:t>専門学校等卒業</a:t>
            </a:r>
          </a:p>
        </p:txBody>
      </p:sp>
      <p:sp>
        <p:nvSpPr>
          <p:cNvPr id="49" name="角丸四角形 48"/>
          <p:cNvSpPr/>
          <p:nvPr/>
        </p:nvSpPr>
        <p:spPr>
          <a:xfrm>
            <a:off x="2042955" y="4143747"/>
            <a:ext cx="504056" cy="1404000"/>
          </a:xfrm>
          <a:prstGeom prst="roundRect">
            <a:avLst/>
          </a:prstGeom>
          <a:solidFill>
            <a:schemeClr val="accent4">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就職</a:t>
            </a:r>
          </a:p>
        </p:txBody>
      </p:sp>
      <p:sp>
        <p:nvSpPr>
          <p:cNvPr id="50" name="角丸四角形 49"/>
          <p:cNvSpPr/>
          <p:nvPr/>
        </p:nvSpPr>
        <p:spPr>
          <a:xfrm>
            <a:off x="2955056" y="4899747"/>
            <a:ext cx="504056" cy="64800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退職</a:t>
            </a:r>
          </a:p>
        </p:txBody>
      </p:sp>
      <p:sp>
        <p:nvSpPr>
          <p:cNvPr id="51" name="角丸四角形 50"/>
          <p:cNvSpPr/>
          <p:nvPr/>
        </p:nvSpPr>
        <p:spPr>
          <a:xfrm>
            <a:off x="3867157" y="4575795"/>
            <a:ext cx="504056" cy="1583952"/>
          </a:xfrm>
          <a:prstGeom prst="round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結婚</a:t>
            </a:r>
          </a:p>
        </p:txBody>
      </p:sp>
      <p:sp>
        <p:nvSpPr>
          <p:cNvPr id="52" name="角丸四角形 51"/>
          <p:cNvSpPr/>
          <p:nvPr/>
        </p:nvSpPr>
        <p:spPr>
          <a:xfrm>
            <a:off x="4779258" y="4575795"/>
            <a:ext cx="504056" cy="648000"/>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r>
              <a:rPr lang="ja-JP" altLang="en-US" sz="1400" dirty="0">
                <a:solidFill>
                  <a:schemeClr val="accent2">
                    <a:lumMod val="50000"/>
                  </a:schemeClr>
                </a:solidFill>
              </a:rPr>
              <a:t>共働き</a:t>
            </a:r>
          </a:p>
        </p:txBody>
      </p:sp>
      <p:sp>
        <p:nvSpPr>
          <p:cNvPr id="53" name="角丸四角形 52"/>
          <p:cNvSpPr/>
          <p:nvPr/>
        </p:nvSpPr>
        <p:spPr>
          <a:xfrm>
            <a:off x="4779258" y="5511971"/>
            <a:ext cx="504056" cy="648000"/>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r>
              <a:rPr lang="ja-JP" altLang="en-US" sz="1400" dirty="0">
                <a:solidFill>
                  <a:schemeClr val="accent2">
                    <a:lumMod val="50000"/>
                  </a:schemeClr>
                </a:solidFill>
              </a:rPr>
              <a:t>片働き</a:t>
            </a:r>
          </a:p>
        </p:txBody>
      </p:sp>
      <p:sp>
        <p:nvSpPr>
          <p:cNvPr id="54" name="角丸四角形 53"/>
          <p:cNvSpPr/>
          <p:nvPr/>
        </p:nvSpPr>
        <p:spPr>
          <a:xfrm>
            <a:off x="5691359" y="4647803"/>
            <a:ext cx="504056" cy="151216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親になる</a:t>
            </a:r>
          </a:p>
        </p:txBody>
      </p:sp>
      <p:sp>
        <p:nvSpPr>
          <p:cNvPr id="61" name="角丸四角形 60"/>
          <p:cNvSpPr/>
          <p:nvPr/>
        </p:nvSpPr>
        <p:spPr>
          <a:xfrm>
            <a:off x="7515561" y="4143971"/>
            <a:ext cx="504056" cy="223202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退職</a:t>
            </a:r>
          </a:p>
        </p:txBody>
      </p:sp>
      <p:sp>
        <p:nvSpPr>
          <p:cNvPr id="62" name="角丸四角形 61"/>
          <p:cNvSpPr/>
          <p:nvPr/>
        </p:nvSpPr>
        <p:spPr>
          <a:xfrm>
            <a:off x="8427665" y="4143747"/>
            <a:ext cx="504056" cy="2232024"/>
          </a:xfrm>
          <a:prstGeom prst="roundRect">
            <a:avLst/>
          </a:prstGeom>
          <a:solidFill>
            <a:srgbClr val="D9D4BD">
              <a:alpha val="65882"/>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tIns="72000" bIns="36000" anchor="ctr"/>
          <a:lstStyle/>
          <a:p>
            <a:pPr algn="ctr">
              <a:defRPr/>
            </a:pPr>
            <a:r>
              <a:rPr lang="ja-JP" altLang="en-US" sz="1400" dirty="0">
                <a:solidFill>
                  <a:schemeClr val="accent2">
                    <a:lumMod val="50000"/>
                  </a:schemeClr>
                </a:solidFill>
              </a:rPr>
              <a:t>老後</a:t>
            </a:r>
          </a:p>
        </p:txBody>
      </p:sp>
      <p:sp>
        <p:nvSpPr>
          <p:cNvPr id="63" name="角丸四角形 62"/>
          <p:cNvSpPr/>
          <p:nvPr/>
        </p:nvSpPr>
        <p:spPr>
          <a:xfrm>
            <a:off x="6603460" y="4575795"/>
            <a:ext cx="504056" cy="64800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r>
              <a:rPr lang="ja-JP" altLang="en-US" sz="1400" dirty="0">
                <a:solidFill>
                  <a:schemeClr val="accent2">
                    <a:lumMod val="50000"/>
                  </a:schemeClr>
                </a:solidFill>
              </a:rPr>
              <a:t>共働き</a:t>
            </a:r>
          </a:p>
        </p:txBody>
      </p:sp>
      <p:sp>
        <p:nvSpPr>
          <p:cNvPr id="64" name="角丸四角形 63"/>
          <p:cNvSpPr/>
          <p:nvPr/>
        </p:nvSpPr>
        <p:spPr>
          <a:xfrm>
            <a:off x="6603460" y="5511971"/>
            <a:ext cx="504056" cy="64800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tIns="72000" bIns="36000" anchor="ctr"/>
          <a:lstStyle/>
          <a:p>
            <a:pPr algn="ctr">
              <a:defRPr/>
            </a:pPr>
            <a:r>
              <a:rPr lang="ja-JP" altLang="en-US" sz="1400" dirty="0">
                <a:solidFill>
                  <a:schemeClr val="accent2">
                    <a:lumMod val="50000"/>
                  </a:schemeClr>
                </a:solidFill>
              </a:rPr>
              <a:t>片働き</a:t>
            </a:r>
          </a:p>
        </p:txBody>
      </p:sp>
      <p:cxnSp>
        <p:nvCxnSpPr>
          <p:cNvPr id="9221" name="直線コネクタ 9220"/>
          <p:cNvCxnSpPr/>
          <p:nvPr/>
        </p:nvCxnSpPr>
        <p:spPr>
          <a:xfrm>
            <a:off x="731838" y="4287838"/>
            <a:ext cx="1296987"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731838" y="4845050"/>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1646238" y="4845050"/>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731838" y="6088063"/>
            <a:ext cx="3135312"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2546350" y="5151438"/>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2559050" y="4719638"/>
            <a:ext cx="1308100"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2559050" y="4287838"/>
            <a:ext cx="49561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3471863" y="5151438"/>
            <a:ext cx="395287"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4383088" y="4935538"/>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5295900" y="4935538"/>
            <a:ext cx="395288"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6207125" y="4935538"/>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7119938" y="4935538"/>
            <a:ext cx="395287"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386263" y="5835650"/>
            <a:ext cx="395287"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297488" y="5835650"/>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1" name="直線コネクタ 90"/>
          <p:cNvCxnSpPr/>
          <p:nvPr/>
        </p:nvCxnSpPr>
        <p:spPr>
          <a:xfrm>
            <a:off x="6210300" y="5835650"/>
            <a:ext cx="395288"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a:off x="7123113" y="5835650"/>
            <a:ext cx="395287"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229" name="直線コネクタ 9228"/>
          <p:cNvCxnSpPr/>
          <p:nvPr/>
        </p:nvCxnSpPr>
        <p:spPr>
          <a:xfrm>
            <a:off x="4899025" y="5224463"/>
            <a:ext cx="0" cy="287337"/>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5114925" y="5224463"/>
            <a:ext cx="0" cy="287337"/>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a:off x="6770688" y="5224463"/>
            <a:ext cx="0" cy="287337"/>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6988175" y="5224463"/>
            <a:ext cx="0" cy="287337"/>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233" name="カギ線コネクタ 9232"/>
          <p:cNvCxnSpPr/>
          <p:nvPr/>
        </p:nvCxnSpPr>
        <p:spPr>
          <a:xfrm flipV="1">
            <a:off x="5030788" y="4503738"/>
            <a:ext cx="2484437" cy="71437"/>
          </a:xfrm>
          <a:prstGeom prst="bentConnector3">
            <a:avLst>
              <a:gd name="adj1" fmla="val -304"/>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238" name="カギ線コネクタ 9237"/>
          <p:cNvCxnSpPr/>
          <p:nvPr/>
        </p:nvCxnSpPr>
        <p:spPr>
          <a:xfrm rot="16200000" flipH="1">
            <a:off x="6200775" y="4989513"/>
            <a:ext cx="144463" cy="2484437"/>
          </a:xfrm>
          <a:prstGeom prst="bentConnector2">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8031163" y="5226050"/>
            <a:ext cx="396875"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1646238" y="5727700"/>
            <a:ext cx="2220912" cy="0"/>
          </a:xfrm>
          <a:prstGeom prst="line">
            <a:avLst/>
          </a:prstGeom>
          <a:ln w="15875" cap="sq">
            <a:solidFill>
              <a:schemeClr val="accent2">
                <a:lumMod val="75000"/>
              </a:schemeClr>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sp>
        <p:nvSpPr>
          <p:cNvPr id="2" name="角丸四角形 1"/>
          <p:cNvSpPr/>
          <p:nvPr/>
        </p:nvSpPr>
        <p:spPr>
          <a:xfrm>
            <a:off x="35568" y="19050"/>
            <a:ext cx="648000" cy="648000"/>
          </a:xfrm>
          <a:prstGeom prst="round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1</a:t>
            </a:r>
            <a:endParaRPr lang="ja-JP" altLang="en-US" sz="2400" b="1"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19F361B2-C7E1-42AB-920B-18C7405C1B17}" type="slidenum">
              <a:rPr lang="ja-JP" altLang="en-US"/>
              <a:pPr>
                <a:defRPr/>
              </a:pPr>
              <a:t>5</a:t>
            </a:fld>
            <a:endParaRPr lang="ja-JP" altLang="en-US"/>
          </a:p>
        </p:txBody>
      </p:sp>
      <p:cxnSp>
        <p:nvCxnSpPr>
          <p:cNvPr id="30" name="直線コネクタ 29"/>
          <p:cNvCxnSpPr/>
          <p:nvPr/>
        </p:nvCxnSpPr>
        <p:spPr>
          <a:xfrm>
            <a:off x="19050" y="6556375"/>
            <a:ext cx="9124950" cy="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角丸四角形 1"/>
          <p:cNvSpPr/>
          <p:nvPr/>
        </p:nvSpPr>
        <p:spPr>
          <a:xfrm>
            <a:off x="503548" y="3578965"/>
            <a:ext cx="481813" cy="2436374"/>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eaVert" wrap="none" lIns="72000" tIns="72000" rIns="108000" bIns="36000" anchor="ctr"/>
          <a:lstStyle/>
          <a:p>
            <a:pPr algn="ctr">
              <a:defRPr/>
            </a:pPr>
            <a:r>
              <a:rPr lang="ja-JP" altLang="en-US" b="1" dirty="0">
                <a:solidFill>
                  <a:schemeClr val="bg1"/>
                </a:solidFill>
              </a:rPr>
              <a:t>リスク管理の考え方</a:t>
            </a:r>
          </a:p>
        </p:txBody>
      </p:sp>
      <p:sp>
        <p:nvSpPr>
          <p:cNvPr id="9" name="角丸四角形 8"/>
          <p:cNvSpPr/>
          <p:nvPr/>
        </p:nvSpPr>
        <p:spPr>
          <a:xfrm>
            <a:off x="636526" y="1183829"/>
            <a:ext cx="2520280" cy="1584176"/>
          </a:xfrm>
          <a:prstGeom prst="roundRect">
            <a:avLst/>
          </a:prstGeom>
          <a:solidFill>
            <a:srgbClr val="E2B2B0"/>
          </a:solidFill>
          <a:ln w="349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400" b="1" dirty="0">
                <a:solidFill>
                  <a:schemeClr val="accent2">
                    <a:lumMod val="50000"/>
                  </a:schemeClr>
                </a:solidFill>
              </a:rPr>
              <a:t>リスク</a:t>
            </a:r>
          </a:p>
        </p:txBody>
      </p:sp>
      <p:sp>
        <p:nvSpPr>
          <p:cNvPr id="10" name="等号 9"/>
          <p:cNvSpPr/>
          <p:nvPr/>
        </p:nvSpPr>
        <p:spPr>
          <a:xfrm>
            <a:off x="4006788" y="1518717"/>
            <a:ext cx="914400" cy="914400"/>
          </a:xfrm>
          <a:prstGeom prst="mathEqual">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a:defRPr/>
            </a:pPr>
            <a:endParaRPr lang="ja-JP" altLang="en-US" dirty="0">
              <a:solidFill>
                <a:schemeClr val="bg2">
                  <a:lumMod val="25000"/>
                </a:schemeClr>
              </a:solidFill>
            </a:endParaRPr>
          </a:p>
        </p:txBody>
      </p:sp>
      <p:sp>
        <p:nvSpPr>
          <p:cNvPr id="11" name="円/楕円 10"/>
          <p:cNvSpPr/>
          <p:nvPr/>
        </p:nvSpPr>
        <p:spPr>
          <a:xfrm>
            <a:off x="5771170" y="1111821"/>
            <a:ext cx="2736304" cy="1728192"/>
          </a:xfrm>
          <a:prstGeom prst="ellipse">
            <a:avLst/>
          </a:prstGeom>
          <a:solidFill>
            <a:srgbClr val="DFA8A5"/>
          </a:solidFill>
          <a:ln w="349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accent2">
                    <a:lumMod val="50000"/>
                  </a:schemeClr>
                </a:solidFill>
              </a:rPr>
              <a:t>経済的損失や</a:t>
            </a:r>
            <a:endParaRPr lang="en-US" altLang="ja-JP" b="1" dirty="0">
              <a:solidFill>
                <a:schemeClr val="accent2">
                  <a:lumMod val="50000"/>
                </a:schemeClr>
              </a:solidFill>
            </a:endParaRPr>
          </a:p>
          <a:p>
            <a:pPr algn="ctr">
              <a:defRPr/>
            </a:pPr>
            <a:r>
              <a:rPr lang="ja-JP" altLang="en-US" b="1" dirty="0">
                <a:solidFill>
                  <a:schemeClr val="accent2">
                    <a:lumMod val="50000"/>
                  </a:schemeClr>
                </a:solidFill>
              </a:rPr>
              <a:t>不利益を被る可能性</a:t>
            </a:r>
          </a:p>
        </p:txBody>
      </p:sp>
      <p:grpSp>
        <p:nvGrpSpPr>
          <p:cNvPr id="11280" name="グループ化 14"/>
          <p:cNvGrpSpPr>
            <a:grpSpLocks/>
          </p:cNvGrpSpPr>
          <p:nvPr/>
        </p:nvGrpSpPr>
        <p:grpSpPr bwMode="auto">
          <a:xfrm>
            <a:off x="1103313" y="3578225"/>
            <a:ext cx="7789862" cy="714375"/>
            <a:chOff x="1151620" y="3578965"/>
            <a:chExt cx="7452828" cy="714131"/>
          </a:xfrm>
        </p:grpSpPr>
        <p:sp>
          <p:nvSpPr>
            <p:cNvPr id="14" name="角丸四角形 13"/>
            <p:cNvSpPr/>
            <p:nvPr/>
          </p:nvSpPr>
          <p:spPr>
            <a:xfrm>
              <a:off x="3203539" y="3645617"/>
              <a:ext cx="5400909" cy="61097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marL="87313">
                <a:defRPr/>
              </a:pPr>
              <a:r>
                <a:rPr lang="en-US" altLang="ja-JP" dirty="0">
                  <a:solidFill>
                    <a:schemeClr val="accent2">
                      <a:lumMod val="50000"/>
                    </a:schemeClr>
                  </a:solidFill>
                </a:rPr>
                <a:t> </a:t>
              </a:r>
              <a:r>
                <a:rPr lang="ja-JP" altLang="en-US" dirty="0">
                  <a:solidFill>
                    <a:schemeClr val="accent2">
                      <a:lumMod val="50000"/>
                    </a:schemeClr>
                  </a:solidFill>
                </a:rPr>
                <a:t> リスクそのものを回避して、</a:t>
              </a:r>
              <a:endParaRPr lang="en-US" altLang="ja-JP" dirty="0">
                <a:solidFill>
                  <a:schemeClr val="accent2">
                    <a:lumMod val="50000"/>
                  </a:schemeClr>
                </a:solidFill>
              </a:endParaRPr>
            </a:p>
            <a:p>
              <a:pPr marL="87313">
                <a:defRPr/>
              </a:pPr>
              <a:r>
                <a:rPr lang="en-US" altLang="ja-JP" dirty="0">
                  <a:solidFill>
                    <a:schemeClr val="accent2">
                      <a:lumMod val="50000"/>
                    </a:schemeClr>
                  </a:solidFill>
                </a:rPr>
                <a:t>  </a:t>
              </a:r>
              <a:r>
                <a:rPr lang="ja-JP" altLang="en-US" dirty="0">
                  <a:solidFill>
                    <a:schemeClr val="accent2">
                      <a:lumMod val="50000"/>
                    </a:schemeClr>
                  </a:solidFill>
                </a:rPr>
                <a:t>損失が発生しないようにする。</a:t>
              </a:r>
            </a:p>
          </p:txBody>
        </p:sp>
        <p:sp>
          <p:nvSpPr>
            <p:cNvPr id="13" name="角丸四角形 12"/>
            <p:cNvSpPr/>
            <p:nvPr/>
          </p:nvSpPr>
          <p:spPr>
            <a:xfrm>
              <a:off x="1151620" y="3578965"/>
              <a:ext cx="2232248" cy="714131"/>
            </a:xfrm>
            <a:prstGeom prst="roundRect">
              <a:avLst/>
            </a:prstGeom>
            <a:solidFill>
              <a:srgbClr val="D3858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リスクを回避する</a:t>
              </a:r>
            </a:p>
          </p:txBody>
        </p:sp>
      </p:grpSp>
      <p:grpSp>
        <p:nvGrpSpPr>
          <p:cNvPr id="11281" name="グループ化 18"/>
          <p:cNvGrpSpPr>
            <a:grpSpLocks/>
          </p:cNvGrpSpPr>
          <p:nvPr/>
        </p:nvGrpSpPr>
        <p:grpSpPr bwMode="auto">
          <a:xfrm>
            <a:off x="1103313" y="4440238"/>
            <a:ext cx="7789862" cy="714375"/>
            <a:chOff x="1151620" y="3578965"/>
            <a:chExt cx="7452828" cy="714131"/>
          </a:xfrm>
        </p:grpSpPr>
        <p:sp>
          <p:nvSpPr>
            <p:cNvPr id="21" name="角丸四角形 20"/>
            <p:cNvSpPr/>
            <p:nvPr/>
          </p:nvSpPr>
          <p:spPr>
            <a:xfrm>
              <a:off x="3203539" y="3645617"/>
              <a:ext cx="5400909" cy="61097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marL="87313">
                <a:defRPr/>
              </a:pPr>
              <a:r>
                <a:rPr lang="en-US" altLang="ja-JP" dirty="0">
                  <a:solidFill>
                    <a:schemeClr val="accent2">
                      <a:lumMod val="50000"/>
                    </a:schemeClr>
                  </a:solidFill>
                </a:rPr>
                <a:t> </a:t>
              </a:r>
              <a:r>
                <a:rPr lang="ja-JP" altLang="en-US" dirty="0">
                  <a:solidFill>
                    <a:schemeClr val="accent2">
                      <a:lumMod val="50000"/>
                    </a:schemeClr>
                  </a:solidFill>
                </a:rPr>
                <a:t> リスクが現実のものになった場合でも、</a:t>
              </a:r>
              <a:endParaRPr lang="en-US" altLang="ja-JP" dirty="0">
                <a:solidFill>
                  <a:schemeClr val="accent2">
                    <a:lumMod val="50000"/>
                  </a:schemeClr>
                </a:solidFill>
              </a:endParaRPr>
            </a:p>
            <a:p>
              <a:pPr marL="87313">
                <a:defRPr/>
              </a:pPr>
              <a:r>
                <a:rPr lang="en-US" altLang="ja-JP" dirty="0">
                  <a:solidFill>
                    <a:schemeClr val="accent2">
                      <a:lumMod val="50000"/>
                    </a:schemeClr>
                  </a:solidFill>
                </a:rPr>
                <a:t>  </a:t>
              </a:r>
              <a:r>
                <a:rPr lang="ja-JP" altLang="en-US" dirty="0">
                  <a:solidFill>
                    <a:schemeClr val="accent2">
                      <a:lumMod val="50000"/>
                    </a:schemeClr>
                  </a:solidFill>
                </a:rPr>
                <a:t>損失ができるだけ小さくなるようにする。</a:t>
              </a:r>
            </a:p>
          </p:txBody>
        </p:sp>
        <p:sp>
          <p:nvSpPr>
            <p:cNvPr id="20" name="角丸四角形 19"/>
            <p:cNvSpPr/>
            <p:nvPr/>
          </p:nvSpPr>
          <p:spPr>
            <a:xfrm>
              <a:off x="1151620" y="3578965"/>
              <a:ext cx="2232248" cy="714131"/>
            </a:xfrm>
            <a:prstGeom prst="roundRect">
              <a:avLst/>
            </a:prstGeom>
            <a:solidFill>
              <a:srgbClr val="F8B07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リスクを低減する</a:t>
              </a:r>
            </a:p>
          </p:txBody>
        </p:sp>
      </p:grpSp>
      <p:grpSp>
        <p:nvGrpSpPr>
          <p:cNvPr id="11282" name="グループ化 21"/>
          <p:cNvGrpSpPr>
            <a:grpSpLocks/>
          </p:cNvGrpSpPr>
          <p:nvPr/>
        </p:nvGrpSpPr>
        <p:grpSpPr bwMode="auto">
          <a:xfrm>
            <a:off x="1103313" y="5300663"/>
            <a:ext cx="7789862" cy="714375"/>
            <a:chOff x="1151620" y="3578965"/>
            <a:chExt cx="7452828" cy="714131"/>
          </a:xfrm>
        </p:grpSpPr>
        <p:sp>
          <p:nvSpPr>
            <p:cNvPr id="24" name="角丸四角形 23"/>
            <p:cNvSpPr/>
            <p:nvPr/>
          </p:nvSpPr>
          <p:spPr>
            <a:xfrm>
              <a:off x="3203539" y="3645617"/>
              <a:ext cx="5400909" cy="61097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marL="87313">
                <a:defRPr/>
              </a:pPr>
              <a:r>
                <a:rPr lang="en-US" altLang="ja-JP" dirty="0">
                  <a:solidFill>
                    <a:schemeClr val="accent2">
                      <a:lumMod val="50000"/>
                    </a:schemeClr>
                  </a:solidFill>
                </a:rPr>
                <a:t> </a:t>
              </a:r>
              <a:r>
                <a:rPr lang="ja-JP" altLang="en-US" dirty="0">
                  <a:solidFill>
                    <a:schemeClr val="accent2">
                      <a:lumMod val="50000"/>
                    </a:schemeClr>
                  </a:solidFill>
                </a:rPr>
                <a:t> リスクが現実のものになった場合に備え</a:t>
              </a:r>
              <a:r>
                <a:rPr lang="ja-JP" altLang="en-US" dirty="0" smtClean="0">
                  <a:solidFill>
                    <a:schemeClr val="accent2">
                      <a:lumMod val="50000"/>
                    </a:schemeClr>
                  </a:solidFill>
                </a:rPr>
                <a:t>、</a:t>
              </a:r>
              <a:endParaRPr lang="en-US" altLang="ja-JP" dirty="0" smtClean="0">
                <a:solidFill>
                  <a:schemeClr val="accent2">
                    <a:lumMod val="50000"/>
                  </a:schemeClr>
                </a:solidFill>
              </a:endParaRPr>
            </a:p>
            <a:p>
              <a:pPr marL="87313">
                <a:defRPr/>
              </a:pPr>
              <a:r>
                <a:rPr lang="en-US" altLang="ja-JP" dirty="0" smtClean="0">
                  <a:solidFill>
                    <a:schemeClr val="accent2">
                      <a:lumMod val="50000"/>
                    </a:schemeClr>
                  </a:solidFill>
                </a:rPr>
                <a:t>  </a:t>
              </a:r>
              <a:r>
                <a:rPr lang="ja-JP" altLang="en-US" dirty="0" smtClean="0">
                  <a:solidFill>
                    <a:schemeClr val="accent2">
                      <a:lumMod val="50000"/>
                    </a:schemeClr>
                  </a:solidFill>
                </a:rPr>
                <a:t>損失をカバーできるような経済的な準備をしておく。</a:t>
              </a:r>
              <a:endParaRPr lang="ja-JP" altLang="en-US" dirty="0">
                <a:solidFill>
                  <a:schemeClr val="accent2">
                    <a:lumMod val="50000"/>
                  </a:schemeClr>
                </a:solidFill>
              </a:endParaRPr>
            </a:p>
          </p:txBody>
        </p:sp>
        <p:sp>
          <p:nvSpPr>
            <p:cNvPr id="23" name="角丸四角形 22"/>
            <p:cNvSpPr/>
            <p:nvPr/>
          </p:nvSpPr>
          <p:spPr>
            <a:xfrm>
              <a:off x="1151620" y="3578965"/>
              <a:ext cx="2232248" cy="714131"/>
            </a:xfrm>
            <a:prstGeom prst="round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b="1" dirty="0">
                  <a:solidFill>
                    <a:schemeClr val="bg1"/>
                  </a:solidFill>
                </a:rPr>
                <a:t>経済的な備えをする</a:t>
              </a:r>
            </a:p>
          </p:txBody>
        </p:sp>
      </p:grpSp>
      <p:sp>
        <p:nvSpPr>
          <p:cNvPr id="25" name="正方形/長方形 24"/>
          <p:cNvSpPr/>
          <p:nvPr/>
        </p:nvSpPr>
        <p:spPr>
          <a:xfrm>
            <a:off x="732333" y="19050"/>
            <a:ext cx="7560000" cy="648000"/>
          </a:xfrm>
          <a:prstGeom prst="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リスク管理の考え方</a:t>
            </a:r>
          </a:p>
        </p:txBody>
      </p:sp>
      <p:sp>
        <p:nvSpPr>
          <p:cNvPr id="26" name="角丸四角形 25"/>
          <p:cNvSpPr/>
          <p:nvPr/>
        </p:nvSpPr>
        <p:spPr>
          <a:xfrm>
            <a:off x="35568" y="19050"/>
            <a:ext cx="648000" cy="648000"/>
          </a:xfrm>
          <a:prstGeom prst="round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1</a:t>
            </a:r>
            <a:endParaRPr lang="ja-JP" altLang="en-US" sz="24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par>
                                <p:cTn id="23" presetID="10" presetClass="entr" presetSubtype="0" fill="hold" nodeType="withEffect">
                                  <p:stCondLst>
                                    <p:cond delay="0"/>
                                  </p:stCondLst>
                                  <p:childTnLst>
                                    <p:set>
                                      <p:cBhvr>
                                        <p:cTn id="24" dur="1" fill="hold">
                                          <p:stCondLst>
                                            <p:cond delay="0"/>
                                          </p:stCondLst>
                                        </p:cTn>
                                        <p:tgtEl>
                                          <p:spTgt spid="11280"/>
                                        </p:tgtEl>
                                        <p:attrNameLst>
                                          <p:attrName>style.visibility</p:attrName>
                                        </p:attrNameLst>
                                      </p:cBhvr>
                                      <p:to>
                                        <p:strVal val="visible"/>
                                      </p:to>
                                    </p:set>
                                    <p:animEffect transition="in" filter="fade">
                                      <p:cBhvr>
                                        <p:cTn id="25" dur="500"/>
                                        <p:tgtEl>
                                          <p:spTgt spid="11280"/>
                                        </p:tgtEl>
                                      </p:cBhvr>
                                    </p:animEffect>
                                  </p:childTnLst>
                                </p:cTn>
                              </p:par>
                              <p:par>
                                <p:cTn id="26" presetID="10" presetClass="entr" presetSubtype="0" fill="hold" nodeType="withEffect">
                                  <p:stCondLst>
                                    <p:cond delay="0"/>
                                  </p:stCondLst>
                                  <p:childTnLst>
                                    <p:set>
                                      <p:cBhvr>
                                        <p:cTn id="27" dur="1" fill="hold">
                                          <p:stCondLst>
                                            <p:cond delay="0"/>
                                          </p:stCondLst>
                                        </p:cTn>
                                        <p:tgtEl>
                                          <p:spTgt spid="11281"/>
                                        </p:tgtEl>
                                        <p:attrNameLst>
                                          <p:attrName>style.visibility</p:attrName>
                                        </p:attrNameLst>
                                      </p:cBhvr>
                                      <p:to>
                                        <p:strVal val="visible"/>
                                      </p:to>
                                    </p:set>
                                    <p:animEffect transition="in" filter="fade">
                                      <p:cBhvr>
                                        <p:cTn id="28" dur="500"/>
                                        <p:tgtEl>
                                          <p:spTgt spid="11281"/>
                                        </p:tgtEl>
                                      </p:cBhvr>
                                    </p:animEffect>
                                  </p:childTnLst>
                                </p:cTn>
                              </p:par>
                              <p:par>
                                <p:cTn id="29" presetID="10" presetClass="entr" presetSubtype="0" fill="hold" nodeType="withEffect">
                                  <p:stCondLst>
                                    <p:cond delay="0"/>
                                  </p:stCondLst>
                                  <p:childTnLst>
                                    <p:set>
                                      <p:cBhvr>
                                        <p:cTn id="30" dur="1" fill="hold">
                                          <p:stCondLst>
                                            <p:cond delay="0"/>
                                          </p:stCondLst>
                                        </p:cTn>
                                        <p:tgtEl>
                                          <p:spTgt spid="11282"/>
                                        </p:tgtEl>
                                        <p:attrNameLst>
                                          <p:attrName>style.visibility</p:attrName>
                                        </p:attrNameLst>
                                      </p:cBhvr>
                                      <p:to>
                                        <p:strVal val="visible"/>
                                      </p:to>
                                    </p:set>
                                    <p:animEffect transition="in" filter="fade">
                                      <p:cBhvr>
                                        <p:cTn id="31" dur="500"/>
                                        <p:tgtEl>
                                          <p:spTgt spid="11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0DAC47FE-65F1-48B4-94C9-7A75B6E4CBD1}" type="slidenum">
              <a:rPr lang="ja-JP" altLang="en-US"/>
              <a:pPr>
                <a:defRPr/>
              </a:pPr>
              <a:t>6</a:t>
            </a:fld>
            <a:endParaRPr lang="ja-JP" altLang="en-US"/>
          </a:p>
        </p:txBody>
      </p:sp>
      <p:sp>
        <p:nvSpPr>
          <p:cNvPr id="32" name="正方形/長方形 31"/>
          <p:cNvSpPr/>
          <p:nvPr/>
        </p:nvSpPr>
        <p:spPr>
          <a:xfrm>
            <a:off x="732333" y="19050"/>
            <a:ext cx="7560000" cy="648000"/>
          </a:xfrm>
          <a:prstGeom prst="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備えるべきリスクとは</a:t>
            </a:r>
            <a:endParaRPr lang="en-US" altLang="ja-JP" sz="2400" dirty="0"/>
          </a:p>
        </p:txBody>
      </p:sp>
      <p:sp>
        <p:nvSpPr>
          <p:cNvPr id="35" name="角丸四角形 34"/>
          <p:cNvSpPr/>
          <p:nvPr/>
        </p:nvSpPr>
        <p:spPr>
          <a:xfrm>
            <a:off x="35568" y="19050"/>
            <a:ext cx="648000" cy="648000"/>
          </a:xfrm>
          <a:prstGeom prst="round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1</a:t>
            </a:r>
            <a:endParaRPr lang="ja-JP" altLang="en-US" sz="2400" b="1" dirty="0">
              <a:solidFill>
                <a:schemeClr val="bg1"/>
              </a:solidFill>
            </a:endParaRPr>
          </a:p>
        </p:txBody>
      </p:sp>
      <p:cxnSp>
        <p:nvCxnSpPr>
          <p:cNvPr id="30" name="直線コネクタ 29"/>
          <p:cNvCxnSpPr/>
          <p:nvPr/>
        </p:nvCxnSpPr>
        <p:spPr>
          <a:xfrm>
            <a:off x="19050" y="6375400"/>
            <a:ext cx="9124950" cy="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7" name="角丸四角形 56"/>
          <p:cNvSpPr/>
          <p:nvPr/>
        </p:nvSpPr>
        <p:spPr>
          <a:xfrm>
            <a:off x="34925" y="6072188"/>
            <a:ext cx="4752975"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endParaRPr lang="ja-JP" altLang="en-US" sz="1000" dirty="0">
              <a:solidFill>
                <a:schemeClr val="tx1"/>
              </a:solidFill>
            </a:endParaRPr>
          </a:p>
        </p:txBody>
      </p:sp>
      <p:cxnSp>
        <p:nvCxnSpPr>
          <p:cNvPr id="3" name="直線コネクタ 2"/>
          <p:cNvCxnSpPr/>
          <p:nvPr/>
        </p:nvCxnSpPr>
        <p:spPr>
          <a:xfrm>
            <a:off x="1187450" y="2708275"/>
            <a:ext cx="6769100" cy="0"/>
          </a:xfrm>
          <a:prstGeom prst="line">
            <a:avLst/>
          </a:prstGeom>
          <a:ln w="34925" cap="rnd" cmpd="tri">
            <a:solidFill>
              <a:schemeClr val="accent2">
                <a:lumMod val="60000"/>
                <a:lumOff val="40000"/>
              </a:schemeClr>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252413" y="3136900"/>
            <a:ext cx="4030662" cy="1692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smtClean="0">
                <a:solidFill>
                  <a:srgbClr val="FF0000"/>
                </a:solidFill>
              </a:rPr>
              <a:t>7.4</a:t>
            </a:r>
            <a:r>
              <a:rPr lang="ja-JP" altLang="en-US" sz="2800" b="1" dirty="0" smtClean="0">
                <a:solidFill>
                  <a:srgbClr val="FF0000"/>
                </a:solidFill>
              </a:rPr>
              <a:t>％</a:t>
            </a:r>
            <a:endParaRPr lang="en-US" altLang="ja-JP" sz="1200" b="1" dirty="0">
              <a:solidFill>
                <a:srgbClr val="FF0000"/>
              </a:solidFill>
            </a:endParaRPr>
          </a:p>
          <a:p>
            <a:pPr algn="ctr">
              <a:defRPr/>
            </a:pPr>
            <a:r>
              <a:rPr lang="ja-JP" altLang="en-US" b="1" dirty="0" smtClean="0">
                <a:solidFill>
                  <a:srgbClr val="FF0000"/>
                </a:solidFill>
              </a:rPr>
              <a:t>（約</a:t>
            </a:r>
            <a:r>
              <a:rPr lang="en-US" altLang="ja-JP" b="1" dirty="0">
                <a:solidFill>
                  <a:srgbClr val="FF0000"/>
                </a:solidFill>
              </a:rPr>
              <a:t>13.5</a:t>
            </a:r>
            <a:r>
              <a:rPr lang="ja-JP" altLang="en-US" b="1" dirty="0">
                <a:solidFill>
                  <a:srgbClr val="FF0000"/>
                </a:solidFill>
              </a:rPr>
              <a:t>人に</a:t>
            </a:r>
            <a:r>
              <a:rPr lang="en-US" altLang="ja-JP" b="1" dirty="0">
                <a:solidFill>
                  <a:srgbClr val="FF0000"/>
                </a:solidFill>
              </a:rPr>
              <a:t>1</a:t>
            </a:r>
            <a:r>
              <a:rPr lang="ja-JP" altLang="en-US" b="1" dirty="0" smtClean="0">
                <a:solidFill>
                  <a:srgbClr val="FF0000"/>
                </a:solidFill>
              </a:rPr>
              <a:t>人）</a:t>
            </a:r>
            <a:endParaRPr lang="ja-JP" altLang="en-US" sz="1600" b="1" dirty="0">
              <a:solidFill>
                <a:srgbClr val="FF0000"/>
              </a:solidFill>
            </a:endParaRPr>
          </a:p>
        </p:txBody>
      </p:sp>
      <p:sp>
        <p:nvSpPr>
          <p:cNvPr id="19" name="正方形/長方形 18"/>
          <p:cNvSpPr/>
          <p:nvPr/>
        </p:nvSpPr>
        <p:spPr>
          <a:xfrm>
            <a:off x="4860925" y="3136900"/>
            <a:ext cx="4030663" cy="1692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a:solidFill>
                  <a:srgbClr val="FF0000"/>
                </a:solidFill>
              </a:rPr>
              <a:t>4.0</a:t>
            </a:r>
            <a:r>
              <a:rPr lang="ja-JP" altLang="en-US" sz="2800" b="1" dirty="0">
                <a:solidFill>
                  <a:srgbClr val="FF0000"/>
                </a:solidFill>
              </a:rPr>
              <a:t>％</a:t>
            </a:r>
            <a:r>
              <a:rPr lang="en-US" altLang="ja-JP" sz="1200" b="1" dirty="0">
                <a:solidFill>
                  <a:srgbClr val="FF0000"/>
                </a:solidFill>
              </a:rPr>
              <a:t> </a:t>
            </a:r>
          </a:p>
          <a:p>
            <a:pPr algn="ctr">
              <a:defRPr/>
            </a:pPr>
            <a:r>
              <a:rPr lang="ja-JP" altLang="en-US" b="1" dirty="0" smtClean="0">
                <a:solidFill>
                  <a:srgbClr val="FF0000"/>
                </a:solidFill>
              </a:rPr>
              <a:t>（約</a:t>
            </a:r>
            <a:r>
              <a:rPr lang="en-US" altLang="ja-JP" b="1" dirty="0">
                <a:solidFill>
                  <a:srgbClr val="FF0000"/>
                </a:solidFill>
              </a:rPr>
              <a:t>25.0</a:t>
            </a:r>
            <a:r>
              <a:rPr lang="ja-JP" altLang="en-US" b="1" dirty="0">
                <a:solidFill>
                  <a:srgbClr val="FF0000"/>
                </a:solidFill>
              </a:rPr>
              <a:t>人に</a:t>
            </a:r>
            <a:r>
              <a:rPr lang="en-US" altLang="ja-JP" b="1" dirty="0">
                <a:solidFill>
                  <a:srgbClr val="FF0000"/>
                </a:solidFill>
              </a:rPr>
              <a:t>1</a:t>
            </a:r>
            <a:r>
              <a:rPr lang="ja-JP" altLang="en-US" b="1" dirty="0" smtClean="0">
                <a:solidFill>
                  <a:srgbClr val="FF0000"/>
                </a:solidFill>
              </a:rPr>
              <a:t>人）</a:t>
            </a:r>
            <a:endParaRPr lang="ja-JP" altLang="en-US" b="1" dirty="0">
              <a:solidFill>
                <a:srgbClr val="FF0000"/>
              </a:solidFill>
            </a:endParaRPr>
          </a:p>
        </p:txBody>
      </p:sp>
      <p:sp>
        <p:nvSpPr>
          <p:cNvPr id="21" name="角丸四角形 20"/>
          <p:cNvSpPr/>
          <p:nvPr/>
        </p:nvSpPr>
        <p:spPr>
          <a:xfrm>
            <a:off x="1295400" y="2889250"/>
            <a:ext cx="1908175" cy="6111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000" dirty="0">
                <a:solidFill>
                  <a:schemeClr val="tx1"/>
                </a:solidFill>
              </a:rPr>
              <a:t>男性</a:t>
            </a:r>
          </a:p>
        </p:txBody>
      </p:sp>
      <p:sp>
        <p:nvSpPr>
          <p:cNvPr id="22" name="角丸四角形 21"/>
          <p:cNvSpPr/>
          <p:nvPr/>
        </p:nvSpPr>
        <p:spPr>
          <a:xfrm>
            <a:off x="5832475" y="2889250"/>
            <a:ext cx="1908175" cy="611188"/>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000" dirty="0">
                <a:solidFill>
                  <a:schemeClr val="tx1"/>
                </a:solidFill>
              </a:rPr>
              <a:t>女性</a:t>
            </a:r>
          </a:p>
        </p:txBody>
      </p:sp>
      <p:sp>
        <p:nvSpPr>
          <p:cNvPr id="4" name="正方形/長方形 3"/>
          <p:cNvSpPr/>
          <p:nvPr/>
        </p:nvSpPr>
        <p:spPr>
          <a:xfrm>
            <a:off x="1116013" y="1844675"/>
            <a:ext cx="69119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sz="1400" dirty="0">
                <a:solidFill>
                  <a:schemeClr val="tx1"/>
                </a:solidFill>
              </a:rPr>
              <a:t>働き盛りで亡くなった</a:t>
            </a:r>
            <a:endParaRPr lang="en-US" altLang="ja-JP" sz="1400" dirty="0">
              <a:solidFill>
                <a:schemeClr val="tx1"/>
              </a:solidFill>
            </a:endParaRPr>
          </a:p>
        </p:txBody>
      </p:sp>
      <p:sp>
        <p:nvSpPr>
          <p:cNvPr id="23" name="正方形/長方形 22"/>
          <p:cNvSpPr/>
          <p:nvPr/>
        </p:nvSpPr>
        <p:spPr>
          <a:xfrm>
            <a:off x="1116013" y="2133600"/>
            <a:ext cx="6911975" cy="5032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en-US" altLang="ja-JP" sz="2800" dirty="0">
                <a:solidFill>
                  <a:prstClr val="black"/>
                </a:solidFill>
              </a:rPr>
              <a:t>60</a:t>
            </a:r>
            <a:r>
              <a:rPr lang="ja-JP" altLang="en-US" sz="2800" dirty="0">
                <a:solidFill>
                  <a:prstClr val="black"/>
                </a:solidFill>
              </a:rPr>
              <a:t>歳までの死亡率</a:t>
            </a:r>
            <a:endParaRPr lang="en-US" altLang="ja-JP" sz="2800" dirty="0">
              <a:solidFill>
                <a:prstClr val="black"/>
              </a:solidFill>
            </a:endParaRPr>
          </a:p>
        </p:txBody>
      </p:sp>
      <p:sp>
        <p:nvSpPr>
          <p:cNvPr id="26" name="角丸四角形 25"/>
          <p:cNvSpPr/>
          <p:nvPr/>
        </p:nvSpPr>
        <p:spPr>
          <a:xfrm>
            <a:off x="2987824" y="4869160"/>
            <a:ext cx="3168352" cy="936000"/>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4400" b="1" dirty="0">
                <a:solidFill>
                  <a:schemeClr val="bg1"/>
                </a:solidFill>
              </a:rPr>
              <a:t>死亡</a:t>
            </a:r>
            <a:r>
              <a:rPr lang="ja-JP" altLang="en-US" sz="2400" b="1" dirty="0">
                <a:solidFill>
                  <a:schemeClr val="bg1"/>
                </a:solidFill>
              </a:rPr>
              <a:t>の</a:t>
            </a:r>
            <a:r>
              <a:rPr lang="ja-JP" altLang="en-US" sz="2800" b="1" dirty="0">
                <a:solidFill>
                  <a:schemeClr val="bg1"/>
                </a:solidFill>
              </a:rPr>
              <a:t>リスク</a:t>
            </a:r>
          </a:p>
        </p:txBody>
      </p:sp>
      <p:sp>
        <p:nvSpPr>
          <p:cNvPr id="7" name="テキスト ボックス 6"/>
          <p:cNvSpPr txBox="1">
            <a:spLocks noChangeArrowheads="1"/>
          </p:cNvSpPr>
          <p:nvPr/>
        </p:nvSpPr>
        <p:spPr bwMode="auto">
          <a:xfrm>
            <a:off x="2599875" y="6072188"/>
            <a:ext cx="630093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sz="1200" dirty="0" smtClean="0"/>
              <a:t>（出所）厚生</a:t>
            </a:r>
            <a:r>
              <a:rPr lang="ja-JP" altLang="en-US" sz="1200" dirty="0"/>
              <a:t>労働省「簡易</a:t>
            </a:r>
            <a:r>
              <a:rPr lang="ja-JP" altLang="en-US" sz="1200" dirty="0" smtClean="0"/>
              <a:t>生命表（平成</a:t>
            </a:r>
            <a:r>
              <a:rPr lang="en-US" altLang="ja-JP" sz="1200" dirty="0"/>
              <a:t>27</a:t>
            </a:r>
            <a:r>
              <a:rPr lang="ja-JP" altLang="en-US" sz="1200" dirty="0" smtClean="0"/>
              <a:t>年）」をもとに生命</a:t>
            </a:r>
            <a:r>
              <a:rPr lang="ja-JP" altLang="en-US" sz="1200" dirty="0"/>
              <a:t>保険文化センターが計算</a:t>
            </a:r>
          </a:p>
        </p:txBody>
      </p:sp>
      <p:sp>
        <p:nvSpPr>
          <p:cNvPr id="16" name="角丸四角形 15"/>
          <p:cNvSpPr/>
          <p:nvPr/>
        </p:nvSpPr>
        <p:spPr>
          <a:xfrm>
            <a:off x="179388" y="765175"/>
            <a:ext cx="8785225" cy="10795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400" dirty="0">
                <a:solidFill>
                  <a:schemeClr val="tx1"/>
                </a:solidFill>
              </a:rPr>
              <a:t>この数字は</a:t>
            </a:r>
            <a:r>
              <a:rPr lang="en-US" altLang="ja-JP" sz="2400" dirty="0">
                <a:solidFill>
                  <a:schemeClr val="tx1"/>
                </a:solidFill>
              </a:rPr>
              <a:t>60</a:t>
            </a:r>
            <a:r>
              <a:rPr lang="ja-JP" altLang="en-US" sz="2400" dirty="0">
                <a:solidFill>
                  <a:schemeClr val="tx1"/>
                </a:solidFill>
              </a:rPr>
              <a:t>歳までのリスクを表しています。</a:t>
            </a:r>
            <a:endParaRPr lang="en-US" altLang="ja-JP" sz="2400" dirty="0">
              <a:solidFill>
                <a:schemeClr val="tx1"/>
              </a:solidFill>
            </a:endParaRPr>
          </a:p>
          <a:p>
            <a:pPr algn="ctr">
              <a:defRPr/>
            </a:pPr>
            <a:r>
              <a:rPr lang="ja-JP" altLang="en-US" sz="2400" dirty="0">
                <a:solidFill>
                  <a:schemeClr val="tx1"/>
                </a:solidFill>
              </a:rPr>
              <a:t>何を表しているでしょうか？</a:t>
            </a:r>
            <a:endParaRPr lang="en-US" altLang="ja-JP"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3"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A9153CAC-B7F9-409A-8822-EA039FC7CBDA}" type="slidenum">
              <a:rPr lang="ja-JP" altLang="en-US"/>
              <a:pPr>
                <a:defRPr/>
              </a:pPr>
              <a:t>7</a:t>
            </a:fld>
            <a:endParaRPr lang="ja-JP" altLang="en-US"/>
          </a:p>
        </p:txBody>
      </p:sp>
      <p:sp>
        <p:nvSpPr>
          <p:cNvPr id="32" name="正方形/長方形 31"/>
          <p:cNvSpPr/>
          <p:nvPr/>
        </p:nvSpPr>
        <p:spPr>
          <a:xfrm>
            <a:off x="732333" y="19050"/>
            <a:ext cx="7560000" cy="648000"/>
          </a:xfrm>
          <a:prstGeom prst="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備えるべきリスクとは</a:t>
            </a:r>
            <a:endParaRPr lang="en-US" altLang="ja-JP" sz="2400" dirty="0"/>
          </a:p>
        </p:txBody>
      </p:sp>
      <p:sp>
        <p:nvSpPr>
          <p:cNvPr id="35" name="角丸四角形 34"/>
          <p:cNvSpPr/>
          <p:nvPr/>
        </p:nvSpPr>
        <p:spPr>
          <a:xfrm>
            <a:off x="35568" y="19050"/>
            <a:ext cx="648000" cy="648000"/>
          </a:xfrm>
          <a:prstGeom prst="round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1</a:t>
            </a:r>
            <a:endParaRPr lang="ja-JP" altLang="en-US" sz="2400" b="1" dirty="0">
              <a:solidFill>
                <a:schemeClr val="bg1"/>
              </a:solidFill>
            </a:endParaRPr>
          </a:p>
        </p:txBody>
      </p:sp>
      <p:cxnSp>
        <p:nvCxnSpPr>
          <p:cNvPr id="30" name="直線コネクタ 29"/>
          <p:cNvCxnSpPr/>
          <p:nvPr/>
        </p:nvCxnSpPr>
        <p:spPr>
          <a:xfrm>
            <a:off x="19050" y="6375400"/>
            <a:ext cx="9124950" cy="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7" name="角丸四角形 56"/>
          <p:cNvSpPr/>
          <p:nvPr/>
        </p:nvSpPr>
        <p:spPr>
          <a:xfrm>
            <a:off x="34925" y="6072188"/>
            <a:ext cx="4752975"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endParaRPr lang="ja-JP" altLang="en-US" sz="1000" dirty="0">
              <a:solidFill>
                <a:schemeClr val="tx1"/>
              </a:solidFill>
            </a:endParaRPr>
          </a:p>
        </p:txBody>
      </p:sp>
      <p:cxnSp>
        <p:nvCxnSpPr>
          <p:cNvPr id="3" name="直線コネクタ 2"/>
          <p:cNvCxnSpPr/>
          <p:nvPr/>
        </p:nvCxnSpPr>
        <p:spPr>
          <a:xfrm>
            <a:off x="1187450" y="2708275"/>
            <a:ext cx="6769100" cy="0"/>
          </a:xfrm>
          <a:prstGeom prst="line">
            <a:avLst/>
          </a:prstGeom>
          <a:ln w="34925" cap="rnd" cmpd="tri">
            <a:solidFill>
              <a:schemeClr val="accent2">
                <a:lumMod val="60000"/>
                <a:lumOff val="40000"/>
              </a:schemeClr>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252413" y="3014663"/>
            <a:ext cx="4030662" cy="1692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smtClean="0">
                <a:solidFill>
                  <a:srgbClr val="FF0000"/>
                </a:solidFill>
              </a:rPr>
              <a:t>63</a:t>
            </a:r>
            <a:r>
              <a:rPr lang="ja-JP" altLang="en-US" sz="2800" b="1" dirty="0" smtClean="0">
                <a:solidFill>
                  <a:srgbClr val="FF0000"/>
                </a:solidFill>
              </a:rPr>
              <a:t>％</a:t>
            </a:r>
            <a:endParaRPr lang="ja-JP" altLang="en-US" sz="7200" b="1" dirty="0">
              <a:solidFill>
                <a:srgbClr val="FF0000"/>
              </a:solidFill>
            </a:endParaRPr>
          </a:p>
        </p:txBody>
      </p:sp>
      <p:sp>
        <p:nvSpPr>
          <p:cNvPr id="19" name="正方形/長方形 18"/>
          <p:cNvSpPr/>
          <p:nvPr/>
        </p:nvSpPr>
        <p:spPr>
          <a:xfrm>
            <a:off x="4860925" y="3033713"/>
            <a:ext cx="4030663" cy="1690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a:solidFill>
                  <a:srgbClr val="FF0000"/>
                </a:solidFill>
              </a:rPr>
              <a:t>47</a:t>
            </a:r>
            <a:r>
              <a:rPr lang="ja-JP" altLang="en-US" sz="2800" b="1" dirty="0">
                <a:solidFill>
                  <a:srgbClr val="FF0000"/>
                </a:solidFill>
              </a:rPr>
              <a:t>％</a:t>
            </a:r>
            <a:r>
              <a:rPr lang="en-US" altLang="ja-JP" sz="1200" b="1" dirty="0">
                <a:solidFill>
                  <a:srgbClr val="FF0000"/>
                </a:solidFill>
              </a:rPr>
              <a:t> </a:t>
            </a:r>
            <a:endParaRPr lang="ja-JP" altLang="en-US" sz="2800" b="1" dirty="0">
              <a:solidFill>
                <a:srgbClr val="FF0000"/>
              </a:solidFill>
            </a:endParaRPr>
          </a:p>
        </p:txBody>
      </p:sp>
      <p:sp>
        <p:nvSpPr>
          <p:cNvPr id="21" name="角丸四角形 20"/>
          <p:cNvSpPr/>
          <p:nvPr/>
        </p:nvSpPr>
        <p:spPr>
          <a:xfrm>
            <a:off x="1295400" y="2889250"/>
            <a:ext cx="1908175" cy="6111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000" dirty="0">
                <a:solidFill>
                  <a:schemeClr val="tx1"/>
                </a:solidFill>
              </a:rPr>
              <a:t>男性</a:t>
            </a:r>
          </a:p>
        </p:txBody>
      </p:sp>
      <p:sp>
        <p:nvSpPr>
          <p:cNvPr id="22" name="角丸四角形 21"/>
          <p:cNvSpPr/>
          <p:nvPr/>
        </p:nvSpPr>
        <p:spPr>
          <a:xfrm>
            <a:off x="5832475" y="2889250"/>
            <a:ext cx="1908175" cy="611188"/>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000" dirty="0">
                <a:solidFill>
                  <a:schemeClr val="tx1"/>
                </a:solidFill>
              </a:rPr>
              <a:t>女性</a:t>
            </a:r>
          </a:p>
        </p:txBody>
      </p:sp>
      <p:sp>
        <p:nvSpPr>
          <p:cNvPr id="4" name="正方形/長方形 3"/>
          <p:cNvSpPr/>
          <p:nvPr/>
        </p:nvSpPr>
        <p:spPr>
          <a:xfrm>
            <a:off x="1116013" y="1844675"/>
            <a:ext cx="69119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sz="1400" dirty="0">
                <a:solidFill>
                  <a:schemeClr val="tx1"/>
                </a:solidFill>
              </a:rPr>
              <a:t>病気で長期入院してしまった</a:t>
            </a:r>
            <a:endParaRPr lang="en-US" altLang="ja-JP" sz="1400" dirty="0">
              <a:solidFill>
                <a:schemeClr val="tx1"/>
              </a:solidFill>
            </a:endParaRPr>
          </a:p>
        </p:txBody>
      </p:sp>
      <p:sp>
        <p:nvSpPr>
          <p:cNvPr id="23" name="正方形/長方形 22"/>
          <p:cNvSpPr/>
          <p:nvPr/>
        </p:nvSpPr>
        <p:spPr>
          <a:xfrm>
            <a:off x="1116013" y="2133600"/>
            <a:ext cx="6911975" cy="5032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sz="2800" dirty="0">
                <a:solidFill>
                  <a:prstClr val="black"/>
                </a:solidFill>
              </a:rPr>
              <a:t>生涯がん</a:t>
            </a:r>
            <a:r>
              <a:rPr lang="ja-JP" altLang="en-US" sz="2800" dirty="0" smtClean="0">
                <a:solidFill>
                  <a:prstClr val="black"/>
                </a:solidFill>
              </a:rPr>
              <a:t>罹患率</a:t>
            </a:r>
            <a:r>
              <a:rPr lang="ja-JP" altLang="en-US" sz="2000" dirty="0" smtClean="0">
                <a:solidFill>
                  <a:prstClr val="black"/>
                </a:solidFill>
              </a:rPr>
              <a:t>（一生</a:t>
            </a:r>
            <a:r>
              <a:rPr lang="ja-JP" altLang="en-US" sz="2000" dirty="0">
                <a:solidFill>
                  <a:prstClr val="black"/>
                </a:solidFill>
              </a:rPr>
              <a:t>のうちにがんになる</a:t>
            </a:r>
            <a:r>
              <a:rPr lang="ja-JP" altLang="en-US" sz="2000" dirty="0" smtClean="0">
                <a:solidFill>
                  <a:prstClr val="black"/>
                </a:solidFill>
              </a:rPr>
              <a:t>確率）</a:t>
            </a:r>
            <a:endParaRPr lang="en-US" altLang="ja-JP" sz="2800" dirty="0">
              <a:solidFill>
                <a:prstClr val="black"/>
              </a:solidFill>
            </a:endParaRPr>
          </a:p>
        </p:txBody>
      </p:sp>
      <p:sp>
        <p:nvSpPr>
          <p:cNvPr id="15" name="角丸四角形 14"/>
          <p:cNvSpPr/>
          <p:nvPr/>
        </p:nvSpPr>
        <p:spPr>
          <a:xfrm>
            <a:off x="2928157" y="4509120"/>
            <a:ext cx="3168352" cy="936000"/>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4400" b="1" dirty="0">
                <a:solidFill>
                  <a:schemeClr val="bg1"/>
                </a:solidFill>
              </a:rPr>
              <a:t>病気</a:t>
            </a:r>
            <a:r>
              <a:rPr lang="ja-JP" altLang="en-US" sz="2400" b="1" dirty="0">
                <a:solidFill>
                  <a:schemeClr val="bg1"/>
                </a:solidFill>
              </a:rPr>
              <a:t>の</a:t>
            </a:r>
            <a:r>
              <a:rPr lang="ja-JP" altLang="en-US" sz="2800" b="1" dirty="0">
                <a:solidFill>
                  <a:schemeClr val="bg1"/>
                </a:solidFill>
              </a:rPr>
              <a:t>リスク</a:t>
            </a:r>
          </a:p>
        </p:txBody>
      </p:sp>
      <p:sp>
        <p:nvSpPr>
          <p:cNvPr id="16" name="テキスト ボックス 15"/>
          <p:cNvSpPr txBox="1">
            <a:spLocks noChangeArrowheads="1"/>
          </p:cNvSpPr>
          <p:nvPr/>
        </p:nvSpPr>
        <p:spPr bwMode="auto">
          <a:xfrm>
            <a:off x="2627783" y="5836682"/>
            <a:ext cx="6120679" cy="451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marL="539750" indent="-539750" eaLnBrk="1" hangingPunct="1">
              <a:lnSpc>
                <a:spcPts val="1400"/>
              </a:lnSpc>
            </a:pPr>
            <a:r>
              <a:rPr lang="ja-JP" altLang="en-US" sz="1200" dirty="0" smtClean="0"/>
              <a:t>（出所）国立</a:t>
            </a:r>
            <a:r>
              <a:rPr lang="ja-JP" altLang="en-US" sz="1200" dirty="0"/>
              <a:t>がん研究センターがん情報サービス「がんの統計‘</a:t>
            </a:r>
            <a:r>
              <a:rPr lang="en-US" altLang="ja-JP" sz="1200" dirty="0"/>
              <a:t>16</a:t>
            </a:r>
            <a:r>
              <a:rPr lang="ja-JP" altLang="en-US" sz="1200" dirty="0" smtClean="0"/>
              <a:t>」（</a:t>
            </a:r>
            <a:r>
              <a:rPr lang="en-US" altLang="ja-JP" sz="1200" dirty="0" smtClean="0"/>
              <a:t>2012</a:t>
            </a:r>
            <a:r>
              <a:rPr lang="ja-JP" altLang="en-US" sz="1200" dirty="0" smtClean="0"/>
              <a:t>年データ）をもとに生命保険文化センター作成</a:t>
            </a:r>
            <a:endParaRPr lang="ja-JP" altLang="en-US" sz="1200" dirty="0"/>
          </a:p>
        </p:txBody>
      </p:sp>
      <p:sp>
        <p:nvSpPr>
          <p:cNvPr id="17" name="角丸四角形 16"/>
          <p:cNvSpPr/>
          <p:nvPr/>
        </p:nvSpPr>
        <p:spPr>
          <a:xfrm>
            <a:off x="179388" y="765175"/>
            <a:ext cx="8785225" cy="10795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400" dirty="0">
                <a:solidFill>
                  <a:schemeClr val="tx1"/>
                </a:solidFill>
              </a:rPr>
              <a:t>この数字は一生のうち○○になるリスクを表しています。</a:t>
            </a:r>
            <a:endParaRPr lang="en-US" altLang="ja-JP" sz="2400" dirty="0">
              <a:solidFill>
                <a:schemeClr val="tx1"/>
              </a:solidFill>
            </a:endParaRPr>
          </a:p>
          <a:p>
            <a:pPr algn="ctr">
              <a:defRPr/>
            </a:pPr>
            <a:r>
              <a:rPr lang="ja-JP" altLang="en-US" sz="2400" dirty="0">
                <a:solidFill>
                  <a:schemeClr val="tx1"/>
                </a:solidFill>
              </a:rPr>
              <a:t>何を表しているでしょうか？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3"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3BE8CA84-B4DA-440D-A1B9-1190B7A46640}" type="slidenum">
              <a:rPr lang="ja-JP" altLang="en-US"/>
              <a:pPr>
                <a:defRPr/>
              </a:pPr>
              <a:t>8</a:t>
            </a:fld>
            <a:endParaRPr lang="ja-JP" altLang="en-US"/>
          </a:p>
        </p:txBody>
      </p:sp>
      <p:sp>
        <p:nvSpPr>
          <p:cNvPr id="32" name="正方形/長方形 31"/>
          <p:cNvSpPr/>
          <p:nvPr/>
        </p:nvSpPr>
        <p:spPr>
          <a:xfrm>
            <a:off x="732333" y="19050"/>
            <a:ext cx="7560000" cy="648000"/>
          </a:xfrm>
          <a:prstGeom prst="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備えるべきリスクとは</a:t>
            </a:r>
            <a:endParaRPr lang="en-US" altLang="ja-JP" sz="2400" dirty="0"/>
          </a:p>
        </p:txBody>
      </p:sp>
      <p:sp>
        <p:nvSpPr>
          <p:cNvPr id="35" name="角丸四角形 34"/>
          <p:cNvSpPr/>
          <p:nvPr/>
        </p:nvSpPr>
        <p:spPr>
          <a:xfrm>
            <a:off x="35568" y="19050"/>
            <a:ext cx="648000" cy="648000"/>
          </a:xfrm>
          <a:prstGeom prst="round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1</a:t>
            </a:r>
            <a:endParaRPr lang="ja-JP" altLang="en-US" sz="2400" b="1" dirty="0">
              <a:solidFill>
                <a:schemeClr val="bg1"/>
              </a:solidFill>
            </a:endParaRPr>
          </a:p>
        </p:txBody>
      </p:sp>
      <p:cxnSp>
        <p:nvCxnSpPr>
          <p:cNvPr id="30" name="直線コネクタ 29"/>
          <p:cNvCxnSpPr/>
          <p:nvPr/>
        </p:nvCxnSpPr>
        <p:spPr>
          <a:xfrm>
            <a:off x="19050" y="6375400"/>
            <a:ext cx="9124950" cy="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7" name="角丸四角形 56"/>
          <p:cNvSpPr/>
          <p:nvPr/>
        </p:nvSpPr>
        <p:spPr>
          <a:xfrm>
            <a:off x="34925" y="6072188"/>
            <a:ext cx="4752975"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endParaRPr lang="ja-JP" altLang="en-US" sz="1000" dirty="0">
              <a:solidFill>
                <a:schemeClr val="tx1"/>
              </a:solidFill>
            </a:endParaRPr>
          </a:p>
        </p:txBody>
      </p:sp>
      <p:cxnSp>
        <p:nvCxnSpPr>
          <p:cNvPr id="3" name="直線コネクタ 2"/>
          <p:cNvCxnSpPr/>
          <p:nvPr/>
        </p:nvCxnSpPr>
        <p:spPr>
          <a:xfrm>
            <a:off x="1187450" y="2708275"/>
            <a:ext cx="6769100" cy="0"/>
          </a:xfrm>
          <a:prstGeom prst="line">
            <a:avLst/>
          </a:prstGeom>
          <a:ln w="34925" cap="rnd" cmpd="tri">
            <a:solidFill>
              <a:schemeClr val="accent2">
                <a:lumMod val="60000"/>
                <a:lumOff val="40000"/>
              </a:schemeClr>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4" name="正方形/長方形 3"/>
          <p:cNvSpPr/>
          <p:nvPr/>
        </p:nvSpPr>
        <p:spPr>
          <a:xfrm>
            <a:off x="1116013" y="1844675"/>
            <a:ext cx="69119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sz="1400" dirty="0">
                <a:solidFill>
                  <a:schemeClr val="tx1"/>
                </a:solidFill>
              </a:rPr>
              <a:t>親が介護が必要な状態になった</a:t>
            </a:r>
            <a:endParaRPr lang="en-US" altLang="ja-JP" sz="1400" dirty="0">
              <a:solidFill>
                <a:schemeClr val="tx1"/>
              </a:solidFill>
            </a:endParaRPr>
          </a:p>
        </p:txBody>
      </p:sp>
      <p:sp>
        <p:nvSpPr>
          <p:cNvPr id="23" name="正方形/長方形 22"/>
          <p:cNvSpPr/>
          <p:nvPr/>
        </p:nvSpPr>
        <p:spPr>
          <a:xfrm>
            <a:off x="1116013" y="2133600"/>
            <a:ext cx="6911975" cy="5032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lstStyle/>
          <a:p>
            <a:pPr algn="ctr" fontAlgn="auto">
              <a:spcBef>
                <a:spcPts val="0"/>
              </a:spcBef>
              <a:spcAft>
                <a:spcPts val="0"/>
              </a:spcAft>
              <a:defRPr/>
            </a:pPr>
            <a:r>
              <a:rPr lang="ja-JP" altLang="en-US" sz="2800" dirty="0">
                <a:solidFill>
                  <a:prstClr val="black"/>
                </a:solidFill>
              </a:rPr>
              <a:t>要介護認定率</a:t>
            </a:r>
            <a:endParaRPr lang="en-US" altLang="ja-JP" sz="2800" dirty="0">
              <a:solidFill>
                <a:prstClr val="black"/>
              </a:solidFill>
            </a:endParaRPr>
          </a:p>
        </p:txBody>
      </p:sp>
      <p:sp>
        <p:nvSpPr>
          <p:cNvPr id="14" name="正方形/長方形 13"/>
          <p:cNvSpPr/>
          <p:nvPr/>
        </p:nvSpPr>
        <p:spPr>
          <a:xfrm>
            <a:off x="269875" y="4095750"/>
            <a:ext cx="2735263" cy="8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a:solidFill>
                  <a:srgbClr val="FF0000"/>
                </a:solidFill>
              </a:rPr>
              <a:t>13.3</a:t>
            </a:r>
            <a:r>
              <a:rPr lang="ja-JP" altLang="en-US" sz="2800" b="1" dirty="0">
                <a:solidFill>
                  <a:srgbClr val="FF0000"/>
                </a:solidFill>
              </a:rPr>
              <a:t>％</a:t>
            </a:r>
            <a:r>
              <a:rPr lang="en-US" altLang="ja-JP" sz="1200" b="1" dirty="0">
                <a:solidFill>
                  <a:srgbClr val="FF0000"/>
                </a:solidFill>
              </a:rPr>
              <a:t> </a:t>
            </a:r>
            <a:endParaRPr lang="ja-JP" altLang="en-US" sz="7200" b="1" dirty="0">
              <a:solidFill>
                <a:srgbClr val="FF0000"/>
              </a:solidFill>
            </a:endParaRPr>
          </a:p>
        </p:txBody>
      </p:sp>
      <p:sp>
        <p:nvSpPr>
          <p:cNvPr id="15" name="角丸四角形 14"/>
          <p:cNvSpPr/>
          <p:nvPr/>
        </p:nvSpPr>
        <p:spPr>
          <a:xfrm>
            <a:off x="468313" y="2997200"/>
            <a:ext cx="2339975" cy="93662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dirty="0">
                <a:solidFill>
                  <a:schemeClr val="tx1"/>
                </a:solidFill>
              </a:rPr>
              <a:t>75</a:t>
            </a:r>
            <a:r>
              <a:rPr lang="ja-JP" altLang="en-US" sz="2400" dirty="0">
                <a:solidFill>
                  <a:schemeClr val="tx1"/>
                </a:solidFill>
              </a:rPr>
              <a:t>～</a:t>
            </a:r>
            <a:r>
              <a:rPr lang="en-US" altLang="ja-JP" sz="2400" dirty="0">
                <a:solidFill>
                  <a:schemeClr val="tx1"/>
                </a:solidFill>
              </a:rPr>
              <a:t>79</a:t>
            </a:r>
            <a:r>
              <a:rPr lang="ja-JP" altLang="en-US" sz="2400" dirty="0">
                <a:solidFill>
                  <a:schemeClr val="tx1"/>
                </a:solidFill>
              </a:rPr>
              <a:t>歳</a:t>
            </a:r>
          </a:p>
        </p:txBody>
      </p:sp>
      <p:sp>
        <p:nvSpPr>
          <p:cNvPr id="16" name="角丸四角形 15"/>
          <p:cNvSpPr/>
          <p:nvPr/>
        </p:nvSpPr>
        <p:spPr>
          <a:xfrm>
            <a:off x="6335713" y="2997200"/>
            <a:ext cx="2339975" cy="93662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dirty="0">
                <a:solidFill>
                  <a:schemeClr val="tx1"/>
                </a:solidFill>
              </a:rPr>
              <a:t>85</a:t>
            </a:r>
            <a:r>
              <a:rPr lang="ja-JP" altLang="en-US" sz="2400" dirty="0">
                <a:solidFill>
                  <a:schemeClr val="tx1"/>
                </a:solidFill>
              </a:rPr>
              <a:t>歳～</a:t>
            </a:r>
          </a:p>
        </p:txBody>
      </p:sp>
      <p:sp>
        <p:nvSpPr>
          <p:cNvPr id="17" name="角丸四角形 16"/>
          <p:cNvSpPr/>
          <p:nvPr/>
        </p:nvSpPr>
        <p:spPr>
          <a:xfrm>
            <a:off x="3402013" y="2997200"/>
            <a:ext cx="2339975" cy="93662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2400" dirty="0">
                <a:solidFill>
                  <a:schemeClr val="tx1"/>
                </a:solidFill>
              </a:rPr>
              <a:t>80</a:t>
            </a:r>
            <a:r>
              <a:rPr lang="ja-JP" altLang="en-US" sz="2400" dirty="0">
                <a:solidFill>
                  <a:schemeClr val="tx1"/>
                </a:solidFill>
              </a:rPr>
              <a:t>～</a:t>
            </a:r>
            <a:r>
              <a:rPr lang="en-US" altLang="ja-JP" sz="2400" dirty="0">
                <a:solidFill>
                  <a:schemeClr val="tx1"/>
                </a:solidFill>
              </a:rPr>
              <a:t>84</a:t>
            </a:r>
            <a:r>
              <a:rPr lang="ja-JP" altLang="en-US" sz="2400" dirty="0">
                <a:solidFill>
                  <a:schemeClr val="tx1"/>
                </a:solidFill>
              </a:rPr>
              <a:t>歳</a:t>
            </a:r>
            <a:endParaRPr lang="en-US" altLang="ja-JP" sz="2400" dirty="0">
              <a:solidFill>
                <a:schemeClr val="tx1"/>
              </a:solidFill>
            </a:endParaRPr>
          </a:p>
        </p:txBody>
      </p:sp>
      <p:sp>
        <p:nvSpPr>
          <p:cNvPr id="20" name="正方形/長方形 19"/>
          <p:cNvSpPr/>
          <p:nvPr/>
        </p:nvSpPr>
        <p:spPr>
          <a:xfrm>
            <a:off x="3203575" y="4095750"/>
            <a:ext cx="2736850" cy="8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a:solidFill>
                  <a:srgbClr val="FF0000"/>
                </a:solidFill>
              </a:rPr>
              <a:t>28.7</a:t>
            </a:r>
            <a:r>
              <a:rPr lang="ja-JP" altLang="en-US" sz="2800" b="1" dirty="0">
                <a:solidFill>
                  <a:srgbClr val="FF0000"/>
                </a:solidFill>
              </a:rPr>
              <a:t>％</a:t>
            </a:r>
            <a:r>
              <a:rPr lang="en-US" altLang="ja-JP" sz="1200" b="1" dirty="0">
                <a:solidFill>
                  <a:srgbClr val="FF0000"/>
                </a:solidFill>
              </a:rPr>
              <a:t> </a:t>
            </a:r>
            <a:endParaRPr lang="ja-JP" altLang="en-US" sz="7200" b="1" dirty="0">
              <a:solidFill>
                <a:srgbClr val="FF0000"/>
              </a:solidFill>
            </a:endParaRPr>
          </a:p>
        </p:txBody>
      </p:sp>
      <p:sp>
        <p:nvSpPr>
          <p:cNvPr id="24" name="正方形/長方形 23"/>
          <p:cNvSpPr/>
          <p:nvPr/>
        </p:nvSpPr>
        <p:spPr>
          <a:xfrm>
            <a:off x="6138863" y="4095750"/>
            <a:ext cx="2735262" cy="8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en-US" altLang="ja-JP" sz="7200" b="1" dirty="0" smtClean="0">
                <a:solidFill>
                  <a:srgbClr val="FF0000"/>
                </a:solidFill>
              </a:rPr>
              <a:t>59.8</a:t>
            </a:r>
            <a:r>
              <a:rPr lang="ja-JP" altLang="en-US" sz="2800" b="1" dirty="0" smtClean="0">
                <a:solidFill>
                  <a:srgbClr val="FF0000"/>
                </a:solidFill>
              </a:rPr>
              <a:t>％</a:t>
            </a:r>
            <a:endParaRPr lang="ja-JP" altLang="en-US" sz="7200" b="1" dirty="0">
              <a:solidFill>
                <a:srgbClr val="FF0000"/>
              </a:solidFill>
            </a:endParaRPr>
          </a:p>
        </p:txBody>
      </p:sp>
      <p:sp>
        <p:nvSpPr>
          <p:cNvPr id="26" name="角丸四角形 25"/>
          <p:cNvSpPr/>
          <p:nvPr/>
        </p:nvSpPr>
        <p:spPr>
          <a:xfrm>
            <a:off x="2987824" y="5013176"/>
            <a:ext cx="3168352" cy="936000"/>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4400" b="1" dirty="0">
                <a:solidFill>
                  <a:schemeClr val="bg1"/>
                </a:solidFill>
              </a:rPr>
              <a:t>介護</a:t>
            </a:r>
            <a:r>
              <a:rPr lang="ja-JP" altLang="en-US" sz="2400" b="1" dirty="0">
                <a:solidFill>
                  <a:schemeClr val="bg1"/>
                </a:solidFill>
              </a:rPr>
              <a:t>の</a:t>
            </a:r>
            <a:r>
              <a:rPr lang="ja-JP" altLang="en-US" sz="2800" b="1" dirty="0">
                <a:solidFill>
                  <a:schemeClr val="bg1"/>
                </a:solidFill>
              </a:rPr>
              <a:t>リスク</a:t>
            </a:r>
          </a:p>
        </p:txBody>
      </p:sp>
      <p:sp>
        <p:nvSpPr>
          <p:cNvPr id="27" name="テキスト ボックス 26"/>
          <p:cNvSpPr txBox="1">
            <a:spLocks noChangeArrowheads="1"/>
          </p:cNvSpPr>
          <p:nvPr/>
        </p:nvSpPr>
        <p:spPr bwMode="auto">
          <a:xfrm>
            <a:off x="1348284" y="6093296"/>
            <a:ext cx="761632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メイリオ" pitchFamily="50" charset="-128"/>
                <a:cs typeface="メイリオ" pitchFamily="50" charset="-128"/>
              </a:defRPr>
            </a:lvl1pPr>
            <a:lvl2pPr marL="742950" indent="-285750" eaLnBrk="0" hangingPunct="0">
              <a:defRPr kumimoji="1">
                <a:solidFill>
                  <a:schemeClr val="tx1"/>
                </a:solidFill>
                <a:latin typeface="Calibri" pitchFamily="34" charset="0"/>
                <a:ea typeface="メイリオ" pitchFamily="50" charset="-128"/>
                <a:cs typeface="メイリオ" pitchFamily="50" charset="-128"/>
              </a:defRPr>
            </a:lvl2pPr>
            <a:lvl3pPr marL="1143000" indent="-228600" eaLnBrk="0" hangingPunct="0">
              <a:defRPr kumimoji="1">
                <a:solidFill>
                  <a:schemeClr val="tx1"/>
                </a:solidFill>
                <a:latin typeface="Calibri" pitchFamily="34" charset="0"/>
                <a:ea typeface="メイリオ" pitchFamily="50" charset="-128"/>
                <a:cs typeface="メイリオ" pitchFamily="50" charset="-128"/>
              </a:defRPr>
            </a:lvl3pPr>
            <a:lvl4pPr marL="1600200" indent="-228600" eaLnBrk="0" hangingPunct="0">
              <a:defRPr kumimoji="1">
                <a:solidFill>
                  <a:schemeClr val="tx1"/>
                </a:solidFill>
                <a:latin typeface="Calibri" pitchFamily="34" charset="0"/>
                <a:ea typeface="メイリオ" pitchFamily="50" charset="-128"/>
                <a:cs typeface="メイリオ" pitchFamily="50" charset="-128"/>
              </a:defRPr>
            </a:lvl4pPr>
            <a:lvl5pPr marL="2057400" indent="-228600" eaLnBrk="0" hangingPunct="0">
              <a:defRPr kumimoji="1">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eaLnBrk="1" hangingPunct="1"/>
            <a:r>
              <a:rPr lang="ja-JP" altLang="en-US" sz="1200" dirty="0" smtClean="0"/>
              <a:t>（出所）厚生</a:t>
            </a:r>
            <a:r>
              <a:rPr lang="ja-JP" altLang="en-US" sz="1200" dirty="0"/>
              <a:t>労働省「介護給付費等実態</a:t>
            </a:r>
            <a:r>
              <a:rPr lang="ja-JP" altLang="en-US" sz="1200" dirty="0" smtClean="0"/>
              <a:t>調査（平成</a:t>
            </a:r>
            <a:r>
              <a:rPr lang="en-US" altLang="ja-JP" sz="1200" dirty="0"/>
              <a:t>28</a:t>
            </a:r>
            <a:r>
              <a:rPr lang="ja-JP" altLang="en-US" sz="1200" dirty="0"/>
              <a:t>年</a:t>
            </a:r>
            <a:r>
              <a:rPr lang="en-US" altLang="ja-JP" sz="1200" dirty="0"/>
              <a:t>6</a:t>
            </a:r>
            <a:r>
              <a:rPr lang="ja-JP" altLang="en-US" sz="1200" dirty="0"/>
              <a:t>月</a:t>
            </a:r>
            <a:r>
              <a:rPr lang="ja-JP" altLang="en-US" sz="1200" dirty="0" smtClean="0"/>
              <a:t>審査分）」をもとに生命保険文化センター作成</a:t>
            </a:r>
            <a:endParaRPr lang="ja-JP" altLang="en-US" sz="1200" dirty="0"/>
          </a:p>
        </p:txBody>
      </p:sp>
      <p:sp>
        <p:nvSpPr>
          <p:cNvPr id="18" name="角丸四角形 17"/>
          <p:cNvSpPr/>
          <p:nvPr/>
        </p:nvSpPr>
        <p:spPr>
          <a:xfrm>
            <a:off x="179388" y="765175"/>
            <a:ext cx="8785225" cy="10795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a:defRPr/>
            </a:pPr>
            <a:r>
              <a:rPr lang="ja-JP" altLang="en-US" sz="2400" dirty="0">
                <a:solidFill>
                  <a:schemeClr val="tx1"/>
                </a:solidFill>
              </a:rPr>
              <a:t>この数字は何を表しているでしょうか？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3" grpId="0"/>
      <p:bldP spid="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スライド番号プレースホルダー 27"/>
          <p:cNvSpPr>
            <a:spLocks noGrp="1"/>
          </p:cNvSpPr>
          <p:nvPr>
            <p:ph type="sldNum" sz="quarter" idx="12"/>
          </p:nvPr>
        </p:nvSpPr>
        <p:spPr/>
        <p:txBody>
          <a:bodyPr/>
          <a:lstStyle/>
          <a:p>
            <a:pPr>
              <a:defRPr/>
            </a:pPr>
            <a:fld id="{24C08AD7-5A43-4D38-A5DE-A7EBC85A69DE}" type="slidenum">
              <a:rPr lang="ja-JP" altLang="en-US"/>
              <a:pPr>
                <a:defRPr/>
              </a:pPr>
              <a:t>9</a:t>
            </a:fld>
            <a:endParaRPr lang="ja-JP" altLang="en-US"/>
          </a:p>
        </p:txBody>
      </p:sp>
      <p:sp>
        <p:nvSpPr>
          <p:cNvPr id="32" name="正方形/長方形 31"/>
          <p:cNvSpPr/>
          <p:nvPr/>
        </p:nvSpPr>
        <p:spPr>
          <a:xfrm>
            <a:off x="732333" y="19050"/>
            <a:ext cx="7560000" cy="648000"/>
          </a:xfrm>
          <a:prstGeom prst="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400" dirty="0"/>
              <a:t>備えるべきリスクとは</a:t>
            </a:r>
            <a:endParaRPr lang="en-US" altLang="ja-JP" sz="2400" dirty="0"/>
          </a:p>
        </p:txBody>
      </p:sp>
      <p:sp>
        <p:nvSpPr>
          <p:cNvPr id="35" name="角丸四角形 34"/>
          <p:cNvSpPr/>
          <p:nvPr/>
        </p:nvSpPr>
        <p:spPr>
          <a:xfrm>
            <a:off x="35568" y="19050"/>
            <a:ext cx="648000" cy="648000"/>
          </a:xfrm>
          <a:prstGeom prst="roundRect">
            <a:avLst/>
          </a:prstGeom>
          <a:solidFill>
            <a:schemeClr val="accent2">
              <a:lumMod val="75000"/>
            </a:schemeClr>
          </a:solidFill>
          <a:ln>
            <a:noFill/>
          </a:ln>
          <a:effectLst>
            <a:outerShdw blurRad="127000" dist="38100" dir="2700000" algn="ctr">
              <a:srgbClr val="000000">
                <a:alpha val="45000"/>
              </a:srgbClr>
            </a:outerShdw>
          </a:effectLst>
          <a:scene3d>
            <a:camera prst="orthographicFront"/>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wrap="none" lIns="72000" tIns="36000" bIns="72000" anchor="ctr"/>
          <a:lstStyle/>
          <a:p>
            <a:pPr algn="ctr">
              <a:defRPr/>
            </a:pPr>
            <a:r>
              <a:rPr lang="en-US" altLang="ja-JP" sz="1100" b="1" dirty="0">
                <a:solidFill>
                  <a:schemeClr val="bg1"/>
                </a:solidFill>
              </a:rPr>
              <a:t>CHAPTER</a:t>
            </a:r>
          </a:p>
          <a:p>
            <a:pPr algn="ctr">
              <a:defRPr/>
            </a:pPr>
            <a:r>
              <a:rPr lang="en-US" altLang="ja-JP" sz="2400" b="1" dirty="0">
                <a:solidFill>
                  <a:schemeClr val="bg1"/>
                </a:solidFill>
              </a:rPr>
              <a:t>1</a:t>
            </a:r>
            <a:endParaRPr lang="ja-JP" altLang="en-US" sz="2400" b="1" dirty="0">
              <a:solidFill>
                <a:schemeClr val="bg1"/>
              </a:solidFill>
            </a:endParaRPr>
          </a:p>
        </p:txBody>
      </p:sp>
      <p:cxnSp>
        <p:nvCxnSpPr>
          <p:cNvPr id="30" name="直線コネクタ 29"/>
          <p:cNvCxnSpPr/>
          <p:nvPr/>
        </p:nvCxnSpPr>
        <p:spPr>
          <a:xfrm>
            <a:off x="19050" y="6375400"/>
            <a:ext cx="9124950" cy="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 name="山形 23"/>
          <p:cNvSpPr/>
          <p:nvPr/>
        </p:nvSpPr>
        <p:spPr>
          <a:xfrm>
            <a:off x="3060700" y="1136650"/>
            <a:ext cx="431800" cy="576263"/>
          </a:xfrm>
          <a:prstGeom prst="chevron">
            <a:avLst/>
          </a:prstGeom>
          <a:solidFill>
            <a:schemeClr val="accent3">
              <a:lumMod val="75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37" name="円/楕円 36"/>
          <p:cNvSpPr/>
          <p:nvPr/>
        </p:nvSpPr>
        <p:spPr bwMode="auto">
          <a:xfrm>
            <a:off x="4197350" y="1536700"/>
            <a:ext cx="1800225" cy="700088"/>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a:normAutofit fontScale="92500" lnSpcReduction="20000"/>
          </a:bodyPr>
          <a:lstStyle/>
          <a:p>
            <a:pPr algn="ctr" fontAlgn="auto">
              <a:spcBef>
                <a:spcPts val="0"/>
              </a:spcBef>
              <a:spcAft>
                <a:spcPts val="0"/>
              </a:spcAft>
              <a:defRPr/>
            </a:pPr>
            <a:r>
              <a:rPr lang="ja-JP" altLang="en-US" sz="1400" dirty="0">
                <a:solidFill>
                  <a:schemeClr val="accent6">
                    <a:lumMod val="75000"/>
                  </a:schemeClr>
                </a:solidFill>
              </a:rPr>
              <a:t>教育資金</a:t>
            </a:r>
            <a:endParaRPr lang="en-US" altLang="ja-JP" sz="1400" dirty="0">
              <a:solidFill>
                <a:schemeClr val="accent6">
                  <a:lumMod val="75000"/>
                </a:schemeClr>
              </a:solidFill>
            </a:endParaRPr>
          </a:p>
          <a:p>
            <a:pPr algn="ctr" fontAlgn="auto">
              <a:spcBef>
                <a:spcPts val="0"/>
              </a:spcBef>
              <a:spcAft>
                <a:spcPts val="0"/>
              </a:spcAft>
              <a:defRPr/>
            </a:pPr>
            <a:r>
              <a:rPr lang="ja-JP" altLang="en-US" sz="1050" dirty="0">
                <a:solidFill>
                  <a:schemeClr val="accent6">
                    <a:lumMod val="75000"/>
                  </a:schemeClr>
                </a:solidFill>
              </a:rPr>
              <a:t>（</a:t>
            </a:r>
            <a:r>
              <a:rPr lang="ja-JP" altLang="en-US" sz="1050" dirty="0" smtClean="0">
                <a:solidFill>
                  <a:schemeClr val="accent6">
                    <a:lumMod val="75000"/>
                  </a:schemeClr>
                </a:solidFill>
              </a:rPr>
              <a:t>幼稚園</a:t>
            </a:r>
            <a:r>
              <a:rPr lang="ja-JP" altLang="en-US" sz="1050" dirty="0">
                <a:solidFill>
                  <a:schemeClr val="accent6">
                    <a:lumMod val="75000"/>
                  </a:schemeClr>
                </a:solidFill>
              </a:rPr>
              <a:t>～高校まで</a:t>
            </a:r>
            <a:r>
              <a:rPr lang="ja-JP" altLang="en-US" sz="1050" dirty="0" smtClean="0">
                <a:solidFill>
                  <a:schemeClr val="accent6">
                    <a:lumMod val="75000"/>
                  </a:schemeClr>
                </a:solidFill>
              </a:rPr>
              <a:t>公立）</a:t>
            </a:r>
            <a:endParaRPr lang="en-US" altLang="ja-JP" sz="1050" dirty="0">
              <a:solidFill>
                <a:schemeClr val="accent6">
                  <a:lumMod val="75000"/>
                </a:schemeClr>
              </a:solidFill>
            </a:endParaRPr>
          </a:p>
          <a:p>
            <a:pPr algn="ctr" fontAlgn="auto">
              <a:spcBef>
                <a:spcPts val="0"/>
              </a:spcBef>
              <a:spcAft>
                <a:spcPts val="0"/>
              </a:spcAft>
              <a:defRPr/>
            </a:pPr>
            <a:r>
              <a:rPr lang="en-US" altLang="ja-JP" sz="1600" b="1" dirty="0">
                <a:solidFill>
                  <a:schemeClr val="accent6">
                    <a:lumMod val="75000"/>
                  </a:schemeClr>
                </a:solidFill>
              </a:rPr>
              <a:t>528</a:t>
            </a:r>
            <a:r>
              <a:rPr lang="ja-JP" altLang="en-US" sz="1400" dirty="0">
                <a:solidFill>
                  <a:schemeClr val="accent6">
                    <a:lumMod val="75000"/>
                  </a:schemeClr>
                </a:solidFill>
              </a:rPr>
              <a:t>万円</a:t>
            </a:r>
            <a:r>
              <a:rPr lang="en-US" altLang="ja-JP" sz="900" dirty="0">
                <a:solidFill>
                  <a:schemeClr val="accent6">
                    <a:lumMod val="75000"/>
                  </a:schemeClr>
                </a:solidFill>
              </a:rPr>
              <a:t>※1</a:t>
            </a:r>
            <a:endParaRPr lang="ja-JP" altLang="en-US" sz="1050" dirty="0">
              <a:solidFill>
                <a:schemeClr val="accent6">
                  <a:lumMod val="75000"/>
                </a:schemeClr>
              </a:solidFill>
            </a:endParaRPr>
          </a:p>
        </p:txBody>
      </p:sp>
      <p:sp>
        <p:nvSpPr>
          <p:cNvPr id="38" name="円/楕円 37"/>
          <p:cNvSpPr/>
          <p:nvPr/>
        </p:nvSpPr>
        <p:spPr bwMode="auto">
          <a:xfrm>
            <a:off x="6264275" y="1528763"/>
            <a:ext cx="1800225" cy="700087"/>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algn="ctr" fontAlgn="auto">
              <a:spcBef>
                <a:spcPts val="0"/>
              </a:spcBef>
              <a:spcAft>
                <a:spcPts val="0"/>
              </a:spcAft>
              <a:defRPr/>
            </a:pPr>
            <a:r>
              <a:rPr lang="ja-JP" altLang="en-US" sz="1400" dirty="0">
                <a:solidFill>
                  <a:schemeClr val="accent6">
                    <a:lumMod val="75000"/>
                  </a:schemeClr>
                </a:solidFill>
              </a:rPr>
              <a:t>平均葬儀費用</a:t>
            </a:r>
            <a:endParaRPr lang="en-US" altLang="ja-JP" sz="1400" dirty="0">
              <a:solidFill>
                <a:schemeClr val="accent6">
                  <a:lumMod val="75000"/>
                </a:schemeClr>
              </a:solidFill>
            </a:endParaRPr>
          </a:p>
          <a:p>
            <a:pPr algn="ctr" fontAlgn="auto">
              <a:spcBef>
                <a:spcPts val="0"/>
              </a:spcBef>
              <a:spcAft>
                <a:spcPts val="0"/>
              </a:spcAft>
              <a:defRPr/>
            </a:pPr>
            <a:r>
              <a:rPr lang="en-US" altLang="ja-JP" b="1" dirty="0">
                <a:solidFill>
                  <a:schemeClr val="accent6">
                    <a:lumMod val="75000"/>
                  </a:schemeClr>
                </a:solidFill>
              </a:rPr>
              <a:t>195.7</a:t>
            </a:r>
            <a:r>
              <a:rPr lang="ja-JP" altLang="en-US" sz="1400" dirty="0">
                <a:solidFill>
                  <a:schemeClr val="accent6">
                    <a:lumMod val="75000"/>
                  </a:schemeClr>
                </a:solidFill>
              </a:rPr>
              <a:t>万円</a:t>
            </a:r>
            <a:r>
              <a:rPr lang="en-US" altLang="ja-JP" sz="800" dirty="0">
                <a:solidFill>
                  <a:srgbClr val="F79646">
                    <a:lumMod val="75000"/>
                  </a:srgbClr>
                </a:solidFill>
              </a:rPr>
              <a:t>※2</a:t>
            </a:r>
            <a:endParaRPr lang="ja-JP" altLang="en-US" sz="1400" dirty="0">
              <a:solidFill>
                <a:schemeClr val="accent6">
                  <a:lumMod val="75000"/>
                </a:schemeClr>
              </a:solidFill>
            </a:endParaRPr>
          </a:p>
        </p:txBody>
      </p:sp>
      <p:sp>
        <p:nvSpPr>
          <p:cNvPr id="40" name="正方形/長方形 39"/>
          <p:cNvSpPr/>
          <p:nvPr/>
        </p:nvSpPr>
        <p:spPr bwMode="auto">
          <a:xfrm>
            <a:off x="5688013" y="741363"/>
            <a:ext cx="2952750" cy="647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sz="1200" dirty="0">
                <a:solidFill>
                  <a:schemeClr val="accent3">
                    <a:lumMod val="50000"/>
                  </a:schemeClr>
                </a:solidFill>
              </a:rPr>
              <a:t>    ○家族の生活費　○葬儀費用</a:t>
            </a:r>
            <a:endParaRPr lang="en-US" altLang="ja-JP" sz="1200" dirty="0">
              <a:solidFill>
                <a:schemeClr val="accent3">
                  <a:lumMod val="50000"/>
                </a:schemeClr>
              </a:solidFill>
            </a:endParaRPr>
          </a:p>
          <a:p>
            <a:pPr fontAlgn="auto">
              <a:spcBef>
                <a:spcPts val="0"/>
              </a:spcBef>
              <a:spcAft>
                <a:spcPts val="0"/>
              </a:spcAft>
              <a:defRPr/>
            </a:pPr>
            <a:r>
              <a:rPr lang="en-US" altLang="ja-JP" sz="1200" dirty="0">
                <a:solidFill>
                  <a:schemeClr val="accent3">
                    <a:lumMod val="50000"/>
                  </a:schemeClr>
                </a:solidFill>
              </a:rPr>
              <a:t>    </a:t>
            </a:r>
            <a:r>
              <a:rPr lang="ja-JP" altLang="en-US" sz="1200" dirty="0">
                <a:solidFill>
                  <a:schemeClr val="accent3">
                    <a:lumMod val="50000"/>
                  </a:schemeClr>
                </a:solidFill>
              </a:rPr>
              <a:t>○子どもの教育資金・結婚資金　等</a:t>
            </a:r>
          </a:p>
        </p:txBody>
      </p:sp>
      <p:sp>
        <p:nvSpPr>
          <p:cNvPr id="41" name="正方形/長方形 40"/>
          <p:cNvSpPr/>
          <p:nvPr/>
        </p:nvSpPr>
        <p:spPr bwMode="auto">
          <a:xfrm>
            <a:off x="3600451" y="741188"/>
            <a:ext cx="2281237" cy="647700"/>
          </a:xfrm>
          <a:prstGeom prst="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bIns="0" anchor="ctr"/>
          <a:lstStyle/>
          <a:p>
            <a:pPr algn="ctr" fontAlgn="auto">
              <a:spcBef>
                <a:spcPts val="0"/>
              </a:spcBef>
              <a:spcAft>
                <a:spcPts val="0"/>
              </a:spcAft>
              <a:defRPr/>
            </a:pPr>
            <a:r>
              <a:rPr lang="ja-JP" altLang="en-US" b="1" dirty="0">
                <a:solidFill>
                  <a:schemeClr val="bg1"/>
                </a:solidFill>
              </a:rPr>
              <a:t>必要資金の確保</a:t>
            </a:r>
          </a:p>
        </p:txBody>
      </p:sp>
      <p:sp>
        <p:nvSpPr>
          <p:cNvPr id="15" name="角丸四角形 14"/>
          <p:cNvSpPr/>
          <p:nvPr/>
        </p:nvSpPr>
        <p:spPr>
          <a:xfrm>
            <a:off x="3851920" y="2242284"/>
            <a:ext cx="5160319"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000" dirty="0">
                <a:solidFill>
                  <a:schemeClr val="tx1"/>
                </a:solidFill>
              </a:rPr>
              <a:t>※</a:t>
            </a:r>
            <a:r>
              <a:rPr lang="en-US" altLang="ja-JP" sz="1000" dirty="0" smtClean="0">
                <a:solidFill>
                  <a:schemeClr val="tx1"/>
                </a:solidFill>
              </a:rPr>
              <a:t>1</a:t>
            </a:r>
            <a:r>
              <a:rPr lang="ja-JP" altLang="en-US" sz="1000" dirty="0" smtClean="0">
                <a:solidFill>
                  <a:schemeClr val="tx1"/>
                </a:solidFill>
              </a:rPr>
              <a:t>　文部</a:t>
            </a:r>
            <a:r>
              <a:rPr lang="ja-JP" altLang="en-US" sz="1000" dirty="0">
                <a:solidFill>
                  <a:schemeClr val="tx1"/>
                </a:solidFill>
              </a:rPr>
              <a:t>科学省「子供の学習費</a:t>
            </a:r>
            <a:r>
              <a:rPr lang="ja-JP" altLang="en-US" sz="1000" dirty="0" smtClean="0">
                <a:solidFill>
                  <a:schemeClr val="tx1"/>
                </a:solidFill>
              </a:rPr>
              <a:t>調査（平成</a:t>
            </a:r>
            <a:r>
              <a:rPr lang="en-US" altLang="ja-JP" sz="1000" dirty="0">
                <a:solidFill>
                  <a:schemeClr val="tx1"/>
                </a:solidFill>
              </a:rPr>
              <a:t>26</a:t>
            </a:r>
            <a:r>
              <a:rPr lang="ja-JP" altLang="en-US" sz="1000" dirty="0" smtClean="0">
                <a:solidFill>
                  <a:schemeClr val="tx1"/>
                </a:solidFill>
              </a:rPr>
              <a:t>年度）」</a:t>
            </a:r>
            <a:endParaRPr lang="en-US" altLang="ja-JP" sz="1000" dirty="0">
              <a:solidFill>
                <a:schemeClr val="tx1"/>
              </a:solidFill>
            </a:endParaRPr>
          </a:p>
          <a:p>
            <a:pPr>
              <a:defRPr/>
            </a:pPr>
            <a:r>
              <a:rPr lang="en-US" altLang="ja-JP" sz="1000" dirty="0">
                <a:solidFill>
                  <a:schemeClr val="tx1"/>
                </a:solidFill>
              </a:rPr>
              <a:t>※</a:t>
            </a:r>
            <a:r>
              <a:rPr lang="en-US" altLang="ja-JP" sz="1000" dirty="0" smtClean="0">
                <a:solidFill>
                  <a:schemeClr val="tx1"/>
                </a:solidFill>
              </a:rPr>
              <a:t>2</a:t>
            </a:r>
            <a:r>
              <a:rPr lang="ja-JP" altLang="en-US" sz="1000" dirty="0" smtClean="0">
                <a:solidFill>
                  <a:schemeClr val="tx1"/>
                </a:solidFill>
              </a:rPr>
              <a:t>　日本</a:t>
            </a:r>
            <a:r>
              <a:rPr lang="ja-JP" altLang="en-US" sz="1000" dirty="0">
                <a:solidFill>
                  <a:schemeClr val="tx1"/>
                </a:solidFill>
              </a:rPr>
              <a:t>消費者協会「第</a:t>
            </a:r>
            <a:r>
              <a:rPr lang="en-US" altLang="ja-JP" sz="1000" dirty="0">
                <a:solidFill>
                  <a:schemeClr val="tx1"/>
                </a:solidFill>
              </a:rPr>
              <a:t>11</a:t>
            </a:r>
            <a:r>
              <a:rPr lang="ja-JP" altLang="en-US" sz="1000" dirty="0">
                <a:solidFill>
                  <a:schemeClr val="tx1"/>
                </a:solidFill>
              </a:rPr>
              <a:t>回</a:t>
            </a:r>
            <a:r>
              <a:rPr lang="en-US" altLang="ja-JP" sz="1000" dirty="0">
                <a:solidFill>
                  <a:schemeClr val="tx1"/>
                </a:solidFill>
              </a:rPr>
              <a:t>『</a:t>
            </a:r>
            <a:r>
              <a:rPr lang="ja-JP" altLang="en-US" sz="1000" dirty="0">
                <a:solidFill>
                  <a:schemeClr val="tx1"/>
                </a:solidFill>
              </a:rPr>
              <a:t>葬儀についてのアンケート調査</a:t>
            </a:r>
            <a:r>
              <a:rPr lang="en-US" altLang="ja-JP" sz="1000" dirty="0">
                <a:solidFill>
                  <a:schemeClr val="tx1"/>
                </a:solidFill>
              </a:rPr>
              <a:t>』</a:t>
            </a:r>
            <a:r>
              <a:rPr lang="ja-JP" altLang="en-US" sz="1000" dirty="0" smtClean="0">
                <a:solidFill>
                  <a:schemeClr val="tx1"/>
                </a:solidFill>
              </a:rPr>
              <a:t>報告書</a:t>
            </a:r>
            <a:r>
              <a:rPr lang="ja-JP" altLang="en-US" sz="1000" dirty="0">
                <a:solidFill>
                  <a:schemeClr val="tx1"/>
                </a:solidFill>
              </a:rPr>
              <a:t>（</a:t>
            </a:r>
            <a:r>
              <a:rPr lang="ja-JP" altLang="en-US" sz="1000" dirty="0" smtClean="0">
                <a:solidFill>
                  <a:schemeClr val="tx1"/>
                </a:solidFill>
              </a:rPr>
              <a:t>平成</a:t>
            </a:r>
            <a:r>
              <a:rPr lang="en-US" altLang="ja-JP" sz="1000" dirty="0">
                <a:solidFill>
                  <a:schemeClr val="tx1"/>
                </a:solidFill>
              </a:rPr>
              <a:t>29</a:t>
            </a:r>
            <a:r>
              <a:rPr lang="ja-JP" altLang="en-US" sz="1000" dirty="0" smtClean="0">
                <a:solidFill>
                  <a:schemeClr val="tx1"/>
                </a:solidFill>
              </a:rPr>
              <a:t>年）」</a:t>
            </a:r>
            <a:endParaRPr lang="ja-JP" altLang="en-US" sz="1000" dirty="0">
              <a:solidFill>
                <a:schemeClr val="tx1"/>
              </a:solidFill>
            </a:endParaRPr>
          </a:p>
        </p:txBody>
      </p:sp>
      <p:sp>
        <p:nvSpPr>
          <p:cNvPr id="4" name="山形 3"/>
          <p:cNvSpPr/>
          <p:nvPr/>
        </p:nvSpPr>
        <p:spPr>
          <a:xfrm>
            <a:off x="3060700" y="3060700"/>
            <a:ext cx="431800" cy="576263"/>
          </a:xfrm>
          <a:prstGeom prst="chevron">
            <a:avLst/>
          </a:prstGeom>
          <a:solidFill>
            <a:schemeClr val="accent2">
              <a:lumMod val="60000"/>
              <a:lumOff val="40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13" name="円/楕円 12"/>
          <p:cNvSpPr/>
          <p:nvPr/>
        </p:nvSpPr>
        <p:spPr bwMode="auto">
          <a:xfrm>
            <a:off x="4197350" y="3476625"/>
            <a:ext cx="1800225" cy="700088"/>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fontAlgn="auto">
              <a:spcBef>
                <a:spcPts val="0"/>
              </a:spcBef>
              <a:spcAft>
                <a:spcPts val="0"/>
              </a:spcAft>
              <a:defRPr/>
            </a:pPr>
            <a:r>
              <a:rPr lang="ja-JP" altLang="en-US" sz="1400" dirty="0">
                <a:solidFill>
                  <a:schemeClr val="accent6">
                    <a:lumMod val="75000"/>
                  </a:schemeClr>
                </a:solidFill>
              </a:rPr>
              <a:t>平均入院日数</a:t>
            </a:r>
            <a:endParaRPr lang="en-US" altLang="ja-JP" sz="1400" dirty="0">
              <a:solidFill>
                <a:schemeClr val="accent6">
                  <a:lumMod val="75000"/>
                </a:schemeClr>
              </a:solidFill>
            </a:endParaRPr>
          </a:p>
          <a:p>
            <a:pPr algn="ctr" fontAlgn="auto">
              <a:spcBef>
                <a:spcPts val="0"/>
              </a:spcBef>
              <a:spcAft>
                <a:spcPts val="0"/>
              </a:spcAft>
              <a:defRPr/>
            </a:pPr>
            <a:r>
              <a:rPr lang="en-US" altLang="ja-JP" b="1" dirty="0">
                <a:solidFill>
                  <a:schemeClr val="accent6">
                    <a:lumMod val="75000"/>
                  </a:schemeClr>
                </a:solidFill>
              </a:rPr>
              <a:t>19.1</a:t>
            </a:r>
            <a:r>
              <a:rPr lang="ja-JP" altLang="en-US" sz="1400" dirty="0">
                <a:solidFill>
                  <a:schemeClr val="accent6">
                    <a:lumMod val="75000"/>
                  </a:schemeClr>
                </a:solidFill>
              </a:rPr>
              <a:t>日</a:t>
            </a:r>
            <a:r>
              <a:rPr lang="en-US" altLang="ja-JP" sz="800" dirty="0">
                <a:solidFill>
                  <a:srgbClr val="F79646">
                    <a:lumMod val="75000"/>
                  </a:srgbClr>
                </a:solidFill>
              </a:rPr>
              <a:t>※3</a:t>
            </a:r>
            <a:endParaRPr lang="ja-JP" altLang="en-US" sz="1400" dirty="0">
              <a:solidFill>
                <a:schemeClr val="accent6">
                  <a:lumMod val="75000"/>
                </a:schemeClr>
              </a:solidFill>
            </a:endParaRPr>
          </a:p>
        </p:txBody>
      </p:sp>
      <p:sp>
        <p:nvSpPr>
          <p:cNvPr id="17" name="円/楕円 16"/>
          <p:cNvSpPr/>
          <p:nvPr/>
        </p:nvSpPr>
        <p:spPr bwMode="auto">
          <a:xfrm>
            <a:off x="6264275" y="3468688"/>
            <a:ext cx="1800225" cy="700087"/>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fontAlgn="auto">
              <a:spcBef>
                <a:spcPts val="0"/>
              </a:spcBef>
              <a:spcAft>
                <a:spcPts val="0"/>
              </a:spcAft>
              <a:defRPr/>
            </a:pPr>
            <a:r>
              <a:rPr lang="ja-JP" altLang="en-US" sz="1400" dirty="0">
                <a:solidFill>
                  <a:schemeClr val="accent6">
                    <a:lumMod val="75000"/>
                  </a:schemeClr>
                </a:solidFill>
              </a:rPr>
              <a:t>自己負担費用</a:t>
            </a:r>
            <a:endParaRPr lang="en-US" altLang="ja-JP" sz="1400" dirty="0">
              <a:solidFill>
                <a:schemeClr val="accent6">
                  <a:lumMod val="75000"/>
                </a:schemeClr>
              </a:solidFill>
            </a:endParaRPr>
          </a:p>
          <a:p>
            <a:pPr algn="ctr" fontAlgn="auto">
              <a:spcBef>
                <a:spcPts val="0"/>
              </a:spcBef>
              <a:spcAft>
                <a:spcPts val="0"/>
              </a:spcAft>
              <a:defRPr/>
            </a:pPr>
            <a:r>
              <a:rPr lang="en-US" altLang="ja-JP" sz="1600" b="1" dirty="0">
                <a:solidFill>
                  <a:schemeClr val="accent6">
                    <a:lumMod val="75000"/>
                  </a:schemeClr>
                </a:solidFill>
              </a:rPr>
              <a:t>22.1</a:t>
            </a:r>
            <a:r>
              <a:rPr lang="ja-JP" altLang="en-US" sz="1400" dirty="0">
                <a:solidFill>
                  <a:schemeClr val="accent6">
                    <a:lumMod val="75000"/>
                  </a:schemeClr>
                </a:solidFill>
              </a:rPr>
              <a:t>万円</a:t>
            </a:r>
            <a:r>
              <a:rPr lang="en-US" altLang="ja-JP" sz="800" dirty="0">
                <a:solidFill>
                  <a:srgbClr val="F79646">
                    <a:lumMod val="75000"/>
                  </a:srgbClr>
                </a:solidFill>
              </a:rPr>
              <a:t>※3</a:t>
            </a:r>
            <a:endParaRPr lang="ja-JP" altLang="en-US" sz="1400" dirty="0">
              <a:solidFill>
                <a:schemeClr val="accent6">
                  <a:lumMod val="75000"/>
                </a:schemeClr>
              </a:solidFill>
            </a:endParaRPr>
          </a:p>
        </p:txBody>
      </p:sp>
      <p:sp>
        <p:nvSpPr>
          <p:cNvPr id="20" name="正方形/長方形 19"/>
          <p:cNvSpPr/>
          <p:nvPr/>
        </p:nvSpPr>
        <p:spPr bwMode="auto">
          <a:xfrm>
            <a:off x="5716588" y="2663825"/>
            <a:ext cx="2924175" cy="6492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sz="1200" dirty="0">
                <a:solidFill>
                  <a:schemeClr val="accent2"/>
                </a:solidFill>
              </a:rPr>
              <a:t>   ○治療費　○入院時食事代</a:t>
            </a:r>
            <a:endParaRPr lang="en-US" altLang="ja-JP" sz="1200" dirty="0">
              <a:solidFill>
                <a:schemeClr val="accent2"/>
              </a:solidFill>
            </a:endParaRPr>
          </a:p>
          <a:p>
            <a:pPr fontAlgn="auto">
              <a:spcBef>
                <a:spcPts val="0"/>
              </a:spcBef>
              <a:spcAft>
                <a:spcPts val="0"/>
              </a:spcAft>
              <a:defRPr/>
            </a:pPr>
            <a:r>
              <a:rPr lang="en-US" altLang="ja-JP" sz="1200" dirty="0">
                <a:solidFill>
                  <a:schemeClr val="accent2"/>
                </a:solidFill>
              </a:rPr>
              <a:t>   </a:t>
            </a:r>
            <a:r>
              <a:rPr lang="ja-JP" altLang="en-US" sz="1200" dirty="0">
                <a:solidFill>
                  <a:schemeClr val="accent2"/>
                </a:solidFill>
              </a:rPr>
              <a:t>○個室の差額ベッド代　等</a:t>
            </a:r>
          </a:p>
        </p:txBody>
      </p:sp>
      <p:sp>
        <p:nvSpPr>
          <p:cNvPr id="14" name="正方形/長方形 13"/>
          <p:cNvSpPr/>
          <p:nvPr/>
        </p:nvSpPr>
        <p:spPr bwMode="auto">
          <a:xfrm>
            <a:off x="3600451" y="2664283"/>
            <a:ext cx="2281237" cy="649288"/>
          </a:xfrm>
          <a:prstGeom prst="rect">
            <a:avLst/>
          </a:prstGeom>
          <a:solidFill>
            <a:schemeClr val="accent2">
              <a:lumMod val="60000"/>
              <a:lumOff val="40000"/>
            </a:schemeClr>
          </a:solidFill>
          <a:ln w="349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bIns="0" anchor="ctr"/>
          <a:lstStyle/>
          <a:p>
            <a:pPr algn="ctr" fontAlgn="auto">
              <a:spcBef>
                <a:spcPts val="0"/>
              </a:spcBef>
              <a:spcAft>
                <a:spcPts val="0"/>
              </a:spcAft>
              <a:defRPr/>
            </a:pPr>
            <a:r>
              <a:rPr lang="ja-JP" altLang="en-US" b="1" dirty="0">
                <a:solidFill>
                  <a:schemeClr val="bg1"/>
                </a:solidFill>
              </a:rPr>
              <a:t>医療費等の支払い</a:t>
            </a:r>
          </a:p>
        </p:txBody>
      </p:sp>
      <p:sp>
        <p:nvSpPr>
          <p:cNvPr id="47" name="角丸四角形 46"/>
          <p:cNvSpPr/>
          <p:nvPr/>
        </p:nvSpPr>
        <p:spPr>
          <a:xfrm>
            <a:off x="4259263" y="4187825"/>
            <a:ext cx="4752975"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000" dirty="0">
                <a:solidFill>
                  <a:schemeClr val="tx1"/>
                </a:solidFill>
              </a:rPr>
              <a:t>※</a:t>
            </a:r>
            <a:r>
              <a:rPr lang="en-US" altLang="ja-JP" sz="1000" dirty="0" smtClean="0">
                <a:solidFill>
                  <a:schemeClr val="tx1"/>
                </a:solidFill>
              </a:rPr>
              <a:t>3</a:t>
            </a:r>
            <a:r>
              <a:rPr lang="ja-JP" altLang="en-US" sz="1000" dirty="0" smtClean="0">
                <a:solidFill>
                  <a:schemeClr val="tx1"/>
                </a:solidFill>
              </a:rPr>
              <a:t>　生命</a:t>
            </a:r>
            <a:r>
              <a:rPr lang="ja-JP" altLang="en-US" sz="1000" dirty="0">
                <a:solidFill>
                  <a:schemeClr val="tx1"/>
                </a:solidFill>
              </a:rPr>
              <a:t>保険文化</a:t>
            </a:r>
            <a:r>
              <a:rPr lang="ja-JP" altLang="en-US" sz="1000" dirty="0" smtClean="0">
                <a:solidFill>
                  <a:schemeClr val="tx1"/>
                </a:solidFill>
              </a:rPr>
              <a:t>センター</a:t>
            </a:r>
            <a:r>
              <a:rPr lang="ja-JP" altLang="en-US" sz="1000" dirty="0">
                <a:solidFill>
                  <a:schemeClr val="tx1"/>
                </a:solidFill>
              </a:rPr>
              <a:t>「</a:t>
            </a:r>
            <a:r>
              <a:rPr lang="ja-JP" altLang="en-US" sz="1000" dirty="0" smtClean="0">
                <a:solidFill>
                  <a:schemeClr val="tx1"/>
                </a:solidFill>
              </a:rPr>
              <a:t>生活</a:t>
            </a:r>
            <a:r>
              <a:rPr lang="ja-JP" altLang="en-US" sz="1000" dirty="0">
                <a:solidFill>
                  <a:schemeClr val="tx1"/>
                </a:solidFill>
              </a:rPr>
              <a:t>保障に関する</a:t>
            </a:r>
            <a:r>
              <a:rPr lang="ja-JP" altLang="en-US" sz="1000" dirty="0" smtClean="0">
                <a:solidFill>
                  <a:schemeClr val="tx1"/>
                </a:solidFill>
              </a:rPr>
              <a:t>調査（平成</a:t>
            </a:r>
            <a:r>
              <a:rPr lang="en-US" altLang="ja-JP" sz="1000" dirty="0">
                <a:solidFill>
                  <a:schemeClr val="tx1"/>
                </a:solidFill>
              </a:rPr>
              <a:t>28</a:t>
            </a:r>
            <a:r>
              <a:rPr lang="ja-JP" altLang="en-US" sz="1000" dirty="0" smtClean="0">
                <a:solidFill>
                  <a:schemeClr val="tx1"/>
                </a:solidFill>
              </a:rPr>
              <a:t>年度）」</a:t>
            </a:r>
            <a:endParaRPr lang="ja-JP" altLang="en-US" sz="1000" dirty="0">
              <a:solidFill>
                <a:schemeClr val="tx1"/>
              </a:solidFill>
            </a:endParaRPr>
          </a:p>
        </p:txBody>
      </p:sp>
      <p:sp>
        <p:nvSpPr>
          <p:cNvPr id="23" name="山形 22"/>
          <p:cNvSpPr/>
          <p:nvPr/>
        </p:nvSpPr>
        <p:spPr>
          <a:xfrm>
            <a:off x="3060700" y="5043488"/>
            <a:ext cx="431800" cy="574675"/>
          </a:xfrm>
          <a:prstGeom prst="chevron">
            <a:avLst/>
          </a:prstGeom>
          <a:solidFill>
            <a:schemeClr val="accent2">
              <a:lumMod val="50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29" name="円/楕円 28"/>
          <p:cNvSpPr/>
          <p:nvPr/>
        </p:nvSpPr>
        <p:spPr bwMode="auto">
          <a:xfrm>
            <a:off x="4197350" y="5414963"/>
            <a:ext cx="1800225" cy="700087"/>
          </a:xfrm>
          <a:prstGeom prst="ellipse">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a:lstStyle/>
          <a:p>
            <a:pPr algn="ctr" fontAlgn="auto">
              <a:spcBef>
                <a:spcPts val="0"/>
              </a:spcBef>
              <a:spcAft>
                <a:spcPts val="0"/>
              </a:spcAft>
              <a:defRPr/>
            </a:pPr>
            <a:r>
              <a:rPr lang="ja-JP" altLang="en-US" sz="1400" dirty="0">
                <a:solidFill>
                  <a:schemeClr val="accent6">
                    <a:lumMod val="75000"/>
                  </a:schemeClr>
                </a:solidFill>
              </a:rPr>
              <a:t>一時的な費用</a:t>
            </a:r>
            <a:endParaRPr lang="en-US" altLang="ja-JP" sz="1400" dirty="0">
              <a:solidFill>
                <a:schemeClr val="accent6">
                  <a:lumMod val="75000"/>
                </a:schemeClr>
              </a:solidFill>
            </a:endParaRPr>
          </a:p>
          <a:p>
            <a:pPr algn="ctr" fontAlgn="auto">
              <a:spcBef>
                <a:spcPts val="0"/>
              </a:spcBef>
              <a:spcAft>
                <a:spcPts val="0"/>
              </a:spcAft>
              <a:defRPr/>
            </a:pPr>
            <a:r>
              <a:rPr lang="ja-JP" altLang="en-US" sz="1400" dirty="0">
                <a:solidFill>
                  <a:schemeClr val="accent6">
                    <a:lumMod val="75000"/>
                  </a:schemeClr>
                </a:solidFill>
              </a:rPr>
              <a:t>平均</a:t>
            </a:r>
            <a:r>
              <a:rPr lang="en-US" altLang="ja-JP" sz="1600" b="1" dirty="0">
                <a:solidFill>
                  <a:schemeClr val="accent6">
                    <a:lumMod val="75000"/>
                  </a:schemeClr>
                </a:solidFill>
              </a:rPr>
              <a:t>80</a:t>
            </a:r>
            <a:r>
              <a:rPr lang="ja-JP" altLang="en-US" sz="1400" dirty="0">
                <a:solidFill>
                  <a:schemeClr val="accent6">
                    <a:lumMod val="75000"/>
                  </a:schemeClr>
                </a:solidFill>
              </a:rPr>
              <a:t>万円</a:t>
            </a:r>
            <a:r>
              <a:rPr lang="en-US" altLang="ja-JP" sz="800" dirty="0">
                <a:solidFill>
                  <a:srgbClr val="F79646">
                    <a:lumMod val="75000"/>
                  </a:srgbClr>
                </a:solidFill>
              </a:rPr>
              <a:t>※4</a:t>
            </a:r>
            <a:endParaRPr lang="ja-JP" altLang="en-US" sz="1400" dirty="0">
              <a:solidFill>
                <a:schemeClr val="accent6">
                  <a:lumMod val="75000"/>
                </a:schemeClr>
              </a:solidFill>
            </a:endParaRPr>
          </a:p>
        </p:txBody>
      </p:sp>
      <p:sp>
        <p:nvSpPr>
          <p:cNvPr id="31" name="円/楕円 30"/>
          <p:cNvSpPr/>
          <p:nvPr/>
        </p:nvSpPr>
        <p:spPr bwMode="auto">
          <a:xfrm>
            <a:off x="6264275" y="5407025"/>
            <a:ext cx="1800225" cy="700088"/>
          </a:xfrm>
          <a:prstGeom prst="ellipse">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72000"/>
          <a:lstStyle/>
          <a:p>
            <a:pPr algn="ctr" fontAlgn="auto">
              <a:spcBef>
                <a:spcPts val="0"/>
              </a:spcBef>
              <a:spcAft>
                <a:spcPts val="0"/>
              </a:spcAft>
              <a:defRPr/>
            </a:pPr>
            <a:r>
              <a:rPr lang="ja-JP" altLang="en-US" sz="1400" dirty="0">
                <a:solidFill>
                  <a:schemeClr val="accent6">
                    <a:lumMod val="75000"/>
                  </a:schemeClr>
                </a:solidFill>
              </a:rPr>
              <a:t>月々かかる費用</a:t>
            </a:r>
            <a:endParaRPr lang="en-US" altLang="ja-JP" sz="1400" dirty="0">
              <a:solidFill>
                <a:schemeClr val="accent6">
                  <a:lumMod val="75000"/>
                </a:schemeClr>
              </a:solidFill>
            </a:endParaRPr>
          </a:p>
          <a:p>
            <a:pPr algn="ctr" fontAlgn="auto">
              <a:spcBef>
                <a:spcPts val="0"/>
              </a:spcBef>
              <a:spcAft>
                <a:spcPts val="0"/>
              </a:spcAft>
              <a:defRPr/>
            </a:pPr>
            <a:r>
              <a:rPr lang="ja-JP" altLang="en-US" sz="1400" dirty="0">
                <a:solidFill>
                  <a:schemeClr val="accent6">
                    <a:lumMod val="75000"/>
                  </a:schemeClr>
                </a:solidFill>
              </a:rPr>
              <a:t>平均</a:t>
            </a:r>
            <a:r>
              <a:rPr lang="en-US" altLang="ja-JP" sz="1600" b="1" dirty="0">
                <a:solidFill>
                  <a:schemeClr val="accent6">
                    <a:lumMod val="75000"/>
                  </a:schemeClr>
                </a:solidFill>
              </a:rPr>
              <a:t>7.9</a:t>
            </a:r>
            <a:r>
              <a:rPr lang="ja-JP" altLang="en-US" sz="1400" dirty="0">
                <a:solidFill>
                  <a:schemeClr val="accent6">
                    <a:lumMod val="75000"/>
                  </a:schemeClr>
                </a:solidFill>
              </a:rPr>
              <a:t>万円</a:t>
            </a:r>
            <a:r>
              <a:rPr lang="en-US" altLang="ja-JP" sz="800" dirty="0">
                <a:solidFill>
                  <a:srgbClr val="F79646">
                    <a:lumMod val="75000"/>
                  </a:srgbClr>
                </a:solidFill>
              </a:rPr>
              <a:t>※4</a:t>
            </a:r>
            <a:endParaRPr lang="ja-JP" altLang="en-US" sz="1400" dirty="0">
              <a:solidFill>
                <a:schemeClr val="accent6">
                  <a:lumMod val="75000"/>
                </a:schemeClr>
              </a:solidFill>
            </a:endParaRPr>
          </a:p>
        </p:txBody>
      </p:sp>
      <p:sp>
        <p:nvSpPr>
          <p:cNvPr id="33" name="正方形/長方形 32"/>
          <p:cNvSpPr/>
          <p:nvPr/>
        </p:nvSpPr>
        <p:spPr bwMode="auto">
          <a:xfrm>
            <a:off x="5688013" y="4646613"/>
            <a:ext cx="2952750" cy="647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fontAlgn="auto">
              <a:spcBef>
                <a:spcPts val="0"/>
              </a:spcBef>
              <a:spcAft>
                <a:spcPts val="0"/>
              </a:spcAft>
              <a:defRPr/>
            </a:pPr>
            <a:r>
              <a:rPr lang="ja-JP" altLang="en-US" sz="1200" dirty="0">
                <a:solidFill>
                  <a:schemeClr val="accent2">
                    <a:lumMod val="50000"/>
                  </a:schemeClr>
                </a:solidFill>
              </a:rPr>
              <a:t>    ○介護サービス利用費用　</a:t>
            </a:r>
            <a:endParaRPr lang="en-US" altLang="ja-JP" sz="1200" dirty="0">
              <a:solidFill>
                <a:schemeClr val="accent2">
                  <a:lumMod val="50000"/>
                </a:schemeClr>
              </a:solidFill>
            </a:endParaRPr>
          </a:p>
          <a:p>
            <a:pPr fontAlgn="auto">
              <a:spcBef>
                <a:spcPts val="0"/>
              </a:spcBef>
              <a:spcAft>
                <a:spcPts val="0"/>
              </a:spcAft>
              <a:defRPr/>
            </a:pPr>
            <a:r>
              <a:rPr lang="en-US" altLang="ja-JP" sz="1200" dirty="0">
                <a:solidFill>
                  <a:schemeClr val="accent2">
                    <a:lumMod val="50000"/>
                  </a:schemeClr>
                </a:solidFill>
              </a:rPr>
              <a:t>    </a:t>
            </a:r>
            <a:r>
              <a:rPr lang="ja-JP" altLang="en-US" sz="1200" dirty="0">
                <a:solidFill>
                  <a:schemeClr val="accent2">
                    <a:lumMod val="50000"/>
                  </a:schemeClr>
                </a:solidFill>
              </a:rPr>
              <a:t>○住宅リフォーム代</a:t>
            </a:r>
            <a:endParaRPr lang="en-US" altLang="ja-JP" sz="1200" dirty="0">
              <a:solidFill>
                <a:schemeClr val="accent2">
                  <a:lumMod val="50000"/>
                </a:schemeClr>
              </a:solidFill>
            </a:endParaRPr>
          </a:p>
          <a:p>
            <a:pPr fontAlgn="auto">
              <a:spcBef>
                <a:spcPts val="0"/>
              </a:spcBef>
              <a:spcAft>
                <a:spcPts val="0"/>
              </a:spcAft>
              <a:defRPr/>
            </a:pPr>
            <a:r>
              <a:rPr lang="en-US" altLang="ja-JP" sz="1200" dirty="0">
                <a:solidFill>
                  <a:schemeClr val="accent2">
                    <a:lumMod val="50000"/>
                  </a:schemeClr>
                </a:solidFill>
              </a:rPr>
              <a:t>    </a:t>
            </a:r>
            <a:r>
              <a:rPr lang="ja-JP" altLang="en-US" sz="1200" dirty="0">
                <a:solidFill>
                  <a:schemeClr val="accent2">
                    <a:lumMod val="50000"/>
                  </a:schemeClr>
                </a:solidFill>
              </a:rPr>
              <a:t>○有料老人ホームへの入居一時金　等</a:t>
            </a:r>
          </a:p>
        </p:txBody>
      </p:sp>
      <p:sp>
        <p:nvSpPr>
          <p:cNvPr id="34" name="正方形/長方形 33"/>
          <p:cNvSpPr/>
          <p:nvPr/>
        </p:nvSpPr>
        <p:spPr bwMode="auto">
          <a:xfrm>
            <a:off x="3600451" y="4646190"/>
            <a:ext cx="2281237" cy="647700"/>
          </a:xfrm>
          <a:prstGeom prst="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bIns="0" anchor="ctr"/>
          <a:lstStyle/>
          <a:p>
            <a:pPr algn="ctr" fontAlgn="auto">
              <a:spcBef>
                <a:spcPts val="0"/>
              </a:spcBef>
              <a:spcAft>
                <a:spcPts val="0"/>
              </a:spcAft>
              <a:defRPr/>
            </a:pPr>
            <a:r>
              <a:rPr lang="ja-JP" altLang="en-US" b="1" dirty="0">
                <a:solidFill>
                  <a:schemeClr val="bg1"/>
                </a:solidFill>
              </a:rPr>
              <a:t>介護費用の支払い</a:t>
            </a:r>
          </a:p>
        </p:txBody>
      </p:sp>
      <p:sp>
        <p:nvSpPr>
          <p:cNvPr id="48" name="角丸四角形 47"/>
          <p:cNvSpPr/>
          <p:nvPr/>
        </p:nvSpPr>
        <p:spPr>
          <a:xfrm>
            <a:off x="4067175" y="6073775"/>
            <a:ext cx="4752975"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r>
              <a:rPr lang="en-US" altLang="ja-JP" sz="1000" dirty="0">
                <a:solidFill>
                  <a:schemeClr val="tx1"/>
                </a:solidFill>
              </a:rPr>
              <a:t>※</a:t>
            </a:r>
            <a:r>
              <a:rPr lang="en-US" altLang="ja-JP" sz="1000" dirty="0" smtClean="0">
                <a:solidFill>
                  <a:schemeClr val="tx1"/>
                </a:solidFill>
              </a:rPr>
              <a:t>4</a:t>
            </a:r>
            <a:r>
              <a:rPr lang="ja-JP" altLang="en-US" sz="1000" dirty="0" smtClean="0">
                <a:solidFill>
                  <a:schemeClr val="tx1"/>
                </a:solidFill>
              </a:rPr>
              <a:t>　生命</a:t>
            </a:r>
            <a:r>
              <a:rPr lang="ja-JP" altLang="en-US" sz="1000" dirty="0">
                <a:solidFill>
                  <a:schemeClr val="tx1"/>
                </a:solidFill>
              </a:rPr>
              <a:t>保険文化</a:t>
            </a:r>
            <a:r>
              <a:rPr lang="ja-JP" altLang="en-US" sz="1000" dirty="0" smtClean="0">
                <a:solidFill>
                  <a:schemeClr val="tx1"/>
                </a:solidFill>
              </a:rPr>
              <a:t>センター</a:t>
            </a:r>
            <a:r>
              <a:rPr lang="ja-JP" altLang="en-US" sz="1000" dirty="0">
                <a:solidFill>
                  <a:schemeClr val="tx1"/>
                </a:solidFill>
              </a:rPr>
              <a:t>「</a:t>
            </a:r>
            <a:r>
              <a:rPr lang="ja-JP" altLang="en-US" sz="1000" dirty="0" smtClean="0">
                <a:solidFill>
                  <a:schemeClr val="tx1"/>
                </a:solidFill>
              </a:rPr>
              <a:t>生命</a:t>
            </a:r>
            <a:r>
              <a:rPr lang="ja-JP" altLang="en-US" sz="1000" dirty="0">
                <a:solidFill>
                  <a:schemeClr val="tx1"/>
                </a:solidFill>
              </a:rPr>
              <a:t>保険に関する全国実態</a:t>
            </a:r>
            <a:r>
              <a:rPr lang="ja-JP" altLang="en-US" sz="1000" dirty="0" smtClean="0">
                <a:solidFill>
                  <a:schemeClr val="tx1"/>
                </a:solidFill>
              </a:rPr>
              <a:t>調査（平成</a:t>
            </a:r>
            <a:r>
              <a:rPr lang="en-US" altLang="ja-JP" sz="1000" dirty="0">
                <a:solidFill>
                  <a:schemeClr val="tx1"/>
                </a:solidFill>
              </a:rPr>
              <a:t>27</a:t>
            </a:r>
            <a:r>
              <a:rPr lang="ja-JP" altLang="en-US" sz="1000" dirty="0" smtClean="0">
                <a:solidFill>
                  <a:schemeClr val="tx1"/>
                </a:solidFill>
              </a:rPr>
              <a:t>年度）」</a:t>
            </a:r>
            <a:endParaRPr lang="ja-JP" altLang="en-US" sz="1000" dirty="0">
              <a:solidFill>
                <a:schemeClr val="tx1"/>
              </a:solidFill>
            </a:endParaRPr>
          </a:p>
        </p:txBody>
      </p:sp>
      <p:sp>
        <p:nvSpPr>
          <p:cNvPr id="57" name="角丸四角形 56"/>
          <p:cNvSpPr/>
          <p:nvPr/>
        </p:nvSpPr>
        <p:spPr>
          <a:xfrm>
            <a:off x="34925" y="6072188"/>
            <a:ext cx="4752975" cy="431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defRPr/>
            </a:pPr>
            <a:endParaRPr lang="ja-JP" altLang="en-US" sz="1000" dirty="0">
              <a:solidFill>
                <a:schemeClr val="tx1"/>
              </a:solidFill>
            </a:endParaRPr>
          </a:p>
        </p:txBody>
      </p:sp>
      <p:sp>
        <p:nvSpPr>
          <p:cNvPr id="46" name="角丸四角形 45"/>
          <p:cNvSpPr/>
          <p:nvPr/>
        </p:nvSpPr>
        <p:spPr>
          <a:xfrm>
            <a:off x="168298" y="908720"/>
            <a:ext cx="2808240" cy="936000"/>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4400" b="1" dirty="0">
                <a:solidFill>
                  <a:schemeClr val="bg1"/>
                </a:solidFill>
              </a:rPr>
              <a:t>死亡</a:t>
            </a:r>
            <a:r>
              <a:rPr lang="ja-JP" altLang="en-US" sz="2400" b="1" dirty="0">
                <a:solidFill>
                  <a:schemeClr val="bg1"/>
                </a:solidFill>
              </a:rPr>
              <a:t>の</a:t>
            </a:r>
            <a:r>
              <a:rPr lang="ja-JP" altLang="en-US" sz="2800" b="1" dirty="0">
                <a:solidFill>
                  <a:schemeClr val="bg1"/>
                </a:solidFill>
              </a:rPr>
              <a:t>リスク</a:t>
            </a:r>
          </a:p>
        </p:txBody>
      </p:sp>
      <p:sp>
        <p:nvSpPr>
          <p:cNvPr id="49" name="角丸四角形 48"/>
          <p:cNvSpPr/>
          <p:nvPr/>
        </p:nvSpPr>
        <p:spPr>
          <a:xfrm>
            <a:off x="151780" y="2845571"/>
            <a:ext cx="2808240" cy="936000"/>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4400" b="1" dirty="0">
                <a:solidFill>
                  <a:schemeClr val="bg1"/>
                </a:solidFill>
              </a:rPr>
              <a:t>病気</a:t>
            </a:r>
            <a:r>
              <a:rPr lang="ja-JP" altLang="en-US" sz="2400" b="1" dirty="0">
                <a:solidFill>
                  <a:schemeClr val="bg1"/>
                </a:solidFill>
              </a:rPr>
              <a:t>の</a:t>
            </a:r>
            <a:r>
              <a:rPr lang="ja-JP" altLang="en-US" sz="2800" b="1" dirty="0">
                <a:solidFill>
                  <a:schemeClr val="bg1"/>
                </a:solidFill>
              </a:rPr>
              <a:t>リスク</a:t>
            </a:r>
          </a:p>
        </p:txBody>
      </p:sp>
      <p:sp>
        <p:nvSpPr>
          <p:cNvPr id="50" name="角丸四角形 49"/>
          <p:cNvSpPr/>
          <p:nvPr/>
        </p:nvSpPr>
        <p:spPr>
          <a:xfrm>
            <a:off x="177193" y="4862825"/>
            <a:ext cx="2808240" cy="936000"/>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ja-JP" altLang="en-US" sz="4400" b="1" dirty="0">
                <a:solidFill>
                  <a:schemeClr val="bg1"/>
                </a:solidFill>
              </a:rPr>
              <a:t>介護</a:t>
            </a:r>
            <a:r>
              <a:rPr lang="ja-JP" altLang="en-US" sz="2400" b="1" dirty="0">
                <a:solidFill>
                  <a:schemeClr val="bg1"/>
                </a:solidFill>
              </a:rPr>
              <a:t>の</a:t>
            </a:r>
            <a:r>
              <a:rPr lang="ja-JP" altLang="en-US" sz="2800" b="1" dirty="0">
                <a:solidFill>
                  <a:schemeClr val="bg1"/>
                </a:solidFill>
              </a:rPr>
              <a:t>リスク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fade">
                                      <p:cBhvr>
                                        <p:cTn id="17" dur="500"/>
                                        <p:tgtEl>
                                          <p:spTgt spid="41"/>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
                                        </p:tgtEl>
                                        <p:attrNameLst>
                                          <p:attrName>style.visibility</p:attrName>
                                        </p:attrNameLst>
                                      </p:cBhvr>
                                      <p:to>
                                        <p:strVal val="visible"/>
                                      </p:to>
                                    </p:set>
                                    <p:animEffect transition="in" filter="fade">
                                      <p:cBhvr>
                                        <p:cTn id="20" dur="500"/>
                                        <p:tgtEl>
                                          <p:spTgt spid="4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fade">
                                      <p:cBhvr>
                                        <p:cTn id="25" dur="500"/>
                                        <p:tgtEl>
                                          <p:spTgt spid="3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500"/>
                                        <p:tgtEl>
                                          <p:spTgt spid="3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49"/>
                                        </p:tgtEl>
                                        <p:attrNameLst>
                                          <p:attrName>style.visibility</p:attrName>
                                        </p:attrNameLst>
                                      </p:cBhvr>
                                      <p:to>
                                        <p:strVal val="visible"/>
                                      </p:to>
                                    </p:set>
                                    <p:animEffect transition="in" filter="fade">
                                      <p:cBhvr>
                                        <p:cTn id="36" dur="500"/>
                                        <p:tgtEl>
                                          <p:spTgt spid="4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500"/>
                                        <p:tgtEl>
                                          <p:spTgt spid="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fade">
                                      <p:cBhvr>
                                        <p:cTn id="46" dur="500"/>
                                        <p:tgtEl>
                                          <p:spTgt spid="14"/>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fade">
                                      <p:cBhvr>
                                        <p:cTn id="54" dur="500"/>
                                        <p:tgtEl>
                                          <p:spTgt spid="1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fade">
                                      <p:cBhvr>
                                        <p:cTn id="57" dur="500"/>
                                        <p:tgtEl>
                                          <p:spTgt spid="1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47"/>
                                        </p:tgtEl>
                                        <p:attrNameLst>
                                          <p:attrName>style.visibility</p:attrName>
                                        </p:attrNameLst>
                                      </p:cBhvr>
                                      <p:to>
                                        <p:strVal val="visible"/>
                                      </p:to>
                                    </p:set>
                                    <p:animEffect transition="in" filter="fade">
                                      <p:cBhvr>
                                        <p:cTn id="60" dur="500"/>
                                        <p:tgtEl>
                                          <p:spTgt spid="47"/>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nodeType="clickEffect">
                                  <p:stCondLst>
                                    <p:cond delay="0"/>
                                  </p:stCondLst>
                                  <p:childTnLst>
                                    <p:set>
                                      <p:cBhvr>
                                        <p:cTn id="64" dur="1" fill="hold">
                                          <p:stCondLst>
                                            <p:cond delay="0"/>
                                          </p:stCondLst>
                                        </p:cTn>
                                        <p:tgtEl>
                                          <p:spTgt spid="50"/>
                                        </p:tgtEl>
                                        <p:attrNameLst>
                                          <p:attrName>style.visibility</p:attrName>
                                        </p:attrNameLst>
                                      </p:cBhvr>
                                      <p:to>
                                        <p:strVal val="visible"/>
                                      </p:to>
                                    </p:set>
                                    <p:animEffect transition="in" filter="fade">
                                      <p:cBhvr>
                                        <p:cTn id="65" dur="500"/>
                                        <p:tgtEl>
                                          <p:spTgt spid="5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500"/>
                                        <p:tgtEl>
                                          <p:spTgt spid="23"/>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nodeType="clickEffect">
                                  <p:stCondLst>
                                    <p:cond delay="0"/>
                                  </p:stCondLst>
                                  <p:childTnLst>
                                    <p:set>
                                      <p:cBhvr>
                                        <p:cTn id="74" dur="1" fill="hold">
                                          <p:stCondLst>
                                            <p:cond delay="0"/>
                                          </p:stCondLst>
                                        </p:cTn>
                                        <p:tgtEl>
                                          <p:spTgt spid="34"/>
                                        </p:tgtEl>
                                        <p:attrNameLst>
                                          <p:attrName>style.visibility</p:attrName>
                                        </p:attrNameLst>
                                      </p:cBhvr>
                                      <p:to>
                                        <p:strVal val="visible"/>
                                      </p:to>
                                    </p:set>
                                    <p:animEffect transition="in" filter="fade">
                                      <p:cBhvr>
                                        <p:cTn id="75" dur="500"/>
                                        <p:tgtEl>
                                          <p:spTgt spid="34"/>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33"/>
                                        </p:tgtEl>
                                        <p:attrNameLst>
                                          <p:attrName>style.visibility</p:attrName>
                                        </p:attrNameLst>
                                      </p:cBhvr>
                                      <p:to>
                                        <p:strVal val="visible"/>
                                      </p:to>
                                    </p:set>
                                    <p:animEffect transition="in" filter="fade">
                                      <p:cBhvr>
                                        <p:cTn id="78" dur="500"/>
                                        <p:tgtEl>
                                          <p:spTgt spid="33"/>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animEffect transition="in" filter="fade">
                                      <p:cBhvr>
                                        <p:cTn id="83" dur="500"/>
                                        <p:tgtEl>
                                          <p:spTgt spid="29"/>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fade">
                                      <p:cBhvr>
                                        <p:cTn id="86" dur="500"/>
                                        <p:tgtEl>
                                          <p:spTgt spid="31"/>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48"/>
                                        </p:tgtEl>
                                        <p:attrNameLst>
                                          <p:attrName>style.visibility</p:attrName>
                                        </p:attrNameLst>
                                      </p:cBhvr>
                                      <p:to>
                                        <p:strVal val="visible"/>
                                      </p:to>
                                    </p:set>
                                    <p:animEffect transition="in" filter="fade">
                                      <p:cBhvr>
                                        <p:cTn id="89"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7" grpId="0" animBg="1"/>
      <p:bldP spid="38" grpId="0" animBg="1"/>
      <p:bldP spid="40" grpId="0"/>
      <p:bldP spid="15" grpId="0"/>
      <p:bldP spid="4" grpId="0" animBg="1"/>
      <p:bldP spid="13" grpId="0" animBg="1"/>
      <p:bldP spid="17" grpId="0" animBg="1"/>
      <p:bldP spid="20" grpId="0"/>
      <p:bldP spid="47" grpId="0"/>
      <p:bldP spid="23" grpId="0" animBg="1"/>
      <p:bldP spid="29" grpId="0" animBg="1"/>
      <p:bldP spid="31" grpId="0" animBg="1"/>
      <p:bldP spid="33" grpId="0"/>
      <p:bldP spid="48" grpId="0"/>
    </p:bldLst>
  </p:timing>
</p:sld>
</file>

<file path=ppt/theme/theme1.xml><?xml version="1.0" encoding="utf-8"?>
<a:theme xmlns:a="http://schemas.openxmlformats.org/drawingml/2006/main" name="ベーシック_ブラウン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メイリオ＋Calibri 最高☆">
      <a:majorFont>
        <a:latin typeface="Calibri"/>
        <a:ea typeface="メイリオ"/>
        <a:cs typeface=""/>
      </a:majorFont>
      <a:minorFont>
        <a:latin typeface="Calibr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ln>
          <a:noFill/>
        </a:ln>
      </a:spPr>
      <a:bodyPr rot="0" spcFirstLastPara="0" vertOverflow="overflow" horzOverflow="overflow" vert="horz" wrap="none" lIns="91440" tIns="72000" rIns="91440" bIns="36000" numCol="1" spcCol="0" rtlCol="0" fromWordArt="0" anchor="ctr" anchorCtr="0" forceAA="0" compatLnSpc="1">
        <a:prstTxWarp prst="textNoShape">
          <a:avLst/>
        </a:prstTxWarp>
        <a:noAutofit/>
      </a:bodyPr>
      <a:lstStyle>
        <a:defPPr algn="ctr">
          <a:defRPr kumimoji="1"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4925" cap="rnd">
          <a:solidFill>
            <a:schemeClr val="accent5">
              <a:lumMod val="60000"/>
              <a:lumOff val="40000"/>
            </a:schemeClr>
          </a:solidFill>
          <a:prstDash val="sysDot"/>
          <a:headEnd type="none"/>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kumimoji="1" dirty="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ベーシック_ブラウンテーマ</Template>
  <TotalTime>4446</TotalTime>
  <Words>3507</Words>
  <Application>Microsoft Office PowerPoint</Application>
  <PresentationFormat>画面に合わせる (4:3)</PresentationFormat>
  <Paragraphs>801</Paragraphs>
  <Slides>34</Slides>
  <Notes>0</Notes>
  <HiddenSlides>0</HiddenSlides>
  <MMClips>0</MMClips>
  <ScaleCrop>false</ScaleCrop>
  <HeadingPairs>
    <vt:vector size="4" baseType="variant">
      <vt:variant>
        <vt:lpstr>テーマ</vt:lpstr>
      </vt:variant>
      <vt:variant>
        <vt:i4>1</vt:i4>
      </vt:variant>
      <vt:variant>
        <vt:lpstr>スライド タイトル</vt:lpstr>
      </vt:variant>
      <vt:variant>
        <vt:i4>34</vt:i4>
      </vt:variant>
    </vt:vector>
  </HeadingPairs>
  <TitlesOfParts>
    <vt:vector size="35" baseType="lpstr">
      <vt:lpstr>ベーシック_ブラウンテーマ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第11回 リスクに備える①</dc:title>
  <cp:lastModifiedBy>2010</cp:lastModifiedBy>
  <cp:revision>178</cp:revision>
  <cp:lastPrinted>2017-05-02T10:41:13Z</cp:lastPrinted>
  <dcterms:created xsi:type="dcterms:W3CDTF">2017-01-26T02:39:01Z</dcterms:created>
  <dcterms:modified xsi:type="dcterms:W3CDTF">2017-05-26T08:15:50Z</dcterms:modified>
</cp:coreProperties>
</file>