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4170" r:id="rId1"/>
    <p:sldMasterId id="2147484182" r:id="rId2"/>
    <p:sldMasterId id="2147484194" r:id="rId3"/>
  </p:sldMasterIdLst>
  <p:notesMasterIdLst>
    <p:notesMasterId r:id="rId19"/>
  </p:notesMasterIdLst>
  <p:handoutMasterIdLst>
    <p:handoutMasterId r:id="rId20"/>
  </p:handoutMasterIdLst>
  <p:sldIdLst>
    <p:sldId id="484" r:id="rId4"/>
    <p:sldId id="487" r:id="rId5"/>
    <p:sldId id="485" r:id="rId6"/>
    <p:sldId id="490" r:id="rId7"/>
    <p:sldId id="496" r:id="rId8"/>
    <p:sldId id="495" r:id="rId9"/>
    <p:sldId id="494" r:id="rId10"/>
    <p:sldId id="493" r:id="rId11"/>
    <p:sldId id="492" r:id="rId12"/>
    <p:sldId id="489" r:id="rId13"/>
    <p:sldId id="491" r:id="rId14"/>
    <p:sldId id="488" r:id="rId15"/>
    <p:sldId id="501" r:id="rId16"/>
    <p:sldId id="486" r:id="rId17"/>
    <p:sldId id="500" r:id="rId18"/>
  </p:sldIdLst>
  <p:sldSz cx="12192000" cy="6858000"/>
  <p:notesSz cx="7102475" cy="102330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4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A3E3"/>
    <a:srgbClr val="FFFFCC"/>
    <a:srgbClr val="F5D849"/>
    <a:srgbClr val="F0D94E"/>
    <a:srgbClr val="D5EFFB"/>
    <a:srgbClr val="14AAEB"/>
    <a:srgbClr val="EC1B2C"/>
    <a:srgbClr val="FCB714"/>
    <a:srgbClr val="1295D0"/>
    <a:srgbClr val="75CC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58" autoAdjust="0"/>
    <p:restoredTop sz="92400" autoAdjust="0"/>
  </p:normalViewPr>
  <p:slideViewPr>
    <p:cSldViewPr snapToGrid="0">
      <p:cViewPr varScale="1">
        <p:scale>
          <a:sx n="69" d="100"/>
          <a:sy n="69" d="100"/>
        </p:scale>
        <p:origin x="906" y="48"/>
      </p:cViewPr>
      <p:guideLst>
        <p:guide orient="horz" pos="2160"/>
        <p:guide pos="54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ki.shibata\Desktop\&#12464;&#12521;&#12501;&#35201;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ki.shibata\Desktop\&#12464;&#12521;&#12501;&#35201;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ki.shibata\Desktop\&#12464;&#12521;&#12501;&#35201;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673813862362823E-2"/>
          <c:y val="3.7681765601615548E-2"/>
          <c:w val="0.88038439313579075"/>
          <c:h val="0.85452451752465464"/>
        </c:manualLayout>
      </c:layout>
      <c:lineChart>
        <c:grouping val="standard"/>
        <c:varyColors val="0"/>
        <c:ser>
          <c:idx val="0"/>
          <c:order val="0"/>
          <c:tx>
            <c:strRef>
              <c:f>高齢化!$B$2</c:f>
              <c:strCache>
                <c:ptCount val="1"/>
                <c:pt idx="0">
                  <c:v>男</c:v>
                </c:pt>
              </c:strCache>
            </c:strRef>
          </c:tx>
          <c:spPr>
            <a:ln w="50800" cap="rnd">
              <a:solidFill>
                <a:srgbClr val="13A3E3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13A3E3"/>
              </a:solidFill>
              <a:ln w="9525">
                <a:solidFill>
                  <a:srgbClr val="13A3E3"/>
                </a:solidFill>
              </a:ln>
              <a:effectLst/>
            </c:spPr>
          </c:marker>
          <c:dPt>
            <c:idx val="7"/>
            <c:marker>
              <c:symbol val="circle"/>
              <c:size val="10"/>
              <c:spPr>
                <a:solidFill>
                  <a:srgbClr val="13A3E3"/>
                </a:solidFill>
                <a:ln w="9525">
                  <a:solidFill>
                    <a:srgbClr val="13A3E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6B55-4D2C-8A80-F1C890326F89}"/>
              </c:ext>
            </c:extLst>
          </c:dPt>
          <c:dPt>
            <c:idx val="8"/>
            <c:marker>
              <c:symbol val="circle"/>
              <c:size val="10"/>
              <c:spPr>
                <a:solidFill>
                  <a:srgbClr val="13A3E3"/>
                </a:solidFill>
                <a:ln w="9525">
                  <a:solidFill>
                    <a:srgbClr val="13A3E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6B55-4D2C-8A80-F1C890326F89}"/>
              </c:ext>
            </c:extLst>
          </c:dPt>
          <c:dPt>
            <c:idx val="9"/>
            <c:marker>
              <c:symbol val="circle"/>
              <c:size val="10"/>
              <c:spPr>
                <a:solidFill>
                  <a:srgbClr val="13A3E3"/>
                </a:solidFill>
                <a:ln w="9525">
                  <a:solidFill>
                    <a:srgbClr val="13A3E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6B55-4D2C-8A80-F1C890326F89}"/>
              </c:ext>
            </c:extLst>
          </c:dPt>
          <c:dPt>
            <c:idx val="10"/>
            <c:marker>
              <c:symbol val="circle"/>
              <c:size val="10"/>
              <c:spPr>
                <a:solidFill>
                  <a:srgbClr val="13A3E3"/>
                </a:solidFill>
                <a:ln w="9525">
                  <a:solidFill>
                    <a:srgbClr val="13A3E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6B55-4D2C-8A80-F1C890326F89}"/>
              </c:ext>
            </c:extLst>
          </c:dPt>
          <c:dPt>
            <c:idx val="11"/>
            <c:marker>
              <c:symbol val="circle"/>
              <c:size val="10"/>
              <c:spPr>
                <a:solidFill>
                  <a:srgbClr val="13A3E3"/>
                </a:solidFill>
                <a:ln w="9525">
                  <a:solidFill>
                    <a:srgbClr val="13A3E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6B55-4D2C-8A80-F1C890326F89}"/>
              </c:ext>
            </c:extLst>
          </c:dPt>
          <c:cat>
            <c:numRef>
              <c:f>高齢化!$A$3:$A$14</c:f>
              <c:numCache>
                <c:formatCode>General</c:formatCode>
                <c:ptCount val="12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  <c:pt idx="7">
                  <c:v>2020</c:v>
                </c:pt>
                <c:pt idx="8">
                  <c:v>2030</c:v>
                </c:pt>
                <c:pt idx="9">
                  <c:v>2040</c:v>
                </c:pt>
                <c:pt idx="10">
                  <c:v>2050</c:v>
                </c:pt>
                <c:pt idx="11">
                  <c:v>2060</c:v>
                </c:pt>
              </c:numCache>
            </c:numRef>
          </c:cat>
          <c:val>
            <c:numRef>
              <c:f>高齢化!$B$3:$B$14</c:f>
              <c:numCache>
                <c:formatCode>0.00</c:formatCode>
                <c:ptCount val="12"/>
                <c:pt idx="0">
                  <c:v>58</c:v>
                </c:pt>
                <c:pt idx="1">
                  <c:v>65.319999999999993</c:v>
                </c:pt>
                <c:pt idx="2">
                  <c:v>69.319999999999993</c:v>
                </c:pt>
                <c:pt idx="3">
                  <c:v>73.349999999999994</c:v>
                </c:pt>
                <c:pt idx="4">
                  <c:v>75.92</c:v>
                </c:pt>
                <c:pt idx="5">
                  <c:v>77.72</c:v>
                </c:pt>
                <c:pt idx="6">
                  <c:v>79.55</c:v>
                </c:pt>
                <c:pt idx="7">
                  <c:v>81.34</c:v>
                </c:pt>
                <c:pt idx="8">
                  <c:v>82.39</c:v>
                </c:pt>
                <c:pt idx="9">
                  <c:v>83.27</c:v>
                </c:pt>
                <c:pt idx="10">
                  <c:v>84.02</c:v>
                </c:pt>
                <c:pt idx="11">
                  <c:v>84.66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B55-4D2C-8A80-F1C890326F89}"/>
            </c:ext>
          </c:extLst>
        </c:ser>
        <c:ser>
          <c:idx val="1"/>
          <c:order val="1"/>
          <c:tx>
            <c:strRef>
              <c:f>高齢化!$C$2</c:f>
              <c:strCache>
                <c:ptCount val="1"/>
                <c:pt idx="0">
                  <c:v>女</c:v>
                </c:pt>
              </c:strCache>
            </c:strRef>
          </c:tx>
          <c:spPr>
            <a:ln w="508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Pt>
            <c:idx val="7"/>
            <c:marker>
              <c:symbol val="circle"/>
              <c:size val="10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6B55-4D2C-8A80-F1C890326F89}"/>
              </c:ext>
            </c:extLst>
          </c:dPt>
          <c:dPt>
            <c:idx val="8"/>
            <c:marker>
              <c:symbol val="circle"/>
              <c:size val="10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6B55-4D2C-8A80-F1C890326F89}"/>
              </c:ext>
            </c:extLst>
          </c:dPt>
          <c:dPt>
            <c:idx val="9"/>
            <c:marker>
              <c:symbol val="circle"/>
              <c:size val="10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6B55-4D2C-8A80-F1C890326F89}"/>
              </c:ext>
            </c:extLst>
          </c:dPt>
          <c:dPt>
            <c:idx val="10"/>
            <c:marker>
              <c:symbol val="circle"/>
              <c:size val="10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6B55-4D2C-8A80-F1C890326F89}"/>
              </c:ext>
            </c:extLst>
          </c:dPt>
          <c:dPt>
            <c:idx val="11"/>
            <c:marker>
              <c:symbol val="circle"/>
              <c:size val="10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6B55-4D2C-8A80-F1C890326F89}"/>
              </c:ext>
            </c:extLst>
          </c:dPt>
          <c:cat>
            <c:numRef>
              <c:f>高齢化!$A$3:$A$14</c:f>
              <c:numCache>
                <c:formatCode>General</c:formatCode>
                <c:ptCount val="12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  <c:pt idx="7">
                  <c:v>2020</c:v>
                </c:pt>
                <c:pt idx="8">
                  <c:v>2030</c:v>
                </c:pt>
                <c:pt idx="9">
                  <c:v>2040</c:v>
                </c:pt>
                <c:pt idx="10">
                  <c:v>2050</c:v>
                </c:pt>
                <c:pt idx="11">
                  <c:v>2060</c:v>
                </c:pt>
              </c:numCache>
            </c:numRef>
          </c:cat>
          <c:val>
            <c:numRef>
              <c:f>高齢化!$C$3:$C$14</c:f>
              <c:numCache>
                <c:formatCode>0.00</c:formatCode>
                <c:ptCount val="12"/>
                <c:pt idx="0">
                  <c:v>61.5</c:v>
                </c:pt>
                <c:pt idx="1">
                  <c:v>70.19</c:v>
                </c:pt>
                <c:pt idx="2">
                  <c:v>74.66</c:v>
                </c:pt>
                <c:pt idx="3">
                  <c:v>78.760000000000005</c:v>
                </c:pt>
                <c:pt idx="4">
                  <c:v>81.900000000000006</c:v>
                </c:pt>
                <c:pt idx="5">
                  <c:v>84.6</c:v>
                </c:pt>
                <c:pt idx="6">
                  <c:v>86.3</c:v>
                </c:pt>
                <c:pt idx="7">
                  <c:v>87.64</c:v>
                </c:pt>
                <c:pt idx="8">
                  <c:v>88.72</c:v>
                </c:pt>
                <c:pt idx="9">
                  <c:v>89.63</c:v>
                </c:pt>
                <c:pt idx="10">
                  <c:v>90.4</c:v>
                </c:pt>
                <c:pt idx="11">
                  <c:v>91.06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6B55-4D2C-8A80-F1C890326F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7346432"/>
        <c:axId val="666903992"/>
      </c:lineChart>
      <c:catAx>
        <c:axId val="457346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666903992"/>
        <c:crosses val="autoZero"/>
        <c:auto val="1"/>
        <c:lblAlgn val="ctr"/>
        <c:lblOffset val="100"/>
        <c:noMultiLvlLbl val="0"/>
      </c:catAx>
      <c:valAx>
        <c:axId val="666903992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457346432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508002496191463"/>
          <c:y val="0.67369893922072033"/>
          <c:w val="0.2491379574056739"/>
          <c:h val="0.248300151436099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Meiryo UI" panose="020B0604030504040204" pitchFamily="50" charset="-128"/>
          <a:ea typeface="Meiryo UI" panose="020B0604030504040204" pitchFamily="50" charset="-128"/>
        </a:defRPr>
      </a:pPr>
      <a:endParaRPr lang="ja-JP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r>
              <a:rPr lang="en-US" sz="1800" b="1" dirty="0">
                <a:solidFill>
                  <a:schemeClr val="tx1"/>
                </a:solidFill>
              </a:rPr>
              <a:t>1,000</a:t>
            </a:r>
            <a:r>
              <a:rPr lang="ja-JP" sz="1800" b="1" dirty="0">
                <a:solidFill>
                  <a:schemeClr val="tx1"/>
                </a:solidFill>
              </a:rPr>
              <a:t>円以下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キャッシュレス!$B$3</c:f>
              <c:strCache>
                <c:ptCount val="1"/>
                <c:pt idx="0">
                  <c:v>2016年</c:v>
                </c:pt>
              </c:strCache>
            </c:strRef>
          </c:tx>
          <c:spPr>
            <a:solidFill>
              <a:srgbClr val="14AAE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キャッシュレス!$A$4:$A$6</c:f>
              <c:strCache>
                <c:ptCount val="3"/>
                <c:pt idx="0">
                  <c:v>現金</c:v>
                </c:pt>
                <c:pt idx="1">
                  <c:v>クレジットカード</c:v>
                </c:pt>
                <c:pt idx="2">
                  <c:v>電子マネー</c:v>
                </c:pt>
              </c:strCache>
            </c:strRef>
          </c:cat>
          <c:val>
            <c:numRef>
              <c:f>キャッシュレス!$B$4:$B$6</c:f>
              <c:numCache>
                <c:formatCode>0.0</c:formatCode>
                <c:ptCount val="3"/>
                <c:pt idx="0">
                  <c:v>85.9</c:v>
                </c:pt>
                <c:pt idx="1">
                  <c:v>6</c:v>
                </c:pt>
                <c:pt idx="2">
                  <c:v>13.9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98-41E4-A172-D521183643B0}"/>
            </c:ext>
          </c:extLst>
        </c:ser>
        <c:ser>
          <c:idx val="1"/>
          <c:order val="1"/>
          <c:tx>
            <c:strRef>
              <c:f>キャッシュレス!$C$3</c:f>
              <c:strCache>
                <c:ptCount val="1"/>
                <c:pt idx="0">
                  <c:v>2020年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キャッシュレス!$A$4:$A$6</c:f>
              <c:strCache>
                <c:ptCount val="3"/>
                <c:pt idx="0">
                  <c:v>現金</c:v>
                </c:pt>
                <c:pt idx="1">
                  <c:v>クレジットカード</c:v>
                </c:pt>
                <c:pt idx="2">
                  <c:v>電子マネー</c:v>
                </c:pt>
              </c:strCache>
            </c:strRef>
          </c:cat>
          <c:val>
            <c:numRef>
              <c:f>キャッシュレス!$C$4:$C$6</c:f>
              <c:numCache>
                <c:formatCode>0.0</c:formatCode>
                <c:ptCount val="3"/>
                <c:pt idx="0">
                  <c:v>70.8</c:v>
                </c:pt>
                <c:pt idx="1">
                  <c:v>14.1</c:v>
                </c:pt>
                <c:pt idx="2">
                  <c:v>29.6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98-41E4-A172-D521183643B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60363880"/>
        <c:axId val="660366504"/>
      </c:barChart>
      <c:catAx>
        <c:axId val="660363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660366504"/>
        <c:crosses val="autoZero"/>
        <c:auto val="1"/>
        <c:lblAlgn val="ctr"/>
        <c:lblOffset val="100"/>
        <c:noMultiLvlLbl val="0"/>
      </c:catAx>
      <c:valAx>
        <c:axId val="660366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66036388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Meiryo UI" panose="020B0604030504040204" pitchFamily="50" charset="-128"/>
          <a:ea typeface="Meiryo UI" panose="020B0604030504040204" pitchFamily="50" charset="-128"/>
        </a:defRPr>
      </a:pPr>
      <a:endParaRPr lang="ja-JP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r>
              <a:rPr lang="ja-JP" sz="1800" b="1" dirty="0">
                <a:solidFill>
                  <a:schemeClr val="tx1"/>
                </a:solidFill>
              </a:rPr>
              <a:t>１万円超５万円以下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キャッシュレス!$B$9</c:f>
              <c:strCache>
                <c:ptCount val="1"/>
                <c:pt idx="0">
                  <c:v>2016年</c:v>
                </c:pt>
              </c:strCache>
            </c:strRef>
          </c:tx>
          <c:spPr>
            <a:solidFill>
              <a:srgbClr val="14AAE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キャッシュレス!$A$10:$A$12</c:f>
              <c:strCache>
                <c:ptCount val="3"/>
                <c:pt idx="0">
                  <c:v>現金</c:v>
                </c:pt>
                <c:pt idx="1">
                  <c:v>クレジットカード</c:v>
                </c:pt>
                <c:pt idx="2">
                  <c:v>電子マネー</c:v>
                </c:pt>
              </c:strCache>
            </c:strRef>
          </c:cat>
          <c:val>
            <c:numRef>
              <c:f>キャッシュレス!$B$10:$B$12</c:f>
              <c:numCache>
                <c:formatCode>0.0</c:formatCode>
                <c:ptCount val="3"/>
                <c:pt idx="0">
                  <c:v>53.6</c:v>
                </c:pt>
                <c:pt idx="1">
                  <c:v>52.4</c:v>
                </c:pt>
                <c:pt idx="2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7F-4D24-B93F-E5AD90BBB59B}"/>
            </c:ext>
          </c:extLst>
        </c:ser>
        <c:ser>
          <c:idx val="1"/>
          <c:order val="1"/>
          <c:tx>
            <c:strRef>
              <c:f>キャッシュレス!$C$9</c:f>
              <c:strCache>
                <c:ptCount val="1"/>
                <c:pt idx="0">
                  <c:v>2020年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キャッシュレス!$A$10:$A$12</c:f>
              <c:strCache>
                <c:ptCount val="3"/>
                <c:pt idx="0">
                  <c:v>現金</c:v>
                </c:pt>
                <c:pt idx="1">
                  <c:v>クレジットカード</c:v>
                </c:pt>
                <c:pt idx="2">
                  <c:v>電子マネー</c:v>
                </c:pt>
              </c:strCache>
            </c:strRef>
          </c:cat>
          <c:val>
            <c:numRef>
              <c:f>キャッシュレス!$C$10:$C$12</c:f>
              <c:numCache>
                <c:formatCode>0.0</c:formatCode>
                <c:ptCount val="3"/>
                <c:pt idx="0">
                  <c:v>33.9</c:v>
                </c:pt>
                <c:pt idx="1">
                  <c:v>65.099999999999994</c:v>
                </c:pt>
                <c:pt idx="2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7F-4D24-B93F-E5AD90BBB59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12988664"/>
        <c:axId val="712982432"/>
      </c:barChart>
      <c:catAx>
        <c:axId val="712988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712982432"/>
        <c:crosses val="autoZero"/>
        <c:auto val="1"/>
        <c:lblAlgn val="ctr"/>
        <c:lblOffset val="100"/>
        <c:noMultiLvlLbl val="0"/>
      </c:catAx>
      <c:valAx>
        <c:axId val="71298243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71298866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Meiryo UI" panose="020B0604030504040204" pitchFamily="50" charset="-128"/>
          <a:ea typeface="Meiryo UI" panose="020B0604030504040204" pitchFamily="50" charset="-128"/>
        </a:defRPr>
      </a:pPr>
      <a:endParaRPr lang="ja-JP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0.06222</cdr:x>
      <cdr:y>0.14438</cdr:y>
    </cdr:from>
    <cdr:to>
      <cdr:x>0.2611</cdr:x>
      <cdr:y>0.43799</cdr:y>
    </cdr:to>
    <cdr:sp macro="" textlink="">
      <cdr:nvSpPr>
        <cdr:cNvPr id="2" name="角丸四角形吹き出し 1"/>
        <cdr:cNvSpPr/>
      </cdr:nvSpPr>
      <cdr:spPr>
        <a:xfrm xmlns:a="http://schemas.openxmlformats.org/drawingml/2006/main">
          <a:off x="406792" y="516667"/>
          <a:ext cx="1300269" cy="1050639"/>
        </a:xfrm>
        <a:prstGeom xmlns:a="http://schemas.openxmlformats.org/drawingml/2006/main" prst="wedgeRoundRectCallout">
          <a:avLst>
            <a:gd name="adj1" fmla="val -45647"/>
            <a:gd name="adj2" fmla="val 105197"/>
            <a:gd name="adj3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accent6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ja-JP" altLang="en-US" sz="1800" b="1" dirty="0">
              <a:solidFill>
                <a:schemeClr val="accent6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女性の</a:t>
          </a:r>
          <a:endParaRPr lang="en-US" altLang="ja-JP" sz="1800" b="1" dirty="0">
            <a:solidFill>
              <a:schemeClr val="accent6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  <a:p xmlns:a="http://schemas.openxmlformats.org/drawingml/2006/main">
          <a:pPr algn="ctr"/>
          <a:r>
            <a:rPr lang="ja-JP" altLang="en-US" sz="1800" b="1" dirty="0">
              <a:solidFill>
                <a:schemeClr val="accent6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平均寿命</a:t>
          </a:r>
          <a:endParaRPr lang="en-US" altLang="ja-JP" sz="1800" b="1" dirty="0">
            <a:solidFill>
              <a:schemeClr val="accent6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  <a:p xmlns:a="http://schemas.openxmlformats.org/drawingml/2006/main">
          <a:pPr algn="ctr"/>
          <a:r>
            <a:rPr lang="en-US" altLang="ja-JP" sz="1800" b="1" dirty="0">
              <a:solidFill>
                <a:schemeClr val="accent6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61.5</a:t>
          </a:r>
          <a:r>
            <a:rPr lang="ja-JP" altLang="en-US" sz="1800" b="1" dirty="0">
              <a:solidFill>
                <a:schemeClr val="accent6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歳</a:t>
          </a:r>
          <a:endParaRPr lang="ja-JP" sz="1800" b="1" dirty="0">
            <a:solidFill>
              <a:schemeClr val="accent6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cdr:txBody>
    </cdr:sp>
  </cdr:relSizeAnchor>
  <cdr:relSizeAnchor xmlns:cdr="http://schemas.openxmlformats.org/drawingml/2006/chartDrawing">
    <cdr:from>
      <cdr:x>0.19344</cdr:x>
      <cdr:y>0.61177</cdr:y>
    </cdr:from>
    <cdr:to>
      <cdr:x>0.39025</cdr:x>
      <cdr:y>0.89268</cdr:y>
    </cdr:to>
    <cdr:sp macro="" textlink="">
      <cdr:nvSpPr>
        <cdr:cNvPr id="4" name="角丸四角形吹き出し 3"/>
        <cdr:cNvSpPr/>
      </cdr:nvSpPr>
      <cdr:spPr>
        <a:xfrm xmlns:a="http://schemas.openxmlformats.org/drawingml/2006/main">
          <a:off x="1264708" y="2189167"/>
          <a:ext cx="1286736" cy="1005197"/>
        </a:xfrm>
        <a:prstGeom xmlns:a="http://schemas.openxmlformats.org/drawingml/2006/main" prst="wedgeRoundRectCallout">
          <a:avLst>
            <a:gd name="adj1" fmla="val -98455"/>
            <a:gd name="adj2" fmla="val 2227"/>
            <a:gd name="adj3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13A3E3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 anchorCtr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ja-JP" altLang="en-US" sz="1800" b="1" dirty="0">
              <a:solidFill>
                <a:srgbClr val="13A3E3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男性の</a:t>
          </a:r>
          <a:endParaRPr lang="en-US" altLang="ja-JP" sz="1800" b="1" dirty="0">
            <a:solidFill>
              <a:srgbClr val="13A3E3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  <a:p xmlns:a="http://schemas.openxmlformats.org/drawingml/2006/main">
          <a:pPr algn="ctr"/>
          <a:r>
            <a:rPr lang="ja-JP" altLang="en-US" sz="1800" b="1" dirty="0">
              <a:solidFill>
                <a:srgbClr val="13A3E3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平均寿命</a:t>
          </a:r>
          <a:endParaRPr lang="en-US" altLang="ja-JP" sz="1800" b="1" dirty="0">
            <a:solidFill>
              <a:srgbClr val="13A3E3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  <a:p xmlns:a="http://schemas.openxmlformats.org/drawingml/2006/main">
          <a:pPr algn="ctr"/>
          <a:r>
            <a:rPr lang="en-US" altLang="ja-JP" sz="1800" b="1" dirty="0">
              <a:solidFill>
                <a:srgbClr val="13A3E3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58.0</a:t>
          </a:r>
          <a:r>
            <a:rPr lang="ja-JP" altLang="en-US" sz="1800" b="1" dirty="0">
              <a:solidFill>
                <a:srgbClr val="13A3E3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歳</a:t>
          </a:r>
          <a:endParaRPr lang="ja-JP" sz="1800" b="1" dirty="0">
            <a:solidFill>
              <a:srgbClr val="13A3E3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cdr:txBody>
    </cdr:sp>
  </cdr:relSizeAnchor>
  <cdr:relSizeAnchor xmlns:cdr="http://schemas.openxmlformats.org/drawingml/2006/chartDrawing">
    <cdr:from>
      <cdr:x>0.47022</cdr:x>
      <cdr:y>0.04936</cdr:y>
    </cdr:from>
    <cdr:to>
      <cdr:x>0.58781</cdr:x>
      <cdr:y>0.13495</cdr:y>
    </cdr:to>
    <cdr:sp macro="" textlink="">
      <cdr:nvSpPr>
        <cdr:cNvPr id="6" name="テキスト ボックス 5"/>
        <cdr:cNvSpPr txBox="1"/>
      </cdr:nvSpPr>
      <cdr:spPr>
        <a:xfrm xmlns:a="http://schemas.openxmlformats.org/drawingml/2006/main">
          <a:off x="3074280" y="176630"/>
          <a:ext cx="768798" cy="3062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ja-JP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実績値</a:t>
          </a:r>
        </a:p>
      </cdr:txBody>
    </cdr:sp>
  </cdr:relSizeAnchor>
  <cdr:relSizeAnchor xmlns:cdr="http://schemas.openxmlformats.org/drawingml/2006/chartDrawing">
    <cdr:from>
      <cdr:x>0.48701</cdr:x>
      <cdr:y>0.61569</cdr:y>
    </cdr:from>
    <cdr:to>
      <cdr:x>0.60663</cdr:x>
      <cdr:y>0.6931</cdr:y>
    </cdr:to>
    <cdr:sp macro="" textlink="">
      <cdr:nvSpPr>
        <cdr:cNvPr id="7" name="テキスト ボックス 1"/>
        <cdr:cNvSpPr txBox="1"/>
      </cdr:nvSpPr>
      <cdr:spPr>
        <a:xfrm xmlns:a="http://schemas.openxmlformats.org/drawingml/2006/main">
          <a:off x="3184040" y="2203190"/>
          <a:ext cx="782089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defPPr>
            <a:defRPr lang="ja-JP"/>
          </a:defPPr>
          <a:lvl1pPr marL="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b="1" dirty="0">
              <a:solidFill>
                <a:schemeClr val="tx1">
                  <a:lumMod val="75000"/>
                  <a:lumOff val="25000"/>
                </a:schemeClr>
              </a:solidFill>
            </a:rPr>
            <a:t>2019</a:t>
          </a:r>
          <a:r>
            <a:rPr kumimoji="1" lang="ja-JP" altLang="en-US" sz="1400" b="1" dirty="0">
              <a:solidFill>
                <a:schemeClr val="tx1">
                  <a:lumMod val="75000"/>
                  <a:lumOff val="25000"/>
                </a:schemeClr>
              </a:solidFill>
            </a:rPr>
            <a:t>年</a:t>
          </a:r>
          <a:endParaRPr kumimoji="1" lang="ja-JP" altLang="en-US" b="1" dirty="0">
            <a:solidFill>
              <a:schemeClr val="tx1">
                <a:lumMod val="75000"/>
                <a:lumOff val="25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0.72863</cdr:x>
      <cdr:y>0.42435</cdr:y>
    </cdr:from>
    <cdr:to>
      <cdr:x>0.8877</cdr:x>
      <cdr:y>0.55399</cdr:y>
    </cdr:to>
    <cdr:cxnSp macro="">
      <cdr:nvCxnSpPr>
        <cdr:cNvPr id="2" name="直線矢印コネクタ 1">
          <a:extLst xmlns:a="http://schemas.openxmlformats.org/drawingml/2006/main">
            <a:ext uri="{FF2B5EF4-FFF2-40B4-BE49-F238E27FC236}">
              <a16:creationId xmlns:a16="http://schemas.microsoft.com/office/drawing/2014/main" id="{D5B54297-FA79-C54C-AB64-7397777CE556}"/>
            </a:ext>
          </a:extLst>
        </cdr:cNvPr>
        <cdr:cNvCxnSpPr/>
      </cdr:nvCxnSpPr>
      <cdr:spPr>
        <a:xfrm xmlns:a="http://schemas.openxmlformats.org/drawingml/2006/main" flipV="1">
          <a:off x="2885377" y="1374880"/>
          <a:ext cx="629920" cy="420036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accent2">
              <a:lumMod val="60000"/>
              <a:lumOff val="40000"/>
            </a:schemeClr>
          </a:solidFill>
          <a:headEnd type="none" w="med" len="med"/>
          <a:tailEnd type="arrow" w="med" len="med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0.16537</cdr:x>
      <cdr:y>0.12082</cdr:y>
    </cdr:from>
    <cdr:to>
      <cdr:x>0.33485</cdr:x>
      <cdr:y>0.23805</cdr:y>
    </cdr:to>
    <cdr:cxnSp macro="">
      <cdr:nvCxnSpPr>
        <cdr:cNvPr id="3" name="直線矢印コネクタ 2">
          <a:extLst xmlns:a="http://schemas.openxmlformats.org/drawingml/2006/main">
            <a:ext uri="{FF2B5EF4-FFF2-40B4-BE49-F238E27FC236}">
              <a16:creationId xmlns:a16="http://schemas.microsoft.com/office/drawing/2014/main" id="{8051040F-2834-F445-AAAC-C6334655C8F1}"/>
            </a:ext>
          </a:extLst>
        </cdr:cNvPr>
        <cdr:cNvCxnSpPr/>
      </cdr:nvCxnSpPr>
      <cdr:spPr>
        <a:xfrm xmlns:a="http://schemas.openxmlformats.org/drawingml/2006/main">
          <a:off x="654849" y="391467"/>
          <a:ext cx="671149" cy="379813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accent1">
              <a:lumMod val="60000"/>
              <a:lumOff val="40000"/>
            </a:schemeClr>
          </a:solidFill>
          <a:headEnd type="none" w="med" len="med"/>
          <a:tailEnd type="arrow" w="med" len="med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0.03072</cdr:x>
      <cdr:y>0.09124</cdr:y>
    </cdr:from>
    <cdr:to>
      <cdr:x>0.13559</cdr:x>
      <cdr:y>0.17944</cdr:y>
    </cdr:to>
    <cdr:sp macro="" textlink="">
      <cdr:nvSpPr>
        <cdr:cNvPr id="4" name="テキスト ボックス 3"/>
        <cdr:cNvSpPr txBox="1"/>
      </cdr:nvSpPr>
      <cdr:spPr>
        <a:xfrm xmlns:a="http://schemas.openxmlformats.org/drawingml/2006/main">
          <a:off x="121654" y="295623"/>
          <a:ext cx="41529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ja-JP" sz="1100" dirty="0">
              <a:solidFill>
                <a:schemeClr val="tx1">
                  <a:lumMod val="65000"/>
                  <a:lumOff val="35000"/>
                </a:schemeClr>
              </a:solidFill>
            </a:rPr>
            <a:t>(%)</a:t>
          </a:r>
          <a:endParaRPr lang="ja-JP" altLang="en-US" sz="110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0.44919</cdr:x>
      <cdr:y>0.22923</cdr:y>
    </cdr:from>
    <cdr:to>
      <cdr:x>0.595</cdr:x>
      <cdr:y>0.35887</cdr:y>
    </cdr:to>
    <cdr:cxnSp macro="">
      <cdr:nvCxnSpPr>
        <cdr:cNvPr id="2" name="直線矢印コネクタ 1">
          <a:extLst xmlns:a="http://schemas.openxmlformats.org/drawingml/2006/main">
            <a:ext uri="{FF2B5EF4-FFF2-40B4-BE49-F238E27FC236}">
              <a16:creationId xmlns:a16="http://schemas.microsoft.com/office/drawing/2014/main" id="{8D6BFD34-66D7-0E4A-91CC-0C782C34D20B}"/>
            </a:ext>
          </a:extLst>
        </cdr:cNvPr>
        <cdr:cNvCxnSpPr/>
      </cdr:nvCxnSpPr>
      <cdr:spPr>
        <a:xfrm xmlns:a="http://schemas.openxmlformats.org/drawingml/2006/main" flipV="1">
          <a:off x="1940497" y="742711"/>
          <a:ext cx="629920" cy="420036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accent2">
              <a:lumMod val="60000"/>
              <a:lumOff val="40000"/>
            </a:schemeClr>
          </a:solidFill>
          <a:headEnd type="none" w="med" len="med"/>
          <a:tailEnd type="arrow" w="med" len="med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0.16697</cdr:x>
      <cdr:y>0.30026</cdr:y>
    </cdr:from>
    <cdr:to>
      <cdr:x>0.32233</cdr:x>
      <cdr:y>0.41749</cdr:y>
    </cdr:to>
    <cdr:cxnSp macro="">
      <cdr:nvCxnSpPr>
        <cdr:cNvPr id="3" name="直線矢印コネクタ 2">
          <a:extLst xmlns:a="http://schemas.openxmlformats.org/drawingml/2006/main">
            <a:ext uri="{FF2B5EF4-FFF2-40B4-BE49-F238E27FC236}">
              <a16:creationId xmlns:a16="http://schemas.microsoft.com/office/drawing/2014/main" id="{187086B9-231A-F042-9FA5-0EA556EB1079}"/>
            </a:ext>
          </a:extLst>
        </cdr:cNvPr>
        <cdr:cNvCxnSpPr/>
      </cdr:nvCxnSpPr>
      <cdr:spPr>
        <a:xfrm xmlns:a="http://schemas.openxmlformats.org/drawingml/2006/main">
          <a:off x="721297" y="972840"/>
          <a:ext cx="671149" cy="379813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accent1">
              <a:lumMod val="60000"/>
              <a:lumOff val="40000"/>
            </a:schemeClr>
          </a:solidFill>
          <a:headEnd type="none" w="med" len="med"/>
          <a:tailEnd type="arrow" w="med" len="med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0.73657</cdr:x>
      <cdr:y>0.58169</cdr:y>
    </cdr:from>
    <cdr:to>
      <cdr:x>0.89428</cdr:x>
      <cdr:y>0.64651</cdr:y>
    </cdr:to>
    <cdr:cxnSp macro="">
      <cdr:nvCxnSpPr>
        <cdr:cNvPr id="5" name="直線矢印コネクタ 4">
          <a:extLst xmlns:a="http://schemas.openxmlformats.org/drawingml/2006/main">
            <a:ext uri="{FF2B5EF4-FFF2-40B4-BE49-F238E27FC236}">
              <a16:creationId xmlns:a16="http://schemas.microsoft.com/office/drawing/2014/main" id="{34E15E19-95A0-3F47-889C-D851C6EB054E}"/>
            </a:ext>
          </a:extLst>
        </cdr:cNvPr>
        <cdr:cNvCxnSpPr/>
      </cdr:nvCxnSpPr>
      <cdr:spPr>
        <a:xfrm xmlns:a="http://schemas.openxmlformats.org/drawingml/2006/main" flipV="1">
          <a:off x="3181990" y="1884687"/>
          <a:ext cx="681309" cy="210018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accent2">
              <a:lumMod val="60000"/>
              <a:lumOff val="40000"/>
            </a:schemeClr>
          </a:solidFill>
          <a:headEnd type="none" w="med" len="med"/>
          <a:tailEnd type="arrow" w="med" len="med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0.03992</cdr:x>
      <cdr:y>0.10692</cdr:y>
    </cdr:from>
    <cdr:to>
      <cdr:x>0.13605</cdr:x>
      <cdr:y>0.19512</cdr:y>
    </cdr:to>
    <cdr:sp macro="" textlink="">
      <cdr:nvSpPr>
        <cdr:cNvPr id="6" name="テキスト ボックス 1"/>
        <cdr:cNvSpPr txBox="1"/>
      </cdr:nvSpPr>
      <cdr:spPr>
        <a:xfrm xmlns:a="http://schemas.openxmlformats.org/drawingml/2006/main">
          <a:off x="172454" y="346423"/>
          <a:ext cx="41529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1100" dirty="0">
              <a:solidFill>
                <a:schemeClr val="tx1">
                  <a:lumMod val="65000"/>
                  <a:lumOff val="35000"/>
                </a:schemeClr>
              </a:solidFill>
            </a:rPr>
            <a:t>(%)</a:t>
          </a:r>
          <a:endParaRPr lang="ja-JP" altLang="en-US" sz="110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78353" cy="512063"/>
          </a:xfrm>
          <a:prstGeom prst="rect">
            <a:avLst/>
          </a:prstGeom>
        </p:spPr>
        <p:txBody>
          <a:bodyPr vert="horz" lIns="95466" tIns="47733" rIns="95466" bIns="4773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2448" y="2"/>
            <a:ext cx="3078352" cy="512063"/>
          </a:xfrm>
          <a:prstGeom prst="rect">
            <a:avLst/>
          </a:prstGeom>
        </p:spPr>
        <p:txBody>
          <a:bodyPr vert="horz" lIns="95466" tIns="47733" rIns="95466" bIns="47733" rtlCol="0"/>
          <a:lstStyle>
            <a:lvl1pPr algn="r">
              <a:defRPr sz="1300"/>
            </a:lvl1pPr>
          </a:lstStyle>
          <a:p>
            <a:fld id="{97198104-2C21-426B-8F7A-6E45A6A32DC4}" type="datetimeFigureOut">
              <a:rPr kumimoji="1" lang="ja-JP" altLang="en-US" smtClean="0"/>
              <a:t>2021/11/26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9719316"/>
            <a:ext cx="3078353" cy="512062"/>
          </a:xfrm>
          <a:prstGeom prst="rect">
            <a:avLst/>
          </a:prstGeom>
        </p:spPr>
        <p:txBody>
          <a:bodyPr vert="horz" lIns="95466" tIns="47733" rIns="95466" bIns="4773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2448" y="9719316"/>
            <a:ext cx="3078352" cy="512062"/>
          </a:xfrm>
          <a:prstGeom prst="rect">
            <a:avLst/>
          </a:prstGeom>
        </p:spPr>
        <p:txBody>
          <a:bodyPr vert="horz" lIns="95466" tIns="47733" rIns="95466" bIns="47733" rtlCol="0" anchor="b"/>
          <a:lstStyle>
            <a:lvl1pPr algn="r">
              <a:defRPr sz="1300"/>
            </a:lvl1pPr>
          </a:lstStyle>
          <a:p>
            <a:fld id="{62EB5AF5-CBBE-407F-B5FA-9F307C58E9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2966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77740" cy="513428"/>
          </a:xfrm>
          <a:prstGeom prst="rect">
            <a:avLst/>
          </a:prstGeom>
        </p:spPr>
        <p:txBody>
          <a:bodyPr vert="horz" lIns="94635" tIns="47317" rIns="94635" bIns="47317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094" y="3"/>
            <a:ext cx="3077740" cy="513428"/>
          </a:xfrm>
          <a:prstGeom prst="rect">
            <a:avLst/>
          </a:prstGeom>
        </p:spPr>
        <p:txBody>
          <a:bodyPr vert="horz" lIns="94635" tIns="47317" rIns="94635" bIns="47317" rtlCol="0"/>
          <a:lstStyle>
            <a:lvl1pPr algn="r">
              <a:defRPr sz="1300"/>
            </a:lvl1pPr>
          </a:lstStyle>
          <a:p>
            <a:fld id="{FD248C83-E309-4B4E-9D35-35FA6EA41560}" type="datetimeFigureOut">
              <a:rPr kumimoji="1" lang="ja-JP" altLang="en-US" smtClean="0"/>
              <a:t>2021/11/26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35" tIns="47317" rIns="94635" bIns="473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248" y="4924644"/>
            <a:ext cx="5681980" cy="4029253"/>
          </a:xfrm>
          <a:prstGeom prst="rect">
            <a:avLst/>
          </a:prstGeom>
        </p:spPr>
        <p:txBody>
          <a:bodyPr vert="horz" lIns="94635" tIns="47317" rIns="94635" bIns="473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719599"/>
            <a:ext cx="3077740" cy="513427"/>
          </a:xfrm>
          <a:prstGeom prst="rect">
            <a:avLst/>
          </a:prstGeom>
        </p:spPr>
        <p:txBody>
          <a:bodyPr vert="horz" lIns="94635" tIns="47317" rIns="94635" bIns="47317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094" y="9719599"/>
            <a:ext cx="3077740" cy="513427"/>
          </a:xfrm>
          <a:prstGeom prst="rect">
            <a:avLst/>
          </a:prstGeom>
        </p:spPr>
        <p:txBody>
          <a:bodyPr vert="horz" lIns="94635" tIns="47317" rIns="94635" bIns="47317" rtlCol="0" anchor="b"/>
          <a:lstStyle>
            <a:lvl1pPr algn="r">
              <a:defRPr sz="1300"/>
            </a:lvl1pPr>
          </a:lstStyle>
          <a:p>
            <a:fld id="{548C9896-4352-4D53-8B95-9A1DE1BD9C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3043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1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0D66-DD3F-4482-8465-894C570BD586}" type="datetime1">
              <a:rPr kumimoji="1" lang="ja-JP" altLang="en-US" smtClean="0"/>
              <a:t>2021/11/26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C302-E127-482B-A32D-A1CD06CAC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0030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2437-7A8C-42EC-A797-798FA80B595D}" type="datetime1">
              <a:rPr kumimoji="1" lang="ja-JP" altLang="en-US" smtClean="0"/>
              <a:t>2021/11/26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C302-E127-482B-A32D-A1CD06CAC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4020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0363"/>
            <a:ext cx="2628900" cy="581183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0364"/>
            <a:ext cx="7734300" cy="58118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AECE-6E2D-4A2B-A18B-2C10CF834096}" type="datetime1">
              <a:rPr kumimoji="1" lang="ja-JP" altLang="en-US" smtClean="0"/>
              <a:t>2021/11/26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C302-E127-482B-A32D-A1CD06CAC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4692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1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674F6-F2F3-4687-B418-8A504F48DE65}" type="datetime1">
              <a:rPr kumimoji="1" lang="ja-JP" altLang="en-US" smtClean="0"/>
              <a:t>2021/11/26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C302-E127-482B-A32D-A1CD06CAC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9585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1243-96A6-43FC-AE79-DE02D30EA8B2}" type="datetime1">
              <a:rPr kumimoji="1" lang="ja-JP" altLang="en-US" smtClean="0"/>
              <a:t>2021/11/26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C302-E127-482B-A32D-A1CD06CAC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055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6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8BD2-FC0D-4FBE-92D1-8B6227FDE999}" type="datetime1">
              <a:rPr kumimoji="1" lang="ja-JP" altLang="en-US" smtClean="0"/>
              <a:t>2021/11/26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C302-E127-482B-A32D-A1CD06CAC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260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3"/>
            <a:ext cx="51816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3"/>
            <a:ext cx="51816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2624-6F44-4CF6-A54E-AC6B549AAF5B}" type="datetime1">
              <a:rPr kumimoji="1" lang="ja-JP" altLang="en-US" smtClean="0"/>
              <a:t>2021/11/26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C302-E127-482B-A32D-A1CD06CAC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9240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3"/>
            <a:ext cx="5156200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4" y="1681852"/>
            <a:ext cx="5181601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4" y="2507553"/>
            <a:ext cx="5181601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B226-773A-4C2B-B4E2-0D51BCFA281E}" type="datetime1">
              <a:rPr kumimoji="1" lang="ja-JP" altLang="en-US" smtClean="0"/>
              <a:t>2021/11/26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C302-E127-482B-A32D-A1CD06CAC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290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1BD3-9839-4E98-A755-A577CBF7DBA1}" type="datetime1">
              <a:rPr kumimoji="1" lang="ja-JP" altLang="en-US" smtClean="0"/>
              <a:t>2021/11/26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C302-E127-482B-A32D-A1CD06CAC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18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33C78-853B-4FC9-8423-0B4ABFE16D9C}" type="datetime1">
              <a:rPr kumimoji="1" lang="ja-JP" altLang="en-US" smtClean="0"/>
              <a:t>2021/11/26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C302-E127-482B-A32D-A1CD06CAC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4539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2B13-73A4-46D3-9371-02E2EC1AB205}" type="datetime1">
              <a:rPr kumimoji="1" lang="ja-JP" altLang="en-US" smtClean="0"/>
              <a:t>2021/11/26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C302-E127-482B-A32D-A1CD06CAC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34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56DC6-8705-46AF-8E60-C78A2CF1E79C}" type="datetime1">
              <a:rPr kumimoji="1" lang="ja-JP" altLang="en-US" smtClean="0"/>
              <a:t>2021/11/26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C302-E127-482B-A32D-A1CD06CAC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4162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EDB0F-80FE-43DE-9792-2A91E2387D11}" type="datetime1">
              <a:rPr kumimoji="1" lang="ja-JP" altLang="en-US" smtClean="0"/>
              <a:t>2021/11/26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C302-E127-482B-A32D-A1CD06CAC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8524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4548-CFFD-4595-846E-984B62ACD079}" type="datetime1">
              <a:rPr kumimoji="1" lang="ja-JP" altLang="en-US" smtClean="0"/>
              <a:t>2021/11/26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C302-E127-482B-A32D-A1CD06CAC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9475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0363"/>
            <a:ext cx="2628900" cy="581183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0364"/>
            <a:ext cx="7734300" cy="58118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3FAC-EB9B-4265-AE40-86CABC71BE34}" type="datetime1">
              <a:rPr kumimoji="1" lang="ja-JP" altLang="en-US" smtClean="0"/>
              <a:t>2021/11/26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C302-E127-482B-A32D-A1CD06CAC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4917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0A70-7199-4FD0-8349-6BF53E373A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08E3-1D07-4438-BCAA-58D2FB89659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9109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0A70-7199-4FD0-8349-6BF53E373A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08E3-1D07-4438-BCAA-58D2FB89659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3549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0A70-7199-4FD0-8349-6BF53E373A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08E3-1D07-4438-BCAA-58D2FB89659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7121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0A70-7199-4FD0-8349-6BF53E373A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08E3-1D07-4438-BCAA-58D2FB89659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607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0A70-7199-4FD0-8349-6BF53E373A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08E3-1D07-4438-BCAA-58D2FB89659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0576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0A70-7199-4FD0-8349-6BF53E373A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08E3-1D07-4438-BCAA-58D2FB89659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893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0A70-7199-4FD0-8349-6BF53E373A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08E3-1D07-4438-BCAA-58D2FB89659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650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6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1D1D-B72B-4BF7-9100-C73DC05A483E}" type="datetime1">
              <a:rPr kumimoji="1" lang="ja-JP" altLang="en-US" smtClean="0"/>
              <a:t>2021/11/26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C302-E127-482B-A32D-A1CD06CAC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36665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0A70-7199-4FD0-8349-6BF53E373A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08E3-1D07-4438-BCAA-58D2FB89659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6270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0A70-7199-4FD0-8349-6BF53E373A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08E3-1D07-4438-BCAA-58D2FB89659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8929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0A70-7199-4FD0-8349-6BF53E373A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08E3-1D07-4438-BCAA-58D2FB89659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7503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0A70-7199-4FD0-8349-6BF53E373A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08E3-1D07-4438-BCAA-58D2FB89659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8070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プレースホルダー 8">
            <a:extLst>
              <a:ext uri="{FF2B5EF4-FFF2-40B4-BE49-F238E27FC236}">
                <a16:creationId xmlns:a16="http://schemas.microsoft.com/office/drawing/2014/main" id="{C6882FDE-CCE8-0B49-B5F5-6F0181551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59" y="222113"/>
            <a:ext cx="10515600" cy="320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1600" b="1" i="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8F8A56B-68CC-D149-9810-70924DF5A0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421416"/>
            <a:ext cx="9382916" cy="38009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EBFB57E-C888-B541-A609-FEEC8A9122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435" y="185340"/>
            <a:ext cx="2277668" cy="54302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4295"/>
            <a:ext cx="12192000" cy="44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9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3"/>
            <a:ext cx="51816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3"/>
            <a:ext cx="51816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C8B3-2BB1-4A4D-993E-6E6270A3972F}" type="datetime1">
              <a:rPr kumimoji="1" lang="ja-JP" altLang="en-US" smtClean="0"/>
              <a:t>2021/11/26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C302-E127-482B-A32D-A1CD06CAC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562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3"/>
            <a:ext cx="5156200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4" y="1681852"/>
            <a:ext cx="5181601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4" y="2507553"/>
            <a:ext cx="5181601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053A-2C23-46E5-9CD6-257E858578E5}" type="datetime1">
              <a:rPr kumimoji="1" lang="ja-JP" altLang="en-US" smtClean="0"/>
              <a:t>2021/11/26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C302-E127-482B-A32D-A1CD06CAC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58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AD6B-CB23-4417-B02F-DE5DF3F3F887}" type="datetime1">
              <a:rPr kumimoji="1" lang="ja-JP" altLang="en-US" smtClean="0"/>
              <a:t>2021/11/26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C302-E127-482B-A32D-A1CD06CAC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59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CF21-2D38-4DA8-976B-1D3E446A7BE8}" type="datetime1">
              <a:rPr kumimoji="1" lang="ja-JP" altLang="en-US" smtClean="0"/>
              <a:t>2021/11/26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C302-E127-482B-A32D-A1CD06CAC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1531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93318-094C-4F47-8BDA-A898DAC0E9D2}" type="datetime1">
              <a:rPr kumimoji="1" lang="ja-JP" altLang="en-US" smtClean="0"/>
              <a:t>2021/11/26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C302-E127-482B-A32D-A1CD06CAC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9727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2A76-23CF-4D10-8796-A9E8567DBA76}" type="datetime1">
              <a:rPr kumimoji="1" lang="ja-JP" altLang="en-US" smtClean="0"/>
              <a:t>2021/11/26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C302-E127-482B-A32D-A1CD06CAC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9633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3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B54EB87-520B-43DF-BB77-DA0D18EE43E0}" type="datetime1">
              <a:rPr kumimoji="1" lang="ja-JP" altLang="en-US" smtClean="0"/>
              <a:t>2021/11/26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8C302-E127-482B-A32D-A1CD06CAC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6014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  <p:sldLayoutId id="2147484175" r:id="rId5"/>
    <p:sldLayoutId id="2147484176" r:id="rId6"/>
    <p:sldLayoutId id="2147484177" r:id="rId7"/>
    <p:sldLayoutId id="2147484178" r:id="rId8"/>
    <p:sldLayoutId id="2147484179" r:id="rId9"/>
    <p:sldLayoutId id="2147484180" r:id="rId10"/>
    <p:sldLayoutId id="214748418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3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458F762-D070-45DA-A57A-8012D516EFF3}" type="datetime1">
              <a:rPr kumimoji="1" lang="ja-JP" altLang="en-US" smtClean="0"/>
              <a:t>2021/11/26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8C302-E127-482B-A32D-A1CD06CAC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775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E0A70-7199-4FD0-8349-6BF53E373A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608E3-1D07-4438-BCAA-58D2FB89659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56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  <p:sldLayoutId id="2147484199" r:id="rId5"/>
    <p:sldLayoutId id="2147484200" r:id="rId6"/>
    <p:sldLayoutId id="2147484201" r:id="rId7"/>
    <p:sldLayoutId id="2147484202" r:id="rId8"/>
    <p:sldLayoutId id="2147484203" r:id="rId9"/>
    <p:sldLayoutId id="2147484204" r:id="rId10"/>
    <p:sldLayoutId id="2147484205" r:id="rId11"/>
    <p:sldLayoutId id="214748420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hyperlink" Target="https://3.bp.blogspot.com/-0PM6KsPSvXU/UgsxeYz2AcI/AAAAAAAAXYI/sWKJkb7ciqE/s800/money_cashcard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20821F2-81FA-EC4A-B4DE-D11768CC99B8}"/>
              </a:ext>
            </a:extLst>
          </p:cNvPr>
          <p:cNvSpPr txBox="1"/>
          <p:nvPr/>
        </p:nvSpPr>
        <p:spPr>
          <a:xfrm>
            <a:off x="3278205" y="3931275"/>
            <a:ext cx="5635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人生を豊かにするお金の知恵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EBFB57E-C888-B541-A609-FEEC8A9122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174" y="1746050"/>
            <a:ext cx="5277347" cy="125817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0294D416-768E-2A47-9D7D-3FB4B8E39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3460518"/>
            <a:ext cx="5892800" cy="30480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3FE9DE84-645A-9C4C-BDE6-F9B4321877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4743562"/>
            <a:ext cx="58928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1"/>
            <a:ext cx="9153144" cy="797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新しい金融サービスの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広がり</a:t>
            </a:r>
            <a:r>
              <a:rPr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～　フィンテックの進展</a:t>
            </a:r>
            <a:endParaRPr lang="en-US" altLang="ja-JP" sz="2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正方形/長方形 40"/>
          <p:cNvSpPr>
            <a:spLocks noChangeArrowheads="1"/>
          </p:cNvSpPr>
          <p:nvPr/>
        </p:nvSpPr>
        <p:spPr bwMode="auto">
          <a:xfrm>
            <a:off x="327509" y="1061653"/>
            <a:ext cx="2663825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ja-JP" sz="40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itchFamily="34" charset="0"/>
              </a:rPr>
              <a:t>Fin</a:t>
            </a:r>
            <a:r>
              <a:rPr lang="en-US" altLang="ja-JP" sz="4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itchFamily="34" charset="0"/>
              </a:rPr>
              <a:t>ance</a:t>
            </a:r>
            <a:endParaRPr lang="ja-JP" altLang="en-US" sz="4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Segoe UI" pitchFamily="34" charset="0"/>
            </a:endParaRPr>
          </a:p>
        </p:txBody>
      </p:sp>
      <p:sp>
        <p:nvSpPr>
          <p:cNvPr id="4" name="正方形/長方形 78"/>
          <p:cNvSpPr>
            <a:spLocks noChangeArrowheads="1"/>
          </p:cNvSpPr>
          <p:nvPr/>
        </p:nvSpPr>
        <p:spPr bwMode="auto">
          <a:xfrm>
            <a:off x="3257758" y="1041534"/>
            <a:ext cx="3319463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ja-JP" sz="40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itchFamily="34" charset="0"/>
              </a:rPr>
              <a:t>Tech</a:t>
            </a:r>
            <a:r>
              <a:rPr lang="en-US" altLang="ja-JP" sz="4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itchFamily="34" charset="0"/>
              </a:rPr>
              <a:t>nology</a:t>
            </a:r>
            <a:endParaRPr lang="ja-JP" altLang="en-US" sz="4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Segoe UI" pitchFamily="34" charset="0"/>
            </a:endParaRPr>
          </a:p>
        </p:txBody>
      </p:sp>
      <p:sp>
        <p:nvSpPr>
          <p:cNvPr id="5" name="正方形/長方形 37"/>
          <p:cNvSpPr>
            <a:spLocks noChangeArrowheads="1"/>
          </p:cNvSpPr>
          <p:nvPr/>
        </p:nvSpPr>
        <p:spPr bwMode="auto">
          <a:xfrm>
            <a:off x="2719590" y="1161593"/>
            <a:ext cx="686467" cy="4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ja-JP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itchFamily="34" charset="0"/>
              </a:rPr>
              <a:t>×</a:t>
            </a:r>
            <a:endParaRPr lang="ja-JP" altLang="en-US" b="1" dirty="0">
              <a:solidFill>
                <a:schemeClr val="accent6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Segoe UI" pitchFamily="34" charset="0"/>
            </a:endParaRPr>
          </a:p>
        </p:txBody>
      </p:sp>
      <p:sp>
        <p:nvSpPr>
          <p:cNvPr id="6" name="正方形/長方形 35"/>
          <p:cNvSpPr>
            <a:spLocks noChangeArrowheads="1"/>
          </p:cNvSpPr>
          <p:nvPr/>
        </p:nvSpPr>
        <p:spPr bwMode="auto">
          <a:xfrm>
            <a:off x="268166" y="2181284"/>
            <a:ext cx="7703853" cy="5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ja-JP" altLang="en-US" sz="2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itchFamily="34" charset="0"/>
              </a:rPr>
              <a:t>様々な分野で、</a:t>
            </a:r>
            <a:r>
              <a:rPr lang="en-US" altLang="ja-JP" sz="24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itchFamily="34" charset="0"/>
              </a:rPr>
              <a:t>IT</a:t>
            </a:r>
            <a:r>
              <a:rPr lang="ja-JP" altLang="en-US" sz="24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itchFamily="34" charset="0"/>
              </a:rPr>
              <a:t>を活用した革新的な金融サービス</a:t>
            </a:r>
            <a:r>
              <a:rPr lang="ja-JP" altLang="en-US" sz="2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itchFamily="34" charset="0"/>
              </a:rPr>
              <a:t>が登場</a:t>
            </a:r>
            <a:endParaRPr lang="en-US" altLang="ja-JP" sz="2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Segoe UI" pitchFamily="34" charset="0"/>
            </a:endParaRPr>
          </a:p>
        </p:txBody>
      </p:sp>
      <p:sp>
        <p:nvSpPr>
          <p:cNvPr id="7" name="正方形/長方形 35"/>
          <p:cNvSpPr>
            <a:spLocks noChangeArrowheads="1"/>
          </p:cNvSpPr>
          <p:nvPr/>
        </p:nvSpPr>
        <p:spPr bwMode="auto">
          <a:xfrm>
            <a:off x="282724" y="1538682"/>
            <a:ext cx="308945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ja-JP" altLang="en-US" sz="18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itchFamily="34" charset="0"/>
              </a:rPr>
              <a:t>金融</a:t>
            </a:r>
            <a:r>
              <a:rPr lang="ja-JP" altLang="en-US" sz="1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itchFamily="34" charset="0"/>
              </a:rPr>
              <a:t>（ファイナンス）</a:t>
            </a:r>
          </a:p>
        </p:txBody>
      </p:sp>
      <p:sp>
        <p:nvSpPr>
          <p:cNvPr id="8" name="正方形/長方形 35"/>
          <p:cNvSpPr>
            <a:spLocks noChangeArrowheads="1"/>
          </p:cNvSpPr>
          <p:nvPr/>
        </p:nvSpPr>
        <p:spPr bwMode="auto">
          <a:xfrm>
            <a:off x="3363437" y="1534786"/>
            <a:ext cx="308945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ja-JP" altLang="en-US" sz="18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itchFamily="34" charset="0"/>
              </a:rPr>
              <a:t>技術</a:t>
            </a:r>
            <a:r>
              <a:rPr lang="ja-JP" altLang="en-US" sz="1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itchFamily="34" charset="0"/>
              </a:rPr>
              <a:t>（テクノロジー）</a:t>
            </a:r>
          </a:p>
        </p:txBody>
      </p:sp>
      <p:sp>
        <p:nvSpPr>
          <p:cNvPr id="9" name="角丸四角形吹き出し 8"/>
          <p:cNvSpPr/>
          <p:nvPr/>
        </p:nvSpPr>
        <p:spPr>
          <a:xfrm>
            <a:off x="6843644" y="866112"/>
            <a:ext cx="1887542" cy="1100326"/>
          </a:xfrm>
          <a:prstGeom prst="wedgeRoundRectCallout">
            <a:avLst>
              <a:gd name="adj1" fmla="val -61600"/>
              <a:gd name="adj2" fmla="val 1871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AI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（人工知能） </a:t>
            </a: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ビッグデータ</a:t>
            </a: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IoT</a:t>
            </a:r>
          </a:p>
          <a:p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ブロックチェーン　など</a:t>
            </a: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60981" y="3203382"/>
            <a:ext cx="1188000" cy="4511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決済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269544" y="3888411"/>
            <a:ext cx="1188000" cy="4511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送金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260980" y="4620349"/>
            <a:ext cx="1188000" cy="4511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家計管理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269544" y="5288689"/>
            <a:ext cx="1188000" cy="4511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資産運用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260980" y="5980507"/>
            <a:ext cx="1188000" cy="4511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資金調達</a:t>
            </a:r>
          </a:p>
        </p:txBody>
      </p:sp>
      <p:grpSp>
        <p:nvGrpSpPr>
          <p:cNvPr id="15" name="グループ化 14"/>
          <p:cNvGrpSpPr/>
          <p:nvPr/>
        </p:nvGrpSpPr>
        <p:grpSpPr>
          <a:xfrm>
            <a:off x="4632794" y="2330177"/>
            <a:ext cx="4421700" cy="4348010"/>
            <a:chOff x="4590734" y="2418549"/>
            <a:chExt cx="4421700" cy="4314201"/>
          </a:xfrm>
        </p:grpSpPr>
        <p:sp>
          <p:nvSpPr>
            <p:cNvPr id="16" name="正方形/長方形 15"/>
            <p:cNvSpPr/>
            <p:nvPr/>
          </p:nvSpPr>
          <p:spPr>
            <a:xfrm>
              <a:off x="4973053" y="3059822"/>
              <a:ext cx="3826818" cy="3672927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2253" y="2418549"/>
              <a:ext cx="1090181" cy="1925688"/>
            </a:xfrm>
            <a:prstGeom prst="rect">
              <a:avLst/>
            </a:prstGeom>
          </p:spPr>
        </p:pic>
        <p:sp>
          <p:nvSpPr>
            <p:cNvPr id="18" name="テキスト ボックス 17"/>
            <p:cNvSpPr txBox="1"/>
            <p:nvPr/>
          </p:nvSpPr>
          <p:spPr>
            <a:xfrm>
              <a:off x="4590734" y="3254875"/>
              <a:ext cx="4280551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52425" indent="-352425"/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→　電子マネーや</a:t>
              </a:r>
              <a:r>
                <a:rPr lang="en-US" altLang="ja-JP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QR</a:t>
              </a: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コード決済　　　　　（</a:t>
              </a:r>
              <a:r>
                <a:rPr lang="ja-JP" altLang="en-US" b="1" dirty="0">
                  <a:solidFill>
                    <a:schemeClr val="accent6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キャッシュレス決済</a:t>
              </a: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  <a:endParaRPr lang="en-US" alt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352425" indent="-352425">
                <a:spcBef>
                  <a:spcPts val="1200"/>
                </a:spcBef>
              </a:pP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→　スマホから〇〇ペイで送金　　　　　　　　（</a:t>
              </a:r>
              <a:r>
                <a:rPr lang="ja-JP" altLang="en-US" b="1" dirty="0">
                  <a:solidFill>
                    <a:schemeClr val="accent6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モバイル送金</a:t>
              </a: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  <a:endParaRPr lang="en-US" alt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401638" indent="-401638">
                <a:spcBef>
                  <a:spcPts val="1200"/>
                </a:spcBef>
              </a:pP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→　</a:t>
              </a:r>
              <a:r>
                <a:rPr lang="ja-JP" altLang="en-US" b="1" dirty="0">
                  <a:solidFill>
                    <a:schemeClr val="accent6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家計簿アプリ</a:t>
              </a: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に銀行口座などを連携　　してスマホで管理</a:t>
              </a:r>
              <a:endParaRPr lang="en-US" alt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385763" indent="-385763">
                <a:spcBef>
                  <a:spcPts val="1200"/>
                </a:spcBef>
              </a:pP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→　</a:t>
              </a:r>
              <a:r>
                <a:rPr lang="en-US" altLang="ja-JP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AI</a:t>
              </a: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が資産運用のアドバイス・運用　　　（</a:t>
              </a:r>
              <a:r>
                <a:rPr lang="ja-JP" altLang="en-US" b="1" dirty="0">
                  <a:solidFill>
                    <a:schemeClr val="accent6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ロボアドバイザー</a:t>
              </a:r>
              <a:r>
                <a:rPr lang="ja-JP" altLang="en-US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  <a:endParaRPr lang="en-US" alt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385763" indent="-385763">
                <a:spcBef>
                  <a:spcPts val="1200"/>
                </a:spcBef>
              </a:pP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→　インターネットを通じて不特定多数の人　から資金調達（</a:t>
              </a:r>
              <a:r>
                <a:rPr lang="ja-JP" altLang="en-US" b="1" dirty="0">
                  <a:solidFill>
                    <a:schemeClr val="accent6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クラウドファンディング</a:t>
              </a: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  <a:endParaRPr lang="en-US" alt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" name="正方形/長方形 35"/>
            <p:cNvSpPr>
              <a:spLocks noChangeArrowheads="1"/>
            </p:cNvSpPr>
            <p:nvPr/>
          </p:nvSpPr>
          <p:spPr bwMode="auto">
            <a:xfrm>
              <a:off x="5201836" y="2844336"/>
              <a:ext cx="2583138" cy="3777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  <a:defRPr/>
              </a:pPr>
              <a:r>
                <a:rPr lang="ja-JP" altLang="en-US" sz="1800" b="1" dirty="0">
                  <a:solidFill>
                    <a:schemeClr val="accent6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itchFamily="34" charset="0"/>
                </a:rPr>
                <a:t>フィンテックサービス </a:t>
              </a:r>
              <a:r>
                <a:rPr lang="ja-JP" altLang="en-US" sz="1800" dirty="0">
                  <a:solidFill>
                    <a:schemeClr val="accent6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itchFamily="34" charset="0"/>
                </a:rPr>
                <a:t>の例</a:t>
              </a:r>
              <a:endParaRPr lang="en-US" altLang="ja-JP" sz="1800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itchFamily="34" charset="0"/>
              </a:endParaRPr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1538457" y="2782589"/>
            <a:ext cx="3051101" cy="3840390"/>
            <a:chOff x="1496396" y="2870962"/>
            <a:chExt cx="3051101" cy="3840390"/>
          </a:xfrm>
        </p:grpSpPr>
        <p:sp>
          <p:nvSpPr>
            <p:cNvPr id="21" name="テキスト ボックス 20"/>
            <p:cNvSpPr txBox="1"/>
            <p:nvPr/>
          </p:nvSpPr>
          <p:spPr>
            <a:xfrm>
              <a:off x="1496396" y="3202699"/>
              <a:ext cx="3051101" cy="35086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endParaRPr lang="en-US" altLang="ja-JP" sz="2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spcBef>
                  <a:spcPts val="600"/>
                </a:spcBef>
              </a:pP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現金で支払い　　　　</a:t>
              </a:r>
              <a:endParaRPr lang="en-US" alt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spcBef>
                  <a:spcPts val="600"/>
                </a:spcBef>
              </a:pPr>
              <a:endParaRPr lang="en-US" alt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spcBef>
                  <a:spcPts val="600"/>
                </a:spcBef>
              </a:pP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銀行口座から銀行口座へ送金</a:t>
              </a:r>
              <a:endParaRPr lang="en-US" alt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spcBef>
                  <a:spcPts val="600"/>
                </a:spcBef>
              </a:pPr>
              <a:endParaRPr lang="en-US" alt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spcBef>
                  <a:spcPts val="600"/>
                </a:spcBef>
              </a:pP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紙の家計簿に記帳</a:t>
              </a:r>
              <a:endParaRPr lang="en-US" alt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spcBef>
                  <a:spcPts val="600"/>
                </a:spcBef>
              </a:pPr>
              <a:endParaRPr lang="en-US" alt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spcBef>
                  <a:spcPts val="600"/>
                </a:spcBef>
              </a:pP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金融機関の担当者がアドバイス</a:t>
              </a:r>
              <a:endParaRPr lang="en-US" alt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spcBef>
                  <a:spcPts val="600"/>
                </a:spcBef>
              </a:pPr>
              <a:endParaRPr lang="en-US" alt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spcBef>
                  <a:spcPts val="600"/>
                </a:spcBef>
              </a:pP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銀行から借りる</a:t>
              </a:r>
              <a:endParaRPr lang="en-US" alt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spcBef>
                  <a:spcPts val="600"/>
                </a:spcBef>
              </a:pPr>
              <a:endParaRPr lang="en-US" altLang="ja-JP" sz="2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" name="正方形/長方形 35"/>
            <p:cNvSpPr>
              <a:spLocks noChangeArrowheads="1"/>
            </p:cNvSpPr>
            <p:nvPr/>
          </p:nvSpPr>
          <p:spPr bwMode="auto">
            <a:xfrm>
              <a:off x="1649999" y="2870962"/>
              <a:ext cx="2583138" cy="3777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  <a:defRPr/>
              </a:pPr>
              <a:r>
                <a:rPr lang="ja-JP" altLang="en-US" sz="1800" dirty="0">
                  <a:latin typeface="Meiryo UI" panose="020B0604030504040204" pitchFamily="50" charset="-128"/>
                  <a:ea typeface="Meiryo UI" panose="020B0604030504040204" pitchFamily="50" charset="-128"/>
                  <a:cs typeface="Segoe UI" pitchFamily="34" charset="0"/>
                </a:rPr>
                <a:t>これまでの例</a:t>
              </a:r>
              <a:endPara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  <a:cs typeface="Segoe UI" pitchFamily="34" charset="0"/>
              </a:endParaRPr>
            </a:p>
          </p:txBody>
        </p:sp>
      </p:grpSp>
      <p:sp>
        <p:nvSpPr>
          <p:cNvPr id="23" name="正方形/長方形 22"/>
          <p:cNvSpPr/>
          <p:nvPr/>
        </p:nvSpPr>
        <p:spPr>
          <a:xfrm>
            <a:off x="5062564" y="4592891"/>
            <a:ext cx="3425654" cy="61641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5062564" y="3900217"/>
            <a:ext cx="2476194" cy="61641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5062564" y="5285565"/>
            <a:ext cx="3130091" cy="61641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5062564" y="5978239"/>
            <a:ext cx="3668622" cy="61641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358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69641" y="1268329"/>
            <a:ext cx="8140959" cy="1600438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ja-JP" altLang="en-US" sz="2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フィンテックサービスは、</a:t>
            </a:r>
            <a:endParaRPr lang="en-US" altLang="ja-JP" sz="2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1200"/>
              </a:spcBef>
            </a:pPr>
            <a:r>
              <a:rPr lang="ja-JP" altLang="en-US" sz="2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・スマートフォン等で利用することが多い</a:t>
            </a:r>
            <a:endParaRPr lang="en-US" altLang="ja-JP" sz="2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1200"/>
              </a:spcBef>
            </a:pPr>
            <a:r>
              <a:rPr lang="ja-JP" altLang="en-US" sz="2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・</a:t>
            </a:r>
            <a:r>
              <a:rPr lang="en-US" altLang="ja-JP" sz="2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SNS</a:t>
            </a:r>
            <a:r>
              <a:rPr lang="ja-JP" altLang="en-US" sz="2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でやりとりできるものがある</a:t>
            </a:r>
            <a:endParaRPr lang="en-US" altLang="ja-JP" sz="2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9641" y="3148939"/>
            <a:ext cx="8140959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628650" indent="-628650">
              <a:spcBef>
                <a:spcPts val="1200"/>
              </a:spcBef>
            </a:pPr>
            <a:r>
              <a:rPr lang="ja-JP" altLang="en-US" sz="2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このため、　</a:t>
            </a:r>
            <a:endParaRPr lang="en-US" altLang="ja-JP" sz="2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marL="628650" indent="-628650">
              <a:spcBef>
                <a:spcPts val="1200"/>
              </a:spcBef>
            </a:pPr>
            <a:r>
              <a:rPr lang="ja-JP" altLang="en-US" sz="2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・投資詐欺や個人間融資といったトラブルに巻き込まれる</a:t>
            </a:r>
            <a:endParaRPr lang="en-US" altLang="ja-JP" sz="2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1200"/>
              </a:spcBef>
            </a:pPr>
            <a:r>
              <a:rPr lang="ja-JP" altLang="en-US" sz="2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・個人情報が拡散される</a:t>
            </a:r>
            <a:endParaRPr lang="en-US" altLang="ja-JP" sz="2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1200"/>
              </a:spcBef>
            </a:pPr>
            <a:r>
              <a:rPr lang="ja-JP" altLang="en-US" sz="2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などのおそれがある</a:t>
            </a:r>
            <a:endParaRPr lang="en-US" altLang="ja-JP" sz="2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04801" y="5938434"/>
            <a:ext cx="76834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spcBef>
                <a:spcPts val="600"/>
              </a:spcBef>
            </a:pPr>
            <a:r>
              <a:rPr lang="ja-JP" altLang="en-US" sz="26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⇒ 個人情報の管理や</a:t>
            </a:r>
            <a:r>
              <a:rPr lang="en-US" altLang="ja-JP" sz="26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SNS</a:t>
            </a:r>
            <a:r>
              <a:rPr lang="ja-JP" altLang="en-US" sz="26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の利用には注意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0" y="1"/>
            <a:ext cx="9308592" cy="797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新しい金融サービスの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広がり</a:t>
            </a:r>
            <a:r>
              <a:rPr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～　フィンテックの進展</a:t>
            </a:r>
            <a:endParaRPr lang="en-US" altLang="ja-JP" sz="2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802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611616" y="1968068"/>
            <a:ext cx="8167975" cy="5117940"/>
            <a:chOff x="580509" y="1968068"/>
            <a:chExt cx="8167975" cy="5117940"/>
          </a:xfrm>
        </p:grpSpPr>
        <p:sp>
          <p:nvSpPr>
            <p:cNvPr id="3" name="環状矢印 2"/>
            <p:cNvSpPr/>
            <p:nvPr/>
          </p:nvSpPr>
          <p:spPr>
            <a:xfrm rot="10800000">
              <a:off x="580509" y="2104293"/>
              <a:ext cx="7279835" cy="4981715"/>
            </a:xfrm>
            <a:prstGeom prst="circularArrow">
              <a:avLst>
                <a:gd name="adj1" fmla="val 8600"/>
                <a:gd name="adj2" fmla="val 763617"/>
                <a:gd name="adj3" fmla="val 20638706"/>
                <a:gd name="adj4" fmla="val 12731882"/>
                <a:gd name="adj5" fmla="val 15169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角丸四角形 3"/>
            <p:cNvSpPr/>
            <p:nvPr/>
          </p:nvSpPr>
          <p:spPr>
            <a:xfrm>
              <a:off x="6047200" y="1968068"/>
              <a:ext cx="2701284" cy="4737532"/>
            </a:xfrm>
            <a:prstGeom prst="roundRect">
              <a:avLst>
                <a:gd name="adj" fmla="val 1253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656711" y="5582973"/>
              <a:ext cx="2845515" cy="8925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sz="2600" b="1" dirty="0">
                  <a:solidFill>
                    <a:schemeClr val="accent6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私たちの生活が</a:t>
              </a:r>
              <a:endParaRPr lang="en-US" altLang="ja-JP" sz="26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r>
                <a:rPr lang="ja-JP" altLang="en-US" sz="2600" b="1" dirty="0">
                  <a:solidFill>
                    <a:schemeClr val="accent6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より豊かで便利に</a:t>
              </a:r>
              <a:endParaRPr lang="en-US" altLang="ja-JP" sz="26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812" y="1386504"/>
            <a:ext cx="890367" cy="101178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071" y="2577364"/>
            <a:ext cx="1111194" cy="132272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53548" y="4169958"/>
            <a:ext cx="793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家庭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5"/>
          <a:stretch/>
        </p:blipFill>
        <p:spPr>
          <a:xfrm>
            <a:off x="185827" y="3095334"/>
            <a:ext cx="1756011" cy="1026388"/>
          </a:xfrm>
          <a:prstGeom prst="rect">
            <a:avLst/>
          </a:prstGeom>
        </p:spPr>
      </p:pic>
      <p:sp>
        <p:nvSpPr>
          <p:cNvPr id="10" name="右矢印 9"/>
          <p:cNvSpPr/>
          <p:nvPr/>
        </p:nvSpPr>
        <p:spPr>
          <a:xfrm>
            <a:off x="2038467" y="2923841"/>
            <a:ext cx="2867952" cy="79455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  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債券・株式</a:t>
            </a:r>
          </a:p>
        </p:txBody>
      </p:sp>
      <p:grpSp>
        <p:nvGrpSpPr>
          <p:cNvPr id="11" name="グループ化 10"/>
          <p:cNvGrpSpPr/>
          <p:nvPr/>
        </p:nvGrpSpPr>
        <p:grpSpPr>
          <a:xfrm>
            <a:off x="1255531" y="1384721"/>
            <a:ext cx="1682647" cy="1192642"/>
            <a:chOff x="1224424" y="1384721"/>
            <a:chExt cx="1682647" cy="1192642"/>
          </a:xfrm>
        </p:grpSpPr>
        <p:sp>
          <p:nvSpPr>
            <p:cNvPr id="12" name="右矢印 11"/>
            <p:cNvSpPr/>
            <p:nvPr/>
          </p:nvSpPr>
          <p:spPr>
            <a:xfrm>
              <a:off x="1230664" y="1384721"/>
              <a:ext cx="1676407" cy="720000"/>
            </a:xfrm>
            <a:prstGeom prst="rightArrow">
              <a:avLst/>
            </a:prstGeom>
            <a:solidFill>
              <a:srgbClr val="F2AB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預金</a:t>
              </a: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224424" y="1579556"/>
              <a:ext cx="366241" cy="997807"/>
            </a:xfrm>
            <a:prstGeom prst="rect">
              <a:avLst/>
            </a:prstGeom>
            <a:solidFill>
              <a:srgbClr val="F2AB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4092296" y="1496609"/>
            <a:ext cx="1462125" cy="992157"/>
            <a:chOff x="4061189" y="1496608"/>
            <a:chExt cx="1462125" cy="992157"/>
          </a:xfrm>
        </p:grpSpPr>
        <p:sp>
          <p:nvSpPr>
            <p:cNvPr id="15" name="右矢印 14"/>
            <p:cNvSpPr/>
            <p:nvPr/>
          </p:nvSpPr>
          <p:spPr>
            <a:xfrm rot="5400000">
              <a:off x="4714391" y="1679843"/>
              <a:ext cx="969845" cy="648000"/>
            </a:xfrm>
            <a:prstGeom prst="rightArrow">
              <a:avLst/>
            </a:prstGeom>
            <a:solidFill>
              <a:srgbClr val="F2AB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4061189" y="1496608"/>
              <a:ext cx="1301242" cy="360000"/>
            </a:xfrm>
            <a:prstGeom prst="rect">
              <a:avLst/>
            </a:prstGeom>
            <a:solidFill>
              <a:srgbClr val="F2AB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貸出</a:t>
              </a:r>
            </a:p>
          </p:txBody>
        </p:sp>
      </p:grpSp>
      <p:sp>
        <p:nvSpPr>
          <p:cNvPr id="17" name="テキスト ボックス 16"/>
          <p:cNvSpPr txBox="1"/>
          <p:nvPr/>
        </p:nvSpPr>
        <p:spPr>
          <a:xfrm>
            <a:off x="3176150" y="1012288"/>
            <a:ext cx="73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銀行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579072" y="2584723"/>
            <a:ext cx="758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企業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689773" y="4057511"/>
            <a:ext cx="697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政府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6291417" y="2021722"/>
            <a:ext cx="2583108" cy="2423597"/>
            <a:chOff x="6260311" y="2021721"/>
            <a:chExt cx="2583108" cy="2423597"/>
          </a:xfrm>
        </p:grpSpPr>
        <p:sp>
          <p:nvSpPr>
            <p:cNvPr id="21" name="円形吹き出し 20"/>
            <p:cNvSpPr/>
            <p:nvPr/>
          </p:nvSpPr>
          <p:spPr>
            <a:xfrm rot="3355895">
              <a:off x="6254429" y="2027603"/>
              <a:ext cx="2423597" cy="2411834"/>
            </a:xfrm>
            <a:prstGeom prst="wedgeEllipseCallout">
              <a:avLst>
                <a:gd name="adj1" fmla="val -32289"/>
                <a:gd name="adj2" fmla="val 52111"/>
              </a:avLst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9795" y="2079799"/>
              <a:ext cx="859573" cy="797436"/>
            </a:xfrm>
            <a:prstGeom prst="rect">
              <a:avLst/>
            </a:prstGeom>
          </p:spPr>
        </p:pic>
        <p:sp>
          <p:nvSpPr>
            <p:cNvPr id="23" name="テキスト ボックス 22"/>
            <p:cNvSpPr txBox="1"/>
            <p:nvPr/>
          </p:nvSpPr>
          <p:spPr>
            <a:xfrm>
              <a:off x="6476978" y="2442907"/>
              <a:ext cx="2366441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ja-JP" altLang="en-US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設備投資</a:t>
              </a:r>
              <a:endPara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Bef>
                  <a:spcPts val="1200"/>
                </a:spcBef>
              </a:pPr>
              <a:r>
                <a:rPr lang="ja-JP" altLang="en-US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商品・サービスの提供</a:t>
              </a:r>
              <a:endPara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Bef>
                  <a:spcPts val="1200"/>
                </a:spcBef>
              </a:pPr>
              <a:r>
                <a:rPr lang="ja-JP" altLang="en-US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株主への配当</a:t>
              </a:r>
              <a:endPara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Bef>
                  <a:spcPts val="1200"/>
                </a:spcBef>
              </a:pPr>
              <a:r>
                <a:rPr lang="ja-JP" altLang="en-US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従業員への給与　</a:t>
              </a:r>
              <a:endPara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45" name="グループ化 44"/>
          <p:cNvGrpSpPr/>
          <p:nvPr/>
        </p:nvGrpSpPr>
        <p:grpSpPr>
          <a:xfrm>
            <a:off x="6624120" y="4663739"/>
            <a:ext cx="1992503" cy="1919154"/>
            <a:chOff x="6624120" y="4663739"/>
            <a:chExt cx="1992503" cy="1919154"/>
          </a:xfrm>
        </p:grpSpPr>
        <p:sp>
          <p:nvSpPr>
            <p:cNvPr id="25" name="円形吹き出し 24"/>
            <p:cNvSpPr/>
            <p:nvPr/>
          </p:nvSpPr>
          <p:spPr>
            <a:xfrm rot="4030580">
              <a:off x="6660795" y="4627064"/>
              <a:ext cx="1919154" cy="1992503"/>
            </a:xfrm>
            <a:prstGeom prst="wedgeEllipseCallout">
              <a:avLst>
                <a:gd name="adj1" fmla="val -49769"/>
                <a:gd name="adj2" fmla="val 51504"/>
              </a:avLst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6711696" y="5052814"/>
              <a:ext cx="189180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b="1" spc="-3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公共サービスの充実</a:t>
              </a:r>
              <a:endParaRPr lang="en-US" altLang="ja-JP" b="1" spc="-3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pic>
          <p:nvPicPr>
            <p:cNvPr id="27" name="図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6486" y="5311691"/>
              <a:ext cx="1464612" cy="1063309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8" name="図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80" y="4221244"/>
            <a:ext cx="1592242" cy="991170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5848152" y="1062887"/>
            <a:ext cx="3132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預金や投資したお金は</a:t>
            </a:r>
            <a:endParaRPr lang="en-US" altLang="ja-JP" sz="2400" b="1" dirty="0">
              <a:solidFill>
                <a:schemeClr val="accent6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経済活動に使われる</a:t>
            </a:r>
            <a:endParaRPr lang="en-US" altLang="ja-JP" sz="2400" b="1" dirty="0">
              <a:solidFill>
                <a:schemeClr val="accent6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0" name="右矢印 29"/>
          <p:cNvSpPr/>
          <p:nvPr/>
        </p:nvSpPr>
        <p:spPr>
          <a:xfrm>
            <a:off x="2038468" y="4237589"/>
            <a:ext cx="2841504" cy="7200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   国債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281114" y="3667681"/>
            <a:ext cx="13351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証券会社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など</a:t>
            </a:r>
            <a:endParaRPr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 flipH="1">
            <a:off x="1858641" y="3669254"/>
            <a:ext cx="1086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投資</a:t>
            </a:r>
            <a:endParaRPr lang="en-US" altLang="ja-JP" sz="2400" b="1" dirty="0">
              <a:solidFill>
                <a:schemeClr val="accent6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34" name="グループ化 33"/>
          <p:cNvGrpSpPr/>
          <p:nvPr/>
        </p:nvGrpSpPr>
        <p:grpSpPr>
          <a:xfrm>
            <a:off x="2038468" y="2682020"/>
            <a:ext cx="2466995" cy="369332"/>
            <a:chOff x="2007361" y="2682020"/>
            <a:chExt cx="2466995" cy="369332"/>
          </a:xfrm>
        </p:grpSpPr>
        <p:cxnSp>
          <p:nvCxnSpPr>
            <p:cNvPr id="35" name="直線矢印コネクタ 34"/>
            <p:cNvCxnSpPr/>
            <p:nvPr/>
          </p:nvCxnSpPr>
          <p:spPr>
            <a:xfrm>
              <a:off x="2007361" y="2867853"/>
              <a:ext cx="2466995" cy="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テキスト ボックス 35"/>
            <p:cNvSpPr txBox="1"/>
            <p:nvPr/>
          </p:nvSpPr>
          <p:spPr>
            <a:xfrm>
              <a:off x="2695779" y="2682020"/>
              <a:ext cx="133540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b="1" dirty="0">
                  <a:solidFill>
                    <a:schemeClr val="accent6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利子・配当</a:t>
              </a:r>
              <a:endParaRPr lang="en-US" altLang="ja-JP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37" name="グループ化 36"/>
          <p:cNvGrpSpPr/>
          <p:nvPr/>
        </p:nvGrpSpPr>
        <p:grpSpPr>
          <a:xfrm>
            <a:off x="2038468" y="4817231"/>
            <a:ext cx="2466995" cy="369332"/>
            <a:chOff x="2007361" y="4817231"/>
            <a:chExt cx="2466995" cy="369332"/>
          </a:xfrm>
        </p:grpSpPr>
        <p:cxnSp>
          <p:nvCxnSpPr>
            <p:cNvPr id="38" name="直線矢印コネクタ 37"/>
            <p:cNvCxnSpPr/>
            <p:nvPr/>
          </p:nvCxnSpPr>
          <p:spPr>
            <a:xfrm>
              <a:off x="2007361" y="5002666"/>
              <a:ext cx="2466995" cy="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テキスト ボックス 38"/>
            <p:cNvSpPr txBox="1"/>
            <p:nvPr/>
          </p:nvSpPr>
          <p:spPr>
            <a:xfrm>
              <a:off x="3017439" y="4817231"/>
              <a:ext cx="70459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b="1" dirty="0">
                  <a:solidFill>
                    <a:schemeClr val="accent6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利子</a:t>
              </a:r>
              <a:endParaRPr lang="en-US" altLang="ja-JP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40" name="グループ化 39"/>
          <p:cNvGrpSpPr/>
          <p:nvPr/>
        </p:nvGrpSpPr>
        <p:grpSpPr>
          <a:xfrm>
            <a:off x="564609" y="1303408"/>
            <a:ext cx="5094069" cy="1275060"/>
            <a:chOff x="533502" y="1303408"/>
            <a:chExt cx="5094069" cy="1275060"/>
          </a:xfrm>
        </p:grpSpPr>
        <p:cxnSp>
          <p:nvCxnSpPr>
            <p:cNvPr id="41" name="直線矢印コネクタ 59"/>
            <p:cNvCxnSpPr/>
            <p:nvPr/>
          </p:nvCxnSpPr>
          <p:spPr>
            <a:xfrm>
              <a:off x="4109009" y="1303408"/>
              <a:ext cx="1518562" cy="1134956"/>
            </a:xfrm>
            <a:prstGeom prst="bentConnector3">
              <a:avLst>
                <a:gd name="adj1" fmla="val 98782"/>
              </a:avLst>
            </a:prstGeom>
            <a:ln w="28575">
              <a:solidFill>
                <a:srgbClr val="FCB714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矢印コネクタ 59"/>
            <p:cNvCxnSpPr/>
            <p:nvPr/>
          </p:nvCxnSpPr>
          <p:spPr>
            <a:xfrm flipV="1">
              <a:off x="930307" y="1332410"/>
              <a:ext cx="1891245" cy="1246058"/>
            </a:xfrm>
            <a:prstGeom prst="bentConnector3">
              <a:avLst>
                <a:gd name="adj1" fmla="val -185"/>
              </a:avLst>
            </a:prstGeom>
            <a:ln w="28575">
              <a:solidFill>
                <a:srgbClr val="FCB714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テキスト ボックス 42"/>
            <p:cNvSpPr txBox="1"/>
            <p:nvPr/>
          </p:nvSpPr>
          <p:spPr>
            <a:xfrm>
              <a:off x="533502" y="1758241"/>
              <a:ext cx="66698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b="1" dirty="0">
                  <a:solidFill>
                    <a:srgbClr val="FCB714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利子</a:t>
              </a:r>
              <a:endParaRPr lang="en-US" altLang="ja-JP" b="1" dirty="0">
                <a:solidFill>
                  <a:srgbClr val="FCB71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44" name="正方形/長方形 43"/>
          <p:cNvSpPr/>
          <p:nvPr/>
        </p:nvSpPr>
        <p:spPr>
          <a:xfrm>
            <a:off x="0" y="1"/>
            <a:ext cx="9175107" cy="797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持続可能な社会の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形成</a:t>
            </a:r>
            <a:r>
              <a:rPr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～　金融と経済</a:t>
            </a:r>
            <a:endParaRPr lang="en-US" altLang="ja-JP" sz="2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6" name="図 4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43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835" y="3360081"/>
            <a:ext cx="945408" cy="119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8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9" grpId="0"/>
      <p:bldP spid="30" grpId="0" animBg="1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13" y="3654634"/>
            <a:ext cx="4434203" cy="2877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5"/>
          <p:cNvSpPr>
            <a:spLocks noChangeArrowheads="1"/>
          </p:cNvSpPr>
          <p:nvPr/>
        </p:nvSpPr>
        <p:spPr bwMode="auto">
          <a:xfrm>
            <a:off x="367558" y="1554217"/>
            <a:ext cx="6310643" cy="192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2030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年までに「</a:t>
            </a:r>
            <a:r>
              <a:rPr lang="ja-JP" altLang="en-US" sz="20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持続可能な世界を実現する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」ことを目指して、国連サミットで採択された開発目標。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・貧困や飢餓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・保健、教育、ジェンダー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・環境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・生産、雇用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など幅広く、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17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のゴール・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169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のターゲットから構成される。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0" y="1"/>
            <a:ext cx="9198864" cy="797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持続可能な社会の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形成</a:t>
            </a:r>
            <a:r>
              <a:rPr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～　</a:t>
            </a:r>
            <a:r>
              <a:rPr lang="en-US" altLang="ja-JP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endParaRPr lang="ja-JP" altLang="en-US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" name="タイトル 1"/>
          <p:cNvSpPr txBox="1">
            <a:spLocks/>
          </p:cNvSpPr>
          <p:nvPr/>
        </p:nvSpPr>
        <p:spPr>
          <a:xfrm>
            <a:off x="436073" y="964639"/>
            <a:ext cx="4737781" cy="665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200"/>
              </a:spcBef>
              <a:spcAft>
                <a:spcPts val="3600"/>
              </a:spcAft>
            </a:pPr>
            <a:r>
              <a:rPr lang="en-US" altLang="ja-JP" sz="26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SDGs </a:t>
            </a:r>
            <a:r>
              <a:rPr lang="en-US" altLang="ja-JP" sz="1600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(Sustainable Development Goals</a:t>
            </a:r>
            <a:r>
              <a:rPr lang="ja-JP" altLang="en-US" sz="1600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ja-JP" altLang="en-US" sz="2600" b="1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251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楕円 1"/>
          <p:cNvSpPr/>
          <p:nvPr/>
        </p:nvSpPr>
        <p:spPr>
          <a:xfrm>
            <a:off x="4715191" y="4039793"/>
            <a:ext cx="4028118" cy="175543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824" y="1007746"/>
            <a:ext cx="3402027" cy="2207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343" y="4277523"/>
            <a:ext cx="941921" cy="1121227"/>
          </a:xfrm>
          <a:prstGeom prst="rect">
            <a:avLst/>
          </a:prstGeom>
        </p:spPr>
      </p:pic>
      <p:sp>
        <p:nvSpPr>
          <p:cNvPr id="6" name="右矢印 5"/>
          <p:cNvSpPr/>
          <p:nvPr/>
        </p:nvSpPr>
        <p:spPr>
          <a:xfrm>
            <a:off x="3593787" y="2832399"/>
            <a:ext cx="1164409" cy="1041371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25809" y="4654710"/>
            <a:ext cx="932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私たち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0" y="1899949"/>
            <a:ext cx="3185954" cy="254876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411584" y="5358437"/>
            <a:ext cx="2763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に取り組む企業等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円形吹き出し 9"/>
          <p:cNvSpPr/>
          <p:nvPr/>
        </p:nvSpPr>
        <p:spPr>
          <a:xfrm>
            <a:off x="4936647" y="3363889"/>
            <a:ext cx="1094359" cy="749242"/>
          </a:xfrm>
          <a:prstGeom prst="wedgeEllipseCallout">
            <a:avLst>
              <a:gd name="adj1" fmla="val -1751"/>
              <a:gd name="adj2" fmla="val 69654"/>
            </a:avLst>
          </a:prstGeom>
          <a:solidFill>
            <a:srgbClr val="47773D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環境</a:t>
            </a:r>
            <a:endParaRPr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保全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909" y="4316810"/>
            <a:ext cx="726539" cy="1055308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044" y="4220163"/>
            <a:ext cx="745000" cy="1173939"/>
          </a:xfrm>
          <a:prstGeom prst="rect">
            <a:avLst/>
          </a:prstGeom>
        </p:spPr>
      </p:pic>
      <p:sp>
        <p:nvSpPr>
          <p:cNvPr id="13" name="円形吹き出し 12"/>
          <p:cNvSpPr/>
          <p:nvPr/>
        </p:nvSpPr>
        <p:spPr>
          <a:xfrm>
            <a:off x="7491824" y="3363889"/>
            <a:ext cx="1094359" cy="749242"/>
          </a:xfrm>
          <a:prstGeom prst="wedgeEllipseCallout">
            <a:avLst>
              <a:gd name="adj1" fmla="val -1751"/>
              <a:gd name="adj2" fmla="val 71386"/>
            </a:avLst>
          </a:prstGeom>
          <a:solidFill>
            <a:srgbClr val="FCB714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クリーン　エネルギー</a:t>
            </a:r>
          </a:p>
        </p:txBody>
      </p:sp>
      <p:sp>
        <p:nvSpPr>
          <p:cNvPr id="14" name="円形吹き出し 13"/>
          <p:cNvSpPr/>
          <p:nvPr/>
        </p:nvSpPr>
        <p:spPr>
          <a:xfrm>
            <a:off x="6209457" y="3363889"/>
            <a:ext cx="1094359" cy="749242"/>
          </a:xfrm>
          <a:prstGeom prst="wedgeEllipseCallout">
            <a:avLst>
              <a:gd name="adj1" fmla="val -1751"/>
              <a:gd name="adj2" fmla="val 71386"/>
            </a:avLst>
          </a:prstGeom>
          <a:solidFill>
            <a:srgbClr val="EC1B2C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貧困対策</a:t>
            </a:r>
          </a:p>
        </p:txBody>
      </p:sp>
      <p:sp>
        <p:nvSpPr>
          <p:cNvPr id="15" name="タイトル 1"/>
          <p:cNvSpPr txBox="1">
            <a:spLocks/>
          </p:cNvSpPr>
          <p:nvPr/>
        </p:nvSpPr>
        <p:spPr>
          <a:xfrm>
            <a:off x="287802" y="5900494"/>
            <a:ext cx="8596096" cy="5244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5600" indent="-355600" algn="l">
              <a:spcBef>
                <a:spcPts val="600"/>
              </a:spcBef>
            </a:pPr>
            <a:r>
              <a:rPr lang="ja-JP" altLang="en-US" sz="24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⇒ 消費</a:t>
            </a:r>
            <a:r>
              <a:rPr lang="ja-JP" altLang="en-US" sz="1800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（商品の購入）</a:t>
            </a:r>
            <a:r>
              <a:rPr lang="ja-JP" altLang="en-US" sz="24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や投資</a:t>
            </a:r>
            <a:r>
              <a:rPr lang="ja-JP" altLang="en-US" sz="1800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（債券・株式などの購入）</a:t>
            </a:r>
            <a:r>
              <a:rPr lang="ja-JP" altLang="en-US" sz="24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などによる資金提供を通じて、社会をより良くすることに貢献できる</a:t>
            </a:r>
            <a:endParaRPr lang="en-US" altLang="ja-JP" sz="2400" b="1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" name="タイトル 1"/>
          <p:cNvSpPr txBox="1">
            <a:spLocks/>
          </p:cNvSpPr>
          <p:nvPr/>
        </p:nvSpPr>
        <p:spPr>
          <a:xfrm>
            <a:off x="3100914" y="2347876"/>
            <a:ext cx="1968323" cy="4767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ja-JP" altLang="en-US" sz="20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商品の購入</a:t>
            </a:r>
            <a:endParaRPr lang="en-US" altLang="ja-JP" sz="2000" b="1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1200"/>
              </a:spcBef>
            </a:pPr>
            <a:endParaRPr lang="en-US" altLang="ja-JP" sz="2000" b="1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1200"/>
              </a:spcBef>
            </a:pPr>
            <a:endParaRPr lang="en-US" altLang="ja-JP" sz="1800" b="1" dirty="0">
              <a:solidFill>
                <a:srgbClr val="14AAEB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1200"/>
              </a:spcBef>
            </a:pPr>
            <a:endParaRPr lang="en-US" altLang="ja-JP" sz="1800" b="1" dirty="0">
              <a:solidFill>
                <a:srgbClr val="14AAEB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1200"/>
              </a:spcBef>
            </a:pPr>
            <a:r>
              <a:rPr lang="ja-JP" altLang="en-US" sz="20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投資</a:t>
            </a:r>
            <a:endParaRPr lang="ja-JP" altLang="en-US" sz="2400" b="1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941" y="4365351"/>
            <a:ext cx="408983" cy="408983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465" y="4345569"/>
            <a:ext cx="408983" cy="408983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335" y="4220163"/>
            <a:ext cx="408983" cy="408983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0" y="1"/>
            <a:ext cx="9198864" cy="797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持続可能な社会の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形成</a:t>
            </a:r>
            <a:r>
              <a:rPr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～　</a:t>
            </a:r>
            <a:r>
              <a:rPr lang="en-US" altLang="ja-JP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endParaRPr lang="ja-JP" altLang="en-US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375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  <p:bldP spid="14" grpId="0" animBg="1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090" y="2766146"/>
            <a:ext cx="1338782" cy="2116652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334" y="2711628"/>
            <a:ext cx="1338782" cy="2116652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116" y="2766146"/>
            <a:ext cx="1269817" cy="2007615"/>
          </a:xfrm>
          <a:prstGeom prst="rect">
            <a:avLst/>
          </a:prstGeom>
        </p:spPr>
      </p:pic>
      <p:sp>
        <p:nvSpPr>
          <p:cNvPr id="23" name="正方形/長方形 22"/>
          <p:cNvSpPr/>
          <p:nvPr/>
        </p:nvSpPr>
        <p:spPr>
          <a:xfrm>
            <a:off x="423591" y="1205079"/>
            <a:ext cx="83981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金融リテラシーを身につけることは、</a:t>
            </a:r>
            <a:endParaRPr lang="en-US" altLang="ja-JP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あなたの夢の実現をサポートしてくれるでしょう。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367" y="2352500"/>
            <a:ext cx="1847850" cy="38100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770" y="2573750"/>
            <a:ext cx="2247900" cy="358875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356" y="4941869"/>
            <a:ext cx="1053816" cy="1053816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3" y="2499115"/>
            <a:ext cx="991010" cy="108759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471" y="3882249"/>
            <a:ext cx="1338782" cy="2116652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172" y="3879033"/>
            <a:ext cx="1217075" cy="2116652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136" y="3906249"/>
            <a:ext cx="1279036" cy="215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8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205458" y="1578235"/>
            <a:ext cx="8687082" cy="3222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4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あなたの夢の実現と</a:t>
            </a:r>
            <a:endParaRPr lang="en-US" altLang="ja-JP" sz="4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4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持続可能な社会の形成に向けて</a:t>
            </a:r>
          </a:p>
          <a:p>
            <a:r>
              <a:rPr lang="ja-JP" altLang="en-US" sz="4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　　</a:t>
            </a:r>
            <a:endParaRPr lang="en-US" altLang="ja-JP" sz="4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4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～ なぜ金融リテラシーが必要か？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325402" y="5281701"/>
            <a:ext cx="8447193" cy="10515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金融庁</a:t>
            </a:r>
            <a:r>
              <a:rPr lang="ja-JP" altLang="en-US" sz="4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  <a:endParaRPr lang="ja-JP" altLang="en-US" sz="4000" b="1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512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" y="13968"/>
            <a:ext cx="5522975" cy="6085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金融の知識が必要になる場面</a:t>
            </a:r>
            <a:endParaRPr lang="en-US" altLang="ja-JP" sz="2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形吹き出し 2"/>
          <p:cNvSpPr/>
          <p:nvPr/>
        </p:nvSpPr>
        <p:spPr>
          <a:xfrm>
            <a:off x="409498" y="1149116"/>
            <a:ext cx="3059884" cy="1371600"/>
          </a:xfrm>
          <a:prstGeom prst="wedgeEllipseCallout">
            <a:avLst>
              <a:gd name="adj1" fmla="val 44530"/>
              <a:gd name="adj2" fmla="val 5909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アルバイトで稼いだ</a:t>
            </a:r>
            <a:endParaRPr lang="en-US" altLang="ja-JP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お金の管理</a:t>
            </a: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</a:t>
            </a:r>
            <a:endParaRPr lang="en-US" altLang="ja-JP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どうすればいい？</a:t>
            </a:r>
          </a:p>
        </p:txBody>
      </p:sp>
      <p:sp>
        <p:nvSpPr>
          <p:cNvPr id="4" name="円形吹き出し 3"/>
          <p:cNvSpPr/>
          <p:nvPr/>
        </p:nvSpPr>
        <p:spPr>
          <a:xfrm>
            <a:off x="225843" y="3047275"/>
            <a:ext cx="2932582" cy="1371600"/>
          </a:xfrm>
          <a:prstGeom prst="wedgeEllipseCallout">
            <a:avLst>
              <a:gd name="adj1" fmla="val 55936"/>
              <a:gd name="adj2" fmla="val 2184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クレジットカード</a:t>
            </a: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を作ったけど、使うときの注意点は？</a:t>
            </a:r>
          </a:p>
        </p:txBody>
      </p:sp>
      <p:sp>
        <p:nvSpPr>
          <p:cNvPr id="5" name="円形吹き出し 4"/>
          <p:cNvSpPr/>
          <p:nvPr/>
        </p:nvSpPr>
        <p:spPr>
          <a:xfrm>
            <a:off x="4904835" y="1031509"/>
            <a:ext cx="3156211" cy="1371600"/>
          </a:xfrm>
          <a:prstGeom prst="wedgeEllipseCallout">
            <a:avLst>
              <a:gd name="adj1" fmla="val -36301"/>
              <a:gd name="adj2" fmla="val 5825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奨学金</a:t>
            </a: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を借りたから卒業したら返済が</a:t>
            </a:r>
            <a:endParaRPr lang="en-US" altLang="ja-JP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始まるけど・・・</a:t>
            </a:r>
          </a:p>
        </p:txBody>
      </p:sp>
      <p:sp>
        <p:nvSpPr>
          <p:cNvPr id="6" name="円形吹き出し 5"/>
          <p:cNvSpPr/>
          <p:nvPr/>
        </p:nvSpPr>
        <p:spPr>
          <a:xfrm>
            <a:off x="757490" y="4597058"/>
            <a:ext cx="2642988" cy="1371600"/>
          </a:xfrm>
          <a:prstGeom prst="wedgeEllipseCallout">
            <a:avLst>
              <a:gd name="adj1" fmla="val 45834"/>
              <a:gd name="adj2" fmla="val -5609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自分で</a:t>
            </a:r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起業して社会に貢献</a:t>
            </a: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したい</a:t>
            </a:r>
          </a:p>
        </p:txBody>
      </p:sp>
      <p:sp>
        <p:nvSpPr>
          <p:cNvPr id="7" name="円形吹き出し 6"/>
          <p:cNvSpPr/>
          <p:nvPr/>
        </p:nvSpPr>
        <p:spPr>
          <a:xfrm>
            <a:off x="5174579" y="4797522"/>
            <a:ext cx="2993778" cy="1197359"/>
          </a:xfrm>
          <a:prstGeom prst="wedgeEllipseCallout">
            <a:avLst>
              <a:gd name="adj1" fmla="val -26157"/>
              <a:gd name="adj2" fmla="val -6765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「絶対にもうかる」</a:t>
            </a: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話があるって本当？　</a:t>
            </a:r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</a:p>
        </p:txBody>
      </p:sp>
      <p:sp>
        <p:nvSpPr>
          <p:cNvPr id="8" name="円形吹き出し 7"/>
          <p:cNvSpPr/>
          <p:nvPr/>
        </p:nvSpPr>
        <p:spPr>
          <a:xfrm>
            <a:off x="6315046" y="2556641"/>
            <a:ext cx="2615458" cy="1371600"/>
          </a:xfrm>
          <a:prstGeom prst="wedgeEllipseCallout">
            <a:avLst>
              <a:gd name="adj1" fmla="val -54839"/>
              <a:gd name="adj2" fmla="val 30718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将来のために</a:t>
            </a:r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資産を増やしたい</a:t>
            </a: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9498" y="6149332"/>
            <a:ext cx="8547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⇒ お金の知識・判断力（金融リテラシー）が大事！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3829">
            <a:off x="296259" y="2663862"/>
            <a:ext cx="922463" cy="57769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574" y="3503404"/>
            <a:ext cx="980845" cy="1043452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047" y="2765317"/>
            <a:ext cx="1655630" cy="2032205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080" y="2432659"/>
            <a:ext cx="1720794" cy="232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4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右矢印 1"/>
          <p:cNvSpPr/>
          <p:nvPr/>
        </p:nvSpPr>
        <p:spPr>
          <a:xfrm>
            <a:off x="4970177" y="2914693"/>
            <a:ext cx="503555" cy="1382486"/>
          </a:xfrm>
          <a:prstGeom prst="rightArrow">
            <a:avLst>
              <a:gd name="adj1" fmla="val 39392"/>
              <a:gd name="adj2" fmla="val 5803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0756" y="1189705"/>
            <a:ext cx="1448027" cy="4591664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216000" rtlCol="0">
            <a:noAutofit/>
          </a:bodyPr>
          <a:lstStyle/>
          <a:p>
            <a:pPr algn="ctr"/>
            <a:r>
              <a:rPr lang="ja-JP" altLang="en-US" sz="2000" b="1" u="sng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金融教育</a:t>
            </a:r>
            <a:endParaRPr lang="en-US" altLang="ja-JP" sz="2000" b="1" u="sng" dirty="0">
              <a:solidFill>
                <a:schemeClr val="accent6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lang="en-US" altLang="ja-JP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just"/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金融教育を受けた人が多い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58393" y="1189705"/>
            <a:ext cx="3122567" cy="4591664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216000" rtlCol="0">
            <a:noAutofit/>
          </a:bodyPr>
          <a:lstStyle/>
          <a:p>
            <a:pPr algn="ctr"/>
            <a:r>
              <a:rPr lang="ja-JP" altLang="en-US" sz="2000" b="1" u="sng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行動特性・考え方</a:t>
            </a:r>
            <a:endParaRPr lang="en-US" altLang="ja-JP" sz="2000" b="1" u="sng" dirty="0">
              <a:solidFill>
                <a:schemeClr val="accent6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lang="en-US" altLang="ja-JP" sz="20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ts val="600"/>
              </a:spcBef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情報を頻繁に</a:t>
            </a: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見ている</a:t>
            </a:r>
            <a:endParaRPr lang="en-US" altLang="ja-JP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ts val="1200"/>
              </a:spcBef>
            </a:pP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家計管理がしっかりしている</a:t>
            </a:r>
            <a:endParaRPr lang="en-US" altLang="ja-JP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ts val="1200"/>
              </a:spcBef>
            </a:pP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計画を立てている</a:t>
            </a:r>
            <a:endParaRPr lang="en-US" altLang="ja-JP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ts val="1200"/>
              </a:spcBef>
            </a:pP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他の金融商品と比較している</a:t>
            </a:r>
            <a:endParaRPr lang="en-US" altLang="ja-JP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ts val="1200"/>
              </a:spcBef>
            </a:pP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調査 ・ 相談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している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ts val="1200"/>
              </a:spcBef>
            </a:pPr>
            <a:r>
              <a:rPr lang="ja-JP" altLang="en-US" sz="2000" spc="-150" dirty="0">
                <a:latin typeface="Meiryo UI" panose="020B0604030504040204" pitchFamily="50" charset="-128"/>
                <a:ea typeface="Meiryo UI" panose="020B0604030504040204" pitchFamily="50" charset="-128"/>
              </a:rPr>
              <a:t>商品性を理解したうえで購入</a:t>
            </a:r>
            <a:endParaRPr lang="en-US" altLang="ja-JP" sz="2000" spc="-1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ts val="1200"/>
              </a:spcBef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緊急時の備えを持っている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ts val="1200"/>
              </a:spcBef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損失回避傾向が弱い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62949" y="1189705"/>
            <a:ext cx="3151414" cy="4591664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216000" rtlCol="0">
            <a:noAutofit/>
          </a:bodyPr>
          <a:lstStyle/>
          <a:p>
            <a:pPr algn="ctr"/>
            <a:r>
              <a:rPr lang="ja-JP" altLang="en-US" sz="2000" b="1" u="sng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影響・結果</a:t>
            </a:r>
            <a:endParaRPr lang="en-US" altLang="ja-JP" sz="2000" b="1" u="sng" dirty="0">
              <a:solidFill>
                <a:schemeClr val="accent6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ts val="3000"/>
              </a:spcBef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金融トラブルが</a:t>
            </a: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少ない</a:t>
            </a:r>
            <a:endParaRPr lang="en-US" altLang="ja-JP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dist">
              <a:spcBef>
                <a:spcPts val="3000"/>
              </a:spcBef>
            </a:pPr>
            <a:r>
              <a:rPr lang="ja-JP" altLang="en-US" sz="2000" spc="-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消費者ローンの利用が少ない</a:t>
            </a:r>
            <a:endParaRPr lang="en-US" altLang="ja-JP" sz="2000" spc="-1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ts val="3000"/>
              </a:spcBef>
            </a:pP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借入れの負担感が低い</a:t>
            </a:r>
            <a:endParaRPr lang="en-US" altLang="ja-JP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ts val="3000"/>
              </a:spcBef>
            </a:pP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経済ショックへの耐性が強い</a:t>
            </a:r>
            <a:endParaRPr lang="en-US" altLang="ja-JP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ts val="3000"/>
              </a:spcBef>
            </a:pP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リスク性資産への投資が多い</a:t>
            </a:r>
            <a:endParaRPr lang="en-US" altLang="ja-JP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3410" y="6360033"/>
            <a:ext cx="8844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（出所）金融広報中央委員会「金融リテラシー調査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2019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年調査結果」をもとに作成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1"/>
            <a:ext cx="6876288" cy="797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金融リテラシーを身につけている人の特徴</a:t>
            </a:r>
            <a:endParaRPr lang="en-US" altLang="ja-JP" sz="2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328424" y="5910763"/>
            <a:ext cx="4562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自ら情報収集して、判断しようとしている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1866473" y="2475345"/>
            <a:ext cx="2909455" cy="43934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1866473" y="4324887"/>
            <a:ext cx="2909455" cy="40413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1866473" y="4785687"/>
            <a:ext cx="2909455" cy="40514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5894125" y="2336800"/>
            <a:ext cx="2437803" cy="43934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5690328" y="4392519"/>
            <a:ext cx="2890981" cy="43934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5634909" y="5069721"/>
            <a:ext cx="3011055" cy="43934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390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4236" y="1051746"/>
            <a:ext cx="74071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6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自分の生き方にあわせて、お金の管理をしていく時代</a:t>
            </a:r>
            <a:endParaRPr lang="en-US" altLang="ja-JP" sz="2600" b="1" dirty="0">
              <a:solidFill>
                <a:schemeClr val="accent6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67573" y="2342501"/>
            <a:ext cx="660989" cy="1180406"/>
          </a:xfrm>
          <a:prstGeom prst="rect">
            <a:avLst/>
          </a:prstGeom>
          <a:solidFill>
            <a:schemeClr val="bg1"/>
          </a:solidFill>
          <a:ln>
            <a:solidFill>
              <a:srgbClr val="14A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sz="2000" b="1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家族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367574" y="3641209"/>
            <a:ext cx="660989" cy="118040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sz="2000" b="1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仕事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67573" y="4939917"/>
            <a:ext cx="660989" cy="1180406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sz="2000" b="1" dirty="0">
                <a:solidFill>
                  <a:schemeClr val="accent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住まい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4235" y="1772081"/>
            <a:ext cx="48379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従来はステレオタイプのライフスタイル</a:t>
            </a:r>
            <a:endParaRPr lang="en-US" altLang="ja-JP" sz="2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38547" y="1768144"/>
            <a:ext cx="49889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→　</a:t>
            </a:r>
            <a:r>
              <a:rPr lang="ja-JP" altLang="en-US" sz="2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今は価値観によって多様な選択肢</a:t>
            </a:r>
            <a:endParaRPr lang="en-US" altLang="ja-JP" sz="2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26681" y="2342501"/>
            <a:ext cx="2436259" cy="1180406"/>
          </a:xfrm>
          <a:prstGeom prst="rect">
            <a:avLst/>
          </a:prstGeom>
          <a:solidFill>
            <a:srgbClr val="E6E6E6"/>
          </a:solidFill>
        </p:spPr>
        <p:txBody>
          <a:bodyPr wrap="square" lIns="180000" rtlCol="0" anchor="ctr" anchorCtr="0">
            <a:no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父親が働いて、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母親は専業主婦、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子どものいる家庭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26681" y="3641209"/>
            <a:ext cx="2436259" cy="1180406"/>
          </a:xfrm>
          <a:prstGeom prst="rect">
            <a:avLst/>
          </a:prstGeom>
          <a:solidFill>
            <a:srgbClr val="E6E6E6"/>
          </a:solidFill>
        </p:spPr>
        <p:txBody>
          <a:bodyPr wrap="square" lIns="180000" rtlCol="0" anchor="ctr" anchorCtr="0">
            <a:no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就職したら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一つの会社で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定年まで働く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226681" y="4939917"/>
            <a:ext cx="2436259" cy="1180406"/>
          </a:xfrm>
          <a:prstGeom prst="rect">
            <a:avLst/>
          </a:prstGeom>
          <a:solidFill>
            <a:srgbClr val="E6E6E6"/>
          </a:solidFill>
        </p:spPr>
        <p:txBody>
          <a:bodyPr wrap="square" lIns="180000" rtlCol="0" anchor="ctr" anchorCtr="0">
            <a:no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マイホームを買って暮らす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楕円 10"/>
          <p:cNvSpPr/>
          <p:nvPr/>
        </p:nvSpPr>
        <p:spPr>
          <a:xfrm>
            <a:off x="4538547" y="2320497"/>
            <a:ext cx="1341120" cy="1180406"/>
          </a:xfrm>
          <a:prstGeom prst="ellipse">
            <a:avLst/>
          </a:prstGeom>
          <a:solidFill>
            <a:srgbClr val="D5EF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結婚する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しない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楕円 11"/>
          <p:cNvSpPr/>
          <p:nvPr/>
        </p:nvSpPr>
        <p:spPr>
          <a:xfrm>
            <a:off x="5910147" y="2320497"/>
            <a:ext cx="1341120" cy="1180406"/>
          </a:xfrm>
          <a:prstGeom prst="ellipse">
            <a:avLst/>
          </a:prstGeom>
          <a:solidFill>
            <a:srgbClr val="D5EF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子どもが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いる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いない</a:t>
            </a:r>
          </a:p>
        </p:txBody>
      </p:sp>
      <p:sp>
        <p:nvSpPr>
          <p:cNvPr id="13" name="楕円 12"/>
          <p:cNvSpPr/>
          <p:nvPr/>
        </p:nvSpPr>
        <p:spPr>
          <a:xfrm>
            <a:off x="7281747" y="2320497"/>
            <a:ext cx="1341120" cy="1180406"/>
          </a:xfrm>
          <a:prstGeom prst="ellipse">
            <a:avLst/>
          </a:prstGeom>
          <a:solidFill>
            <a:srgbClr val="D5EF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誰が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いつ働く</a:t>
            </a:r>
          </a:p>
        </p:txBody>
      </p:sp>
      <p:sp>
        <p:nvSpPr>
          <p:cNvPr id="14" name="楕円 13"/>
          <p:cNvSpPr/>
          <p:nvPr/>
        </p:nvSpPr>
        <p:spPr>
          <a:xfrm>
            <a:off x="4538547" y="3641209"/>
            <a:ext cx="1341120" cy="118040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pc="-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フルタイム</a:t>
            </a:r>
            <a:endParaRPr lang="en-US" altLang="ja-JP" spc="-1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pc="-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パートタイム</a:t>
            </a:r>
            <a:endParaRPr lang="en-US" altLang="ja-JP" spc="-1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楕円 14"/>
          <p:cNvSpPr/>
          <p:nvPr/>
        </p:nvSpPr>
        <p:spPr>
          <a:xfrm>
            <a:off x="5910147" y="3641209"/>
            <a:ext cx="1341120" cy="118040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副業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転職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起業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楕円 15"/>
          <p:cNvSpPr/>
          <p:nvPr/>
        </p:nvSpPr>
        <p:spPr>
          <a:xfrm>
            <a:off x="7281747" y="3641208"/>
            <a:ext cx="1371600" cy="120162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定年後も働く</a:t>
            </a:r>
          </a:p>
        </p:txBody>
      </p:sp>
      <p:sp>
        <p:nvSpPr>
          <p:cNvPr id="17" name="楕円 16"/>
          <p:cNvSpPr/>
          <p:nvPr/>
        </p:nvSpPr>
        <p:spPr>
          <a:xfrm>
            <a:off x="4538547" y="4966143"/>
            <a:ext cx="1341120" cy="118040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持ち家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賃貸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楕円 17"/>
          <p:cNvSpPr/>
          <p:nvPr/>
        </p:nvSpPr>
        <p:spPr>
          <a:xfrm>
            <a:off x="5910147" y="4966143"/>
            <a:ext cx="1341120" cy="118040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リフォーム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住み替え</a:t>
            </a:r>
          </a:p>
        </p:txBody>
      </p:sp>
      <p:sp>
        <p:nvSpPr>
          <p:cNvPr id="19" name="楕円 18"/>
          <p:cNvSpPr/>
          <p:nvPr/>
        </p:nvSpPr>
        <p:spPr>
          <a:xfrm>
            <a:off x="7281747" y="4966143"/>
            <a:ext cx="1341120" cy="118040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都市</a:t>
            </a:r>
            <a:r>
              <a: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郊外</a:t>
            </a:r>
            <a:endParaRPr lang="en-US" altLang="ja-JP" sz="17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に移住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ホームベース 19"/>
          <p:cNvSpPr/>
          <p:nvPr/>
        </p:nvSpPr>
        <p:spPr>
          <a:xfrm>
            <a:off x="3958097" y="2625980"/>
            <a:ext cx="383503" cy="627919"/>
          </a:xfrm>
          <a:prstGeom prst="homePlate">
            <a:avLst>
              <a:gd name="adj" fmla="val 93616"/>
            </a:avLst>
          </a:prstGeom>
          <a:solidFill>
            <a:schemeClr val="bg1"/>
          </a:solidFill>
          <a:ln>
            <a:solidFill>
              <a:srgbClr val="14A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1" name="ホームベース 20"/>
          <p:cNvSpPr/>
          <p:nvPr/>
        </p:nvSpPr>
        <p:spPr>
          <a:xfrm>
            <a:off x="3958097" y="3979896"/>
            <a:ext cx="383503" cy="627919"/>
          </a:xfrm>
          <a:prstGeom prst="homePlate">
            <a:avLst>
              <a:gd name="adj" fmla="val 93616"/>
            </a:avLst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2" name="ホームベース 21"/>
          <p:cNvSpPr/>
          <p:nvPr/>
        </p:nvSpPr>
        <p:spPr>
          <a:xfrm>
            <a:off x="3958097" y="5219174"/>
            <a:ext cx="383503" cy="627919"/>
          </a:xfrm>
          <a:prstGeom prst="homePlate">
            <a:avLst>
              <a:gd name="adj" fmla="val 93616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0" y="1"/>
            <a:ext cx="6400800" cy="797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ライフスタイルの多様化と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長寿化</a:t>
            </a:r>
            <a:endParaRPr lang="en-US" altLang="ja-JP" sz="2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171439" y="3582058"/>
            <a:ext cx="2546741" cy="1298708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/>
          <p:cNvSpPr/>
          <p:nvPr/>
        </p:nvSpPr>
        <p:spPr>
          <a:xfrm>
            <a:off x="5910147" y="3626335"/>
            <a:ext cx="1341120" cy="1216495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/>
          <p:cNvSpPr/>
          <p:nvPr/>
        </p:nvSpPr>
        <p:spPr>
          <a:xfrm>
            <a:off x="7281747" y="2302452"/>
            <a:ext cx="1341120" cy="1216495"/>
          </a:xfrm>
          <a:prstGeom prst="ellipse">
            <a:avLst/>
          </a:prstGeom>
          <a:noFill/>
          <a:ln w="38100">
            <a:solidFill>
              <a:srgbClr val="13A3E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/>
          <p:cNvSpPr/>
          <p:nvPr/>
        </p:nvSpPr>
        <p:spPr>
          <a:xfrm>
            <a:off x="4538547" y="2302452"/>
            <a:ext cx="1341120" cy="1216495"/>
          </a:xfrm>
          <a:prstGeom prst="ellipse">
            <a:avLst/>
          </a:prstGeom>
          <a:noFill/>
          <a:ln w="38100">
            <a:solidFill>
              <a:srgbClr val="13A3E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1171438" y="2283350"/>
            <a:ext cx="2546741" cy="1298708"/>
          </a:xfrm>
          <a:prstGeom prst="rect">
            <a:avLst/>
          </a:prstGeom>
          <a:noFill/>
          <a:ln w="38100">
            <a:solidFill>
              <a:srgbClr val="13A3E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1" name="楕円 30"/>
          <p:cNvSpPr/>
          <p:nvPr/>
        </p:nvSpPr>
        <p:spPr>
          <a:xfrm>
            <a:off x="7312227" y="3641209"/>
            <a:ext cx="1341120" cy="1216495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169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7876" y="1117178"/>
            <a:ext cx="84060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lang="ja-JP" altLang="en-US" sz="2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平均寿命が延びている</a:t>
            </a:r>
            <a:endParaRPr lang="en-US" altLang="ja-JP" sz="2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3" name="グラフ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8090345"/>
              </p:ext>
            </p:extLst>
          </p:nvPr>
        </p:nvGraphicFramePr>
        <p:xfrm>
          <a:off x="396145" y="2824857"/>
          <a:ext cx="6537960" cy="3578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角丸四角形 3"/>
          <p:cNvSpPr/>
          <p:nvPr/>
        </p:nvSpPr>
        <p:spPr>
          <a:xfrm>
            <a:off x="1904281" y="2187156"/>
            <a:ext cx="4407453" cy="542475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平均寿命の推移と将来推計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07944" y="6409827"/>
            <a:ext cx="8844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（出所）内閣府「令和２年版高齢社会白書」、厚生労働省「令和元年簡易生命表の概況」をもとに作成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6934105" y="2961641"/>
            <a:ext cx="1204323" cy="543559"/>
          </a:xfrm>
          <a:prstGeom prst="wedgeRoundRectCallout">
            <a:avLst>
              <a:gd name="adj1" fmla="val -69441"/>
              <a:gd name="adj2" fmla="val 33629"/>
              <a:gd name="adj3" fmla="val 16667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1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b="1" dirty="0">
                <a:solidFill>
                  <a:schemeClr val="accent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91.06</a:t>
            </a:r>
            <a:r>
              <a:rPr lang="ja-JP" altLang="en-US" sz="1800" b="1" dirty="0">
                <a:solidFill>
                  <a:schemeClr val="accent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</a:p>
        </p:txBody>
      </p:sp>
      <p:sp>
        <p:nvSpPr>
          <p:cNvPr id="7" name="角丸四角形吹き出し 6"/>
          <p:cNvSpPr/>
          <p:nvPr/>
        </p:nvSpPr>
        <p:spPr>
          <a:xfrm>
            <a:off x="6934105" y="3687697"/>
            <a:ext cx="1204323" cy="543559"/>
          </a:xfrm>
          <a:prstGeom prst="wedgeRoundRectCallout">
            <a:avLst>
              <a:gd name="adj1" fmla="val -65645"/>
              <a:gd name="adj2" fmla="val -14810"/>
              <a:gd name="adj3" fmla="val 16667"/>
            </a:avLst>
          </a:prstGeom>
          <a:solidFill>
            <a:schemeClr val="bg1"/>
          </a:solidFill>
          <a:ln>
            <a:solidFill>
              <a:srgbClr val="13A3E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1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b="1" dirty="0">
                <a:solidFill>
                  <a:srgbClr val="13A3E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84.66</a:t>
            </a:r>
            <a:r>
              <a:rPr lang="ja-JP" altLang="en-US" sz="1800" b="1" dirty="0">
                <a:solidFill>
                  <a:srgbClr val="13A3E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</a:p>
        </p:txBody>
      </p:sp>
      <p:sp>
        <p:nvSpPr>
          <p:cNvPr id="8" name="ホームベース 7"/>
          <p:cNvSpPr/>
          <p:nvPr/>
        </p:nvSpPr>
        <p:spPr>
          <a:xfrm>
            <a:off x="4328691" y="2967737"/>
            <a:ext cx="960699" cy="373787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ln w="9525">
                  <a:noFill/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推計値</a:t>
            </a:r>
          </a:p>
        </p:txBody>
      </p:sp>
      <p:cxnSp>
        <p:nvCxnSpPr>
          <p:cNvPr id="9" name="直線コネクタ 8"/>
          <p:cNvCxnSpPr/>
          <p:nvPr/>
        </p:nvCxnSpPr>
        <p:spPr>
          <a:xfrm>
            <a:off x="4331082" y="2961640"/>
            <a:ext cx="0" cy="305758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1"/>
          <p:cNvSpPr txBox="1"/>
          <p:nvPr/>
        </p:nvSpPr>
        <p:spPr>
          <a:xfrm>
            <a:off x="567779" y="2639340"/>
            <a:ext cx="415285" cy="28576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歳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ja-JP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2444" y="1"/>
            <a:ext cx="6142745" cy="797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ライフスタイルの多様化と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長寿化</a:t>
            </a:r>
            <a:endParaRPr lang="en-US" altLang="ja-JP" sz="2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7875" y="1652167"/>
            <a:ext cx="84060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Bef>
                <a:spcPts val="600"/>
              </a:spcBef>
            </a:pPr>
            <a:r>
              <a:rPr lang="ja-JP" altLang="en-US" sz="26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⇒　生涯にわたって資産形成・管理を行う必要がある</a:t>
            </a:r>
            <a:endParaRPr lang="en-US" altLang="ja-JP" sz="2600" b="1" dirty="0">
              <a:solidFill>
                <a:schemeClr val="accent6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角丸四角形吹き出し 12"/>
          <p:cNvSpPr/>
          <p:nvPr/>
        </p:nvSpPr>
        <p:spPr>
          <a:xfrm>
            <a:off x="2766907" y="3312526"/>
            <a:ext cx="1204323" cy="405392"/>
          </a:xfrm>
          <a:prstGeom prst="wedgeRoundRectCallout">
            <a:avLst>
              <a:gd name="adj1" fmla="val 68286"/>
              <a:gd name="adj2" fmla="val -204"/>
              <a:gd name="adj3" fmla="val 16667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1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b="1" dirty="0">
                <a:solidFill>
                  <a:schemeClr val="accent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87.45</a:t>
            </a:r>
            <a:r>
              <a:rPr lang="ja-JP" altLang="en-US" sz="1800" b="1" dirty="0">
                <a:solidFill>
                  <a:schemeClr val="accent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</a:p>
        </p:txBody>
      </p:sp>
      <p:sp>
        <p:nvSpPr>
          <p:cNvPr id="14" name="角丸四角形吹き出し 13"/>
          <p:cNvSpPr/>
          <p:nvPr/>
        </p:nvSpPr>
        <p:spPr>
          <a:xfrm>
            <a:off x="3062962" y="4511380"/>
            <a:ext cx="1204323" cy="407079"/>
          </a:xfrm>
          <a:prstGeom prst="wedgeRoundRectCallout">
            <a:avLst>
              <a:gd name="adj1" fmla="val 35885"/>
              <a:gd name="adj2" fmla="val -85331"/>
              <a:gd name="adj3" fmla="val 16667"/>
            </a:avLst>
          </a:prstGeom>
          <a:solidFill>
            <a:schemeClr val="bg1"/>
          </a:solidFill>
          <a:ln>
            <a:solidFill>
              <a:srgbClr val="13A3E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1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b="1" dirty="0">
                <a:solidFill>
                  <a:srgbClr val="13A3E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81.41</a:t>
            </a:r>
            <a:r>
              <a:rPr lang="ja-JP" altLang="en-US" sz="1800" b="1" dirty="0">
                <a:solidFill>
                  <a:srgbClr val="13A3E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22192" y="3035527"/>
            <a:ext cx="78208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1950</a:t>
            </a:r>
            <a:r>
              <a:rPr kumimoji="1"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年</a:t>
            </a:r>
            <a:endParaRPr kumimoji="1" lang="ja-JP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テキスト ボックス 1"/>
          <p:cNvSpPr txBox="1"/>
          <p:nvPr/>
        </p:nvSpPr>
        <p:spPr>
          <a:xfrm>
            <a:off x="6668671" y="2612768"/>
            <a:ext cx="78208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2060</a:t>
            </a:r>
            <a:r>
              <a:rPr kumimoji="1"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年</a:t>
            </a:r>
            <a:endParaRPr kumimoji="1" lang="ja-JP" altLang="en-US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テキスト ボックス 1"/>
          <p:cNvSpPr txBox="1"/>
          <p:nvPr/>
        </p:nvSpPr>
        <p:spPr>
          <a:xfrm>
            <a:off x="6814571" y="6104115"/>
            <a:ext cx="415285" cy="28576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ja-JP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970" y="4036810"/>
            <a:ext cx="1932930" cy="206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9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470339" y="4998962"/>
            <a:ext cx="2537780" cy="1339617"/>
            <a:chOff x="3427514" y="2808338"/>
            <a:chExt cx="2537780" cy="1339617"/>
          </a:xfrm>
        </p:grpSpPr>
        <p:sp>
          <p:nvSpPr>
            <p:cNvPr id="3" name="正方形/長方形 2"/>
            <p:cNvSpPr/>
            <p:nvPr/>
          </p:nvSpPr>
          <p:spPr>
            <a:xfrm>
              <a:off x="3460095" y="2808338"/>
              <a:ext cx="2100185" cy="1014209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4" name="片側の 2 つの角を丸めた四角形 3"/>
            <p:cNvSpPr/>
            <p:nvPr/>
          </p:nvSpPr>
          <p:spPr>
            <a:xfrm flipV="1">
              <a:off x="3471056" y="3207660"/>
              <a:ext cx="2076923" cy="940295"/>
            </a:xfrm>
            <a:prstGeom prst="round2SameRect">
              <a:avLst>
                <a:gd name="adj1" fmla="val 7886"/>
                <a:gd name="adj2" fmla="val 0"/>
              </a:avLst>
            </a:prstGeom>
            <a:solidFill>
              <a:srgbClr val="0070C0"/>
            </a:solidFill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cxnSp>
          <p:nvCxnSpPr>
            <p:cNvPr id="5" name="直線コネクタ 4"/>
            <p:cNvCxnSpPr/>
            <p:nvPr/>
          </p:nvCxnSpPr>
          <p:spPr>
            <a:xfrm>
              <a:off x="3471056" y="3541178"/>
              <a:ext cx="2076923" cy="0"/>
            </a:xfrm>
            <a:prstGeom prst="line">
              <a:avLst/>
            </a:prstGeom>
            <a:ln w="635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テキスト ボックス 5"/>
            <p:cNvSpPr txBox="1"/>
            <p:nvPr/>
          </p:nvSpPr>
          <p:spPr>
            <a:xfrm>
              <a:off x="3427514" y="2890736"/>
              <a:ext cx="1050092" cy="276999"/>
            </a:xfrm>
            <a:prstGeom prst="rect">
              <a:avLst/>
            </a:prstGeom>
            <a:noFill/>
            <a:ln w="12700">
              <a:noFill/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普通預金</a:t>
              </a:r>
              <a:endParaRPr lang="en-US" altLang="ja-JP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3471056" y="3192842"/>
              <a:ext cx="2076924" cy="253916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1234567890</a:t>
              </a:r>
              <a:endPara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4915202" y="3841406"/>
              <a:ext cx="1050092" cy="276999"/>
            </a:xfrm>
            <a:prstGeom prst="rect">
              <a:avLst/>
            </a:prstGeom>
            <a:noFill/>
            <a:ln w="12700">
              <a:noFill/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BANK</a:t>
              </a:r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322561" y="3267804"/>
            <a:ext cx="15699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紙幣</a:t>
            </a:r>
            <a:endParaRPr lang="en-US" altLang="ja-JP" sz="2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貨幣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2562" y="1414829"/>
            <a:ext cx="243716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現金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97088" y="4383192"/>
            <a:ext cx="243716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預金・貯金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310101" y="1396562"/>
            <a:ext cx="243716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電子マネー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98" y="2035009"/>
            <a:ext cx="2177827" cy="1046821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173" y="3179760"/>
            <a:ext cx="881950" cy="878518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322" y="2038510"/>
            <a:ext cx="2048077" cy="1292610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6297640" y="1414829"/>
            <a:ext cx="243716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クレジットカード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297640" y="4383192"/>
            <a:ext cx="243716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コード決済</a:t>
            </a: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597" y="2017471"/>
            <a:ext cx="2131245" cy="1334691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7663318" y="5191877"/>
            <a:ext cx="1787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〇〇ペイ</a:t>
            </a: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394" y="4802468"/>
            <a:ext cx="1080800" cy="1839659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3310100" y="4383192"/>
            <a:ext cx="243716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デビットカード</a:t>
            </a:r>
          </a:p>
        </p:txBody>
      </p:sp>
      <p:pic>
        <p:nvPicPr>
          <p:cNvPr id="22" name="Picture 2" descr="キャッシュカードのイラスト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139" y="4802468"/>
            <a:ext cx="2478223" cy="185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グループ化 22"/>
          <p:cNvGrpSpPr/>
          <p:nvPr/>
        </p:nvGrpSpPr>
        <p:grpSpPr>
          <a:xfrm>
            <a:off x="140229" y="787679"/>
            <a:ext cx="8742063" cy="5873456"/>
            <a:chOff x="156884" y="787679"/>
            <a:chExt cx="8742063" cy="5943880"/>
          </a:xfrm>
        </p:grpSpPr>
        <p:cxnSp>
          <p:nvCxnSpPr>
            <p:cNvPr id="24" name="直線コネクタ 23"/>
            <p:cNvCxnSpPr/>
            <p:nvPr/>
          </p:nvCxnSpPr>
          <p:spPr>
            <a:xfrm>
              <a:off x="3006303" y="1239359"/>
              <a:ext cx="18472" cy="2981654"/>
            </a:xfrm>
            <a:prstGeom prst="line">
              <a:avLst/>
            </a:prstGeom>
            <a:ln w="76200">
              <a:solidFill>
                <a:srgbClr val="EC1B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 flipV="1">
              <a:off x="3006303" y="1268993"/>
              <a:ext cx="5892644" cy="4"/>
            </a:xfrm>
            <a:prstGeom prst="line">
              <a:avLst/>
            </a:prstGeom>
            <a:ln w="76200">
              <a:solidFill>
                <a:srgbClr val="EC1B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>
              <a:off x="8898947" y="1223943"/>
              <a:ext cx="0" cy="5476374"/>
            </a:xfrm>
            <a:prstGeom prst="line">
              <a:avLst/>
            </a:prstGeom>
            <a:ln w="76200">
              <a:solidFill>
                <a:srgbClr val="EC1B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 flipV="1">
              <a:off x="157018" y="6700317"/>
              <a:ext cx="8741929" cy="10958"/>
            </a:xfrm>
            <a:prstGeom prst="line">
              <a:avLst/>
            </a:prstGeom>
            <a:ln w="76200">
              <a:solidFill>
                <a:srgbClr val="EC1B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 flipH="1">
              <a:off x="182284" y="4208313"/>
              <a:ext cx="134" cy="2523246"/>
            </a:xfrm>
            <a:prstGeom prst="line">
              <a:avLst/>
            </a:prstGeom>
            <a:ln w="76200">
              <a:solidFill>
                <a:srgbClr val="EC1B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flipV="1">
              <a:off x="156884" y="4238217"/>
              <a:ext cx="2893427" cy="764"/>
            </a:xfrm>
            <a:prstGeom prst="line">
              <a:avLst/>
            </a:prstGeom>
            <a:ln w="76200">
              <a:solidFill>
                <a:srgbClr val="EC1B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テキスト ボックス 29"/>
            <p:cNvSpPr txBox="1"/>
            <p:nvPr/>
          </p:nvSpPr>
          <p:spPr>
            <a:xfrm>
              <a:off x="4651437" y="787679"/>
              <a:ext cx="30774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dirty="0">
                  <a:solidFill>
                    <a:srgbClr val="EC1B2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「見えないお金」</a:t>
              </a:r>
              <a:endParaRPr lang="en-US" altLang="ja-JP" sz="2400" b="1" dirty="0">
                <a:solidFill>
                  <a:srgbClr val="EC1B2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31" name="正方形/長方形 30"/>
          <p:cNvSpPr/>
          <p:nvPr/>
        </p:nvSpPr>
        <p:spPr>
          <a:xfrm>
            <a:off x="0" y="1"/>
            <a:ext cx="8906256" cy="797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新しい金融サービスの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広がり</a:t>
            </a:r>
            <a:r>
              <a:rPr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～　いろいろな「お金」</a:t>
            </a:r>
            <a:endParaRPr lang="en-US" altLang="ja-JP" sz="2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226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6" grpId="0" animBg="1"/>
      <p:bldP spid="17" grpId="0" animBg="1"/>
      <p:bldP spid="19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2441" y="1309673"/>
            <a:ext cx="91601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日常的な支払いの決済手段について、「現金」の割合が低下し、</a:t>
            </a:r>
            <a:endParaRPr lang="en-US" altLang="ja-JP" sz="2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「</a:t>
            </a:r>
            <a:r>
              <a:rPr lang="ja-JP" altLang="en-US" sz="26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クレジットカード</a:t>
            </a:r>
            <a:r>
              <a:rPr lang="ja-JP" altLang="en-US" sz="2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」、「</a:t>
            </a:r>
            <a:r>
              <a:rPr lang="ja-JP" altLang="en-US" sz="26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電子マネー</a:t>
            </a:r>
            <a:r>
              <a:rPr lang="ja-JP" altLang="en-US" sz="2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」の割合が上昇。</a:t>
            </a:r>
            <a:endParaRPr lang="en-US" altLang="ja-JP" sz="2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3" name="グラフ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1642512"/>
              </p:ext>
            </p:extLst>
          </p:nvPr>
        </p:nvGraphicFramePr>
        <p:xfrm>
          <a:off x="355607" y="2995954"/>
          <a:ext cx="396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6484997"/>
              </p:ext>
            </p:extLst>
          </p:nvPr>
        </p:nvGraphicFramePr>
        <p:xfrm>
          <a:off x="4533115" y="2995954"/>
          <a:ext cx="432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角丸四角形 4"/>
          <p:cNvSpPr/>
          <p:nvPr/>
        </p:nvSpPr>
        <p:spPr>
          <a:xfrm>
            <a:off x="1297041" y="2568777"/>
            <a:ext cx="6526568" cy="35821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金額別の主な資金決済手段（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2016-2020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11571" y="6445761"/>
            <a:ext cx="8844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（出所）金融広報中央委員会「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2020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 家計の金融行動に関する世論調査」をもとに作成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2166361" y="4579902"/>
            <a:ext cx="629920" cy="420036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355608" y="6208021"/>
            <a:ext cx="5700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金額別の主な決済手段（２つまでの複数回答）（二人以上世帯）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0" y="1"/>
            <a:ext cx="9262872" cy="797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800" b="1" spc="-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新しい金融サービスの</a:t>
            </a:r>
            <a:r>
              <a:rPr lang="ja-JP" altLang="en-US" sz="2800" b="1" spc="-1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広がり</a:t>
            </a:r>
            <a:r>
              <a:rPr lang="ja-JP" altLang="en-US" sz="2800" b="1" spc="-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～　キャッシュレス決済の広がり</a:t>
            </a:r>
            <a:endParaRPr lang="en-US" altLang="ja-JP" sz="2800" b="1" spc="-1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7594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69640" y="1109257"/>
            <a:ext cx="8147049" cy="183127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6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メリット</a:t>
            </a:r>
            <a:endParaRPr lang="en-US" altLang="ja-JP" sz="2600" b="1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・多額の現金を持ち歩く必要がない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・簡単に支払いができる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・ポイントがつく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0" y="1"/>
            <a:ext cx="9244584" cy="797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800" b="1" spc="-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新しい金融サービスの</a:t>
            </a:r>
            <a:r>
              <a:rPr lang="ja-JP" altLang="en-US" sz="2800" b="1" spc="-1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広がり</a:t>
            </a:r>
            <a:r>
              <a:rPr lang="ja-JP" altLang="en-US" sz="2800" b="1" spc="-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～　キャッシュレス決済の広がり</a:t>
            </a:r>
            <a:endParaRPr lang="en-US" altLang="ja-JP" sz="2800" b="1" spc="-1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9640" y="3177741"/>
            <a:ext cx="8147049" cy="18312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6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問題点</a:t>
            </a:r>
            <a:endParaRPr lang="en-US" altLang="ja-JP" sz="2600" b="1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・お金を支払った感覚が薄れる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・使いすぎてしまうおそれ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marL="720725" indent="-720725">
              <a:spcBef>
                <a:spcPts val="600"/>
              </a:spcBef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・個人情報の管理がおろそかになると不正使用のおそれ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7745" y="5502316"/>
            <a:ext cx="81470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spcBef>
                <a:spcPts val="600"/>
              </a:spcBef>
            </a:pPr>
            <a:r>
              <a:rPr lang="ja-JP" altLang="en-US" sz="26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⇒ 必要なもの（ニーズ）とほしいもの（ウォンツ）を区別することや、情報セキュリティなどに注意</a:t>
            </a:r>
            <a:endParaRPr lang="en-US" altLang="ja-JP" sz="2600" b="1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457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/>
    </p:bld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TM02900771[[fn=スライス]]</Template>
  <TotalTime>0</TotalTime>
  <Words>1187</Words>
  <Application>Microsoft Office PowerPoint</Application>
  <PresentationFormat>ワイド画面</PresentationFormat>
  <Paragraphs>228</Paragraphs>
  <Slides>15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15</vt:i4>
      </vt:variant>
    </vt:vector>
  </HeadingPairs>
  <TitlesOfParts>
    <vt:vector size="26" baseType="lpstr">
      <vt:lpstr>Meiryo UI</vt:lpstr>
      <vt:lpstr>ＭＳ Ｐゴシック</vt:lpstr>
      <vt:lpstr>メイリオ</vt:lpstr>
      <vt:lpstr>Arial</vt:lpstr>
      <vt:lpstr>Calibri</vt:lpstr>
      <vt:lpstr>Calibri Light</vt:lpstr>
      <vt:lpstr>Segoe UI</vt:lpstr>
      <vt:lpstr>Wingdings 2</vt:lpstr>
      <vt:lpstr>HDOfficeLightV0</vt:lpstr>
      <vt:lpstr>1_HDOfficeLightV0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2021-03-05T07:37:42Z</dcterms:created>
  <dcterms:modified xsi:type="dcterms:W3CDTF">2021-11-26T01:47:05Z</dcterms:modified>
</cp:coreProperties>
</file>