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58" r:id="rId1"/>
  </p:sldMasterIdLst>
  <p:notesMasterIdLst>
    <p:notesMasterId r:id="rId14"/>
  </p:notesMasterIdLst>
  <p:handoutMasterIdLst>
    <p:handoutMasterId r:id="rId15"/>
  </p:handoutMasterIdLst>
  <p:sldIdLst>
    <p:sldId id="787" r:id="rId2"/>
    <p:sldId id="788" r:id="rId3"/>
    <p:sldId id="795" r:id="rId4"/>
    <p:sldId id="789" r:id="rId5"/>
    <p:sldId id="791" r:id="rId6"/>
    <p:sldId id="792" r:id="rId7"/>
    <p:sldId id="793" r:id="rId8"/>
    <p:sldId id="794" r:id="rId9"/>
    <p:sldId id="796" r:id="rId10"/>
    <p:sldId id="797" r:id="rId11"/>
    <p:sldId id="798" r:id="rId12"/>
    <p:sldId id="799" r:id="rId13"/>
  </p:sldIdLst>
  <p:sldSz cx="12192000" cy="6858000"/>
  <p:notesSz cx="6735763" cy="9866313"/>
  <p:defaultTex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5428"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8B8B8B"/>
    <a:srgbClr val="FF3300"/>
    <a:srgbClr val="FECCE3"/>
    <a:srgbClr val="00CCFF"/>
    <a:srgbClr val="6699FF"/>
    <a:srgbClr val="00FFFF"/>
    <a:srgbClr val="99CCFF"/>
    <a:srgbClr val="CC66FF"/>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22" autoAdjust="0"/>
    <p:restoredTop sz="94366" autoAdjust="0"/>
  </p:normalViewPr>
  <p:slideViewPr>
    <p:cSldViewPr snapToGrid="0">
      <p:cViewPr varScale="1">
        <p:scale>
          <a:sx n="65" d="100"/>
          <a:sy n="65" d="100"/>
        </p:scale>
        <p:origin x="744" y="48"/>
      </p:cViewPr>
      <p:guideLst>
        <p:guide orient="horz" pos="2160"/>
        <p:guide pos="54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804"/>
    </p:cViewPr>
  </p:sorterViewPr>
  <p:notesViewPr>
    <p:cSldViewPr snapToGrid="0">
      <p:cViewPr varScale="1">
        <p:scale>
          <a:sx n="54" d="100"/>
          <a:sy n="54" d="100"/>
        </p:scale>
        <p:origin x="-1698" y="-78"/>
      </p:cViewPr>
      <p:guideLst>
        <p:guide orient="horz" pos="3107"/>
        <p:guide pos="2122"/>
      </p:guideLst>
    </p:cSldViewPr>
  </p:notes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2738" name="Rectangle 2"/>
          <p:cNvSpPr>
            <a:spLocks noGrp="1" noChangeArrowheads="1"/>
          </p:cNvSpPr>
          <p:nvPr>
            <p:ph type="hdr" sz="quarter"/>
          </p:nvPr>
        </p:nvSpPr>
        <p:spPr bwMode="auto">
          <a:xfrm>
            <a:off x="1" y="2"/>
            <a:ext cx="2919413" cy="493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en-US" dirty="0"/>
          </a:p>
        </p:txBody>
      </p:sp>
      <p:sp>
        <p:nvSpPr>
          <p:cNvPr id="372739" name="Rectangle 3"/>
          <p:cNvSpPr>
            <a:spLocks noGrp="1" noChangeArrowheads="1"/>
          </p:cNvSpPr>
          <p:nvPr>
            <p:ph type="dt" sz="quarter" idx="1"/>
          </p:nvPr>
        </p:nvSpPr>
        <p:spPr bwMode="auto">
          <a:xfrm>
            <a:off x="3816351" y="2"/>
            <a:ext cx="2919413" cy="493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ja-JP" altLang="ja-JP"/>
          </a:p>
        </p:txBody>
      </p:sp>
      <p:sp>
        <p:nvSpPr>
          <p:cNvPr id="372740" name="Rectangle 4"/>
          <p:cNvSpPr>
            <a:spLocks noGrp="1" noChangeArrowheads="1"/>
          </p:cNvSpPr>
          <p:nvPr>
            <p:ph type="ftr" sz="quarter" idx="2"/>
          </p:nvPr>
        </p:nvSpPr>
        <p:spPr bwMode="auto">
          <a:xfrm>
            <a:off x="1" y="9372602"/>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lnSpc>
                <a:spcPct val="100000"/>
              </a:lnSpc>
              <a:spcAft>
                <a:spcPct val="0"/>
              </a:spcAft>
              <a:defRPr kumimoji="0" sz="1000">
                <a:latin typeface="Tahoma" pitchFamily="34" charset="0"/>
                <a:ea typeface="ＭＳ Ｐゴシック" pitchFamily="50" charset="-128"/>
              </a:defRPr>
            </a:lvl1pPr>
          </a:lstStyle>
          <a:p>
            <a:pPr>
              <a:defRPr/>
            </a:pPr>
            <a:endParaRPr lang="en-US" altLang="ja-JP"/>
          </a:p>
        </p:txBody>
      </p:sp>
      <p:sp>
        <p:nvSpPr>
          <p:cNvPr id="372741" name="Rectangle 5"/>
          <p:cNvSpPr>
            <a:spLocks noGrp="1" noChangeArrowheads="1"/>
          </p:cNvSpPr>
          <p:nvPr>
            <p:ph type="sldNum" sz="quarter" idx="3"/>
          </p:nvPr>
        </p:nvSpPr>
        <p:spPr bwMode="auto">
          <a:xfrm>
            <a:off x="3816351" y="9372602"/>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spcAft>
                <a:spcPct val="0"/>
              </a:spcAft>
              <a:defRPr kumimoji="0" sz="1000">
                <a:latin typeface="Tahoma" pitchFamily="34" charset="0"/>
                <a:ea typeface="ＭＳ Ｐゴシック" pitchFamily="50" charset="-128"/>
              </a:defRPr>
            </a:lvl1pPr>
          </a:lstStyle>
          <a:p>
            <a:pPr>
              <a:defRPr/>
            </a:pPr>
            <a:fld id="{3E493067-D2C9-4066-B606-EA7CA3A1B1F1}" type="slidenum">
              <a:rPr lang="ja-JP" altLang="en-US"/>
              <a:pPr>
                <a:defRPr/>
              </a:pPr>
              <a:t>‹#›</a:t>
            </a:fld>
            <a:endParaRPr lang="ja-JP" altLang="ja-JP"/>
          </a:p>
        </p:txBody>
      </p:sp>
    </p:spTree>
    <p:extLst>
      <p:ext uri="{BB962C8B-B14F-4D97-AF65-F5344CB8AC3E}">
        <p14:creationId xmlns:p14="http://schemas.microsoft.com/office/powerpoint/2010/main" val="3740583968"/>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2504" name="Rectangle 8"/>
          <p:cNvSpPr>
            <a:spLocks noGrp="1" noChangeArrowheads="1"/>
          </p:cNvSpPr>
          <p:nvPr>
            <p:ph type="hdr" sz="quarter"/>
          </p:nvPr>
        </p:nvSpPr>
        <p:spPr bwMode="auto">
          <a:xfrm>
            <a:off x="1" y="2"/>
            <a:ext cx="2919413" cy="493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dirty="0"/>
          </a:p>
        </p:txBody>
      </p:sp>
      <p:sp>
        <p:nvSpPr>
          <p:cNvPr id="29699" name="Rectangle 9"/>
          <p:cNvSpPr>
            <a:spLocks noGrp="1" noRot="1" noChangeAspect="1" noChangeArrowheads="1"/>
          </p:cNvSpPr>
          <p:nvPr>
            <p:ph type="sldImg" idx="2"/>
          </p:nvPr>
        </p:nvSpPr>
        <p:spPr bwMode="auto">
          <a:xfrm>
            <a:off x="77788" y="739775"/>
            <a:ext cx="6580187" cy="3702050"/>
          </a:xfrm>
          <a:prstGeom prst="rect">
            <a:avLst/>
          </a:prstGeom>
          <a:noFill/>
          <a:ln w="9525">
            <a:solidFill>
              <a:srgbClr val="000000"/>
            </a:solidFill>
            <a:miter lim="800000"/>
            <a:headEnd/>
            <a:tailEnd/>
          </a:ln>
        </p:spPr>
      </p:sp>
      <p:sp>
        <p:nvSpPr>
          <p:cNvPr id="362506" name="Rectangle 10"/>
          <p:cNvSpPr>
            <a:spLocks noGrp="1" noChangeArrowheads="1"/>
          </p:cNvSpPr>
          <p:nvPr>
            <p:ph type="body" sz="quarter" idx="3"/>
          </p:nvPr>
        </p:nvSpPr>
        <p:spPr bwMode="auto">
          <a:xfrm>
            <a:off x="898525" y="4686300"/>
            <a:ext cx="4938713" cy="4440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a:t>マスター テキストの書式設定</a:t>
            </a:r>
          </a:p>
          <a:p>
            <a:pPr lvl="1"/>
            <a:r>
              <a:rPr lang="ja-JP" altLang="en-US" noProof="0"/>
              <a:t>第 2 レベル</a:t>
            </a:r>
          </a:p>
          <a:p>
            <a:pPr lvl="2"/>
            <a:r>
              <a:rPr lang="ja-JP" altLang="en-US" noProof="0"/>
              <a:t>第 3 レベル</a:t>
            </a:r>
          </a:p>
          <a:p>
            <a:pPr lvl="3"/>
            <a:r>
              <a:rPr lang="ja-JP" altLang="en-US" noProof="0"/>
              <a:t>第 4 レベル</a:t>
            </a:r>
          </a:p>
          <a:p>
            <a:pPr lvl="4"/>
            <a:r>
              <a:rPr lang="ja-JP" altLang="en-US" noProof="0"/>
              <a:t>第 5 レベル</a:t>
            </a:r>
          </a:p>
        </p:txBody>
      </p:sp>
      <p:sp>
        <p:nvSpPr>
          <p:cNvPr id="362507" name="Rectangle 11"/>
          <p:cNvSpPr>
            <a:spLocks noGrp="1" noChangeArrowheads="1"/>
          </p:cNvSpPr>
          <p:nvPr>
            <p:ph type="dt" idx="1"/>
          </p:nvPr>
        </p:nvSpPr>
        <p:spPr bwMode="auto">
          <a:xfrm>
            <a:off x="3816351" y="2"/>
            <a:ext cx="2919413" cy="493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a:p>
        </p:txBody>
      </p:sp>
      <p:sp>
        <p:nvSpPr>
          <p:cNvPr id="362508" name="Rectangle 12"/>
          <p:cNvSpPr>
            <a:spLocks noGrp="1" noChangeArrowheads="1"/>
          </p:cNvSpPr>
          <p:nvPr>
            <p:ph type="ftr" sz="quarter" idx="4"/>
          </p:nvPr>
        </p:nvSpPr>
        <p:spPr bwMode="auto">
          <a:xfrm>
            <a:off x="1" y="9372602"/>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endParaRPr lang="ja-JP" altLang="ja-JP"/>
          </a:p>
        </p:txBody>
      </p:sp>
      <p:sp>
        <p:nvSpPr>
          <p:cNvPr id="362509" name="Rectangle 13"/>
          <p:cNvSpPr>
            <a:spLocks noGrp="1" noChangeArrowheads="1"/>
          </p:cNvSpPr>
          <p:nvPr>
            <p:ph type="sldNum" sz="quarter" idx="5"/>
          </p:nvPr>
        </p:nvSpPr>
        <p:spPr bwMode="auto">
          <a:xfrm>
            <a:off x="3816351" y="9372602"/>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lnSpc>
                <a:spcPct val="100000"/>
              </a:lnSpc>
              <a:spcAft>
                <a:spcPct val="0"/>
              </a:spcAft>
              <a:buFontTx/>
              <a:buChar char="•"/>
              <a:defRPr kumimoji="0" sz="1000">
                <a:latin typeface="Tahoma" pitchFamily="34" charset="0"/>
                <a:ea typeface="ＭＳ Ｐゴシック" pitchFamily="50" charset="-128"/>
              </a:defRPr>
            </a:lvl1pPr>
          </a:lstStyle>
          <a:p>
            <a:pPr>
              <a:defRPr/>
            </a:pPr>
            <a:fld id="{0B690759-A892-4183-BAFA-C65763666524}" type="slidenum">
              <a:rPr lang="ja-JP" altLang="en-US"/>
              <a:pPr>
                <a:defRPr/>
              </a:pPr>
              <a:t>‹#›</a:t>
            </a:fld>
            <a:endParaRPr lang="ja-JP" altLang="ja-JP"/>
          </a:p>
        </p:txBody>
      </p:sp>
    </p:spTree>
    <p:extLst>
      <p:ext uri="{BB962C8B-B14F-4D97-AF65-F5344CB8AC3E}">
        <p14:creationId xmlns:p14="http://schemas.microsoft.com/office/powerpoint/2010/main" val="2835979646"/>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AD68E1B-C62F-44BA-BE96-B3D3A04D6E8E}" type="slidenum">
              <a:rPr lang="ja-JP" altLang="en-US" smtClean="0"/>
              <a:pPr>
                <a:defRPr/>
              </a:pPr>
              <a:t>‹#›</a:t>
            </a:fld>
            <a:endParaRPr lang="en-US" altLang="ja-JP"/>
          </a:p>
        </p:txBody>
      </p:sp>
    </p:spTree>
    <p:extLst>
      <p:ext uri="{BB962C8B-B14F-4D97-AF65-F5344CB8AC3E}">
        <p14:creationId xmlns:p14="http://schemas.microsoft.com/office/powerpoint/2010/main" val="392591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16" name="タイトル プレースホルダー 8">
            <a:extLst>
              <a:ext uri="{FF2B5EF4-FFF2-40B4-BE49-F238E27FC236}">
                <a16:creationId xmlns:a16="http://schemas.microsoft.com/office/drawing/2014/main" id="{C6882FDE-CCE8-0B49-B5F5-6F0181551DA0}"/>
              </a:ext>
            </a:extLst>
          </p:cNvPr>
          <p:cNvSpPr>
            <a:spLocks noGrp="1"/>
          </p:cNvSpPr>
          <p:nvPr>
            <p:ph type="title"/>
          </p:nvPr>
        </p:nvSpPr>
        <p:spPr>
          <a:xfrm>
            <a:off x="177059" y="222113"/>
            <a:ext cx="10515600" cy="320511"/>
          </a:xfrm>
          <a:prstGeom prst="rect">
            <a:avLst/>
          </a:prstGeom>
        </p:spPr>
        <p:txBody>
          <a:bodyPr vert="horz" lIns="91440" tIns="45720" rIns="91440" bIns="45720" rtlCol="0" anchor="t">
            <a:normAutofit/>
          </a:bodyPr>
          <a:lstStyle>
            <a:lvl1pPr>
              <a:defRPr sz="1600" b="1" i="0">
                <a:latin typeface="Meiryo UI" panose="020B0604030504040204" pitchFamily="34" charset="-128"/>
                <a:ea typeface="Meiryo UI" panose="020B0604030504040204" pitchFamily="34" charset="-128"/>
              </a:defRPr>
            </a:lvl1pPr>
          </a:lstStyle>
          <a:p>
            <a:r>
              <a:rPr kumimoji="1" lang="ja-JP" altLang="en-US"/>
              <a:t>マスター タイトルの書式設定</a:t>
            </a:r>
          </a:p>
        </p:txBody>
      </p:sp>
      <p:pic>
        <p:nvPicPr>
          <p:cNvPr id="3" name="図 2">
            <a:extLst>
              <a:ext uri="{FF2B5EF4-FFF2-40B4-BE49-F238E27FC236}">
                <a16:creationId xmlns:a16="http://schemas.microsoft.com/office/drawing/2014/main" id="{88F8A56B-68CC-D149-9810-70924DF5A06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 y="434516"/>
            <a:ext cx="9382916" cy="380095"/>
          </a:xfrm>
          <a:prstGeom prst="rect">
            <a:avLst/>
          </a:prstGeom>
        </p:spPr>
      </p:pic>
      <p:pic>
        <p:nvPicPr>
          <p:cNvPr id="7" name="図 6">
            <a:extLst>
              <a:ext uri="{FF2B5EF4-FFF2-40B4-BE49-F238E27FC236}">
                <a16:creationId xmlns:a16="http://schemas.microsoft.com/office/drawing/2014/main" id="{0EBFB57E-C888-B541-A609-FEEC8A9122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64435" y="271592"/>
            <a:ext cx="2277668" cy="543020"/>
          </a:xfrm>
          <a:prstGeom prst="rect">
            <a:avLst/>
          </a:prstGeom>
        </p:spPr>
      </p:pic>
      <p:pic>
        <p:nvPicPr>
          <p:cNvPr id="2" name="図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6534295"/>
            <a:ext cx="12192000" cy="445007"/>
          </a:xfrm>
          <a:prstGeom prst="rect">
            <a:avLst/>
          </a:prstGeom>
        </p:spPr>
      </p:pic>
    </p:spTree>
    <p:extLst>
      <p:ext uri="{BB962C8B-B14F-4D97-AF65-F5344CB8AC3E}">
        <p14:creationId xmlns:p14="http://schemas.microsoft.com/office/powerpoint/2010/main" val="41429754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63A7B333-7B72-4671-A0BD-A5384259E659}" type="slidenum">
              <a:rPr lang="ja-JP" altLang="en-US" smtClean="0"/>
              <a:pPr>
                <a:defRPr/>
              </a:pPr>
              <a:t>‹#›</a:t>
            </a:fld>
            <a:endParaRPr lang="en-US" altLang="ja-JP"/>
          </a:p>
        </p:txBody>
      </p:sp>
    </p:spTree>
    <p:extLst>
      <p:ext uri="{BB962C8B-B14F-4D97-AF65-F5344CB8AC3E}">
        <p14:creationId xmlns:p14="http://schemas.microsoft.com/office/powerpoint/2010/main" val="711859988"/>
      </p:ext>
    </p:extLst>
  </p:cSld>
  <p:clrMap bg1="lt1" tx1="dk1" bg2="lt2" tx2="dk2" accent1="accent1" accent2="accent2" accent3="accent3" accent4="accent4" accent5="accent5" accent6="accent6" hlink="hlink" folHlink="folHlink"/>
  <p:sldLayoutIdLst>
    <p:sldLayoutId id="2147483965" r:id="rId1"/>
    <p:sldLayoutId id="2147483970" r:id="rId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hyperlink" Target="https://3.bp.blogspot.com/-0PM6KsPSvXU/UgsxeYz2AcI/AAAAAAAAXYI/sWKJkb7ciqE/s800/money_cashcard.png"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C20821F2-81FA-EC4A-B4DE-D11768CC99B8}"/>
              </a:ext>
            </a:extLst>
          </p:cNvPr>
          <p:cNvSpPr txBox="1"/>
          <p:nvPr/>
        </p:nvSpPr>
        <p:spPr>
          <a:xfrm>
            <a:off x="3278205" y="3931275"/>
            <a:ext cx="5635591" cy="646331"/>
          </a:xfrm>
          <a:prstGeom prst="rect">
            <a:avLst/>
          </a:prstGeom>
          <a:noFill/>
        </p:spPr>
        <p:txBody>
          <a:bodyPr wrap="square" rtlCol="0">
            <a:spAutoFit/>
          </a:bodyPr>
          <a:lstStyle/>
          <a:p>
            <a:pPr algn="ctr"/>
            <a:r>
              <a:rPr lang="ja-JP" altLang="en-US" sz="3600" b="1" dirty="0">
                <a:solidFill>
                  <a:schemeClr val="tx1">
                    <a:lumMod val="75000"/>
                    <a:lumOff val="25000"/>
                  </a:schemeClr>
                </a:solidFill>
                <a:latin typeface="Meiryo UI" panose="020B0604030504040204" pitchFamily="34" charset="-128"/>
                <a:ea typeface="Meiryo UI" panose="020B0604030504040204" pitchFamily="34" charset="-128"/>
              </a:rPr>
              <a:t>人生を豊かにするお金の知恵</a:t>
            </a:r>
          </a:p>
        </p:txBody>
      </p:sp>
      <p:pic>
        <p:nvPicPr>
          <p:cNvPr id="12" name="図 11">
            <a:extLst>
              <a:ext uri="{FF2B5EF4-FFF2-40B4-BE49-F238E27FC236}">
                <a16:creationId xmlns:a16="http://schemas.microsoft.com/office/drawing/2014/main" id="{0EBFB57E-C888-B541-A609-FEEC8A91223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91174" y="1746050"/>
            <a:ext cx="5277347" cy="1258176"/>
          </a:xfrm>
          <a:prstGeom prst="rect">
            <a:avLst/>
          </a:prstGeom>
        </p:spPr>
      </p:pic>
      <p:pic>
        <p:nvPicPr>
          <p:cNvPr id="14" name="図 13">
            <a:extLst>
              <a:ext uri="{FF2B5EF4-FFF2-40B4-BE49-F238E27FC236}">
                <a16:creationId xmlns:a16="http://schemas.microsoft.com/office/drawing/2014/main" id="{0294D416-768E-2A47-9D7D-3FB4B8E396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49600" y="3460518"/>
            <a:ext cx="5892800" cy="304800"/>
          </a:xfrm>
          <a:prstGeom prst="rect">
            <a:avLst/>
          </a:prstGeom>
        </p:spPr>
      </p:pic>
      <p:pic>
        <p:nvPicPr>
          <p:cNvPr id="15" name="図 14">
            <a:extLst>
              <a:ext uri="{FF2B5EF4-FFF2-40B4-BE49-F238E27FC236}">
                <a16:creationId xmlns:a16="http://schemas.microsoft.com/office/drawing/2014/main" id="{3FE9DE84-645A-9C4C-BDE6-F9B43218779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49600" y="4743562"/>
            <a:ext cx="5892800" cy="292100"/>
          </a:xfrm>
          <a:prstGeom prst="rect">
            <a:avLst/>
          </a:prstGeom>
        </p:spPr>
      </p:pic>
    </p:spTree>
    <p:extLst>
      <p:ext uri="{BB962C8B-B14F-4D97-AF65-F5344CB8AC3E}">
        <p14:creationId xmlns:p14="http://schemas.microsoft.com/office/powerpoint/2010/main" val="16568817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1996" y="58992"/>
            <a:ext cx="9144000" cy="523220"/>
          </a:xfrm>
          <a:prstGeom prst="rect">
            <a:avLst/>
          </a:prstGeom>
          <a:noFill/>
        </p:spPr>
        <p:txBody>
          <a:bodyPr wrap="square" rtlCol="0">
            <a:spAutoFit/>
          </a:bodyPr>
          <a:lstStyle/>
          <a:p>
            <a:pPr marL="2065338" indent="-2065338">
              <a:lnSpc>
                <a:spcPct val="100000"/>
              </a:lnSpc>
            </a:pPr>
            <a:r>
              <a:rPr lang="ja-JP" altLang="en-US" sz="2800" dirty="0">
                <a:latin typeface="Meiryo UI" panose="020B0604030504040204" pitchFamily="50" charset="-128"/>
                <a:ea typeface="Meiryo UI" panose="020B0604030504040204" pitchFamily="50" charset="-128"/>
              </a:rPr>
              <a:t>キャッシュレス決済のリスク②</a:t>
            </a:r>
            <a:endParaRPr lang="en-US" altLang="ja-JP" sz="28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0" y="805002"/>
            <a:ext cx="9144000" cy="518604"/>
          </a:xfrm>
          <a:prstGeom prst="rect">
            <a:avLst/>
          </a:prstGeom>
          <a:noFill/>
        </p:spPr>
        <p:txBody>
          <a:bodyPr wrap="square" rtlCol="0">
            <a:spAutoFit/>
          </a:bodyPr>
          <a:lstStyle/>
          <a:p>
            <a:r>
              <a:rPr lang="en-US" altLang="ja-JP" sz="2600" b="1" dirty="0">
                <a:solidFill>
                  <a:srgbClr val="0070C0"/>
                </a:solidFill>
                <a:latin typeface="Meiryo UI" panose="020B0604030504040204" pitchFamily="50" charset="-128"/>
                <a:ea typeface="Meiryo UI" panose="020B0604030504040204" pitchFamily="50" charset="-128"/>
              </a:rPr>
              <a:t>【</a:t>
            </a:r>
            <a:r>
              <a:rPr lang="ja-JP" altLang="en-US" sz="2600" b="1" dirty="0">
                <a:solidFill>
                  <a:srgbClr val="0070C0"/>
                </a:solidFill>
                <a:latin typeface="Meiryo UI" panose="020B0604030504040204" pitchFamily="50" charset="-128"/>
                <a:ea typeface="Meiryo UI" panose="020B0604030504040204" pitchFamily="50" charset="-128"/>
              </a:rPr>
              <a:t>リスク</a:t>
            </a:r>
            <a:r>
              <a:rPr lang="en-US" altLang="ja-JP" sz="2600" b="1" dirty="0">
                <a:solidFill>
                  <a:srgbClr val="0070C0"/>
                </a:solidFill>
                <a:latin typeface="Meiryo UI" panose="020B0604030504040204" pitchFamily="50" charset="-128"/>
                <a:ea typeface="Meiryo UI" panose="020B0604030504040204" pitchFamily="50" charset="-128"/>
              </a:rPr>
              <a:t>】</a:t>
            </a:r>
            <a:r>
              <a:rPr lang="ja-JP" altLang="en-US" sz="2600" b="1" dirty="0">
                <a:solidFill>
                  <a:srgbClr val="0070C0"/>
                </a:solidFill>
                <a:latin typeface="Meiryo UI" panose="020B0604030504040204" pitchFamily="50" charset="-128"/>
                <a:ea typeface="Meiryo UI" panose="020B0604030504040204" pitchFamily="50" charset="-128"/>
              </a:rPr>
              <a:t>情報セキュリティ（個人情報流出、不正利用）</a:t>
            </a:r>
            <a:endParaRPr lang="en-US" altLang="ja-JP" sz="2600" b="1" dirty="0">
              <a:solidFill>
                <a:srgbClr val="0070C0"/>
              </a:solidFill>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2231910" y="1401028"/>
            <a:ext cx="4660491" cy="424732"/>
          </a:xfrm>
          <a:prstGeom prst="rect">
            <a:avLst/>
          </a:prstGeom>
          <a:noFill/>
        </p:spPr>
        <p:txBody>
          <a:bodyPr wrap="square" rtlCol="0">
            <a:spAutoFit/>
          </a:bodyPr>
          <a:lstStyle/>
          <a:p>
            <a:pPr algn="ctr"/>
            <a:r>
              <a:rPr lang="ja-JP" altLang="en-US" dirty="0">
                <a:latin typeface="Meiryo UI" panose="020B0604030504040204" pitchFamily="50" charset="-128"/>
                <a:ea typeface="Meiryo UI" panose="020B0604030504040204" pitchFamily="50" charset="-128"/>
              </a:rPr>
              <a:t>キャッシュレス決済に関する相談件数</a:t>
            </a:r>
            <a:endParaRPr kumimoji="1" lang="ja-JP" altLang="en-US"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439983" y="5806388"/>
            <a:ext cx="5479030" cy="289053"/>
          </a:xfrm>
          <a:prstGeom prst="rect">
            <a:avLst/>
          </a:prstGeom>
          <a:noFill/>
        </p:spPr>
        <p:txBody>
          <a:bodyPr wrap="square" rtlCol="0">
            <a:spAutoFit/>
          </a:bodyPr>
          <a:lstStyle/>
          <a:p>
            <a:r>
              <a:rPr lang="ja-JP" altLang="en-US" sz="1200" dirty="0">
                <a:latin typeface="Meiryo UI" panose="020B0604030504040204" pitchFamily="50" charset="-128"/>
                <a:ea typeface="Meiryo UI" panose="020B0604030504040204" pitchFamily="50" charset="-128"/>
              </a:rPr>
              <a:t>（出所）消費者庁「令和２年版消費者白書」</a:t>
            </a:r>
          </a:p>
        </p:txBody>
      </p:sp>
      <p:pic>
        <p:nvPicPr>
          <p:cNvPr id="7" name="図 6"/>
          <p:cNvPicPr>
            <a:picLocks noChangeAspect="1"/>
          </p:cNvPicPr>
          <p:nvPr/>
        </p:nvPicPr>
        <p:blipFill>
          <a:blip r:embed="rId2"/>
          <a:stretch>
            <a:fillRect/>
          </a:stretch>
        </p:blipFill>
        <p:spPr>
          <a:xfrm>
            <a:off x="862820" y="1825760"/>
            <a:ext cx="7398672" cy="3980628"/>
          </a:xfrm>
          <a:prstGeom prst="rect">
            <a:avLst/>
          </a:prstGeom>
        </p:spPr>
      </p:pic>
      <p:sp>
        <p:nvSpPr>
          <p:cNvPr id="2" name="テキスト ボックス 1"/>
          <p:cNvSpPr txBox="1"/>
          <p:nvPr/>
        </p:nvSpPr>
        <p:spPr>
          <a:xfrm>
            <a:off x="1759964" y="6172126"/>
            <a:ext cx="7241458" cy="485774"/>
          </a:xfrm>
          <a:prstGeom prst="rect">
            <a:avLst/>
          </a:prstGeom>
          <a:noFill/>
        </p:spPr>
        <p:txBody>
          <a:bodyPr wrap="square" rtlCol="0">
            <a:spAutoFit/>
          </a:bodyPr>
          <a:lstStyle/>
          <a:p>
            <a:r>
              <a:rPr kumimoji="1" lang="ja-JP" altLang="en-US" sz="2400" dirty="0">
                <a:solidFill>
                  <a:srgbClr val="0000FF"/>
                </a:solidFill>
                <a:latin typeface="Meiryo UI" panose="020B0604030504040204" pitchFamily="50" charset="-128"/>
                <a:ea typeface="Meiryo UI" panose="020B0604030504040204" pitchFamily="50" charset="-128"/>
              </a:rPr>
              <a:t>特に、「</a:t>
            </a:r>
            <a:r>
              <a:rPr kumimoji="1" lang="ja-JP" altLang="en-US" sz="2400" b="1" dirty="0">
                <a:solidFill>
                  <a:srgbClr val="0000FF"/>
                </a:solidFill>
                <a:latin typeface="Meiryo UI" panose="020B0604030504040204" pitchFamily="50" charset="-128"/>
                <a:ea typeface="Meiryo UI" panose="020B0604030504040204" pitchFamily="50" charset="-128"/>
              </a:rPr>
              <a:t>フィッシング詐欺</a:t>
            </a:r>
            <a:r>
              <a:rPr kumimoji="1" lang="ja-JP" altLang="en-US" sz="2400" dirty="0">
                <a:solidFill>
                  <a:srgbClr val="0000FF"/>
                </a:solidFill>
                <a:latin typeface="Meiryo UI" panose="020B0604030504040204" pitchFamily="50" charset="-128"/>
                <a:ea typeface="Meiryo UI" panose="020B0604030504040204" pitchFamily="50" charset="-128"/>
              </a:rPr>
              <a:t>」には要注意！</a:t>
            </a:r>
          </a:p>
        </p:txBody>
      </p:sp>
      <p:sp>
        <p:nvSpPr>
          <p:cNvPr id="21" name="右矢印 20"/>
          <p:cNvSpPr/>
          <p:nvPr/>
        </p:nvSpPr>
        <p:spPr>
          <a:xfrm rot="-2460000">
            <a:off x="1364831" y="2851614"/>
            <a:ext cx="1734156" cy="309716"/>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右矢印 21"/>
          <p:cNvSpPr/>
          <p:nvPr/>
        </p:nvSpPr>
        <p:spPr>
          <a:xfrm rot="-2460000">
            <a:off x="3695078" y="2851614"/>
            <a:ext cx="1734156" cy="309716"/>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右矢印 22"/>
          <p:cNvSpPr/>
          <p:nvPr/>
        </p:nvSpPr>
        <p:spPr>
          <a:xfrm rot="-2460000">
            <a:off x="6335844" y="2818551"/>
            <a:ext cx="1734156" cy="309716"/>
          </a:xfrm>
          <a:prstGeom prst="right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92266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fade">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500"/>
                                        <p:tgtEl>
                                          <p:spTgt spid="22"/>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fade">
                                      <p:cBhvr>
                                        <p:cTn id="27" dur="5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
                                        </p:tgtEl>
                                        <p:attrNameLst>
                                          <p:attrName>style.visibility</p:attrName>
                                        </p:attrNameLst>
                                      </p:cBhvr>
                                      <p:to>
                                        <p:strVal val="visible"/>
                                      </p:to>
                                    </p:set>
                                    <p:anim calcmode="lin" valueType="num">
                                      <p:cBhvr additive="base">
                                        <p:cTn id="32" dur="500" fill="hold"/>
                                        <p:tgtEl>
                                          <p:spTgt spid="2"/>
                                        </p:tgtEl>
                                        <p:attrNameLst>
                                          <p:attrName>ppt_x</p:attrName>
                                        </p:attrNameLst>
                                      </p:cBhvr>
                                      <p:tavLst>
                                        <p:tav tm="0">
                                          <p:val>
                                            <p:strVal val="#ppt_x"/>
                                          </p:val>
                                        </p:tav>
                                        <p:tav tm="100000">
                                          <p:val>
                                            <p:strVal val="#ppt_x"/>
                                          </p:val>
                                        </p:tav>
                                      </p:tavLst>
                                    </p:anim>
                                    <p:anim calcmode="lin" valueType="num">
                                      <p:cBhvr additive="base">
                                        <p:cTn id="3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2" grpId="0"/>
      <p:bldP spid="21" grpId="0" animBg="1"/>
      <p:bldP spid="22" grpId="0" animBg="1"/>
      <p:bldP spid="2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29386" y="58992"/>
            <a:ext cx="9144000" cy="523220"/>
          </a:xfrm>
          <a:prstGeom prst="rect">
            <a:avLst/>
          </a:prstGeom>
          <a:noFill/>
        </p:spPr>
        <p:txBody>
          <a:bodyPr wrap="square" rtlCol="0">
            <a:spAutoFit/>
          </a:bodyPr>
          <a:lstStyle/>
          <a:p>
            <a:pPr marL="2065338" indent="-2065338">
              <a:lnSpc>
                <a:spcPct val="100000"/>
              </a:lnSpc>
            </a:pPr>
            <a:r>
              <a:rPr lang="ja-JP" altLang="en-US" sz="2800" dirty="0">
                <a:latin typeface="Meiryo UI" panose="020B0604030504040204" pitchFamily="50" charset="-128"/>
                <a:ea typeface="Meiryo UI" panose="020B0604030504040204" pitchFamily="50" charset="-128"/>
              </a:rPr>
              <a:t>キャッシュレス決済のリスク②</a:t>
            </a:r>
            <a:endParaRPr lang="en-US" altLang="ja-JP" sz="28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196651" y="802745"/>
            <a:ext cx="9143999" cy="518604"/>
          </a:xfrm>
          <a:prstGeom prst="rect">
            <a:avLst/>
          </a:prstGeom>
          <a:noFill/>
        </p:spPr>
        <p:txBody>
          <a:bodyPr wrap="square" rtlCol="0">
            <a:spAutoFit/>
          </a:bodyPr>
          <a:lstStyle/>
          <a:p>
            <a:r>
              <a:rPr lang="en-US" altLang="ja-JP" sz="2600" b="1" dirty="0">
                <a:solidFill>
                  <a:srgbClr val="0070C0"/>
                </a:solidFill>
                <a:latin typeface="Meiryo UI" panose="020B0604030504040204" pitchFamily="50" charset="-128"/>
                <a:ea typeface="Meiryo UI" panose="020B0604030504040204" pitchFamily="50" charset="-128"/>
              </a:rPr>
              <a:t>【</a:t>
            </a:r>
            <a:r>
              <a:rPr lang="ja-JP" altLang="en-US" sz="2600" b="1" dirty="0">
                <a:solidFill>
                  <a:srgbClr val="0070C0"/>
                </a:solidFill>
                <a:latin typeface="Meiryo UI" panose="020B0604030504040204" pitchFamily="50" charset="-128"/>
                <a:ea typeface="Meiryo UI" panose="020B0604030504040204" pitchFamily="50" charset="-128"/>
              </a:rPr>
              <a:t>リスク</a:t>
            </a:r>
            <a:r>
              <a:rPr lang="en-US" altLang="ja-JP" sz="2600" b="1" dirty="0">
                <a:solidFill>
                  <a:srgbClr val="0070C0"/>
                </a:solidFill>
                <a:latin typeface="Meiryo UI" panose="020B0604030504040204" pitchFamily="50" charset="-128"/>
                <a:ea typeface="Meiryo UI" panose="020B0604030504040204" pitchFamily="50" charset="-128"/>
              </a:rPr>
              <a:t>】</a:t>
            </a:r>
            <a:r>
              <a:rPr lang="ja-JP" altLang="en-US" sz="2600" b="1" dirty="0">
                <a:solidFill>
                  <a:srgbClr val="0070C0"/>
                </a:solidFill>
                <a:latin typeface="Meiryo UI" panose="020B0604030504040204" pitchFamily="50" charset="-128"/>
                <a:ea typeface="Meiryo UI" panose="020B0604030504040204" pitchFamily="50" charset="-128"/>
              </a:rPr>
              <a:t>情報セキュリティ（個人情報流出、不正利用）</a:t>
            </a:r>
            <a:endParaRPr lang="en-US" altLang="ja-JP" sz="2600" b="1" dirty="0">
              <a:solidFill>
                <a:srgbClr val="0070C0"/>
              </a:solidFill>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196651" y="1458822"/>
            <a:ext cx="9522536" cy="5055230"/>
          </a:xfrm>
          <a:prstGeom prst="rect">
            <a:avLst/>
          </a:prstGeom>
          <a:noFill/>
        </p:spPr>
        <p:txBody>
          <a:bodyPr wrap="square" rtlCol="0">
            <a:spAutoFit/>
          </a:bodyPr>
          <a:lstStyle/>
          <a:p>
            <a:pPr>
              <a:spcAft>
                <a:spcPts val="0"/>
              </a:spcAft>
            </a:pPr>
            <a:r>
              <a:rPr lang="en-US" altLang="ja-JP" sz="2600" b="1" dirty="0">
                <a:solidFill>
                  <a:schemeClr val="accent6">
                    <a:lumMod val="75000"/>
                  </a:schemeClr>
                </a:solidFill>
                <a:latin typeface="Meiryo UI" panose="020B0604030504040204" pitchFamily="50" charset="-128"/>
                <a:ea typeface="Meiryo UI" panose="020B0604030504040204" pitchFamily="50" charset="-128"/>
              </a:rPr>
              <a:t>【</a:t>
            </a:r>
            <a:r>
              <a:rPr lang="ja-JP" altLang="en-US" sz="2600" b="1" dirty="0">
                <a:solidFill>
                  <a:schemeClr val="accent6">
                    <a:lumMod val="75000"/>
                  </a:schemeClr>
                </a:solidFill>
                <a:latin typeface="Meiryo UI" panose="020B0604030504040204" pitchFamily="50" charset="-128"/>
                <a:ea typeface="Meiryo UI" panose="020B0604030504040204" pitchFamily="50" charset="-128"/>
              </a:rPr>
              <a:t>対処法</a:t>
            </a:r>
            <a:r>
              <a:rPr lang="en-US" altLang="ja-JP" sz="2600" b="1" dirty="0">
                <a:solidFill>
                  <a:schemeClr val="accent6">
                    <a:lumMod val="75000"/>
                  </a:schemeClr>
                </a:solidFill>
                <a:latin typeface="Meiryo UI" panose="020B0604030504040204" pitchFamily="50" charset="-128"/>
                <a:ea typeface="Meiryo UI" panose="020B0604030504040204" pitchFamily="50" charset="-128"/>
              </a:rPr>
              <a:t>】</a:t>
            </a:r>
          </a:p>
          <a:p>
            <a:pPr>
              <a:lnSpc>
                <a:spcPct val="100000"/>
              </a:lnSpc>
              <a:spcBef>
                <a:spcPts val="0"/>
              </a:spcBef>
            </a:pPr>
            <a:r>
              <a:rPr lang="ja-JP" altLang="en-US" sz="2600" b="1" dirty="0">
                <a:solidFill>
                  <a:schemeClr val="accent6">
                    <a:lumMod val="75000"/>
                  </a:schemeClr>
                </a:solidFill>
                <a:latin typeface="Meiryo UI" panose="020B0604030504040204" pitchFamily="50" charset="-128"/>
                <a:ea typeface="Meiryo UI" panose="020B0604030504040204" pitchFamily="50" charset="-128"/>
              </a:rPr>
              <a:t>①セキュリティに不安のあるサービスは使わない。</a:t>
            </a:r>
            <a:endParaRPr lang="en-US" altLang="ja-JP" sz="2600" b="1" dirty="0">
              <a:solidFill>
                <a:schemeClr val="accent6">
                  <a:lumMod val="75000"/>
                </a:schemeClr>
              </a:solidFill>
              <a:latin typeface="Meiryo UI" panose="020B0604030504040204" pitchFamily="50" charset="-128"/>
              <a:ea typeface="Meiryo UI" panose="020B0604030504040204" pitchFamily="50" charset="-128"/>
            </a:endParaRPr>
          </a:p>
          <a:p>
            <a:pPr marL="285750" indent="-285750">
              <a:spcBef>
                <a:spcPts val="60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クレジットカード情報を登録する場合、「</a:t>
            </a:r>
            <a:r>
              <a:rPr lang="en-US" altLang="ja-JP" sz="2200" dirty="0">
                <a:latin typeface="Meiryo UI" panose="020B0604030504040204" pitchFamily="50" charset="-128"/>
                <a:ea typeface="Meiryo UI" panose="020B0604030504040204" pitchFamily="50" charset="-128"/>
              </a:rPr>
              <a:t>3D</a:t>
            </a:r>
            <a:r>
              <a:rPr lang="ja-JP" altLang="en-US" sz="2200" dirty="0">
                <a:latin typeface="Meiryo UI" panose="020B0604030504040204" pitchFamily="50" charset="-128"/>
                <a:ea typeface="Meiryo UI" panose="020B0604030504040204" pitchFamily="50" charset="-128"/>
              </a:rPr>
              <a:t>セキュア」を利用するなど。</a:t>
            </a:r>
            <a:endParaRPr lang="en-US" altLang="ja-JP" sz="2200" dirty="0">
              <a:latin typeface="Meiryo UI" panose="020B0604030504040204" pitchFamily="50" charset="-128"/>
              <a:ea typeface="Meiryo UI" panose="020B0604030504040204" pitchFamily="50" charset="-128"/>
            </a:endParaRPr>
          </a:p>
          <a:p>
            <a:pPr>
              <a:spcBef>
                <a:spcPts val="900"/>
              </a:spcBef>
            </a:pPr>
            <a:r>
              <a:rPr lang="ja-JP" altLang="en-US" sz="2600" b="1" dirty="0">
                <a:solidFill>
                  <a:schemeClr val="accent6">
                    <a:lumMod val="75000"/>
                  </a:schemeClr>
                </a:solidFill>
                <a:latin typeface="Meiryo UI" panose="020B0604030504040204" pitchFamily="50" charset="-128"/>
                <a:ea typeface="Meiryo UI" panose="020B0604030504040204" pitchFamily="50" charset="-128"/>
              </a:rPr>
              <a:t>②自己防衛策を講じる。</a:t>
            </a:r>
            <a:endParaRPr lang="en-US" altLang="ja-JP" sz="2600" b="1" dirty="0">
              <a:solidFill>
                <a:schemeClr val="accent6">
                  <a:lumMod val="75000"/>
                </a:schemeClr>
              </a:solidFill>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スマホから情報が洩れないように「</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セキュリティ機能</a:t>
            </a:r>
            <a:r>
              <a:rPr lang="ja-JP" altLang="en-US" sz="2200" dirty="0">
                <a:latin typeface="Meiryo UI" panose="020B0604030504040204" pitchFamily="50" charset="-128"/>
                <a:ea typeface="Meiryo UI" panose="020B0604030504040204" pitchFamily="50" charset="-128"/>
              </a:rPr>
              <a:t>」を活用。</a:t>
            </a:r>
            <a:endParaRPr lang="en-US" altLang="ja-JP" sz="2200" dirty="0">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不正利用されないよう、「</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カード番号やパスワード等は他人に教えない</a:t>
            </a:r>
            <a:r>
              <a:rPr lang="ja-JP" altLang="en-US" sz="2200" dirty="0">
                <a:latin typeface="Meiryo UI" panose="020B0604030504040204" pitchFamily="50" charset="-128"/>
                <a:ea typeface="Meiryo UI" panose="020B0604030504040204" pitchFamily="50" charset="-128"/>
              </a:rPr>
              <a:t>」 。</a:t>
            </a:r>
            <a:endParaRPr lang="en-US" altLang="ja-JP" sz="2200" dirty="0">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同じパスワードを使い回さない</a:t>
            </a:r>
            <a:r>
              <a:rPr lang="ja-JP" altLang="en-US" sz="2200" dirty="0">
                <a:latin typeface="Meiryo UI" panose="020B0604030504040204" pitchFamily="50" charset="-128"/>
                <a:ea typeface="Meiryo UI" panose="020B0604030504040204" pitchFamily="50" charset="-128"/>
              </a:rPr>
              <a:t>」。</a:t>
            </a:r>
            <a:endParaRPr lang="en-US" altLang="ja-JP" sz="2200" dirty="0">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不正利用されていないか、「</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利用履歴を頻繁にチェック</a:t>
            </a:r>
            <a:r>
              <a:rPr lang="ja-JP" altLang="en-US" sz="2200" dirty="0">
                <a:latin typeface="Meiryo UI" panose="020B0604030504040204" pitchFamily="50" charset="-128"/>
                <a:ea typeface="Meiryo UI" panose="020B0604030504040204" pitchFamily="50" charset="-128"/>
              </a:rPr>
              <a:t>」。</a:t>
            </a:r>
            <a:endParaRPr lang="en-US" altLang="ja-JP" sz="2200" dirty="0">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メールや</a:t>
            </a:r>
            <a:r>
              <a:rPr lang="en-US" altLang="ja-JP" sz="2200" dirty="0">
                <a:latin typeface="Meiryo UI" panose="020B0604030504040204" pitchFamily="50" charset="-128"/>
                <a:ea typeface="Meiryo UI" panose="020B0604030504040204" pitchFamily="50" charset="-128"/>
              </a:rPr>
              <a:t>SMS</a:t>
            </a:r>
            <a:r>
              <a:rPr lang="ja-JP" altLang="en-US" sz="2200" dirty="0">
                <a:latin typeface="Meiryo UI" panose="020B0604030504040204" pitchFamily="50" charset="-128"/>
                <a:ea typeface="Meiryo UI" panose="020B0604030504040204" pitchFamily="50" charset="-128"/>
              </a:rPr>
              <a:t>の「</a:t>
            </a:r>
            <a:r>
              <a:rPr lang="en-US" altLang="ja-JP" sz="2200" b="1" u="sng" dirty="0">
                <a:solidFill>
                  <a:schemeClr val="accent6">
                    <a:lumMod val="75000"/>
                  </a:schemeClr>
                </a:solidFill>
                <a:latin typeface="Meiryo UI" panose="020B0604030504040204" pitchFamily="50" charset="-128"/>
                <a:ea typeface="Meiryo UI" panose="020B0604030504040204" pitchFamily="50" charset="-128"/>
              </a:rPr>
              <a:t>URL</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リンクを不用意に開かない</a:t>
            </a:r>
            <a:r>
              <a:rPr lang="ja-JP" altLang="en-US" sz="2200" dirty="0">
                <a:latin typeface="Meiryo UI" panose="020B0604030504040204" pitchFamily="50" charset="-128"/>
                <a:ea typeface="Meiryo UI" panose="020B0604030504040204" pitchFamily="50" charset="-128"/>
              </a:rPr>
              <a:t>」</a:t>
            </a:r>
            <a:r>
              <a:rPr lang="ja-JP" altLang="en-US" sz="2000" dirty="0">
                <a:latin typeface="Meiryo UI" panose="020B0604030504040204" pitchFamily="50" charset="-128"/>
                <a:ea typeface="Meiryo UI" panose="020B0604030504040204" pitchFamily="50" charset="-128"/>
              </a:rPr>
              <a:t>（フィッシング詐欺を疑う）</a:t>
            </a:r>
            <a:r>
              <a:rPr lang="ja-JP" altLang="en-US" sz="2200" dirty="0">
                <a:latin typeface="Meiryo UI" panose="020B0604030504040204" pitchFamily="50" charset="-128"/>
                <a:ea typeface="Meiryo UI" panose="020B0604030504040204" pitchFamily="50" charset="-128"/>
              </a:rPr>
              <a:t>。</a:t>
            </a:r>
            <a:endParaRPr lang="en-US" altLang="ja-JP" sz="2200" dirty="0">
              <a:latin typeface="Meiryo UI" panose="020B0604030504040204" pitchFamily="50" charset="-128"/>
              <a:ea typeface="Meiryo UI" panose="020B0604030504040204" pitchFamily="50" charset="-128"/>
            </a:endParaRPr>
          </a:p>
          <a:p>
            <a:pPr marL="285750" indent="-285750">
              <a:spcBef>
                <a:spcPts val="0"/>
              </a:spcBef>
              <a:buFont typeface="Wingdings" panose="05000000000000000000" pitchFamily="2" charset="2"/>
              <a:buChar char="ü"/>
            </a:pPr>
            <a:r>
              <a:rPr lang="ja-JP" altLang="en-US" sz="2200" dirty="0">
                <a:latin typeface="Meiryo UI" panose="020B0604030504040204" pitchFamily="50" charset="-128"/>
                <a:ea typeface="Meiryo UI" panose="020B0604030504040204" pitchFamily="50" charset="-128"/>
              </a:rPr>
              <a:t>自分で管理できるように「</a:t>
            </a:r>
            <a:r>
              <a:rPr lang="ja-JP" altLang="en-US" sz="2200" b="1" u="sng" dirty="0">
                <a:solidFill>
                  <a:schemeClr val="accent6">
                    <a:lumMod val="75000"/>
                  </a:schemeClr>
                </a:solidFill>
                <a:latin typeface="Meiryo UI" panose="020B0604030504040204" pitchFamily="50" charset="-128"/>
                <a:ea typeface="Meiryo UI" panose="020B0604030504040204" pitchFamily="50" charset="-128"/>
              </a:rPr>
              <a:t>カード枚数やアプリ数を抑える</a:t>
            </a:r>
            <a:r>
              <a:rPr lang="ja-JP" altLang="en-US" sz="2200" dirty="0">
                <a:latin typeface="Meiryo UI" panose="020B0604030504040204" pitchFamily="50" charset="-128"/>
                <a:ea typeface="Meiryo UI" panose="020B0604030504040204" pitchFamily="50" charset="-128"/>
              </a:rPr>
              <a:t>」。</a:t>
            </a:r>
            <a:endParaRPr lang="en-US" altLang="ja-JP" sz="2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102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Effect transition="in" filter="fade">
                                      <p:cBhvr>
                                        <p:cTn id="37" dur="500"/>
                                        <p:tgtEl>
                                          <p:spTgt spid="5">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8" end="8"/>
                                            </p:txEl>
                                          </p:spTgt>
                                        </p:tgtEl>
                                        <p:attrNameLst>
                                          <p:attrName>style.visibility</p:attrName>
                                        </p:attrNameLst>
                                      </p:cBhvr>
                                      <p:to>
                                        <p:strVal val="visible"/>
                                      </p:to>
                                    </p:set>
                                    <p:animEffect transition="in" filter="fade">
                                      <p:cBhvr>
                                        <p:cTn id="42" dur="500"/>
                                        <p:tgtEl>
                                          <p:spTgt spid="5">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9" end="9"/>
                                            </p:txEl>
                                          </p:spTgt>
                                        </p:tgtEl>
                                        <p:attrNameLst>
                                          <p:attrName>style.visibility</p:attrName>
                                        </p:attrNameLst>
                                      </p:cBhvr>
                                      <p:to>
                                        <p:strVal val="visible"/>
                                      </p:to>
                                    </p:set>
                                    <p:animEffect transition="in" filter="fade">
                                      <p:cBhvr>
                                        <p:cTn id="4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32622" y="152733"/>
            <a:ext cx="2124598" cy="523220"/>
          </a:xfrm>
          <a:prstGeom prst="rect">
            <a:avLst/>
          </a:prstGeom>
          <a:noFill/>
        </p:spPr>
        <p:txBody>
          <a:bodyPr wrap="square" rtlCol="0">
            <a:spAutoFit/>
          </a:bodyPr>
          <a:lstStyle/>
          <a:p>
            <a:pPr marL="2065338" indent="-2065338">
              <a:lnSpc>
                <a:spcPct val="100000"/>
              </a:lnSpc>
            </a:pPr>
            <a:r>
              <a:rPr lang="ja-JP" altLang="en-US" sz="2800" dirty="0">
                <a:latin typeface="Meiryo UI" panose="020B0604030504040204" pitchFamily="50" charset="-128"/>
                <a:ea typeface="Meiryo UI" panose="020B0604030504040204" pitchFamily="50" charset="-128"/>
              </a:rPr>
              <a:t>まとめ</a:t>
            </a:r>
            <a:endParaRPr lang="en-US" altLang="ja-JP" sz="28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331840" y="2777845"/>
            <a:ext cx="8480321" cy="2785378"/>
          </a:xfrm>
          <a:prstGeom prst="rect">
            <a:avLst/>
          </a:prstGeom>
          <a:noFill/>
        </p:spPr>
        <p:txBody>
          <a:bodyPr wrap="square" rtlCol="0">
            <a:spAutoFit/>
          </a:bodyPr>
          <a:lstStyle/>
          <a:p>
            <a:pPr marL="285750" indent="-285750">
              <a:spcBef>
                <a:spcPts val="1800"/>
              </a:spcBef>
              <a:buFont typeface="Wingdings" panose="05000000000000000000" pitchFamily="2" charset="2"/>
              <a:buChar char="ü"/>
            </a:pPr>
            <a:r>
              <a:rPr lang="ja-JP" altLang="en-US" sz="3200" dirty="0">
                <a:latin typeface="Meiryo UI" panose="020B0604030504040204" pitchFamily="50" charset="-128"/>
                <a:ea typeface="Meiryo UI" panose="020B0604030504040204" pitchFamily="50" charset="-128"/>
              </a:rPr>
              <a:t>　キャッシュレス決済は便利なものですが、リスクもきちんと理解して利用しましょう。</a:t>
            </a:r>
            <a:endParaRPr lang="en-US" altLang="ja-JP" sz="3200" dirty="0">
              <a:latin typeface="Meiryo UI" panose="020B0604030504040204" pitchFamily="50" charset="-128"/>
              <a:ea typeface="Meiryo UI" panose="020B0604030504040204" pitchFamily="50" charset="-128"/>
            </a:endParaRPr>
          </a:p>
          <a:p>
            <a:pPr marL="285750" indent="-285750">
              <a:spcBef>
                <a:spcPts val="1800"/>
              </a:spcBef>
              <a:buFont typeface="Wingdings" panose="05000000000000000000" pitchFamily="2" charset="2"/>
              <a:buChar char="ü"/>
            </a:pPr>
            <a:r>
              <a:rPr lang="ja-JP" altLang="en-US" sz="3200" dirty="0">
                <a:latin typeface="Meiryo UI" panose="020B0604030504040204" pitchFamily="50" charset="-128"/>
                <a:ea typeface="Meiryo UI" panose="020B0604030504040204" pitchFamily="50" charset="-128"/>
              </a:rPr>
              <a:t>　自分に合ったキャッシュレス決済手段・サービスを選択しましょう。</a:t>
            </a:r>
          </a:p>
        </p:txBody>
      </p:sp>
      <p:sp>
        <p:nvSpPr>
          <p:cNvPr id="2" name="テキスト ボックス 1"/>
          <p:cNvSpPr txBox="1"/>
          <p:nvPr/>
        </p:nvSpPr>
        <p:spPr>
          <a:xfrm>
            <a:off x="1238865" y="1333598"/>
            <a:ext cx="6666272" cy="616964"/>
          </a:xfrm>
          <a:prstGeom prst="rect">
            <a:avLst/>
          </a:prstGeom>
          <a:noFill/>
        </p:spPr>
        <p:txBody>
          <a:bodyPr wrap="square" rtlCol="0">
            <a:spAutoFit/>
          </a:bodyPr>
          <a:lstStyle/>
          <a:p>
            <a:r>
              <a:rPr kumimoji="1" lang="ja-JP" altLang="en-US" sz="3200" b="1" dirty="0">
                <a:solidFill>
                  <a:schemeClr val="accent6">
                    <a:lumMod val="75000"/>
                  </a:schemeClr>
                </a:solidFill>
                <a:latin typeface="Meiryo UI" panose="020B0604030504040204" pitchFamily="50" charset="-128"/>
                <a:ea typeface="Meiryo UI" panose="020B0604030504040204" pitchFamily="50" charset="-128"/>
              </a:rPr>
              <a:t>キャッシュレス決済を賢く利用するために</a:t>
            </a:r>
          </a:p>
        </p:txBody>
      </p:sp>
      <p:pic>
        <p:nvPicPr>
          <p:cNvPr id="5" name="図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7974" y="1333598"/>
            <a:ext cx="933773" cy="584775"/>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5137" y="976989"/>
            <a:ext cx="752863" cy="1281469"/>
          </a:xfrm>
          <a:prstGeom prst="rect">
            <a:avLst/>
          </a:prstGeom>
        </p:spPr>
      </p:pic>
    </p:spTree>
    <p:extLst>
      <p:ext uri="{BB962C8B-B14F-4D97-AF65-F5344CB8AC3E}">
        <p14:creationId xmlns:p14="http://schemas.microsoft.com/office/powerpoint/2010/main" val="3484804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3"/>
          <p:cNvSpPr txBox="1">
            <a:spLocks noChangeArrowheads="1"/>
          </p:cNvSpPr>
          <p:nvPr/>
        </p:nvSpPr>
        <p:spPr bwMode="auto">
          <a:xfrm>
            <a:off x="1402139" y="2518651"/>
            <a:ext cx="6553200" cy="1047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0"/>
              </a:spcAft>
            </a:pPr>
            <a:r>
              <a:rPr lang="ja-JP" altLang="en-US" sz="5400" b="1" dirty="0">
                <a:solidFill>
                  <a:srgbClr val="000000"/>
                </a:solidFill>
                <a:latin typeface="Calibri" panose="020F0502020204030204" pitchFamily="34" charset="0"/>
                <a:ea typeface="メイリオ" panose="020B0604030504040204" pitchFamily="50" charset="-128"/>
                <a:cs typeface="Times New Roman" panose="02020603050405020304" pitchFamily="18" charset="0"/>
              </a:rPr>
              <a:t>キャッシュレス決済</a:t>
            </a:r>
            <a:endParaRPr lang="en-US" altLang="ja-JP" sz="5400" b="1" dirty="0">
              <a:solidFill>
                <a:srgbClr val="000000"/>
              </a:solidFill>
              <a:latin typeface="Calibri" panose="020F0502020204030204" pitchFamily="34" charset="0"/>
              <a:ea typeface="メイリオ" panose="020B0604030504040204" pitchFamily="50" charset="-128"/>
              <a:cs typeface="Times New Roman" panose="02020603050405020304" pitchFamily="18" charset="0"/>
            </a:endParaRPr>
          </a:p>
        </p:txBody>
      </p:sp>
      <p:sp>
        <p:nvSpPr>
          <p:cNvPr id="3" name="テキスト ボックス 3"/>
          <p:cNvSpPr txBox="1">
            <a:spLocks noChangeArrowheads="1"/>
          </p:cNvSpPr>
          <p:nvPr/>
        </p:nvSpPr>
        <p:spPr bwMode="auto">
          <a:xfrm>
            <a:off x="1402139" y="4404806"/>
            <a:ext cx="6553200" cy="9417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Aft>
                <a:spcPts val="0"/>
              </a:spcAft>
            </a:pPr>
            <a:r>
              <a:rPr lang="ja-JP" altLang="en-US" sz="4800" b="1" dirty="0" smtClean="0">
                <a:solidFill>
                  <a:srgbClr val="000000"/>
                </a:solidFill>
                <a:latin typeface="Calibri" panose="020F0502020204030204" pitchFamily="34" charset="0"/>
                <a:ea typeface="メイリオ" panose="020B0604030504040204" pitchFamily="50" charset="-128"/>
                <a:cs typeface="Times New Roman" panose="02020603050405020304" pitchFamily="18" charset="0"/>
              </a:rPr>
              <a:t>金融広報中央委員会</a:t>
            </a:r>
            <a:endParaRPr lang="en-US" altLang="ja-JP" sz="4800" b="1" dirty="0">
              <a:solidFill>
                <a:srgbClr val="000000"/>
              </a:solidFill>
              <a:latin typeface="Calibri" panose="020F0502020204030204" pitchFamily="34" charset="0"/>
              <a:ea typeface="メイリオ"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669330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グループ化 34"/>
          <p:cNvGrpSpPr/>
          <p:nvPr/>
        </p:nvGrpSpPr>
        <p:grpSpPr>
          <a:xfrm>
            <a:off x="348166" y="4241078"/>
            <a:ext cx="2711031" cy="1999712"/>
            <a:chOff x="348166" y="4241078"/>
            <a:chExt cx="2711031" cy="1999712"/>
          </a:xfrm>
        </p:grpSpPr>
        <p:grpSp>
          <p:nvGrpSpPr>
            <p:cNvPr id="2" name="グループ化 1"/>
            <p:cNvGrpSpPr/>
            <p:nvPr/>
          </p:nvGrpSpPr>
          <p:grpSpPr>
            <a:xfrm>
              <a:off x="521417" y="4893790"/>
              <a:ext cx="2537780" cy="1347000"/>
              <a:chOff x="3427514" y="2808338"/>
              <a:chExt cx="2537780" cy="1347000"/>
            </a:xfrm>
          </p:grpSpPr>
          <p:sp>
            <p:nvSpPr>
              <p:cNvPr id="3" name="正方形/長方形 2"/>
              <p:cNvSpPr/>
              <p:nvPr/>
            </p:nvSpPr>
            <p:spPr>
              <a:xfrm>
                <a:off x="3460095" y="2808338"/>
                <a:ext cx="2100185" cy="101420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 name="片側の 2 つの角を丸めた四角形 3"/>
              <p:cNvSpPr/>
              <p:nvPr/>
            </p:nvSpPr>
            <p:spPr>
              <a:xfrm flipV="1">
                <a:off x="3471056" y="3207660"/>
                <a:ext cx="2076923" cy="940295"/>
              </a:xfrm>
              <a:prstGeom prst="round2SameRect">
                <a:avLst>
                  <a:gd name="adj1" fmla="val 7886"/>
                  <a:gd name="adj2" fmla="val 0"/>
                </a:avLst>
              </a:prstGeom>
              <a:solidFill>
                <a:srgbClr val="0070C0"/>
              </a:solidFill>
              <a:ln w="635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cxnSp>
            <p:nvCxnSpPr>
              <p:cNvPr id="5" name="直線コネクタ 4"/>
              <p:cNvCxnSpPr/>
              <p:nvPr/>
            </p:nvCxnSpPr>
            <p:spPr>
              <a:xfrm>
                <a:off x="3471056" y="3541178"/>
                <a:ext cx="2076923" cy="0"/>
              </a:xfrm>
              <a:prstGeom prst="line">
                <a:avLst/>
              </a:prstGeom>
              <a:ln w="63500">
                <a:solidFill>
                  <a:srgbClr val="0070C0"/>
                </a:solidFill>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3427514" y="2890736"/>
                <a:ext cx="1050092" cy="313932"/>
              </a:xfrm>
              <a:prstGeom prst="rect">
                <a:avLst/>
              </a:prstGeom>
              <a:noFill/>
              <a:ln w="12700">
                <a:noFill/>
                <a:prstDash val="sysDot"/>
              </a:ln>
            </p:spPr>
            <p:txBody>
              <a:bodyPr wrap="square" rtlCol="0">
                <a:spAutoFit/>
              </a:bodyPr>
              <a:lstStyle/>
              <a:p>
                <a:r>
                  <a:rPr lang="ja-JP" altLang="en-US"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普通預金</a:t>
                </a:r>
                <a:endParaRPr lang="en-US" altLang="ja-JP"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テキスト ボックス 6"/>
              <p:cNvSpPr txBox="1"/>
              <p:nvPr/>
            </p:nvSpPr>
            <p:spPr>
              <a:xfrm>
                <a:off x="3471056" y="3192842"/>
                <a:ext cx="2076924" cy="286232"/>
              </a:xfrm>
              <a:prstGeom prst="rect">
                <a:avLst/>
              </a:prstGeom>
              <a:solidFill>
                <a:schemeClr val="bg1"/>
              </a:solidFill>
              <a:ln w="19050">
                <a:noFill/>
              </a:ln>
            </p:spPr>
            <p:txBody>
              <a:bodyPr wrap="square" rtlCol="0">
                <a:spAutoFit/>
              </a:bodyPr>
              <a:lstStyle/>
              <a:p>
                <a:r>
                  <a:rPr lang="en-US" altLang="ja-JP" sz="105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1234567890</a:t>
                </a:r>
                <a:endParaRPr lang="ja-JP" altLang="en-US" sz="1050"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テキスト ボックス 7"/>
              <p:cNvSpPr txBox="1"/>
              <p:nvPr/>
            </p:nvSpPr>
            <p:spPr>
              <a:xfrm>
                <a:off x="4915202" y="3841406"/>
                <a:ext cx="1050092" cy="313932"/>
              </a:xfrm>
              <a:prstGeom prst="rect">
                <a:avLst/>
              </a:prstGeom>
              <a:noFill/>
              <a:ln w="12700">
                <a:noFill/>
                <a:prstDash val="sysDot"/>
              </a:ln>
            </p:spPr>
            <p:txBody>
              <a:bodyPr wrap="square" rtlCol="0">
                <a:spAutoFit/>
              </a:bodyPr>
              <a:lstStyle/>
              <a:p>
                <a:r>
                  <a:rPr lang="en-US" altLang="ja-JP" sz="12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BANK</a:t>
                </a:r>
              </a:p>
            </p:txBody>
          </p:sp>
        </p:grpSp>
        <p:sp>
          <p:nvSpPr>
            <p:cNvPr id="11" name="テキスト ボックス 10"/>
            <p:cNvSpPr txBox="1"/>
            <p:nvPr/>
          </p:nvSpPr>
          <p:spPr>
            <a:xfrm>
              <a:off x="348166" y="4241078"/>
              <a:ext cx="2437163" cy="461665"/>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預金・貯金</a:t>
              </a:r>
            </a:p>
          </p:txBody>
        </p:sp>
      </p:grpSp>
      <p:grpSp>
        <p:nvGrpSpPr>
          <p:cNvPr id="32" name="グループ化 31"/>
          <p:cNvGrpSpPr/>
          <p:nvPr/>
        </p:nvGrpSpPr>
        <p:grpSpPr>
          <a:xfrm>
            <a:off x="373639" y="1246818"/>
            <a:ext cx="2437164" cy="2931967"/>
            <a:chOff x="373639" y="1246818"/>
            <a:chExt cx="2437164" cy="2931967"/>
          </a:xfrm>
        </p:grpSpPr>
        <p:sp>
          <p:nvSpPr>
            <p:cNvPr id="9" name="テキスト ボックス 8"/>
            <p:cNvSpPr txBox="1"/>
            <p:nvPr/>
          </p:nvSpPr>
          <p:spPr>
            <a:xfrm>
              <a:off x="373639" y="3138500"/>
              <a:ext cx="1569926" cy="1040285"/>
            </a:xfrm>
            <a:prstGeom prst="rect">
              <a:avLst/>
            </a:prstGeom>
            <a:noFill/>
          </p:spPr>
          <p:txBody>
            <a:bodyPr wrap="square" rtlCol="0">
              <a:spAutoFit/>
            </a:bodyPr>
            <a:lstStyle/>
            <a:p>
              <a:pPr marL="342900" indent="-342900">
                <a:buFont typeface="Arial" panose="020B0604020202020204" pitchFamily="34" charset="0"/>
                <a:buChar char="•"/>
              </a:pPr>
              <a:r>
                <a:rPr lang="ja-JP" altLang="en-US" sz="2200" dirty="0">
                  <a:latin typeface="Meiryo UI" panose="020B0604030504040204" pitchFamily="50" charset="-128"/>
                  <a:ea typeface="Meiryo UI" panose="020B0604030504040204" pitchFamily="50" charset="-128"/>
                  <a:cs typeface="Meiryo UI" panose="020B0604030504040204" pitchFamily="50" charset="-128"/>
                </a:rPr>
                <a:t>紙幣</a:t>
              </a:r>
              <a:endParaRPr lang="en-US" altLang="ja-JP" sz="2200" dirty="0">
                <a:latin typeface="Meiryo UI" panose="020B0604030504040204" pitchFamily="50" charset="-128"/>
                <a:ea typeface="Meiryo UI" panose="020B0604030504040204" pitchFamily="50" charset="-128"/>
                <a:cs typeface="Meiryo UI" panose="020B0604030504040204" pitchFamily="50" charset="-128"/>
              </a:endParaRPr>
            </a:p>
            <a:p>
              <a:pPr marL="342900" indent="-342900">
                <a:buFont typeface="Arial" panose="020B0604020202020204" pitchFamily="34" charset="0"/>
                <a:buChar char="•"/>
              </a:pPr>
              <a:r>
                <a:rPr lang="ja-JP" altLang="en-US" sz="2200" dirty="0">
                  <a:latin typeface="Meiryo UI" panose="020B0604030504040204" pitchFamily="50" charset="-128"/>
                  <a:ea typeface="Meiryo UI" panose="020B0604030504040204" pitchFamily="50" charset="-128"/>
                  <a:cs typeface="Meiryo UI" panose="020B0604030504040204" pitchFamily="50" charset="-128"/>
                </a:rPr>
                <a:t>貨幣</a:t>
              </a:r>
            </a:p>
          </p:txBody>
        </p:sp>
        <p:sp>
          <p:nvSpPr>
            <p:cNvPr id="10" name="テキスト ボックス 9"/>
            <p:cNvSpPr txBox="1"/>
            <p:nvPr/>
          </p:nvSpPr>
          <p:spPr>
            <a:xfrm>
              <a:off x="373640" y="1246818"/>
              <a:ext cx="2437163" cy="420243"/>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現金</a:t>
              </a:r>
            </a:p>
          </p:txBody>
        </p:sp>
        <p:pic>
          <p:nvPicPr>
            <p:cNvPr id="13" name="図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5376" y="1905705"/>
              <a:ext cx="2177827" cy="1046821"/>
            </a:xfrm>
            <a:prstGeom prst="rect">
              <a:avLst/>
            </a:prstGeom>
          </p:spPr>
        </p:pic>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1251" y="3050456"/>
              <a:ext cx="881950" cy="878518"/>
            </a:xfrm>
            <a:prstGeom prst="rect">
              <a:avLst/>
            </a:prstGeom>
          </p:spPr>
        </p:pic>
      </p:grpSp>
      <p:grpSp>
        <p:nvGrpSpPr>
          <p:cNvPr id="33" name="グループ化 32"/>
          <p:cNvGrpSpPr/>
          <p:nvPr/>
        </p:nvGrpSpPr>
        <p:grpSpPr>
          <a:xfrm>
            <a:off x="3118805" y="1243299"/>
            <a:ext cx="2437163" cy="1973265"/>
            <a:chOff x="3361179" y="1243299"/>
            <a:chExt cx="2437163" cy="1973265"/>
          </a:xfrm>
        </p:grpSpPr>
        <p:sp>
          <p:nvSpPr>
            <p:cNvPr id="12" name="テキスト ボックス 11"/>
            <p:cNvSpPr txBox="1"/>
            <p:nvPr/>
          </p:nvSpPr>
          <p:spPr>
            <a:xfrm>
              <a:off x="3361179" y="1243299"/>
              <a:ext cx="2437163" cy="420243"/>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電子マネー</a:t>
              </a:r>
            </a:p>
          </p:txBody>
        </p:sp>
        <p:pic>
          <p:nvPicPr>
            <p:cNvPr id="15" name="図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63400" y="1923954"/>
              <a:ext cx="2048077" cy="1292610"/>
            </a:xfrm>
            <a:prstGeom prst="rect">
              <a:avLst/>
            </a:prstGeom>
          </p:spPr>
        </p:pic>
      </p:grpSp>
      <p:sp>
        <p:nvSpPr>
          <p:cNvPr id="16" name="テキスト ボックス 15"/>
          <p:cNvSpPr txBox="1"/>
          <p:nvPr/>
        </p:nvSpPr>
        <p:spPr>
          <a:xfrm>
            <a:off x="428604" y="17421"/>
            <a:ext cx="8844870" cy="609398"/>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cs typeface="Meiryo UI" panose="020B0604030504040204" pitchFamily="50" charset="-128"/>
              </a:rPr>
              <a:t>いろいろな「お金」</a:t>
            </a:r>
            <a:endParaRPr lang="en-US" altLang="ja-JP" sz="28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4" name="グループ化 33"/>
          <p:cNvGrpSpPr/>
          <p:nvPr/>
        </p:nvGrpSpPr>
        <p:grpSpPr>
          <a:xfrm>
            <a:off x="5886004" y="1246818"/>
            <a:ext cx="2437163" cy="1976040"/>
            <a:chOff x="6348718" y="1246818"/>
            <a:chExt cx="2437163" cy="1976040"/>
          </a:xfrm>
        </p:grpSpPr>
        <p:sp>
          <p:nvSpPr>
            <p:cNvPr id="17" name="テキスト ボックス 16"/>
            <p:cNvSpPr txBox="1"/>
            <p:nvPr/>
          </p:nvSpPr>
          <p:spPr>
            <a:xfrm>
              <a:off x="6348718" y="1246818"/>
              <a:ext cx="2437163" cy="420243"/>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クレジットカード</a:t>
              </a:r>
            </a:p>
          </p:txBody>
        </p:sp>
        <p:pic>
          <p:nvPicPr>
            <p:cNvPr id="19" name="図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01675" y="1888167"/>
              <a:ext cx="2131245" cy="1334691"/>
            </a:xfrm>
            <a:prstGeom prst="rect">
              <a:avLst/>
            </a:prstGeom>
          </p:spPr>
        </p:pic>
      </p:grpSp>
      <p:grpSp>
        <p:nvGrpSpPr>
          <p:cNvPr id="37" name="グループ化 36"/>
          <p:cNvGrpSpPr/>
          <p:nvPr/>
        </p:nvGrpSpPr>
        <p:grpSpPr>
          <a:xfrm>
            <a:off x="5886004" y="4241078"/>
            <a:ext cx="2936154" cy="2411206"/>
            <a:chOff x="6348718" y="4241078"/>
            <a:chExt cx="2936154" cy="2411206"/>
          </a:xfrm>
        </p:grpSpPr>
        <p:sp>
          <p:nvSpPr>
            <p:cNvPr id="18" name="テキスト ボックス 17"/>
            <p:cNvSpPr txBox="1"/>
            <p:nvPr/>
          </p:nvSpPr>
          <p:spPr>
            <a:xfrm>
              <a:off x="6348718" y="4241078"/>
              <a:ext cx="2437163" cy="420243"/>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コード決済</a:t>
              </a:r>
            </a:p>
          </p:txBody>
        </p:sp>
        <p:sp>
          <p:nvSpPr>
            <p:cNvPr id="20" name="テキスト ボックス 19"/>
            <p:cNvSpPr txBox="1"/>
            <p:nvPr/>
          </p:nvSpPr>
          <p:spPr>
            <a:xfrm>
              <a:off x="7497272" y="5133639"/>
              <a:ext cx="1787600" cy="498598"/>
            </a:xfrm>
            <a:prstGeom prst="rect">
              <a:avLst/>
            </a:prstGeom>
            <a:noFill/>
          </p:spPr>
          <p:txBody>
            <a:bodyPr wrap="square" rtlCol="0">
              <a:spAutoFit/>
            </a:bodyPr>
            <a:lstStyle/>
            <a:p>
              <a:pPr marL="342900" indent="-342900">
                <a:buFont typeface="Arial" panose="020B0604020202020204" pitchFamily="34" charset="0"/>
                <a:buChar char="•"/>
              </a:pPr>
              <a:r>
                <a:rPr lang="ja-JP" altLang="en-US" sz="2200" dirty="0">
                  <a:latin typeface="Meiryo UI" panose="020B0604030504040204" pitchFamily="50" charset="-128"/>
                  <a:ea typeface="Meiryo UI" panose="020B0604030504040204" pitchFamily="50" charset="-128"/>
                  <a:cs typeface="Meiryo UI" panose="020B0604030504040204" pitchFamily="50" charset="-128"/>
                </a:rPr>
                <a:t>〇〇ペイ</a:t>
              </a:r>
            </a:p>
          </p:txBody>
        </p:sp>
        <p:pic>
          <p:nvPicPr>
            <p:cNvPr id="21" name="図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48718" y="4697297"/>
              <a:ext cx="1148555" cy="1954987"/>
            </a:xfrm>
            <a:prstGeom prst="rect">
              <a:avLst/>
            </a:prstGeom>
          </p:spPr>
        </p:pic>
      </p:grpSp>
      <p:grpSp>
        <p:nvGrpSpPr>
          <p:cNvPr id="36" name="グループ化 35"/>
          <p:cNvGrpSpPr/>
          <p:nvPr/>
        </p:nvGrpSpPr>
        <p:grpSpPr>
          <a:xfrm>
            <a:off x="3053843" y="4241078"/>
            <a:ext cx="2502124" cy="2314886"/>
            <a:chOff x="3296217" y="4241078"/>
            <a:chExt cx="2502124" cy="2314886"/>
          </a:xfrm>
        </p:grpSpPr>
        <p:sp>
          <p:nvSpPr>
            <p:cNvPr id="22" name="テキスト ボックス 21"/>
            <p:cNvSpPr txBox="1"/>
            <p:nvPr/>
          </p:nvSpPr>
          <p:spPr>
            <a:xfrm>
              <a:off x="3361178" y="4241078"/>
              <a:ext cx="2437163" cy="420243"/>
            </a:xfrm>
            <a:prstGeom prst="rect">
              <a:avLst/>
            </a:prstGeom>
            <a:solidFill>
              <a:schemeClr val="accent6">
                <a:lumMod val="40000"/>
                <a:lumOff val="60000"/>
              </a:schemeClr>
            </a:solidFill>
            <a:ln w="19050">
              <a:solidFill>
                <a:schemeClr val="accent6">
                  <a:lumMod val="75000"/>
                </a:schemeClr>
              </a:solidFill>
            </a:ln>
          </p:spPr>
          <p:txBody>
            <a:bodyPr wrap="square" rtlCol="0">
              <a:spAutoFit/>
            </a:bodyPr>
            <a:lstStyle/>
            <a:p>
              <a:pPr algn="ctr"/>
              <a:r>
                <a:rPr lang="ja-JP" altLang="en-US" sz="2000" b="1" dirty="0">
                  <a:solidFill>
                    <a:schemeClr val="accent2">
                      <a:lumMod val="50000"/>
                    </a:schemeClr>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デビットカード</a:t>
              </a:r>
            </a:p>
          </p:txBody>
        </p:sp>
        <p:pic>
          <p:nvPicPr>
            <p:cNvPr id="23" name="Picture 2" descr="キャッシュカードのイラスト">
              <a:hlinkClick r:id="rId7"/>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96217" y="4697297"/>
              <a:ext cx="2478223" cy="185866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4" name="グループ化 23"/>
          <p:cNvGrpSpPr/>
          <p:nvPr/>
        </p:nvGrpSpPr>
        <p:grpSpPr>
          <a:xfrm>
            <a:off x="191307" y="632821"/>
            <a:ext cx="8425643" cy="6029917"/>
            <a:chOff x="191307" y="632821"/>
            <a:chExt cx="8425643" cy="6029917"/>
          </a:xfrm>
        </p:grpSpPr>
        <p:cxnSp>
          <p:nvCxnSpPr>
            <p:cNvPr id="25" name="直線コネクタ 24"/>
            <p:cNvCxnSpPr/>
            <p:nvPr/>
          </p:nvCxnSpPr>
          <p:spPr>
            <a:xfrm>
              <a:off x="3040725" y="1110055"/>
              <a:ext cx="18472" cy="2981654"/>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cxnSp>
          <p:nvCxnSpPr>
            <p:cNvPr id="26" name="直線コネクタ 25"/>
            <p:cNvCxnSpPr>
              <a:cxnSpLocks/>
            </p:cNvCxnSpPr>
            <p:nvPr/>
          </p:nvCxnSpPr>
          <p:spPr>
            <a:xfrm>
              <a:off x="3040725" y="1110055"/>
              <a:ext cx="5576225" cy="0"/>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8612098" y="1110055"/>
              <a:ext cx="0" cy="5516522"/>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a:cxnSpLocks/>
            </p:cNvCxnSpPr>
            <p:nvPr/>
          </p:nvCxnSpPr>
          <p:spPr>
            <a:xfrm flipV="1">
              <a:off x="191441" y="6627046"/>
              <a:ext cx="8425509" cy="10490"/>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cxnSp>
          <p:nvCxnSpPr>
            <p:cNvPr id="29" name="直線コネクタ 28"/>
            <p:cNvCxnSpPr/>
            <p:nvPr/>
          </p:nvCxnSpPr>
          <p:spPr>
            <a:xfrm>
              <a:off x="191440" y="4091709"/>
              <a:ext cx="0" cy="2571029"/>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191307" y="4108913"/>
              <a:ext cx="2893427" cy="764"/>
            </a:xfrm>
            <a:prstGeom prst="line">
              <a:avLst/>
            </a:prstGeom>
            <a:ln w="76200">
              <a:solidFill>
                <a:srgbClr val="EC1B2C"/>
              </a:solidFill>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4685860" y="632821"/>
              <a:ext cx="3077447" cy="535531"/>
            </a:xfrm>
            <a:prstGeom prst="rect">
              <a:avLst/>
            </a:prstGeom>
            <a:noFill/>
          </p:spPr>
          <p:txBody>
            <a:bodyPr wrap="square" rtlCol="0">
              <a:spAutoFit/>
            </a:bodyPr>
            <a:lstStyle/>
            <a:p>
              <a:r>
                <a:rPr lang="ja-JP" altLang="en-US"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「キャッシュレス決済」</a:t>
              </a:r>
              <a:endParaRPr lang="en-US" altLang="ja-JP" sz="24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spTree>
    <p:extLst>
      <p:ext uri="{BB962C8B-B14F-4D97-AF65-F5344CB8AC3E}">
        <p14:creationId xmlns:p14="http://schemas.microsoft.com/office/powerpoint/2010/main" val="202766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fade">
                                      <p:cBhvr>
                                        <p:cTn id="20" dur="500"/>
                                        <p:tgtEl>
                                          <p:spTgt spid="3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3"/>
                                        </p:tgtEl>
                                        <p:attrNameLst>
                                          <p:attrName>style.visibility</p:attrName>
                                        </p:attrNameLst>
                                      </p:cBhvr>
                                      <p:to>
                                        <p:strVal val="visible"/>
                                      </p:to>
                                    </p:set>
                                    <p:animEffect transition="in" filter="fade">
                                      <p:cBhvr>
                                        <p:cTn id="25" dur="500"/>
                                        <p:tgtEl>
                                          <p:spTgt spid="33"/>
                                        </p:tgtEl>
                                      </p:cBhvr>
                                    </p:animEffect>
                                  </p:childTnLst>
                                </p:cTn>
                              </p:par>
                              <p:par>
                                <p:cTn id="26" presetID="10" presetClass="entr" presetSubtype="0" fill="hold" nodeType="withEffect">
                                  <p:stCondLst>
                                    <p:cond delay="0"/>
                                  </p:stCondLst>
                                  <p:childTnLst>
                                    <p:set>
                                      <p:cBhvr>
                                        <p:cTn id="27" dur="1" fill="hold">
                                          <p:stCondLst>
                                            <p:cond delay="0"/>
                                          </p:stCondLst>
                                        </p:cTn>
                                        <p:tgtEl>
                                          <p:spTgt spid="36"/>
                                        </p:tgtEl>
                                        <p:attrNameLst>
                                          <p:attrName>style.visibility</p:attrName>
                                        </p:attrNameLst>
                                      </p:cBhvr>
                                      <p:to>
                                        <p:strVal val="visible"/>
                                      </p:to>
                                    </p:set>
                                    <p:animEffect transition="in" filter="fade">
                                      <p:cBhvr>
                                        <p:cTn id="28" dur="500"/>
                                        <p:tgtEl>
                                          <p:spTgt spid="36"/>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37"/>
                                        </p:tgtEl>
                                        <p:attrNameLst>
                                          <p:attrName>style.visibility</p:attrName>
                                        </p:attrNameLst>
                                      </p:cBhvr>
                                      <p:to>
                                        <p:strVal val="visible"/>
                                      </p:to>
                                    </p:set>
                                    <p:animEffect transition="in" filter="fade">
                                      <p:cBhvr>
                                        <p:cTn id="33"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p:cNvPicPr>
            <a:picLocks noChangeAspect="1"/>
          </p:cNvPicPr>
          <p:nvPr/>
        </p:nvPicPr>
        <p:blipFill>
          <a:blip r:embed="rId2"/>
          <a:stretch>
            <a:fillRect/>
          </a:stretch>
        </p:blipFill>
        <p:spPr>
          <a:xfrm>
            <a:off x="182328" y="912683"/>
            <a:ext cx="5451555" cy="4842348"/>
          </a:xfrm>
          <a:prstGeom prst="rect">
            <a:avLst/>
          </a:prstGeom>
        </p:spPr>
      </p:pic>
      <p:sp>
        <p:nvSpPr>
          <p:cNvPr id="3" name="テキスト ボックス 2"/>
          <p:cNvSpPr txBox="1"/>
          <p:nvPr/>
        </p:nvSpPr>
        <p:spPr>
          <a:xfrm>
            <a:off x="236406" y="50766"/>
            <a:ext cx="8037871" cy="609398"/>
          </a:xfrm>
          <a:prstGeom prst="rect">
            <a:avLst/>
          </a:prstGeom>
          <a:noFill/>
        </p:spPr>
        <p:txBody>
          <a:bodyPr wrap="square" rtlCol="0">
            <a:spAutoFit/>
          </a:bodyPr>
          <a:lstStyle/>
          <a:p>
            <a:r>
              <a:rPr lang="ja-JP" altLang="en-US" sz="2800" dirty="0">
                <a:latin typeface="Meiryo UI" panose="020B0604030504040204" pitchFamily="50" charset="-128"/>
                <a:ea typeface="Meiryo UI" panose="020B0604030504040204" pitchFamily="50" charset="-128"/>
              </a:rPr>
              <a:t>日本のキャッシュレス決済比率</a:t>
            </a:r>
            <a:r>
              <a:rPr lang="ja-JP" altLang="en-US" sz="2400" baseline="30000" dirty="0">
                <a:latin typeface="Meiryo UI" panose="020B0604030504040204" pitchFamily="50" charset="-128"/>
                <a:ea typeface="Meiryo UI" panose="020B0604030504040204" pitchFamily="50" charset="-128"/>
              </a:rPr>
              <a:t>（注）</a:t>
            </a:r>
          </a:p>
        </p:txBody>
      </p:sp>
      <p:grpSp>
        <p:nvGrpSpPr>
          <p:cNvPr id="4" name="グループ化 3"/>
          <p:cNvGrpSpPr/>
          <p:nvPr/>
        </p:nvGrpSpPr>
        <p:grpSpPr>
          <a:xfrm>
            <a:off x="1" y="5797404"/>
            <a:ext cx="8838768" cy="612475"/>
            <a:chOff x="305233" y="5545565"/>
            <a:chExt cx="8543799" cy="612475"/>
          </a:xfrm>
        </p:grpSpPr>
        <p:sp>
          <p:nvSpPr>
            <p:cNvPr id="5" name="テキスト ボックス 4"/>
            <p:cNvSpPr txBox="1"/>
            <p:nvPr/>
          </p:nvSpPr>
          <p:spPr>
            <a:xfrm>
              <a:off x="305233" y="5685604"/>
              <a:ext cx="2526457" cy="332399"/>
            </a:xfrm>
            <a:prstGeom prst="rect">
              <a:avLst/>
            </a:prstGeom>
            <a:noFill/>
          </p:spPr>
          <p:txBody>
            <a:bodyPr wrap="square" rtlCol="0">
              <a:spAutoFit/>
            </a:bodyPr>
            <a:lstStyle/>
            <a:p>
              <a:r>
                <a:rPr lang="ja-JP" altLang="en-US" sz="1300" dirty="0">
                  <a:latin typeface="Meiryo UI" panose="020B0604030504040204" pitchFamily="50" charset="-128"/>
                  <a:ea typeface="Meiryo UI" panose="020B0604030504040204" pitchFamily="50" charset="-128"/>
                </a:rPr>
                <a:t>（注）キャッシュレス決済比率＝</a:t>
              </a:r>
            </a:p>
          </p:txBody>
        </p:sp>
        <p:grpSp>
          <p:nvGrpSpPr>
            <p:cNvPr id="6" name="グループ化 5"/>
            <p:cNvGrpSpPr/>
            <p:nvPr/>
          </p:nvGrpSpPr>
          <p:grpSpPr>
            <a:xfrm>
              <a:off x="2521973" y="5545565"/>
              <a:ext cx="6327059" cy="612475"/>
              <a:chOff x="2713702" y="5513634"/>
              <a:chExt cx="6327059" cy="612475"/>
            </a:xfrm>
          </p:grpSpPr>
          <p:sp>
            <p:nvSpPr>
              <p:cNvPr id="7" name="テキスト ボックス 6"/>
              <p:cNvSpPr txBox="1"/>
              <p:nvPr/>
            </p:nvSpPr>
            <p:spPr>
              <a:xfrm>
                <a:off x="2713702" y="5513634"/>
                <a:ext cx="6327059" cy="612475"/>
              </a:xfrm>
              <a:prstGeom prst="rect">
                <a:avLst/>
              </a:prstGeom>
              <a:noFill/>
            </p:spPr>
            <p:txBody>
              <a:bodyPr wrap="square" rtlCol="0">
                <a:spAutoFit/>
              </a:bodyPr>
              <a:lstStyle/>
              <a:p>
                <a:pPr algn="ctr">
                  <a:lnSpc>
                    <a:spcPct val="100000"/>
                  </a:lnSpc>
                </a:pPr>
                <a:r>
                  <a:rPr lang="ja-JP" altLang="en-US" sz="1300" dirty="0">
                    <a:latin typeface="Meiryo UI" panose="020B0604030504040204" pitchFamily="50" charset="-128"/>
                    <a:ea typeface="Meiryo UI" panose="020B0604030504040204" pitchFamily="50" charset="-128"/>
                  </a:rPr>
                  <a:t>クレジットカード支払額</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デビットカード支払額</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電子マネー支払額</a:t>
                </a:r>
                <a:r>
                  <a:rPr lang="en-US" altLang="ja-JP" sz="1300" dirty="0">
                    <a:latin typeface="Meiryo UI" panose="020B0604030504040204" pitchFamily="50" charset="-128"/>
                    <a:ea typeface="Meiryo UI" panose="020B0604030504040204" pitchFamily="50" charset="-128"/>
                  </a:rPr>
                  <a:t>+</a:t>
                </a:r>
                <a:r>
                  <a:rPr lang="ja-JP" altLang="en-US" sz="1300" dirty="0">
                    <a:latin typeface="Meiryo UI" panose="020B0604030504040204" pitchFamily="50" charset="-128"/>
                    <a:ea typeface="Meiryo UI" panose="020B0604030504040204" pitchFamily="50" charset="-128"/>
                  </a:rPr>
                  <a:t>ｺｰﾄﾞ決済支払額</a:t>
                </a:r>
                <a:endParaRPr lang="en-US" altLang="ja-JP" sz="1300" dirty="0">
                  <a:latin typeface="Meiryo UI" panose="020B0604030504040204" pitchFamily="50" charset="-128"/>
                  <a:ea typeface="Meiryo UI" panose="020B0604030504040204" pitchFamily="50" charset="-128"/>
                </a:endParaRPr>
              </a:p>
              <a:p>
                <a:pPr algn="ctr"/>
                <a:r>
                  <a:rPr lang="ja-JP" altLang="en-US" sz="1300" dirty="0">
                    <a:latin typeface="Meiryo UI" panose="020B0604030504040204" pitchFamily="50" charset="-128"/>
                    <a:ea typeface="Meiryo UI" panose="020B0604030504040204" pitchFamily="50" charset="-128"/>
                  </a:rPr>
                  <a:t>民間最終消費支出</a:t>
                </a:r>
              </a:p>
            </p:txBody>
          </p:sp>
          <p:cxnSp>
            <p:nvCxnSpPr>
              <p:cNvPr id="8" name="直線コネクタ 7"/>
              <p:cNvCxnSpPr/>
              <p:nvPr/>
            </p:nvCxnSpPr>
            <p:spPr>
              <a:xfrm>
                <a:off x="2772696" y="5795148"/>
                <a:ext cx="6209071" cy="0"/>
              </a:xfrm>
              <a:prstGeom prst="line">
                <a:avLst/>
              </a:prstGeom>
            </p:spPr>
            <p:style>
              <a:lnRef idx="1">
                <a:schemeClr val="dk1"/>
              </a:lnRef>
              <a:fillRef idx="0">
                <a:schemeClr val="dk1"/>
              </a:fillRef>
              <a:effectRef idx="0">
                <a:schemeClr val="dk1"/>
              </a:effectRef>
              <a:fontRef idx="minor">
                <a:schemeClr val="tx1"/>
              </a:fontRef>
            </p:style>
          </p:cxnSp>
        </p:grpSp>
      </p:grpSp>
      <p:sp>
        <p:nvSpPr>
          <p:cNvPr id="9" name="テキスト ボックス 8"/>
          <p:cNvSpPr txBox="1"/>
          <p:nvPr/>
        </p:nvSpPr>
        <p:spPr>
          <a:xfrm>
            <a:off x="-29496" y="6400955"/>
            <a:ext cx="9320981" cy="305468"/>
          </a:xfrm>
          <a:prstGeom prst="rect">
            <a:avLst/>
          </a:prstGeom>
          <a:noFill/>
        </p:spPr>
        <p:txBody>
          <a:bodyPr wrap="square" rtlCol="0">
            <a:spAutoFit/>
          </a:bodyPr>
          <a:lstStyle/>
          <a:p>
            <a:r>
              <a:rPr lang="ja-JP" altLang="en-US" sz="1300" dirty="0">
                <a:latin typeface="Meiryo UI" panose="020B0604030504040204" pitchFamily="50" charset="-128"/>
                <a:ea typeface="Meiryo UI" panose="020B0604030504040204" pitchFamily="50" charset="-128"/>
              </a:rPr>
              <a:t>（出所）経済産業省</a:t>
            </a:r>
            <a:r>
              <a:rPr lang="ja-JP" altLang="en-US" sz="1300" dirty="0" smtClean="0">
                <a:latin typeface="Meiryo UI" panose="020B0604030504040204" pitchFamily="50" charset="-128"/>
                <a:ea typeface="Meiryo UI" panose="020B0604030504040204" pitchFamily="50" charset="-128"/>
              </a:rPr>
              <a:t>「</a:t>
            </a:r>
            <a:r>
              <a:rPr lang="en-US" altLang="ja-JP" sz="1300" dirty="0">
                <a:latin typeface="Meiryo UI" panose="020B0604030504040204" pitchFamily="50" charset="-128"/>
                <a:ea typeface="Meiryo UI" panose="020B0604030504040204" pitchFamily="50" charset="-128"/>
              </a:rPr>
              <a:t>2021</a:t>
            </a:r>
            <a:r>
              <a:rPr lang="ja-JP" altLang="en-US" sz="1300" dirty="0">
                <a:latin typeface="Meiryo UI" panose="020B0604030504040204" pitchFamily="50" charset="-128"/>
                <a:ea typeface="Meiryo UI" panose="020B0604030504040204" pitchFamily="50" charset="-128"/>
              </a:rPr>
              <a:t>年度第</a:t>
            </a:r>
            <a:r>
              <a:rPr lang="en-US" altLang="ja-JP" sz="1300" dirty="0">
                <a:latin typeface="Meiryo UI" panose="020B0604030504040204" pitchFamily="50" charset="-128"/>
                <a:ea typeface="Meiryo UI" panose="020B0604030504040204" pitchFamily="50" charset="-128"/>
              </a:rPr>
              <a:t>1</a:t>
            </a:r>
            <a:r>
              <a:rPr lang="ja-JP" altLang="en-US" sz="1300" dirty="0">
                <a:latin typeface="Meiryo UI" panose="020B0604030504040204" pitchFamily="50" charset="-128"/>
                <a:ea typeface="Meiryo UI" panose="020B0604030504040204" pitchFamily="50" charset="-128"/>
              </a:rPr>
              <a:t>回 キャッシュレス決済の中小店舗への更なる普及促進に向けた環境整備検討会</a:t>
            </a:r>
            <a:r>
              <a:rPr lang="ja-JP" altLang="en-US" sz="1300" dirty="0" smtClean="0">
                <a:latin typeface="Meiryo UI" panose="020B0604030504040204" pitchFamily="50" charset="-128"/>
                <a:ea typeface="Meiryo UI" panose="020B0604030504040204" pitchFamily="50" charset="-128"/>
              </a:rPr>
              <a:t>」</a:t>
            </a:r>
            <a:r>
              <a:rPr lang="ja-JP" altLang="en-US" sz="1300" dirty="0" smtClean="0">
                <a:latin typeface="Meiryo UI" panose="020B0604030504040204" pitchFamily="50" charset="-128"/>
                <a:ea typeface="Meiryo UI" panose="020B0604030504040204" pitchFamily="50" charset="-128"/>
              </a:rPr>
              <a:t>資料</a:t>
            </a:r>
            <a:r>
              <a:rPr lang="ja-JP" altLang="en-US" sz="1300" dirty="0">
                <a:latin typeface="Meiryo UI" panose="020B0604030504040204" pitchFamily="50" charset="-128"/>
                <a:ea typeface="Meiryo UI" panose="020B0604030504040204" pitchFamily="50" charset="-128"/>
              </a:rPr>
              <a:t>をもとに作成</a:t>
            </a:r>
          </a:p>
        </p:txBody>
      </p:sp>
      <p:graphicFrame>
        <p:nvGraphicFramePr>
          <p:cNvPr id="10" name="表 9"/>
          <p:cNvGraphicFramePr>
            <a:graphicFrameLocks noGrp="1"/>
          </p:cNvGraphicFramePr>
          <p:nvPr>
            <p:extLst>
              <p:ext uri="{D42A27DB-BD31-4B8C-83A1-F6EECF244321}">
                <p14:modId xmlns:p14="http://schemas.microsoft.com/office/powerpoint/2010/main" val="2515342545"/>
              </p:ext>
            </p:extLst>
          </p:nvPr>
        </p:nvGraphicFramePr>
        <p:xfrm>
          <a:off x="6035981" y="1449130"/>
          <a:ext cx="3008671" cy="3291264"/>
        </p:xfrm>
        <a:graphic>
          <a:graphicData uri="http://schemas.openxmlformats.org/drawingml/2006/table">
            <a:tbl>
              <a:tblPr firstRow="1" bandRow="1">
                <a:tableStyleId>{5C22544A-7EE6-4342-B048-85BDC9FD1C3A}</a:tableStyleId>
              </a:tblPr>
              <a:tblGrid>
                <a:gridCol w="1312607">
                  <a:extLst>
                    <a:ext uri="{9D8B030D-6E8A-4147-A177-3AD203B41FA5}">
                      <a16:colId xmlns:a16="http://schemas.microsoft.com/office/drawing/2014/main" val="3781692942"/>
                    </a:ext>
                  </a:extLst>
                </a:gridCol>
                <a:gridCol w="907937">
                  <a:extLst>
                    <a:ext uri="{9D8B030D-6E8A-4147-A177-3AD203B41FA5}">
                      <a16:colId xmlns:a16="http://schemas.microsoft.com/office/drawing/2014/main" val="1320218602"/>
                    </a:ext>
                  </a:extLst>
                </a:gridCol>
                <a:gridCol w="788127">
                  <a:extLst>
                    <a:ext uri="{9D8B030D-6E8A-4147-A177-3AD203B41FA5}">
                      <a16:colId xmlns:a16="http://schemas.microsoft.com/office/drawing/2014/main" val="919410614"/>
                    </a:ext>
                  </a:extLst>
                </a:gridCol>
              </a:tblGrid>
              <a:tr h="548544">
                <a:tc>
                  <a:txBody>
                    <a:bodyPr/>
                    <a:lstStyle/>
                    <a:p>
                      <a:pPr algn="ctr"/>
                      <a:r>
                        <a:rPr kumimoji="1" lang="ja-JP" altLang="en-US" sz="1600" dirty="0"/>
                        <a:t>年</a:t>
                      </a:r>
                    </a:p>
                  </a:txBody>
                  <a:tcPr anchor="ctr"/>
                </a:tc>
                <a:tc>
                  <a:txBody>
                    <a:bodyPr/>
                    <a:lstStyle/>
                    <a:p>
                      <a:pPr algn="ctr"/>
                      <a:r>
                        <a:rPr kumimoji="1" lang="en-US" altLang="ja-JP" dirty="0" smtClean="0"/>
                        <a:t>2019</a:t>
                      </a:r>
                      <a:endParaRPr kumimoji="1" lang="ja-JP" altLang="en-US" dirty="0"/>
                    </a:p>
                  </a:txBody>
                  <a:tcPr anchor="ctr"/>
                </a:tc>
                <a:tc>
                  <a:txBody>
                    <a:bodyPr/>
                    <a:lstStyle/>
                    <a:p>
                      <a:pPr algn="ctr"/>
                      <a:r>
                        <a:rPr kumimoji="1" lang="en-US" altLang="ja-JP" dirty="0" smtClean="0"/>
                        <a:t>2020</a:t>
                      </a:r>
                      <a:endParaRPr kumimoji="1" lang="ja-JP" altLang="en-US" dirty="0"/>
                    </a:p>
                  </a:txBody>
                  <a:tcPr anchor="ctr"/>
                </a:tc>
                <a:extLst>
                  <a:ext uri="{0D108BD9-81ED-4DB2-BD59-A6C34878D82A}">
                    <a16:rowId xmlns:a16="http://schemas.microsoft.com/office/drawing/2014/main" val="4255674401"/>
                  </a:ext>
                </a:extLst>
              </a:tr>
              <a:tr h="548544">
                <a:tc>
                  <a:txBody>
                    <a:bodyPr/>
                    <a:lstStyle/>
                    <a:p>
                      <a:pPr algn="ctr"/>
                      <a:r>
                        <a:rPr kumimoji="1" lang="ja-JP" altLang="en-US" dirty="0"/>
                        <a:t>ｸﾚｼﾞｯﾄｶｰﾄﾞ</a:t>
                      </a:r>
                    </a:p>
                  </a:txBody>
                  <a:tcPr anchor="ctr"/>
                </a:tc>
                <a:tc>
                  <a:txBody>
                    <a:bodyPr/>
                    <a:lstStyle/>
                    <a:p>
                      <a:pPr algn="ctr"/>
                      <a:r>
                        <a:rPr kumimoji="1" lang="en-US" altLang="ja-JP" dirty="0"/>
                        <a:t>24.0%</a:t>
                      </a:r>
                      <a:endParaRPr kumimoji="1" lang="ja-JP" altLang="en-US" dirty="0"/>
                    </a:p>
                  </a:txBody>
                  <a:tcPr anchor="ctr"/>
                </a:tc>
                <a:tc>
                  <a:txBody>
                    <a:bodyPr/>
                    <a:lstStyle/>
                    <a:p>
                      <a:pPr algn="ctr"/>
                      <a:r>
                        <a:rPr kumimoji="1" lang="en-US" altLang="ja-JP" dirty="0" smtClean="0"/>
                        <a:t>25.8%</a:t>
                      </a:r>
                      <a:endParaRPr kumimoji="1" lang="ja-JP" altLang="en-US" dirty="0"/>
                    </a:p>
                  </a:txBody>
                  <a:tcPr anchor="ctr"/>
                </a:tc>
                <a:extLst>
                  <a:ext uri="{0D108BD9-81ED-4DB2-BD59-A6C34878D82A}">
                    <a16:rowId xmlns:a16="http://schemas.microsoft.com/office/drawing/2014/main" val="3811662230"/>
                  </a:ext>
                </a:extLst>
              </a:tr>
              <a:tr h="548544">
                <a:tc>
                  <a:txBody>
                    <a:bodyPr/>
                    <a:lstStyle/>
                    <a:p>
                      <a:pPr algn="ctr"/>
                      <a:r>
                        <a:rPr kumimoji="1" lang="ja-JP" altLang="en-US" dirty="0"/>
                        <a:t>ﾃﾞﾋﾞｯﾄｶｰﾄﾞ</a:t>
                      </a:r>
                    </a:p>
                  </a:txBody>
                  <a:tcPr anchor="ctr"/>
                </a:tc>
                <a:tc>
                  <a:txBody>
                    <a:bodyPr/>
                    <a:lstStyle/>
                    <a:p>
                      <a:pPr algn="ctr"/>
                      <a:r>
                        <a:rPr kumimoji="1" lang="en-US" altLang="ja-JP" dirty="0"/>
                        <a:t>0.56%</a:t>
                      </a:r>
                      <a:endParaRPr kumimoji="1" lang="ja-JP" altLang="en-US" dirty="0"/>
                    </a:p>
                  </a:txBody>
                  <a:tcPr anchor="ctr"/>
                </a:tc>
                <a:tc>
                  <a:txBody>
                    <a:bodyPr/>
                    <a:lstStyle/>
                    <a:p>
                      <a:pPr algn="ctr"/>
                      <a:r>
                        <a:rPr kumimoji="1" lang="en-US" altLang="ja-JP" dirty="0" smtClean="0"/>
                        <a:t>0.75%</a:t>
                      </a:r>
                      <a:endParaRPr kumimoji="1" lang="ja-JP" altLang="en-US" dirty="0"/>
                    </a:p>
                  </a:txBody>
                  <a:tcPr anchor="ctr"/>
                </a:tc>
                <a:extLst>
                  <a:ext uri="{0D108BD9-81ED-4DB2-BD59-A6C34878D82A}">
                    <a16:rowId xmlns:a16="http://schemas.microsoft.com/office/drawing/2014/main" val="2581233110"/>
                  </a:ext>
                </a:extLst>
              </a:tr>
              <a:tr h="548544">
                <a:tc>
                  <a:txBody>
                    <a:bodyPr/>
                    <a:lstStyle/>
                    <a:p>
                      <a:pPr algn="ctr"/>
                      <a:r>
                        <a:rPr kumimoji="1" lang="ja-JP" altLang="en-US" dirty="0"/>
                        <a:t>電子マネー</a:t>
                      </a:r>
                    </a:p>
                  </a:txBody>
                  <a:tcPr anchor="ctr"/>
                </a:tc>
                <a:tc>
                  <a:txBody>
                    <a:bodyPr/>
                    <a:lstStyle/>
                    <a:p>
                      <a:pPr algn="ctr"/>
                      <a:r>
                        <a:rPr kumimoji="1" lang="en-US" altLang="ja-JP" dirty="0"/>
                        <a:t>1.9%</a:t>
                      </a:r>
                      <a:endParaRPr kumimoji="1" lang="ja-JP" altLang="en-US" dirty="0"/>
                    </a:p>
                  </a:txBody>
                  <a:tcPr anchor="ctr"/>
                </a:tc>
                <a:tc>
                  <a:txBody>
                    <a:bodyPr/>
                    <a:lstStyle/>
                    <a:p>
                      <a:pPr algn="ctr"/>
                      <a:r>
                        <a:rPr kumimoji="1" lang="en-US" altLang="ja-JP" dirty="0" smtClean="0"/>
                        <a:t>2.1%</a:t>
                      </a:r>
                      <a:endParaRPr kumimoji="1" lang="ja-JP" altLang="en-US" dirty="0"/>
                    </a:p>
                  </a:txBody>
                  <a:tcPr anchor="ctr"/>
                </a:tc>
                <a:extLst>
                  <a:ext uri="{0D108BD9-81ED-4DB2-BD59-A6C34878D82A}">
                    <a16:rowId xmlns:a16="http://schemas.microsoft.com/office/drawing/2014/main" val="2093865716"/>
                  </a:ext>
                </a:extLst>
              </a:tr>
              <a:tr h="548544">
                <a:tc>
                  <a:txBody>
                    <a:bodyPr/>
                    <a:lstStyle/>
                    <a:p>
                      <a:pPr algn="ctr"/>
                      <a:r>
                        <a:rPr kumimoji="1" lang="ja-JP" altLang="en-US" dirty="0"/>
                        <a:t>コード決済</a:t>
                      </a:r>
                    </a:p>
                  </a:txBody>
                  <a:tcPr anchor="ctr">
                    <a:lnB w="28575" cap="flat" cmpd="sng" algn="ctr">
                      <a:solidFill>
                        <a:schemeClr val="tx1"/>
                      </a:solidFill>
                      <a:prstDash val="solid"/>
                      <a:round/>
                      <a:headEnd type="none" w="med" len="med"/>
                      <a:tailEnd type="none" w="med" len="med"/>
                    </a:lnB>
                  </a:tcPr>
                </a:tc>
                <a:tc>
                  <a:txBody>
                    <a:bodyPr/>
                    <a:lstStyle/>
                    <a:p>
                      <a:pPr algn="ctr"/>
                      <a:r>
                        <a:rPr kumimoji="1" lang="en-US" altLang="ja-JP" dirty="0"/>
                        <a:t>0.31%</a:t>
                      </a:r>
                      <a:endParaRPr kumimoji="1" lang="ja-JP" altLang="en-US" dirty="0"/>
                    </a:p>
                  </a:txBody>
                  <a:tcPr anchor="ctr">
                    <a:lnB w="28575" cap="flat" cmpd="sng" algn="ctr">
                      <a:solidFill>
                        <a:schemeClr val="tx1"/>
                      </a:solidFill>
                      <a:prstDash val="solid"/>
                      <a:round/>
                      <a:headEnd type="none" w="med" len="med"/>
                      <a:tailEnd type="none" w="med" len="med"/>
                    </a:lnB>
                  </a:tcPr>
                </a:tc>
                <a:tc>
                  <a:txBody>
                    <a:bodyPr/>
                    <a:lstStyle/>
                    <a:p>
                      <a:pPr algn="ctr"/>
                      <a:r>
                        <a:rPr kumimoji="1" lang="en-US" altLang="ja-JP" dirty="0" smtClean="0"/>
                        <a:t>1.1%</a:t>
                      </a:r>
                      <a:endParaRPr kumimoji="1" lang="ja-JP" altLang="en-US" dirty="0"/>
                    </a:p>
                  </a:txBody>
                  <a:tcPr anchor="ctr">
                    <a:lnB w="285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07659658"/>
                  </a:ext>
                </a:extLst>
              </a:tr>
              <a:tr h="548544">
                <a:tc>
                  <a:txBody>
                    <a:bodyPr/>
                    <a:lstStyle/>
                    <a:p>
                      <a:pPr algn="ctr"/>
                      <a:r>
                        <a:rPr kumimoji="1" lang="ja-JP" altLang="en-US" dirty="0"/>
                        <a:t>計</a:t>
                      </a:r>
                    </a:p>
                  </a:txBody>
                  <a:tcPr anchor="ctr">
                    <a:lnT w="28575" cap="flat" cmpd="sng" algn="ctr">
                      <a:solidFill>
                        <a:schemeClr val="tx1"/>
                      </a:solidFill>
                      <a:prstDash val="solid"/>
                      <a:round/>
                      <a:headEnd type="none" w="med" len="med"/>
                      <a:tailEnd type="none" w="med" len="med"/>
                    </a:lnT>
                  </a:tcPr>
                </a:tc>
                <a:tc>
                  <a:txBody>
                    <a:bodyPr/>
                    <a:lstStyle/>
                    <a:p>
                      <a:pPr algn="ctr"/>
                      <a:r>
                        <a:rPr kumimoji="1" lang="en-US" altLang="ja-JP" dirty="0"/>
                        <a:t>26.8%</a:t>
                      </a:r>
                      <a:endParaRPr kumimoji="1" lang="ja-JP" altLang="en-US" dirty="0"/>
                    </a:p>
                  </a:txBody>
                  <a:tcPr anchor="ctr">
                    <a:lnT w="28575" cap="flat" cmpd="sng" algn="ctr">
                      <a:solidFill>
                        <a:schemeClr val="tx1"/>
                      </a:solidFill>
                      <a:prstDash val="solid"/>
                      <a:round/>
                      <a:headEnd type="none" w="med" len="med"/>
                      <a:tailEnd type="none" w="med" len="med"/>
                    </a:lnT>
                  </a:tcPr>
                </a:tc>
                <a:tc>
                  <a:txBody>
                    <a:bodyPr/>
                    <a:lstStyle/>
                    <a:p>
                      <a:pPr algn="ctr"/>
                      <a:r>
                        <a:rPr kumimoji="1" lang="en-US" altLang="ja-JP" dirty="0" smtClean="0"/>
                        <a:t>29.7%</a:t>
                      </a:r>
                      <a:endParaRPr kumimoji="1" lang="ja-JP" altLang="en-US" dirty="0"/>
                    </a:p>
                  </a:txBody>
                  <a:tcPr anchor="ctr">
                    <a:lnT w="2857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596128267"/>
                  </a:ext>
                </a:extLst>
              </a:tr>
            </a:tbl>
          </a:graphicData>
        </a:graphic>
      </p:graphicFrame>
    </p:spTree>
    <p:extLst>
      <p:ext uri="{BB962C8B-B14F-4D97-AF65-F5344CB8AC3E}">
        <p14:creationId xmlns:p14="http://schemas.microsoft.com/office/powerpoint/2010/main" val="4220963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69272" y="73740"/>
            <a:ext cx="8730613" cy="523220"/>
          </a:xfrm>
          <a:prstGeom prst="rect">
            <a:avLst/>
          </a:prstGeom>
          <a:noFill/>
        </p:spPr>
        <p:txBody>
          <a:bodyPr wrap="square" rtlCol="0">
            <a:spAutoFit/>
          </a:bodyPr>
          <a:lstStyle/>
          <a:p>
            <a:pPr>
              <a:lnSpc>
                <a:spcPct val="100000"/>
              </a:lnSpc>
            </a:pPr>
            <a:r>
              <a:rPr lang="ja-JP" altLang="en-US" sz="2800" dirty="0">
                <a:latin typeface="Meiryo UI" panose="020B0604030504040204" pitchFamily="50" charset="-128"/>
                <a:ea typeface="Meiryo UI" panose="020B0604030504040204" pitchFamily="50" charset="-128"/>
              </a:rPr>
              <a:t>キャッシュレス決済手段の分類①</a:t>
            </a:r>
            <a:endParaRPr lang="ja-JP" altLang="en-US" sz="2800" baseline="300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69272" y="6283517"/>
            <a:ext cx="7772400" cy="35086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（出所）一般社団法人キャッシュレス推進協議会「主なキャッシュレス決済手段のご紹介」をもとに作成</a:t>
            </a:r>
          </a:p>
        </p:txBody>
      </p:sp>
      <p:sp>
        <p:nvSpPr>
          <p:cNvPr id="9" name="角丸四角形 8"/>
          <p:cNvSpPr/>
          <p:nvPr/>
        </p:nvSpPr>
        <p:spPr>
          <a:xfrm>
            <a:off x="412957" y="1961540"/>
            <a:ext cx="3805083" cy="1297858"/>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kumimoji="1" lang="ja-JP" altLang="en-US" sz="3600" b="1" dirty="0">
                <a:latin typeface="Meiryo UI" panose="020B0604030504040204" pitchFamily="50" charset="-128"/>
                <a:ea typeface="Meiryo UI" panose="020B0604030504040204" pitchFamily="50" charset="-128"/>
              </a:rPr>
              <a:t>事前</a:t>
            </a:r>
          </a:p>
          <a:p>
            <a:pPr algn="ctr">
              <a:lnSpc>
                <a:spcPct val="100000"/>
              </a:lnSpc>
              <a:spcBef>
                <a:spcPts val="0"/>
              </a:spcBef>
              <a:spcAft>
                <a:spcPts val="0"/>
              </a:spcAft>
            </a:pPr>
            <a:r>
              <a:rPr lang="ja-JP" altLang="en-US" sz="2800" dirty="0">
                <a:latin typeface="Meiryo UI" panose="020B0604030504040204" pitchFamily="50" charset="-128"/>
                <a:ea typeface="Meiryo UI" panose="020B0604030504040204" pitchFamily="50" charset="-128"/>
              </a:rPr>
              <a:t>（前払い／プリペイド）</a:t>
            </a:r>
            <a:endParaRPr kumimoji="1" lang="ja-JP" altLang="en-US" sz="2800" dirty="0">
              <a:latin typeface="Meiryo UI" panose="020B0604030504040204" pitchFamily="50" charset="-128"/>
              <a:ea typeface="Meiryo UI" panose="020B0604030504040204" pitchFamily="50" charset="-128"/>
            </a:endParaRPr>
          </a:p>
        </p:txBody>
      </p:sp>
      <p:sp>
        <p:nvSpPr>
          <p:cNvPr id="10" name="角丸四角形 9"/>
          <p:cNvSpPr/>
          <p:nvPr/>
        </p:nvSpPr>
        <p:spPr>
          <a:xfrm>
            <a:off x="412957" y="3385107"/>
            <a:ext cx="3805083" cy="1297858"/>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kumimoji="1" lang="ja-JP" altLang="en-US" sz="3600" b="1" dirty="0">
                <a:latin typeface="Meiryo UI" panose="020B0604030504040204" pitchFamily="50" charset="-128"/>
                <a:ea typeface="Meiryo UI" panose="020B0604030504040204" pitchFamily="50" charset="-128"/>
              </a:rPr>
              <a:t>即時</a:t>
            </a:r>
            <a:endParaRPr kumimoji="1" lang="en-US" altLang="ja-JP" sz="3600" b="1" dirty="0">
              <a:latin typeface="Meiryo UI" panose="020B0604030504040204" pitchFamily="50" charset="-128"/>
              <a:ea typeface="Meiryo UI" panose="020B0604030504040204" pitchFamily="50" charset="-128"/>
            </a:endParaRPr>
          </a:p>
          <a:p>
            <a:pPr algn="ctr">
              <a:lnSpc>
                <a:spcPct val="100000"/>
              </a:lnSpc>
              <a:spcBef>
                <a:spcPts val="0"/>
              </a:spcBef>
              <a:spcAft>
                <a:spcPts val="0"/>
              </a:spcAft>
            </a:pPr>
            <a:r>
              <a:rPr lang="ja-JP" altLang="en-US" sz="2800" dirty="0">
                <a:latin typeface="Meiryo UI" panose="020B0604030504040204" pitchFamily="50" charset="-128"/>
                <a:ea typeface="Meiryo UI" panose="020B0604030504040204" pitchFamily="50" charset="-128"/>
              </a:rPr>
              <a:t>（リアルタイム）</a:t>
            </a:r>
            <a:endParaRPr kumimoji="1" lang="ja-JP" altLang="en-US" sz="2800" dirty="0">
              <a:latin typeface="Meiryo UI" panose="020B0604030504040204" pitchFamily="50" charset="-128"/>
              <a:ea typeface="Meiryo UI" panose="020B0604030504040204" pitchFamily="50" charset="-128"/>
            </a:endParaRPr>
          </a:p>
        </p:txBody>
      </p:sp>
      <p:sp>
        <p:nvSpPr>
          <p:cNvPr id="11" name="角丸四角形 10"/>
          <p:cNvSpPr/>
          <p:nvPr/>
        </p:nvSpPr>
        <p:spPr>
          <a:xfrm>
            <a:off x="412957" y="4823427"/>
            <a:ext cx="3805083" cy="1297858"/>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kumimoji="1" lang="ja-JP" altLang="en-US" sz="3600" b="1" dirty="0">
                <a:latin typeface="Meiryo UI" panose="020B0604030504040204" pitchFamily="50" charset="-128"/>
                <a:ea typeface="Meiryo UI" panose="020B0604030504040204" pitchFamily="50" charset="-128"/>
              </a:rPr>
              <a:t>事後</a:t>
            </a:r>
            <a:endParaRPr kumimoji="1" lang="en-US" altLang="ja-JP" sz="3600" b="1" dirty="0">
              <a:latin typeface="Meiryo UI" panose="020B0604030504040204" pitchFamily="50" charset="-128"/>
              <a:ea typeface="Meiryo UI" panose="020B0604030504040204" pitchFamily="50" charset="-128"/>
            </a:endParaRPr>
          </a:p>
          <a:p>
            <a:pPr algn="ctr">
              <a:lnSpc>
                <a:spcPct val="100000"/>
              </a:lnSpc>
              <a:spcBef>
                <a:spcPts val="0"/>
              </a:spcBef>
              <a:spcAft>
                <a:spcPts val="0"/>
              </a:spcAft>
            </a:pPr>
            <a:r>
              <a:rPr lang="ja-JP" altLang="en-US" sz="2800" dirty="0">
                <a:latin typeface="Meiryo UI" panose="020B0604030504040204" pitchFamily="50" charset="-128"/>
                <a:ea typeface="Meiryo UI" panose="020B0604030504040204" pitchFamily="50" charset="-128"/>
              </a:rPr>
              <a:t>（後払い／ポストペイ）</a:t>
            </a:r>
            <a:endParaRPr kumimoji="1" lang="ja-JP" altLang="en-US" sz="2800" dirty="0">
              <a:latin typeface="Meiryo UI" panose="020B0604030504040204" pitchFamily="50" charset="-128"/>
              <a:ea typeface="Meiryo UI" panose="020B0604030504040204" pitchFamily="50" charset="-128"/>
            </a:endParaRPr>
          </a:p>
        </p:txBody>
      </p:sp>
      <p:grpSp>
        <p:nvGrpSpPr>
          <p:cNvPr id="19" name="グループ化 18"/>
          <p:cNvGrpSpPr/>
          <p:nvPr/>
        </p:nvGrpSpPr>
        <p:grpSpPr>
          <a:xfrm>
            <a:off x="412957" y="1032387"/>
            <a:ext cx="3805083" cy="616964"/>
            <a:chOff x="973393" y="1032387"/>
            <a:chExt cx="3805083" cy="616964"/>
          </a:xfrm>
        </p:grpSpPr>
        <p:sp>
          <p:nvSpPr>
            <p:cNvPr id="12" name="テキスト ボックス 11"/>
            <p:cNvSpPr txBox="1"/>
            <p:nvPr/>
          </p:nvSpPr>
          <p:spPr>
            <a:xfrm>
              <a:off x="973393" y="1032387"/>
              <a:ext cx="3805083" cy="616964"/>
            </a:xfrm>
            <a:prstGeom prst="rect">
              <a:avLst/>
            </a:prstGeom>
            <a:noFill/>
          </p:spPr>
          <p:txBody>
            <a:bodyPr wrap="square" rtlCol="0">
              <a:spAutoFit/>
            </a:bodyPr>
            <a:lstStyle/>
            <a:p>
              <a:pPr algn="ctr"/>
              <a:r>
                <a:rPr kumimoji="1" lang="ja-JP" altLang="en-US" sz="3200" dirty="0">
                  <a:solidFill>
                    <a:schemeClr val="bg1">
                      <a:lumMod val="50000"/>
                    </a:schemeClr>
                  </a:solidFill>
                  <a:latin typeface="Meiryo UI" panose="020B0604030504040204" pitchFamily="50" charset="-128"/>
                  <a:ea typeface="Meiryo UI" panose="020B0604030504040204" pitchFamily="50" charset="-128"/>
                </a:rPr>
                <a:t>いつ払う？</a:t>
              </a:r>
            </a:p>
          </p:txBody>
        </p:sp>
        <p:cxnSp>
          <p:nvCxnSpPr>
            <p:cNvPr id="14" name="直線コネクタ 13"/>
            <p:cNvCxnSpPr/>
            <p:nvPr/>
          </p:nvCxnSpPr>
          <p:spPr>
            <a:xfrm>
              <a:off x="973393" y="1637068"/>
              <a:ext cx="3805083" cy="0"/>
            </a:xfrm>
            <a:prstGeom prst="line">
              <a:avLst/>
            </a:prstGeom>
            <a:ln>
              <a:solidFill>
                <a:srgbClr val="8B8B8B"/>
              </a:solidFill>
            </a:ln>
          </p:spPr>
          <p:style>
            <a:lnRef idx="1">
              <a:schemeClr val="dk1"/>
            </a:lnRef>
            <a:fillRef idx="0">
              <a:schemeClr val="dk1"/>
            </a:fillRef>
            <a:effectRef idx="0">
              <a:schemeClr val="dk1"/>
            </a:effectRef>
            <a:fontRef idx="minor">
              <a:schemeClr val="tx1"/>
            </a:fontRef>
          </p:style>
        </p:cxnSp>
      </p:grpSp>
      <p:grpSp>
        <p:nvGrpSpPr>
          <p:cNvPr id="20" name="グループ化 19"/>
          <p:cNvGrpSpPr/>
          <p:nvPr/>
        </p:nvGrpSpPr>
        <p:grpSpPr>
          <a:xfrm>
            <a:off x="4811867" y="1020104"/>
            <a:ext cx="3805083" cy="683264"/>
            <a:chOff x="5742039" y="1020104"/>
            <a:chExt cx="3805083" cy="683264"/>
          </a:xfrm>
        </p:grpSpPr>
        <p:sp>
          <p:nvSpPr>
            <p:cNvPr id="15" name="テキスト ボックス 14"/>
            <p:cNvSpPr txBox="1"/>
            <p:nvPr/>
          </p:nvSpPr>
          <p:spPr>
            <a:xfrm>
              <a:off x="5742039" y="1020104"/>
              <a:ext cx="3805083" cy="683264"/>
            </a:xfrm>
            <a:prstGeom prst="rect">
              <a:avLst/>
            </a:prstGeom>
            <a:noFill/>
          </p:spPr>
          <p:txBody>
            <a:bodyPr wrap="square" rtlCol="0">
              <a:spAutoFit/>
            </a:bodyPr>
            <a:lstStyle/>
            <a:p>
              <a:pPr algn="ctr"/>
              <a:r>
                <a:rPr kumimoji="1" lang="ja-JP" altLang="en-US" sz="3200" dirty="0">
                  <a:solidFill>
                    <a:schemeClr val="bg1">
                      <a:lumMod val="50000"/>
                    </a:schemeClr>
                  </a:solidFill>
                  <a:latin typeface="Meiryo UI" panose="020B0604030504040204" pitchFamily="50" charset="-128"/>
                  <a:ea typeface="Meiryo UI" panose="020B0604030504040204" pitchFamily="50" charset="-128"/>
                </a:rPr>
                <a:t>なにで払う？</a:t>
              </a:r>
            </a:p>
          </p:txBody>
        </p:sp>
        <p:cxnSp>
          <p:nvCxnSpPr>
            <p:cNvPr id="16" name="直線コネクタ 15"/>
            <p:cNvCxnSpPr/>
            <p:nvPr/>
          </p:nvCxnSpPr>
          <p:spPr>
            <a:xfrm>
              <a:off x="5742039" y="1624785"/>
              <a:ext cx="3805083" cy="0"/>
            </a:xfrm>
            <a:prstGeom prst="line">
              <a:avLst/>
            </a:prstGeom>
            <a:ln>
              <a:solidFill>
                <a:srgbClr val="8B8B8B"/>
              </a:solidFill>
            </a:ln>
          </p:spPr>
          <p:style>
            <a:lnRef idx="1">
              <a:schemeClr val="dk1"/>
            </a:lnRef>
            <a:fillRef idx="0">
              <a:schemeClr val="dk1"/>
            </a:fillRef>
            <a:effectRef idx="0">
              <a:schemeClr val="dk1"/>
            </a:effectRef>
            <a:fontRef idx="minor">
              <a:schemeClr val="tx1"/>
            </a:fontRef>
          </p:style>
        </p:cxnSp>
      </p:grpSp>
      <p:sp>
        <p:nvSpPr>
          <p:cNvPr id="17" name="角丸四角形 16"/>
          <p:cNvSpPr/>
          <p:nvPr/>
        </p:nvSpPr>
        <p:spPr>
          <a:xfrm>
            <a:off x="4811865" y="1956461"/>
            <a:ext cx="3805083" cy="1951862"/>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kumimoji="1" lang="ja-JP" altLang="en-US" sz="3600" b="1" dirty="0">
                <a:latin typeface="Meiryo UI" panose="020B0604030504040204" pitchFamily="50" charset="-128"/>
                <a:ea typeface="Meiryo UI" panose="020B0604030504040204" pitchFamily="50" charset="-128"/>
              </a:rPr>
              <a:t>カード</a:t>
            </a:r>
            <a:endParaRPr kumimoji="1" lang="en-US" altLang="ja-JP" sz="3600" b="1" dirty="0">
              <a:latin typeface="Meiryo UI" panose="020B0604030504040204" pitchFamily="50" charset="-128"/>
              <a:ea typeface="Meiryo UI" panose="020B0604030504040204" pitchFamily="50" charset="-128"/>
            </a:endParaRPr>
          </a:p>
        </p:txBody>
      </p:sp>
      <p:sp>
        <p:nvSpPr>
          <p:cNvPr id="18" name="角丸四角形 17"/>
          <p:cNvSpPr/>
          <p:nvPr/>
        </p:nvSpPr>
        <p:spPr>
          <a:xfrm>
            <a:off x="4811865" y="4070555"/>
            <a:ext cx="3805083" cy="2050730"/>
          </a:xfrm>
          <a:prstGeom prst="round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spcBef>
                <a:spcPts val="0"/>
              </a:spcBef>
              <a:spcAft>
                <a:spcPts val="0"/>
              </a:spcAft>
            </a:pPr>
            <a:r>
              <a:rPr kumimoji="1" lang="ja-JP" altLang="en-US" sz="3600" b="1" dirty="0">
                <a:latin typeface="Meiryo UI" panose="020B0604030504040204" pitchFamily="50" charset="-128"/>
                <a:ea typeface="Meiryo UI" panose="020B0604030504040204" pitchFamily="50" charset="-128"/>
              </a:rPr>
              <a:t>スマホ</a:t>
            </a:r>
            <a:endParaRPr kumimoji="1" lang="en-US" altLang="ja-JP" sz="3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8659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9">
                                            <p:txEl>
                                              <p:pRg st="1" end="1"/>
                                            </p:txEl>
                                          </p:spTgt>
                                        </p:tgtEl>
                                        <p:attrNameLst>
                                          <p:attrName>style.visibility</p:attrName>
                                        </p:attrNameLst>
                                      </p:cBhvr>
                                      <p:to>
                                        <p:strVal val="visible"/>
                                      </p:to>
                                    </p:set>
                                    <p:animEffect transition="in" filter="fade">
                                      <p:cBhvr>
                                        <p:cTn id="28" dur="500"/>
                                        <p:tgtEl>
                                          <p:spTgt spid="9">
                                            <p:txEl>
                                              <p:pRg st="1" end="1"/>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10">
                                            <p:txEl>
                                              <p:pRg st="1" end="1"/>
                                            </p:txEl>
                                          </p:spTgt>
                                        </p:tgtEl>
                                        <p:attrNameLst>
                                          <p:attrName>style.visibility</p:attrName>
                                        </p:attrNameLst>
                                      </p:cBhvr>
                                      <p:to>
                                        <p:strVal val="visible"/>
                                      </p:to>
                                    </p:set>
                                    <p:animEffect transition="in" filter="fade">
                                      <p:cBhvr>
                                        <p:cTn id="33" dur="500"/>
                                        <p:tgtEl>
                                          <p:spTgt spid="10">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1">
                                            <p:txEl>
                                              <p:pRg st="1" end="1"/>
                                            </p:txEl>
                                          </p:spTgt>
                                        </p:tgtEl>
                                        <p:attrNameLst>
                                          <p:attrName>style.visibility</p:attrName>
                                        </p:attrNameLst>
                                      </p:cBhvr>
                                      <p:to>
                                        <p:strVal val="visible"/>
                                      </p:to>
                                    </p:set>
                                    <p:animEffect transition="in" filter="fade">
                                      <p:cBhvr>
                                        <p:cTn id="38" dur="500"/>
                                        <p:tgtEl>
                                          <p:spTgt spid="11">
                                            <p:txEl>
                                              <p:pRg st="1" end="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Effect transition="in" filter="fade">
                                      <p:cBhvr>
                                        <p:cTn id="43" dur="500"/>
                                        <p:tgtEl>
                                          <p:spTgt spid="1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Effect transition="in" filter="fade">
                                      <p:cBhvr>
                                        <p:cTn id="48"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28383" y="6253111"/>
            <a:ext cx="8148700" cy="350865"/>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（出所）一般社団法人キャッシュレス推進協議会「主なキャッシュレス決済手段のご紹介」をもとに作成</a:t>
            </a:r>
          </a:p>
        </p:txBody>
      </p:sp>
      <p:sp>
        <p:nvSpPr>
          <p:cNvPr id="4" name="テキスト ボックス 3"/>
          <p:cNvSpPr txBox="1"/>
          <p:nvPr/>
        </p:nvSpPr>
        <p:spPr>
          <a:xfrm>
            <a:off x="264697" y="73740"/>
            <a:ext cx="8730613" cy="523220"/>
          </a:xfrm>
          <a:prstGeom prst="rect">
            <a:avLst/>
          </a:prstGeom>
          <a:noFill/>
        </p:spPr>
        <p:txBody>
          <a:bodyPr wrap="square" rtlCol="0">
            <a:spAutoFit/>
          </a:bodyPr>
          <a:lstStyle/>
          <a:p>
            <a:pPr>
              <a:lnSpc>
                <a:spcPct val="100000"/>
              </a:lnSpc>
            </a:pPr>
            <a:r>
              <a:rPr lang="ja-JP" altLang="en-US" sz="2800" dirty="0">
                <a:latin typeface="Meiryo UI" panose="020B0604030504040204" pitchFamily="50" charset="-128"/>
                <a:ea typeface="Meiryo UI" panose="020B0604030504040204" pitchFamily="50" charset="-128"/>
              </a:rPr>
              <a:t>キャッシュレス決済手段の分類②</a:t>
            </a:r>
            <a:endParaRPr lang="ja-JP" altLang="en-US" sz="2800" baseline="30000" dirty="0">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2"/>
          <a:stretch>
            <a:fillRect/>
          </a:stretch>
        </p:blipFill>
        <p:spPr>
          <a:xfrm>
            <a:off x="228383" y="904999"/>
            <a:ext cx="8628439" cy="5348112"/>
          </a:xfrm>
          <a:prstGeom prst="rect">
            <a:avLst/>
          </a:prstGeom>
        </p:spPr>
      </p:pic>
      <p:sp>
        <p:nvSpPr>
          <p:cNvPr id="6" name="テキスト ボックス 5"/>
          <p:cNvSpPr txBox="1"/>
          <p:nvPr/>
        </p:nvSpPr>
        <p:spPr>
          <a:xfrm>
            <a:off x="1762989" y="1814052"/>
            <a:ext cx="1651820" cy="757130"/>
          </a:xfrm>
          <a:prstGeom prst="rect">
            <a:avLst/>
          </a:prstGeom>
          <a:noFill/>
        </p:spPr>
        <p:txBody>
          <a:bodyPr wrap="square" rtlCol="0">
            <a:spAutoFit/>
          </a:bodyPr>
          <a:lstStyle/>
          <a:p>
            <a:pPr algn="ctr">
              <a:lnSpc>
                <a:spcPct val="100000"/>
              </a:lnSpc>
            </a:pPr>
            <a:r>
              <a:rPr kumimoji="1" lang="ja-JP" altLang="en-US" dirty="0">
                <a:latin typeface="Meiryo UI" panose="020B0604030504040204" pitchFamily="50" charset="-128"/>
                <a:ea typeface="Meiryo UI" panose="020B0604030504040204" pitchFamily="50" charset="-128"/>
              </a:rPr>
              <a:t>ギフトカード／</a:t>
            </a:r>
            <a:endParaRPr kumimoji="1" lang="en-US" altLang="ja-JP" dirty="0">
              <a:latin typeface="Meiryo UI" panose="020B0604030504040204" pitchFamily="50" charset="-128"/>
              <a:ea typeface="Meiryo UI" panose="020B0604030504040204" pitchFamily="50" charset="-128"/>
            </a:endParaRPr>
          </a:p>
          <a:p>
            <a:pPr algn="ctr">
              <a:lnSpc>
                <a:spcPct val="100000"/>
              </a:lnSpc>
            </a:pPr>
            <a:r>
              <a:rPr lang="ja-JP" altLang="en-US" dirty="0">
                <a:latin typeface="Meiryo UI" panose="020B0604030504040204" pitchFamily="50" charset="-128"/>
                <a:ea typeface="Meiryo UI" panose="020B0604030504040204" pitchFamily="50" charset="-128"/>
              </a:rPr>
              <a:t>プリペイドカード</a:t>
            </a:r>
            <a:endParaRPr kumimoji="1" lang="ja-JP" altLang="en-US" dirty="0">
              <a:latin typeface="Meiryo UI" panose="020B0604030504040204" pitchFamily="50" charset="-128"/>
              <a:ea typeface="Meiryo UI" panose="020B0604030504040204" pitchFamily="50" charset="-128"/>
            </a:endParaRPr>
          </a:p>
        </p:txBody>
      </p:sp>
      <p:grpSp>
        <p:nvGrpSpPr>
          <p:cNvPr id="18" name="グループ化 17"/>
          <p:cNvGrpSpPr/>
          <p:nvPr/>
        </p:nvGrpSpPr>
        <p:grpSpPr>
          <a:xfrm>
            <a:off x="3990776" y="1696065"/>
            <a:ext cx="1790697" cy="1031693"/>
            <a:chOff x="4292554" y="1696065"/>
            <a:chExt cx="1790697" cy="1031693"/>
          </a:xfrm>
        </p:grpSpPr>
        <p:sp>
          <p:nvSpPr>
            <p:cNvPr id="8" name="テキスト ボックス 7"/>
            <p:cNvSpPr txBox="1"/>
            <p:nvPr/>
          </p:nvSpPr>
          <p:spPr>
            <a:xfrm>
              <a:off x="4292554" y="1696065"/>
              <a:ext cx="1651820" cy="400110"/>
            </a:xfrm>
            <a:prstGeom prst="rect">
              <a:avLst/>
            </a:prstGeom>
            <a:noFill/>
          </p:spPr>
          <p:txBody>
            <a:bodyPr wrap="square" rtlCol="0">
              <a:spAutoFit/>
            </a:bodyPr>
            <a:lstStyle/>
            <a:p>
              <a:pPr algn="ctr">
                <a:lnSpc>
                  <a:spcPct val="100000"/>
                </a:lnSpc>
              </a:pPr>
              <a:r>
                <a:rPr kumimoji="1" lang="ja-JP" altLang="en-US" sz="2000" b="1" dirty="0">
                  <a:latin typeface="Meiryo UI" panose="020B0604030504040204" pitchFamily="50" charset="-128"/>
                  <a:ea typeface="Meiryo UI" panose="020B0604030504040204" pitchFamily="50" charset="-128"/>
                </a:rPr>
                <a:t>電子マネー</a:t>
              </a:r>
              <a:endParaRPr kumimoji="1" lang="en-US" altLang="ja-JP" sz="2000" b="1"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4578916" y="2081427"/>
              <a:ext cx="1504335" cy="646331"/>
            </a:xfrm>
            <a:prstGeom prst="rect">
              <a:avLst/>
            </a:prstGeom>
            <a:noFill/>
          </p:spPr>
          <p:txBody>
            <a:bodyPr wrap="square" rtlCol="0">
              <a:spAutoFit/>
            </a:bodyPr>
            <a:lstStyle/>
            <a:p>
              <a:pPr>
                <a:lnSpc>
                  <a:spcPct val="100000"/>
                </a:lnSpc>
                <a:spcBef>
                  <a:spcPts val="0"/>
                </a:spcBef>
                <a:spcAft>
                  <a:spcPts val="0"/>
                </a:spcAft>
              </a:pPr>
              <a:r>
                <a:rPr kumimoji="1" lang="ja-JP" altLang="en-US" dirty="0">
                  <a:latin typeface="Meiryo UI" panose="020B0604030504040204" pitchFamily="50" charset="-128"/>
                  <a:ea typeface="Meiryo UI" panose="020B0604030504040204" pitchFamily="50" charset="-128"/>
                </a:rPr>
                <a:t>交通系</a:t>
              </a:r>
              <a:endParaRPr kumimoji="1" lang="en-US" altLang="ja-JP" dirty="0">
                <a:latin typeface="Meiryo UI" panose="020B0604030504040204" pitchFamily="50" charset="-128"/>
                <a:ea typeface="Meiryo UI" panose="020B0604030504040204" pitchFamily="50" charset="-128"/>
              </a:endParaRPr>
            </a:p>
            <a:p>
              <a:pPr>
                <a:lnSpc>
                  <a:spcPct val="100000"/>
                </a:lnSpc>
                <a:spcBef>
                  <a:spcPts val="0"/>
                </a:spcBef>
                <a:spcAft>
                  <a:spcPts val="0"/>
                </a:spcAft>
              </a:pPr>
              <a:r>
                <a:rPr lang="ja-JP" altLang="en-US" dirty="0">
                  <a:latin typeface="Meiryo UI" panose="020B0604030504040204" pitchFamily="50" charset="-128"/>
                  <a:ea typeface="Meiryo UI" panose="020B0604030504040204" pitchFamily="50" charset="-128"/>
                </a:rPr>
                <a:t>流通系 </a:t>
              </a:r>
              <a:r>
                <a:rPr lang="ja-JP" altLang="en-US" sz="1400" dirty="0">
                  <a:latin typeface="Meiryo UI" panose="020B0604030504040204" pitchFamily="50" charset="-128"/>
                  <a:ea typeface="Meiryo UI" panose="020B0604030504040204" pitchFamily="50" charset="-128"/>
                </a:rPr>
                <a:t>など</a:t>
              </a:r>
              <a:endParaRPr kumimoji="1" lang="ja-JP" altLang="en-US" sz="1400" dirty="0">
                <a:latin typeface="Meiryo UI" panose="020B0604030504040204" pitchFamily="50" charset="-128"/>
                <a:ea typeface="Meiryo UI" panose="020B0604030504040204" pitchFamily="50" charset="-128"/>
              </a:endParaRPr>
            </a:p>
          </p:txBody>
        </p:sp>
        <p:sp>
          <p:nvSpPr>
            <p:cNvPr id="10" name="大かっこ 9"/>
            <p:cNvSpPr/>
            <p:nvPr/>
          </p:nvSpPr>
          <p:spPr>
            <a:xfrm>
              <a:off x="4302733" y="2096175"/>
              <a:ext cx="1537628" cy="61752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grpSp>
      <p:sp>
        <p:nvSpPr>
          <p:cNvPr id="11" name="テキスト ボックス 10"/>
          <p:cNvSpPr txBox="1"/>
          <p:nvPr/>
        </p:nvSpPr>
        <p:spPr>
          <a:xfrm>
            <a:off x="1895726" y="3336168"/>
            <a:ext cx="4204450" cy="535531"/>
          </a:xfrm>
          <a:prstGeom prst="rect">
            <a:avLst/>
          </a:prstGeom>
          <a:noFill/>
        </p:spPr>
        <p:txBody>
          <a:bodyPr wrap="square" rtlCol="0">
            <a:spAutoFit/>
          </a:bodyPr>
          <a:lstStyle/>
          <a:p>
            <a:pPr algn="ctr"/>
            <a:r>
              <a:rPr lang="ja-JP" altLang="en-US" sz="2400" b="1" dirty="0">
                <a:latin typeface="Meiryo UI" panose="020B0604030504040204" pitchFamily="50" charset="-128"/>
                <a:ea typeface="Meiryo UI" panose="020B0604030504040204" pitchFamily="50" charset="-128"/>
              </a:rPr>
              <a:t>デビットカード</a:t>
            </a:r>
            <a:endParaRPr kumimoji="1" lang="ja-JP" altLang="en-US" sz="2400" b="1"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895726" y="4684828"/>
            <a:ext cx="4204450" cy="485774"/>
          </a:xfrm>
          <a:prstGeom prst="rect">
            <a:avLst/>
          </a:prstGeom>
          <a:noFill/>
        </p:spPr>
        <p:txBody>
          <a:bodyPr wrap="square" rtlCol="0">
            <a:spAutoFit/>
          </a:bodyPr>
          <a:lstStyle/>
          <a:p>
            <a:pPr algn="ctr"/>
            <a:r>
              <a:rPr lang="ja-JP" altLang="en-US" sz="2400" b="1" dirty="0">
                <a:latin typeface="Meiryo UI" panose="020B0604030504040204" pitchFamily="50" charset="-128"/>
                <a:ea typeface="Meiryo UI" panose="020B0604030504040204" pitchFamily="50" charset="-128"/>
              </a:rPr>
              <a:t>クレジットカード</a:t>
            </a:r>
            <a:endParaRPr kumimoji="1" lang="ja-JP" altLang="en-US" sz="2400" b="1" dirty="0">
              <a:latin typeface="Meiryo UI" panose="020B0604030504040204" pitchFamily="50" charset="-128"/>
              <a:ea typeface="Meiryo UI" panose="020B0604030504040204" pitchFamily="50" charset="-128"/>
            </a:endParaRPr>
          </a:p>
        </p:txBody>
      </p:sp>
      <p:sp>
        <p:nvSpPr>
          <p:cNvPr id="19" name="テキスト ボックス 18"/>
          <p:cNvSpPr txBox="1"/>
          <p:nvPr/>
        </p:nvSpPr>
        <p:spPr>
          <a:xfrm>
            <a:off x="6554346" y="1746170"/>
            <a:ext cx="2052000" cy="3665287"/>
          </a:xfrm>
          <a:prstGeom prst="rect">
            <a:avLst/>
          </a:prstGeom>
          <a:noFill/>
          <a:ln w="28575">
            <a:solidFill>
              <a:schemeClr val="accent6">
                <a:lumMod val="50000"/>
              </a:schemeClr>
            </a:solidFill>
            <a:prstDash val="dash"/>
          </a:ln>
        </p:spPr>
        <p:txBody>
          <a:bodyPr vert="eaVert" wrap="square" rtlCol="0" anchor="ctr">
            <a:spAutoFit/>
          </a:bodyPr>
          <a:lstStyle/>
          <a:p>
            <a:pPr algn="ctr"/>
            <a:endParaRPr kumimoji="1" lang="ja-JP" altLang="en-US" sz="2000" dirty="0">
              <a:latin typeface="Meiryo UI" panose="020B0604030504040204" pitchFamily="50" charset="-128"/>
              <a:ea typeface="Meiryo UI" panose="020B0604030504040204" pitchFamily="50" charset="-128"/>
            </a:endParaRPr>
          </a:p>
        </p:txBody>
      </p:sp>
      <p:grpSp>
        <p:nvGrpSpPr>
          <p:cNvPr id="7" name="グループ化 6"/>
          <p:cNvGrpSpPr/>
          <p:nvPr/>
        </p:nvGrpSpPr>
        <p:grpSpPr>
          <a:xfrm>
            <a:off x="6400300" y="2037787"/>
            <a:ext cx="2456522" cy="3373670"/>
            <a:chOff x="6436614" y="2037787"/>
            <a:chExt cx="2456522" cy="3373670"/>
          </a:xfrm>
        </p:grpSpPr>
        <p:sp>
          <p:nvSpPr>
            <p:cNvPr id="13" name="テキスト ボックス 12"/>
            <p:cNvSpPr txBox="1"/>
            <p:nvPr/>
          </p:nvSpPr>
          <p:spPr>
            <a:xfrm>
              <a:off x="6828503" y="2037787"/>
              <a:ext cx="1612019" cy="4247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（チャージ）</a:t>
              </a:r>
            </a:p>
          </p:txBody>
        </p:sp>
        <p:sp>
          <p:nvSpPr>
            <p:cNvPr id="14" name="テキスト ボックス 13"/>
            <p:cNvSpPr txBox="1"/>
            <p:nvPr/>
          </p:nvSpPr>
          <p:spPr>
            <a:xfrm>
              <a:off x="6828503" y="3338691"/>
              <a:ext cx="2064633" cy="4247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（銀行口座直結）</a:t>
              </a:r>
            </a:p>
          </p:txBody>
        </p:sp>
        <p:sp>
          <p:nvSpPr>
            <p:cNvPr id="15" name="テキスト ボックス 14"/>
            <p:cNvSpPr txBox="1"/>
            <p:nvPr/>
          </p:nvSpPr>
          <p:spPr>
            <a:xfrm>
              <a:off x="6820477" y="4313812"/>
              <a:ext cx="2064633" cy="646331"/>
            </a:xfrm>
            <a:prstGeom prst="rect">
              <a:avLst/>
            </a:prstGeom>
            <a:noFill/>
          </p:spPr>
          <p:txBody>
            <a:bodyPr wrap="square" rtlCol="0">
              <a:spAutoFit/>
            </a:bodyPr>
            <a:lstStyle/>
            <a:p>
              <a:pPr>
                <a:lnSpc>
                  <a:spcPct val="100000"/>
                </a:lnSpc>
                <a:spcBef>
                  <a:spcPts val="0"/>
                </a:spcBef>
                <a:spcAft>
                  <a:spcPts val="0"/>
                </a:spcAft>
              </a:pPr>
              <a:r>
                <a:rPr kumimoji="1" lang="ja-JP" altLang="en-US" dirty="0">
                  <a:latin typeface="Meiryo UI" panose="020B0604030504040204" pitchFamily="50" charset="-128"/>
                  <a:ea typeface="Meiryo UI" panose="020B0604030504040204" pitchFamily="50" charset="-128"/>
                </a:rPr>
                <a:t>（クレジットカード</a:t>
              </a:r>
              <a:endParaRPr kumimoji="1" lang="en-US" altLang="ja-JP" dirty="0">
                <a:latin typeface="Meiryo UI" panose="020B0604030504040204" pitchFamily="50" charset="-128"/>
                <a:ea typeface="Meiryo UI" panose="020B0604030504040204" pitchFamily="50" charset="-128"/>
              </a:endParaRPr>
            </a:p>
            <a:p>
              <a:pPr>
                <a:lnSpc>
                  <a:spcPct val="100000"/>
                </a:lnSpc>
                <a:spcBef>
                  <a:spcPts val="0"/>
                </a:spcBef>
                <a:spcAft>
                  <a:spcPts val="0"/>
                </a:spcAft>
              </a:pPr>
              <a:r>
                <a:rPr lang="ja-JP" altLang="en-US" dirty="0">
                  <a:latin typeface="Meiryo UI" panose="020B0604030504040204" pitchFamily="50" charset="-128"/>
                  <a:ea typeface="Meiryo UI" panose="020B0604030504040204" pitchFamily="50" charset="-128"/>
                </a:rPr>
                <a:t>　　　　　　紐付け</a:t>
              </a:r>
              <a:r>
                <a:rPr kumimoji="1" lang="ja-JP" altLang="en-US" dirty="0">
                  <a:latin typeface="Meiryo UI" panose="020B0604030504040204" pitchFamily="50" charset="-128"/>
                  <a:ea typeface="Meiryo UI" panose="020B0604030504040204" pitchFamily="50" charset="-128"/>
                </a:rPr>
                <a:t>）</a:t>
              </a:r>
            </a:p>
          </p:txBody>
        </p:sp>
        <p:sp>
          <p:nvSpPr>
            <p:cNvPr id="16" name="テキスト ボックス 15"/>
            <p:cNvSpPr txBox="1"/>
            <p:nvPr/>
          </p:nvSpPr>
          <p:spPr>
            <a:xfrm>
              <a:off x="6828503" y="5042125"/>
              <a:ext cx="2064633" cy="369332"/>
            </a:xfrm>
            <a:prstGeom prst="rect">
              <a:avLst/>
            </a:prstGeom>
            <a:noFill/>
          </p:spPr>
          <p:txBody>
            <a:bodyPr wrap="square" rtlCol="0">
              <a:spAutoFit/>
            </a:bodyPr>
            <a:lstStyle/>
            <a:p>
              <a:pPr>
                <a:lnSpc>
                  <a:spcPct val="100000"/>
                </a:lnSpc>
                <a:spcBef>
                  <a:spcPts val="0"/>
                </a:spcBef>
                <a:spcAft>
                  <a:spcPts val="0"/>
                </a:spcAft>
              </a:pPr>
              <a:r>
                <a:rPr kumimoji="1" lang="ja-JP" altLang="en-US" dirty="0">
                  <a:latin typeface="Meiryo UI" panose="020B0604030504040204" pitchFamily="50" charset="-128"/>
                  <a:ea typeface="Meiryo UI" panose="020B0604030504040204" pitchFamily="50" charset="-128"/>
                </a:rPr>
                <a:t>（キャリア決済）</a:t>
              </a:r>
            </a:p>
          </p:txBody>
        </p:sp>
        <p:sp>
          <p:nvSpPr>
            <p:cNvPr id="17" name="テキスト ボックス 16"/>
            <p:cNvSpPr txBox="1"/>
            <p:nvPr/>
          </p:nvSpPr>
          <p:spPr>
            <a:xfrm>
              <a:off x="6436614" y="2227005"/>
              <a:ext cx="627864" cy="2700709"/>
            </a:xfrm>
            <a:prstGeom prst="rect">
              <a:avLst/>
            </a:prstGeom>
            <a:noFill/>
          </p:spPr>
          <p:txBody>
            <a:bodyPr vert="eaVert" wrap="square" rtlCol="0">
              <a:spAutoFit/>
            </a:bodyPr>
            <a:lstStyle/>
            <a:p>
              <a:pPr algn="ctr"/>
              <a:r>
                <a:rPr kumimoji="1" lang="ja-JP" altLang="en-US" sz="2400" b="1" dirty="0">
                  <a:latin typeface="Meiryo UI" panose="020B0604030504040204" pitchFamily="50" charset="-128"/>
                  <a:ea typeface="Meiryo UI" panose="020B0604030504040204" pitchFamily="50" charset="-128"/>
                </a:rPr>
                <a:t>コード決済</a:t>
              </a:r>
            </a:p>
          </p:txBody>
        </p:sp>
      </p:grpSp>
      <p:sp>
        <p:nvSpPr>
          <p:cNvPr id="3" name="テキスト ボックス 2"/>
          <p:cNvSpPr txBox="1"/>
          <p:nvPr/>
        </p:nvSpPr>
        <p:spPr>
          <a:xfrm>
            <a:off x="5703932" y="1746170"/>
            <a:ext cx="553998" cy="3665287"/>
          </a:xfrm>
          <a:prstGeom prst="rect">
            <a:avLst/>
          </a:prstGeom>
          <a:noFill/>
          <a:ln w="28575">
            <a:solidFill>
              <a:schemeClr val="accent6">
                <a:lumMod val="50000"/>
              </a:schemeClr>
            </a:solidFill>
            <a:prstDash val="dash"/>
          </a:ln>
        </p:spPr>
        <p:txBody>
          <a:bodyPr vert="eaVert" wrap="square" rtlCol="0" anchor="ctr">
            <a:spAutoFit/>
          </a:bodyPr>
          <a:lstStyle/>
          <a:p>
            <a:pPr algn="ctr"/>
            <a:r>
              <a:rPr kumimoji="1" lang="ja-JP" altLang="en-US" sz="2000" dirty="0">
                <a:latin typeface="Meiryo UI" panose="020B0604030504040204" pitchFamily="50" charset="-128"/>
                <a:ea typeface="Meiryo UI" panose="020B0604030504040204" pitchFamily="50" charset="-128"/>
              </a:rPr>
              <a:t>スマホ　タッチ決済</a:t>
            </a:r>
          </a:p>
        </p:txBody>
      </p:sp>
    </p:spTree>
    <p:extLst>
      <p:ext uri="{BB962C8B-B14F-4D97-AF65-F5344CB8AC3E}">
        <p14:creationId xmlns:p14="http://schemas.microsoft.com/office/powerpoint/2010/main" val="1391938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5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fade">
                                      <p:cBhvr>
                                        <p:cTn id="30" dur="500"/>
                                        <p:tgtEl>
                                          <p:spTgt spid="3">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500"/>
                                        <p:tgtEl>
                                          <p:spTgt spid="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9"/>
                                        </p:tgtEl>
                                        <p:attrNameLst>
                                          <p:attrName>style.visibility</p:attrName>
                                        </p:attrNameLst>
                                      </p:cBhvr>
                                      <p:to>
                                        <p:strVal val="visible"/>
                                      </p:to>
                                    </p:set>
                                    <p:animEffect transition="in" filter="fade">
                                      <p:cBhvr>
                                        <p:cTn id="3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P spid="19"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359103" y="58992"/>
            <a:ext cx="9144000" cy="523220"/>
          </a:xfrm>
          <a:prstGeom prst="rect">
            <a:avLst/>
          </a:prstGeom>
          <a:noFill/>
        </p:spPr>
        <p:txBody>
          <a:bodyPr wrap="square" rtlCol="0">
            <a:spAutoFit/>
          </a:bodyPr>
          <a:lstStyle/>
          <a:p>
            <a:pPr marL="1695450" indent="-1695450">
              <a:lnSpc>
                <a:spcPct val="100000"/>
              </a:lnSpc>
            </a:pPr>
            <a:r>
              <a:rPr lang="ja-JP" altLang="en-US" sz="2800" dirty="0">
                <a:latin typeface="Meiryo UI" panose="020B0604030504040204" pitchFamily="50" charset="-128"/>
                <a:ea typeface="Meiryo UI" panose="020B0604030504040204" pitchFamily="50" charset="-128"/>
              </a:rPr>
              <a:t>キャッシュレス決済の利用者にとってのメリット</a:t>
            </a:r>
            <a:endParaRPr lang="en-US" altLang="ja-JP" sz="28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62450" y="1019248"/>
            <a:ext cx="8548816" cy="5010602"/>
          </a:xfrm>
          <a:prstGeom prst="rect">
            <a:avLst/>
          </a:prstGeom>
          <a:noFill/>
        </p:spPr>
        <p:txBody>
          <a:bodyPr wrap="square" rtlCol="0">
            <a:spAutoFit/>
          </a:bodyPr>
          <a:lstStyle/>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多額の現金を持ち運ぶ必要がない</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現金を引き出す手間がかからない</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支払う時の手間が省ける</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リモートで手軽に支払いができる</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「ポイント」によるお得感がある</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自分にあったサービスを選択できる</a:t>
            </a:r>
            <a:endParaRPr lang="en-US" altLang="ja-JP" sz="2800" dirty="0">
              <a:latin typeface="Meiryo UI" panose="020B0604030504040204" pitchFamily="50" charset="-128"/>
              <a:ea typeface="Meiryo UI" panose="020B0604030504040204" pitchFamily="50" charset="-128"/>
            </a:endParaRPr>
          </a:p>
          <a:p>
            <a:pPr marL="514350" indent="-514350">
              <a:lnSpc>
                <a:spcPct val="100000"/>
              </a:lnSpc>
              <a:spcBef>
                <a:spcPts val="1800"/>
              </a:spcBef>
              <a:buFont typeface="+mj-ea"/>
              <a:buAutoNum type="circleNumDbPlain"/>
            </a:pPr>
            <a:r>
              <a:rPr lang="ja-JP" altLang="en-US" sz="2800" dirty="0">
                <a:latin typeface="Meiryo UI" panose="020B0604030504040204" pitchFamily="50" charset="-128"/>
                <a:ea typeface="Meiryo UI" panose="020B0604030504040204" pitchFamily="50" charset="-128"/>
              </a:rPr>
              <a:t>データを利用すれば支出管理が容易にできる　　　　　　　</a:t>
            </a:r>
            <a:endParaRPr lang="ja-JP" altLang="en-US" sz="2800" baseline="300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7714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fade">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fade">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fade">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432623" y="44244"/>
            <a:ext cx="9144000" cy="523220"/>
          </a:xfrm>
          <a:prstGeom prst="rect">
            <a:avLst/>
          </a:prstGeom>
          <a:noFill/>
        </p:spPr>
        <p:txBody>
          <a:bodyPr wrap="square" rtlCol="0">
            <a:spAutoFit/>
          </a:bodyPr>
          <a:lstStyle/>
          <a:p>
            <a:pPr marL="2065338" indent="-2065338">
              <a:lnSpc>
                <a:spcPct val="100000"/>
              </a:lnSpc>
            </a:pPr>
            <a:r>
              <a:rPr lang="ja-JP" altLang="en-US" sz="2800" dirty="0">
                <a:latin typeface="Meiryo UI" panose="020B0604030504040204" pitchFamily="50" charset="-128"/>
                <a:ea typeface="Meiryo UI" panose="020B0604030504040204" pitchFamily="50" charset="-128"/>
              </a:rPr>
              <a:t>キャッシュレス決済のリスク①</a:t>
            </a:r>
            <a:endParaRPr lang="en-US" altLang="ja-JP" sz="2800" dirty="0">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432623" y="1215995"/>
            <a:ext cx="8480321" cy="4194995"/>
          </a:xfrm>
          <a:prstGeom prst="rect">
            <a:avLst/>
          </a:prstGeom>
          <a:noFill/>
        </p:spPr>
        <p:txBody>
          <a:bodyPr wrap="square" rtlCol="0">
            <a:spAutoFit/>
          </a:bodyPr>
          <a:lstStyle/>
          <a:p>
            <a:r>
              <a:rPr lang="en-US" altLang="ja-JP" sz="2800" b="1" dirty="0">
                <a:solidFill>
                  <a:srgbClr val="0070C0"/>
                </a:solidFill>
                <a:latin typeface="Meiryo UI" panose="020B0604030504040204" pitchFamily="50" charset="-128"/>
                <a:ea typeface="Meiryo UI" panose="020B0604030504040204" pitchFamily="50" charset="-128"/>
              </a:rPr>
              <a:t>【</a:t>
            </a:r>
            <a:r>
              <a:rPr lang="ja-JP" altLang="en-US" sz="2800" b="1" dirty="0">
                <a:solidFill>
                  <a:srgbClr val="0070C0"/>
                </a:solidFill>
                <a:latin typeface="Meiryo UI" panose="020B0604030504040204" pitchFamily="50" charset="-128"/>
                <a:ea typeface="Meiryo UI" panose="020B0604030504040204" pitchFamily="50" charset="-128"/>
              </a:rPr>
              <a:t>リスク</a:t>
            </a:r>
            <a:r>
              <a:rPr lang="en-US" altLang="ja-JP" sz="2800" b="1" dirty="0">
                <a:solidFill>
                  <a:srgbClr val="0070C0"/>
                </a:solidFill>
                <a:latin typeface="Meiryo UI" panose="020B0604030504040204" pitchFamily="50" charset="-128"/>
                <a:ea typeface="Meiryo UI" panose="020B0604030504040204" pitchFamily="50" charset="-128"/>
              </a:rPr>
              <a:t>】</a:t>
            </a:r>
            <a:r>
              <a:rPr lang="ja-JP" altLang="en-US" sz="2800" b="1" dirty="0">
                <a:solidFill>
                  <a:srgbClr val="0070C0"/>
                </a:solidFill>
                <a:latin typeface="Meiryo UI" panose="020B0604030504040204" pitchFamily="50" charset="-128"/>
                <a:ea typeface="Meiryo UI" panose="020B0604030504040204" pitchFamily="50" charset="-128"/>
              </a:rPr>
              <a:t>「使い過ぎ」</a:t>
            </a:r>
            <a:endParaRPr lang="en-US" altLang="ja-JP" sz="2800" b="1" dirty="0">
              <a:solidFill>
                <a:srgbClr val="0070C0"/>
              </a:solidFill>
              <a:latin typeface="Meiryo UI" panose="020B0604030504040204" pitchFamily="50" charset="-128"/>
              <a:ea typeface="Meiryo UI" panose="020B0604030504040204" pitchFamily="50" charset="-128"/>
            </a:endParaRPr>
          </a:p>
          <a:p>
            <a:pPr marL="285750" indent="-285750">
              <a:spcBef>
                <a:spcPts val="18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キャッシュレス決済は「見えないお金」による決済。</a:t>
            </a:r>
            <a:r>
              <a:rPr lang="en-US" altLang="ja-JP" sz="2400" dirty="0">
                <a:latin typeface="Meiryo UI" panose="020B0604030504040204" pitchFamily="50" charset="-128"/>
                <a:ea typeface="Meiryo UI" panose="020B0604030504040204" pitchFamily="50" charset="-128"/>
              </a:rPr>
              <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ついお金を使い過ぎるリスクがある。</a:t>
            </a:r>
            <a:endParaRPr lang="en-US" altLang="ja-JP" sz="2400" dirty="0">
              <a:latin typeface="Meiryo UI" panose="020B0604030504040204" pitchFamily="50" charset="-128"/>
              <a:ea typeface="Meiryo UI" panose="020B0604030504040204" pitchFamily="50" charset="-128"/>
            </a:endParaRPr>
          </a:p>
          <a:p>
            <a:pPr marL="285750" indent="-285750">
              <a:spcBef>
                <a:spcPts val="12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特に、「後払い」のクレジットカードを利用するときには要注意。</a:t>
            </a:r>
            <a:r>
              <a:rPr lang="en-US" altLang="ja-JP" sz="2400" dirty="0">
                <a:latin typeface="Meiryo UI" panose="020B0604030504040204" pitchFamily="50" charset="-128"/>
                <a:ea typeface="Meiryo UI" panose="020B0604030504040204" pitchFamily="50" charset="-128"/>
              </a:rPr>
              <a:t/>
            </a:r>
            <a:br>
              <a:rPr lang="en-US" altLang="ja-JP" sz="2400" dirty="0">
                <a:latin typeface="Meiryo UI" panose="020B0604030504040204" pitchFamily="50" charset="-128"/>
                <a:ea typeface="Meiryo UI" panose="020B0604030504040204" pitchFamily="50" charset="-128"/>
              </a:rPr>
            </a:br>
            <a:r>
              <a:rPr lang="ja-JP" altLang="en-US" sz="2400" dirty="0">
                <a:latin typeface="Meiryo UI" panose="020B0604030504040204" pitchFamily="50" charset="-128"/>
                <a:ea typeface="Meiryo UI" panose="020B0604030504040204" pitchFamily="50" charset="-128"/>
              </a:rPr>
              <a:t>コード決済等にクレジットカードを紐付けている場合も同様。</a:t>
            </a:r>
            <a:endParaRPr lang="en-US" altLang="ja-JP" sz="2400" dirty="0">
              <a:latin typeface="Meiryo UI" panose="020B0604030504040204" pitchFamily="50" charset="-128"/>
              <a:ea typeface="Meiryo UI" panose="020B0604030504040204" pitchFamily="50" charset="-128"/>
            </a:endParaRPr>
          </a:p>
          <a:p>
            <a:pPr marL="285750" indent="-285750">
              <a:spcBef>
                <a:spcPts val="12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「前払い」の電子マネーや「即時払い」のデビットカードでも、オートチャージ等を設定している場合は要注意。</a:t>
            </a:r>
          </a:p>
        </p:txBody>
      </p:sp>
      <p:sp>
        <p:nvSpPr>
          <p:cNvPr id="5" name="テキスト ボックス 4"/>
          <p:cNvSpPr txBox="1"/>
          <p:nvPr/>
        </p:nvSpPr>
        <p:spPr>
          <a:xfrm>
            <a:off x="147485" y="5499124"/>
            <a:ext cx="8509820" cy="978729"/>
          </a:xfrm>
          <a:prstGeom prst="rect">
            <a:avLst/>
          </a:prstGeom>
          <a:noFill/>
          <a:ln>
            <a:solidFill>
              <a:schemeClr val="accent6">
                <a:lumMod val="75000"/>
              </a:schemeClr>
            </a:solidFill>
          </a:ln>
        </p:spPr>
        <p:txBody>
          <a:bodyPr wrap="square" rtlCol="0">
            <a:spAutoFit/>
          </a:bodyPr>
          <a:lstStyle/>
          <a:p>
            <a:pPr>
              <a:spcBef>
                <a:spcPts val="1200"/>
              </a:spcBef>
              <a:spcAft>
                <a:spcPts val="1200"/>
              </a:spcAft>
            </a:pPr>
            <a:r>
              <a:rPr lang="ja-JP" altLang="en-US" sz="2400" b="1" dirty="0">
                <a:solidFill>
                  <a:schemeClr val="accent6">
                    <a:lumMod val="75000"/>
                  </a:schemeClr>
                </a:solidFill>
                <a:latin typeface="Meiryo UI" panose="020B0604030504040204" pitchFamily="50" charset="-128"/>
                <a:ea typeface="Meiryo UI" panose="020B0604030504040204" pitchFamily="50" charset="-128"/>
              </a:rPr>
              <a:t>現金による支払いでも、キャッシュレス決済でも、その元手は、働いて得た貴重なお金。借金しないで稼ぎ以上には支払えない！</a:t>
            </a:r>
            <a:endParaRPr lang="en-US" altLang="ja-JP" sz="2400" b="1" dirty="0">
              <a:solidFill>
                <a:schemeClr val="accent6">
                  <a:lumMod val="75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498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fade">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21186" y="1558569"/>
            <a:ext cx="9146456" cy="5096780"/>
          </a:xfrm>
          <a:prstGeom prst="rect">
            <a:avLst/>
          </a:prstGeom>
          <a:noFill/>
        </p:spPr>
        <p:txBody>
          <a:bodyPr wrap="square" rtlCol="0">
            <a:spAutoFit/>
          </a:bodyPr>
          <a:lstStyle/>
          <a:p>
            <a:pPr marL="285750" indent="-285750">
              <a:spcBef>
                <a:spcPts val="1800"/>
              </a:spcBef>
              <a:buFont typeface="Wingdings" panose="05000000000000000000" pitchFamily="2" charset="2"/>
              <a:buChar char="ü"/>
            </a:pPr>
            <a:endParaRPr lang="en-US" altLang="ja-JP" sz="2400" dirty="0">
              <a:latin typeface="Meiryo UI" panose="020B0604030504040204" pitchFamily="50" charset="-128"/>
              <a:ea typeface="Meiryo UI" panose="020B0604030504040204" pitchFamily="50" charset="-128"/>
            </a:endParaRPr>
          </a:p>
          <a:p>
            <a:pPr marL="285750" indent="-285750">
              <a:spcBef>
                <a:spcPts val="1800"/>
              </a:spcBef>
              <a:buFont typeface="Wingdings" panose="05000000000000000000" pitchFamily="2" charset="2"/>
              <a:buChar char="ü"/>
            </a:pPr>
            <a:endParaRPr lang="en-US" altLang="ja-JP" sz="2400" dirty="0">
              <a:latin typeface="Meiryo UI" panose="020B0604030504040204" pitchFamily="50" charset="-128"/>
              <a:ea typeface="Meiryo UI" panose="020B0604030504040204" pitchFamily="50" charset="-128"/>
            </a:endParaRPr>
          </a:p>
          <a:p>
            <a:pPr>
              <a:spcBef>
                <a:spcPts val="1800"/>
              </a:spcBef>
            </a:pPr>
            <a:r>
              <a:rPr lang="ja-JP" altLang="en-US" sz="2400" dirty="0">
                <a:latin typeface="Meiryo UI" panose="020B0604030504040204" pitchFamily="50" charset="-128"/>
                <a:ea typeface="Meiryo UI" panose="020B0604030504040204" pitchFamily="50" charset="-128"/>
              </a:rPr>
              <a:t>（例えば）</a:t>
            </a:r>
            <a:endParaRPr lang="en-US" altLang="ja-JP" sz="2400" dirty="0">
              <a:latin typeface="Meiryo UI" panose="020B0604030504040204" pitchFamily="50" charset="-128"/>
              <a:ea typeface="Meiryo UI" panose="020B0604030504040204" pitchFamily="50" charset="-128"/>
            </a:endParaRPr>
          </a:p>
          <a:p>
            <a:pPr marL="285750" indent="-285750">
              <a:spcBef>
                <a:spcPts val="6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自分で管理できるように「</a:t>
            </a:r>
            <a:r>
              <a:rPr lang="ja-JP" altLang="en-US" sz="2400" b="1" u="sng" dirty="0">
                <a:solidFill>
                  <a:schemeClr val="accent6">
                    <a:lumMod val="75000"/>
                  </a:schemeClr>
                </a:solidFill>
                <a:latin typeface="Meiryo UI" panose="020B0604030504040204" pitchFamily="50" charset="-128"/>
                <a:ea typeface="Meiryo UI" panose="020B0604030504040204" pitchFamily="50" charset="-128"/>
              </a:rPr>
              <a:t>カード枚数やアプリ数を抑える</a:t>
            </a:r>
            <a:r>
              <a:rPr lang="ja-JP" altLang="en-US" sz="2400" dirty="0">
                <a:latin typeface="Meiryo UI" panose="020B0604030504040204" pitchFamily="50" charset="-128"/>
                <a:ea typeface="Meiryo UI" panose="020B0604030504040204" pitchFamily="50" charset="-128"/>
              </a:rPr>
              <a:t>」。</a:t>
            </a:r>
            <a:endParaRPr lang="en-US" altLang="ja-JP" sz="2400" dirty="0">
              <a:latin typeface="Meiryo UI" panose="020B0604030504040204" pitchFamily="50" charset="-128"/>
              <a:ea typeface="Meiryo UI" panose="020B0604030504040204" pitchFamily="50" charset="-128"/>
            </a:endParaRPr>
          </a:p>
          <a:p>
            <a:pPr marL="285750" indent="-285750">
              <a:spcBef>
                <a:spcPts val="18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a:t>
            </a:r>
            <a:r>
              <a:rPr lang="ja-JP" altLang="en-US" sz="2400" b="1" u="sng" dirty="0">
                <a:solidFill>
                  <a:schemeClr val="accent6">
                    <a:lumMod val="75000"/>
                  </a:schemeClr>
                </a:solidFill>
                <a:latin typeface="Meiryo UI" panose="020B0604030504040204" pitchFamily="50" charset="-128"/>
                <a:ea typeface="Meiryo UI" panose="020B0604030504040204" pitchFamily="50" charset="-128"/>
              </a:rPr>
              <a:t>家計簿アプリ</a:t>
            </a:r>
            <a:r>
              <a:rPr lang="ja-JP" altLang="en-US" sz="2400" dirty="0">
                <a:latin typeface="Meiryo UI" panose="020B0604030504040204" pitchFamily="50" charset="-128"/>
                <a:ea typeface="Meiryo UI" panose="020B0604030504040204" pitchFamily="50" charset="-128"/>
              </a:rPr>
              <a:t>」などで、現金もキャッシュレス決済もまとめて管理。</a:t>
            </a:r>
            <a:endParaRPr lang="en-US" altLang="ja-JP" sz="2400" dirty="0">
              <a:latin typeface="Meiryo UI" panose="020B0604030504040204" pitchFamily="50" charset="-128"/>
              <a:ea typeface="Meiryo UI" panose="020B0604030504040204" pitchFamily="50" charset="-128"/>
            </a:endParaRPr>
          </a:p>
          <a:p>
            <a:pPr marL="285750" indent="-285750">
              <a:spcBef>
                <a:spcPts val="1800"/>
              </a:spcBef>
              <a:buFont typeface="Wingdings" panose="05000000000000000000" pitchFamily="2" charset="2"/>
              <a:buChar char="ü"/>
            </a:pPr>
            <a:r>
              <a:rPr lang="ja-JP" altLang="en-US" sz="2400" dirty="0">
                <a:latin typeface="Meiryo UI" panose="020B0604030504040204" pitchFamily="50" charset="-128"/>
                <a:ea typeface="Meiryo UI" panose="020B0604030504040204" pitchFamily="50" charset="-128"/>
              </a:rPr>
              <a:t>「</a:t>
            </a:r>
            <a:r>
              <a:rPr lang="ja-JP" altLang="en-US" sz="2400" b="1" u="sng" dirty="0">
                <a:solidFill>
                  <a:schemeClr val="accent6">
                    <a:lumMod val="75000"/>
                  </a:schemeClr>
                </a:solidFill>
                <a:latin typeface="Meiryo UI" panose="020B0604030504040204" pitchFamily="50" charset="-128"/>
                <a:ea typeface="Meiryo UI" panose="020B0604030504040204" pitchFamily="50" charset="-128"/>
              </a:rPr>
              <a:t>事前にチャージするものしか使わない</a:t>
            </a:r>
            <a:r>
              <a:rPr lang="ja-JP" altLang="en-US" sz="2400" dirty="0">
                <a:latin typeface="Meiryo UI" panose="020B0604030504040204" pitchFamily="50" charset="-128"/>
                <a:ea typeface="Meiryo UI" panose="020B0604030504040204" pitchFamily="50" charset="-128"/>
              </a:rPr>
              <a:t>」、「</a:t>
            </a:r>
            <a:r>
              <a:rPr lang="ja-JP" altLang="en-US" sz="2400" b="1" u="sng" dirty="0">
                <a:solidFill>
                  <a:schemeClr val="accent6">
                    <a:lumMod val="75000"/>
                  </a:schemeClr>
                </a:solidFill>
                <a:latin typeface="Meiryo UI" panose="020B0604030504040204" pitchFamily="50" charset="-128"/>
                <a:ea typeface="Meiryo UI" panose="020B0604030504040204" pitchFamily="50" charset="-128"/>
              </a:rPr>
              <a:t>オートチャージにはしない</a:t>
            </a:r>
            <a:r>
              <a:rPr lang="ja-JP" altLang="en-US" sz="2400" dirty="0">
                <a:latin typeface="Meiryo UI" panose="020B0604030504040204" pitchFamily="50" charset="-128"/>
                <a:ea typeface="Meiryo UI" panose="020B0604030504040204" pitchFamily="50" charset="-128"/>
              </a:rPr>
              <a:t>」。</a:t>
            </a:r>
            <a:endParaRPr lang="en-US" altLang="ja-JP" sz="2400" dirty="0">
              <a:latin typeface="Meiryo UI" panose="020B0604030504040204" pitchFamily="50" charset="-128"/>
              <a:ea typeface="Meiryo UI" panose="020B0604030504040204" pitchFamily="50" charset="-128"/>
            </a:endParaRPr>
          </a:p>
          <a:p>
            <a:pPr>
              <a:spcBef>
                <a:spcPts val="3000"/>
              </a:spcBef>
            </a:pPr>
            <a:r>
              <a:rPr lang="ja-JP" altLang="en-US" sz="2400" dirty="0">
                <a:latin typeface="Meiryo UI" panose="020B0604030504040204" pitchFamily="50" charset="-128"/>
                <a:ea typeface="Meiryo UI" panose="020B0604030504040204" pitchFamily="50" charset="-128"/>
              </a:rPr>
              <a:t>　　　　　　</a:t>
            </a:r>
            <a:r>
              <a:rPr lang="ja-JP" altLang="en-US" sz="2800" b="1" dirty="0">
                <a:solidFill>
                  <a:schemeClr val="accent6">
                    <a:lumMod val="75000"/>
                  </a:schemeClr>
                </a:solidFill>
                <a:latin typeface="Meiryo UI" panose="020B0604030504040204" pitchFamily="50" charset="-128"/>
                <a:ea typeface="Meiryo UI" panose="020B0604030504040204" pitchFamily="50" charset="-128"/>
              </a:rPr>
              <a:t>⇒そのうえで、利用する際は「計画的」に！</a:t>
            </a:r>
            <a:endParaRPr lang="en-US" altLang="ja-JP" sz="2800" b="1" dirty="0">
              <a:solidFill>
                <a:schemeClr val="accent6">
                  <a:lumMod val="75000"/>
                </a:schemeClr>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616978" y="912012"/>
            <a:ext cx="8480321" cy="551369"/>
          </a:xfrm>
          <a:prstGeom prst="rect">
            <a:avLst/>
          </a:prstGeom>
          <a:noFill/>
        </p:spPr>
        <p:txBody>
          <a:bodyPr wrap="square" rtlCol="0">
            <a:spAutoFit/>
          </a:bodyPr>
          <a:lstStyle/>
          <a:p>
            <a:r>
              <a:rPr lang="en-US" altLang="ja-JP" sz="2800" b="1" dirty="0">
                <a:solidFill>
                  <a:srgbClr val="0070C0"/>
                </a:solidFill>
                <a:latin typeface="Meiryo UI" panose="020B0604030504040204" pitchFamily="50" charset="-128"/>
                <a:ea typeface="Meiryo UI" panose="020B0604030504040204" pitchFamily="50" charset="-128"/>
              </a:rPr>
              <a:t>【</a:t>
            </a:r>
            <a:r>
              <a:rPr lang="ja-JP" altLang="en-US" sz="2800" b="1" dirty="0">
                <a:solidFill>
                  <a:srgbClr val="0070C0"/>
                </a:solidFill>
                <a:latin typeface="Meiryo UI" panose="020B0604030504040204" pitchFamily="50" charset="-128"/>
                <a:ea typeface="Meiryo UI" panose="020B0604030504040204" pitchFamily="50" charset="-128"/>
              </a:rPr>
              <a:t>リスク</a:t>
            </a:r>
            <a:r>
              <a:rPr lang="en-US" altLang="ja-JP" sz="2800" b="1" dirty="0">
                <a:solidFill>
                  <a:srgbClr val="0070C0"/>
                </a:solidFill>
                <a:latin typeface="Meiryo UI" panose="020B0604030504040204" pitchFamily="50" charset="-128"/>
                <a:ea typeface="Meiryo UI" panose="020B0604030504040204" pitchFamily="50" charset="-128"/>
              </a:rPr>
              <a:t>】</a:t>
            </a:r>
            <a:r>
              <a:rPr lang="ja-JP" altLang="en-US" sz="2800" b="1" dirty="0">
                <a:solidFill>
                  <a:srgbClr val="0070C0"/>
                </a:solidFill>
                <a:latin typeface="Meiryo UI" panose="020B0604030504040204" pitchFamily="50" charset="-128"/>
                <a:ea typeface="Meiryo UI" panose="020B0604030504040204" pitchFamily="50" charset="-128"/>
              </a:rPr>
              <a:t>「使い過ぎ」</a:t>
            </a:r>
            <a:endParaRPr lang="en-US" altLang="ja-JP" sz="2800" b="1" dirty="0">
              <a:solidFill>
                <a:srgbClr val="0070C0"/>
              </a:solidFill>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388376" y="73740"/>
            <a:ext cx="9144000" cy="523220"/>
          </a:xfrm>
          <a:prstGeom prst="rect">
            <a:avLst/>
          </a:prstGeom>
          <a:noFill/>
        </p:spPr>
        <p:txBody>
          <a:bodyPr wrap="square" rtlCol="0">
            <a:spAutoFit/>
          </a:bodyPr>
          <a:lstStyle/>
          <a:p>
            <a:pPr marL="2065338" indent="-2065338">
              <a:lnSpc>
                <a:spcPct val="100000"/>
              </a:lnSpc>
            </a:pPr>
            <a:r>
              <a:rPr lang="ja-JP" altLang="en-US" sz="2800" dirty="0">
                <a:latin typeface="Meiryo UI" panose="020B0604030504040204" pitchFamily="50" charset="-128"/>
                <a:ea typeface="Meiryo UI" panose="020B0604030504040204" pitchFamily="50" charset="-128"/>
              </a:rPr>
              <a:t>キャッシュレス決済のリスク①</a:t>
            </a:r>
            <a:endParaRPr lang="en-US" altLang="ja-JP" sz="2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339214" y="1558569"/>
            <a:ext cx="2109019" cy="551369"/>
          </a:xfrm>
          <a:prstGeom prst="rect">
            <a:avLst/>
          </a:prstGeom>
          <a:noFill/>
        </p:spPr>
        <p:txBody>
          <a:bodyPr wrap="square" rtlCol="0">
            <a:spAutoFit/>
          </a:bodyPr>
          <a:lstStyle/>
          <a:p>
            <a:r>
              <a:rPr lang="en-US" altLang="ja-JP" sz="2800" b="1" dirty="0">
                <a:solidFill>
                  <a:schemeClr val="accent6">
                    <a:lumMod val="75000"/>
                  </a:schemeClr>
                </a:solidFill>
                <a:latin typeface="Meiryo UI" panose="020B0604030504040204" pitchFamily="50" charset="-128"/>
                <a:ea typeface="Meiryo UI" panose="020B0604030504040204" pitchFamily="50" charset="-128"/>
              </a:rPr>
              <a:t>【</a:t>
            </a:r>
            <a:r>
              <a:rPr lang="ja-JP" altLang="en-US" sz="2800" b="1" dirty="0">
                <a:solidFill>
                  <a:schemeClr val="accent6">
                    <a:lumMod val="75000"/>
                  </a:schemeClr>
                </a:solidFill>
                <a:latin typeface="Meiryo UI" panose="020B0604030504040204" pitchFamily="50" charset="-128"/>
                <a:ea typeface="Meiryo UI" panose="020B0604030504040204" pitchFamily="50" charset="-128"/>
              </a:rPr>
              <a:t>対処法</a:t>
            </a:r>
            <a:r>
              <a:rPr lang="en-US" altLang="ja-JP" sz="2800" b="1" dirty="0">
                <a:solidFill>
                  <a:schemeClr val="accent6">
                    <a:lumMod val="75000"/>
                  </a:schemeClr>
                </a:solidFill>
                <a:latin typeface="Meiryo UI" panose="020B0604030504040204" pitchFamily="50" charset="-128"/>
                <a:ea typeface="Meiryo UI" panose="020B0604030504040204" pitchFamily="50" charset="-128"/>
              </a:rPr>
              <a:t>】</a:t>
            </a:r>
            <a:endParaRPr lang="ja-JP" altLang="en-US" sz="2800" b="1" dirty="0">
              <a:solidFill>
                <a:schemeClr val="accent6">
                  <a:lumMod val="75000"/>
                </a:schemeClr>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2116393" y="1611441"/>
            <a:ext cx="6587611" cy="1471172"/>
          </a:xfrm>
          <a:prstGeom prst="rect">
            <a:avLst/>
          </a:prstGeom>
          <a:noFill/>
        </p:spPr>
        <p:txBody>
          <a:bodyPr wrap="square" rtlCol="0">
            <a:spAutoFit/>
          </a:bodyPr>
          <a:lstStyle/>
          <a:p>
            <a:pPr>
              <a:lnSpc>
                <a:spcPct val="100000"/>
              </a:lnSpc>
            </a:pPr>
            <a:r>
              <a:rPr lang="ja-JP" altLang="en-US" sz="2800" b="1" dirty="0">
                <a:solidFill>
                  <a:schemeClr val="accent6">
                    <a:lumMod val="75000"/>
                  </a:schemeClr>
                </a:solidFill>
                <a:latin typeface="Meiryo UI" panose="020B0604030504040204" pitchFamily="50" charset="-128"/>
                <a:ea typeface="Meiryo UI" panose="020B0604030504040204" pitchFamily="50" charset="-128"/>
              </a:rPr>
              <a:t>自分に合った管理の仕方ができるサービスを利用する。</a:t>
            </a:r>
            <a:endParaRPr lang="en-US" altLang="ja-JP" sz="2800" b="1" dirty="0">
              <a:solidFill>
                <a:schemeClr val="accent6">
                  <a:lumMod val="75000"/>
                </a:schemeClr>
              </a:solidFill>
              <a:latin typeface="Meiryo UI" panose="020B0604030504040204" pitchFamily="50" charset="-128"/>
              <a:ea typeface="Meiryo UI" panose="020B0604030504040204" pitchFamily="50" charset="-128"/>
            </a:endParaRPr>
          </a:p>
          <a:p>
            <a:pPr>
              <a:lnSpc>
                <a:spcPct val="100000"/>
              </a:lnSpc>
              <a:spcBef>
                <a:spcPts val="0"/>
              </a:spcBef>
            </a:pPr>
            <a:r>
              <a:rPr lang="ja-JP" altLang="en-US" sz="2800" b="1" dirty="0">
                <a:solidFill>
                  <a:schemeClr val="accent6">
                    <a:lumMod val="75000"/>
                  </a:schemeClr>
                </a:solidFill>
                <a:latin typeface="Meiryo UI" panose="020B0604030504040204" pitchFamily="50" charset="-128"/>
                <a:ea typeface="Meiryo UI" panose="020B0604030504040204" pitchFamily="50" charset="-128"/>
              </a:rPr>
              <a:t>　　　　⇒　自分に合ったルールを決める。</a:t>
            </a:r>
          </a:p>
        </p:txBody>
      </p:sp>
    </p:spTree>
    <p:extLst>
      <p:ext uri="{BB962C8B-B14F-4D97-AF65-F5344CB8AC3E}">
        <p14:creationId xmlns:p14="http://schemas.microsoft.com/office/powerpoint/2010/main" val="34925407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fade">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19064</TotalTime>
  <Words>774</Words>
  <Application>Microsoft Office PowerPoint</Application>
  <PresentationFormat>ワイド画面</PresentationFormat>
  <Paragraphs>115</Paragraphs>
  <Slides>12</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12</vt:i4>
      </vt:variant>
    </vt:vector>
  </HeadingPairs>
  <TitlesOfParts>
    <vt:vector size="22" baseType="lpstr">
      <vt:lpstr>Meiryo UI</vt:lpstr>
      <vt:lpstr>ＭＳ Ｐゴシック</vt:lpstr>
      <vt:lpstr>ＭＳ Ｐ明朝</vt:lpstr>
      <vt:lpstr>メイリオ</vt:lpstr>
      <vt:lpstr>Arial</vt:lpstr>
      <vt:lpstr>Calibri</vt:lpstr>
      <vt:lpstr>Tahoma</vt:lpstr>
      <vt:lpstr>Times New Roman</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日本銀行</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 of Japan</dc:title>
  <dc:creator>boj</dc:creator>
  <cp:lastModifiedBy>2016</cp:lastModifiedBy>
  <cp:revision>1233</cp:revision>
  <cp:lastPrinted>2021-09-01T07:29:53Z</cp:lastPrinted>
  <dcterms:created xsi:type="dcterms:W3CDTF">2002-10-08T16:15:58Z</dcterms:created>
  <dcterms:modified xsi:type="dcterms:W3CDTF">2021-10-05T01:41:50Z</dcterms:modified>
</cp:coreProperties>
</file>