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59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75" r:id="rId11"/>
    <p:sldId id="268" r:id="rId12"/>
    <p:sldId id="270" r:id="rId13"/>
    <p:sldId id="271" r:id="rId14"/>
    <p:sldId id="272" r:id="rId15"/>
    <p:sldId id="276" r:id="rId1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09010"/>
    <a:srgbClr val="C90D5E"/>
    <a:srgbClr val="89072F"/>
    <a:srgbClr val="CB0B46"/>
    <a:srgbClr val="FFCCFF"/>
    <a:srgbClr val="FF4C00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54"/>
      </p:cViewPr>
      <p:guideLst>
        <p:guide orient="horz" pos="2160"/>
        <p:guide pos="54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36" d="100"/>
          <a:sy n="236" d="100"/>
        </p:scale>
        <p:origin x="549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89B60F9-C417-7746-9BC0-897520DE0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7EAB1E-76AC-9A46-A48A-C13F9FEC8B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CDC7-AC32-2F4F-85F0-B6EE164963F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95B7EB-3893-AA44-8459-31A858FC8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61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5BCB-6AF8-394D-ACB8-1B69610AD58A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DB9-CAEA-B945-B741-79535E350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0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@ 2021------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443-E30A-4FC6-BDD8-466A2223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41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00588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237664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110836" y="44316"/>
            <a:ext cx="9143999" cy="5986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b="1" kern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金利が上昇</a:t>
            </a:r>
            <a:r>
              <a:rPr lang="ja-JP" altLang="en-US" sz="2800" kern="0" dirty="0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すると、なぜ</a:t>
            </a:r>
            <a:r>
              <a:rPr lang="ja-JP" altLang="en-US" sz="2800" b="1" kern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債券価格は下落</a:t>
            </a:r>
            <a:r>
              <a:rPr lang="ja-JP" altLang="en-US" sz="2800" kern="0" dirty="0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するのでしょうか？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6042055"/>
            <a:ext cx="9029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（注）債券の価格は、この債券の利回り（償還まで持っていた場合に得られる利益の年率）</a:t>
            </a: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が、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39750" indent="-539750"/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　　　　ほぼ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3%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になるまで下落します。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22362" y="5625172"/>
            <a:ext cx="12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1784" y="735437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世の中の金利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2899" y="1017616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2%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 rot="16200000">
            <a:off x="3184625" y="-105276"/>
            <a:ext cx="540911" cy="253863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75680" y="749567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世の中の金利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16476" y="1017616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3%</a:t>
            </a:r>
            <a:endParaRPr kumimoji="1"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43901" y="5330359"/>
            <a:ext cx="270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（新しく発行される債券）</a:t>
            </a:r>
          </a:p>
        </p:txBody>
      </p:sp>
      <p:grpSp>
        <p:nvGrpSpPr>
          <p:cNvPr id="51" name="グループ化 50"/>
          <p:cNvGrpSpPr/>
          <p:nvPr/>
        </p:nvGrpSpPr>
        <p:grpSpPr>
          <a:xfrm>
            <a:off x="329806" y="1375259"/>
            <a:ext cx="1677189" cy="2255250"/>
            <a:chOff x="329806" y="1375259"/>
            <a:chExt cx="1677189" cy="2255250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806" y="1375259"/>
              <a:ext cx="1677189" cy="2255250"/>
            </a:xfrm>
            <a:prstGeom prst="rect">
              <a:avLst/>
            </a:prstGeom>
          </p:spPr>
        </p:pic>
        <p:sp>
          <p:nvSpPr>
            <p:cNvPr id="49" name="正方形/長方形 48"/>
            <p:cNvSpPr/>
            <p:nvPr/>
          </p:nvSpPr>
          <p:spPr>
            <a:xfrm>
              <a:off x="576070" y="1448335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1094" y="1497700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85291" y="1535592"/>
              <a:ext cx="1339850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2%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</p:grpSp>
      <p:sp>
        <p:nvSpPr>
          <p:cNvPr id="7" name="雲形吹き出し 6"/>
          <p:cNvSpPr/>
          <p:nvPr/>
        </p:nvSpPr>
        <p:spPr>
          <a:xfrm>
            <a:off x="1932317" y="1549283"/>
            <a:ext cx="2182483" cy="1108371"/>
          </a:xfrm>
          <a:prstGeom prst="cloudCallout">
            <a:avLst>
              <a:gd name="adj1" fmla="val -57006"/>
              <a:gd name="adj2" fmla="val -364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毎年</a:t>
            </a:r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の利息が貰える</a:t>
            </a:r>
          </a:p>
        </p:txBody>
      </p:sp>
      <p:grpSp>
        <p:nvGrpSpPr>
          <p:cNvPr id="66" name="グループ化 65"/>
          <p:cNvGrpSpPr/>
          <p:nvPr/>
        </p:nvGrpSpPr>
        <p:grpSpPr>
          <a:xfrm>
            <a:off x="4718705" y="1414667"/>
            <a:ext cx="1677189" cy="2255250"/>
            <a:chOff x="4772495" y="1414667"/>
            <a:chExt cx="1677189" cy="2255250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2495" y="1414667"/>
              <a:ext cx="1677189" cy="2255250"/>
            </a:xfrm>
            <a:prstGeom prst="rect">
              <a:avLst/>
            </a:prstGeom>
          </p:spPr>
        </p:pic>
        <p:sp>
          <p:nvSpPr>
            <p:cNvPr id="52" name="正方形/長方形 51"/>
            <p:cNvSpPr/>
            <p:nvPr/>
          </p:nvSpPr>
          <p:spPr>
            <a:xfrm>
              <a:off x="5007105" y="1467611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968479" y="1515388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933789" y="1565980"/>
              <a:ext cx="1339850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2%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4738842" y="3626813"/>
            <a:ext cx="1595596" cy="2418938"/>
            <a:chOff x="4792632" y="3626813"/>
            <a:chExt cx="1595596" cy="2418938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632" y="3626813"/>
              <a:ext cx="1595596" cy="2418938"/>
            </a:xfrm>
            <a:prstGeom prst="rect">
              <a:avLst/>
            </a:prstGeom>
          </p:spPr>
        </p:pic>
        <p:sp>
          <p:nvSpPr>
            <p:cNvPr id="62" name="テキスト ボックス 61"/>
            <p:cNvSpPr txBox="1"/>
            <p:nvPr/>
          </p:nvSpPr>
          <p:spPr>
            <a:xfrm>
              <a:off x="4985069" y="3715176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endPara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950459" y="3754296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endPara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4911564" y="3793431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3%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6212022" y="3622170"/>
            <a:ext cx="2529360" cy="2418938"/>
            <a:chOff x="6265812" y="3622170"/>
            <a:chExt cx="2529360" cy="2418938"/>
          </a:xfrm>
        </p:grpSpPr>
        <p:grpSp>
          <p:nvGrpSpPr>
            <p:cNvPr id="68" name="グループ化 67"/>
            <p:cNvGrpSpPr/>
            <p:nvPr/>
          </p:nvGrpSpPr>
          <p:grpSpPr>
            <a:xfrm>
              <a:off x="6265812" y="3622170"/>
              <a:ext cx="2529360" cy="2418938"/>
              <a:chOff x="6265812" y="3622170"/>
              <a:chExt cx="2529360" cy="2418938"/>
            </a:xfrm>
          </p:grpSpPr>
          <p:pic>
            <p:nvPicPr>
              <p:cNvPr id="44" name="図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9576" y="3622170"/>
                <a:ext cx="1595596" cy="2418938"/>
              </a:xfrm>
              <a:prstGeom prst="rect">
                <a:avLst/>
              </a:prstGeom>
            </p:spPr>
          </p:pic>
          <p:cxnSp>
            <p:nvCxnSpPr>
              <p:cNvPr id="41" name="直線コネクタ 40"/>
              <p:cNvCxnSpPr/>
              <p:nvPr/>
            </p:nvCxnSpPr>
            <p:spPr>
              <a:xfrm>
                <a:off x="6279880" y="5846964"/>
                <a:ext cx="102828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6265812" y="4229178"/>
                <a:ext cx="102828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テキスト ボックス 62"/>
            <p:cNvSpPr txBox="1"/>
            <p:nvPr/>
          </p:nvSpPr>
          <p:spPr>
            <a:xfrm>
              <a:off x="7389852" y="3721249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endPara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7357624" y="3750843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endPara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7318729" y="3789978"/>
              <a:ext cx="1349536" cy="4392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3%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408888" y="4728471"/>
              <a:ext cx="768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＝</a:t>
              </a: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6230780" y="1425900"/>
            <a:ext cx="2542383" cy="2255250"/>
            <a:chOff x="6284570" y="1425900"/>
            <a:chExt cx="2542383" cy="2255250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76962" y="1425900"/>
              <a:ext cx="1649991" cy="2255250"/>
            </a:xfrm>
            <a:prstGeom prst="rect">
              <a:avLst/>
            </a:prstGeom>
          </p:spPr>
        </p:pic>
        <p:sp>
          <p:nvSpPr>
            <p:cNvPr id="55" name="正方形/長方形 54"/>
            <p:cNvSpPr/>
            <p:nvPr/>
          </p:nvSpPr>
          <p:spPr>
            <a:xfrm>
              <a:off x="7430226" y="1496866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7383662" y="1543056"/>
              <a:ext cx="1339850" cy="260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7348972" y="1588885"/>
              <a:ext cx="1339850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2%</a:t>
              </a:r>
              <a:r>
                <a:rPr kumimoji="1" lang="ja-JP" altLang="en-US" sz="13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23" name="下矢印 22"/>
            <p:cNvSpPr/>
            <p:nvPr/>
          </p:nvSpPr>
          <p:spPr>
            <a:xfrm rot="17460000">
              <a:off x="6671437" y="1572472"/>
              <a:ext cx="231102" cy="83627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6284570" y="3474212"/>
              <a:ext cx="102828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6449684" y="2056028"/>
              <a:ext cx="461665" cy="12655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価格は</a:t>
              </a:r>
              <a:r>
                <a:rPr kumimoji="1" lang="ja-JP" altLang="en-US" b="1" dirty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下落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630059" y="3092164"/>
              <a:ext cx="10368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（注）</a:t>
              </a:r>
            </a:p>
          </p:txBody>
        </p:sp>
      </p:grpSp>
      <p:sp>
        <p:nvSpPr>
          <p:cNvPr id="21" name="雲形吹き出し 20"/>
          <p:cNvSpPr/>
          <p:nvPr/>
        </p:nvSpPr>
        <p:spPr>
          <a:xfrm>
            <a:off x="2541915" y="3879625"/>
            <a:ext cx="2182483" cy="1108371"/>
          </a:xfrm>
          <a:prstGeom prst="cloudCallout">
            <a:avLst>
              <a:gd name="adj1" fmla="val 61038"/>
              <a:gd name="adj2" fmla="val -3638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毎年</a:t>
            </a: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の利息が貰える</a:t>
            </a:r>
          </a:p>
        </p:txBody>
      </p:sp>
    </p:spTree>
    <p:extLst>
      <p:ext uri="{BB962C8B-B14F-4D97-AF65-F5344CB8AC3E}">
        <p14:creationId xmlns:p14="http://schemas.microsoft.com/office/powerpoint/2010/main" val="31466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0" grpId="0"/>
      <p:bldP spid="12" grpId="0" animBg="1"/>
      <p:bldP spid="19" grpId="0"/>
      <p:bldP spid="20" grpId="0"/>
      <p:bldP spid="31" grpId="0"/>
      <p:bldP spid="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940" y="93147"/>
            <a:ext cx="8229600" cy="772497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インフレとデフレ</a:t>
            </a: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329292" y="1752473"/>
            <a:ext cx="8229600" cy="16545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インフレーション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3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インフレ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・・・物価が継続的に</a:t>
            </a:r>
            <a:r>
              <a:rPr lang="ja-JP" altLang="en-US" sz="3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現象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7485303" y="1462600"/>
            <a:ext cx="1124857" cy="1625186"/>
            <a:chOff x="6761071" y="1286328"/>
            <a:chExt cx="720000" cy="1185487"/>
          </a:xfrm>
        </p:grpSpPr>
        <p:cxnSp>
          <p:nvCxnSpPr>
            <p:cNvPr id="6" name="直線矢印コネクタ 5"/>
            <p:cNvCxnSpPr/>
            <p:nvPr/>
          </p:nvCxnSpPr>
          <p:spPr>
            <a:xfrm flipH="1">
              <a:off x="6967047" y="1286328"/>
              <a:ext cx="293887" cy="804629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H="1">
              <a:off x="7144392" y="2075815"/>
              <a:ext cx="128032" cy="396000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flipH="1">
              <a:off x="6951650" y="2088430"/>
              <a:ext cx="324000" cy="1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正方形/長方形 8"/>
            <p:cNvSpPr/>
            <p:nvPr/>
          </p:nvSpPr>
          <p:spPr>
            <a:xfrm>
              <a:off x="6761071" y="1613218"/>
              <a:ext cx="720000" cy="32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物価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492093" y="3929145"/>
            <a:ext cx="1124857" cy="1535185"/>
            <a:chOff x="6774867" y="3591203"/>
            <a:chExt cx="720000" cy="1126795"/>
          </a:xfrm>
        </p:grpSpPr>
        <p:cxnSp>
          <p:nvCxnSpPr>
            <p:cNvPr id="11" name="直線矢印コネクタ 10"/>
            <p:cNvCxnSpPr/>
            <p:nvPr/>
          </p:nvCxnSpPr>
          <p:spPr>
            <a:xfrm flipH="1" flipV="1">
              <a:off x="7008800" y="3979576"/>
              <a:ext cx="309668" cy="738422"/>
            </a:xfrm>
            <a:prstGeom prst="straightConnector1">
              <a:avLst/>
            </a:prstGeom>
            <a:ln w="444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7132413" y="3591203"/>
              <a:ext cx="167815" cy="407423"/>
            </a:xfrm>
            <a:prstGeom prst="straightConnector1">
              <a:avLst/>
            </a:prstGeom>
            <a:ln w="444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H="1">
              <a:off x="6998253" y="3998626"/>
              <a:ext cx="324000" cy="1"/>
            </a:xfrm>
            <a:prstGeom prst="straightConnector1">
              <a:avLst/>
            </a:prstGeom>
            <a:ln w="444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6774867" y="4130102"/>
              <a:ext cx="720000" cy="32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物価</a:t>
              </a:r>
            </a:p>
          </p:txBody>
        </p:sp>
      </p:grp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87350" y="4266088"/>
            <a:ext cx="8229600" cy="17923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デフレーション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36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デフレ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・・・物価が継続的に</a:t>
            </a:r>
            <a:r>
              <a:rPr lang="ja-JP" altLang="en-US" sz="36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現象</a:t>
            </a:r>
          </a:p>
        </p:txBody>
      </p:sp>
    </p:spTree>
    <p:extLst>
      <p:ext uri="{BB962C8B-B14F-4D97-AF65-F5344CB8AC3E}">
        <p14:creationId xmlns:p14="http://schemas.microsoft.com/office/powerpoint/2010/main" val="39317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9617" y="1038395"/>
            <a:ext cx="8257334" cy="161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急激なインフレ　⇒　人びとの生活が苦しくなってしまう。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620838" indent="-1620838">
              <a:spcBef>
                <a:spcPts val="1800"/>
              </a:spcBef>
            </a:pPr>
            <a:r>
              <a:rPr lang="ja-JP" altLang="en-US" sz="2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デフレ　⇒　企業業績が悪化し、人びとの雇用・所得環境も悪化する悪循環に陥ってしまう。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9617" y="3109154"/>
            <a:ext cx="841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日本経済は、長らくデフレを経験。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616" y="4709888"/>
            <a:ext cx="841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現在も、日本銀行は、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2%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の物価上昇という「物価安定の目標」を掲げて、大規模な金融緩和政策を継続。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44940" y="93147"/>
            <a:ext cx="8229600" cy="772497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インフレとデフレ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9616" y="3909521"/>
            <a:ext cx="841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これに対し、日本銀行は、金融緩和政策を実施。</a:t>
            </a:r>
          </a:p>
        </p:txBody>
      </p:sp>
    </p:spTree>
    <p:extLst>
      <p:ext uri="{BB962C8B-B14F-4D97-AF65-F5344CB8AC3E}">
        <p14:creationId xmlns:p14="http://schemas.microsoft.com/office/powerpoint/2010/main" val="22245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6497" y="101485"/>
            <a:ext cx="8229600" cy="787246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外国為替相場</a:t>
            </a: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366272" y="3381084"/>
            <a:ext cx="3200400" cy="648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「１ドル＝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円」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76887" y="2685056"/>
            <a:ext cx="473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79600" algn="l"/>
              </a:tabLst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「１ドル＝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	90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円」・・・</a:t>
            </a:r>
            <a:r>
              <a:rPr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円高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76887" y="3997550"/>
            <a:ext cx="473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「１ドル＝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円」・・・</a:t>
            </a:r>
            <a:r>
              <a:rPr lang="ja-JP" altLang="en-US" sz="32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円安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143603" y="3096808"/>
            <a:ext cx="781664" cy="426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3143603" y="3715037"/>
            <a:ext cx="781664" cy="4265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92531" y="2197503"/>
            <a:ext cx="8324419" cy="2934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727" y="5241680"/>
            <a:ext cx="966767" cy="127779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970" y="5176180"/>
            <a:ext cx="932911" cy="134329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712" y="5201285"/>
            <a:ext cx="1132283" cy="120368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20" y="1274883"/>
            <a:ext cx="1316892" cy="87887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549" y="1274884"/>
            <a:ext cx="1275735" cy="88996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8151" y="1274884"/>
            <a:ext cx="1322731" cy="9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1477" y="1432652"/>
            <a:ext cx="378164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（例１）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海外旅行に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円持っていく。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50,000÷100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＝約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のはずが、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58750" y="1503613"/>
            <a:ext cx="448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ドル＝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（円高）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になれば、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50,000÷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＝約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556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ドル使える。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58750" y="2591672"/>
            <a:ext cx="4600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ドル＝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</a:t>
            </a:r>
            <a:r>
              <a:rPr lang="ja-JP" altLang="en-US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（円安）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になれば、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50,000÷</a:t>
            </a:r>
            <a:r>
              <a:rPr lang="en-US" altLang="ja-JP" sz="2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＝約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ドルしか使えない。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矢印コネクタ 5"/>
          <p:cNvCxnSpPr>
            <a:stCxn id="3" idx="3"/>
          </p:cNvCxnSpPr>
          <p:nvPr/>
        </p:nvCxnSpPr>
        <p:spPr>
          <a:xfrm flipV="1">
            <a:off x="3893126" y="2017279"/>
            <a:ext cx="711086" cy="384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11477" y="4320365"/>
            <a:ext cx="378164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（例２）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外貨建て資産を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10,000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ドル持っている。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10,000×100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のはずが、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58750" y="4356089"/>
            <a:ext cx="448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ドル＝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90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（円高）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になれば、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10,000×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2000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2000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になってしまう。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58751" y="5539748"/>
            <a:ext cx="460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ドル＝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円」</a:t>
            </a:r>
            <a:r>
              <a:rPr lang="ja-JP" altLang="en-US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（円安）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になれば、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10,000×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になる。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893126" y="2398028"/>
            <a:ext cx="717030" cy="35757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408697" y="102697"/>
            <a:ext cx="8229600" cy="787246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外国為替相場（例）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FCB4DE2-1B78-B34D-A502-3C20649EC60E}"/>
              </a:ext>
            </a:extLst>
          </p:cNvPr>
          <p:cNvCxnSpPr/>
          <p:nvPr/>
        </p:nvCxnSpPr>
        <p:spPr>
          <a:xfrm flipV="1">
            <a:off x="3893126" y="4921844"/>
            <a:ext cx="711086" cy="384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F80AA01-D16F-0647-B0B3-30A9CA7BBB50}"/>
              </a:ext>
            </a:extLst>
          </p:cNvPr>
          <p:cNvCxnSpPr/>
          <p:nvPr/>
        </p:nvCxnSpPr>
        <p:spPr>
          <a:xfrm>
            <a:off x="3893126" y="5302593"/>
            <a:ext cx="717030" cy="35757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22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46986" y="114420"/>
            <a:ext cx="8229600" cy="787246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2782" y="1802933"/>
            <a:ext cx="87580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経済活動の裏側には「お金」の流れがある。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景気循環に伴って、「お金」に対する需要と供給も変化し、金利も変化する。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景気や金利の変化は株式や債券の価格</a:t>
            </a:r>
            <a:r>
              <a:rPr lang="ja-JP" altLang="en-US" sz="3200">
                <a:latin typeface="Meiryo UI" panose="020B0604030504040204" pitchFamily="50" charset="-128"/>
                <a:ea typeface="Meiryo UI" panose="020B0604030504040204" pitchFamily="50" charset="-128"/>
              </a:rPr>
              <a:t>にも影響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を与える。</a:t>
            </a:r>
          </a:p>
        </p:txBody>
      </p:sp>
    </p:spTree>
    <p:extLst>
      <p:ext uri="{BB962C8B-B14F-4D97-AF65-F5344CB8AC3E}">
        <p14:creationId xmlns:p14="http://schemas.microsoft.com/office/powerpoint/2010/main" val="30415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/>
          <p:cNvSpPr txBox="1">
            <a:spLocks noChangeArrowheads="1"/>
          </p:cNvSpPr>
          <p:nvPr/>
        </p:nvSpPr>
        <p:spPr bwMode="auto">
          <a:xfrm>
            <a:off x="1695419" y="2729416"/>
            <a:ext cx="655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5400" b="1" dirty="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金利と経済</a:t>
            </a:r>
            <a:endParaRPr lang="en-US" altLang="ja-JP" sz="5400" b="1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3"/>
          <p:cNvSpPr txBox="1">
            <a:spLocks noChangeArrowheads="1"/>
          </p:cNvSpPr>
          <p:nvPr/>
        </p:nvSpPr>
        <p:spPr bwMode="auto">
          <a:xfrm>
            <a:off x="1695419" y="4383435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4800" b="1" dirty="0" smtClean="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金融広報中央委員会</a:t>
            </a:r>
            <a:endParaRPr lang="en-US" altLang="ja-JP" sz="4800" b="1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9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87" y="780274"/>
            <a:ext cx="1506350" cy="211219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795" y="4259708"/>
            <a:ext cx="1488332" cy="220008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7473" y="2990926"/>
            <a:ext cx="8627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「お金は経済の血液」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と言われることがあります。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これはどのようなことを意味するでしょうか？</a:t>
            </a:r>
          </a:p>
        </p:txBody>
      </p:sp>
      <p:sp>
        <p:nvSpPr>
          <p:cNvPr id="6" name="雲形吹き出し 5"/>
          <p:cNvSpPr/>
          <p:nvPr/>
        </p:nvSpPr>
        <p:spPr>
          <a:xfrm>
            <a:off x="2493285" y="780274"/>
            <a:ext cx="1991032" cy="1124057"/>
          </a:xfrm>
          <a:prstGeom prst="cloudCallout">
            <a:avLst>
              <a:gd name="adj1" fmla="val -48240"/>
              <a:gd name="adj2" fmla="val 5331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景気</a:t>
            </a:r>
          </a:p>
        </p:txBody>
      </p:sp>
      <p:sp>
        <p:nvSpPr>
          <p:cNvPr id="7" name="雲形吹き出し 6"/>
          <p:cNvSpPr/>
          <p:nvPr/>
        </p:nvSpPr>
        <p:spPr>
          <a:xfrm>
            <a:off x="3488801" y="1772492"/>
            <a:ext cx="1991032" cy="1124057"/>
          </a:xfrm>
          <a:prstGeom prst="cloudCallout">
            <a:avLst>
              <a:gd name="adj1" fmla="val -86018"/>
              <a:gd name="adj2" fmla="val 3888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金利</a:t>
            </a:r>
          </a:p>
        </p:txBody>
      </p:sp>
      <p:sp>
        <p:nvSpPr>
          <p:cNvPr id="8" name="雲形吹き出し 7"/>
          <p:cNvSpPr/>
          <p:nvPr/>
        </p:nvSpPr>
        <p:spPr>
          <a:xfrm>
            <a:off x="4397456" y="4162521"/>
            <a:ext cx="1991032" cy="1124057"/>
          </a:xfrm>
          <a:prstGeom prst="cloudCallout">
            <a:avLst>
              <a:gd name="adj1" fmla="val 55464"/>
              <a:gd name="adj2" fmla="val 4281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物価</a:t>
            </a:r>
          </a:p>
        </p:txBody>
      </p:sp>
      <p:sp>
        <p:nvSpPr>
          <p:cNvPr id="9" name="雲形吹き出し 8"/>
          <p:cNvSpPr/>
          <p:nvPr/>
        </p:nvSpPr>
        <p:spPr>
          <a:xfrm>
            <a:off x="3440043" y="5380955"/>
            <a:ext cx="2499536" cy="1124057"/>
          </a:xfrm>
          <a:prstGeom prst="cloudCallout">
            <a:avLst>
              <a:gd name="adj1" fmla="val 70749"/>
              <a:gd name="adj2" fmla="val -240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外国為替</a:t>
            </a:r>
          </a:p>
        </p:txBody>
      </p:sp>
    </p:spTree>
    <p:extLst>
      <p:ext uri="{BB962C8B-B14F-4D97-AF65-F5344CB8AC3E}">
        <p14:creationId xmlns:p14="http://schemas.microsoft.com/office/powerpoint/2010/main" val="31960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02393" y="730431"/>
            <a:ext cx="1794914" cy="5950588"/>
          </a:xfrm>
          <a:prstGeom prst="roundRect">
            <a:avLst>
              <a:gd name="adj" fmla="val 12535"/>
            </a:avLst>
          </a:prstGeom>
          <a:solidFill>
            <a:srgbClr val="FBE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6759856" y="4731147"/>
            <a:ext cx="1849727" cy="1949872"/>
          </a:xfrm>
          <a:prstGeom prst="roundRect">
            <a:avLst>
              <a:gd name="adj" fmla="val 1253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6691118" y="880351"/>
            <a:ext cx="1914124" cy="3633322"/>
          </a:xfrm>
          <a:prstGeom prst="roundRect">
            <a:avLst>
              <a:gd name="adj" fmla="val 1253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3293" y="38346"/>
            <a:ext cx="884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お金の流れから見た生活と経済の関わり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44" y="1500902"/>
            <a:ext cx="1069372" cy="129638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2392" y="761249"/>
            <a:ext cx="793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個人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9856" y="915038"/>
            <a:ext cx="101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61627" y="4818315"/>
            <a:ext cx="250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国・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地方公共団体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02" y="2945313"/>
            <a:ext cx="718302" cy="66637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789004" y="3412014"/>
            <a:ext cx="17064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設備投資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商品・サービス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の提供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77269" y="5613369"/>
            <a:ext cx="150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公共サービス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の提供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89" y="4543065"/>
            <a:ext cx="970158" cy="70433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33" y="5787543"/>
            <a:ext cx="1002147" cy="788730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1996679" y="4257025"/>
            <a:ext cx="4667581" cy="1318590"/>
            <a:chOff x="2124561" y="4257025"/>
            <a:chExt cx="4667581" cy="1318590"/>
          </a:xfrm>
        </p:grpSpPr>
        <p:sp>
          <p:nvSpPr>
            <p:cNvPr id="17" name="左矢印 16"/>
            <p:cNvSpPr/>
            <p:nvPr/>
          </p:nvSpPr>
          <p:spPr>
            <a:xfrm>
              <a:off x="2124561" y="4621040"/>
              <a:ext cx="3627307" cy="724422"/>
            </a:xfrm>
            <a:prstGeom prst="leftArrow">
              <a:avLst>
                <a:gd name="adj1" fmla="val 50000"/>
                <a:gd name="adj2" fmla="val 377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421979" y="4778069"/>
              <a:ext cx="1638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利息・配当</a:t>
              </a:r>
            </a:p>
          </p:txBody>
        </p:sp>
        <p:sp>
          <p:nvSpPr>
            <p:cNvPr id="19" name="右矢印 18"/>
            <p:cNvSpPr/>
            <p:nvPr/>
          </p:nvSpPr>
          <p:spPr>
            <a:xfrm rot="1500000">
              <a:off x="5590453" y="4848431"/>
              <a:ext cx="1201689" cy="727184"/>
            </a:xfrm>
            <a:prstGeom prst="rightArrow">
              <a:avLst>
                <a:gd name="adj1" fmla="val 50000"/>
                <a:gd name="adj2" fmla="val 3985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右矢印 19"/>
            <p:cNvSpPr/>
            <p:nvPr/>
          </p:nvSpPr>
          <p:spPr>
            <a:xfrm rot="-2100000">
              <a:off x="5535840" y="4257025"/>
              <a:ext cx="1202547" cy="727184"/>
            </a:xfrm>
            <a:prstGeom prst="rightArrow">
              <a:avLst>
                <a:gd name="adj1" fmla="val 50000"/>
                <a:gd name="adj2" fmla="val 3985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48080" y="4758857"/>
              <a:ext cx="998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996678" y="5647513"/>
            <a:ext cx="4589891" cy="722742"/>
            <a:chOff x="2124560" y="5647513"/>
            <a:chExt cx="4589891" cy="722742"/>
          </a:xfrm>
        </p:grpSpPr>
        <p:sp>
          <p:nvSpPr>
            <p:cNvPr id="23" name="左右矢印 22"/>
            <p:cNvSpPr/>
            <p:nvPr/>
          </p:nvSpPr>
          <p:spPr>
            <a:xfrm>
              <a:off x="2124560" y="5647513"/>
              <a:ext cx="4589891" cy="722742"/>
            </a:xfrm>
            <a:prstGeom prst="leftRightArrow">
              <a:avLst>
                <a:gd name="adj1" fmla="val 50000"/>
                <a:gd name="adj2" fmla="val 39048"/>
              </a:avLst>
            </a:prstGeom>
            <a:solidFill>
              <a:srgbClr val="F09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05608" y="5787543"/>
              <a:ext cx="2178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税金・社会保険料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212256" y="5796518"/>
              <a:ext cx="2325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公共ｻｰﾋﾞｽ・年金等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996678" y="2918369"/>
            <a:ext cx="4589892" cy="1205650"/>
            <a:chOff x="2124561" y="2918369"/>
            <a:chExt cx="4589892" cy="1205650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02" y="3324319"/>
              <a:ext cx="703735" cy="799700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4184002" y="2918369"/>
              <a:ext cx="733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銀行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左右矢印 28"/>
            <p:cNvSpPr/>
            <p:nvPr/>
          </p:nvSpPr>
          <p:spPr>
            <a:xfrm>
              <a:off x="2124561" y="3399396"/>
              <a:ext cx="2079570" cy="722742"/>
            </a:xfrm>
            <a:prstGeom prst="leftRightArrow">
              <a:avLst>
                <a:gd name="adj1" fmla="val 50000"/>
                <a:gd name="adj2" fmla="val 3904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左右矢印 29"/>
            <p:cNvSpPr/>
            <p:nvPr/>
          </p:nvSpPr>
          <p:spPr>
            <a:xfrm>
              <a:off x="4902737" y="3362798"/>
              <a:ext cx="1811716" cy="722742"/>
            </a:xfrm>
            <a:prstGeom prst="leftRightArrow">
              <a:avLst>
                <a:gd name="adj1" fmla="val 50000"/>
                <a:gd name="adj2" fmla="val 3904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315932" y="3527150"/>
              <a:ext cx="718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預金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310527" y="3543789"/>
              <a:ext cx="724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066389" y="3505392"/>
              <a:ext cx="724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利息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847230" y="3502892"/>
              <a:ext cx="718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貸出</a:t>
              </a: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1104413" y="1133653"/>
            <a:ext cx="11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労働者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99793" y="2242802"/>
            <a:ext cx="11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消費者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16157" y="3489038"/>
            <a:ext cx="11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預金者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20241" y="4747537"/>
            <a:ext cx="11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投資家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14759" y="5823030"/>
            <a:ext cx="11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納税者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2028996" y="1035889"/>
            <a:ext cx="4589891" cy="722742"/>
            <a:chOff x="2156878" y="1035889"/>
            <a:chExt cx="4589891" cy="722742"/>
          </a:xfrm>
        </p:grpSpPr>
        <p:sp>
          <p:nvSpPr>
            <p:cNvPr id="41" name="左右矢印 40"/>
            <p:cNvSpPr/>
            <p:nvPr/>
          </p:nvSpPr>
          <p:spPr>
            <a:xfrm>
              <a:off x="2156878" y="1035889"/>
              <a:ext cx="4589891" cy="722742"/>
            </a:xfrm>
            <a:prstGeom prst="leftRightArrow">
              <a:avLst>
                <a:gd name="adj1" fmla="val 50000"/>
                <a:gd name="adj2" fmla="val 3904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366292" y="1173254"/>
              <a:ext cx="724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賃金</a:t>
              </a: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493086" y="1166866"/>
              <a:ext cx="1040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労働</a:t>
              </a: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2021422" y="2103935"/>
            <a:ext cx="4589891" cy="722742"/>
            <a:chOff x="2149304" y="2103935"/>
            <a:chExt cx="4589891" cy="722742"/>
          </a:xfrm>
        </p:grpSpPr>
        <p:sp>
          <p:nvSpPr>
            <p:cNvPr id="45" name="左右矢印 44"/>
            <p:cNvSpPr/>
            <p:nvPr/>
          </p:nvSpPr>
          <p:spPr>
            <a:xfrm>
              <a:off x="2149304" y="2103935"/>
              <a:ext cx="4589891" cy="722742"/>
            </a:xfrm>
            <a:prstGeom prst="leftRightArrow">
              <a:avLst>
                <a:gd name="adj1" fmla="val 50000"/>
                <a:gd name="adj2" fmla="val 3904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295561" y="2238136"/>
              <a:ext cx="1956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商品・サービス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776378" y="2255554"/>
              <a:ext cx="718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代金</a:t>
              </a:r>
            </a:p>
          </p:txBody>
        </p:sp>
      </p:grpSp>
      <p:pic>
        <p:nvPicPr>
          <p:cNvPr id="48" name="図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509" y="2345377"/>
            <a:ext cx="808795" cy="1125078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05" y="3765959"/>
            <a:ext cx="811256" cy="11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71053" y="531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物価、賃金、金利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9463" y="1089413"/>
            <a:ext cx="106188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物価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463" y="2936711"/>
            <a:ext cx="106188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賃金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966" y="4784009"/>
            <a:ext cx="106188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金利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8495" y="1089413"/>
            <a:ext cx="257605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商品やサービスの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値段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8495" y="2936711"/>
            <a:ext cx="257605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提供する労働の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値段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8495" y="4784009"/>
            <a:ext cx="257605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貸し借りするお金の値段（使用料）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21695" y="1089412"/>
            <a:ext cx="4395255" cy="156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商品やサービスを、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■買いたい人（需要）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■売りたい人（供給）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との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バランスで決まる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21695" y="2936711"/>
            <a:ext cx="4395255" cy="156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労働力を、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■雇いたい人（需要）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■提供したい＝働きたい人（供給）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との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バランスで決まる。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21696" y="4791614"/>
            <a:ext cx="4395254" cy="1554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お金を、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■借りたい人（需要）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■貸したい人（供給）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との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バランスで決まる。</a:t>
            </a:r>
          </a:p>
        </p:txBody>
      </p:sp>
    </p:spTree>
    <p:extLst>
      <p:ext uri="{BB962C8B-B14F-4D97-AF65-F5344CB8AC3E}">
        <p14:creationId xmlns:p14="http://schemas.microsoft.com/office/powerpoint/2010/main" val="40266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84977" y="22304"/>
            <a:ext cx="884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金利の決まり方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8015" y="838573"/>
            <a:ext cx="815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「金利」は、お金を貸し借りするときの、お金の「使用料」。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04996" y="3772780"/>
            <a:ext cx="3052208" cy="2533494"/>
            <a:chOff x="860430" y="3772780"/>
            <a:chExt cx="3052208" cy="2533494"/>
          </a:xfrm>
        </p:grpSpPr>
        <p:sp>
          <p:nvSpPr>
            <p:cNvPr id="6" name="雲形吹き出し 5"/>
            <p:cNvSpPr/>
            <p:nvPr/>
          </p:nvSpPr>
          <p:spPr>
            <a:xfrm>
              <a:off x="1821249" y="3772780"/>
              <a:ext cx="1809136" cy="620599"/>
            </a:xfrm>
            <a:prstGeom prst="cloudCallout">
              <a:avLst>
                <a:gd name="adj1" fmla="val -45606"/>
                <a:gd name="adj2" fmla="val 7438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借りたい！</a:t>
              </a:r>
            </a:p>
          </p:txBody>
        </p:sp>
        <p:sp>
          <p:nvSpPr>
            <p:cNvPr id="7" name="雲形吹き出し 6"/>
            <p:cNvSpPr/>
            <p:nvPr/>
          </p:nvSpPr>
          <p:spPr>
            <a:xfrm>
              <a:off x="1905976" y="4933467"/>
              <a:ext cx="1809136" cy="620599"/>
            </a:xfrm>
            <a:prstGeom prst="cloudCallout">
              <a:avLst>
                <a:gd name="adj1" fmla="val -45606"/>
                <a:gd name="adj2" fmla="val 7438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貸したい！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30" y="4005452"/>
              <a:ext cx="383921" cy="712782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4549" y="4005452"/>
              <a:ext cx="383921" cy="712782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256" y="4692632"/>
              <a:ext cx="772909" cy="611013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009224" y="4079980"/>
              <a:ext cx="8724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需要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040234" y="5303645"/>
              <a:ext cx="8724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供給</a:t>
              </a: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32" y="5399732"/>
              <a:ext cx="797756" cy="906542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4709209" y="3469418"/>
            <a:ext cx="4024642" cy="2769683"/>
            <a:chOff x="5164440" y="3469417"/>
            <a:chExt cx="4024642" cy="2769683"/>
          </a:xfrm>
        </p:grpSpPr>
        <p:sp>
          <p:nvSpPr>
            <p:cNvPr id="15" name="雲形吹き出し 14"/>
            <p:cNvSpPr/>
            <p:nvPr/>
          </p:nvSpPr>
          <p:spPr>
            <a:xfrm>
              <a:off x="6385451" y="3469417"/>
              <a:ext cx="2553378" cy="620599"/>
            </a:xfrm>
            <a:prstGeom prst="cloudCallout">
              <a:avLst>
                <a:gd name="adj1" fmla="val -28056"/>
                <a:gd name="adj2" fmla="val 68243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借りたい！</a:t>
              </a:r>
            </a:p>
          </p:txBody>
        </p:sp>
        <p:sp>
          <p:nvSpPr>
            <p:cNvPr id="16" name="雲形吹き出し 15"/>
            <p:cNvSpPr/>
            <p:nvPr/>
          </p:nvSpPr>
          <p:spPr>
            <a:xfrm>
              <a:off x="6859429" y="4945329"/>
              <a:ext cx="1809136" cy="620599"/>
            </a:xfrm>
            <a:prstGeom prst="cloudCallout">
              <a:avLst>
                <a:gd name="adj1" fmla="val -45606"/>
                <a:gd name="adj2" fmla="val 7438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貸したい！</a:t>
              </a: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4440" y="3927275"/>
              <a:ext cx="383921" cy="715669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5440" y="3902324"/>
              <a:ext cx="383921" cy="715669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4461" y="3915261"/>
              <a:ext cx="383921" cy="715669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4778" y="3914799"/>
              <a:ext cx="383921" cy="715669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2481" y="3902323"/>
              <a:ext cx="383921" cy="715669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7581" y="3914799"/>
              <a:ext cx="383921" cy="715669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5481" y="3914798"/>
              <a:ext cx="383921" cy="715669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0006" y="3914575"/>
              <a:ext cx="383921" cy="715669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7905" y="3912192"/>
              <a:ext cx="383921" cy="715669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5160" y="4636886"/>
              <a:ext cx="772909" cy="611013"/>
            </a:xfrm>
            <a:prstGeom prst="rect">
              <a:avLst/>
            </a:prstGeom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8393004" y="3796136"/>
              <a:ext cx="791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需要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393004" y="5232765"/>
              <a:ext cx="796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供給</a:t>
              </a: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736" y="5332558"/>
              <a:ext cx="797756" cy="906542"/>
            </a:xfrm>
            <a:prstGeom prst="rect">
              <a:avLst/>
            </a:prstGeom>
          </p:spPr>
        </p:pic>
      </p:grpSp>
      <p:sp>
        <p:nvSpPr>
          <p:cNvPr id="30" name="右矢印 29"/>
          <p:cNvSpPr/>
          <p:nvPr/>
        </p:nvSpPr>
        <p:spPr>
          <a:xfrm>
            <a:off x="4020469" y="4617993"/>
            <a:ext cx="693174" cy="87796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77091" y="6293473"/>
            <a:ext cx="338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「金利」は上がる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99671" y="2145763"/>
            <a:ext cx="7808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altLang="ja-JP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例えば</a:t>
            </a:r>
            <a:r>
              <a:rPr lang="en-US" altLang="ja-JP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 </a:t>
            </a:r>
            <a:r>
              <a:rPr lang="ja-JP" altLang="en-US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商品がよく売れる時には、生産設備を増強するために「お金を借りたい」企業（お金の需要）が増加する。</a:t>
            </a:r>
            <a:r>
              <a:rPr lang="en-US" altLang="ja-JP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すると、貸したい人（銀行等）は、「少し金利が高くてもお金を借りたい！」という人に、お金を貸すようになる。</a:t>
            </a:r>
            <a:r>
              <a:rPr lang="en-US" altLang="ja-JP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こうして、</a:t>
            </a:r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金利が上昇する</a:t>
            </a:r>
            <a:r>
              <a:rPr lang="ja-JP" altLang="en-US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6059" y="1305384"/>
            <a:ext cx="7670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⇒　お金を借りたい人（お金の需要）と貸したい人（お金の供給）のバランスにより、金利は変動する。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98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5338868" y="2440530"/>
            <a:ext cx="2548810" cy="2605913"/>
            <a:chOff x="5510996" y="2440530"/>
            <a:chExt cx="2548810" cy="2605913"/>
          </a:xfrm>
        </p:grpSpPr>
        <p:sp>
          <p:nvSpPr>
            <p:cNvPr id="10" name="楕円 9"/>
            <p:cNvSpPr/>
            <p:nvPr/>
          </p:nvSpPr>
          <p:spPr>
            <a:xfrm>
              <a:off x="5522775" y="2440530"/>
              <a:ext cx="2537031" cy="2605913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L 字 15"/>
            <p:cNvSpPr/>
            <p:nvPr/>
          </p:nvSpPr>
          <p:spPr>
            <a:xfrm rot="10500000">
              <a:off x="5772314" y="2696649"/>
              <a:ext cx="252000" cy="252000"/>
            </a:xfrm>
            <a:prstGeom prst="corner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L 字 16"/>
            <p:cNvSpPr/>
            <p:nvPr/>
          </p:nvSpPr>
          <p:spPr>
            <a:xfrm rot="11100000" flipV="1">
              <a:off x="7650981" y="2823590"/>
              <a:ext cx="252000" cy="252000"/>
            </a:xfrm>
            <a:prstGeom prst="corner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L 字 17"/>
            <p:cNvSpPr/>
            <p:nvPr/>
          </p:nvSpPr>
          <p:spPr>
            <a:xfrm rot="15780000" flipV="1">
              <a:off x="7779914" y="4238043"/>
              <a:ext cx="252000" cy="252000"/>
            </a:xfrm>
            <a:prstGeom prst="corner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L 字 18"/>
            <p:cNvSpPr/>
            <p:nvPr/>
          </p:nvSpPr>
          <p:spPr>
            <a:xfrm rot="960000" flipV="1">
              <a:off x="5510996" y="4180307"/>
              <a:ext cx="252000" cy="252000"/>
            </a:xfrm>
            <a:prstGeom prst="corner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883011" y="2440530"/>
            <a:ext cx="2644013" cy="2539573"/>
            <a:chOff x="947559" y="2440530"/>
            <a:chExt cx="2644013" cy="2539573"/>
          </a:xfrm>
        </p:grpSpPr>
        <p:sp>
          <p:nvSpPr>
            <p:cNvPr id="21" name="楕円 20"/>
            <p:cNvSpPr/>
            <p:nvPr/>
          </p:nvSpPr>
          <p:spPr>
            <a:xfrm>
              <a:off x="947559" y="2440530"/>
              <a:ext cx="2629512" cy="2539573"/>
            </a:xfrm>
            <a:prstGeom prst="ellipse">
              <a:avLst/>
            </a:prstGeom>
            <a:noFill/>
            <a:ln w="57150">
              <a:solidFill>
                <a:srgbClr val="C90D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L 字 26"/>
            <p:cNvSpPr/>
            <p:nvPr/>
          </p:nvSpPr>
          <p:spPr>
            <a:xfrm rot="9600000">
              <a:off x="981729" y="2993995"/>
              <a:ext cx="252000" cy="252000"/>
            </a:xfrm>
            <a:prstGeom prst="corner">
              <a:avLst/>
            </a:prstGeom>
            <a:solidFill>
              <a:srgbClr val="CB0B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L 字 27"/>
            <p:cNvSpPr/>
            <p:nvPr/>
          </p:nvSpPr>
          <p:spPr>
            <a:xfrm rot="12600000" flipV="1">
              <a:off x="3339572" y="3126886"/>
              <a:ext cx="252000" cy="252000"/>
            </a:xfrm>
            <a:prstGeom prst="corner">
              <a:avLst/>
            </a:prstGeom>
            <a:solidFill>
              <a:srgbClr val="CB0B46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L 字 28"/>
            <p:cNvSpPr/>
            <p:nvPr/>
          </p:nvSpPr>
          <p:spPr>
            <a:xfrm rot="15780000" flipV="1">
              <a:off x="3121839" y="4408393"/>
              <a:ext cx="252000" cy="252000"/>
            </a:xfrm>
            <a:prstGeom prst="corner">
              <a:avLst/>
            </a:prstGeom>
            <a:solidFill>
              <a:srgbClr val="CB0B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L 字 29"/>
            <p:cNvSpPr/>
            <p:nvPr/>
          </p:nvSpPr>
          <p:spPr>
            <a:xfrm rot="180000" flipV="1">
              <a:off x="1164620" y="4467183"/>
              <a:ext cx="252000" cy="252000"/>
            </a:xfrm>
            <a:prstGeom prst="corner">
              <a:avLst/>
            </a:prstGeom>
            <a:solidFill>
              <a:srgbClr val="CB0B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2450836" y="4866144"/>
            <a:ext cx="4093385" cy="1802016"/>
            <a:chOff x="2558416" y="4866144"/>
            <a:chExt cx="4093385" cy="180201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820728" y="6021829"/>
              <a:ext cx="1514008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商品が</a:t>
              </a:r>
              <a:endPara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足りなくなる</a:t>
              </a:r>
            </a:p>
          </p:txBody>
        </p:sp>
        <p:sp>
          <p:nvSpPr>
            <p:cNvPr id="6" name="円弧 5"/>
            <p:cNvSpPr/>
            <p:nvPr/>
          </p:nvSpPr>
          <p:spPr>
            <a:xfrm flipH="1" flipV="1">
              <a:off x="2558416" y="4866144"/>
              <a:ext cx="2258052" cy="1532950"/>
            </a:xfrm>
            <a:prstGeom prst="arc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円弧 6"/>
            <p:cNvSpPr/>
            <p:nvPr/>
          </p:nvSpPr>
          <p:spPr>
            <a:xfrm flipV="1">
              <a:off x="4393749" y="5082864"/>
              <a:ext cx="2258052" cy="1301004"/>
            </a:xfrm>
            <a:prstGeom prst="arc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387078" y="817105"/>
            <a:ext cx="4058476" cy="1742331"/>
            <a:chOff x="2494658" y="817105"/>
            <a:chExt cx="4058476" cy="1742331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82020" y="817105"/>
              <a:ext cx="134210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作り過ぎて</a:t>
              </a:r>
              <a:endPara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商品が余る</a:t>
              </a:r>
            </a:p>
          </p:txBody>
        </p:sp>
        <p:sp>
          <p:nvSpPr>
            <p:cNvPr id="5" name="円弧 4"/>
            <p:cNvSpPr/>
            <p:nvPr/>
          </p:nvSpPr>
          <p:spPr>
            <a:xfrm>
              <a:off x="4295082" y="1026486"/>
              <a:ext cx="2258052" cy="1532950"/>
            </a:xfrm>
            <a:prstGeom prst="arc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円弧 7"/>
            <p:cNvSpPr/>
            <p:nvPr/>
          </p:nvSpPr>
          <p:spPr>
            <a:xfrm flipH="1">
              <a:off x="2494658" y="1048759"/>
              <a:ext cx="2258052" cy="820228"/>
            </a:xfrm>
            <a:prstGeom prst="arc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333125" y="3057830"/>
            <a:ext cx="615553" cy="1333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不景気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17096" y="3171246"/>
            <a:ext cx="615553" cy="1333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89072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好景気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4474" y="49662"/>
            <a:ext cx="884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景気循環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92224" y="1488093"/>
            <a:ext cx="1604386" cy="1354217"/>
          </a:xfrm>
          <a:prstGeom prst="rect">
            <a:avLst/>
          </a:prstGeom>
          <a:solidFill>
            <a:srgbClr val="FFCCFF">
              <a:alpha val="8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工場を建てて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生産を増やす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従業員の賃金を上げる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30858" y="3653197"/>
            <a:ext cx="1563329" cy="369332"/>
          </a:xfrm>
          <a:prstGeom prst="rect">
            <a:avLst/>
          </a:prstGeom>
          <a:solidFill>
            <a:srgbClr val="FFCCFF">
              <a:alpha val="8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商品が売れる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16102" y="4904597"/>
            <a:ext cx="1563329" cy="646331"/>
          </a:xfrm>
          <a:prstGeom prst="rect">
            <a:avLst/>
          </a:prstGeom>
          <a:solidFill>
            <a:srgbClr val="FFCCFF">
              <a:alpha val="8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商品の値段が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上がる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1916" y="3536247"/>
            <a:ext cx="1610340" cy="646331"/>
          </a:xfrm>
          <a:prstGeom prst="rect">
            <a:avLst/>
          </a:prstGeom>
          <a:solidFill>
            <a:srgbClr val="FFCCFF">
              <a:alpha val="8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企業の業績が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上がる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50629" y="2856069"/>
            <a:ext cx="121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C90D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金利上昇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51601" y="1868987"/>
            <a:ext cx="1563329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商品の値段が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下がる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93825" y="3283031"/>
            <a:ext cx="1617111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企業の業績が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落ちる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37497" y="4642365"/>
            <a:ext cx="1563329" cy="1077218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生産を減らす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従業員の賃金を下げる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53418" y="3108419"/>
            <a:ext cx="1441810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商品が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売れなくなる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45405" y="4312269"/>
            <a:ext cx="121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金利低下</a:t>
            </a:r>
          </a:p>
        </p:txBody>
      </p:sp>
    </p:spTree>
    <p:extLst>
      <p:ext uri="{BB962C8B-B14F-4D97-AF65-F5344CB8AC3E}">
        <p14:creationId xmlns:p14="http://schemas.microsoft.com/office/powerpoint/2010/main" val="1620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  <p:bldP spid="11" grpId="0" animBg="1"/>
      <p:bldP spid="12" grpId="0" animBg="1"/>
      <p:bldP spid="13" grpId="0" animBg="1"/>
      <p:bldP spid="14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175061"/>
              </p:ext>
            </p:extLst>
          </p:nvPr>
        </p:nvGraphicFramePr>
        <p:xfrm>
          <a:off x="546674" y="2004183"/>
          <a:ext cx="8072588" cy="4487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68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景気が良い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景気が悪い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2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賃金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企業収益が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企業収益が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2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物価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家計の消費が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家計の消費が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8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銀行などからお金を借りたい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企業が</a:t>
                      </a:r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銀行などからお金を借りたい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企業が</a:t>
                      </a:r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タイトル 1"/>
          <p:cNvSpPr txBox="1">
            <a:spLocks/>
          </p:cNvSpPr>
          <p:nvPr/>
        </p:nvSpPr>
        <p:spPr bwMode="auto">
          <a:xfrm>
            <a:off x="411151" y="791581"/>
            <a:ext cx="8230054" cy="1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6" tIns="45622" rIns="91246" bIns="45622" numCol="1" anchor="ctr" anchorCtr="0" compatLnSpc="1">
            <a:prstTxWarp prst="textNoShape">
              <a:avLst/>
            </a:prstTxWarp>
          </a:bodyPr>
          <a:lstStyle>
            <a:lvl1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25920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51837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977753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03674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457200" indent="-457200" algn="l">
              <a:buFont typeface="Wingdings" pitchFamily="2" charset="2"/>
              <a:buChar char="l"/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景気が良いとき（悪いとき）に、賃金、物価、金利はどのように変化すると思いますか？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25705" y="66149"/>
            <a:ext cx="8124143" cy="56513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kern="0" dirty="0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景気の良し悪しと賃金、物価、金利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44603" y="2544059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71222" y="3429268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増加する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44602" y="3829378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7721" y="4706525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増加する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40635" y="5151397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62032" y="5991844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増加する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36237" y="2544059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36236" y="3829378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27201" y="5151397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96504" y="3418875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減少する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24127" y="4706525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減少する</a:t>
            </a:r>
            <a:r>
              <a:rPr lang="en-US" altLang="ja-JP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16711" y="5991844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減少する</a:t>
            </a:r>
            <a:r>
              <a:rPr lang="en-US" altLang="ja-JP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3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559369" y="67602"/>
            <a:ext cx="7754774" cy="5986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kern="0" dirty="0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景気と株価、債券価格の関係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71160"/>
              </p:ext>
            </p:extLst>
          </p:nvPr>
        </p:nvGraphicFramePr>
        <p:xfrm>
          <a:off x="314705" y="2378068"/>
          <a:ext cx="8307542" cy="3372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856">
                  <a:extLst>
                    <a:ext uri="{9D8B030D-6E8A-4147-A177-3AD203B41FA5}">
                      <a16:colId xmlns:a16="http://schemas.microsoft.com/office/drawing/2014/main" val="580314656"/>
                    </a:ext>
                  </a:extLst>
                </a:gridCol>
                <a:gridCol w="3496212">
                  <a:extLst>
                    <a:ext uri="{9D8B030D-6E8A-4147-A177-3AD203B41FA5}">
                      <a16:colId xmlns:a16="http://schemas.microsoft.com/office/drawing/2014/main" val="184371626"/>
                    </a:ext>
                  </a:extLst>
                </a:gridCol>
                <a:gridCol w="3574474">
                  <a:extLst>
                    <a:ext uri="{9D8B030D-6E8A-4147-A177-3AD203B41FA5}">
                      <a16:colId xmlns:a16="http://schemas.microsoft.com/office/drawing/2014/main" val="4077177972"/>
                    </a:ext>
                  </a:extLst>
                </a:gridCol>
              </a:tblGrid>
              <a:tr h="595295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景気が良い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景気が悪い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603958"/>
                  </a:ext>
                </a:extLst>
              </a:tr>
              <a:tr h="1306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株価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企業の業績が</a:t>
                      </a:r>
                      <a:endParaRPr kumimoji="1" lang="en-US" altLang="ja-JP" sz="20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企業の業績が</a:t>
                      </a:r>
                      <a:endParaRPr kumimoji="1" lang="en-US" altLang="ja-JP" sz="20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748801"/>
                  </a:ext>
                </a:extLst>
              </a:tr>
              <a:tr h="147072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債券価格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金利が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   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kumimoji="1" lang="ja-JP" altLang="en-US" sz="2800" dirty="0"/>
                        <a:t>（　　　　　　）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000" dirty="0"/>
                        <a:t>金利が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〔</a:t>
                      </a:r>
                      <a:r>
                        <a:rPr kumimoji="1" lang="ja-JP" altLang="en-US" sz="2000" dirty="0"/>
                        <a:t>　　　　　</a:t>
                      </a:r>
                      <a:r>
                        <a:rPr kumimoji="1" lang="en-US" altLang="ja-JP" sz="2000" dirty="0"/>
                        <a:t>〕</a:t>
                      </a:r>
                      <a:r>
                        <a:rPr kumimoji="1" lang="ja-JP" altLang="en-US" sz="2000" dirty="0"/>
                        <a:t>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7956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554024" y="2976780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24096" y="5142366"/>
            <a:ext cx="117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03019" y="5156221"/>
            <a:ext cx="121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24096" y="3853268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上がる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4623" y="3846664"/>
            <a:ext cx="11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下がる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00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92162" y="2990294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1040" y="4304275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上昇する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12833" y="4304276"/>
            <a:ext cx="13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下落する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08" y="4482277"/>
            <a:ext cx="681219" cy="106577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678" y="4482277"/>
            <a:ext cx="681219" cy="1065778"/>
          </a:xfrm>
          <a:prstGeom prst="rect">
            <a:avLst/>
          </a:prstGeom>
        </p:spPr>
      </p:pic>
      <p:sp>
        <p:nvSpPr>
          <p:cNvPr id="19" name="タイトル 1"/>
          <p:cNvSpPr txBox="1">
            <a:spLocks/>
          </p:cNvSpPr>
          <p:nvPr/>
        </p:nvSpPr>
        <p:spPr bwMode="auto">
          <a:xfrm>
            <a:off x="374168" y="1029523"/>
            <a:ext cx="8230054" cy="1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6" tIns="45622" rIns="91246" bIns="45622" numCol="1" anchor="ctr" anchorCtr="0" compatLnSpc="1">
            <a:prstTxWarp prst="textNoShape">
              <a:avLst/>
            </a:prstTxWarp>
          </a:bodyPr>
          <a:lstStyle>
            <a:lvl1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defTabSz="909302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25920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51837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977753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03674" algn="ctr" rtl="0" fontAlgn="base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457200" indent="-457200" algn="l">
              <a:buFont typeface="Wingdings" pitchFamily="2" charset="2"/>
              <a:buChar char="l"/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景気の変動は、株価や債券価格など、金融商品の価格にも影響を与えます。</a:t>
            </a:r>
          </a:p>
        </p:txBody>
      </p:sp>
    </p:spTree>
    <p:extLst>
      <p:ext uri="{BB962C8B-B14F-4D97-AF65-F5344CB8AC3E}">
        <p14:creationId xmlns:p14="http://schemas.microsoft.com/office/powerpoint/2010/main" val="13535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</TotalTime>
  <Words>1190</Words>
  <Application>Microsoft Office PowerPoint</Application>
  <PresentationFormat>ワイド画面</PresentationFormat>
  <Paragraphs>219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インフレとデフレ</vt:lpstr>
      <vt:lpstr>インフレとデフレ</vt:lpstr>
      <vt:lpstr>外国為替相場</vt:lpstr>
      <vt:lpstr>外国為替相場（例）</vt:lpstr>
      <vt:lpstr>まとめ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クオラス</dc:creator>
  <cp:lastModifiedBy>2016</cp:lastModifiedBy>
  <cp:revision>96</cp:revision>
  <cp:lastPrinted>2021-07-28T00:51:32Z</cp:lastPrinted>
  <dcterms:created xsi:type="dcterms:W3CDTF">2021-06-28T06:01:13Z</dcterms:created>
  <dcterms:modified xsi:type="dcterms:W3CDTF">2021-10-05T04:56:21Z</dcterms:modified>
</cp:coreProperties>
</file>