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68" r:id="rId1"/>
    <p:sldMasterId id="2147483727" r:id="rId2"/>
  </p:sldMasterIdLst>
  <p:notesMasterIdLst>
    <p:notesMasterId r:id="rId19"/>
  </p:notesMasterIdLst>
  <p:handoutMasterIdLst>
    <p:handoutMasterId r:id="rId20"/>
  </p:handoutMasterIdLst>
  <p:sldIdLst>
    <p:sldId id="425" r:id="rId3"/>
    <p:sldId id="426" r:id="rId4"/>
    <p:sldId id="427" r:id="rId5"/>
    <p:sldId id="429" r:id="rId6"/>
    <p:sldId id="456" r:id="rId7"/>
    <p:sldId id="446" r:id="rId8"/>
    <p:sldId id="447" r:id="rId9"/>
    <p:sldId id="448" r:id="rId10"/>
    <p:sldId id="458" r:id="rId11"/>
    <p:sldId id="450" r:id="rId12"/>
    <p:sldId id="451" r:id="rId13"/>
    <p:sldId id="457" r:id="rId14"/>
    <p:sldId id="440" r:id="rId15"/>
    <p:sldId id="453" r:id="rId16"/>
    <p:sldId id="454" r:id="rId17"/>
    <p:sldId id="443" r:id="rId18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5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154" userDrawn="1">
          <p15:clr>
            <a:srgbClr val="A4A3A4"/>
          </p15:clr>
        </p15:guide>
        <p15:guide id="4" pos="2168" userDrawn="1">
          <p15:clr>
            <a:srgbClr val="A4A3A4"/>
          </p15:clr>
        </p15:guide>
        <p15:guide id="5" orient="horz" pos="3108" userDrawn="1">
          <p15:clr>
            <a:srgbClr val="A4A3A4"/>
          </p15:clr>
        </p15:guide>
        <p15:guide id="6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9600"/>
    <a:srgbClr val="FF0000"/>
    <a:srgbClr val="FF6600"/>
    <a:srgbClr val="FF3300"/>
    <a:srgbClr val="FFFFCC"/>
    <a:srgbClr val="FFCCFF"/>
    <a:srgbClr val="FFCCCC"/>
    <a:srgbClr val="59C4F2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2" autoAdjust="0"/>
    <p:restoredTop sz="96139" autoAdjust="0"/>
  </p:normalViewPr>
  <p:slideViewPr>
    <p:cSldViewPr snapToGrid="0">
      <p:cViewPr varScale="1">
        <p:scale>
          <a:sx n="69" d="100"/>
          <a:sy n="69" d="100"/>
        </p:scale>
        <p:origin x="828" y="48"/>
      </p:cViewPr>
      <p:guideLst>
        <p:guide orient="horz" pos="2205"/>
        <p:guide pos="54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2904" y="-96"/>
      </p:cViewPr>
      <p:guideLst>
        <p:guide orient="horz" pos="3131"/>
        <p:guide pos="2145"/>
        <p:guide orient="horz" pos="3154"/>
        <p:guide pos="2168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B4-48A7-B3C5-D64536465474}"/>
              </c:ext>
            </c:extLst>
          </c:dPt>
          <c:dPt>
            <c:idx val="1"/>
            <c:bubble3D val="0"/>
            <c:spPr>
              <a:solidFill>
                <a:srgbClr val="FF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B4-48A7-B3C5-D64536465474}"/>
              </c:ext>
            </c:extLst>
          </c:dPt>
          <c:dLbls>
            <c:dLbl>
              <c:idx val="0"/>
              <c:layout>
                <c:manualLayout>
                  <c:x val="-0.26536139307887729"/>
                  <c:y val="-7.684907468241780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13888888888888"/>
                      <c:h val="0.3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B4-48A7-B3C5-D64536465474}"/>
                </c:ext>
              </c:extLst>
            </c:dLbl>
            <c:dLbl>
              <c:idx val="1"/>
              <c:layout>
                <c:manualLayout>
                  <c:x val="0.2357229442705204"/>
                  <c:y val="4.791419858469105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B4-48A7-B3C5-D6453646547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Sheet1!$A$23:$A$24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Sheet1!$B$23:$B$24</c:f>
              <c:numCache>
                <c:formatCode>General</c:formatCode>
                <c:ptCount val="2"/>
                <c:pt idx="0">
                  <c:v>0.54900000000000004</c:v>
                </c:pt>
                <c:pt idx="1">
                  <c:v>0.45100000000000001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B4-48A7-B3C5-D64536465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0A-4C73-8B40-00447B0CF1E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0A-4C73-8B40-00447B0CF1EE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0A-4C73-8B40-00447B0CF1EE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0A-4C73-8B40-00447B0CF1EE}"/>
              </c:ext>
            </c:extLst>
          </c:dPt>
          <c:dPt>
            <c:idx val="4"/>
            <c:bubble3D val="0"/>
            <c:spPr>
              <a:solidFill>
                <a:srgbClr val="FF99C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60A-4C73-8B40-00447B0CF1EE}"/>
              </c:ext>
            </c:extLst>
          </c:dPt>
          <c:dLbls>
            <c:dLbl>
              <c:idx val="0"/>
              <c:layout>
                <c:manualLayout>
                  <c:x val="-0.17902084630437792"/>
                  <c:y val="0.2053943727106329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0A-4C73-8B40-00447B0CF1EE}"/>
                </c:ext>
              </c:extLst>
            </c:dLbl>
            <c:dLbl>
              <c:idx val="1"/>
              <c:layout>
                <c:manualLayout>
                  <c:x val="-0.1682073766229743"/>
                  <c:y val="-0.1671333180137831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0A-4C73-8B40-00447B0CF1EE}"/>
                </c:ext>
              </c:extLst>
            </c:dLbl>
            <c:dLbl>
              <c:idx val="2"/>
              <c:layout>
                <c:manualLayout>
                  <c:x val="0.14912956099467667"/>
                  <c:y val="-0.15069395566642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0A-4C73-8B40-00447B0CF1EE}"/>
                </c:ext>
              </c:extLst>
            </c:dLbl>
            <c:dLbl>
              <c:idx val="3"/>
              <c:layout>
                <c:manualLayout>
                  <c:x val="-2.1905603674034546E-2"/>
                  <c:y val="0.118409063248393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0A-4C73-8B40-00447B0CF1EE}"/>
                </c:ext>
              </c:extLst>
            </c:dLbl>
            <c:dLbl>
              <c:idx val="4"/>
              <c:layout>
                <c:manualLayout>
                  <c:x val="-9.5918756638834812E-2"/>
                  <c:y val="-1.61907035402503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r>
                      <a:rPr lang="en-US" altLang="ja-JP" baseline="0" dirty="0" smtClean="0"/>
                      <a:t>60</a:t>
                    </a:r>
                    <a:r>
                      <a:rPr lang="ja-JP" altLang="en-US" baseline="0" dirty="0" smtClean="0"/>
                      <a:t>歳以上</a:t>
                    </a:r>
                    <a:r>
                      <a:rPr lang="ja-JP" altLang="en-US" baseline="0" dirty="0"/>
                      <a:t>
</a:t>
                    </a:r>
                    <a:fld id="{CB71C5AD-456A-4FA7-B99C-B5A19A960FFF}" type="VALUE">
                      <a:rPr lang="en-US" altLang="ja-JP" baseline="0"/>
                      <a:pPr>
                        <a:defRPr sz="1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[値]</a:t>
                    </a:fld>
                    <a:endParaRPr lang="ja-JP" altLang="en-US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381043215728119"/>
                      <c:h val="0.307623367264755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60A-4C73-8B40-00447B0CF1E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Sheet1!$A$8:$A$12</c:f>
              <c:strCache>
                <c:ptCount val="5"/>
                <c:pt idx="0">
                  <c:v>20歳代</c:v>
                </c:pt>
                <c:pt idx="1">
                  <c:v>30歳代</c:v>
                </c:pt>
                <c:pt idx="2">
                  <c:v>40歳代</c:v>
                </c:pt>
                <c:pt idx="3">
                  <c:v>50歳代</c:v>
                </c:pt>
                <c:pt idx="4">
                  <c:v>60歳代</c:v>
                </c:pt>
              </c:strCache>
            </c:strRef>
          </c:cat>
          <c:val>
            <c:numRef>
              <c:f>Sheet1!$B$8:$B$12</c:f>
              <c:numCache>
                <c:formatCode>0.000_ </c:formatCode>
                <c:ptCount val="5"/>
                <c:pt idx="0">
                  <c:v>0.26300000000000001</c:v>
                </c:pt>
                <c:pt idx="1">
                  <c:v>0.23899999999999999</c:v>
                </c:pt>
                <c:pt idx="2">
                  <c:v>0.214</c:v>
                </c:pt>
                <c:pt idx="3">
                  <c:v>0.156</c:v>
                </c:pt>
                <c:pt idx="4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0A-4C73-8B40-00447B0CF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9787" cy="496967"/>
          </a:xfrm>
          <a:prstGeom prst="rect">
            <a:avLst/>
          </a:prstGeom>
        </p:spPr>
        <p:txBody>
          <a:bodyPr vert="horz" lIns="92215" tIns="46109" rIns="92215" bIns="461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41" y="0"/>
            <a:ext cx="2949787" cy="496967"/>
          </a:xfrm>
          <a:prstGeom prst="rect">
            <a:avLst/>
          </a:prstGeom>
        </p:spPr>
        <p:txBody>
          <a:bodyPr vert="horz" lIns="92215" tIns="46109" rIns="92215" bIns="46109" rtlCol="0"/>
          <a:lstStyle>
            <a:lvl1pPr algn="r">
              <a:defRPr sz="1200"/>
            </a:lvl1pPr>
          </a:lstStyle>
          <a:p>
            <a:fld id="{8F26DD63-6345-4F4B-96B1-1EB9EB85D161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440646"/>
            <a:ext cx="2949787" cy="496967"/>
          </a:xfrm>
          <a:prstGeom prst="rect">
            <a:avLst/>
          </a:prstGeom>
        </p:spPr>
        <p:txBody>
          <a:bodyPr vert="horz" lIns="92215" tIns="46109" rIns="92215" bIns="461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41" y="9440646"/>
            <a:ext cx="2949787" cy="496967"/>
          </a:xfrm>
          <a:prstGeom prst="rect">
            <a:avLst/>
          </a:prstGeom>
        </p:spPr>
        <p:txBody>
          <a:bodyPr vert="horz" lIns="92215" tIns="46109" rIns="92215" bIns="46109" rtlCol="0" anchor="b"/>
          <a:lstStyle>
            <a:lvl1pPr algn="r">
              <a:defRPr sz="1200"/>
            </a:lvl1pPr>
          </a:lstStyle>
          <a:p>
            <a:fld id="{649C5265-E0F9-4AC7-855A-EB0F5080E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1580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9787" cy="496967"/>
          </a:xfrm>
          <a:prstGeom prst="rect">
            <a:avLst/>
          </a:prstGeom>
        </p:spPr>
        <p:txBody>
          <a:bodyPr vert="horz" lIns="92215" tIns="46109" rIns="92215" bIns="461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0"/>
            <a:ext cx="2949787" cy="496967"/>
          </a:xfrm>
          <a:prstGeom prst="rect">
            <a:avLst/>
          </a:prstGeom>
        </p:spPr>
        <p:txBody>
          <a:bodyPr vert="horz" lIns="92215" tIns="46109" rIns="92215" bIns="46109" rtlCol="0"/>
          <a:lstStyle>
            <a:lvl1pPr algn="r">
              <a:defRPr sz="1200"/>
            </a:lvl1pPr>
          </a:lstStyle>
          <a:p>
            <a:fld id="{859E1412-6E8E-4B5F-8F43-999528E1CCEC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5" tIns="46109" rIns="92215" bIns="461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90"/>
            <a:ext cx="5445760" cy="4472702"/>
          </a:xfrm>
          <a:prstGeom prst="rect">
            <a:avLst/>
          </a:prstGeom>
        </p:spPr>
        <p:txBody>
          <a:bodyPr vert="horz" lIns="92215" tIns="46109" rIns="92215" bIns="4610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646"/>
            <a:ext cx="2949787" cy="496967"/>
          </a:xfrm>
          <a:prstGeom prst="rect">
            <a:avLst/>
          </a:prstGeom>
        </p:spPr>
        <p:txBody>
          <a:bodyPr vert="horz" lIns="92215" tIns="46109" rIns="92215" bIns="461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6"/>
            <a:ext cx="2949787" cy="496967"/>
          </a:xfrm>
          <a:prstGeom prst="rect">
            <a:avLst/>
          </a:prstGeom>
        </p:spPr>
        <p:txBody>
          <a:bodyPr vert="horz" lIns="92215" tIns="46109" rIns="92215" bIns="46109" rtlCol="0" anchor="b"/>
          <a:lstStyle>
            <a:lvl1pPr algn="r">
              <a:defRPr sz="1200"/>
            </a:lvl1pPr>
          </a:lstStyle>
          <a:p>
            <a:fld id="{371E964B-0EED-4DA4-8D54-AFDFDF560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9339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87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251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293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629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62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522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96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15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61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5214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6473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4119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7523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33072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99356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64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2444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421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97577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10173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13913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180290" y="2505347"/>
            <a:ext cx="7742985" cy="82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1" lang="en-US" altLang="ja-JP" sz="5200" b="1" i="0" u="none" strike="noStrike" kern="1200" baseline="0" dirty="0" smtClean="0">
                <a:solidFill>
                  <a:srgbClr val="0000B3"/>
                </a:solidFill>
                <a:latin typeface="KozGoPro-Bold-90pv-RKSJ-H-Identity-H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sz="5200" b="1" i="0" u="none" strike="noStrike" baseline="0" dirty="0">
                <a:solidFill>
                  <a:srgbClr val="0000B3"/>
                </a:solidFill>
                <a:latin typeface="KozGoPro-Bold-90pv-RKSJ-H-Identity-H"/>
              </a:rPr>
              <a:t>タイトルを入力</a:t>
            </a:r>
            <a:endParaRPr kumimoji="1" lang="en-US" altLang="ja-JP" dirty="0"/>
          </a:p>
        </p:txBody>
      </p:sp>
      <p:pic>
        <p:nvPicPr>
          <p:cNvPr id="1026" name="Picture 2" descr="D:\Users\ishitaka.ADK\AppData\Local\Microsoft\Windows\Temporary Internet Files\Content.Outlook\LB8XNULL\全銀協テンプレート表紙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4946" y="5182763"/>
            <a:ext cx="3762105" cy="9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ishitaka.ADK\AppData\Local\Microsoft\Windows\Temporary Internet Files\Content.Outlook\LB8XNULL\全銀協テンプレート表紙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3" t="-272" r="-49"/>
          <a:stretch/>
        </p:blipFill>
        <p:spPr bwMode="auto">
          <a:xfrm>
            <a:off x="0" y="1"/>
            <a:ext cx="12068598" cy="101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2224506" y="3445422"/>
            <a:ext cx="7742985" cy="412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ja-JP" altLang="en-US" sz="2900" b="1" i="0" u="none" strike="noStrike" baseline="0" smtClean="0"/>
            </a:lvl1pPr>
          </a:lstStyle>
          <a:p>
            <a:pPr lvl="0"/>
            <a:r>
              <a:rPr lang="ja-JP" altLang="en-US" sz="2900" b="1" i="0" u="none" strike="noStrike" baseline="0" dirty="0">
                <a:latin typeface="KozGoPro-Bold-90pv-RKSJ-H-Identity-H"/>
              </a:rPr>
              <a:t>サブタイトル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3079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162714" y="6294309"/>
            <a:ext cx="686191" cy="21192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61C47E-2EEE-4BD4-96DE-56CED0CA4242}" type="slidenum">
              <a:rPr lang="ja-JP" altLang="en-US" sz="1000" smtClean="0">
                <a:solidFill>
                  <a:srgbClr val="261F1C"/>
                </a:solidFill>
              </a:rPr>
              <a:pPr/>
              <a:t>‹#›</a:t>
            </a:fld>
            <a:endParaRPr lang="ja-JP" altLang="en-US" sz="1000" dirty="0">
              <a:solidFill>
                <a:srgbClr val="261F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8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272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プレースホルダー 8">
            <a:extLst>
              <a:ext uri="{FF2B5EF4-FFF2-40B4-BE49-F238E27FC236}">
                <a16:creationId xmlns:a16="http://schemas.microsoft.com/office/drawing/2014/main" id="{C6882FDE-CCE8-0B49-B5F5-6F018155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59" y="222113"/>
            <a:ext cx="10515600" cy="320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1600" b="1" i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F8A56B-68CC-D149-9810-70924DF5A0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21416"/>
            <a:ext cx="9382916" cy="3800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35" y="185340"/>
            <a:ext cx="2277668" cy="54302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295"/>
            <a:ext cx="12192000" cy="4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2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38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62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17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57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37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0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95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52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4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666" r:id="rId12"/>
    <p:sldLayoutId id="2147483680" r:id="rId13"/>
    <p:sldLayoutId id="2147483663" r:id="rId14"/>
    <p:sldLayoutId id="2147483780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6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0821F2-81FA-EC4A-B4DE-D11768CC99B8}"/>
              </a:ext>
            </a:extLst>
          </p:cNvPr>
          <p:cNvSpPr txBox="1"/>
          <p:nvPr/>
        </p:nvSpPr>
        <p:spPr>
          <a:xfrm>
            <a:off x="3278205" y="3931275"/>
            <a:ext cx="5635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人生を豊かにするお金の知恵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EBFB57E-C888-B541-A609-FEEC8A9122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174" y="1746050"/>
            <a:ext cx="5277347" cy="125817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294D416-768E-2A47-9D7D-3FB4B8E39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460518"/>
            <a:ext cx="5892800" cy="3048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FE9DE84-645A-9C4C-BDE6-F9B432187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743562"/>
            <a:ext cx="5892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7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17" y="1191631"/>
            <a:ext cx="6532231" cy="5422545"/>
          </a:xfrm>
          <a:prstGeom prst="rect">
            <a:avLst/>
          </a:prstGeom>
        </p:spPr>
      </p:pic>
      <p:sp>
        <p:nvSpPr>
          <p:cNvPr id="3" name="タイトル 2"/>
          <p:cNvSpPr txBox="1">
            <a:spLocks/>
          </p:cNvSpPr>
          <p:nvPr/>
        </p:nvSpPr>
        <p:spPr>
          <a:xfrm>
            <a:off x="197537" y="932659"/>
            <a:ext cx="7543539" cy="2978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 smtClean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金利</a:t>
            </a:r>
            <a:r>
              <a:rPr lang="ja-JP" altLang="en-US" sz="2800" b="1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の分布図（例）</a:t>
            </a:r>
          </a:p>
        </p:txBody>
      </p:sp>
      <p:pic>
        <p:nvPicPr>
          <p:cNvPr id="9" name="図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-3" r="-2583" b="-1969"/>
          <a:stretch/>
        </p:blipFill>
        <p:spPr bwMode="auto">
          <a:xfrm>
            <a:off x="6628909" y="1152802"/>
            <a:ext cx="2772266" cy="550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622577" y="1128139"/>
            <a:ext cx="2688252" cy="383385"/>
          </a:xfrm>
          <a:prstGeom prst="rect">
            <a:avLst/>
          </a:prstGeom>
          <a:solidFill>
            <a:srgbClr val="F79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金利が決まる条件の例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33337" y="1741441"/>
            <a:ext cx="2418019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7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使いみち</a:t>
            </a:r>
            <a:endParaRPr lang="en-US" altLang="ja-JP" sz="17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7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使いみちが、</a:t>
            </a:r>
            <a:endParaRPr lang="en-US" altLang="ja-JP" sz="17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7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限定されていると低く、</a:t>
            </a:r>
            <a:endParaRPr lang="en-US" altLang="ja-JP" sz="17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7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自由だと高くなる。</a:t>
            </a:r>
            <a:endParaRPr lang="en-US" altLang="ja-JP" sz="17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12922" y="3552584"/>
            <a:ext cx="2366820" cy="9142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7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担保の有無</a:t>
            </a:r>
            <a:endParaRPr lang="en-US" altLang="ja-JP" sz="17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7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担保があるほうが、</a:t>
            </a:r>
            <a:endParaRPr lang="en-US" altLang="ja-JP" sz="17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7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金利が低くなる。</a:t>
            </a:r>
            <a:endParaRPr lang="en-US" altLang="ja-JP" sz="17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12922" y="4840835"/>
            <a:ext cx="2488390" cy="1634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67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利用者の信用度</a:t>
            </a:r>
            <a:endParaRPr lang="en-US" altLang="ja-JP" sz="167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7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信用度が高いほど金利は低くなる。</a:t>
            </a:r>
            <a:endParaRPr lang="en-US" altLang="ja-JP" sz="167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7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また、過去の利用実績などが考慮されるケースもある。</a:t>
            </a:r>
            <a:endParaRPr lang="en-US" altLang="ja-JP" sz="167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タイトル 7"/>
          <p:cNvSpPr txBox="1">
            <a:spLocks/>
          </p:cNvSpPr>
          <p:nvPr/>
        </p:nvSpPr>
        <p:spPr>
          <a:xfrm>
            <a:off x="219571" y="223054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ローン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の種類と金利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742951" y="2414588"/>
            <a:ext cx="700088" cy="14001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tIns="0" bIns="0" rtlCol="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8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キャッシング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466600" y="2326218"/>
            <a:ext cx="2068177" cy="4215292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1588430" y="3186113"/>
            <a:ext cx="759610" cy="26288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tIns="0" bIns="0" rtlCol="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0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ja-JP" altLang="en-US" sz="20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カードローン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2534777" y="5136701"/>
            <a:ext cx="3941347" cy="1404806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5495" y="1895330"/>
            <a:ext cx="25020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使いみちが自由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05886" y="4703474"/>
            <a:ext cx="2199132" cy="412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使いみちが限定</a:t>
            </a:r>
          </a:p>
        </p:txBody>
      </p:sp>
      <p:grpSp>
        <p:nvGrpSpPr>
          <p:cNvPr id="24" name="グループ化 23"/>
          <p:cNvGrpSpPr/>
          <p:nvPr/>
        </p:nvGrpSpPr>
        <p:grpSpPr>
          <a:xfrm>
            <a:off x="4239964" y="5197248"/>
            <a:ext cx="989262" cy="1235527"/>
            <a:chOff x="9926388" y="3814763"/>
            <a:chExt cx="989262" cy="1235527"/>
          </a:xfrm>
        </p:grpSpPr>
        <p:sp>
          <p:nvSpPr>
            <p:cNvPr id="18" name="角丸四角形 17"/>
            <p:cNvSpPr/>
            <p:nvPr/>
          </p:nvSpPr>
          <p:spPr>
            <a:xfrm>
              <a:off x="9926388" y="3814763"/>
              <a:ext cx="989262" cy="1026072"/>
            </a:xfrm>
            <a:prstGeom prst="roundRect">
              <a:avLst>
                <a:gd name="adj" fmla="val 26191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none" tIns="0" bIns="0" rtlCol="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1000" b="1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endParaRPr kumimoji="1" lang="en-US" altLang="ja-JP" sz="120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テキスト ボックス 6"/>
            <p:cNvSpPr txBox="1"/>
            <p:nvPr/>
          </p:nvSpPr>
          <p:spPr>
            <a:xfrm>
              <a:off x="10044113" y="3814763"/>
              <a:ext cx="871537" cy="123552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wordArtVertRtl"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教育</a:t>
              </a:r>
              <a:endPara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ローン</a:t>
              </a:r>
            </a:p>
          </p:txBody>
        </p:sp>
      </p:grpSp>
      <p:sp>
        <p:nvSpPr>
          <p:cNvPr id="17" name="角丸四角形 16"/>
          <p:cNvSpPr/>
          <p:nvPr/>
        </p:nvSpPr>
        <p:spPr>
          <a:xfrm>
            <a:off x="2618790" y="6110404"/>
            <a:ext cx="1537161" cy="3617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0" bIns="0" rtlCol="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kumimoji="1" lang="ja-JP" altLang="en-US" sz="18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5313239" y="5197248"/>
            <a:ext cx="968572" cy="1257203"/>
            <a:chOff x="9980265" y="2110773"/>
            <a:chExt cx="968572" cy="1257203"/>
          </a:xfrm>
        </p:grpSpPr>
        <p:sp>
          <p:nvSpPr>
            <p:cNvPr id="20" name="角丸四角形 19"/>
            <p:cNvSpPr/>
            <p:nvPr/>
          </p:nvSpPr>
          <p:spPr>
            <a:xfrm>
              <a:off x="9980265" y="2110773"/>
              <a:ext cx="968572" cy="1075340"/>
            </a:xfrm>
            <a:prstGeom prst="roundRect">
              <a:avLst>
                <a:gd name="adj" fmla="val 26191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square" tIns="0" bIns="0" rtlCol="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050" b="1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" name="テキスト ボックス 7"/>
            <p:cNvSpPr txBox="1"/>
            <p:nvPr/>
          </p:nvSpPr>
          <p:spPr>
            <a:xfrm>
              <a:off x="10025204" y="2110773"/>
              <a:ext cx="819150" cy="125720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wordArtVertRtl"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自動車</a:t>
              </a:r>
              <a:endPara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ローン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9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16" grpId="0" animBg="1"/>
      <p:bldP spid="6" grpId="0" animBg="1"/>
      <p:bldP spid="7" grpId="0"/>
      <p:bldP spid="8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175305" y="909380"/>
            <a:ext cx="7947918" cy="5526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</a:lstStyle>
          <a:p>
            <a:pPr>
              <a:defRPr/>
            </a:pPr>
            <a:r>
              <a:rPr lang="ja-JP" altLang="en-US" sz="2800" dirty="0" smtClean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2800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担保」について</a:t>
            </a:r>
          </a:p>
        </p:txBody>
      </p:sp>
      <p:sp>
        <p:nvSpPr>
          <p:cNvPr id="3" name="コンテンツ プレースホルダー 3"/>
          <p:cNvSpPr txBox="1">
            <a:spLocks/>
          </p:cNvSpPr>
          <p:nvPr/>
        </p:nvSpPr>
        <p:spPr>
          <a:xfrm>
            <a:off x="175305" y="1562761"/>
            <a:ext cx="9995148" cy="18376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kumimoji="1" sz="24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kumimoji="1" sz="20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kumimoji="1" sz="18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dirty="0">
                <a:solidFill>
                  <a:srgbClr val="F796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srgbClr val="F796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は、借りたお金を返済できなくなった場合の備え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　</a:t>
            </a: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endParaRPr lang="en-US" altLang="ja-JP" b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</a:t>
            </a: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、借りる人が貸す人に提供するもの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b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信用」を高める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効果</a:t>
            </a: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がある。</a:t>
            </a:r>
            <a:endParaRPr lang="en-US" altLang="ja-JP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・もの</a:t>
            </a: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を提供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、人が保証人に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</a:t>
            </a:r>
            <a:endParaRPr lang="en-US" altLang="ja-JP" dirty="0" smtClean="0">
              <a:solidFill>
                <a:srgbClr val="F796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0" dirty="0">
                <a:solidFill>
                  <a:srgbClr val="F796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ある。最近は、保証人よりも保証会社による保証が主流。</a:t>
            </a:r>
            <a:endParaRPr lang="en-US" altLang="ja-JP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8" y="3896576"/>
            <a:ext cx="4388399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7"/>
          <p:cNvSpPr txBox="1">
            <a:spLocks/>
          </p:cNvSpPr>
          <p:nvPr/>
        </p:nvSpPr>
        <p:spPr>
          <a:xfrm>
            <a:off x="219571" y="223054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ローン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の種類と金利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4866914" y="3896576"/>
            <a:ext cx="4295028" cy="1905000"/>
            <a:chOff x="4866914" y="3896576"/>
            <a:chExt cx="4295028" cy="1905000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4866914" y="3896576"/>
              <a:ext cx="4295028" cy="1905000"/>
              <a:chOff x="4738327" y="3625113"/>
              <a:chExt cx="4295028" cy="1905000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8327" y="3625113"/>
                <a:ext cx="4210050" cy="1905000"/>
              </a:xfrm>
              <a:prstGeom prst="rect">
                <a:avLst/>
              </a:prstGeom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-495" b="21524"/>
              <a:stretch/>
            </p:blipFill>
            <p:spPr>
              <a:xfrm>
                <a:off x="7175273" y="4080650"/>
                <a:ext cx="1064065" cy="1115331"/>
              </a:xfrm>
              <a:prstGeom prst="rect">
                <a:avLst/>
              </a:prstGeom>
            </p:spPr>
          </p:pic>
          <p:pic>
            <p:nvPicPr>
              <p:cNvPr id="7" name="図 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7" b="23810"/>
              <a:stretch/>
            </p:blipFill>
            <p:spPr>
              <a:xfrm>
                <a:off x="7942155" y="4074104"/>
                <a:ext cx="1091200" cy="1121877"/>
              </a:xfrm>
              <a:prstGeom prst="rect">
                <a:avLst/>
              </a:prstGeom>
            </p:spPr>
          </p:pic>
        </p:grpSp>
        <p:sp>
          <p:nvSpPr>
            <p:cNvPr id="10" name="正方形/長方形 9"/>
            <p:cNvSpPr/>
            <p:nvPr/>
          </p:nvSpPr>
          <p:spPr>
            <a:xfrm>
              <a:off x="7303860" y="5473989"/>
              <a:ext cx="1773104" cy="32758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コンテンツ プレースホルダー 3"/>
          <p:cNvSpPr txBox="1">
            <a:spLocks/>
          </p:cNvSpPr>
          <p:nvPr/>
        </p:nvSpPr>
        <p:spPr>
          <a:xfrm>
            <a:off x="560740" y="1556220"/>
            <a:ext cx="1425224" cy="4019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kumimoji="1" sz="24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kumimoji="1" sz="20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kumimoji="1" sz="18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担保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endParaRPr lang="en-US" altLang="ja-JP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コンテンツ プレースホルダー 3"/>
          <p:cNvSpPr txBox="1">
            <a:spLocks/>
          </p:cNvSpPr>
          <p:nvPr/>
        </p:nvSpPr>
        <p:spPr>
          <a:xfrm>
            <a:off x="2617254" y="2686804"/>
            <a:ext cx="2164683" cy="3917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kumimoji="1" sz="24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kumimoji="1" sz="20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kumimoji="1" sz="18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「物的担保」</a:t>
            </a:r>
            <a:endParaRPr lang="en-US" altLang="ja-JP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コンテンツ プレースホルダー 3"/>
          <p:cNvSpPr txBox="1">
            <a:spLocks/>
          </p:cNvSpPr>
          <p:nvPr/>
        </p:nvSpPr>
        <p:spPr>
          <a:xfrm>
            <a:off x="7491137" y="2684456"/>
            <a:ext cx="2164683" cy="3917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kumimoji="1" sz="24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kumimoji="1" sz="20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kumimoji="1" sz="18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「人的担保」</a:t>
            </a:r>
            <a:endParaRPr lang="en-US" altLang="ja-JP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コンテンツ プレースホルダー 3"/>
          <p:cNvSpPr txBox="1">
            <a:spLocks/>
          </p:cNvSpPr>
          <p:nvPr/>
        </p:nvSpPr>
        <p:spPr>
          <a:xfrm>
            <a:off x="393538" y="2684456"/>
            <a:ext cx="9995148" cy="108553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kumimoji="1" sz="24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kumimoji="1" sz="20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kumimoji="1" sz="18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6914" y="3926622"/>
            <a:ext cx="437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 w="47625">
                  <a:solidFill>
                    <a:srgbClr val="FF9933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○</a:t>
            </a:r>
            <a:endParaRPr kumimoji="1" lang="ja-JP" altLang="en-US" sz="2000" b="1" dirty="0">
              <a:ln w="47625">
                <a:solidFill>
                  <a:srgbClr val="FF9933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67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288532" y="1042658"/>
            <a:ext cx="8946754" cy="7161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kumimoji="1" sz="24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kumimoji="1" sz="20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kumimoji="1" sz="18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多重債務」</a:t>
            </a: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とは、複数の業者から借金をしていて、返済が  </a:t>
            </a:r>
            <a:endParaRPr lang="en-US" altLang="ja-JP" b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困難</a:t>
            </a: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になっている状況。</a:t>
            </a:r>
            <a:endParaRPr lang="en-US" altLang="ja-JP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dirty="0">
              <a:solidFill>
                <a:srgbClr val="0000C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8"/>
          <p:cNvSpPr txBox="1">
            <a:spLocks noChangeArrowheads="1"/>
          </p:cNvSpPr>
          <p:nvPr/>
        </p:nvSpPr>
        <p:spPr bwMode="auto">
          <a:xfrm>
            <a:off x="288532" y="1888332"/>
            <a:ext cx="6789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多重</a:t>
            </a:r>
            <a:r>
              <a:rPr lang="ja-JP" altLang="en-US" sz="2400" b="1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債務相談者の性別・年齢</a:t>
            </a:r>
          </a:p>
        </p:txBody>
      </p:sp>
      <p:sp>
        <p:nvSpPr>
          <p:cNvPr id="3" name="テキスト ボックス 10"/>
          <p:cNvSpPr txBox="1">
            <a:spLocks noChangeArrowheads="1"/>
          </p:cNvSpPr>
          <p:nvPr/>
        </p:nvSpPr>
        <p:spPr bwMode="auto">
          <a:xfrm>
            <a:off x="1563686" y="5808657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性別・年齢を</a:t>
            </a:r>
            <a:r>
              <a:rPr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問わず</a:t>
            </a:r>
            <a:r>
              <a:rPr lang="ja-JP" altLang="en-US" sz="2400" b="1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、多重債務は身近な問題です！</a:t>
            </a:r>
          </a:p>
        </p:txBody>
      </p:sp>
      <p:sp>
        <p:nvSpPr>
          <p:cNvPr id="4" name="テキスト ボックス 36"/>
          <p:cNvSpPr txBox="1">
            <a:spLocks noChangeArrowheads="1"/>
          </p:cNvSpPr>
          <p:nvPr/>
        </p:nvSpPr>
        <p:spPr bwMode="auto">
          <a:xfrm>
            <a:off x="1706618" y="5187413"/>
            <a:ext cx="6353062" cy="39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（出所）公益</a:t>
            </a:r>
            <a:r>
              <a: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財団法人日本クレジットカウンセリング協会「多重債務者のための</a:t>
            </a:r>
            <a:r>
              <a:rPr lang="ja-JP" altLang="en-US" sz="1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クレジットカウンセリング</a:t>
            </a:r>
            <a:endParaRPr lang="en-US" altLang="ja-JP" sz="10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100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この一年間 令和元</a:t>
            </a:r>
            <a:r>
              <a:rPr lang="ja-JP" altLang="en-US" sz="1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年度のカウンセリング活動」</a:t>
            </a:r>
            <a:endParaRPr lang="en-US" altLang="ja-JP" sz="10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/>
          </p:nvPr>
        </p:nvGraphicFramePr>
        <p:xfrm>
          <a:off x="439736" y="2090151"/>
          <a:ext cx="4743450" cy="324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グラフ 7"/>
          <p:cNvGraphicFramePr>
            <a:graphicFrameLocks/>
          </p:cNvGraphicFramePr>
          <p:nvPr>
            <p:extLst/>
          </p:nvPr>
        </p:nvGraphicFramePr>
        <p:xfrm>
          <a:off x="4647601" y="2180539"/>
          <a:ext cx="5163745" cy="313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554066" y="5421436"/>
            <a:ext cx="1009620" cy="1070499"/>
            <a:chOff x="-78117" y="5131069"/>
            <a:chExt cx="1103086" cy="1126586"/>
          </a:xfrm>
        </p:grpSpPr>
        <p:sp>
          <p:nvSpPr>
            <p:cNvPr id="10" name="フローチャート: 結合子 9"/>
            <p:cNvSpPr/>
            <p:nvPr/>
          </p:nvSpPr>
          <p:spPr>
            <a:xfrm>
              <a:off x="-78117" y="5131069"/>
              <a:ext cx="1103086" cy="1126586"/>
            </a:xfrm>
            <a:prstGeom prst="flowChartConnector">
              <a:avLst/>
            </a:prstGeom>
            <a:solidFill>
              <a:srgbClr val="59C4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7" b="53941"/>
            <a:stretch/>
          </p:blipFill>
          <p:spPr>
            <a:xfrm>
              <a:off x="-55778" y="5293018"/>
              <a:ext cx="1058407" cy="802687"/>
            </a:xfrm>
            <a:prstGeom prst="rect">
              <a:avLst/>
            </a:prstGeom>
          </p:spPr>
        </p:pic>
      </p:grpSp>
      <p:sp>
        <p:nvSpPr>
          <p:cNvPr id="12" name="タイトル 7"/>
          <p:cNvSpPr txBox="1">
            <a:spLocks/>
          </p:cNvSpPr>
          <p:nvPr/>
        </p:nvSpPr>
        <p:spPr>
          <a:xfrm>
            <a:off x="219571" y="223054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多重債務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6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7" grpId="0">
        <p:bldAsOne/>
      </p:bldGraphic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6"/>
          <p:cNvSpPr txBox="1">
            <a:spLocks noChangeArrowheads="1"/>
          </p:cNvSpPr>
          <p:nvPr/>
        </p:nvSpPr>
        <p:spPr bwMode="auto">
          <a:xfrm>
            <a:off x="236538" y="1714501"/>
            <a:ext cx="92074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5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目の前の借金を返せず、他からの借金で借金を返済する状態。</a:t>
            </a:r>
            <a:endParaRPr lang="en-US" altLang="ja-JP" sz="25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借金額が雪だるま式に増え続けます</a:t>
            </a:r>
            <a:r>
              <a:rPr lang="ja-JP" altLang="en-US" sz="25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lang="ja-JP" altLang="en-US" sz="2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絶対にダメ！</a:t>
            </a:r>
            <a:endParaRPr lang="en-US" altLang="ja-JP" sz="25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58" y="2576275"/>
            <a:ext cx="7016585" cy="36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36537" y="922442"/>
            <a:ext cx="4654710" cy="53805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lang="ja-JP" altLang="en-US" sz="2800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多重債務のメカニズム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2049023" y="4597619"/>
            <a:ext cx="1072056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3965513" y="4245524"/>
            <a:ext cx="973032" cy="525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5973812" y="3846131"/>
            <a:ext cx="973032" cy="525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タイトル 7"/>
          <p:cNvSpPr txBox="1">
            <a:spLocks/>
          </p:cNvSpPr>
          <p:nvPr/>
        </p:nvSpPr>
        <p:spPr>
          <a:xfrm>
            <a:off x="219571" y="223054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多重債務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067706" y="3922594"/>
            <a:ext cx="3175729" cy="23553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24"/>
          <p:cNvGrpSpPr/>
          <p:nvPr/>
        </p:nvGrpSpPr>
        <p:grpSpPr>
          <a:xfrm>
            <a:off x="902817" y="2496365"/>
            <a:ext cx="7433953" cy="4156733"/>
            <a:chOff x="3215353" y="4170881"/>
            <a:chExt cx="7433953" cy="4156733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3215353" y="4170881"/>
              <a:ext cx="7433953" cy="4156733"/>
              <a:chOff x="995136" y="67021"/>
              <a:chExt cx="7433953" cy="4156733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995136" y="67021"/>
                <a:ext cx="7433953" cy="41567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0" name="図 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0796" y="146982"/>
                <a:ext cx="7016585" cy="3672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" name="直線コネクタ 20"/>
              <p:cNvCxnSpPr/>
              <p:nvPr/>
            </p:nvCxnSpPr>
            <p:spPr>
              <a:xfrm>
                <a:off x="2134593" y="2179379"/>
                <a:ext cx="1072056" cy="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4051083" y="1827284"/>
                <a:ext cx="973032" cy="5254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直線コネクタ 23"/>
            <p:cNvCxnSpPr/>
            <p:nvPr/>
          </p:nvCxnSpPr>
          <p:spPr>
            <a:xfrm>
              <a:off x="8244347" y="5509831"/>
              <a:ext cx="973032" cy="5255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角丸四角形 10"/>
          <p:cNvSpPr/>
          <p:nvPr/>
        </p:nvSpPr>
        <p:spPr>
          <a:xfrm>
            <a:off x="2962676" y="3169123"/>
            <a:ext cx="3221986" cy="30944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/>
          <p:cNvGrpSpPr/>
          <p:nvPr/>
        </p:nvGrpSpPr>
        <p:grpSpPr>
          <a:xfrm>
            <a:off x="904907" y="2496364"/>
            <a:ext cx="7433953" cy="4156733"/>
            <a:chOff x="3215353" y="4170881"/>
            <a:chExt cx="7433953" cy="4156733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3215353" y="4170881"/>
              <a:ext cx="7433953" cy="4156733"/>
              <a:chOff x="995136" y="67021"/>
              <a:chExt cx="7433953" cy="4156733"/>
            </a:xfrm>
          </p:grpSpPr>
          <p:sp>
            <p:nvSpPr>
              <p:cNvPr id="36" name="正方形/長方形 35"/>
              <p:cNvSpPr/>
              <p:nvPr/>
            </p:nvSpPr>
            <p:spPr>
              <a:xfrm>
                <a:off x="995136" y="67021"/>
                <a:ext cx="7433953" cy="41567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7" name="図 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0796" y="146982"/>
                <a:ext cx="7016585" cy="3672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8" name="直線コネクタ 37"/>
              <p:cNvCxnSpPr/>
              <p:nvPr/>
            </p:nvCxnSpPr>
            <p:spPr>
              <a:xfrm>
                <a:off x="2134593" y="2179379"/>
                <a:ext cx="1072056" cy="0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>
                <a:off x="4051083" y="1827284"/>
                <a:ext cx="973032" cy="5254"/>
              </a:xfrm>
              <a:prstGeom prst="line">
                <a:avLst/>
              </a:pr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直線コネクタ 34"/>
            <p:cNvCxnSpPr/>
            <p:nvPr/>
          </p:nvCxnSpPr>
          <p:spPr>
            <a:xfrm>
              <a:off x="8244347" y="5509831"/>
              <a:ext cx="973032" cy="5255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25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/>
          <p:cNvSpPr txBox="1">
            <a:spLocks/>
          </p:cNvSpPr>
          <p:nvPr/>
        </p:nvSpPr>
        <p:spPr bwMode="auto">
          <a:xfrm>
            <a:off x="197537" y="863702"/>
            <a:ext cx="9339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 smtClean="0">
                <a:solidFill>
                  <a:srgbClr val="0000B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多重</a:t>
            </a:r>
            <a:r>
              <a:rPr lang="ja-JP" altLang="en-US" sz="2800" b="1" dirty="0">
                <a:solidFill>
                  <a:srgbClr val="0000B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債務相談者が借金をしたきっかけ</a:t>
            </a:r>
            <a:r>
              <a:rPr lang="ja-JP" altLang="en-US" sz="1800" b="1" dirty="0">
                <a:solidFill>
                  <a:srgbClr val="0000B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（複数回答可）</a:t>
            </a:r>
          </a:p>
        </p:txBody>
      </p:sp>
      <p:sp>
        <p:nvSpPr>
          <p:cNvPr id="3" name="テキスト ボックス 13"/>
          <p:cNvSpPr txBox="1">
            <a:spLocks noChangeArrowheads="1"/>
          </p:cNvSpPr>
          <p:nvPr/>
        </p:nvSpPr>
        <p:spPr bwMode="auto">
          <a:xfrm>
            <a:off x="197537" y="1417637"/>
            <a:ext cx="9344925" cy="436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95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95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年度（令和元年度）に地方自治体に寄せられた「多重債務」に関する相談</a:t>
            </a:r>
            <a:endParaRPr lang="en-US" altLang="ja-JP" sz="195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95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（年間</a:t>
            </a:r>
            <a:r>
              <a:rPr lang="en-US" altLang="ja-JP" sz="195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24,675</a:t>
            </a:r>
            <a:r>
              <a:rPr lang="ja-JP" altLang="en-US" sz="195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件）における （多重債務となる）借金をしたきっかけ 上位３項目</a:t>
            </a:r>
            <a:endParaRPr lang="en-US" altLang="ja-JP" sz="195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endParaRPr lang="en-US" altLang="ja-JP" sz="1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800" dirty="0">
                <a:solidFill>
                  <a:srgbClr val="F79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solidFill>
                  <a:srgbClr val="F79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6,917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人）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800" dirty="0">
                <a:solidFill>
                  <a:srgbClr val="F79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solidFill>
                  <a:srgbClr val="F79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（</a:t>
            </a:r>
            <a:r>
              <a:rPr lang="en-US" altLang="ja-JP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3,800</a:t>
            </a: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人）</a:t>
            </a:r>
            <a:endParaRPr lang="en-US" altLang="ja-JP" sz="2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F79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　</a:t>
            </a:r>
            <a:r>
              <a:rPr lang="ja-JP" altLang="en-US" sz="2800" dirty="0" smtClean="0">
                <a:solidFill>
                  <a:srgbClr val="F79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（</a:t>
            </a:r>
            <a:r>
              <a:rPr lang="en-US" altLang="ja-JP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2,632</a:t>
            </a: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endParaRPr lang="en-US" altLang="ja-JP" sz="2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80"/>
              </a:lnSpc>
              <a:spcBef>
                <a:spcPct val="0"/>
              </a:spcBef>
              <a:buNone/>
            </a:pPr>
            <a:r>
              <a:rPr lang="ja-JP" altLang="en-US" sz="2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注）</a:t>
            </a:r>
            <a:r>
              <a:rPr lang="ja-JP" altLang="en-US" sz="2400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「保証・借金の肩代わり」が理由</a:t>
            </a:r>
            <a:r>
              <a:rPr lang="ja-JP" altLang="en-US" sz="2400" u="sng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の人は、</a:t>
            </a:r>
            <a:r>
              <a:rPr lang="ja-JP" altLang="en-US" sz="2400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５番目（</a:t>
            </a:r>
            <a:r>
              <a:rPr lang="en-US" altLang="ja-JP" sz="2400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966</a:t>
            </a:r>
            <a:r>
              <a:rPr lang="ja-JP" altLang="en-US" sz="2400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人）</a:t>
            </a:r>
            <a:endParaRPr lang="en-US" altLang="ja-JP" sz="2400" u="sng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⇒特に「連帯保証人」について注意が必要</a:t>
            </a:r>
            <a:endParaRPr lang="en-US" altLang="ja-JP" sz="2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2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6"/>
          <p:cNvSpPr txBox="1">
            <a:spLocks noChangeArrowheads="1"/>
          </p:cNvSpPr>
          <p:nvPr/>
        </p:nvSpPr>
        <p:spPr bwMode="auto">
          <a:xfrm>
            <a:off x="1370531" y="4505327"/>
            <a:ext cx="79644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（出所）多重</a:t>
            </a: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債務問題及び消費者向け金融等に関する懇談会 第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回（</a:t>
            </a: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令和２年６月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日） </a:t>
            </a:r>
            <a:endParaRPr lang="en-US" altLang="ja-JP" sz="1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資料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1‐1</a:t>
            </a: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</a:t>
            </a: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地方自治体に寄せられた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多重債務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に関する相談の概況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(1)</a:t>
            </a:r>
            <a:r>
              <a:rPr lang="ja-JP" altLang="en-US" sz="1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　　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sz="1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角丸四角形 6">
            <a:extLst>
              <a:ext uri="{FF2B5EF4-FFF2-40B4-BE49-F238E27FC236}">
                <a16:creationId xmlns:a16="http://schemas.microsoft.com/office/drawing/2014/main" id="{35CA77B1-B9D9-42A6-A24F-C8AC922DDE85}"/>
              </a:ext>
            </a:extLst>
          </p:cNvPr>
          <p:cNvSpPr/>
          <p:nvPr/>
        </p:nvSpPr>
        <p:spPr>
          <a:xfrm>
            <a:off x="197537" y="5141475"/>
            <a:ext cx="8924374" cy="145732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多重債務のきっかけについて、動画で確認してみましょう。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⇒参考：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全国銀行協会「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お金のキホン」動画  多重債務①～④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https://www.youtube.com/playlist?list=PLKyyzrZ65OFbxglLa9N3iYtpUs-jTtfxS</a:t>
            </a:r>
          </a:p>
        </p:txBody>
      </p:sp>
      <p:sp>
        <p:nvSpPr>
          <p:cNvPr id="8" name="タイトル 7"/>
          <p:cNvSpPr txBox="1">
            <a:spLocks/>
          </p:cNvSpPr>
          <p:nvPr/>
        </p:nvSpPr>
        <p:spPr>
          <a:xfrm>
            <a:off x="219571" y="223054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多重債務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13"/>
          <p:cNvSpPr txBox="1">
            <a:spLocks noChangeArrowheads="1"/>
          </p:cNvSpPr>
          <p:nvPr/>
        </p:nvSpPr>
        <p:spPr bwMode="auto">
          <a:xfrm>
            <a:off x="349937" y="1983867"/>
            <a:ext cx="5241971" cy="179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endParaRPr lang="en-US" altLang="ja-JP" sz="1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低収入・収入の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減少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商品・サービス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購入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借金の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返済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1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11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132443" y="952242"/>
            <a:ext cx="7947918" cy="5526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</a:lstStyle>
          <a:p>
            <a:pPr>
              <a:defRPr/>
            </a:pPr>
            <a:r>
              <a:rPr lang="ja-JP" altLang="en-US" sz="2800" dirty="0" smtClean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2800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連帯保証人」について</a:t>
            </a:r>
          </a:p>
        </p:txBody>
      </p:sp>
      <p:sp>
        <p:nvSpPr>
          <p:cNvPr id="3" name="コンテンツ プレースホルダー 3"/>
          <p:cNvSpPr txBox="1">
            <a:spLocks/>
          </p:cNvSpPr>
          <p:nvPr/>
        </p:nvSpPr>
        <p:spPr>
          <a:xfrm>
            <a:off x="297254" y="1377213"/>
            <a:ext cx="8897346" cy="11521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kumimoji="1" sz="24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kumimoji="1" sz="20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kumimoji="1" sz="18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人的</a:t>
            </a: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担保には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dirty="0" smtClean="0">
                <a:solidFill>
                  <a:srgbClr val="F796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ja-JP" altLang="en-US" dirty="0">
                <a:solidFill>
                  <a:srgbClr val="F796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solidFill>
                  <a:srgbClr val="F796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あるが、　　　　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b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</a:t>
            </a: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のような違いがある。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連帯保証人に厳しい契約のケース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297256" y="2697291"/>
          <a:ext cx="8868682" cy="2593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0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保証人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連帯</a:t>
                      </a:r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保証人</a:t>
                      </a:r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※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62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062">
                <a:tc>
                  <a:txBody>
                    <a:bodyPr/>
                    <a:lstStyle/>
                    <a:p>
                      <a:endParaRPr kumimoji="1" lang="en-US" altLang="ja-JP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en-US" altLang="ja-JP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062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保証人が複数いる場合、頭数で割った金額のみ返済すればよい。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他に連帯保証人がいても、（極度額の範囲で）返済しなければならない。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コンテンツ プレースホルダー 3"/>
          <p:cNvSpPr txBox="1">
            <a:spLocks/>
          </p:cNvSpPr>
          <p:nvPr/>
        </p:nvSpPr>
        <p:spPr>
          <a:xfrm>
            <a:off x="297256" y="5420129"/>
            <a:ext cx="8868682" cy="8901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kumimoji="1" sz="24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kumimoji="1" sz="20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kumimoji="1" sz="18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・連帯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保証人になるということは、自分が借りるのと同じ。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・安易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に連帯保証人にならないこと。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4830" y="2133108"/>
            <a:ext cx="458878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債権者から返済を迫られたとき</a:t>
            </a:r>
          </a:p>
        </p:txBody>
      </p:sp>
      <p:sp>
        <p:nvSpPr>
          <p:cNvPr id="9" name="タイトル 7"/>
          <p:cNvSpPr txBox="1">
            <a:spLocks/>
          </p:cNvSpPr>
          <p:nvPr/>
        </p:nvSpPr>
        <p:spPr>
          <a:xfrm>
            <a:off x="219571" y="223054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多重債務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コンテンツ プレースホルダー 3"/>
          <p:cNvSpPr txBox="1">
            <a:spLocks/>
          </p:cNvSpPr>
          <p:nvPr/>
        </p:nvSpPr>
        <p:spPr>
          <a:xfrm>
            <a:off x="2659221" y="1377988"/>
            <a:ext cx="1836579" cy="5138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kumimoji="1" sz="24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kumimoji="1" sz="20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kumimoji="1" sz="18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保証人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コンテンツ プレースホルダー 3"/>
          <p:cNvSpPr txBox="1">
            <a:spLocks/>
          </p:cNvSpPr>
          <p:nvPr/>
        </p:nvSpPr>
        <p:spPr>
          <a:xfrm>
            <a:off x="4495800" y="1377213"/>
            <a:ext cx="2378064" cy="5138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kumimoji="1" sz="24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kumimoji="1" sz="20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kumimoji="1" sz="18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「連帯保証人」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　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　　　　　　　　　　　　　　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7256" y="3111082"/>
            <a:ext cx="4652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「まずは借りた本人に請求して」と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言え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る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。（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催告の抗弁権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254" y="3106821"/>
            <a:ext cx="4374757" cy="646331"/>
          </a:xfrm>
          <a:prstGeom prst="rect">
            <a:avLst/>
          </a:prstGeom>
          <a:solidFill>
            <a:srgbClr val="B4C7E7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「まずは借りた本人に請求して」と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言え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る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。（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催告の抗弁権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7255" y="3757413"/>
            <a:ext cx="4652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「借りた本人の財産から返済してもらい、足りない分だけ払う」と言える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検索の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抗弁権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7254" y="3766654"/>
            <a:ext cx="4374757" cy="923330"/>
          </a:xfrm>
          <a:prstGeom prst="rect">
            <a:avLst/>
          </a:prstGeom>
          <a:solidFill>
            <a:srgbClr val="B4C7E7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「借りた本人の財産から返済してもらい、足りない分だけ払う」と言える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検索の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抗弁権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6731" y="3086107"/>
            <a:ext cx="4652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左記抗弁はできず、本人にかわって（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極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度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額の範囲で）返済する義務あり。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06731" y="3752095"/>
            <a:ext cx="4652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左記抗弁はできず、本人にかわって（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極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度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額の範囲で）返済する義務あり。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06731" y="3086106"/>
            <a:ext cx="4459207" cy="646331"/>
          </a:xfrm>
          <a:prstGeom prst="rect">
            <a:avLst/>
          </a:prstGeom>
          <a:solidFill>
            <a:srgbClr val="B4C7E7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左記抗弁はできず、本人にかわって（極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度額の範囲で）返済する義務あり。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06730" y="3752095"/>
            <a:ext cx="4459207" cy="923330"/>
          </a:xfrm>
          <a:prstGeom prst="rect">
            <a:avLst/>
          </a:prstGeom>
          <a:solidFill>
            <a:srgbClr val="B4C7E7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左記抗弁はできず、本人にかわって（極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度額の範囲で）返済する義務あり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defRPr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1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2"/>
          <p:cNvSpPr txBox="1">
            <a:spLocks/>
          </p:cNvSpPr>
          <p:nvPr/>
        </p:nvSpPr>
        <p:spPr>
          <a:xfrm>
            <a:off x="-150607" y="3280120"/>
            <a:ext cx="9720943" cy="31429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447675">
              <a:buFont typeface="Arial" panose="020B0604020202020204" pitchFamily="34" charset="0"/>
              <a:buNone/>
            </a:pPr>
            <a:r>
              <a:rPr lang="ja-JP" altLang="en-US" sz="23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（専門家の相談窓口）</a:t>
            </a:r>
            <a:endParaRPr lang="en-US" altLang="ja-JP" sz="23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725488">
              <a:buFont typeface="Wingdings" pitchFamily="2" charset="2"/>
              <a:buChar char="Ø"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消費生活センターの相談窓口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（全国共通短縮ダイヤル「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188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」）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⇒各都道府県、市町村に設置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725488">
              <a:buFont typeface="Wingdings" pitchFamily="2" charset="2"/>
              <a:buChar char="Ø"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その他の相談窓口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081088" lvl="1"/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金融庁「相談窓口」 </a:t>
            </a:r>
          </a:p>
          <a:p>
            <a:pPr marL="1081088" lvl="1"/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日本クレジットカウンセリング協会「センター・相談室」 </a:t>
            </a:r>
          </a:p>
          <a:p>
            <a:pPr marL="1081088" lvl="1"/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日本貸金業協会「貸金業相談・紛争解決センター」  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081088" lvl="1"/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全国銀行協会相談室「カウンセリングサービス」</a:t>
            </a:r>
          </a:p>
          <a:p>
            <a:pPr marL="852488" lvl="1" indent="0">
              <a:buFont typeface="Arial" panose="020B0604020202020204" pitchFamily="34" charset="0"/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197537" y="1503081"/>
            <a:ext cx="9644743" cy="840069"/>
          </a:xfrm>
        </p:spPr>
        <p:txBody>
          <a:bodyPr>
            <a:noAutofit/>
          </a:bodyPr>
          <a:lstStyle/>
          <a:p>
            <a:pPr indent="11113">
              <a:lnSpc>
                <a:spcPct val="100000"/>
              </a:lnSpc>
              <a:spcBef>
                <a:spcPts val="0"/>
              </a:spcBef>
            </a:pPr>
            <a:r>
              <a:rPr lang="ja-JP" altLang="en-US" sz="2300" b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3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借金返済のための新たな借り入れは絶対にしない！</a:t>
            </a:r>
            <a:r>
              <a:rPr lang="en-US" altLang="ja-JP" sz="23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3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3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・安易に連帯保証人にはならない！</a:t>
            </a:r>
            <a:endParaRPr lang="ja-JP" altLang="en-US" sz="2300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03333" y="865426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0000B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まとめ</a:t>
            </a:r>
            <a:endParaRPr lang="ja-JP" altLang="en-US" sz="2800" dirty="0"/>
          </a:p>
        </p:txBody>
      </p:sp>
      <p:sp>
        <p:nvSpPr>
          <p:cNvPr id="6" name="タイトル 7"/>
          <p:cNvSpPr txBox="1">
            <a:spLocks/>
          </p:cNvSpPr>
          <p:nvPr/>
        </p:nvSpPr>
        <p:spPr>
          <a:xfrm>
            <a:off x="219571" y="223054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多重債務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97536" y="2233577"/>
            <a:ext cx="9644743" cy="771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600" b="1" i="0" kern="12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j-cs"/>
              </a:defRPr>
            </a:lvl1pPr>
          </a:lstStyle>
          <a:p>
            <a:pPr indent="11113">
              <a:lnSpc>
                <a:spcPct val="100000"/>
              </a:lnSpc>
              <a:spcBef>
                <a:spcPts val="0"/>
              </a:spcBef>
            </a:pPr>
            <a:r>
              <a:rPr lang="ja-JP" altLang="en-US" sz="23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・独りで悩まず、まずは家族、友人など身近な人に相談を。</a:t>
            </a:r>
            <a:r>
              <a:rPr lang="en-US" altLang="ja-JP" sz="23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3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3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300" b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身近に相談できる人がいないときは、「専門家」に。</a:t>
            </a:r>
            <a:endParaRPr lang="ja-JP" altLang="en-US" sz="2300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10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"/>
          <p:cNvSpPr txBox="1">
            <a:spLocks noChangeArrowheads="1"/>
          </p:cNvSpPr>
          <p:nvPr/>
        </p:nvSpPr>
        <p:spPr bwMode="auto">
          <a:xfrm>
            <a:off x="771352" y="2644668"/>
            <a:ext cx="77926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ja-JP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ローンの基礎</a:t>
            </a:r>
            <a:endParaRPr lang="en-US" altLang="ja-JP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391096" y="4547696"/>
            <a:ext cx="655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全国銀行協会</a:t>
            </a:r>
          </a:p>
        </p:txBody>
      </p:sp>
    </p:spTree>
    <p:extLst>
      <p:ext uri="{BB962C8B-B14F-4D97-AF65-F5344CB8AC3E}">
        <p14:creationId xmlns:p14="http://schemas.microsoft.com/office/powerpoint/2010/main" val="181057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30"/>
          <p:cNvSpPr txBox="1">
            <a:spLocks noChangeArrowheads="1"/>
          </p:cNvSpPr>
          <p:nvPr/>
        </p:nvSpPr>
        <p:spPr bwMode="auto">
          <a:xfrm>
            <a:off x="1512880" y="4850740"/>
            <a:ext cx="72661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　　　　　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　　　　　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　　　　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　　　　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70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　　　　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　　　　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　　　　　</a:t>
            </a:r>
          </a:p>
        </p:txBody>
      </p:sp>
      <p:sp>
        <p:nvSpPr>
          <p:cNvPr id="3" name="テキスト ボックス 81"/>
          <p:cNvSpPr txBox="1">
            <a:spLocks noChangeArrowheads="1"/>
          </p:cNvSpPr>
          <p:nvPr/>
        </p:nvSpPr>
        <p:spPr bwMode="auto">
          <a:xfrm>
            <a:off x="366174" y="1691305"/>
            <a:ext cx="1117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844083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（金額）</a:t>
            </a:r>
          </a:p>
        </p:txBody>
      </p:sp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105970" y="888124"/>
            <a:ext cx="854449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ja-JP" altLang="en-US" sz="2800" b="1" dirty="0">
                <a:solidFill>
                  <a:srgbClr val="0000C8"/>
                </a:solidFill>
                <a:latin typeface="メイリオ" panose="020B0604030504040204" pitchFamily="50" charset="-128"/>
                <a:cs typeface="メイリオ" panose="020B0604030504040204" pitchFamily="50" charset="-128"/>
              </a:rPr>
              <a:t>資金ニーズと自己資金積み上げ時期のミスマッチ</a:t>
            </a:r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5522782" y="1958486"/>
            <a:ext cx="4335" cy="492739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 bwMode="auto">
          <a:xfrm>
            <a:off x="1468973" y="4775115"/>
            <a:ext cx="71814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 bwMode="auto">
          <a:xfrm>
            <a:off x="1468973" y="1618087"/>
            <a:ext cx="0" cy="3157028"/>
          </a:xfrm>
          <a:prstGeom prst="line">
            <a:avLst/>
          </a:prstGeom>
          <a:ln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弧 11"/>
          <p:cNvSpPr/>
          <p:nvPr/>
        </p:nvSpPr>
        <p:spPr bwMode="auto">
          <a:xfrm rot="10082361">
            <a:off x="-963763" y="1275324"/>
            <a:ext cx="6613492" cy="2845388"/>
          </a:xfrm>
          <a:prstGeom prst="arc">
            <a:avLst>
              <a:gd name="adj1" fmla="val 11227435"/>
              <a:gd name="adj2" fmla="val 18483893"/>
            </a:avLst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844083">
              <a:defRPr/>
            </a:pPr>
            <a:endParaRPr lang="ja-JP" altLang="en-US" sz="1534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cxnSp>
        <p:nvCxnSpPr>
          <p:cNvPr id="13" name="直線コネクタ 12"/>
          <p:cNvCxnSpPr/>
          <p:nvPr/>
        </p:nvCxnSpPr>
        <p:spPr bwMode="auto">
          <a:xfrm>
            <a:off x="5527117" y="1950956"/>
            <a:ext cx="691324" cy="0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 bwMode="auto">
          <a:xfrm>
            <a:off x="6218441" y="1943427"/>
            <a:ext cx="2046734" cy="15971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35"/>
          <p:cNvSpPr/>
          <p:nvPr/>
        </p:nvSpPr>
        <p:spPr>
          <a:xfrm>
            <a:off x="2858816" y="2467760"/>
            <a:ext cx="2091698" cy="1110934"/>
          </a:xfrm>
          <a:prstGeom prst="ellipse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教育資金</a:t>
            </a:r>
          </a:p>
        </p:txBody>
      </p:sp>
      <p:sp>
        <p:nvSpPr>
          <p:cNvPr id="16" name="楕円 36"/>
          <p:cNvSpPr/>
          <p:nvPr/>
        </p:nvSpPr>
        <p:spPr>
          <a:xfrm>
            <a:off x="1512880" y="1565843"/>
            <a:ext cx="2217143" cy="1232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住宅購入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資金</a:t>
            </a:r>
          </a:p>
        </p:txBody>
      </p:sp>
      <p:sp>
        <p:nvSpPr>
          <p:cNvPr id="9" name="楕円 39"/>
          <p:cNvSpPr/>
          <p:nvPr/>
        </p:nvSpPr>
        <p:spPr>
          <a:xfrm>
            <a:off x="1299750" y="3575253"/>
            <a:ext cx="4573029" cy="531081"/>
          </a:xfrm>
          <a:prstGeom prst="ellipse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マイカー購入資金</a:t>
            </a:r>
          </a:p>
        </p:txBody>
      </p:sp>
      <p:sp>
        <p:nvSpPr>
          <p:cNvPr id="17" name="タイトル 7"/>
          <p:cNvSpPr txBox="1">
            <a:spLocks/>
          </p:cNvSpPr>
          <p:nvPr/>
        </p:nvSpPr>
        <p:spPr>
          <a:xfrm>
            <a:off x="219571" y="223054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ライフプラン実現の手段としてのローン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197537" y="5433644"/>
            <a:ext cx="8419413" cy="9310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自らのライフプランを前倒しで実現する手段として、ローンと</a:t>
            </a:r>
            <a:endParaRPr lang="en-US" altLang="ja-JP" sz="20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いう選択肢がある（＝ローン利用で時間を買うことができる）</a:t>
            </a:r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6947575" y="2202523"/>
            <a:ext cx="385762" cy="2652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7304583" y="1996913"/>
            <a:ext cx="168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自己資金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の推移</a:t>
            </a:r>
          </a:p>
        </p:txBody>
      </p:sp>
    </p:spTree>
    <p:extLst>
      <p:ext uri="{BB962C8B-B14F-4D97-AF65-F5344CB8AC3E}">
        <p14:creationId xmlns:p14="http://schemas.microsoft.com/office/powerpoint/2010/main" val="354871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9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/>
          <p:cNvSpPr>
            <a:spLocks noGrp="1"/>
          </p:cNvSpPr>
          <p:nvPr>
            <p:ph type="title"/>
          </p:nvPr>
        </p:nvSpPr>
        <p:spPr>
          <a:xfrm>
            <a:off x="164670" y="974383"/>
            <a:ext cx="7948612" cy="552450"/>
          </a:xfrm>
        </p:spPr>
        <p:txBody>
          <a:bodyPr/>
          <a:lstStyle/>
          <a:p>
            <a:pPr algn="l" eaLnBrk="1" hangingPunct="1"/>
            <a:r>
              <a:rPr lang="ja-JP" altLang="en-US" sz="2800" dirty="0">
                <a:solidFill>
                  <a:srgbClr val="000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住宅購入資金で考えてみると？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659"/>
            <a:ext cx="9391655" cy="300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164671" y="5033696"/>
            <a:ext cx="8452280" cy="12197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ローンは便利ですが、利息をつけて返済しなければならず、　　　　　　　　　</a:t>
            </a:r>
            <a:endParaRPr lang="en-US" altLang="ja-JP" sz="20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返済できない場合は、「信用」を失います。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8002592" y="2822297"/>
            <a:ext cx="900112" cy="11266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879" y="2848760"/>
            <a:ext cx="1031538" cy="113370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5226056" y="2620198"/>
            <a:ext cx="719137" cy="13286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425014" y="3645648"/>
            <a:ext cx="719137" cy="30324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82638" y="2612225"/>
            <a:ext cx="747666" cy="13286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81596" y="3645649"/>
            <a:ext cx="747666" cy="2952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209048" y="2734478"/>
            <a:ext cx="907344" cy="124799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516940" y="4168836"/>
            <a:ext cx="428253" cy="156256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02052" y="4168836"/>
            <a:ext cx="428253" cy="156256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27" y="2881359"/>
            <a:ext cx="1228587" cy="11303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35" y="2894251"/>
            <a:ext cx="1097451" cy="107275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0" y="2910131"/>
            <a:ext cx="1097451" cy="1072759"/>
          </a:xfrm>
          <a:prstGeom prst="rect">
            <a:avLst/>
          </a:prstGeom>
        </p:spPr>
      </p:pic>
      <p:sp>
        <p:nvSpPr>
          <p:cNvPr id="20" name="タイトル 7"/>
          <p:cNvSpPr txBox="1">
            <a:spLocks/>
          </p:cNvSpPr>
          <p:nvPr/>
        </p:nvSpPr>
        <p:spPr>
          <a:xfrm>
            <a:off x="219571" y="223054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ライフプラン実現の手段としてのローン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695827" y="1430753"/>
            <a:ext cx="4934870" cy="3059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05159" y="1444912"/>
            <a:ext cx="4934870" cy="3059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38816" y="1081152"/>
            <a:ext cx="9342069" cy="161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8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2pPr>
            <a:lvl3pPr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5pPr>
            <a:lvl6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6pPr>
            <a:lvl7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7pPr>
            <a:lvl8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8pPr>
            <a:lvl9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メイリオ" panose="020B0604030504040204" pitchFamily="50" charset="-128"/>
              </a:rPr>
              <a:t>・</a:t>
            </a:r>
            <a:r>
              <a:rPr lang="ja-JP" altLang="en-US" sz="2400" dirty="0">
                <a:solidFill>
                  <a:srgbClr val="FF6600"/>
                </a:solidFill>
                <a:cs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solidFill>
                  <a:srgbClr val="FF6600"/>
                </a:solidFill>
                <a:cs typeface="メイリオ" panose="020B0604030504040204" pitchFamily="50" charset="-128"/>
              </a:rPr>
              <a:t>　　　</a:t>
            </a:r>
            <a:r>
              <a:rPr lang="ja-JP" altLang="en-US" sz="2400" dirty="0" smtClean="0">
                <a:cs typeface="メイリオ" panose="020B0604030504040204" pitchFamily="50" charset="-128"/>
              </a:rPr>
              <a:t>とはお金の使用料のこと。</a:t>
            </a:r>
            <a:endParaRPr lang="en-US" altLang="ja-JP" sz="2400" dirty="0" smtClean="0">
              <a:cs typeface="メイリオ" panose="020B0604030504040204" pitchFamily="50" charset="-128"/>
            </a:endParaRPr>
          </a:p>
          <a:p>
            <a:pPr algn="l">
              <a:spcBef>
                <a:spcPct val="20000"/>
              </a:spcBef>
            </a:pPr>
            <a:r>
              <a:rPr lang="ja-JP" altLang="en-US" sz="2400" dirty="0" smtClean="0">
                <a:cs typeface="メイリオ" panose="020B0604030504040204" pitchFamily="50" charset="-128"/>
              </a:rPr>
              <a:t>　同じ種類のローンでも、金融機関によって金利は異なる。</a:t>
            </a:r>
            <a:endParaRPr lang="en-US" altLang="ja-JP" sz="2400" dirty="0">
              <a:cs typeface="メイリオ" panose="020B0604030504040204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-155833" y="1042021"/>
            <a:ext cx="3157435" cy="49074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</a:lstStyle>
          <a:p>
            <a:pPr algn="ctr"/>
            <a:r>
              <a:rPr lang="ja-JP" altLang="en-US" sz="2800" dirty="0" smtClean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金利</a:t>
            </a:r>
            <a:r>
              <a:rPr lang="ja-JP" altLang="en-US" sz="2800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について</a:t>
            </a:r>
          </a:p>
        </p:txBody>
      </p:sp>
      <p:sp>
        <p:nvSpPr>
          <p:cNvPr id="5" name="角丸四角形 6">
            <a:extLst>
              <a:ext uri="{FF2B5EF4-FFF2-40B4-BE49-F238E27FC236}">
                <a16:creationId xmlns:a16="http://schemas.microsoft.com/office/drawing/2014/main" id="{35CA77B1-B9D9-42A6-A24F-C8AC922DDE85}"/>
              </a:ext>
            </a:extLst>
          </p:cNvPr>
          <p:cNvSpPr/>
          <p:nvPr/>
        </p:nvSpPr>
        <p:spPr>
          <a:xfrm>
            <a:off x="428957" y="5500906"/>
            <a:ext cx="8632761" cy="733646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参考：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全国銀行協会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住宅ローン新規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借り入れ返済シミュレーション</a:t>
            </a:r>
            <a:endParaRPr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https://www.zenginkyo.or.jp/article/simulation/loan-new/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855981" y="3086446"/>
          <a:ext cx="7891992" cy="219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023"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58" marR="99058" marT="45733" marB="45733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  <a:r>
                        <a:rPr kumimoji="1" lang="en-US" altLang="ja-JP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2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％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の場合</a:t>
                      </a:r>
                    </a:p>
                  </a:txBody>
                  <a:tcPr marL="99058" marR="99058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金利３％の場合</a:t>
                      </a:r>
                    </a:p>
                  </a:txBody>
                  <a:tcPr marL="99058" marR="99058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39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返済額</a:t>
                      </a:r>
                      <a:endParaRPr kumimoji="1" lang="en-US" altLang="ja-JP" sz="200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（毎月）</a:t>
                      </a:r>
                    </a:p>
                  </a:txBody>
                  <a:tcPr marL="99058" marR="99058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２１，２４７円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58" marR="99058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１７，９６８円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58" marR="99058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2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総返済額</a:t>
                      </a:r>
                    </a:p>
                  </a:txBody>
                  <a:tcPr marL="99058" marR="99058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約１２７万５千円</a:t>
                      </a:r>
                    </a:p>
                  </a:txBody>
                  <a:tcPr marL="99058" marR="99058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約</a:t>
                      </a:r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１０７万８千円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58" marR="99058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639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支払う</a:t>
                      </a:r>
                      <a:r>
                        <a:rPr kumimoji="1" lang="en-US" altLang="ja-JP" sz="200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/>
                      </a:r>
                      <a:br>
                        <a:rPr kumimoji="1" lang="en-US" altLang="ja-JP" sz="200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200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利息</a:t>
                      </a:r>
                    </a:p>
                  </a:txBody>
                  <a:tcPr marL="99058" marR="99058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58" marR="99058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58" marR="99058" marT="45733" marB="4573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テキスト ボックス 4"/>
          <p:cNvSpPr txBox="1">
            <a:spLocks noChangeArrowheads="1"/>
          </p:cNvSpPr>
          <p:nvPr/>
        </p:nvSpPr>
        <p:spPr bwMode="auto">
          <a:xfrm>
            <a:off x="428957" y="2341209"/>
            <a:ext cx="9151928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>
              <a:buNone/>
            </a:pPr>
            <a:r>
              <a:rPr lang="ja-JP" altLang="en-US" sz="18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（例）</a:t>
            </a:r>
            <a:r>
              <a:rPr lang="en-US" altLang="ja-JP" sz="18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lang="ja-JP" altLang="en-US" sz="18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万円を金利（年率）</a:t>
            </a:r>
            <a:r>
              <a:rPr lang="en-US" altLang="ja-JP" sz="18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800" dirty="0">
                <a:latin typeface="メイリオ" panose="020B0604030504040204" pitchFamily="50" charset="-128"/>
                <a:cs typeface="メイリオ" panose="020B0604030504040204" pitchFamily="50" charset="-128"/>
              </a:rPr>
              <a:t>％と３％で、同じ５年返済で借りた場合の利息は？　　　　　　</a:t>
            </a:r>
            <a:endParaRPr lang="en-US" altLang="ja-JP" sz="1800" dirty="0">
              <a:latin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buNone/>
            </a:pPr>
            <a:r>
              <a:rPr lang="ja-JP" altLang="en-US" sz="1800" dirty="0">
                <a:latin typeface="メイリオ" panose="020B0604030504040204" pitchFamily="50" charset="-128"/>
              </a:rPr>
              <a:t>　　　　　　　　　　　　　　　　　　　　　　</a:t>
            </a:r>
            <a:r>
              <a:rPr lang="ja-JP" altLang="en-US" sz="1400" dirty="0">
                <a:latin typeface="メイリオ" panose="020B0604030504040204" pitchFamily="50" charset="-128"/>
              </a:rPr>
              <a:t>（元利均等返済でボーナス払いなしの場合）</a:t>
            </a:r>
          </a:p>
          <a:p>
            <a:pPr>
              <a:buNone/>
            </a:pPr>
            <a:endParaRPr lang="ja-JP" altLang="en-US" sz="1800" dirty="0"/>
          </a:p>
        </p:txBody>
      </p:sp>
      <p:sp>
        <p:nvSpPr>
          <p:cNvPr id="9" name="タイトル 7"/>
          <p:cNvSpPr txBox="1">
            <a:spLocks/>
          </p:cNvSpPr>
          <p:nvPr/>
        </p:nvSpPr>
        <p:spPr>
          <a:xfrm>
            <a:off x="219571" y="223054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ライフプラン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実現の手段としてのローン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38816" y="1211627"/>
            <a:ext cx="1902542" cy="92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8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2pPr>
            <a:lvl3pPr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5pPr>
            <a:lvl6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6pPr>
            <a:lvl7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7pPr>
            <a:lvl8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8pPr>
            <a:lvl9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メイリオ" panose="020B0604030504040204" pitchFamily="50" charset="-128"/>
              </a:rPr>
              <a:t>・</a:t>
            </a:r>
            <a:r>
              <a:rPr lang="ja-JP" altLang="en-US" sz="2400" dirty="0" smtClean="0">
                <a:cs typeface="メイリオ" panose="020B0604030504040204" pitchFamily="50" charset="-128"/>
              </a:rPr>
              <a:t>「金利」</a:t>
            </a:r>
            <a:endParaRPr lang="en-US" altLang="ja-JP" sz="2400" dirty="0"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3627" y="4698511"/>
            <a:ext cx="302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約２７万５千円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11644" y="4700751"/>
            <a:ext cx="302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zh-TW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７万８千円</a:t>
            </a:r>
          </a:p>
        </p:txBody>
      </p:sp>
    </p:spTree>
    <p:extLst>
      <p:ext uri="{BB962C8B-B14F-4D97-AF65-F5344CB8AC3E}">
        <p14:creationId xmlns:p14="http://schemas.microsoft.com/office/powerpoint/2010/main" val="372752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431125" y="3257551"/>
            <a:ext cx="5621673" cy="3176692"/>
            <a:chOff x="5727461" y="3011163"/>
            <a:chExt cx="4081030" cy="3421619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461" y="3011163"/>
              <a:ext cx="3558161" cy="3022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6883251" y="3763060"/>
              <a:ext cx="1437394" cy="430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出資法上限金利</a:t>
              </a: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946054" y="5074736"/>
              <a:ext cx="1809776" cy="4309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利息制限法上限金利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803471" y="4323607"/>
              <a:ext cx="508767" cy="397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20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％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643876" y="4632039"/>
              <a:ext cx="508767" cy="397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18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％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8066261" y="5029335"/>
              <a:ext cx="508767" cy="397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15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％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123044" y="6013379"/>
              <a:ext cx="676338" cy="397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10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万円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201851" y="6034974"/>
              <a:ext cx="779908" cy="397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100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万円</a:t>
              </a: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9473347" y="3135145"/>
              <a:ext cx="335144" cy="134260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刑事罰対象</a:t>
              </a:r>
            </a:p>
          </p:txBody>
        </p:sp>
        <p:cxnSp>
          <p:nvCxnSpPr>
            <p:cNvPr id="12" name="カギ線コネクタ 11"/>
            <p:cNvCxnSpPr/>
            <p:nvPr/>
          </p:nvCxnSpPr>
          <p:spPr>
            <a:xfrm rot="5400000" flipH="1" flipV="1">
              <a:off x="8931718" y="3827209"/>
              <a:ext cx="751059" cy="111102"/>
            </a:xfrm>
            <a:prstGeom prst="bentConnector3">
              <a:avLst>
                <a:gd name="adj1" fmla="val -246"/>
              </a:avLst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9473347" y="4590265"/>
              <a:ext cx="335144" cy="159123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超過分は無効</a:t>
              </a:r>
            </a:p>
          </p:txBody>
        </p:sp>
        <p:cxnSp>
          <p:nvCxnSpPr>
            <p:cNvPr id="14" name="カギ線コネクタ 13"/>
            <p:cNvCxnSpPr/>
            <p:nvPr/>
          </p:nvCxnSpPr>
          <p:spPr>
            <a:xfrm rot="5400000" flipH="1" flipV="1">
              <a:off x="9007563" y="4555040"/>
              <a:ext cx="616864" cy="153998"/>
            </a:xfrm>
            <a:prstGeom prst="bentConnector3">
              <a:avLst>
                <a:gd name="adj1" fmla="val 2942"/>
              </a:avLst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7721776" y="4478707"/>
              <a:ext cx="1139488" cy="39780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行政処分対象</a:t>
              </a:r>
            </a:p>
          </p:txBody>
        </p:sp>
      </p:grpSp>
      <p:sp>
        <p:nvSpPr>
          <p:cNvPr id="17" name="タイトル 2"/>
          <p:cNvSpPr txBox="1">
            <a:spLocks/>
          </p:cNvSpPr>
          <p:nvPr/>
        </p:nvSpPr>
        <p:spPr>
          <a:xfrm>
            <a:off x="0" y="983356"/>
            <a:ext cx="9353403" cy="449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</a:lstStyle>
          <a:p>
            <a:r>
              <a:rPr lang="ja-JP" altLang="en-US" sz="2800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（参考）上限金利について</a:t>
            </a:r>
            <a:endParaRPr lang="en-US" altLang="ja-JP" sz="2400" dirty="0">
              <a:solidFill>
                <a:srgbClr val="0000C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en-US" sz="2800" dirty="0">
              <a:solidFill>
                <a:srgbClr val="0000C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コンテンツ プレースホルダー 1"/>
          <p:cNvSpPr txBox="1">
            <a:spLocks/>
          </p:cNvSpPr>
          <p:nvPr/>
        </p:nvSpPr>
        <p:spPr>
          <a:xfrm>
            <a:off x="216760" y="1508050"/>
            <a:ext cx="9136643" cy="16888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・金融機関等が設定する金利は、「利息制限法」により上限が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定められる（超過分は無効）。　　　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・さらに貸金業者が設定する金利は、「出資法」により上限が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定められる（超過すると刑事罰対象）。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タイトル 7"/>
          <p:cNvSpPr txBox="1">
            <a:spLocks/>
          </p:cNvSpPr>
          <p:nvPr/>
        </p:nvSpPr>
        <p:spPr>
          <a:xfrm>
            <a:off x="219571" y="223054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ライフプラン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実現の手段としてのローン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20574" y="3256481"/>
            <a:ext cx="111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（金利）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80862" y="6262716"/>
            <a:ext cx="171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（借入金額）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41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8"/>
          <p:cNvSpPr txBox="1">
            <a:spLocks noChangeArrowheads="1"/>
          </p:cNvSpPr>
          <p:nvPr/>
        </p:nvSpPr>
        <p:spPr bwMode="auto">
          <a:xfrm>
            <a:off x="383190" y="1666415"/>
            <a:ext cx="8871646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Q.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の２人から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借金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の申し込みを受けたとしたら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　</a:t>
            </a:r>
            <a:endParaRPr lang="en-US" altLang="ja-JP" sz="24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あなたは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どちらにお金を貸したいと思いますか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lang="ja-JP" altLang="en-US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3275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None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Ａさん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：以前貸したときに、しっかり返済してくれた。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32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お金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は、家族の入院費用に使うようだ。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32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次の給料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日に返済するとのこと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32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32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Ｂさん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：以前貸したときに、返済が滞った。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32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お金は、遊興費に使うようだ。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32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まとまったお金が手元に入ったら返済する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endParaRPr lang="en-US" altLang="ja-JP" sz="24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32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の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こと。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41300" y="881880"/>
            <a:ext cx="4654710" cy="53805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lang="ja-JP" altLang="en-US" sz="2800" dirty="0" smtClean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2800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信用」の重要性</a:t>
            </a:r>
          </a:p>
        </p:txBody>
      </p:sp>
      <p:sp>
        <p:nvSpPr>
          <p:cNvPr id="6" name="タイトル 7"/>
          <p:cNvSpPr txBox="1">
            <a:spLocks/>
          </p:cNvSpPr>
          <p:nvPr/>
        </p:nvSpPr>
        <p:spPr>
          <a:xfrm>
            <a:off x="219571" y="223054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「信用」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789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35" y="2586312"/>
            <a:ext cx="9201150" cy="3619500"/>
          </a:xfrm>
          <a:prstGeom prst="rect">
            <a:avLst/>
          </a:prstGeom>
        </p:spPr>
      </p:pic>
      <p:sp>
        <p:nvSpPr>
          <p:cNvPr id="3" name="テキスト ボックス 8"/>
          <p:cNvSpPr txBox="1">
            <a:spLocks noChangeArrowheads="1"/>
          </p:cNvSpPr>
          <p:nvPr/>
        </p:nvSpPr>
        <p:spPr bwMode="auto">
          <a:xfrm>
            <a:off x="217251" y="1262874"/>
            <a:ext cx="93839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お金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を借りる人の「信用」は、次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20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b="1" dirty="0" smtClean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表すことができると　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いわれて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います。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この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「信用」を客観的に判断する材料（クレジットやローンの借入れ情報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   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返済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や延滞の情報など）が登録されているのが</a:t>
            </a:r>
            <a:r>
              <a:rPr lang="ja-JP" altLang="en-US" sz="20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「個人信用情報機関」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です。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11"/>
          <p:cNvSpPr txBox="1"/>
          <p:nvPr/>
        </p:nvSpPr>
        <p:spPr>
          <a:xfrm>
            <a:off x="243047" y="825104"/>
            <a:ext cx="3811058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2800" b="1" dirty="0" smtClean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４つ</a:t>
            </a:r>
            <a:r>
              <a:rPr lang="ja-JP" altLang="en-US" sz="2800" b="1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のＣ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688495" y="3095092"/>
            <a:ext cx="3540604" cy="1276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haracter</a:t>
            </a: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－人格）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724227" y="4600576"/>
            <a:ext cx="3504872" cy="1257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apital</a:t>
            </a: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－資産）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4614862" y="4737213"/>
            <a:ext cx="3314700" cy="8727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（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ontrol</a:t>
            </a: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－自己管理）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4614863" y="3095091"/>
            <a:ext cx="3457575" cy="1276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apacity</a:t>
            </a: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－支払能力）</a:t>
            </a:r>
          </a:p>
        </p:txBody>
      </p:sp>
      <p:sp>
        <p:nvSpPr>
          <p:cNvPr id="13" name="タイトル 7"/>
          <p:cNvSpPr txBox="1">
            <a:spLocks/>
          </p:cNvSpPr>
          <p:nvPr/>
        </p:nvSpPr>
        <p:spPr>
          <a:xfrm>
            <a:off x="219571" y="223054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「信用」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4558917" y="1262874"/>
            <a:ext cx="17132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つの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688494" y="3089430"/>
            <a:ext cx="3540604" cy="1276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haracter</a:t>
            </a: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－人格）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4614862" y="3088861"/>
            <a:ext cx="3457575" cy="1276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apacity</a:t>
            </a: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－支払能力）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724227" y="4600576"/>
            <a:ext cx="3504872" cy="12572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apital</a:t>
            </a: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－資産）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4614861" y="4737213"/>
            <a:ext cx="3314700" cy="8727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（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ontrol</a:t>
            </a:r>
            <a:r>
              <a:rPr lang="ja-JP" altLang="en-US" sz="2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－自己管理）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671" y="4720668"/>
            <a:ext cx="753533" cy="144643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805" y="2887078"/>
            <a:ext cx="2150240" cy="328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3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12" grpId="0"/>
      <p:bldP spid="15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 2010\MEDIA\CAGCAT10\j020546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36" y="3840775"/>
            <a:ext cx="1652356" cy="148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2"/>
          <p:cNvGrpSpPr>
            <a:grpSpLocks/>
          </p:cNvGrpSpPr>
          <p:nvPr/>
        </p:nvGrpSpPr>
        <p:grpSpPr bwMode="auto">
          <a:xfrm>
            <a:off x="1380950" y="3609571"/>
            <a:ext cx="7330107" cy="3010414"/>
            <a:chOff x="727779" y="2403779"/>
            <a:chExt cx="8068220" cy="3860415"/>
          </a:xfrm>
        </p:grpSpPr>
        <p:sp>
          <p:nvSpPr>
            <p:cNvPr id="4" name="AutoShape 7"/>
            <p:cNvSpPr>
              <a:spLocks noChangeArrowheads="1"/>
            </p:cNvSpPr>
            <p:nvPr/>
          </p:nvSpPr>
          <p:spPr bwMode="auto">
            <a:xfrm>
              <a:off x="3443393" y="2403779"/>
              <a:ext cx="2087541" cy="480333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anchor="ctr">
              <a:spAutoFit/>
            </a:bodyPr>
            <a:lstStyle/>
            <a:p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個人信用情報機関</a:t>
              </a:r>
            </a:p>
          </p:txBody>
        </p:sp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727779" y="4717921"/>
              <a:ext cx="1815696" cy="480333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anchor="ctr">
              <a:spAutoFit/>
            </a:bodyPr>
            <a:lstStyle/>
            <a:p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貸付事業者</a:t>
              </a:r>
              <a:r>
                <a:rPr lang="en-US" altLang="ja-JP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A</a:t>
              </a:r>
              <a:endPara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" name="AutoShape 9"/>
            <p:cNvSpPr>
              <a:spLocks noChangeArrowheads="1"/>
            </p:cNvSpPr>
            <p:nvPr/>
          </p:nvSpPr>
          <p:spPr bwMode="auto">
            <a:xfrm>
              <a:off x="4017505" y="5783861"/>
              <a:ext cx="914871" cy="480333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消費者</a:t>
              </a: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2697811" y="3341467"/>
              <a:ext cx="1008062" cy="7921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H="1" flipV="1">
              <a:off x="5481370" y="3584240"/>
              <a:ext cx="1022536" cy="63692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727779" y="3062407"/>
              <a:ext cx="2656624" cy="394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2800" b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1pPr>
              <a:lvl2pPr>
                <a:defRPr kumimoji="1" sz="24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2pPr>
              <a:lvl3pPr>
                <a:defRPr kumimoji="1" sz="20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5pPr>
              <a:lvl6pPr eaLnBrk="0" hangingPunct="0"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6pPr>
              <a:lvl7pPr eaLnBrk="0" hangingPunct="0"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7pPr>
              <a:lvl8pPr eaLnBrk="0" hangingPunct="0"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8pPr>
              <a:lvl9pPr eaLnBrk="0" hangingPunct="0"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9pPr>
            </a:lstStyle>
            <a:p>
              <a:pPr algn="r"/>
              <a:r>
                <a:rPr lang="ja-JP" altLang="en-US" sz="1400" dirty="0">
                  <a:cs typeface="メイリオ" panose="020B0604030504040204" pitchFamily="50" charset="-128"/>
                </a:rPr>
                <a:t>②個人信用情報の登録</a:t>
              </a:r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5074008" y="4885546"/>
              <a:ext cx="1515982" cy="63176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1910581" y="5405063"/>
              <a:ext cx="1716894" cy="394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2800" b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1pPr>
              <a:lvl2pPr>
                <a:defRPr kumimoji="1" sz="24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2pPr>
              <a:lvl3pPr>
                <a:defRPr kumimoji="1" sz="20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5pPr>
              <a:lvl6pPr eaLnBrk="0" hangingPunct="0"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6pPr>
              <a:lvl7pPr eaLnBrk="0" hangingPunct="0"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7pPr>
              <a:lvl8pPr eaLnBrk="0" hangingPunct="0"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8pPr>
              <a:lvl9pPr eaLnBrk="0" hangingPunct="0"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en-US" sz="1400" dirty="0">
                  <a:cs typeface="メイリオ" panose="020B0604030504040204" pitchFamily="50" charset="-128"/>
                </a:rPr>
                <a:t>①借入れの取引</a:t>
              </a: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5481371" y="3114858"/>
              <a:ext cx="3314628" cy="394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kumimoji="1" sz="2800" b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1pPr>
              <a:lvl2pPr>
                <a:defRPr kumimoji="1" sz="24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2pPr>
              <a:lvl3pPr>
                <a:defRPr kumimoji="1" sz="200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3pPr>
              <a:lvl4pPr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4pPr>
              <a:lvl5pPr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5pPr>
              <a:lvl6pPr eaLnBrk="0" hangingPunct="0"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6pPr>
              <a:lvl7pPr eaLnBrk="0" hangingPunct="0"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7pPr>
              <a:lvl8pPr eaLnBrk="0" hangingPunct="0"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8pPr>
              <a:lvl9pPr eaLnBrk="0" hangingPunct="0">
                <a:defRPr kumimoji="1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en-US" sz="1400" dirty="0">
                  <a:cs typeface="メイリオ" panose="020B0604030504040204" pitchFamily="50" charset="-128"/>
                </a:rPr>
                <a:t>④個人信用情報の照会・回答</a:t>
              </a: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65264" y="1238580"/>
            <a:ext cx="9007311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ja-JP" altLang="en-US" sz="20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000" b="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b="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消費者の個人信用情報（借入れの情報、返済や延滞の情報など）</a:t>
            </a:r>
            <a:r>
              <a:rPr lang="ja-JP" altLang="en-US" sz="2000" b="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endParaRPr lang="en-US" altLang="ja-JP" sz="2000" b="0" kern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altLang="ja-JP" sz="2000" b="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000" b="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b="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2000" b="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個人信用情報機関」に登録される。</a:t>
            </a:r>
            <a:endParaRPr lang="en-US" altLang="ja-JP" sz="2000" b="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ja-JP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</a:t>
            </a:r>
            <a:r>
              <a:rPr lang="en-US" altLang="ja-JP" sz="200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kern="0" dirty="0">
                <a:solidFill>
                  <a:srgbClr val="0000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奨学金の返済も延滞すれば「個人信用情報機関」に登録される。</a:t>
            </a:r>
            <a:endParaRPr lang="en-US" altLang="ja-JP" sz="2000" kern="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ja-JP" altLang="en-US" sz="2000" b="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en-US" altLang="ja-JP" sz="2000" b="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b="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個人信用情報は、</a:t>
            </a:r>
            <a:r>
              <a:rPr lang="ja-JP" altLang="en-US" sz="2000" b="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借入れ申込み</a:t>
            </a:r>
            <a:r>
              <a:rPr lang="ja-JP" altLang="en-US" sz="2000" b="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を受けた他の会社も見ることができ</a:t>
            </a:r>
            <a:r>
              <a:rPr lang="ja-JP" altLang="en-US" sz="2000" b="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2000" b="0" kern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ja-JP" altLang="en-US" sz="2000" b="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2000" b="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借り手の「</a:t>
            </a:r>
            <a:r>
              <a:rPr lang="ja-JP" altLang="en-US" sz="2000" b="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信用」を判断する際の</a:t>
            </a:r>
            <a:r>
              <a:rPr lang="ja-JP" altLang="en-US" sz="2000" b="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参考情報と</a:t>
            </a:r>
            <a:r>
              <a:rPr lang="ja-JP" altLang="en-US" sz="2000" b="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して利用される。</a:t>
            </a:r>
            <a:endParaRPr lang="en-US" altLang="ja-JP" sz="2000" b="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ja-JP" altLang="en-US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</a:t>
            </a:r>
            <a:r>
              <a:rPr lang="ja-JP" alt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信用を傷付けないよう、約束どおりに返済することが大切です！</a:t>
            </a:r>
            <a:endParaRPr lang="ja-JP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502997" y="5219572"/>
            <a:ext cx="21259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2pPr>
            <a:lvl3pPr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5pPr>
            <a:lvl6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6pPr>
            <a:lvl7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7pPr>
            <a:lvl8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8pPr>
            <a:lvl9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1400" dirty="0">
                <a:cs typeface="メイリオ" panose="020B0604030504040204" pitchFamily="50" charset="-128"/>
              </a:rPr>
              <a:t>③新規の借入れ申込み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326119" y="5796455"/>
            <a:ext cx="1390054" cy="50775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738930" y="6321757"/>
            <a:ext cx="11904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2pPr>
            <a:lvl3pPr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5pPr>
            <a:lvl6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6pPr>
            <a:lvl7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7pPr>
            <a:lvl8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8pPr>
            <a:lvl9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1400" dirty="0">
                <a:cs typeface="メイリオ" panose="020B0604030504040204" pitchFamily="50" charset="-128"/>
              </a:rPr>
              <a:t>⑤貸付実行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018650" y="5895531"/>
            <a:ext cx="1545912" cy="374571"/>
          </a:xfrm>
          <a:prstGeom prst="roundRect">
            <a:avLst>
              <a:gd name="adj" fmla="val 16667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貸付事業者</a:t>
            </a:r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endParaRPr lang="ja-JP" alt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 flipV="1">
            <a:off x="3000081" y="5387271"/>
            <a:ext cx="1174447" cy="6462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タイトル 5"/>
          <p:cNvSpPr>
            <a:spLocks noGrp="1"/>
          </p:cNvSpPr>
          <p:nvPr>
            <p:ph type="title" idx="4294967295"/>
          </p:nvPr>
        </p:nvSpPr>
        <p:spPr>
          <a:xfrm>
            <a:off x="-1208168" y="1427977"/>
            <a:ext cx="7948613" cy="5524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165263" y="759449"/>
            <a:ext cx="4654710" cy="53805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lang="ja-JP" altLang="en-US" sz="2800" dirty="0" smtClean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個人</a:t>
            </a:r>
            <a:r>
              <a:rPr lang="ja-JP" altLang="en-US" sz="2800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信用情報機関の役割</a:t>
            </a:r>
          </a:p>
        </p:txBody>
      </p:sp>
      <p:pic>
        <p:nvPicPr>
          <p:cNvPr id="21" name="Picture 2" descr="lgi01a201410211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90" y="4671117"/>
            <a:ext cx="684677" cy="112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lgi01a201410211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955" y="4536470"/>
            <a:ext cx="538703" cy="88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グループ化 25"/>
          <p:cNvGrpSpPr/>
          <p:nvPr/>
        </p:nvGrpSpPr>
        <p:grpSpPr>
          <a:xfrm>
            <a:off x="4354269" y="5482869"/>
            <a:ext cx="914426" cy="711049"/>
            <a:chOff x="4271018" y="5593164"/>
            <a:chExt cx="1071725" cy="886855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-500" b="43513"/>
            <a:stretch/>
          </p:blipFill>
          <p:spPr>
            <a:xfrm>
              <a:off x="4271018" y="5593164"/>
              <a:ext cx="550117" cy="886855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2001" b="41462"/>
            <a:stretch/>
          </p:blipFill>
          <p:spPr>
            <a:xfrm>
              <a:off x="4692443" y="5615213"/>
              <a:ext cx="650300" cy="859351"/>
            </a:xfrm>
            <a:prstGeom prst="rect">
              <a:avLst/>
            </a:prstGeom>
          </p:spPr>
        </p:pic>
      </p:grpSp>
      <p:sp>
        <p:nvSpPr>
          <p:cNvPr id="28" name="タイトル 7"/>
          <p:cNvSpPr txBox="1">
            <a:spLocks/>
          </p:cNvSpPr>
          <p:nvPr/>
        </p:nvSpPr>
        <p:spPr>
          <a:xfrm>
            <a:off x="219571" y="223054"/>
            <a:ext cx="7744810" cy="617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「信用」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208669" y="4476038"/>
            <a:ext cx="2252834" cy="141355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6767737" y="4536470"/>
            <a:ext cx="2075817" cy="181760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326" y="3557067"/>
            <a:ext cx="9158507" cy="313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6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2133</Words>
  <Application>Microsoft Office PowerPoint</Application>
  <PresentationFormat>ワイド画面</PresentationFormat>
  <Paragraphs>220</Paragraphs>
  <Slides>16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26" baseType="lpstr">
      <vt:lpstr>KozGoPro-Bold-90pv-RKSJ-H-Identity-H</vt:lpstr>
      <vt:lpstr>Meiryo UI</vt:lpstr>
      <vt:lpstr>ＭＳ Ｐゴシック</vt:lpstr>
      <vt:lpstr>メイリオ</vt:lpstr>
      <vt:lpstr>Arial</vt:lpstr>
      <vt:lpstr>Calibri</vt:lpstr>
      <vt:lpstr>Calibri Light</vt:lpstr>
      <vt:lpstr>Wingdings</vt:lpstr>
      <vt:lpstr>デザインの設定</vt:lpstr>
      <vt:lpstr>Office テーマ</vt:lpstr>
      <vt:lpstr>PowerPoint プレゼンテーション</vt:lpstr>
      <vt:lpstr>PowerPoint プレゼンテーション</vt:lpstr>
      <vt:lpstr>PowerPoint プレゼンテーション</vt:lpstr>
      <vt:lpstr>住宅購入資金で考えてみると？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・借金返済のための新たな借り入れは絶対にしない！ ・安易に連帯保証人にはならない！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2017-05-02T08:30:21Z</dcterms:created>
  <dcterms:modified xsi:type="dcterms:W3CDTF">2021-11-08T04:17:13Z</dcterms:modified>
</cp:coreProperties>
</file>