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68" r:id="rId1"/>
    <p:sldMasterId id="2147483683" r:id="rId2"/>
    <p:sldMasterId id="2147483743" r:id="rId3"/>
    <p:sldMasterId id="2147483773" r:id="rId4"/>
    <p:sldMasterId id="2147483789" r:id="rId5"/>
  </p:sldMasterIdLst>
  <p:notesMasterIdLst>
    <p:notesMasterId r:id="rId19"/>
  </p:notesMasterIdLst>
  <p:handoutMasterIdLst>
    <p:handoutMasterId r:id="rId20"/>
  </p:handoutMasterIdLst>
  <p:sldIdLst>
    <p:sldId id="531" r:id="rId6"/>
    <p:sldId id="532" r:id="rId7"/>
    <p:sldId id="535" r:id="rId8"/>
    <p:sldId id="536" r:id="rId9"/>
    <p:sldId id="537" r:id="rId10"/>
    <p:sldId id="550" r:id="rId11"/>
    <p:sldId id="551" r:id="rId12"/>
    <p:sldId id="540" r:id="rId13"/>
    <p:sldId id="541" r:id="rId14"/>
    <p:sldId id="542" r:id="rId15"/>
    <p:sldId id="543" r:id="rId16"/>
    <p:sldId id="546" r:id="rId17"/>
    <p:sldId id="547" r:id="rId1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CC"/>
    <a:srgbClr val="0000C8"/>
    <a:srgbClr val="B2142D"/>
    <a:srgbClr val="261F1C"/>
    <a:srgbClr val="E1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8" autoAdjust="0"/>
    <p:restoredTop sz="94129" autoAdjust="0"/>
  </p:normalViewPr>
  <p:slideViewPr>
    <p:cSldViewPr snapToGrid="0">
      <p:cViewPr varScale="1">
        <p:scale>
          <a:sx n="87" d="100"/>
          <a:sy n="87" d="100"/>
        </p:scale>
        <p:origin x="422" y="77"/>
      </p:cViewPr>
      <p:guideLst>
        <p:guide orient="horz" pos="2200"/>
        <p:guide pos="542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290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82149324713079"/>
          <c:y val="9.2495787262330306E-2"/>
          <c:w val="0.47935844100782649"/>
          <c:h val="0.883180913249382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31-4EA2-892A-E0B3DC661332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31-4EA2-892A-E0B3DC661332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31-4EA2-892A-E0B3DC661332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31-4EA2-892A-E0B3DC661332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31-4EA2-892A-E0B3DC661332}"/>
              </c:ext>
            </c:extLst>
          </c:dPt>
          <c:dLbls>
            <c:dLbl>
              <c:idx val="0"/>
              <c:layout>
                <c:manualLayout>
                  <c:x val="0.1200083233735805"/>
                  <c:y val="2.8437219541105747E-2"/>
                </c:manualLayout>
              </c:layout>
              <c:tx>
                <c:rich>
                  <a:bodyPr rot="0" spcFirstLastPara="1" vertOverflow="ellipsis" vert="horz" wrap="square" lIns="38100" tIns="19050" rIns="38100" bIns="19050" numCol="1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3F7836AD-8405-4551-B1B5-72DF3FF5ECEF}" type="CATEGORYNAME">
                      <a:rPr lang="ja-JP" altLang="en-US" sz="240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sz="2400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
</a:t>
                    </a:r>
                    <a:fld id="{8E7840C6-D59E-410D-9187-7E18C05B391A}" type="VALUE">
                      <a:rPr lang="en-US" altLang="ja-JP" sz="2400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[値]</a:t>
                    </a:fld>
                    <a:endParaRPr lang="ja-JP" altLang="en-US" sz="2400" baseline="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numCol="1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31-4EA2-892A-E0B3DC661332}"/>
                </c:ext>
              </c:extLst>
            </c:dLbl>
            <c:dLbl>
              <c:idx val="1"/>
              <c:layout>
                <c:manualLayout>
                  <c:x val="-0.15428064041899323"/>
                  <c:y val="-0.225570513363249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31-4EA2-892A-E0B3DC661332}"/>
                </c:ext>
              </c:extLst>
            </c:dLbl>
            <c:dLbl>
              <c:idx val="2"/>
              <c:layout>
                <c:manualLayout>
                  <c:x val="0.14180497013576565"/>
                  <c:y val="-0.142427680410916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031-4EA2-892A-E0B3DC661332}"/>
                </c:ext>
              </c:extLst>
            </c:dLbl>
            <c:dLbl>
              <c:idx val="3"/>
              <c:layout>
                <c:manualLayout>
                  <c:x val="-0.1534594462494594"/>
                  <c:y val="0.303082608164598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031-4EA2-892A-E0B3DC661332}"/>
                </c:ext>
              </c:extLst>
            </c:dLbl>
            <c:dLbl>
              <c:idx val="4"/>
              <c:layout>
                <c:manualLayout>
                  <c:x val="-0.1668854710727756"/>
                  <c:y val="7.1677656868561685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031-4EA2-892A-E0B3DC661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Sheet1!$A$3:$A$7</c:f>
              <c:strCache>
                <c:ptCount val="5"/>
                <c:pt idx="0">
                  <c:v>30歳未満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60歳以上</c:v>
                </c:pt>
              </c:strCache>
            </c:strRef>
          </c:cat>
          <c:val>
            <c:numRef>
              <c:f>Sheet1!$B$3:$B$7</c:f>
              <c:numCache>
                <c:formatCode>#,##0</c:formatCode>
                <c:ptCount val="5"/>
                <c:pt idx="0">
                  <c:v>11830</c:v>
                </c:pt>
                <c:pt idx="1">
                  <c:v>34827</c:v>
                </c:pt>
                <c:pt idx="2">
                  <c:v>21591</c:v>
                </c:pt>
                <c:pt idx="3">
                  <c:v>9399</c:v>
                </c:pt>
                <c:pt idx="4">
                  <c:v>5866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31-4EA2-892A-E0B3DC661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0.74968</cdr:x>
      <cdr:y>0.14839</cdr:y>
    </cdr:from>
    <cdr:to>
      <cdr:x>0.86443</cdr:x>
      <cdr:y>0.25806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543550" y="657225"/>
          <a:ext cx="848565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0.5202</cdr:x>
      <cdr:y>0.74498</cdr:y>
    </cdr:from>
    <cdr:to>
      <cdr:x>0.70745</cdr:x>
      <cdr:y>0.83432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463701" y="3336287"/>
          <a:ext cx="160669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（</a:t>
          </a:r>
          <a:r>
            <a:rPr kumimoji="1"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41.7</a:t>
          </a:r>
          <a:r>
            <a: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%)</a:t>
          </a:r>
          <a:endParaRPr kumimoji="1" lang="ja-JP" altLang="en-US" sz="20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8F26DD63-6345-4F4B-96B1-1EB9EB85D161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5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5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649C5265-E0F9-4AC7-855A-EB0F5080E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158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859E1412-6E8E-4B5F-8F43-999528E1CCEC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1" cy="493316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371E964B-0EED-4DA4-8D54-AFDFDF560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33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64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77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96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15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1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AFAA-A4B0-4A33-B853-3B10482FBF2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738F-BF0A-4BC4-B708-A2114B5333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637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A80F-7728-4557-B3F2-B3D69AFE429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3D0E-EF1F-4E2B-84C2-4FB834EF3C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883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6069F-E075-417A-86F8-2CAF570E261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98F9-7F6F-4FB9-8DE3-C8B8DE0277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157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CBED-2DF2-4160-82FA-F6486EC2C08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681E-3A49-40DB-81B2-B4597064C1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18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1A96-26FB-47A6-93E3-BC6F27844D9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9248-1874-4A00-AB4B-F9CD5E10E5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767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1B3B-8321-4ADE-BB9D-A671106A59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A5F8-51C4-401D-9573-79584F9964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2887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21DD-3E78-49DE-9242-345E38F098E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96CE-0C28-48AA-B429-D36ADEFA61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756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8FD0-F972-40D7-9A4E-665A1EB05EA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7FE3-3652-40C8-9007-8D09BC88AB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14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42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1476-2979-4721-87F4-D5772877160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67D4-1CAA-4AA7-B827-F53A7ABD45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089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976B-37B8-4862-A3F5-741533D7A64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574D-781D-4A3D-9582-B070E1907B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219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8616-3421-4D7A-B417-F8235FAC003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FA08-0581-47F3-8316-C8440490CE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290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909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506201" y="6646864"/>
            <a:ext cx="685799" cy="211137"/>
          </a:xfrm>
          <a:prstGeom prst="rect">
            <a:avLst/>
          </a:prstGeo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D358C6-7777-4B2D-A6AC-E45BEC5BC7DE}" type="slidenum">
              <a:rPr lang="ja-JP" altLang="en-US" sz="1000" smtClean="0">
                <a:solidFill>
                  <a:srgbClr val="261F1C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000">
              <a:solidFill>
                <a:srgbClr val="261F1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52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AFAA-A4B0-4A33-B853-3B10482FBF2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738F-BF0A-4BC4-B708-A2114B5333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7541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A80F-7728-4557-B3F2-B3D69AFE429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3D0E-EF1F-4E2B-84C2-4FB834EF3C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142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6069F-E075-417A-86F8-2CAF570E261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98F9-7F6F-4FB9-8DE3-C8B8DE0277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2269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CBED-2DF2-4160-82FA-F6486EC2C08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681E-3A49-40DB-81B2-B4597064C1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5323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1A96-26FB-47A6-93E3-BC6F27844D9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9248-1874-4A00-AB4B-F9CD5E10E5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413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386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1B3B-8321-4ADE-BB9D-A671106A59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A5F8-51C4-401D-9573-79584F9964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4412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21DD-3E78-49DE-9242-345E38F098E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96CE-0C28-48AA-B429-D36ADEFA61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9465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8FD0-F972-40D7-9A4E-665A1EB05EA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7FE3-3652-40C8-9007-8D09BC88AB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5576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1476-2979-4721-87F4-D5772877160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67D4-1CAA-4AA7-B827-F53A7ABD45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5018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976B-37B8-4862-A3F5-741533D7A64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574D-781D-4A3D-9582-B070E1907B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5700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8616-3421-4D7A-B417-F8235FAC003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FA08-0581-47F3-8316-C8440490CE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541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955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506201" y="6646864"/>
            <a:ext cx="685799" cy="211137"/>
          </a:xfrm>
          <a:prstGeom prst="rect">
            <a:avLst/>
          </a:prstGeo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D358C6-7777-4B2D-A6AC-E45BEC5BC7DE}" type="slidenum">
              <a:rPr lang="ja-JP" altLang="en-US" sz="1000" smtClean="0">
                <a:solidFill>
                  <a:srgbClr val="261F1C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000">
              <a:solidFill>
                <a:srgbClr val="261F1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88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7E22-298D-4015-9A3B-7A8E375BBDB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CD0E-236C-4803-A210-072E6ADA1C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3631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911FF-030E-4ACD-ADBB-0ED32222068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87DE-868F-4FC5-AAFB-2AF3157FA1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10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623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623A-A610-46CA-B1D0-3E837F2020D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C4A-D84F-4462-AEEA-A3873EDD7A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7595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F21C-6FB9-400B-9D3F-5E2B9F19701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52B1-65F3-4F22-A58D-B48A868E57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5514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F148-67B2-4B99-AAB1-DC18A90E838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1D44-D5AB-4B74-9AB5-BDB48EC8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839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EBA7-E3DB-40A4-B90C-EEDB339841C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5444-BADE-4825-9156-DE730C28E0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4973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5963-8F20-46A6-A6A0-E1C421470EC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8F1B-79FA-4AF9-B5DD-E1CCC6A54D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4162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A8A8-134B-4E2E-B38B-E57BD61F9E5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81D7-6C5D-460D-9784-0813FD030F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5915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2D4E-FA30-4A6E-896E-68C0206DBB9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A509-06BF-43C1-A695-03998741E5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305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6068-B0AA-4246-B92F-94A8BA2B38B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2772-4FC4-4984-BAFB-E231D6532D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5281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D7C4-0B4E-4225-BDC9-C3332F999BF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044B-4EB7-4550-8368-BDBE8214B0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3314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3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173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506201" y="6646864"/>
            <a:ext cx="685799" cy="211137"/>
          </a:xfrm>
          <a:prstGeom prst="rect">
            <a:avLst/>
          </a:prstGeo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42F77EA-681E-4466-9ED9-AA370891BA35}" type="slidenum">
              <a:rPr lang="ja-JP" altLang="en-US" sz="1000" smtClean="0">
                <a:solidFill>
                  <a:srgbClr val="261F1C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sz="1000">
              <a:solidFill>
                <a:srgbClr val="261F1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19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915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77832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14956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37410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8267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9706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2836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1585440" y="6544873"/>
            <a:ext cx="57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008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671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5749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1493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248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82184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797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272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1416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185340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7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5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2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676E4B-D041-4F28-84B1-A9822C4EBA0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D9F83-6D2C-4B3C-B573-FB969588941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583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676E4B-D041-4F28-84B1-A9822C4EBA0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D9F83-6D2C-4B3C-B573-FB969588941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186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B46E2B-1A81-43F9-BD51-96CC52980D7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E2FE4-435A-41D1-A5F3-64A48C7C06C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43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6" r:id="rId12"/>
    <p:sldLayoutId id="2147483787" r:id="rId13"/>
    <p:sldLayoutId id="21474837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0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666" r:id="rId12"/>
    <p:sldLayoutId id="2147483663" r:id="rId13"/>
    <p:sldLayoutId id="2147483803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8" b="1245"/>
          <a:stretch>
            <a:fillRect/>
          </a:stretch>
        </p:blipFill>
        <p:spPr bwMode="auto">
          <a:xfrm>
            <a:off x="228418" y="2130769"/>
            <a:ext cx="8958263" cy="30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 txBox="1">
            <a:spLocks/>
          </p:cNvSpPr>
          <p:nvPr/>
        </p:nvSpPr>
        <p:spPr bwMode="auto">
          <a:xfrm>
            <a:off x="210798" y="1127357"/>
            <a:ext cx="7948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800" b="1" dirty="0">
                <a:solidFill>
                  <a:srgbClr val="000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2800" b="1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総返済額を少なくするポイント②：</a:t>
            </a:r>
            <a:endParaRPr lang="en-US" altLang="ja-JP" sz="2800" b="1" kern="0" dirty="0">
              <a:solidFill>
                <a:srgbClr val="000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28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金利をしっかりと比較・検討する</a:t>
            </a:r>
            <a:endParaRPr lang="en-US" altLang="ja-JP" sz="2800" b="1" u="sng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（金利は低い方が利息の支払いが少ない）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92942" y="5281722"/>
            <a:ext cx="8622464" cy="1195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○金利選択の</a:t>
            </a:r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基本的な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考え方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先行き金利が上昇する場合には（　　　　　　　）が有利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先行き金利が低下する場合には（　　　　　　　）が有利</a:t>
            </a:r>
          </a:p>
          <a:p>
            <a:pPr algn="ctr">
              <a:defRPr/>
            </a:pPr>
            <a:endParaRPr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293938" y="5536801"/>
            <a:ext cx="1979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固定金利型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293938" y="5996180"/>
            <a:ext cx="198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変動金利型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4" y="3044913"/>
            <a:ext cx="4583907" cy="214551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519" y="2870540"/>
            <a:ext cx="4302555" cy="225980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003911" y="3130496"/>
            <a:ext cx="178598" cy="855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21884" y="3280516"/>
            <a:ext cx="461665" cy="121007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返済金利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21349" y="3130496"/>
            <a:ext cx="174872" cy="855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162" y="3186402"/>
            <a:ext cx="461665" cy="118903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返済金利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43135" y="3392179"/>
            <a:ext cx="28860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▼たとえば半年ごとに見直し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312111" y="4719269"/>
            <a:ext cx="409209" cy="238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42156" y="4747910"/>
            <a:ext cx="760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68399" y="4768159"/>
            <a:ext cx="760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839483" y="3130495"/>
            <a:ext cx="882400" cy="376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3542269" y="3175764"/>
            <a:ext cx="404073" cy="0"/>
          </a:xfrm>
          <a:prstGeom prst="line">
            <a:avLst/>
          </a:prstGeom>
          <a:ln w="666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8191821" y="3150337"/>
            <a:ext cx="937388" cy="24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7939562" y="3104978"/>
            <a:ext cx="404073" cy="0"/>
          </a:xfrm>
          <a:prstGeom prst="line">
            <a:avLst/>
          </a:prstGeom>
          <a:ln w="666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960676" y="3017563"/>
            <a:ext cx="82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340291" y="2962403"/>
            <a:ext cx="92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</a:p>
        </p:txBody>
      </p:sp>
      <p:sp>
        <p:nvSpPr>
          <p:cNvPr id="23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住宅ローンの仕組み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92942" y="2014232"/>
            <a:ext cx="9011132" cy="3103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840062" y="2038913"/>
            <a:ext cx="4360388" cy="307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6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0666" y="838429"/>
            <a:ext cx="9028112" cy="137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総返済額を少なくするポイント③：</a:t>
            </a:r>
            <a:endParaRPr lang="en-US" altLang="ja-JP" sz="2800" b="1" kern="0" dirty="0">
              <a:solidFill>
                <a:srgbClr val="000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返済方法をしっかりと比較・検討して選択する</a:t>
            </a:r>
            <a:endParaRPr lang="en-US" altLang="ja-JP" sz="2800" b="1" u="sng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2000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返済期間が同じ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なら元金均等返済の方が総返済額は少ない）</a:t>
            </a:r>
            <a:endParaRPr lang="en-US" altLang="ja-JP" sz="20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6" b="-427"/>
          <a:stretch>
            <a:fillRect/>
          </a:stretch>
        </p:blipFill>
        <p:spPr bwMode="auto">
          <a:xfrm>
            <a:off x="-200722" y="2355220"/>
            <a:ext cx="9576626" cy="40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住宅ローンの仕組み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650678" y="2212026"/>
            <a:ext cx="4813300" cy="427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6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90538" y="1574576"/>
            <a:ext cx="8389937" cy="15001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b="1" u="sng" kern="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①頭金を多く用意する</a:t>
            </a:r>
            <a:endParaRPr lang="en-US" altLang="ja-JP" sz="2800" b="1" u="sng" kern="0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None/>
              <a:defRPr/>
            </a:pPr>
            <a:r>
              <a:rPr lang="ja-JP" altLang="en-US" sz="2800" b="1" u="sng" kern="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②金利をしっかりと比較・検討して選択する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b="1" u="sng" kern="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③返済方法をしっかりと比較・検討して選択する</a:t>
            </a:r>
            <a:endParaRPr lang="en-US" altLang="ja-JP" sz="2800" b="1" u="sng" kern="0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12"/>
          <p:cNvSpPr txBox="1">
            <a:spLocks noChangeArrowheads="1"/>
          </p:cNvSpPr>
          <p:nvPr/>
        </p:nvSpPr>
        <p:spPr bwMode="auto">
          <a:xfrm>
            <a:off x="139699" y="3784374"/>
            <a:ext cx="8921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（参考）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3,500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万円の住宅を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年間の住宅ローンで購入する場合の総支払額</a:t>
            </a:r>
            <a:endParaRPr lang="en-US" altLang="ja-JP" sz="20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（頭金＋ローン総返済額）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ja-JP" altLang="en-US" sz="20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13"/>
          <p:cNvSpPr txBox="1">
            <a:spLocks noChangeArrowheads="1"/>
          </p:cNvSpPr>
          <p:nvPr/>
        </p:nvSpPr>
        <p:spPr bwMode="auto">
          <a:xfrm>
            <a:off x="223838" y="4535052"/>
            <a:ext cx="8656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○頭金なし、年利２％、元利均等返済方式 </a:t>
            </a:r>
          </a:p>
        </p:txBody>
      </p:sp>
      <p:sp>
        <p:nvSpPr>
          <p:cNvPr id="5" name="テキスト ボックス 14"/>
          <p:cNvSpPr txBox="1">
            <a:spLocks noChangeArrowheads="1"/>
          </p:cNvSpPr>
          <p:nvPr/>
        </p:nvSpPr>
        <p:spPr bwMode="auto">
          <a:xfrm>
            <a:off x="1043410" y="4850193"/>
            <a:ext cx="2980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3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3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4,870</a:t>
            </a:r>
            <a:r>
              <a:rPr lang="ja-JP" altLang="en-US" sz="3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</a:p>
        </p:txBody>
      </p:sp>
      <p:sp>
        <p:nvSpPr>
          <p:cNvPr id="6" name="テキスト ボックス 15"/>
          <p:cNvSpPr txBox="1">
            <a:spLocks noChangeArrowheads="1"/>
          </p:cNvSpPr>
          <p:nvPr/>
        </p:nvSpPr>
        <p:spPr bwMode="auto">
          <a:xfrm>
            <a:off x="223837" y="5360901"/>
            <a:ext cx="905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○頭金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700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、年利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1.5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元金均等返済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方式</a:t>
            </a:r>
            <a:endParaRPr lang="ja-JP" altLang="en-US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16"/>
          <p:cNvSpPr txBox="1">
            <a:spLocks noChangeArrowheads="1"/>
          </p:cNvSpPr>
          <p:nvPr/>
        </p:nvSpPr>
        <p:spPr bwMode="auto">
          <a:xfrm>
            <a:off x="1043410" y="5658994"/>
            <a:ext cx="7889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4,237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（頭金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700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万円を含む）⇒ </a:t>
            </a:r>
            <a:r>
              <a:rPr lang="en-US" altLang="ja-JP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633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万円少ない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31762" y="3698650"/>
            <a:ext cx="8928969" cy="254793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タイトル 2"/>
          <p:cNvSpPr txBox="1">
            <a:spLocks/>
          </p:cNvSpPr>
          <p:nvPr/>
        </p:nvSpPr>
        <p:spPr bwMode="auto">
          <a:xfrm>
            <a:off x="0" y="985614"/>
            <a:ext cx="95551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800" b="1" dirty="0" smtClean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総返済</a:t>
            </a:r>
            <a:r>
              <a:rPr lang="ja-JP" altLang="en-US" sz="2800" b="1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額を少なくする借り入れ時のポイント（まとめ）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407094"/>
            <a:ext cx="1858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住宅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ローン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の仕組み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4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zenginkyo.or.jp/fileadmin/res/article/D/5218_0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" y="3128971"/>
            <a:ext cx="5647367" cy="3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.zenginkyo.or.jp/fileadmin/res/article/D/5218_0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95" y="3095240"/>
            <a:ext cx="4823821" cy="3453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7877" y="1194621"/>
            <a:ext cx="9618962" cy="10907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-363538" eaLnBrk="1" hangingPunct="1">
              <a:buNone/>
              <a:defRPr/>
            </a:pP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繰上げ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返済とは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000" kern="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kern="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0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-363538" eaLnBrk="1" hangingPunct="1">
              <a:buNone/>
              <a:defRPr/>
            </a:pP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・返済した元金に対する利息の支払いがなくなる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endParaRPr lang="en-US" altLang="ja-JP" sz="2000" u="sng" kern="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-363538" eaLnBrk="1" hangingPunct="1">
              <a:buNone/>
              <a:defRPr/>
            </a:pP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・返済金額に制限を設けている場合や、手数料がかかる場合もある。</a:t>
            </a:r>
            <a:endParaRPr lang="en-US" altLang="ja-JP" sz="20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1369" y="2400520"/>
            <a:ext cx="4499002" cy="75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6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11495" y="247421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期間短縮型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178" y="2777138"/>
            <a:ext cx="44165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毎月の返済額を変えずに返済期間を短縮する方法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17230" y="2403675"/>
            <a:ext cx="4219083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6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37582" y="245927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返済額軽減型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39495" y="2802693"/>
            <a:ext cx="4224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返済期間を変えずに毎月の返済額を減らす方法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タイトル 2"/>
          <p:cNvSpPr txBox="1">
            <a:spLocks/>
          </p:cNvSpPr>
          <p:nvPr/>
        </p:nvSpPr>
        <p:spPr>
          <a:xfrm>
            <a:off x="-62641" y="735232"/>
            <a:ext cx="9339217" cy="552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（参考）住宅ローンの</a:t>
            </a:r>
            <a:r>
              <a:rPr lang="ja-JP" altLang="en-US" sz="2800" dirty="0" smtClean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繰上げ</a:t>
            </a:r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30769" y="3255008"/>
            <a:ext cx="25027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軽減される利息部分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4972" y="4423689"/>
            <a:ext cx="7025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673" y="4237955"/>
            <a:ext cx="11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利息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部分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6673" y="5284494"/>
            <a:ext cx="723726" cy="369332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41494" y="4413300"/>
            <a:ext cx="7025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09574" y="5156788"/>
            <a:ext cx="723726" cy="369332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4342" y="4223719"/>
            <a:ext cx="103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利息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部分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14862" y="5066306"/>
            <a:ext cx="11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元金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部分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0119" y="5070279"/>
            <a:ext cx="11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元金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部分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854771" y="3871303"/>
            <a:ext cx="234208" cy="1817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84946" y="4470232"/>
            <a:ext cx="114120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短縮できる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返済期間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84775" y="3686636"/>
            <a:ext cx="19875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当初の返済期間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6786111" y="3801690"/>
            <a:ext cx="883023" cy="119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89375" y="3711890"/>
            <a:ext cx="1841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当初の返済期間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08589" y="3255009"/>
            <a:ext cx="25027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軽減される利息部分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995" y="4455724"/>
            <a:ext cx="492443" cy="92590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返済額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6190" y="6080836"/>
            <a:ext cx="1532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920042" y="6043409"/>
            <a:ext cx="1532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</a:t>
            </a:r>
          </a:p>
        </p:txBody>
      </p:sp>
      <p:sp>
        <p:nvSpPr>
          <p:cNvPr id="30" name="左矢印 29"/>
          <p:cNvSpPr/>
          <p:nvPr/>
        </p:nvSpPr>
        <p:spPr>
          <a:xfrm>
            <a:off x="1528514" y="5748507"/>
            <a:ext cx="506683" cy="217213"/>
          </a:xfrm>
          <a:prstGeom prst="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上下矢印 30"/>
          <p:cNvSpPr/>
          <p:nvPr/>
        </p:nvSpPr>
        <p:spPr>
          <a:xfrm>
            <a:off x="6219413" y="4293627"/>
            <a:ext cx="279263" cy="1175800"/>
          </a:xfrm>
          <a:prstGeom prst="up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08253" y="4945970"/>
            <a:ext cx="2750010" cy="400110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繰上げ返済後の返済額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28883" y="6051778"/>
            <a:ext cx="3188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66958" y="5998267"/>
            <a:ext cx="3188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28745" y="5930597"/>
            <a:ext cx="26135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繰上げ返済したお金が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充当される元金部分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50626" y="5912076"/>
            <a:ext cx="26135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繰上げ返済したお金が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充当される元金部分</a:t>
            </a:r>
          </a:p>
        </p:txBody>
      </p:sp>
      <p:sp>
        <p:nvSpPr>
          <p:cNvPr id="37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住宅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ローン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の仕組み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365659" y="1184491"/>
            <a:ext cx="6487058" cy="4102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-363538" eaLnBrk="1" hangingPunct="1">
              <a:buNone/>
              <a:defRPr/>
            </a:pP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通常</a:t>
            </a:r>
            <a:r>
              <a:rPr lang="ja-JP" altLang="en-US" sz="20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の返済と別にローンの元金部分（の一部）を</a:t>
            </a:r>
            <a:r>
              <a:rPr lang="ja-JP" altLang="en-US" sz="20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返す</a:t>
            </a:r>
            <a:endParaRPr lang="en-US" altLang="ja-JP" sz="20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5961944" y="1554544"/>
            <a:ext cx="3194251" cy="4102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-363538" eaLnBrk="1" hangingPunct="1">
              <a:buNone/>
              <a:defRPr/>
            </a:pPr>
            <a:r>
              <a:rPr lang="ja-JP" altLang="en-US" sz="2000" u="sng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総返済</a:t>
            </a:r>
            <a:r>
              <a:rPr lang="ja-JP" altLang="en-US" sz="2000" u="sng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額を減らす効果</a:t>
            </a:r>
            <a:endParaRPr lang="en-US" altLang="ja-JP" sz="2000" u="sng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4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/>
          <p:cNvSpPr txBox="1">
            <a:spLocks noChangeArrowheads="1"/>
          </p:cNvSpPr>
          <p:nvPr/>
        </p:nvSpPr>
        <p:spPr bwMode="auto">
          <a:xfrm>
            <a:off x="1421659" y="2573656"/>
            <a:ext cx="655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住宅ローン</a:t>
            </a:r>
            <a:endParaRPr lang="en-US" altLang="ja-JP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421659" y="4492226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全国銀行協会</a:t>
            </a:r>
            <a:endParaRPr lang="en-US" altLang="ja-JP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近い将来の問題：住宅ローン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21532" y="1335198"/>
            <a:ext cx="8901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Q. 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住宅金融支援機構が提供している住宅ローンを　　</a:t>
            </a:r>
            <a:endParaRPr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一番利用している世代は、何歳代だと思いますか。</a:t>
            </a:r>
            <a:endParaRPr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2982" y="2507018"/>
            <a:ext cx="9212421" cy="36288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歳代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歳代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③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歳代　</a:t>
            </a:r>
            <a:endParaRPr lang="en-US" altLang="ja-JP" sz="2800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33" y="2448331"/>
            <a:ext cx="3571875" cy="42862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31" y="2448331"/>
            <a:ext cx="3571875" cy="42862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11" y="2943632"/>
            <a:ext cx="1905000" cy="17621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66" y="2943631"/>
            <a:ext cx="1809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4"/>
          <p:cNvSpPr txBox="1">
            <a:spLocks noChangeArrowheads="1"/>
          </p:cNvSpPr>
          <p:nvPr/>
        </p:nvSpPr>
        <p:spPr bwMode="auto">
          <a:xfrm>
            <a:off x="1718037" y="969934"/>
            <a:ext cx="776648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</a:rPr>
              <a:t>住宅金融支援機構の年齢層別利用者　</a:t>
            </a:r>
            <a:endParaRPr lang="en-US" altLang="ja-JP" sz="2800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1135107" y="63347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/>
              <a:t>（出所）住宅金融支援機構「</a:t>
            </a:r>
            <a:r>
              <a:rPr lang="en-US" altLang="ja-JP" sz="1400" dirty="0"/>
              <a:t>2019</a:t>
            </a:r>
            <a:r>
              <a:rPr lang="ja-JP" altLang="en-US" sz="1400" dirty="0"/>
              <a:t>年度フラット</a:t>
            </a:r>
            <a:r>
              <a:rPr lang="en-US" altLang="ja-JP" sz="1400" dirty="0"/>
              <a:t>35</a:t>
            </a:r>
            <a:r>
              <a:rPr lang="ja-JP" altLang="en-US" sz="1400" dirty="0"/>
              <a:t>利用者調査」　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480509"/>
              </p:ext>
            </p:extLst>
          </p:nvPr>
        </p:nvGraphicFramePr>
        <p:xfrm>
          <a:off x="522637" y="1573382"/>
          <a:ext cx="8580723" cy="447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980238" y="2801074"/>
            <a:ext cx="1535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14.2%)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1"/>
          <p:cNvSpPr txBox="1"/>
          <p:nvPr/>
        </p:nvSpPr>
        <p:spPr>
          <a:xfrm>
            <a:off x="3212399" y="4740392"/>
            <a:ext cx="119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25.9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%)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1"/>
          <p:cNvSpPr txBox="1"/>
          <p:nvPr/>
        </p:nvSpPr>
        <p:spPr>
          <a:xfrm>
            <a:off x="1074327" y="3958538"/>
            <a:ext cx="128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11.3%)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1"/>
          <p:cNvSpPr txBox="1"/>
          <p:nvPr/>
        </p:nvSpPr>
        <p:spPr>
          <a:xfrm>
            <a:off x="2077294" y="2520736"/>
            <a:ext cx="129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7.0%)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7281608" y="5248734"/>
            <a:ext cx="98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（件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近い将来の問題：住宅ローン</a:t>
            </a:r>
          </a:p>
        </p:txBody>
      </p:sp>
    </p:spTree>
    <p:extLst>
      <p:ext uri="{BB962C8B-B14F-4D97-AF65-F5344CB8AC3E}">
        <p14:creationId xmlns:p14="http://schemas.microsoft.com/office/powerpoint/2010/main" val="39430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227"/>
            <a:ext cx="9391655" cy="300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002592" y="3059865"/>
            <a:ext cx="900112" cy="11266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79" y="3086328"/>
            <a:ext cx="1031538" cy="113370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226056" y="2857766"/>
            <a:ext cx="719137" cy="13286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25014" y="3883216"/>
            <a:ext cx="719137" cy="3032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82638" y="2849793"/>
            <a:ext cx="747666" cy="13286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81596" y="3883217"/>
            <a:ext cx="747666" cy="2952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09048" y="2972046"/>
            <a:ext cx="907344" cy="124799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516940" y="4406404"/>
            <a:ext cx="428253" cy="15625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02052" y="4406404"/>
            <a:ext cx="428253" cy="15625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27" y="3118927"/>
            <a:ext cx="1228587" cy="11303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35" y="3131819"/>
            <a:ext cx="1097451" cy="107275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0" y="3147699"/>
            <a:ext cx="1097451" cy="107275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20352" y="1247028"/>
            <a:ext cx="9401502" cy="4534226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・金融機関等からお金を借りる住宅取得専用ローン。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・高額な住宅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土地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を全額貯めてから買うよりも早く入手できる。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lnSpc>
                <a:spcPts val="2400"/>
              </a:lnSpc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lnSpc>
                <a:spcPts val="2400"/>
              </a:lnSpc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lnSpc>
                <a:spcPts val="2400"/>
              </a:lnSpc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spcBef>
                <a:spcPts val="1800"/>
              </a:spcBef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・通常、購入住宅（土地）を</a:t>
            </a:r>
            <a:r>
              <a:rPr lang="ja-JP" altLang="en-US" sz="24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担保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として提供する。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54038" y="5546303"/>
            <a:ext cx="8462912" cy="8109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多額の借入となり、借入期間も長期になることが一般的です。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しっかりと知識をつけてから計画的に利用しよう。</a:t>
            </a:r>
          </a:p>
        </p:txBody>
      </p:sp>
      <p:sp>
        <p:nvSpPr>
          <p:cNvPr id="17" name="タイトル 2"/>
          <p:cNvSpPr>
            <a:spLocks noGrp="1"/>
          </p:cNvSpPr>
          <p:nvPr>
            <p:ph type="title" idx="4294967295"/>
          </p:nvPr>
        </p:nvSpPr>
        <p:spPr>
          <a:xfrm>
            <a:off x="154038" y="777953"/>
            <a:ext cx="7948613" cy="55245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ja-JP" altLang="en-US" sz="2800" b="1" dirty="0">
                <a:solidFill>
                  <a:srgbClr val="000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住宅ローンとは？</a:t>
            </a:r>
          </a:p>
        </p:txBody>
      </p:sp>
      <p:sp>
        <p:nvSpPr>
          <p:cNvPr id="18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近い将来の問題：住宅ローン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368175" y="2049602"/>
            <a:ext cx="5023479" cy="299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92942" y="2014232"/>
            <a:ext cx="5023479" cy="299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4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01" y="1342254"/>
            <a:ext cx="7268306" cy="4914498"/>
          </a:xfrm>
          <a:prstGeom prst="rect">
            <a:avLst/>
          </a:prstGeom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210431" y="820290"/>
            <a:ext cx="841328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C0"/>
                </a:solidFill>
                <a:latin typeface="メイリオ" pitchFamily="50" charset="-128"/>
                <a:cs typeface="メイリオ" pitchFamily="50" charset="-128"/>
              </a:rPr>
              <a:t> 住宅金融支援機構の利用者の状況（</a:t>
            </a:r>
            <a:r>
              <a:rPr lang="en-US" altLang="ja-JP" sz="2800" b="1" dirty="0">
                <a:solidFill>
                  <a:srgbClr val="0000C0"/>
                </a:solidFill>
                <a:latin typeface="メイリオ" pitchFamily="50" charset="-128"/>
                <a:cs typeface="メイリオ" pitchFamily="50" charset="-128"/>
              </a:rPr>
              <a:t>2019</a:t>
            </a:r>
            <a:r>
              <a:rPr lang="ja-JP" altLang="en-US" sz="2800" b="1" dirty="0">
                <a:solidFill>
                  <a:srgbClr val="0000C0"/>
                </a:solidFill>
                <a:latin typeface="メイリオ" pitchFamily="50" charset="-128"/>
                <a:cs typeface="メイリオ" pitchFamily="50" charset="-128"/>
              </a:rPr>
              <a:t>年度）</a:t>
            </a: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678688" y="6274675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メイリオ" panose="020B0604030504040204" pitchFamily="50" charset="-128"/>
              </a:rPr>
              <a:t>（注）注文住宅を除いて試算</a:t>
            </a:r>
            <a:endParaRPr lang="en-US" altLang="ja-JP" sz="1200" dirty="0" smtClean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メイリオ" panose="020B0604030504040204" pitchFamily="50" charset="-128"/>
              </a:rPr>
              <a:t>（</a:t>
            </a:r>
            <a:r>
              <a:rPr lang="ja-JP" altLang="en-US" sz="1200" dirty="0">
                <a:latin typeface="メイリオ" panose="020B0604030504040204" pitchFamily="50" charset="-128"/>
              </a:rPr>
              <a:t>出所）住宅金融支援機構「</a:t>
            </a:r>
            <a:r>
              <a:rPr lang="en-US" altLang="ja-JP" sz="1200" dirty="0">
                <a:latin typeface="メイリオ" panose="020B0604030504040204" pitchFamily="50" charset="-128"/>
              </a:rPr>
              <a:t>2019</a:t>
            </a:r>
            <a:r>
              <a:rPr lang="ja-JP" altLang="en-US" sz="1200" dirty="0">
                <a:latin typeface="メイリオ" panose="020B0604030504040204" pitchFamily="50" charset="-128"/>
              </a:rPr>
              <a:t>年度フラット</a:t>
            </a:r>
            <a:r>
              <a:rPr lang="en-US" altLang="ja-JP" sz="1200" dirty="0">
                <a:latin typeface="メイリオ" panose="020B0604030504040204" pitchFamily="50" charset="-128"/>
              </a:rPr>
              <a:t>35</a:t>
            </a:r>
            <a:r>
              <a:rPr lang="ja-JP" altLang="en-US" sz="1200" dirty="0">
                <a:latin typeface="メイリオ" panose="020B0604030504040204" pitchFamily="50" charset="-128"/>
              </a:rPr>
              <a:t>利用者調査」　</a:t>
            </a:r>
            <a:endParaRPr lang="en-US" altLang="ja-JP" sz="1200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00" dirty="0">
              <a:latin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758610" y="1524766"/>
            <a:ext cx="2188772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メイリオ" panose="020B0604030504040204" pitchFamily="50" charset="-128"/>
              </a:rPr>
              <a:t>購入価額</a:t>
            </a:r>
            <a:r>
              <a:rPr lang="ja-JP" altLang="en-US" sz="1800" dirty="0" smtClean="0">
                <a:latin typeface="メイリオ" panose="020B0604030504040204" pitchFamily="50" charset="-128"/>
              </a:rPr>
              <a:t>平均</a:t>
            </a:r>
            <a:r>
              <a:rPr lang="ja-JP" altLang="en-US" sz="1400" dirty="0" smtClean="0">
                <a:latin typeface="メイリオ" panose="020B0604030504040204" pitchFamily="50" charset="-128"/>
              </a:rPr>
              <a:t>（注）</a:t>
            </a:r>
            <a:endParaRPr lang="en-US" altLang="ja-JP" sz="1400" dirty="0">
              <a:latin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ja-JP" sz="1800" dirty="0">
                <a:latin typeface="メイリオ" panose="020B0604030504040204" pitchFamily="50" charset="-128"/>
              </a:rPr>
              <a:t>3,698</a:t>
            </a:r>
            <a:r>
              <a:rPr lang="ja-JP" altLang="en-US" sz="1800" dirty="0">
                <a:latin typeface="メイリオ" panose="020B0604030504040204" pitchFamily="50" charset="-128"/>
              </a:rPr>
              <a:t>万円</a:t>
            </a:r>
            <a:endParaRPr lang="en-US" altLang="ja-JP" sz="1800" dirty="0">
              <a:latin typeface="メイリオ" panose="020B0604030504040204" pitchFamily="50" charset="-128"/>
            </a:endParaRPr>
          </a:p>
        </p:txBody>
      </p:sp>
      <p:sp>
        <p:nvSpPr>
          <p:cNvPr id="7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住宅ローンの利用状況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531327" y="2400300"/>
            <a:ext cx="1228725" cy="32861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7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9"/>
          <p:cNvSpPr>
            <a:spLocks noChangeArrowheads="1"/>
          </p:cNvSpPr>
          <p:nvPr/>
        </p:nvSpPr>
        <p:spPr bwMode="auto">
          <a:xfrm>
            <a:off x="317118" y="2215092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「年間の返済額＝年収の</a:t>
            </a:r>
            <a:r>
              <a:rPr lang="en-US" altLang="ja-JP" sz="28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8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％まで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」がひとつの目安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11"/>
          <p:cNvSpPr>
            <a:spLocks noChangeArrowheads="1"/>
          </p:cNvSpPr>
          <p:nvPr/>
        </p:nvSpPr>
        <p:spPr bwMode="auto">
          <a:xfrm>
            <a:off x="18454" y="2799197"/>
            <a:ext cx="9062039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（例） 夫婦の合計年収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600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万円の場合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⇒年収の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％とすると、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⇒月々の返済額　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5,000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20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11"/>
          <p:cNvSpPr>
            <a:spLocks noChangeArrowheads="1"/>
          </p:cNvSpPr>
          <p:nvPr/>
        </p:nvSpPr>
        <p:spPr bwMode="auto">
          <a:xfrm>
            <a:off x="192423" y="3843079"/>
            <a:ext cx="9294968" cy="12824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⇒月々の返済額、返済期間、借入金利をもとに算出した借入額の上限（目安）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 </a:t>
            </a:r>
            <a:r>
              <a:rPr lang="en-US" altLang="ja-JP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3,000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（返済期間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年・元利均等返済（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）・固定金利３％の場合）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lnSpc>
                <a:spcPts val="2000"/>
              </a:lnSpc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元金均等返済方式の場合、はじめのうちは毎月の返済額が大きくなるため、借入額の　　　　　　　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lnSpc>
                <a:spcPts val="2000"/>
              </a:lnSpc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上限はより低くなる。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293913" y="1361138"/>
            <a:ext cx="9099669" cy="5346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1938" indent="101600" eaLnBrk="1" hangingPunct="1">
              <a:buNone/>
              <a:defRPr/>
            </a:pPr>
            <a:r>
              <a:rPr lang="ja-JP" altLang="en-US" sz="24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金融機関等から「借りられる額」ではなく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1938" indent="101600" eaLnBrk="1" hangingPunct="1"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lang="ja-JP" altLang="en-US" sz="24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自分が「返せる額」の範囲内</a:t>
            </a:r>
            <a:r>
              <a:rPr lang="ja-JP" altLang="en-US" sz="2400" u="sng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が鉄則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18606" y="2704163"/>
            <a:ext cx="8961887" cy="242131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タイトル 2"/>
          <p:cNvSpPr txBox="1">
            <a:spLocks/>
          </p:cNvSpPr>
          <p:nvPr/>
        </p:nvSpPr>
        <p:spPr bwMode="auto">
          <a:xfrm>
            <a:off x="129293" y="838007"/>
            <a:ext cx="79486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u="sng" dirty="0" smtClean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住宅</a:t>
            </a:r>
            <a:r>
              <a:rPr lang="ja-JP" altLang="en-US" sz="2400" b="1" u="sng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ローンでどれくらいのお金を借りる？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18606" y="5220516"/>
            <a:ext cx="9039249" cy="13374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⇒総返済額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を確認してみよう　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（参考）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全国銀行協会  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住宅ローン新規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借り入れ返済シミュレーション</a:t>
            </a:r>
            <a:endParaRPr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https://www.zenginkyo.or.jp/article/simulation/loan-new/</a:t>
            </a:r>
            <a:endParaRPr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住宅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ローン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の仕組み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5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9753" y="2035530"/>
            <a:ext cx="9080339" cy="36288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①住宅ローンを借りる際は、頭金（自己資金）を　　　　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なるべく多く用意する。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②借入金利は低い方が利息の支払いが少ないため、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金利をしっかりと比較、検討する。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③返済方法（元金均等返済、元利均等返済）を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しっかりと比較、検討する。</a:t>
            </a: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2"/>
          <p:cNvSpPr txBox="1">
            <a:spLocks/>
          </p:cNvSpPr>
          <p:nvPr/>
        </p:nvSpPr>
        <p:spPr>
          <a:xfrm>
            <a:off x="-124695" y="1078909"/>
            <a:ext cx="9284788" cy="11795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Q. </a:t>
            </a:r>
            <a:r>
              <a:rPr lang="ja-JP" altLang="en-US" sz="28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なるべく総返済額を少なくしたいあなたが選ぶべき　　</a:t>
            </a:r>
            <a:endParaRPr lang="en-US" altLang="ja-JP" sz="28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8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  選択肢は、次のうちどれでしょうか？</a:t>
            </a:r>
            <a:endParaRPr lang="en-US" altLang="ja-JP" sz="28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16126" y="5477690"/>
            <a:ext cx="8503921" cy="7230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ポイントをおさえることで「総返済額」を減らすことが可能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住宅ローンの仕組み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62985" y="2157413"/>
            <a:ext cx="8640338" cy="942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2985" y="3230865"/>
            <a:ext cx="8640338" cy="942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62985" y="4311744"/>
            <a:ext cx="8640338" cy="942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3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9570" y="974587"/>
            <a:ext cx="922655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総返済額を少なくするポイント①：</a:t>
            </a:r>
            <a:endParaRPr lang="en-US" altLang="ja-JP" sz="2800" b="1" kern="0" dirty="0">
              <a:solidFill>
                <a:srgbClr val="000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頭金を多く用意する</a:t>
            </a:r>
            <a:r>
              <a:rPr lang="ja-JP" altLang="en-US" sz="1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（物件価格の</a:t>
            </a:r>
            <a:r>
              <a:rPr lang="en-US" altLang="ja-JP" sz="1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％が目標・目安）</a:t>
            </a:r>
          </a:p>
        </p:txBody>
      </p:sp>
      <p:grpSp>
        <p:nvGrpSpPr>
          <p:cNvPr id="3" name="グループ化 10"/>
          <p:cNvGrpSpPr>
            <a:grpSpLocks/>
          </p:cNvGrpSpPr>
          <p:nvPr/>
        </p:nvGrpSpPr>
        <p:grpSpPr bwMode="auto">
          <a:xfrm>
            <a:off x="70459" y="2144589"/>
            <a:ext cx="7696200" cy="460058"/>
            <a:chOff x="1530029" y="1844824"/>
            <a:chExt cx="4122280" cy="792088"/>
          </a:xfrm>
        </p:grpSpPr>
        <p:sp>
          <p:nvSpPr>
            <p:cNvPr id="4" name="正方形/長方形 3"/>
            <p:cNvSpPr/>
            <p:nvPr/>
          </p:nvSpPr>
          <p:spPr>
            <a:xfrm>
              <a:off x="1530029" y="1844824"/>
              <a:ext cx="3246731" cy="79208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住宅ローン</a:t>
              </a: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765313" y="1844824"/>
              <a:ext cx="886996" cy="79208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頭金</a:t>
              </a:r>
            </a:p>
          </p:txBody>
        </p:sp>
      </p:grpSp>
      <p:sp>
        <p:nvSpPr>
          <p:cNvPr id="6" name="角丸四角形 5"/>
          <p:cNvSpPr/>
          <p:nvPr/>
        </p:nvSpPr>
        <p:spPr>
          <a:xfrm>
            <a:off x="1545302" y="2872417"/>
            <a:ext cx="2962275" cy="3444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2,800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</a:p>
        </p:txBody>
      </p:sp>
      <p:cxnSp>
        <p:nvCxnSpPr>
          <p:cNvPr id="7" name="直線コネクタ 6"/>
          <p:cNvCxnSpPr>
            <a:endCxn id="6" idx="1"/>
          </p:cNvCxnSpPr>
          <p:nvPr/>
        </p:nvCxnSpPr>
        <p:spPr>
          <a:xfrm>
            <a:off x="70459" y="2609845"/>
            <a:ext cx="1474842" cy="43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endCxn id="6" idx="3"/>
          </p:cNvCxnSpPr>
          <p:nvPr/>
        </p:nvCxnSpPr>
        <p:spPr>
          <a:xfrm flipH="1">
            <a:off x="4507577" y="2604647"/>
            <a:ext cx="1597231" cy="440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cxnSpLocks/>
          </p:cNvCxnSpPr>
          <p:nvPr/>
        </p:nvCxnSpPr>
        <p:spPr>
          <a:xfrm flipH="1">
            <a:off x="6051186" y="2609846"/>
            <a:ext cx="87074" cy="528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803809" y="2611570"/>
            <a:ext cx="51777" cy="264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7797459" y="2182689"/>
            <a:ext cx="1261427" cy="40011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＋諸費用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1550" y="1766129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＜物件価格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3,500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万円の場合のイメージ＞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6051187" y="2822452"/>
            <a:ext cx="1814381" cy="6317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700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</a:p>
          <a:p>
            <a:pPr algn="ctr" eaLnBrk="0" hangingPunct="0"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（物件価格の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20%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50583" y="3750160"/>
            <a:ext cx="872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・頭金を用意することでどれくらい総支払額（頭金＋ローン総返済額）が変わる？</a:t>
            </a:r>
          </a:p>
        </p:txBody>
      </p:sp>
      <p:sp>
        <p:nvSpPr>
          <p:cNvPr id="15" name="テキスト ボックス 22"/>
          <p:cNvSpPr txBox="1">
            <a:spLocks noChangeArrowheads="1"/>
          </p:cNvSpPr>
          <p:nvPr/>
        </p:nvSpPr>
        <p:spPr bwMode="auto">
          <a:xfrm>
            <a:off x="456065" y="4074228"/>
            <a:ext cx="73100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（例）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3,500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万円の物件購入、年利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％、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35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年間の住宅ローンを利用する場合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27003" y="3673284"/>
            <a:ext cx="8489948" cy="251320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48364"/>
              </p:ext>
            </p:extLst>
          </p:nvPr>
        </p:nvGraphicFramePr>
        <p:xfrm>
          <a:off x="269883" y="4412782"/>
          <a:ext cx="825864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頭金なし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％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</a:t>
                      </a: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％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％</a:t>
                      </a:r>
                      <a:endParaRPr kumimoji="1" lang="en-US" altLang="ja-JP" sz="20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－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350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1,050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ローン総返済額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4,870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4,383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3,896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3,409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合計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4,870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4,733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4,596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4,459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タイトル 7"/>
          <p:cNvSpPr txBox="1">
            <a:spLocks/>
          </p:cNvSpPr>
          <p:nvPr/>
        </p:nvSpPr>
        <p:spPr>
          <a:xfrm>
            <a:off x="207178" y="299568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住宅ローンの仕組み</a:t>
            </a:r>
          </a:p>
        </p:txBody>
      </p:sp>
    </p:spTree>
    <p:extLst>
      <p:ext uri="{BB962C8B-B14F-4D97-AF65-F5344CB8AC3E}">
        <p14:creationId xmlns:p14="http://schemas.microsoft.com/office/powerpoint/2010/main" val="39374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1222</Words>
  <Application>Microsoft Office PowerPoint</Application>
  <PresentationFormat>ワイド画面</PresentationFormat>
  <Paragraphs>163</Paragraphs>
  <Slides>13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Meiryo UI</vt:lpstr>
      <vt:lpstr>ＭＳ Ｐゴシック</vt:lpstr>
      <vt:lpstr>ＭＳ ゴシック</vt:lpstr>
      <vt:lpstr>メイリオ</vt:lpstr>
      <vt:lpstr>Arial</vt:lpstr>
      <vt:lpstr>Calibri</vt:lpstr>
      <vt:lpstr>Calibri Light</vt:lpstr>
      <vt:lpstr>Wingdings</vt:lpstr>
      <vt:lpstr>デザインの設定</vt:lpstr>
      <vt:lpstr>1_デザインの設定</vt:lpstr>
      <vt:lpstr>5_デザインの設定</vt:lpstr>
      <vt:lpstr>7_デザインの設定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住宅ローンとは？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2017-05-02T08:30:21Z</dcterms:created>
  <dcterms:modified xsi:type="dcterms:W3CDTF">2024-03-12T00:19:18Z</dcterms:modified>
</cp:coreProperties>
</file>