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326" r:id="rId2"/>
    <p:sldId id="328" r:id="rId3"/>
    <p:sldId id="345" r:id="rId4"/>
    <p:sldId id="329" r:id="rId5"/>
    <p:sldId id="331" r:id="rId6"/>
    <p:sldId id="332" r:id="rId7"/>
    <p:sldId id="333" r:id="rId8"/>
    <p:sldId id="334" r:id="rId9"/>
    <p:sldId id="347" r:id="rId10"/>
    <p:sldId id="350" r:id="rId11"/>
    <p:sldId id="349" r:id="rId12"/>
    <p:sldId id="338" r:id="rId13"/>
    <p:sldId id="339" r:id="rId14"/>
    <p:sldId id="340" r:id="rId15"/>
    <p:sldId id="341" r:id="rId16"/>
    <p:sldId id="342" r:id="rId17"/>
    <p:sldId id="343" r:id="rId18"/>
    <p:sldId id="346" r:id="rId19"/>
  </p:sldIdLst>
  <p:sldSz cx="12192000" cy="6858000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メイリオ" panose="020B060403050404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メイリオ" panose="020B060403050404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メイリオ" panose="020B060403050404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メイリオ" panose="020B060403050404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メイリオ" panose="020B060403050404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メイリオ" panose="020B060403050404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メイリオ" panose="020B060403050404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メイリオ" panose="020B060403050404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メイリオ" panose="020B060403050404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54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9F57"/>
    <a:srgbClr val="DEA3A2"/>
    <a:srgbClr val="34411B"/>
    <a:srgbClr val="425222"/>
    <a:srgbClr val="884106"/>
    <a:srgbClr val="B4AA7A"/>
    <a:srgbClr val="8CAF47"/>
    <a:srgbClr val="A3C1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69" autoAdjust="0"/>
    <p:restoredTop sz="93944" autoAdjust="0"/>
  </p:normalViewPr>
  <p:slideViewPr>
    <p:cSldViewPr showGuides="1">
      <p:cViewPr varScale="1">
        <p:scale>
          <a:sx n="82" d="100"/>
          <a:sy n="82" d="100"/>
        </p:scale>
        <p:origin x="730" y="67"/>
      </p:cViewPr>
      <p:guideLst>
        <p:guide orient="horz" pos="2160"/>
        <p:guide pos="542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2760" y="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3713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1"/>
            <a:ext cx="2919412" cy="493713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2CC0165-44B1-4D81-A7AC-688864B71C3C}" type="datetimeFigureOut">
              <a:rPr lang="ja-JP" altLang="en-US"/>
              <a:pPr>
                <a:defRPr/>
              </a:pPr>
              <a:t>2023/9/22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4" tIns="45717" rIns="91434" bIns="45717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686300"/>
            <a:ext cx="5389563" cy="4440238"/>
          </a:xfrm>
          <a:prstGeom prst="rect">
            <a:avLst/>
          </a:prstGeom>
        </p:spPr>
        <p:txBody>
          <a:bodyPr vert="horz" lIns="91434" tIns="45717" rIns="91434" bIns="45717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013"/>
            <a:ext cx="2919413" cy="493712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wrap="square" lIns="91434" tIns="45717" rIns="91434" bIns="4571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AD89314E-CE5C-48CA-8BC6-128D46E51E7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B30BD-4476-45CB-8391-27CF6CA6A610}" type="datetime1">
              <a:rPr lang="ja-JP" altLang="en-US"/>
              <a:pPr>
                <a:defRPr/>
              </a:pPr>
              <a:t>2023/9/22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45DB6-0B12-4AB5-B55F-49746CE3F3B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16036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0494E-0984-4214-BC85-9830F56B804C}" type="datetime1">
              <a:rPr lang="ja-JP" altLang="en-US"/>
              <a:pPr>
                <a:defRPr/>
              </a:pPr>
              <a:t>2023/9/22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504BFB-6A15-44FA-A560-7A93224F515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95162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5BA816-AF5B-4663-B4D3-057F24524510}" type="datetime1">
              <a:rPr lang="ja-JP" altLang="en-US"/>
              <a:pPr>
                <a:defRPr/>
              </a:pPr>
              <a:t>2023/9/22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EF2FD-B467-4BEC-B1BF-35E17D0308B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135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914400" y="3398839"/>
            <a:ext cx="104648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5" name="日付プレースホルダー 6"/>
          <p:cNvSpPr>
            <a:spLocks noGrp="1"/>
          </p:cNvSpPr>
          <p:nvPr>
            <p:ph type="dt" sz="half" idx="10"/>
          </p:nvPr>
        </p:nvSpPr>
        <p:spPr>
          <a:xfrm>
            <a:off x="609600" y="19051"/>
            <a:ext cx="3860800" cy="3286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D4B06-ABB8-4432-8B1A-B0357AE421E4}" type="datetime1">
              <a:rPr lang="ja-JP" altLang="en-US"/>
              <a:pPr>
                <a:defRPr/>
              </a:pPr>
              <a:t>2023/9/22</a:t>
            </a:fld>
            <a:endParaRPr lang="ja-JP" altLang="en-US"/>
          </a:p>
        </p:txBody>
      </p:sp>
      <p:sp>
        <p:nvSpPr>
          <p:cNvPr id="6" name="フッター プレースホルダー 8"/>
          <p:cNvSpPr>
            <a:spLocks noGrp="1"/>
          </p:cNvSpPr>
          <p:nvPr>
            <p:ph type="ftr" sz="quarter" idx="11"/>
          </p:nvPr>
        </p:nvSpPr>
        <p:spPr>
          <a:xfrm>
            <a:off x="4572000" y="19051"/>
            <a:ext cx="5486400" cy="3286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9"/>
          <p:cNvSpPr>
            <a:spLocks noGrp="1"/>
          </p:cNvSpPr>
          <p:nvPr>
            <p:ph type="sldNum" sz="quarter" idx="12"/>
          </p:nvPr>
        </p:nvSpPr>
        <p:spPr>
          <a:xfrm>
            <a:off x="10668000" y="6484938"/>
            <a:ext cx="1422400" cy="328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C54A2-D270-405A-92E6-9B2B47FCBB3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88168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タイトル プレースホルダー 8">
            <a:extLst>
              <a:ext uri="{FF2B5EF4-FFF2-40B4-BE49-F238E27FC236}">
                <a16:creationId xmlns:a16="http://schemas.microsoft.com/office/drawing/2014/main" id="{C6882FDE-CCE8-0B49-B5F5-6F0181551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059" y="222113"/>
            <a:ext cx="10515600" cy="3205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sz="1600" b="1" i="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88F8A56B-68CC-D149-9810-70924DF5A0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421416"/>
            <a:ext cx="9382916" cy="380095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0EBFB57E-C888-B541-A609-FEEC8A91223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4435" y="185340"/>
            <a:ext cx="2277668" cy="543020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34295"/>
            <a:ext cx="12192000" cy="44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009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598D4-EE7A-4FF8-8E1A-191293417C45}" type="datetime1">
              <a:rPr lang="ja-JP" altLang="en-US"/>
              <a:pPr>
                <a:defRPr/>
              </a:pPr>
              <a:t>2023/9/22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F75CD-F163-499A-B323-E8C2FF95D4E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28355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B144C-EA0C-4D58-A013-A5F88C6FC3F2}" type="datetime1">
              <a:rPr lang="ja-JP" altLang="en-US"/>
              <a:pPr>
                <a:defRPr/>
              </a:pPr>
              <a:t>2023/9/22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D8E13-C72B-48AA-BE14-2D3A866C4F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0418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BA923-110B-4BD5-9B39-551AC3E83513}" type="datetime1">
              <a:rPr lang="ja-JP" altLang="en-US"/>
              <a:pPr>
                <a:defRPr/>
              </a:pPr>
              <a:t>2023/9/22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9FF9F-CA0C-442A-85E0-72C2840DA97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87727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5FEC6-620D-4842-AAAF-3B3D24884458}" type="datetime1">
              <a:rPr lang="ja-JP" altLang="en-US"/>
              <a:pPr>
                <a:defRPr/>
              </a:pPr>
              <a:t>2023/9/22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1BEF0-4745-40CA-9E81-47061EC608C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93910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A2703-1294-4AB9-8E4A-BA49833D3085}" type="datetime1">
              <a:rPr lang="ja-JP" altLang="en-US"/>
              <a:pPr>
                <a:defRPr/>
              </a:pPr>
              <a:t>2023/9/22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F2609-48D3-40FB-82CF-AAF56348BC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14049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87EE9-DBE2-40FE-AADA-7753B1A1BA67}" type="datetime1">
              <a:rPr lang="ja-JP" altLang="en-US"/>
              <a:pPr>
                <a:defRPr/>
              </a:pPr>
              <a:t>2023/9/22</a:t>
            </a:fld>
            <a:endParaRPr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9347200" y="6492876"/>
            <a:ext cx="2844800" cy="365125"/>
          </a:xfrm>
        </p:spPr>
        <p:txBody>
          <a:bodyPr/>
          <a:lstStyle>
            <a:lvl1pPr>
              <a:defRPr sz="1600"/>
            </a:lvl1pPr>
          </a:lstStyle>
          <a:p>
            <a:pPr>
              <a:defRPr/>
            </a:pPr>
            <a:fld id="{85CF88FE-0137-4370-A7E4-9A6A2511C60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56109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A1EC7-825D-424D-B7DD-97D535CAACF6}" type="datetime1">
              <a:rPr lang="ja-JP" altLang="en-US"/>
              <a:pPr>
                <a:defRPr/>
              </a:pPr>
              <a:t>2023/9/22</a:t>
            </a:fld>
            <a:endParaRPr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9347200" y="6492876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D5785B-82B7-4078-87D1-3565965613D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2604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DEFD1-B7DB-4453-896D-A49BB044C78C}" type="datetime1">
              <a:rPr lang="ja-JP" altLang="en-US"/>
              <a:pPr>
                <a:defRPr/>
              </a:pPr>
              <a:t>2023/9/22</a:t>
            </a:fld>
            <a:endParaRPr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9347200" y="6492876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4E58ED-5820-4F27-99DB-A56E3BE950E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2236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7F01E0E-6D03-4A64-96DC-AF2817C3627D}" type="datetime1">
              <a:rPr lang="ja-JP" altLang="en-US"/>
              <a:pPr>
                <a:defRPr/>
              </a:pPr>
              <a:t>2023/9/22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099FDA0-4965-476F-9B2C-AB6452E3A8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3" r:id="rId1"/>
    <p:sldLayoutId id="2147484054" r:id="rId2"/>
    <p:sldLayoutId id="2147484055" r:id="rId3"/>
    <p:sldLayoutId id="2147484056" r:id="rId4"/>
    <p:sldLayoutId id="2147484057" r:id="rId5"/>
    <p:sldLayoutId id="2147484058" r:id="rId6"/>
    <p:sldLayoutId id="2147484061" r:id="rId7"/>
    <p:sldLayoutId id="2147484062" r:id="rId8"/>
    <p:sldLayoutId id="2147484063" r:id="rId9"/>
    <p:sldLayoutId id="2147484059" r:id="rId10"/>
    <p:sldLayoutId id="2147484060" r:id="rId11"/>
    <p:sldLayoutId id="2147484064" r:id="rId12"/>
    <p:sldLayoutId id="2147484065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メイリオ" pitchFamily="50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メイリオ" pitchFamily="50" charset="-128"/>
          <a:cs typeface="メイリオ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メイリオ" pitchFamily="50" charset="-128"/>
          <a:cs typeface="メイリオ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メイリオ" pitchFamily="50" charset="-128"/>
          <a:cs typeface="メイリオ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メイリオ" pitchFamily="50" charset="-128"/>
          <a:cs typeface="メイリオ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メイリオ" pitchFamily="50" charset="-128"/>
          <a:cs typeface="メイリオ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メイリオ" pitchFamily="50" charset="-128"/>
          <a:cs typeface="メイリオ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メイリオ" pitchFamily="50" charset="-128"/>
          <a:cs typeface="メイリオ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メイリオ" pitchFamily="50" charset="-128"/>
          <a:cs typeface="メイリオ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メイリオ" pitchFamily="50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メイリオ" pitchFamily="50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メイリオ" pitchFamily="50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メイリオ" pitchFamily="50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メイリオ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20821F2-81FA-EC4A-B4DE-D11768CC99B8}"/>
              </a:ext>
            </a:extLst>
          </p:cNvPr>
          <p:cNvSpPr txBox="1"/>
          <p:nvPr/>
        </p:nvSpPr>
        <p:spPr>
          <a:xfrm>
            <a:off x="3278205" y="3931275"/>
            <a:ext cx="5635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人生を豊かにするお金の知恵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0EBFB57E-C888-B541-A609-FEEC8A9122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1174" y="1746050"/>
            <a:ext cx="5277347" cy="1258176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0294D416-768E-2A47-9D7D-3FB4B8E396F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600" y="3460518"/>
            <a:ext cx="5892800" cy="30480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3FE9DE84-645A-9C4C-BDE6-F9B43218779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600" y="4743562"/>
            <a:ext cx="5892800" cy="29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56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57DA9B1-BFDB-3921-C9A4-B145B9B00CAE}"/>
              </a:ext>
            </a:extLst>
          </p:cNvPr>
          <p:cNvCxnSpPr/>
          <p:nvPr/>
        </p:nvCxnSpPr>
        <p:spPr>
          <a:xfrm>
            <a:off x="19050" y="6556375"/>
            <a:ext cx="9124950" cy="0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5299BDC-2076-5548-3534-A02821880D12}"/>
              </a:ext>
            </a:extLst>
          </p:cNvPr>
          <p:cNvGrpSpPr>
            <a:grpSpLocks/>
          </p:cNvGrpSpPr>
          <p:nvPr/>
        </p:nvGrpSpPr>
        <p:grpSpPr bwMode="auto">
          <a:xfrm>
            <a:off x="11113" y="1460500"/>
            <a:ext cx="9088437" cy="2344738"/>
            <a:chOff x="55587" y="3934917"/>
            <a:chExt cx="9089940" cy="2344576"/>
          </a:xfrm>
        </p:grpSpPr>
        <p:grpSp>
          <p:nvGrpSpPr>
            <p:cNvPr id="4" name="グループ化 31">
              <a:extLst>
                <a:ext uri="{FF2B5EF4-FFF2-40B4-BE49-F238E27FC236}">
                  <a16:creationId xmlns:a16="http://schemas.microsoft.com/office/drawing/2014/main" id="{73C14012-57D6-11EE-4A40-49593E39C33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587" y="3934917"/>
              <a:ext cx="9089940" cy="2145631"/>
              <a:chOff x="55587" y="3934917"/>
              <a:chExt cx="9089940" cy="2145631"/>
            </a:xfrm>
          </p:grpSpPr>
          <p:grpSp>
            <p:nvGrpSpPr>
              <p:cNvPr id="25" name="グループ化 41">
                <a:extLst>
                  <a:ext uri="{FF2B5EF4-FFF2-40B4-BE49-F238E27FC236}">
                    <a16:creationId xmlns:a16="http://schemas.microsoft.com/office/drawing/2014/main" id="{F04CADEC-1E24-4919-73BE-F1BBA849A11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5587" y="3934917"/>
                <a:ext cx="9089940" cy="2145631"/>
                <a:chOff x="55587" y="3934917"/>
                <a:chExt cx="9089940" cy="2145631"/>
              </a:xfrm>
            </p:grpSpPr>
            <p:grpSp>
              <p:nvGrpSpPr>
                <p:cNvPr id="28" name="Group 4">
                  <a:extLst>
                    <a:ext uri="{FF2B5EF4-FFF2-40B4-BE49-F238E27FC236}">
                      <a16:creationId xmlns:a16="http://schemas.microsoft.com/office/drawing/2014/main" id="{C2099844-859F-466F-E455-67DBCB254F76}"/>
                    </a:ext>
                  </a:extLst>
                </p:cNvPr>
                <p:cNvGrpSpPr>
                  <a:grpSpLocks noChangeAspect="1"/>
                </p:cNvGrpSpPr>
                <p:nvPr/>
              </p:nvGrpSpPr>
              <p:grpSpPr bwMode="auto">
                <a:xfrm>
                  <a:off x="94110" y="3934917"/>
                  <a:ext cx="9051417" cy="1793489"/>
                  <a:chOff x="-14902" y="-1125"/>
                  <a:chExt cx="35570" cy="7048"/>
                </a:xfrm>
              </p:grpSpPr>
              <p:sp>
                <p:nvSpPr>
                  <p:cNvPr id="30" name="AutoShape 3">
                    <a:extLst>
                      <a:ext uri="{FF2B5EF4-FFF2-40B4-BE49-F238E27FC236}">
                        <a16:creationId xmlns:a16="http://schemas.microsoft.com/office/drawing/2014/main" id="{ECE7A3D4-013E-BECF-3733-12E369FEECAA}"/>
                      </a:ext>
                    </a:extLst>
                  </p:cNvPr>
                  <p:cNvSpPr>
                    <a:spLocks noChangeAspect="1" noChangeArrowheads="1" noTextEdit="1"/>
                  </p:cNvSpPr>
                  <p:nvPr/>
                </p:nvSpPr>
                <p:spPr bwMode="auto">
                  <a:xfrm>
                    <a:off x="-14902" y="-1125"/>
                    <a:ext cx="35564" cy="657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ja-JP" altLang="en-US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メイリオ" panose="020B0604030504040204" pitchFamily="50" charset="-128"/>
                      <a:cs typeface="+mn-cs"/>
                    </a:endParaRPr>
                  </a:p>
                </p:txBody>
              </p:sp>
              <p:pic>
                <p:nvPicPr>
                  <p:cNvPr id="31" name="Picture 5">
                    <a:extLst>
                      <a:ext uri="{FF2B5EF4-FFF2-40B4-BE49-F238E27FC236}">
                        <a16:creationId xmlns:a16="http://schemas.microsoft.com/office/drawing/2014/main" id="{4F920C02-373E-7642-B694-1885CE3EEA40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-14902" y="-653"/>
                    <a:ext cx="35570" cy="657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</p:grpSp>
            <p:sp>
              <p:nvSpPr>
                <p:cNvPr id="29" name="角丸四角形 45">
                  <a:extLst>
                    <a:ext uri="{FF2B5EF4-FFF2-40B4-BE49-F238E27FC236}">
                      <a16:creationId xmlns:a16="http://schemas.microsoft.com/office/drawing/2014/main" id="{9368877E-C30F-DD74-6888-C0BA6710A393}"/>
                    </a:ext>
                  </a:extLst>
                </p:cNvPr>
                <p:cNvSpPr/>
                <p:nvPr/>
              </p:nvSpPr>
              <p:spPr>
                <a:xfrm>
                  <a:off x="55587" y="5649299"/>
                  <a:ext cx="6130351" cy="431770"/>
                </a:xfrm>
                <a:prstGeom prst="round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tIns="72000" bIns="36000" anchor="ctr"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ja-JP" altLang="en-US" sz="16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メイリオ"/>
                      <a:ea typeface="メイリオ"/>
                      <a:cs typeface="+mn-cs"/>
                    </a:rPr>
                    <a:t>　</a:t>
                  </a:r>
                  <a:r>
                    <a:rPr kumimoji="1" lang="en-US" altLang="ja-JP" sz="1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メイリオ"/>
                      <a:ea typeface="メイリオ"/>
                      <a:cs typeface="+mn-cs"/>
                    </a:rPr>
                    <a:t>※1</a:t>
                  </a:r>
                  <a:r>
                    <a:rPr kumimoji="1" lang="ja-JP" altLang="en-US" sz="1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メイリオ"/>
                      <a:ea typeface="メイリオ"/>
                      <a:cs typeface="+mn-cs"/>
                    </a:rPr>
                    <a:t>　現役並み所得者は</a:t>
                  </a:r>
                  <a:r>
                    <a:rPr kumimoji="1" lang="en-US" altLang="ja-JP" sz="1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メイリオ"/>
                      <a:ea typeface="メイリオ"/>
                      <a:cs typeface="+mn-cs"/>
                    </a:rPr>
                    <a:t>3</a:t>
                  </a:r>
                  <a:r>
                    <a:rPr kumimoji="1" lang="ja-JP" altLang="en-US" sz="1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メイリオ"/>
                      <a:ea typeface="メイリオ"/>
                      <a:cs typeface="+mn-cs"/>
                    </a:rPr>
                    <a:t>割負担。</a:t>
                  </a:r>
                  <a:r>
                    <a:rPr kumimoji="1" lang="en-US" altLang="ja-JP" sz="1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メイリオ"/>
                      <a:ea typeface="メイリオ"/>
                      <a:cs typeface="+mn-cs"/>
                    </a:rPr>
                    <a:t>75</a:t>
                  </a:r>
                  <a:r>
                    <a:rPr kumimoji="1" lang="ja-JP" altLang="en-US" sz="1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メイリオ"/>
                      <a:ea typeface="メイリオ"/>
                      <a:cs typeface="+mn-cs"/>
                    </a:rPr>
                    <a:t>歳以上について、一定以上の所得がある人は２割負担。</a:t>
                  </a:r>
                  <a:endParaRPr kumimoji="1" lang="en-US" altLang="ja-JP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メイリオ"/>
                    <a:ea typeface="メイリオ"/>
                    <a:cs typeface="+mn-cs"/>
                  </a:endParaRPr>
                </a:p>
              </p:txBody>
            </p:sp>
          </p:grpSp>
          <p:sp>
            <p:nvSpPr>
              <p:cNvPr id="26" name="正方形/長方形 42">
                <a:extLst>
                  <a:ext uri="{FF2B5EF4-FFF2-40B4-BE49-F238E27FC236}">
                    <a16:creationId xmlns:a16="http://schemas.microsoft.com/office/drawing/2014/main" id="{D4398473-3A8E-3167-3CF1-912E7C932A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5952" y="4668210"/>
                <a:ext cx="417102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3200">
                    <a:solidFill>
                      <a:schemeClr val="tx1"/>
                    </a:solidFill>
                    <a:latin typeface="Calibri" panose="020F0502020204030204" pitchFamily="34" charset="0"/>
                    <a:ea typeface="メイリオ" panose="020B0604030504040204" pitchFamily="50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kumimoji="1" sz="2800">
                    <a:solidFill>
                      <a:schemeClr val="tx1"/>
                    </a:solidFill>
                    <a:latin typeface="Calibri" panose="020F0502020204030204" pitchFamily="34" charset="0"/>
                    <a:ea typeface="メイリオ" panose="020B0604030504040204" pitchFamily="50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メイリオ" panose="020B0604030504040204" pitchFamily="50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kumimoji="1" sz="2000">
                    <a:solidFill>
                      <a:schemeClr val="tx1"/>
                    </a:solidFill>
                    <a:latin typeface="Calibri" panose="020F0502020204030204" pitchFamily="34" charset="0"/>
                    <a:ea typeface="メイリオ" panose="020B0604030504040204" pitchFamily="50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kumimoji="1" sz="2000">
                    <a:solidFill>
                      <a:schemeClr val="tx1"/>
                    </a:solidFill>
                    <a:latin typeface="Calibri" panose="020F0502020204030204" pitchFamily="34" charset="0"/>
                    <a:ea typeface="メイリオ" panose="020B0604030504040204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000">
                    <a:solidFill>
                      <a:schemeClr val="tx1"/>
                    </a:solidFill>
                    <a:latin typeface="Calibri" panose="020F0502020204030204" pitchFamily="34" charset="0"/>
                    <a:ea typeface="メイリオ" panose="020B0604030504040204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000">
                    <a:solidFill>
                      <a:schemeClr val="tx1"/>
                    </a:solidFill>
                    <a:latin typeface="Calibri" panose="020F0502020204030204" pitchFamily="34" charset="0"/>
                    <a:ea typeface="メイリオ" panose="020B0604030504040204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000">
                    <a:solidFill>
                      <a:schemeClr val="tx1"/>
                    </a:solidFill>
                    <a:latin typeface="Calibri" panose="020F0502020204030204" pitchFamily="34" charset="0"/>
                    <a:ea typeface="メイリオ" panose="020B0604030504040204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000">
                    <a:solidFill>
                      <a:schemeClr val="tx1"/>
                    </a:solidFill>
                    <a:latin typeface="Calibri" panose="020F0502020204030204" pitchFamily="34" charset="0"/>
                    <a:ea typeface="メイリオ" panose="020B0604030504040204" pitchFamily="50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1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メイリオ" panose="020B0604030504040204" pitchFamily="50" charset="-128"/>
                    <a:cs typeface="+mn-cs"/>
                  </a:rPr>
                  <a:t>※1</a:t>
                </a:r>
                <a:endParaRPr kumimoji="1" lang="ja-JP" altLang="en-US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メイリオ" panose="020B0604030504040204" pitchFamily="50" charset="-128"/>
                  <a:cs typeface="+mn-cs"/>
                </a:endParaRPr>
              </a:p>
            </p:txBody>
          </p:sp>
          <p:sp>
            <p:nvSpPr>
              <p:cNvPr id="27" name="正方形/長方形 43">
                <a:extLst>
                  <a:ext uri="{FF2B5EF4-FFF2-40B4-BE49-F238E27FC236}">
                    <a16:creationId xmlns:a16="http://schemas.microsoft.com/office/drawing/2014/main" id="{9572520D-66E2-B0F0-1AC2-F6D619A5B5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812360" y="4504596"/>
                <a:ext cx="417102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3200">
                    <a:solidFill>
                      <a:schemeClr val="tx1"/>
                    </a:solidFill>
                    <a:latin typeface="Calibri" panose="020F0502020204030204" pitchFamily="34" charset="0"/>
                    <a:ea typeface="メイリオ" panose="020B0604030504040204" pitchFamily="50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kumimoji="1" sz="2800">
                    <a:solidFill>
                      <a:schemeClr val="tx1"/>
                    </a:solidFill>
                    <a:latin typeface="Calibri" panose="020F0502020204030204" pitchFamily="34" charset="0"/>
                    <a:ea typeface="メイリオ" panose="020B0604030504040204" pitchFamily="50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kumimoji="1" sz="2400">
                    <a:solidFill>
                      <a:schemeClr val="tx1"/>
                    </a:solidFill>
                    <a:latin typeface="Calibri" panose="020F0502020204030204" pitchFamily="34" charset="0"/>
                    <a:ea typeface="メイリオ" panose="020B0604030504040204" pitchFamily="50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kumimoji="1" sz="2000">
                    <a:solidFill>
                      <a:schemeClr val="tx1"/>
                    </a:solidFill>
                    <a:latin typeface="Calibri" panose="020F0502020204030204" pitchFamily="34" charset="0"/>
                    <a:ea typeface="メイリオ" panose="020B0604030504040204" pitchFamily="50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kumimoji="1" sz="2000">
                    <a:solidFill>
                      <a:schemeClr val="tx1"/>
                    </a:solidFill>
                    <a:latin typeface="Calibri" panose="020F0502020204030204" pitchFamily="34" charset="0"/>
                    <a:ea typeface="メイリオ" panose="020B0604030504040204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000">
                    <a:solidFill>
                      <a:schemeClr val="tx1"/>
                    </a:solidFill>
                    <a:latin typeface="Calibri" panose="020F0502020204030204" pitchFamily="34" charset="0"/>
                    <a:ea typeface="メイリオ" panose="020B0604030504040204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000">
                    <a:solidFill>
                      <a:schemeClr val="tx1"/>
                    </a:solidFill>
                    <a:latin typeface="Calibri" panose="020F0502020204030204" pitchFamily="34" charset="0"/>
                    <a:ea typeface="メイリオ" panose="020B0604030504040204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000">
                    <a:solidFill>
                      <a:schemeClr val="tx1"/>
                    </a:solidFill>
                    <a:latin typeface="Calibri" panose="020F0502020204030204" pitchFamily="34" charset="0"/>
                    <a:ea typeface="メイリオ" panose="020B0604030504040204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kumimoji="1" sz="2000">
                    <a:solidFill>
                      <a:schemeClr val="tx1"/>
                    </a:solidFill>
                    <a:latin typeface="Calibri" panose="020F0502020204030204" pitchFamily="34" charset="0"/>
                    <a:ea typeface="メイリオ" panose="020B0604030504040204" pitchFamily="50" charset="-128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ja-JP" sz="12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メイリオ" panose="020B0604030504040204" pitchFamily="50" charset="-128"/>
                    <a:cs typeface="+mn-cs"/>
                  </a:rPr>
                  <a:t>※1</a:t>
                </a:r>
                <a:endParaRPr kumimoji="1" lang="ja-JP" altLang="en-US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メイリオ" panose="020B0604030504040204" pitchFamily="50" charset="-128"/>
                  <a:cs typeface="+mn-cs"/>
                </a:endParaRPr>
              </a:p>
            </p:txBody>
          </p:sp>
        </p:grpSp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F33CE778-D19F-426C-645D-AD1B5CF49BC3}"/>
                </a:ext>
              </a:extLst>
            </p:cNvPr>
            <p:cNvSpPr txBox="1"/>
            <p:nvPr/>
          </p:nvSpPr>
          <p:spPr>
            <a:xfrm>
              <a:off x="276285" y="6003287"/>
              <a:ext cx="8475476" cy="27620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200" b="0" i="0" u="none" strike="noStrike" kern="1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※2</a:t>
              </a:r>
              <a:r>
                <a:rPr kumimoji="1" lang="ja-JP" altLang="en-US" sz="1200" b="0" i="0" u="none" strike="noStrike" kern="1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　</a:t>
              </a:r>
              <a:r>
                <a:rPr kumimoji="1" lang="ja-JP" altLang="ja-JP" sz="1200" b="0" i="0" u="none" strike="noStrike" kern="1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自治体によっては小（中・高等）学校卒業まで、</a:t>
              </a:r>
              <a:r>
                <a:rPr kumimoji="1" lang="ja-JP" altLang="en-US" sz="1200" b="0" i="0" u="none" strike="noStrike" kern="1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治療費の</a:t>
              </a:r>
              <a:r>
                <a:rPr kumimoji="1" lang="ja-JP" altLang="ja-JP" sz="1200" b="0" i="0" u="none" strike="noStrike" kern="1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自己負担分を全額補助している場合</a:t>
              </a:r>
              <a:r>
                <a:rPr kumimoji="1" lang="ja-JP" altLang="en-US" sz="1200" b="0" i="0" u="none" strike="noStrike" kern="1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が</a:t>
              </a:r>
              <a:r>
                <a:rPr kumimoji="1" lang="ja-JP" altLang="ja-JP" sz="1200" b="0" i="0" u="none" strike="noStrike" kern="1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あり</a:t>
              </a:r>
              <a:r>
                <a:rPr kumimoji="1" lang="ja-JP" altLang="en-US" sz="1200" b="0" i="0" u="none" strike="noStrike" kern="1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rPr>
                <a:t>ます。</a:t>
              </a:r>
              <a:endParaRPr kumimoji="1" lang="ja-JP" altLang="ja-JP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32" name="角丸四角形 48">
            <a:extLst>
              <a:ext uri="{FF2B5EF4-FFF2-40B4-BE49-F238E27FC236}">
                <a16:creationId xmlns:a16="http://schemas.microsoft.com/office/drawing/2014/main" id="{9B382814-B39A-123D-3C78-9EDFFDF8EDAD}"/>
              </a:ext>
            </a:extLst>
          </p:cNvPr>
          <p:cNvSpPr/>
          <p:nvPr/>
        </p:nvSpPr>
        <p:spPr>
          <a:xfrm>
            <a:off x="28575" y="966788"/>
            <a:ext cx="2592388" cy="55245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メイリオ"/>
                <a:cs typeface="+mn-cs"/>
              </a:rPr>
              <a:t>公的医療保険</a:t>
            </a:r>
          </a:p>
        </p:txBody>
      </p:sp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AF0C7C40-293E-CED1-BB94-47A431964B69}"/>
              </a:ext>
            </a:extLst>
          </p:cNvPr>
          <p:cNvGrpSpPr>
            <a:grpSpLocks/>
          </p:cNvGrpSpPr>
          <p:nvPr/>
        </p:nvGrpSpPr>
        <p:grpSpPr bwMode="auto">
          <a:xfrm>
            <a:off x="177800" y="3933825"/>
            <a:ext cx="9007475" cy="1762125"/>
            <a:chOff x="220828" y="4302878"/>
            <a:chExt cx="9008663" cy="1762498"/>
          </a:xfrm>
        </p:grpSpPr>
        <p:sp>
          <p:nvSpPr>
            <p:cNvPr id="34" name="正方形/長方形 50">
              <a:extLst>
                <a:ext uri="{FF2B5EF4-FFF2-40B4-BE49-F238E27FC236}">
                  <a16:creationId xmlns:a16="http://schemas.microsoft.com/office/drawing/2014/main" id="{BC7D47A0-9412-42C8-2873-8FB1BC7D17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568" y="4988502"/>
              <a:ext cx="8869923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メイリオ" panose="020B060403050404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メイリオ" panose="020B060403050404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メイリオ" panose="020B060403050404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メイリオ" panose="020B060403050404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メイリオ" panose="020B060403050404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メイリオ" panose="020B060403050404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メイリオ" panose="020B060403050404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メイリオ" panose="020B060403050404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メイリオ" panose="020B0604030504040204" pitchFamily="50" charset="-128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メイリオ" panose="020B0604030504040204" pitchFamily="50" charset="-128"/>
                  <a:cs typeface="+mn-cs"/>
                </a:rPr>
                <a:t>長期の入院などで自己負担額が高額になる場合は、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メイリオ" panose="020B0604030504040204" pitchFamily="50" charset="-128"/>
                  <a:cs typeface="+mn-cs"/>
                </a:rPr>
                <a:t>高額療養費制度により負担を抑えることができます。</a:t>
              </a:r>
            </a:p>
          </p:txBody>
        </p:sp>
        <p:sp>
          <p:nvSpPr>
            <p:cNvPr id="35" name="角丸四角形 51">
              <a:extLst>
                <a:ext uri="{FF2B5EF4-FFF2-40B4-BE49-F238E27FC236}">
                  <a16:creationId xmlns:a16="http://schemas.microsoft.com/office/drawing/2014/main" id="{9DEE97EC-A4A3-B350-7EE2-91736A7B9C23}"/>
                </a:ext>
              </a:extLst>
            </p:cNvPr>
            <p:cNvSpPr/>
            <p:nvPr/>
          </p:nvSpPr>
          <p:spPr>
            <a:xfrm>
              <a:off x="220828" y="4529939"/>
              <a:ext cx="8832428" cy="1535437"/>
            </a:xfrm>
            <a:prstGeom prst="roundRect">
              <a:avLst/>
            </a:prstGeom>
            <a:no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tIns="72000" bIns="3600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メイリオ"/>
                <a:cs typeface="+mn-cs"/>
              </a:endParaRPr>
            </a:p>
          </p:txBody>
        </p:sp>
        <p:pic>
          <p:nvPicPr>
            <p:cNvPr id="36" name="図 52">
              <a:extLst>
                <a:ext uri="{FF2B5EF4-FFF2-40B4-BE49-F238E27FC236}">
                  <a16:creationId xmlns:a16="http://schemas.microsoft.com/office/drawing/2014/main" id="{C739C010-5FC0-A6A6-B6BD-D5D3688A058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93241" y="4541934"/>
              <a:ext cx="1559248" cy="14192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" name="角丸四角形 53">
              <a:extLst>
                <a:ext uri="{FF2B5EF4-FFF2-40B4-BE49-F238E27FC236}">
                  <a16:creationId xmlns:a16="http://schemas.microsoft.com/office/drawing/2014/main" id="{268820B6-E06C-B0BB-AB19-1F71CA601E26}"/>
                </a:ext>
              </a:extLst>
            </p:cNvPr>
            <p:cNvSpPr/>
            <p:nvPr/>
          </p:nvSpPr>
          <p:spPr>
            <a:xfrm>
              <a:off x="489151" y="4302878"/>
              <a:ext cx="2592729" cy="43983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tIns="72000" bIns="3600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TW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alibri"/>
                  <a:ea typeface="メイリオ"/>
                  <a:cs typeface="+mn-cs"/>
                </a:rPr>
                <a:t>高額療養費制度</a:t>
              </a:r>
              <a:r>
                <a:rPr kumimoji="1" lang="ja-JP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alibri"/>
                  <a:ea typeface="メイリオ"/>
                  <a:cs typeface="+mn-cs"/>
                </a:rPr>
                <a:t>とは</a:t>
              </a:r>
            </a:p>
          </p:txBody>
        </p:sp>
      </p:grpSp>
      <p:sp>
        <p:nvSpPr>
          <p:cNvPr id="38" name="角丸四角形 54">
            <a:extLst>
              <a:ext uri="{FF2B5EF4-FFF2-40B4-BE49-F238E27FC236}">
                <a16:creationId xmlns:a16="http://schemas.microsoft.com/office/drawing/2014/main" id="{BCD7B850-6F2C-A9D9-7EB5-751EDA9BA0FC}"/>
              </a:ext>
            </a:extLst>
          </p:cNvPr>
          <p:cNvSpPr/>
          <p:nvPr/>
        </p:nvSpPr>
        <p:spPr>
          <a:xfrm>
            <a:off x="177800" y="5876925"/>
            <a:ext cx="3397250" cy="57626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tIns="72000" bIns="3600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メイリオ"/>
                <a:cs typeface="+mn-cs"/>
              </a:rPr>
              <a:t>病気のリスクに備える民間保険</a:t>
            </a:r>
          </a:p>
        </p:txBody>
      </p:sp>
      <p:sp>
        <p:nvSpPr>
          <p:cNvPr id="39" name="右矢印 55">
            <a:extLst>
              <a:ext uri="{FF2B5EF4-FFF2-40B4-BE49-F238E27FC236}">
                <a16:creationId xmlns:a16="http://schemas.microsoft.com/office/drawing/2014/main" id="{22B188FB-2F9A-6968-141C-6B687CDB2D22}"/>
              </a:ext>
            </a:extLst>
          </p:cNvPr>
          <p:cNvSpPr/>
          <p:nvPr/>
        </p:nvSpPr>
        <p:spPr>
          <a:xfrm>
            <a:off x="3719513" y="5949950"/>
            <a:ext cx="647700" cy="431800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メイリオ"/>
              <a:cs typeface="+mn-cs"/>
            </a:endParaRPr>
          </a:p>
        </p:txBody>
      </p:sp>
      <p:sp>
        <p:nvSpPr>
          <p:cNvPr id="40" name="角丸四角形 56">
            <a:extLst>
              <a:ext uri="{FF2B5EF4-FFF2-40B4-BE49-F238E27FC236}">
                <a16:creationId xmlns:a16="http://schemas.microsoft.com/office/drawing/2014/main" id="{1AC7AC5D-E97F-D293-81B6-E8BAE4562E70}"/>
              </a:ext>
            </a:extLst>
          </p:cNvPr>
          <p:cNvSpPr/>
          <p:nvPr/>
        </p:nvSpPr>
        <p:spPr>
          <a:xfrm>
            <a:off x="4367213" y="5913438"/>
            <a:ext cx="4465637" cy="50323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メイリオ"/>
                <a:cs typeface="+mn-cs"/>
              </a:rPr>
              <a:t>医療保険　等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788841" y="165244"/>
            <a:ext cx="7569970" cy="445944"/>
          </a:xfrm>
          <a:prstGeom prst="rect">
            <a:avLst/>
          </a:prstGeom>
          <a:solidFill>
            <a:schemeClr val="accent3">
              <a:lumMod val="60000"/>
              <a:lumOff val="40000"/>
              <a:alpha val="0"/>
            </a:schemeClr>
          </a:solidFill>
          <a:ln>
            <a:noFill/>
          </a:ln>
          <a:effectLst>
            <a:outerShdw blurRad="127000" dist="38100" dir="2700000" algn="ctr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dirty="0" smtClean="0">
                <a:solidFill>
                  <a:schemeClr val="tx1"/>
                </a:solidFill>
              </a:rPr>
              <a:t>病気の</a:t>
            </a:r>
            <a:r>
              <a:rPr lang="ja-JP" altLang="en-US" sz="2800" dirty="0">
                <a:solidFill>
                  <a:schemeClr val="tx1"/>
                </a:solidFill>
              </a:rPr>
              <a:t>リスクに備える</a:t>
            </a:r>
          </a:p>
        </p:txBody>
      </p:sp>
    </p:spTree>
    <p:extLst>
      <p:ext uri="{BB962C8B-B14F-4D97-AF65-F5344CB8AC3E}">
        <p14:creationId xmlns:p14="http://schemas.microsoft.com/office/powerpoint/2010/main" val="1048245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8" grpId="0" animBg="1"/>
      <p:bldP spid="39" grpId="0" animBg="1"/>
      <p:bldP spid="4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楕円 4"/>
          <p:cNvSpPr/>
          <p:nvPr/>
        </p:nvSpPr>
        <p:spPr>
          <a:xfrm>
            <a:off x="7499648" y="1988841"/>
            <a:ext cx="1152128" cy="88075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72000" rIns="9144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400" dirty="0">
              <a:solidFill>
                <a:schemeClr val="tx1"/>
              </a:solidFill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10888" y="837116"/>
            <a:ext cx="8640888" cy="2707913"/>
            <a:chOff x="35568" y="837115"/>
            <a:chExt cx="8640888" cy="2707913"/>
          </a:xfrm>
        </p:grpSpPr>
        <p:sp>
          <p:nvSpPr>
            <p:cNvPr id="7" name="角丸四角形 6"/>
            <p:cNvSpPr/>
            <p:nvPr/>
          </p:nvSpPr>
          <p:spPr>
            <a:xfrm>
              <a:off x="35568" y="837115"/>
              <a:ext cx="2592288" cy="551986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72000" rIns="9144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ja-JP" altLang="en-US" sz="2400" dirty="0">
                  <a:solidFill>
                    <a:schemeClr val="bg1"/>
                  </a:solidFill>
                </a:rPr>
                <a:t>公的介護保険</a:t>
              </a:r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104225" y="1452147"/>
              <a:ext cx="8572231" cy="209288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・</a:t>
              </a:r>
              <a:r>
                <a:rPr lang="en-US" altLang="ja-JP" sz="2400" dirty="0">
                  <a:latin typeface="+mn-ea"/>
                  <a:ea typeface="+mn-ea"/>
                </a:rPr>
                <a:t>40</a:t>
              </a:r>
              <a:r>
                <a:rPr lang="ja-JP" altLang="en-US" sz="2400" dirty="0"/>
                <a:t>歳以上の人が加入する制度</a:t>
              </a:r>
            </a:p>
            <a:p>
              <a:pPr>
                <a:spcBef>
                  <a:spcPts val="600"/>
                </a:spcBef>
              </a:pPr>
              <a:r>
                <a:rPr lang="ja-JP" altLang="en-US" sz="2400" dirty="0"/>
                <a:t>・介護サービスにかかった費用の</a:t>
              </a:r>
              <a:r>
                <a:rPr lang="ja-JP" altLang="en-US" sz="2400" b="1" dirty="0">
                  <a:solidFill>
                    <a:schemeClr val="accent6">
                      <a:lumMod val="75000"/>
                    </a:schemeClr>
                  </a:solidFill>
                </a:rPr>
                <a:t>１割</a:t>
              </a:r>
              <a:r>
                <a:rPr lang="ja-JP" altLang="en-US" sz="2400" dirty="0"/>
                <a:t>を自己負担</a:t>
              </a:r>
              <a:endParaRPr lang="en-US" altLang="ja-JP" sz="2400" dirty="0"/>
            </a:p>
            <a:p>
              <a:pPr marL="265113"/>
              <a:r>
                <a:rPr lang="ja-JP" altLang="en-US" sz="2400" dirty="0"/>
                <a:t>（所得の高い人は２～３割負担）</a:t>
              </a:r>
            </a:p>
            <a:p>
              <a:pPr>
                <a:spcBef>
                  <a:spcPts val="600"/>
                </a:spcBef>
              </a:pPr>
              <a:r>
                <a:rPr lang="ja-JP" altLang="en-US" sz="2400" dirty="0"/>
                <a:t>・在宅サービス等について、</a:t>
              </a:r>
              <a:r>
                <a:rPr lang="en-US" altLang="ja-JP" sz="2400" dirty="0">
                  <a:latin typeface="+mn-ea"/>
                  <a:ea typeface="+mn-ea"/>
                </a:rPr>
                <a:t>1</a:t>
              </a:r>
              <a:r>
                <a:rPr lang="ja-JP" altLang="en-US" sz="2400" dirty="0"/>
                <a:t>ヶ月あたりの</a:t>
              </a:r>
              <a:endParaRPr lang="en-US" altLang="ja-JP" sz="2400" dirty="0"/>
            </a:p>
            <a:p>
              <a:pPr marL="265113"/>
              <a:r>
                <a:rPr lang="ja-JP" altLang="en-US" sz="2400" dirty="0"/>
                <a:t>支給限度額が定められている</a:t>
              </a:r>
            </a:p>
          </p:txBody>
        </p:sp>
      </p:grpSp>
      <p:grpSp>
        <p:nvGrpSpPr>
          <p:cNvPr id="9" name="グループ化 8"/>
          <p:cNvGrpSpPr/>
          <p:nvPr/>
        </p:nvGrpSpPr>
        <p:grpSpPr>
          <a:xfrm>
            <a:off x="121965" y="2780928"/>
            <a:ext cx="8494985" cy="2950296"/>
            <a:chOff x="146644" y="2810049"/>
            <a:chExt cx="8831661" cy="3067223"/>
          </a:xfrm>
        </p:grpSpPr>
        <p:grpSp>
          <p:nvGrpSpPr>
            <p:cNvPr id="10" name="Group 4"/>
            <p:cNvGrpSpPr>
              <a:grpSpLocks noChangeAspect="1"/>
            </p:cNvGrpSpPr>
            <p:nvPr/>
          </p:nvGrpSpPr>
          <p:grpSpPr bwMode="auto">
            <a:xfrm>
              <a:off x="247153" y="3826492"/>
              <a:ext cx="8632825" cy="1779588"/>
              <a:chOff x="100" y="754"/>
              <a:chExt cx="5438" cy="1121"/>
            </a:xfrm>
          </p:grpSpPr>
          <p:sp>
            <p:nvSpPr>
              <p:cNvPr id="13" name="AutoShape 3"/>
              <p:cNvSpPr>
                <a:spLocks noChangeAspect="1" noChangeArrowheads="1" noTextEdit="1"/>
              </p:cNvSpPr>
              <p:nvPr/>
            </p:nvSpPr>
            <p:spPr bwMode="auto">
              <a:xfrm>
                <a:off x="100" y="754"/>
                <a:ext cx="5438" cy="11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pic>
            <p:nvPicPr>
              <p:cNvPr id="14" name="Picture 5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" y="754"/>
                <a:ext cx="5439" cy="11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1" name="角丸四角形 10"/>
            <p:cNvSpPr/>
            <p:nvPr/>
          </p:nvSpPr>
          <p:spPr>
            <a:xfrm>
              <a:off x="146644" y="3635611"/>
              <a:ext cx="8831661" cy="2241661"/>
            </a:xfrm>
            <a:prstGeom prst="roundRect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72000" rIns="9144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ja-JP" altLang="en-US" sz="1400" dirty="0">
                <a:solidFill>
                  <a:schemeClr val="tx1"/>
                </a:solidFill>
              </a:endParaRPr>
            </a:p>
          </p:txBody>
        </p:sp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228800" y="2810049"/>
              <a:ext cx="1268021" cy="1177125"/>
            </a:xfrm>
            <a:prstGeom prst="rect">
              <a:avLst/>
            </a:prstGeom>
          </p:spPr>
        </p:pic>
      </p:grpSp>
      <p:sp>
        <p:nvSpPr>
          <p:cNvPr id="16" name="正方形/長方形 15"/>
          <p:cNvSpPr/>
          <p:nvPr/>
        </p:nvSpPr>
        <p:spPr>
          <a:xfrm>
            <a:off x="752810" y="161855"/>
            <a:ext cx="7569970" cy="472160"/>
          </a:xfrm>
          <a:prstGeom prst="rect">
            <a:avLst/>
          </a:prstGeom>
          <a:solidFill>
            <a:schemeClr val="accent3">
              <a:lumMod val="60000"/>
              <a:lumOff val="40000"/>
              <a:alpha val="0"/>
            </a:schemeClr>
          </a:solidFill>
          <a:ln>
            <a:noFill/>
          </a:ln>
          <a:effectLst>
            <a:outerShdw blurRad="127000" dist="38100" dir="2700000" algn="ctr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介護のリスクに備える</a:t>
            </a:r>
          </a:p>
        </p:txBody>
      </p:sp>
      <p:sp>
        <p:nvSpPr>
          <p:cNvPr id="17" name="角丸四角形 16"/>
          <p:cNvSpPr/>
          <p:nvPr/>
        </p:nvSpPr>
        <p:spPr>
          <a:xfrm>
            <a:off x="121965" y="5949280"/>
            <a:ext cx="3453755" cy="57606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none" lIns="91440" tIns="72000" rIns="9144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介護の</a:t>
            </a:r>
            <a:r>
              <a:rPr kumimoji="1" lang="ja-JP" altLang="en-US" dirty="0">
                <a:solidFill>
                  <a:schemeClr val="tx1"/>
                </a:solidFill>
              </a:rPr>
              <a:t>リスクに備える民間保険</a:t>
            </a:r>
          </a:p>
        </p:txBody>
      </p:sp>
      <p:sp>
        <p:nvSpPr>
          <p:cNvPr id="18" name="右矢印 17"/>
          <p:cNvSpPr/>
          <p:nvPr/>
        </p:nvSpPr>
        <p:spPr>
          <a:xfrm>
            <a:off x="3719736" y="6021288"/>
            <a:ext cx="648072" cy="432048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72000" rIns="9144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4367808" y="5985284"/>
            <a:ext cx="4464496" cy="50405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72000" rIns="9144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solidFill>
                  <a:schemeClr val="tx1"/>
                </a:solidFill>
              </a:rPr>
              <a:t>介護保険　等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628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280787" y="761841"/>
            <a:ext cx="8336163" cy="165431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marL="173038" indent="-173038"/>
            <a:r>
              <a:rPr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700" dirty="0">
                <a:latin typeface="+mn-ea"/>
                <a:cs typeface="Meiryo UI" panose="020B0604030504040204" pitchFamily="50" charset="-128"/>
              </a:rPr>
              <a:t>日本の年金制度は、基本的に</a:t>
            </a:r>
            <a:r>
              <a:rPr lang="ja-JP" altLang="en-US" sz="1700" b="1" dirty="0">
                <a:latin typeface="+mn-ea"/>
                <a:cs typeface="Meiryo UI" panose="020B0604030504040204" pitchFamily="50" charset="-128"/>
              </a:rPr>
              <a:t>３階建ての制度</a:t>
            </a:r>
            <a:r>
              <a:rPr lang="ja-JP" altLang="en-US" sz="1700" dirty="0">
                <a:latin typeface="+mn-ea"/>
                <a:cs typeface="Meiryo UI" panose="020B0604030504040204" pitchFamily="50" charset="-128"/>
              </a:rPr>
              <a:t>。</a:t>
            </a:r>
            <a:endParaRPr lang="en-US" altLang="ja-JP" sz="1700" dirty="0">
              <a:latin typeface="+mn-ea"/>
              <a:cs typeface="Meiryo UI" panose="020B0604030504040204" pitchFamily="50" charset="-128"/>
            </a:endParaRPr>
          </a:p>
          <a:p>
            <a:pPr marL="173038" indent="-173038"/>
            <a:r>
              <a:rPr lang="ja-JP" altLang="en-US" sz="1700" dirty="0">
                <a:latin typeface="+mn-ea"/>
                <a:cs typeface="Meiryo UI" panose="020B0604030504040204" pitchFamily="50" charset="-128"/>
              </a:rPr>
              <a:t>　・１階：日本に住んでいる</a:t>
            </a:r>
            <a:r>
              <a:rPr lang="en-US" altLang="ja-JP" sz="1700" dirty="0">
                <a:latin typeface="+mn-ea"/>
                <a:cs typeface="Meiryo UI" panose="020B0604030504040204" pitchFamily="50" charset="-128"/>
              </a:rPr>
              <a:t>20</a:t>
            </a:r>
            <a:r>
              <a:rPr lang="ja-JP" altLang="en-US" sz="1700" dirty="0">
                <a:latin typeface="+mn-ea"/>
                <a:cs typeface="Meiryo UI" panose="020B0604030504040204" pitchFamily="50" charset="-128"/>
              </a:rPr>
              <a:t>歳以上</a:t>
            </a:r>
            <a:r>
              <a:rPr lang="en-US" altLang="ja-JP" sz="1700" dirty="0">
                <a:latin typeface="+mn-ea"/>
                <a:cs typeface="Meiryo UI" panose="020B0604030504040204" pitchFamily="50" charset="-128"/>
              </a:rPr>
              <a:t>60</a:t>
            </a:r>
            <a:r>
              <a:rPr lang="ja-JP" altLang="en-US" sz="1700" dirty="0">
                <a:latin typeface="+mn-ea"/>
                <a:cs typeface="Meiryo UI" panose="020B0604030504040204" pitchFamily="50" charset="-128"/>
              </a:rPr>
              <a:t>歳未満のすべての人が加入する</a:t>
            </a:r>
            <a:r>
              <a:rPr lang="en-US" altLang="ja-JP" sz="1700" dirty="0">
                <a:latin typeface="+mn-ea"/>
                <a:cs typeface="Meiryo UI" panose="020B0604030504040204" pitchFamily="50" charset="-128"/>
              </a:rPr>
              <a:t/>
            </a:r>
            <a:br>
              <a:rPr lang="en-US" altLang="ja-JP" sz="1700" dirty="0">
                <a:latin typeface="+mn-ea"/>
                <a:cs typeface="Meiryo UI" panose="020B0604030504040204" pitchFamily="50" charset="-128"/>
              </a:rPr>
            </a:br>
            <a:r>
              <a:rPr lang="ja-JP" altLang="en-US" sz="1700" dirty="0">
                <a:latin typeface="+mn-ea"/>
                <a:cs typeface="Meiryo UI" panose="020B0604030504040204" pitchFamily="50" charset="-128"/>
              </a:rPr>
              <a:t>　　　　 </a:t>
            </a:r>
            <a:r>
              <a:rPr lang="ja-JP" altLang="en-US" sz="1700" b="1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国民年金</a:t>
            </a:r>
            <a:r>
              <a:rPr lang="ja-JP" altLang="en-US" sz="1700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（基礎年金）</a:t>
            </a:r>
            <a:endParaRPr lang="en-US" altLang="ja-JP" sz="1700" dirty="0">
              <a:solidFill>
                <a:srgbClr val="FF0000"/>
              </a:solidFill>
              <a:latin typeface="+mn-ea"/>
              <a:cs typeface="Meiryo UI" panose="020B0604030504040204" pitchFamily="50" charset="-128"/>
            </a:endParaRPr>
          </a:p>
          <a:p>
            <a:pPr marL="173038" indent="-173038"/>
            <a:r>
              <a:rPr lang="ja-JP" altLang="en-US" sz="1700" dirty="0">
                <a:latin typeface="+mn-ea"/>
                <a:cs typeface="Meiryo UI" panose="020B0604030504040204" pitchFamily="50" charset="-128"/>
              </a:rPr>
              <a:t>　・２階：会社などに勤務している人が加入する</a:t>
            </a:r>
            <a:r>
              <a:rPr lang="ja-JP" altLang="en-US" sz="1700" b="1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厚生年金 </a:t>
            </a:r>
          </a:p>
          <a:p>
            <a:pPr marL="173038" indent="-173038"/>
            <a:r>
              <a:rPr lang="ja-JP" altLang="en-US" sz="1700" dirty="0">
                <a:latin typeface="+mn-ea"/>
                <a:cs typeface="Meiryo UI" panose="020B0604030504040204" pitchFamily="50" charset="-128"/>
              </a:rPr>
              <a:t>　・３階：企業または個人が</a:t>
            </a:r>
            <a:r>
              <a:rPr lang="ja-JP" altLang="en-US" sz="1700" b="1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任意で加入する年金</a:t>
            </a:r>
            <a:endParaRPr lang="en-US" altLang="ja-JP" sz="1700" b="1" dirty="0">
              <a:solidFill>
                <a:srgbClr val="FF0000"/>
              </a:solidFill>
              <a:latin typeface="+mn-ea"/>
              <a:cs typeface="Meiryo UI" panose="020B0604030504040204" pitchFamily="50" charset="-128"/>
            </a:endParaRPr>
          </a:p>
          <a:p>
            <a:pPr marL="173038" indent="-173038"/>
            <a:r>
              <a:rPr lang="ja-JP" altLang="en-US" sz="1600" b="1" dirty="0">
                <a:solidFill>
                  <a:srgbClr val="FF0000"/>
                </a:solidFill>
                <a:latin typeface="+mn-ea"/>
                <a:cs typeface="Meiryo UI" panose="020B0604030504040204" pitchFamily="50" charset="-128"/>
              </a:rPr>
              <a:t>　        </a:t>
            </a:r>
            <a:r>
              <a:rPr lang="en-US" altLang="ja-JP" sz="1600" dirty="0">
                <a:solidFill>
                  <a:schemeClr val="tx1"/>
                </a:solidFill>
                <a:latin typeface="+mn-ea"/>
                <a:cs typeface="Meiryo UI" panose="020B0604030504040204" pitchFamily="50" charset="-128"/>
              </a:rPr>
              <a:t>(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確定給付企業</a:t>
            </a:r>
            <a:r>
              <a:rPr lang="zh-TW" altLang="en-US" sz="1600" dirty="0">
                <a:latin typeface="+mn-ea"/>
                <a:cs typeface="Meiryo UI" panose="020B0604030504040204" pitchFamily="50" charset="-128"/>
              </a:rPr>
              <a:t>年金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、企業型確定拠出年金、個人型確定拠出年金（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iDeCo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）等）</a:t>
            </a:r>
            <a:endParaRPr lang="en-US" altLang="ja-JP" sz="1600" dirty="0"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3" name="テキスト ボックス 1"/>
          <p:cNvSpPr txBox="1">
            <a:spLocks noChangeArrowheads="1"/>
          </p:cNvSpPr>
          <p:nvPr/>
        </p:nvSpPr>
        <p:spPr bwMode="auto">
          <a:xfrm>
            <a:off x="586314" y="6440829"/>
            <a:ext cx="7714116" cy="28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306" tIns="32653" rIns="65306" bIns="32653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ja-JP" sz="1400" dirty="0"/>
              <a:t>※</a:t>
            </a:r>
            <a:r>
              <a:rPr lang="ja-JP" altLang="en-US" sz="1400" dirty="0"/>
              <a:t>（出所）厚生労働省ホームページおよび規制改革推進会議専門チーム会合資料をもとに作成</a:t>
            </a:r>
          </a:p>
        </p:txBody>
      </p:sp>
      <p:sp>
        <p:nvSpPr>
          <p:cNvPr id="4" name="Text Box 42"/>
          <p:cNvSpPr txBox="1">
            <a:spLocks noChangeArrowheads="1"/>
          </p:cNvSpPr>
          <p:nvPr/>
        </p:nvSpPr>
        <p:spPr bwMode="auto">
          <a:xfrm>
            <a:off x="2067027" y="5229320"/>
            <a:ext cx="6454457" cy="1080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884" tIns="45938" rIns="91884" bIns="45938" anchor="ctr"/>
          <a:lstStyle/>
          <a:p>
            <a:pPr algn="ctr" defTabSz="918878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日本に住んでいる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歳以上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60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歳未満のすべての人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/>
            </a:r>
            <a:b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</a:br>
            <a:r>
              <a:rPr lang="ja-JP" altLang="en-US" sz="3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国民年金</a:t>
            </a:r>
            <a:r>
              <a:rPr lang="ja-JP" altLang="en-US" sz="3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（基礎年金）</a:t>
            </a:r>
            <a:endParaRPr kumimoji="0" lang="ja-JP" altLang="ja-JP" sz="30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Text Box 42"/>
          <p:cNvSpPr txBox="1">
            <a:spLocks noChangeArrowheads="1"/>
          </p:cNvSpPr>
          <p:nvPr/>
        </p:nvSpPr>
        <p:spPr bwMode="auto">
          <a:xfrm>
            <a:off x="4556659" y="2971379"/>
            <a:ext cx="3964825" cy="1080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884" tIns="45938" rIns="91884" bIns="45938" anchor="ctr"/>
          <a:lstStyle/>
          <a:p>
            <a:pPr algn="ctr"/>
            <a:r>
              <a:rPr lang="ja-JP" altLang="en-US" sz="2000" dirty="0"/>
              <a:t>企業または個人</a:t>
            </a:r>
          </a:p>
          <a:p>
            <a:pPr algn="ctr"/>
            <a:r>
              <a:rPr lang="ja-JP" altLang="en-US" sz="2800" b="1" dirty="0"/>
              <a:t>任意で加入する年金</a:t>
            </a:r>
          </a:p>
        </p:txBody>
      </p:sp>
      <p:sp>
        <p:nvSpPr>
          <p:cNvPr id="6" name="右矢印 5"/>
          <p:cNvSpPr/>
          <p:nvPr/>
        </p:nvSpPr>
        <p:spPr>
          <a:xfrm>
            <a:off x="455173" y="5193879"/>
            <a:ext cx="1532637" cy="1064502"/>
          </a:xfrm>
          <a:prstGeom prst="rightArrow">
            <a:avLst/>
          </a:prstGeom>
          <a:solidFill>
            <a:srgbClr val="14AAEB"/>
          </a:solidFill>
          <a:ln>
            <a:solidFill>
              <a:srgbClr val="14AAE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１階部分</a:t>
            </a:r>
          </a:p>
        </p:txBody>
      </p:sp>
      <p:sp>
        <p:nvSpPr>
          <p:cNvPr id="7" name="右矢印 6"/>
          <p:cNvSpPr/>
          <p:nvPr/>
        </p:nvSpPr>
        <p:spPr>
          <a:xfrm>
            <a:off x="1751317" y="4051379"/>
            <a:ext cx="1532637" cy="1064502"/>
          </a:xfrm>
          <a:prstGeom prst="rightArrow">
            <a:avLst/>
          </a:prstGeom>
          <a:solidFill>
            <a:srgbClr val="14AAEB"/>
          </a:solidFill>
          <a:ln>
            <a:solidFill>
              <a:srgbClr val="14AAE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２階部分</a:t>
            </a:r>
          </a:p>
        </p:txBody>
      </p:sp>
      <p:sp>
        <p:nvSpPr>
          <p:cNvPr id="8" name="右矢印 7"/>
          <p:cNvSpPr/>
          <p:nvPr/>
        </p:nvSpPr>
        <p:spPr>
          <a:xfrm>
            <a:off x="2976511" y="2971887"/>
            <a:ext cx="1532637" cy="1064502"/>
          </a:xfrm>
          <a:prstGeom prst="rightArrow">
            <a:avLst/>
          </a:prstGeom>
          <a:solidFill>
            <a:srgbClr val="14AAEB"/>
          </a:solidFill>
          <a:ln>
            <a:solidFill>
              <a:srgbClr val="14AAE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３階部分</a:t>
            </a:r>
          </a:p>
        </p:txBody>
      </p:sp>
      <p:grpSp>
        <p:nvGrpSpPr>
          <p:cNvPr id="13" name="グループ化 12"/>
          <p:cNvGrpSpPr/>
          <p:nvPr/>
        </p:nvGrpSpPr>
        <p:grpSpPr>
          <a:xfrm>
            <a:off x="173283" y="3535934"/>
            <a:ext cx="8659021" cy="2904894"/>
            <a:chOff x="165186" y="3535934"/>
            <a:chExt cx="8871310" cy="2904894"/>
          </a:xfrm>
        </p:grpSpPr>
        <p:sp>
          <p:nvSpPr>
            <p:cNvPr id="14" name="角丸四角形 13"/>
            <p:cNvSpPr/>
            <p:nvPr/>
          </p:nvSpPr>
          <p:spPr>
            <a:xfrm>
              <a:off x="165186" y="4036389"/>
              <a:ext cx="8871310" cy="2404439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none" lIns="91440" tIns="72000" rIns="9144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ja-JP" alt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473376" y="3535934"/>
              <a:ext cx="2417449" cy="584775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3200" dirty="0">
                  <a:solidFill>
                    <a:schemeClr val="bg1"/>
                  </a:solidFill>
                </a:rPr>
                <a:t>公的年金</a:t>
              </a:r>
            </a:p>
          </p:txBody>
        </p:sp>
      </p:grpSp>
      <p:sp>
        <p:nvSpPr>
          <p:cNvPr id="16" name="Text Box 42"/>
          <p:cNvSpPr txBox="1">
            <a:spLocks noChangeArrowheads="1"/>
          </p:cNvSpPr>
          <p:nvPr/>
        </p:nvSpPr>
        <p:spPr bwMode="auto">
          <a:xfrm>
            <a:off x="3355962" y="4082883"/>
            <a:ext cx="5165522" cy="108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884" tIns="45938" rIns="91884" bIns="45938" anchor="ctr"/>
          <a:lstStyle/>
          <a:p>
            <a:pPr algn="ctr" defTabSz="918878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会社員、公務員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/>
            </a:r>
            <a:b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</a:br>
            <a:r>
              <a:rPr lang="ja-JP" altLang="en-US" sz="30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厚生年金</a:t>
            </a:r>
            <a:endParaRPr kumimoji="0" lang="ja-JP" altLang="ja-JP" sz="3000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771674" y="161948"/>
            <a:ext cx="7569970" cy="472161"/>
          </a:xfrm>
          <a:prstGeom prst="rect">
            <a:avLst/>
          </a:prstGeom>
          <a:solidFill>
            <a:schemeClr val="accent3">
              <a:lumMod val="60000"/>
              <a:lumOff val="40000"/>
              <a:alpha val="0"/>
            </a:schemeClr>
          </a:solidFill>
          <a:ln>
            <a:noFill/>
          </a:ln>
          <a:effectLst>
            <a:outerShdw blurRad="127000" dist="38100" dir="2700000" algn="ctr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年金制度の種類</a:t>
            </a:r>
          </a:p>
        </p:txBody>
      </p:sp>
      <p:grpSp>
        <p:nvGrpSpPr>
          <p:cNvPr id="10" name="グループ化 9"/>
          <p:cNvGrpSpPr/>
          <p:nvPr/>
        </p:nvGrpSpPr>
        <p:grpSpPr>
          <a:xfrm>
            <a:off x="77776" y="2405695"/>
            <a:ext cx="10626736" cy="504056"/>
            <a:chOff x="77776" y="2405695"/>
            <a:chExt cx="10626736" cy="504056"/>
          </a:xfrm>
        </p:grpSpPr>
        <p:sp>
          <p:nvSpPr>
            <p:cNvPr id="12" name="正方形/長方形 11"/>
            <p:cNvSpPr/>
            <p:nvPr/>
          </p:nvSpPr>
          <p:spPr>
            <a:xfrm>
              <a:off x="77776" y="2426890"/>
              <a:ext cx="397850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200" dirty="0">
                  <a:latin typeface="+mn-ea"/>
                  <a:ea typeface="+mn-ea"/>
                </a:rPr>
                <a:t>　また、</a:t>
              </a:r>
              <a:r>
                <a:rPr lang="en-US" altLang="ja-JP" sz="1200" dirty="0">
                  <a:latin typeface="+mn-ea"/>
                  <a:ea typeface="+mn-ea"/>
                </a:rPr>
                <a:t>1</a:t>
              </a:r>
              <a:r>
                <a:rPr lang="ja-JP" altLang="en-US" sz="1200" dirty="0">
                  <a:latin typeface="+mn-ea"/>
                  <a:ea typeface="+mn-ea"/>
                </a:rPr>
                <a:t>～</a:t>
              </a:r>
              <a:r>
                <a:rPr lang="en-US" altLang="ja-JP" sz="1200" dirty="0">
                  <a:latin typeface="+mn-ea"/>
                  <a:ea typeface="+mn-ea"/>
                </a:rPr>
                <a:t>3</a:t>
              </a:r>
              <a:r>
                <a:rPr lang="ja-JP" altLang="en-US" sz="1200" dirty="0">
                  <a:latin typeface="+mn-ea"/>
                  <a:ea typeface="+mn-ea"/>
                </a:rPr>
                <a:t>階以外に民間の保険会社</a:t>
              </a:r>
            </a:p>
            <a:p>
              <a:r>
                <a:rPr lang="ja-JP" altLang="en-US" sz="1200" dirty="0">
                  <a:latin typeface="+mn-ea"/>
                  <a:ea typeface="+mn-ea"/>
                </a:rPr>
                <a:t>　が扱っている</a:t>
              </a:r>
            </a:p>
          </p:txBody>
        </p:sp>
        <p:grpSp>
          <p:nvGrpSpPr>
            <p:cNvPr id="9" name="グループ化 8"/>
            <p:cNvGrpSpPr/>
            <p:nvPr/>
          </p:nvGrpSpPr>
          <p:grpSpPr>
            <a:xfrm>
              <a:off x="5591944" y="2405695"/>
              <a:ext cx="5112568" cy="504056"/>
              <a:chOff x="5445817" y="2393814"/>
              <a:chExt cx="5112568" cy="504056"/>
            </a:xfrm>
          </p:grpSpPr>
          <p:sp>
            <p:nvSpPr>
              <p:cNvPr id="19" name="右矢印 18"/>
              <p:cNvSpPr/>
              <p:nvPr/>
            </p:nvSpPr>
            <p:spPr>
              <a:xfrm>
                <a:off x="5445817" y="2429818"/>
                <a:ext cx="648072" cy="432048"/>
              </a:xfrm>
              <a:prstGeom prst="rightArrow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none" lIns="91440" tIns="72000" rIns="9144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角丸四角形 19"/>
              <p:cNvSpPr/>
              <p:nvPr/>
            </p:nvSpPr>
            <p:spPr>
              <a:xfrm>
                <a:off x="6093889" y="2393814"/>
                <a:ext cx="4464496" cy="504056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none" lIns="91440" tIns="72000" rIns="9144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lang="zh-TW" altLang="en-US" sz="2400" dirty="0">
                    <a:solidFill>
                      <a:schemeClr val="tx1"/>
                    </a:solidFill>
                  </a:rPr>
                  <a:t>個人年金保険</a:t>
                </a:r>
                <a:r>
                  <a:rPr lang="ja-JP" altLang="en-US" sz="2400" dirty="0">
                    <a:solidFill>
                      <a:schemeClr val="tx1"/>
                    </a:solidFill>
                  </a:rPr>
                  <a:t>　</a:t>
                </a:r>
                <a:r>
                  <a:rPr lang="zh-TW" altLang="en-US" sz="2400" dirty="0">
                    <a:solidFill>
                      <a:schemeClr val="tx1"/>
                    </a:solidFill>
                  </a:rPr>
                  <a:t>等</a:t>
                </a:r>
                <a:r>
                  <a:rPr lang="ja-JP" altLang="en-US" sz="2400" dirty="0">
                    <a:solidFill>
                      <a:schemeClr val="tx1"/>
                    </a:solidFill>
                  </a:rPr>
                  <a:t>　</a:t>
                </a:r>
                <a:endParaRPr kumimoji="1" lang="ja-JP" altLang="en-US" sz="24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2" name="角丸四角形 21"/>
            <p:cNvSpPr/>
            <p:nvPr/>
          </p:nvSpPr>
          <p:spPr>
            <a:xfrm>
              <a:off x="2931055" y="2472458"/>
              <a:ext cx="2517550" cy="382115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none" lIns="91440" tIns="72000" rIns="9144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ja-JP" altLang="en-US" dirty="0">
                  <a:solidFill>
                    <a:schemeClr val="tx1"/>
                  </a:solidFill>
                </a:rPr>
                <a:t>老後に備える民間保険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13700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672156" y="1278050"/>
            <a:ext cx="799288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altLang="ja-JP" sz="2800" dirty="0">
                <a:latin typeface="+mn-ea"/>
                <a:ea typeface="+mn-ea"/>
                <a:cs typeface="Meiryo UI" panose="020B0604030504040204" pitchFamily="50" charset="-128"/>
              </a:rPr>
              <a:t>20</a:t>
            </a:r>
            <a:r>
              <a:rPr lang="ja-JP" altLang="en-US" sz="2800" dirty="0">
                <a:latin typeface="+mn-ea"/>
                <a:ea typeface="+mn-ea"/>
                <a:cs typeface="Meiryo UI" panose="020B0604030504040204" pitchFamily="50" charset="-128"/>
              </a:rPr>
              <a:t>歳になったときから、国民年金保険料の納付は義務です。納付しないと、</a:t>
            </a:r>
            <a:r>
              <a:rPr lang="ja-JP" altLang="en-US" sz="2800" b="1" dirty="0">
                <a:solidFill>
                  <a:srgbClr val="FF0000"/>
                </a:solidFill>
                <a:latin typeface="+mn-ea"/>
                <a:ea typeface="+mn-ea"/>
                <a:cs typeface="Meiryo UI" panose="020B0604030504040204" pitchFamily="50" charset="-128"/>
              </a:rPr>
              <a:t>老齢年金の金額</a:t>
            </a:r>
            <a:r>
              <a:rPr lang="ja-JP" altLang="en-US" sz="2800" dirty="0">
                <a:latin typeface="+mn-ea"/>
                <a:ea typeface="+mn-ea"/>
                <a:cs typeface="Meiryo UI" panose="020B0604030504040204" pitchFamily="50" charset="-128"/>
              </a:rPr>
              <a:t>に影響がでます（注）。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-191939" y="1288084"/>
            <a:ext cx="11256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739138" y="2850481"/>
            <a:ext cx="76317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6575" indent="-536575" eaLnBrk="1" hangingPunct="1"/>
            <a:r>
              <a:rPr lang="ja-JP" altLang="en-US" sz="1600" dirty="0">
                <a:latin typeface="+mn-ea"/>
                <a:ea typeface="+mn-ea"/>
                <a:cs typeface="Meiryo UI" panose="020B0604030504040204" pitchFamily="50" charset="-128"/>
              </a:rPr>
              <a:t>（注）老齢年金を受給するためには、国民年金に原則として</a:t>
            </a:r>
            <a:r>
              <a:rPr lang="en-US" altLang="ja-JP" sz="1600" dirty="0">
                <a:latin typeface="+mn-ea"/>
                <a:ea typeface="+mn-ea"/>
                <a:cs typeface="Meiryo UI" panose="020B0604030504040204" pitchFamily="50" charset="-128"/>
              </a:rPr>
              <a:t>10</a:t>
            </a:r>
            <a:r>
              <a:rPr lang="ja-JP" altLang="en-US" sz="1600" dirty="0">
                <a:latin typeface="+mn-ea"/>
                <a:ea typeface="+mn-ea"/>
                <a:cs typeface="Meiryo UI" panose="020B0604030504040204" pitchFamily="50" charset="-128"/>
              </a:rPr>
              <a:t>年（</a:t>
            </a:r>
            <a:r>
              <a:rPr lang="en-US" altLang="ja-JP" sz="1600" dirty="0">
                <a:latin typeface="+mn-ea"/>
                <a:ea typeface="+mn-ea"/>
                <a:cs typeface="Meiryo UI" panose="020B0604030504040204" pitchFamily="50" charset="-128"/>
              </a:rPr>
              <a:t>120</a:t>
            </a:r>
            <a:r>
              <a:rPr lang="ja-JP" altLang="en-US" sz="1600" dirty="0">
                <a:latin typeface="+mn-ea"/>
                <a:ea typeface="+mn-ea"/>
                <a:cs typeface="Meiryo UI" panose="020B0604030504040204" pitchFamily="50" charset="-128"/>
              </a:rPr>
              <a:t>か月）以上加入することが必要です。納付していない月は、この加入期間に算入されません。後述する猶予申請が認められれば加入期間に算入されますが、納付額がないので年金額には反映されません。なお、追納が認められれば年金額に反映されます。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672157" y="4388766"/>
            <a:ext cx="823215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dirty="0">
                <a:latin typeface="+mn-ea"/>
                <a:ea typeface="+mn-ea"/>
                <a:cs typeface="メイリオ" panose="020B0604030504040204" pitchFamily="50" charset="-128"/>
              </a:rPr>
              <a:t>年金は、</a:t>
            </a:r>
            <a:r>
              <a:rPr lang="ja-JP" altLang="en-US" sz="2800" b="1" dirty="0">
                <a:solidFill>
                  <a:srgbClr val="FF0000"/>
                </a:solidFill>
                <a:latin typeface="+mn-ea"/>
                <a:ea typeface="+mn-ea"/>
                <a:cs typeface="メイリオ" panose="020B0604030504040204" pitchFamily="50" charset="-128"/>
              </a:rPr>
              <a:t>老齢年金</a:t>
            </a:r>
            <a:r>
              <a:rPr lang="ja-JP" altLang="en-US" sz="2800" dirty="0">
                <a:latin typeface="+mn-ea"/>
                <a:ea typeface="+mn-ea"/>
                <a:cs typeface="メイリオ" panose="020B0604030504040204" pitchFamily="50" charset="-128"/>
              </a:rPr>
              <a:t>に注目が集まりがちですが</a:t>
            </a:r>
            <a:r>
              <a:rPr lang="ja-JP" altLang="en-US" sz="2800" dirty="0" smtClean="0">
                <a:latin typeface="+mn-ea"/>
                <a:ea typeface="+mn-ea"/>
                <a:cs typeface="メイリオ" panose="020B0604030504040204" pitchFamily="50" charset="-128"/>
              </a:rPr>
              <a:t>、</a:t>
            </a:r>
            <a:endParaRPr lang="en-US" altLang="ja-JP" sz="2800" dirty="0" smtClean="0">
              <a:latin typeface="+mn-ea"/>
              <a:ea typeface="+mn-ea"/>
              <a:cs typeface="メイリオ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b="1" dirty="0" smtClean="0">
                <a:solidFill>
                  <a:srgbClr val="FF0000"/>
                </a:solidFill>
                <a:latin typeface="+mn-ea"/>
                <a:ea typeface="+mn-ea"/>
                <a:cs typeface="メイリオ" panose="020B0604030504040204" pitchFamily="50" charset="-128"/>
              </a:rPr>
              <a:t>障害</a:t>
            </a:r>
            <a:r>
              <a:rPr lang="ja-JP" altLang="en-US" sz="2800" b="1" dirty="0">
                <a:solidFill>
                  <a:srgbClr val="FF0000"/>
                </a:solidFill>
                <a:latin typeface="+mn-ea"/>
                <a:ea typeface="+mn-ea"/>
                <a:cs typeface="メイリオ" panose="020B0604030504040204" pitchFamily="50" charset="-128"/>
              </a:rPr>
              <a:t>年金</a:t>
            </a:r>
            <a:r>
              <a:rPr lang="ja-JP" altLang="en-US" sz="2800" dirty="0">
                <a:latin typeface="+mn-ea"/>
                <a:ea typeface="+mn-ea"/>
                <a:cs typeface="メイリオ" panose="020B0604030504040204" pitchFamily="50" charset="-128"/>
              </a:rPr>
              <a:t>や</a:t>
            </a:r>
            <a:r>
              <a:rPr lang="ja-JP" altLang="en-US" sz="2800" b="1" dirty="0">
                <a:solidFill>
                  <a:srgbClr val="FF0000"/>
                </a:solidFill>
                <a:latin typeface="+mn-ea"/>
                <a:ea typeface="+mn-ea"/>
                <a:cs typeface="メイリオ" panose="020B0604030504040204" pitchFamily="50" charset="-128"/>
              </a:rPr>
              <a:t>遺族年金</a:t>
            </a:r>
            <a:r>
              <a:rPr lang="ja-JP" altLang="en-US" sz="2800" dirty="0">
                <a:latin typeface="+mn-ea"/>
                <a:ea typeface="+mn-ea"/>
                <a:cs typeface="メイリオ" panose="020B0604030504040204" pitchFamily="50" charset="-128"/>
              </a:rPr>
              <a:t>もあり、セイフティーネットの一つになっています。たとえば、学生である間に交通事故で重い障害を負った場合も、</a:t>
            </a:r>
            <a:r>
              <a:rPr lang="ja-JP" altLang="en-US" sz="2800" b="1" dirty="0">
                <a:solidFill>
                  <a:srgbClr val="FF0000"/>
                </a:solidFill>
                <a:latin typeface="+mn-ea"/>
                <a:ea typeface="+mn-ea"/>
                <a:cs typeface="メイリオ" panose="020B0604030504040204" pitchFamily="50" charset="-128"/>
              </a:rPr>
              <a:t>障害年金</a:t>
            </a:r>
            <a:r>
              <a:rPr lang="ja-JP" altLang="en-US" sz="2800" dirty="0">
                <a:latin typeface="+mn-ea"/>
                <a:ea typeface="+mn-ea"/>
                <a:cs typeface="メイリオ" panose="020B0604030504040204" pitchFamily="50" charset="-128"/>
              </a:rPr>
              <a:t>が支給されます。</a:t>
            </a:r>
            <a:endParaRPr lang="ja-JP" altLang="en-US" sz="2800" dirty="0">
              <a:latin typeface="+mn-ea"/>
              <a:ea typeface="+mn-ea"/>
              <a:cs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-191939" y="4388766"/>
            <a:ext cx="11256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771674" y="161948"/>
            <a:ext cx="7569970" cy="472161"/>
          </a:xfrm>
          <a:prstGeom prst="rect">
            <a:avLst/>
          </a:prstGeom>
          <a:solidFill>
            <a:schemeClr val="accent3">
              <a:lumMod val="60000"/>
              <a:lumOff val="40000"/>
              <a:alpha val="0"/>
            </a:schemeClr>
          </a:solidFill>
          <a:ln>
            <a:noFill/>
          </a:ln>
          <a:effectLst>
            <a:outerShdw blurRad="127000" dist="38100" dir="2700000" algn="ctr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大学生と国民年金（基礎年金）</a:t>
            </a:r>
          </a:p>
        </p:txBody>
      </p:sp>
    </p:spTree>
    <p:extLst>
      <p:ext uri="{BB962C8B-B14F-4D97-AF65-F5344CB8AC3E}">
        <p14:creationId xmlns:p14="http://schemas.microsoft.com/office/powerpoint/2010/main" val="731861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-168695" y="1288084"/>
            <a:ext cx="11256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695400" y="1288084"/>
            <a:ext cx="799288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0"/>
              </a:spcBef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学生には</a:t>
            </a:r>
            <a:r>
              <a:rPr lang="ja-JP" altLang="en-US" sz="2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「</a:t>
            </a:r>
            <a:r>
              <a:rPr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学生納付特例制度</a:t>
            </a:r>
            <a:r>
              <a:rPr lang="ja-JP" altLang="en-US" sz="2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」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があります。所得が　　一定額以下なら、保険料の納付を猶予（先送り）　　してもらえます。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683778" y="2932285"/>
            <a:ext cx="762038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納付猶予を申請してさえいれば、猶予期間中に障害を負っても、</a:t>
            </a:r>
            <a:r>
              <a:rPr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障害年金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が受給できます。</a:t>
            </a:r>
            <a:endParaRPr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771674" y="161948"/>
            <a:ext cx="7569970" cy="472161"/>
          </a:xfrm>
          <a:prstGeom prst="rect">
            <a:avLst/>
          </a:prstGeom>
          <a:solidFill>
            <a:schemeClr val="accent3">
              <a:lumMod val="60000"/>
              <a:lumOff val="40000"/>
              <a:alpha val="0"/>
            </a:schemeClr>
          </a:solidFill>
          <a:ln>
            <a:noFill/>
          </a:ln>
          <a:effectLst>
            <a:outerShdw blurRad="127000" dist="38100" dir="2700000" algn="ctr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大学生と国民年金（基礎年金）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683779" y="4145598"/>
            <a:ext cx="77884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ただし、居住する地方自治体の国民年金窓口に毎年申請が必要です。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7632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/>
          <p:nvPr/>
        </p:nvGrpSpPr>
        <p:grpSpPr>
          <a:xfrm>
            <a:off x="1703512" y="1052736"/>
            <a:ext cx="5498290" cy="4653023"/>
            <a:chOff x="1389798" y="1008225"/>
            <a:chExt cx="6146362" cy="5544617"/>
          </a:xfrm>
        </p:grpSpPr>
        <p:pic>
          <p:nvPicPr>
            <p:cNvPr id="2" name="図 1"/>
            <p:cNvPicPr>
              <a:picLocks noChangeAspect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4714" b="96970" l="2417" r="98640">
                          <a14:foregroundMark x1="13746" y1="15152" x2="13746" y2="15152"/>
                          <a14:foregroundMark x1="11329" y1="13468" x2="11329" y2="13468"/>
                          <a14:foregroundMark x1="7251" y1="15152" x2="7251" y2="15152"/>
                          <a14:foregroundMark x1="35498" y1="24916" x2="35498" y2="24916"/>
                          <a14:foregroundMark x1="92900" y1="5724" x2="92900" y2="5724"/>
                          <a14:foregroundMark x1="88066" y1="13131" x2="88066" y2="13131"/>
                          <a14:foregroundMark x1="96979" y1="13131" x2="96979" y2="13131"/>
                          <a14:foregroundMark x1="31420" y1="51178" x2="31420" y2="51178"/>
                          <a14:foregroundMark x1="46828" y1="92929" x2="46828" y2="92929"/>
                          <a14:foregroundMark x1="61329" y1="90572" x2="61329" y2="90572"/>
                          <a14:foregroundMark x1="57704" y1="90572" x2="57704" y2="90572"/>
                          <a14:foregroundMark x1="87462" y1="76768" x2="87462" y2="76768"/>
                          <a14:foregroundMark x1="82779" y1="67677" x2="82779" y2="67677"/>
                          <a14:foregroundMark x1="79456" y1="69360" x2="79456" y2="69360"/>
                          <a14:foregroundMark x1="83082" y1="79798" x2="83082" y2="79798"/>
                          <a14:foregroundMark x1="91692" y1="74411" x2="91692" y2="74411"/>
                          <a14:foregroundMark x1="94864" y1="72054" x2="94864" y2="72054"/>
                          <a14:foregroundMark x1="94109" y1="60606" x2="94109" y2="60606"/>
                          <a14:foregroundMark x1="89728" y1="53872" x2="89728" y2="53872"/>
                          <a14:foregroundMark x1="90030" y1="41077" x2="90030" y2="41077"/>
                          <a14:foregroundMark x1="85801" y1="32323" x2="85801" y2="32323"/>
                          <a14:foregroundMark x1="13142" y1="29966" x2="13142" y2="29966"/>
                          <a14:foregroundMark x1="80211" y1="87879" x2="80211" y2="87879"/>
                          <a14:foregroundMark x1="78852" y1="77441" x2="78852" y2="77441"/>
                          <a14:foregroundMark x1="29456" y1="66667" x2="29456" y2="66667"/>
                          <a14:foregroundMark x1="33535" y1="71044" x2="33535" y2="71044"/>
                          <a14:foregroundMark x1="34592" y1="86195" x2="34592" y2="86195"/>
                          <a14:foregroundMark x1="34139" y1="62963" x2="34139" y2="62963"/>
                          <a14:foregroundMark x1="31571" y1="58923" x2="31571" y2="58923"/>
                          <a14:foregroundMark x1="94864" y1="67677" x2="94864" y2="67677"/>
                          <a14:foregroundMark x1="31420" y1="83838" x2="31420" y2="83838"/>
                          <a14:foregroundMark x1="28399" y1="76768" x2="28399" y2="76768"/>
                          <a14:foregroundMark x1="26737" y1="81145" x2="26737" y2="81145"/>
                          <a14:foregroundMark x1="37613" y1="73737" x2="37613" y2="73737"/>
                          <a14:foregroundMark x1="35498" y1="62963" x2="35498" y2="62963"/>
                          <a14:foregroundMark x1="36405" y1="57576" x2="36405" y2="57576"/>
                          <a14:foregroundMark x1="29003" y1="58249" x2="29003" y2="58249"/>
                          <a14:foregroundMark x1="26435" y1="58249" x2="26435" y2="58249"/>
                          <a14:foregroundMark x1="15106" y1="58249" x2="15106" y2="58249"/>
                          <a14:foregroundMark x1="10574" y1="59259" x2="10574" y2="59259"/>
                          <a14:foregroundMark x1="8308" y1="70707" x2="8308" y2="70707"/>
                          <a14:foregroundMark x1="9970" y1="77778" x2="9970" y2="77778"/>
                          <a14:foregroundMark x1="5740" y1="62290" x2="5740" y2="62290"/>
                          <a14:foregroundMark x1="3625" y1="68013" x2="3625" y2="68013"/>
                          <a14:foregroundMark x1="6647" y1="58249" x2="6647" y2="58249"/>
                          <a14:foregroundMark x1="5136" y1="47475" x2="5136" y2="47475"/>
                          <a14:foregroundMark x1="8308" y1="44108" x2="8308" y2="44108"/>
                          <a14:foregroundMark x1="13746" y1="47475" x2="13746" y2="47475"/>
                          <a14:foregroundMark x1="12538" y1="43771" x2="12538" y2="43771"/>
                          <a14:foregroundMark x1="15257" y1="51515" x2="15257" y2="51515"/>
                          <a14:foregroundMark x1="10272" y1="89226" x2="10272" y2="89226"/>
                          <a14:foregroundMark x1="2417" y1="81145" x2="2417" y2="81145"/>
                          <a14:foregroundMark x1="5740" y1="95623" x2="5740" y2="95623"/>
                          <a14:foregroundMark x1="17221" y1="83838" x2="17221" y2="83838"/>
                          <a14:foregroundMark x1="16465" y1="73064" x2="16465" y2="73064"/>
                          <a14:foregroundMark x1="13897" y1="64646" x2="13897" y2="64646"/>
                          <a14:foregroundMark x1="12840" y1="74411" x2="12840" y2="74411"/>
                          <a14:foregroundMark x1="10574" y1="70034" x2="10574" y2="70034"/>
                          <a14:foregroundMark x1="5589" y1="53872" x2="5589" y2="53872"/>
                          <a14:foregroundMark x1="3776" y1="54882" x2="3776" y2="54882"/>
                          <a14:foregroundMark x1="37311" y1="53199" x2="37311" y2="53199"/>
                          <a14:foregroundMark x1="15710" y1="63300" x2="15710" y2="63300"/>
                          <a14:foregroundMark x1="13595" y1="83502" x2="13595" y2="83502"/>
                          <a14:foregroundMark x1="10272" y1="83502" x2="10272" y2="83502"/>
                          <a14:foregroundMark x1="8610" y1="73737" x2="8610" y2="73737"/>
                          <a14:foregroundMark x1="8912" y1="65657" x2="8912" y2="65657"/>
                          <a14:foregroundMark x1="10272" y1="54545" x2="10272" y2="54545"/>
                          <a14:foregroundMark x1="9970" y1="52862" x2="9970" y2="52862"/>
                          <a14:foregroundMark x1="6949" y1="53199" x2="6949" y2="53199"/>
                          <a14:foregroundMark x1="5740" y1="76431" x2="5740" y2="76431"/>
                          <a14:foregroundMark x1="6042" y1="86869" x2="5740" y2="61953"/>
                          <a14:foregroundMark x1="27039" y1="90572" x2="34290" y2="82155"/>
                          <a14:foregroundMark x1="16465" y1="87205" x2="15257" y2="52862"/>
                          <a14:foregroundMark x1="91994" y1="27609" x2="91994" y2="27609"/>
                          <a14:foregroundMark x1="25831" y1="52525" x2="25831" y2="52525"/>
                          <a14:foregroundMark x1="82326" y1="85185" x2="93656" y2="85185"/>
                          <a14:foregroundMark x1="88369" y1="62963" x2="88369" y2="62963"/>
                          <a14:foregroundMark x1="80816" y1="63636" x2="80816" y2="63636"/>
                          <a14:foregroundMark x1="82931" y1="61279" x2="82931" y2="61279"/>
                          <a14:foregroundMark x1="93958" y1="64983" x2="93958" y2="64646"/>
                          <a14:foregroundMark x1="94713" y1="97306" x2="85801" y2="95286"/>
                          <a14:foregroundMark x1="92900" y1="14478" x2="89124" y2="8754"/>
                          <a14:foregroundMark x1="85650" y1="8418" x2="87462" y2="4714"/>
                          <a14:foregroundMark x1="96224" y1="19192" x2="93505" y2="10438"/>
                          <a14:foregroundMark x1="83837" y1="10438" x2="83837" y2="10438"/>
                          <a14:foregroundMark x1="84743" y1="6061" x2="84743" y2="6061"/>
                          <a14:foregroundMark x1="85801" y1="5387" x2="85801" y2="5387"/>
                          <a14:foregroundMark x1="55287" y1="72391" x2="54683" y2="51515"/>
                          <a14:foregroundMark x1="51360" y1="19192" x2="55891" y2="20202"/>
                          <a14:foregroundMark x1="57855" y1="23569" x2="57251" y2="17172"/>
                          <a14:foregroundMark x1="59668" y1="37037" x2="57402" y2="31313"/>
                          <a14:foregroundMark x1="10423" y1="91582" x2="6495" y2="80808"/>
                          <a14:foregroundMark x1="6042" y1="96633" x2="11631" y2="83502"/>
                          <a14:foregroundMark x1="34592" y1="92256" x2="29154" y2="73064"/>
                          <a14:foregroundMark x1="88973" y1="48485" x2="88973" y2="48485"/>
                        </a14:backgroundRemoval>
                      </a14:imgEffect>
                    </a14:imgLayer>
                  </a14:imgProps>
                </a:ext>
              </a:extLst>
            </a:blip>
            <a:srcRect l="552" t="3" r="-552" b="-899"/>
            <a:stretch/>
          </p:blipFill>
          <p:spPr>
            <a:xfrm>
              <a:off x="1389798" y="4104570"/>
              <a:ext cx="6146362" cy="2448272"/>
            </a:xfrm>
            <a:prstGeom prst="rect">
              <a:avLst/>
            </a:prstGeom>
          </p:spPr>
        </p:pic>
        <p:pic>
          <p:nvPicPr>
            <p:cNvPr id="3" name="図 2"/>
            <p:cNvPicPr>
              <a:picLocks noChangeAspect="1"/>
            </p:cNvPicPr>
            <p:nvPr/>
          </p:nvPicPr>
          <p:blipFill rotWithShape="1">
            <a:blip r:embed="rId4"/>
            <a:srcRect b="-74"/>
            <a:stretch/>
          </p:blipFill>
          <p:spPr>
            <a:xfrm>
              <a:off x="1538829" y="1008225"/>
              <a:ext cx="5848299" cy="3096345"/>
            </a:xfrm>
            <a:prstGeom prst="rect">
              <a:avLst/>
            </a:prstGeom>
          </p:spPr>
        </p:pic>
      </p:grpSp>
      <p:sp>
        <p:nvSpPr>
          <p:cNvPr id="5" name="正方形/長方形 4"/>
          <p:cNvSpPr/>
          <p:nvPr/>
        </p:nvSpPr>
        <p:spPr>
          <a:xfrm>
            <a:off x="695401" y="68766"/>
            <a:ext cx="7560000" cy="548568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  <a:effectLst>
            <a:outerShdw blurRad="127000" dist="38100" dir="2700000" algn="ctr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保険の仕組み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371400" y="1340769"/>
            <a:ext cx="2895970" cy="792089"/>
          </a:xfrm>
          <a:prstGeom prst="roundRect">
            <a:avLst/>
          </a:prstGeom>
          <a:noFill/>
          <a:ln w="38100">
            <a:solidFill>
              <a:srgbClr val="F79F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72000" rIns="9144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</a:rPr>
              <a:t>みんなで少しずつ</a:t>
            </a:r>
            <a:endParaRPr lang="en-US" altLang="ja-JP" sz="2000" dirty="0">
              <a:solidFill>
                <a:schemeClr val="tx1"/>
              </a:solidFill>
            </a:endParaRPr>
          </a:p>
          <a:p>
            <a:pPr algn="ctr"/>
            <a:r>
              <a:rPr lang="ja-JP" altLang="en-US" sz="2000" dirty="0">
                <a:solidFill>
                  <a:schemeClr val="tx1"/>
                </a:solidFill>
              </a:rPr>
              <a:t>お金を出し合う</a:t>
            </a:r>
          </a:p>
        </p:txBody>
      </p:sp>
      <p:sp>
        <p:nvSpPr>
          <p:cNvPr id="8" name="角丸四角形 7"/>
          <p:cNvSpPr/>
          <p:nvPr/>
        </p:nvSpPr>
        <p:spPr>
          <a:xfrm>
            <a:off x="5807968" y="1124745"/>
            <a:ext cx="3214009" cy="99257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79F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72000" rIns="9144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</a:rPr>
              <a:t>お金を出し合った人の中で</a:t>
            </a:r>
            <a:endParaRPr lang="en-US" altLang="ja-JP" sz="20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必要なお金が支払われる</a:t>
            </a:r>
            <a:endParaRPr kumimoji="1"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1199037" y="5805264"/>
            <a:ext cx="6552728" cy="792088"/>
          </a:xfrm>
          <a:prstGeom prst="roundRect">
            <a:avLst/>
          </a:prstGeom>
          <a:noFill/>
          <a:ln w="38100">
            <a:solidFill>
              <a:srgbClr val="F79F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72000" rIns="9144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「発生したら重大な損失となるリスク」を</a:t>
            </a:r>
            <a:endParaRPr kumimoji="1" lang="en-US" altLang="ja-JP" sz="20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「保険料支払」に変換できる</a:t>
            </a:r>
          </a:p>
        </p:txBody>
      </p:sp>
    </p:spTree>
    <p:extLst>
      <p:ext uri="{BB962C8B-B14F-4D97-AF65-F5344CB8AC3E}">
        <p14:creationId xmlns:p14="http://schemas.microsoft.com/office/powerpoint/2010/main" val="621999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1022337" y="764704"/>
            <a:ext cx="3584575" cy="503238"/>
          </a:xfrm>
          <a:prstGeom prst="rect">
            <a:avLst/>
          </a:prstGeom>
          <a:solidFill>
            <a:schemeClr val="accent1">
              <a:lumMod val="75000"/>
              <a:alpha val="54902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預貯金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5226037" y="764704"/>
            <a:ext cx="3582987" cy="503238"/>
          </a:xfrm>
          <a:prstGeom prst="rect">
            <a:avLst/>
          </a:prstGeom>
          <a:solidFill>
            <a:schemeClr val="accent6">
              <a:lumMod val="75000"/>
              <a:alpha val="50196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保険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1022337" y="1700214"/>
            <a:ext cx="3584575" cy="2808287"/>
          </a:xfrm>
          <a:prstGeom prst="rect">
            <a:avLst/>
          </a:prstGeom>
          <a:noFill/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5226037" y="1700214"/>
            <a:ext cx="3582987" cy="2808287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6310573"/>
              </p:ext>
            </p:extLst>
          </p:nvPr>
        </p:nvGraphicFramePr>
        <p:xfrm>
          <a:off x="119336" y="4725144"/>
          <a:ext cx="8550597" cy="180022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67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27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004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00113">
                <a:tc>
                  <a:txBody>
                    <a:bodyPr/>
                    <a:lstStyle/>
                    <a:p>
                      <a:pPr algn="ctr"/>
                      <a:endParaRPr kumimoji="1" lang="ja-JP" altLang="en-US" sz="12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1443" marR="91443" marT="45721" marB="45721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3" marR="91443" marT="45721" marB="45721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3" marR="91443" marT="45721" marB="45721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01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デメリット</a:t>
                      </a:r>
                    </a:p>
                  </a:txBody>
                  <a:tcPr marL="91443" marR="91443" marT="45721" marB="45721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3" marR="91443" marT="45721" marB="45721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6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3" marR="91443" marT="45721" marB="45721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直角三角形 7"/>
          <p:cNvSpPr/>
          <p:nvPr/>
        </p:nvSpPr>
        <p:spPr>
          <a:xfrm flipH="1">
            <a:off x="1293799" y="1844676"/>
            <a:ext cx="2665413" cy="2232025"/>
          </a:xfrm>
          <a:prstGeom prst="rt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608624" y="1844676"/>
            <a:ext cx="2879725" cy="2232025"/>
          </a:xfrm>
          <a:prstGeom prst="rect">
            <a:avLst/>
          </a:prstGeom>
          <a:solidFill>
            <a:srgbClr val="FEF4EC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0" name="テキスト ボックス 4"/>
          <p:cNvSpPr txBox="1">
            <a:spLocks noChangeArrowheads="1"/>
          </p:cNvSpPr>
          <p:nvPr/>
        </p:nvSpPr>
        <p:spPr bwMode="auto">
          <a:xfrm>
            <a:off x="1077897" y="4108450"/>
            <a:ext cx="71345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>
                <a:latin typeface="+mn-ea"/>
                <a:ea typeface="+mn-ea"/>
              </a:rPr>
              <a:t>30</a:t>
            </a:r>
            <a:r>
              <a:rPr lang="ja-JP" altLang="en-US" sz="1800" dirty="0">
                <a:latin typeface="+mn-ea"/>
                <a:ea typeface="+mn-ea"/>
              </a:rPr>
              <a:t>歳</a:t>
            </a:r>
          </a:p>
        </p:txBody>
      </p:sp>
      <p:sp>
        <p:nvSpPr>
          <p:cNvPr id="11" name="テキスト ボックス 19"/>
          <p:cNvSpPr txBox="1">
            <a:spLocks noChangeArrowheads="1"/>
          </p:cNvSpPr>
          <p:nvPr/>
        </p:nvSpPr>
        <p:spPr bwMode="auto">
          <a:xfrm>
            <a:off x="3525823" y="4108450"/>
            <a:ext cx="78581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>
                <a:latin typeface="+mn-ea"/>
                <a:ea typeface="+mn-ea"/>
              </a:rPr>
              <a:t>40</a:t>
            </a:r>
            <a:r>
              <a:rPr lang="ja-JP" altLang="en-US" sz="1800" dirty="0">
                <a:latin typeface="+mn-ea"/>
                <a:ea typeface="+mn-ea"/>
              </a:rPr>
              <a:t>歳</a:t>
            </a:r>
          </a:p>
        </p:txBody>
      </p:sp>
      <p:sp>
        <p:nvSpPr>
          <p:cNvPr id="12" name="テキスト ボックス 20"/>
          <p:cNvSpPr txBox="1">
            <a:spLocks noChangeArrowheads="1"/>
          </p:cNvSpPr>
          <p:nvPr/>
        </p:nvSpPr>
        <p:spPr bwMode="auto">
          <a:xfrm>
            <a:off x="8056548" y="4108450"/>
            <a:ext cx="75247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>
                <a:latin typeface="+mn-ea"/>
                <a:ea typeface="+mn-ea"/>
              </a:rPr>
              <a:t>40</a:t>
            </a:r>
            <a:r>
              <a:rPr lang="ja-JP" altLang="en-US" sz="1800" dirty="0">
                <a:latin typeface="+mn-ea"/>
                <a:ea typeface="+mn-ea"/>
              </a:rPr>
              <a:t>歳</a:t>
            </a:r>
          </a:p>
        </p:txBody>
      </p:sp>
      <p:sp>
        <p:nvSpPr>
          <p:cNvPr id="13" name="テキスト ボックス 21"/>
          <p:cNvSpPr txBox="1">
            <a:spLocks noChangeArrowheads="1"/>
          </p:cNvSpPr>
          <p:nvPr/>
        </p:nvSpPr>
        <p:spPr bwMode="auto">
          <a:xfrm>
            <a:off x="5392723" y="4108450"/>
            <a:ext cx="71911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>
                <a:latin typeface="+mn-ea"/>
                <a:ea typeface="+mn-ea"/>
              </a:rPr>
              <a:t>30</a:t>
            </a:r>
            <a:r>
              <a:rPr lang="ja-JP" altLang="en-US" sz="1800" dirty="0">
                <a:latin typeface="+mn-ea"/>
                <a:ea typeface="+mn-ea"/>
              </a:rPr>
              <a:t>歳</a:t>
            </a:r>
          </a:p>
        </p:txBody>
      </p:sp>
      <p:sp>
        <p:nvSpPr>
          <p:cNvPr id="14" name="上下矢印 13"/>
          <p:cNvSpPr/>
          <p:nvPr/>
        </p:nvSpPr>
        <p:spPr>
          <a:xfrm>
            <a:off x="2998773" y="2349500"/>
            <a:ext cx="852488" cy="1727200"/>
          </a:xfrm>
          <a:prstGeom prst="upDownArrow">
            <a:avLst>
              <a:gd name="adj1" fmla="val 50000"/>
              <a:gd name="adj2" fmla="val 3435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none" lIns="7200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b="1" dirty="0">
                <a:solidFill>
                  <a:schemeClr val="accent1">
                    <a:lumMod val="75000"/>
                  </a:schemeClr>
                </a:solidFill>
              </a:rPr>
              <a:t>貯蓄額</a:t>
            </a:r>
          </a:p>
        </p:txBody>
      </p:sp>
      <p:sp>
        <p:nvSpPr>
          <p:cNvPr id="15" name="上下矢印 14"/>
          <p:cNvSpPr/>
          <p:nvPr/>
        </p:nvSpPr>
        <p:spPr>
          <a:xfrm>
            <a:off x="6040423" y="1844675"/>
            <a:ext cx="852488" cy="2249488"/>
          </a:xfrm>
          <a:prstGeom prst="upDownArrow">
            <a:avLst>
              <a:gd name="adj1" fmla="val 50000"/>
              <a:gd name="adj2" fmla="val 3435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none" lIns="7200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b="1" dirty="0">
                <a:solidFill>
                  <a:schemeClr val="accent6">
                    <a:lumMod val="75000"/>
                  </a:schemeClr>
                </a:solidFill>
              </a:rPr>
              <a:t>保障額</a:t>
            </a:r>
          </a:p>
        </p:txBody>
      </p:sp>
      <p:sp>
        <p:nvSpPr>
          <p:cNvPr id="16" name="角丸四角形吹き出し 15"/>
          <p:cNvSpPr/>
          <p:nvPr/>
        </p:nvSpPr>
        <p:spPr>
          <a:xfrm>
            <a:off x="117462" y="1844675"/>
            <a:ext cx="2411411" cy="1079500"/>
          </a:xfrm>
          <a:prstGeom prst="wedgeRoundRectCallout">
            <a:avLst>
              <a:gd name="adj1" fmla="val 40002"/>
              <a:gd name="adj2" fmla="val 65451"/>
              <a:gd name="adj3" fmla="val 16667"/>
            </a:avLst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prstClr val="black"/>
                </a:solidFill>
                <a:latin typeface="+mn-ea"/>
              </a:rPr>
              <a:t>貯蓄額は</a:t>
            </a:r>
            <a:endParaRPr lang="en-US" altLang="ja-JP" dirty="0">
              <a:solidFill>
                <a:prstClr val="black"/>
              </a:solidFill>
              <a:latin typeface="+mn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prstClr val="black"/>
                </a:solidFill>
                <a:latin typeface="+mn-ea"/>
              </a:rPr>
              <a:t>毎年</a:t>
            </a:r>
            <a:r>
              <a:rPr lang="en-US" altLang="ja-JP" dirty="0">
                <a:solidFill>
                  <a:prstClr val="black"/>
                </a:solidFill>
                <a:latin typeface="+mn-ea"/>
              </a:rPr>
              <a:t>100</a:t>
            </a:r>
            <a:r>
              <a:rPr lang="ja-JP" altLang="en-US" dirty="0">
                <a:solidFill>
                  <a:prstClr val="black"/>
                </a:solidFill>
                <a:latin typeface="+mn-ea"/>
              </a:rPr>
              <a:t>万円</a:t>
            </a:r>
            <a:endParaRPr lang="en-US" altLang="ja-JP" dirty="0">
              <a:solidFill>
                <a:prstClr val="black"/>
              </a:solidFill>
              <a:latin typeface="+mn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prstClr val="black"/>
                </a:solidFill>
                <a:latin typeface="+mn-ea"/>
              </a:rPr>
              <a:t>（総額</a:t>
            </a:r>
            <a:r>
              <a:rPr lang="en-US" altLang="ja-JP" dirty="0">
                <a:solidFill>
                  <a:prstClr val="black"/>
                </a:solidFill>
                <a:latin typeface="+mn-ea"/>
              </a:rPr>
              <a:t>1,000</a:t>
            </a:r>
            <a:r>
              <a:rPr lang="ja-JP" altLang="en-US" dirty="0">
                <a:solidFill>
                  <a:prstClr val="black"/>
                </a:solidFill>
                <a:latin typeface="+mn-ea"/>
              </a:rPr>
              <a:t>万円</a:t>
            </a:r>
            <a:r>
              <a:rPr lang="ja-JP" altLang="en-US" sz="1600" dirty="0">
                <a:solidFill>
                  <a:prstClr val="black"/>
                </a:solidFill>
                <a:latin typeface="+mn-ea"/>
              </a:rPr>
              <a:t>）</a:t>
            </a:r>
            <a:endParaRPr lang="en-US" altLang="ja-JP" sz="16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6904024" y="1858963"/>
            <a:ext cx="2016125" cy="1079500"/>
          </a:xfrm>
          <a:prstGeom prst="wedgeRoundRectCallout">
            <a:avLst>
              <a:gd name="adj1" fmla="val -38892"/>
              <a:gd name="adj2" fmla="val 65451"/>
              <a:gd name="adj3" fmla="val 16667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solidFill>
                  <a:prstClr val="black"/>
                </a:solidFill>
                <a:latin typeface="+mn-ea"/>
              </a:rPr>
              <a:t>生命保険会社に</a:t>
            </a:r>
            <a:endParaRPr lang="en-US" altLang="ja-JP" sz="1600" dirty="0">
              <a:solidFill>
                <a:prstClr val="black"/>
              </a:solidFill>
              <a:latin typeface="+mn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solidFill>
                  <a:prstClr val="black"/>
                </a:solidFill>
                <a:latin typeface="+mn-ea"/>
              </a:rPr>
              <a:t>支払うお金は</a:t>
            </a:r>
            <a:endParaRPr lang="en-US" altLang="ja-JP" sz="1600" dirty="0">
              <a:solidFill>
                <a:prstClr val="black"/>
              </a:solidFill>
              <a:latin typeface="+mn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solidFill>
                  <a:prstClr val="black"/>
                </a:solidFill>
                <a:latin typeface="+mn-ea"/>
              </a:rPr>
              <a:t>毎年約</a:t>
            </a:r>
            <a:r>
              <a:rPr lang="en-US" altLang="ja-JP" sz="1600" dirty="0">
                <a:solidFill>
                  <a:prstClr val="black"/>
                </a:solidFill>
                <a:latin typeface="+mn-ea"/>
              </a:rPr>
              <a:t>3</a:t>
            </a:r>
            <a:r>
              <a:rPr lang="ja-JP" altLang="en-US" sz="1600" dirty="0">
                <a:solidFill>
                  <a:prstClr val="black"/>
                </a:solidFill>
                <a:latin typeface="+mn-ea"/>
              </a:rPr>
              <a:t>万円</a:t>
            </a:r>
            <a:endParaRPr lang="en-US" altLang="ja-JP" sz="1600" dirty="0">
              <a:solidFill>
                <a:prstClr val="black"/>
              </a:solidFill>
              <a:latin typeface="+mn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solidFill>
                  <a:prstClr val="black"/>
                </a:solidFill>
                <a:latin typeface="+mn-ea"/>
              </a:rPr>
              <a:t>（総額約</a:t>
            </a:r>
            <a:r>
              <a:rPr lang="en-US" altLang="ja-JP" sz="1600" dirty="0">
                <a:solidFill>
                  <a:prstClr val="black"/>
                </a:solidFill>
                <a:latin typeface="+mn-ea"/>
              </a:rPr>
              <a:t>30</a:t>
            </a:r>
            <a:r>
              <a:rPr lang="ja-JP" altLang="en-US" sz="1600" dirty="0">
                <a:solidFill>
                  <a:prstClr val="black"/>
                </a:solidFill>
                <a:latin typeface="+mn-ea"/>
              </a:rPr>
              <a:t>万円）</a:t>
            </a:r>
          </a:p>
        </p:txBody>
      </p:sp>
      <p:cxnSp>
        <p:nvCxnSpPr>
          <p:cNvPr id="18" name="直線コネクタ 17"/>
          <p:cNvCxnSpPr>
            <a:stCxn id="8" idx="2"/>
          </p:cNvCxnSpPr>
          <p:nvPr/>
        </p:nvCxnSpPr>
        <p:spPr>
          <a:xfrm>
            <a:off x="3959211" y="4076700"/>
            <a:ext cx="1611312" cy="0"/>
          </a:xfrm>
          <a:prstGeom prst="line">
            <a:avLst/>
          </a:prstGeom>
          <a:ln w="19050" cap="rnd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>
            <a:stCxn id="8" idx="0"/>
          </p:cNvCxnSpPr>
          <p:nvPr/>
        </p:nvCxnSpPr>
        <p:spPr>
          <a:xfrm>
            <a:off x="3959211" y="1844675"/>
            <a:ext cx="1611312" cy="0"/>
          </a:xfrm>
          <a:prstGeom prst="line">
            <a:avLst/>
          </a:prstGeom>
          <a:ln w="19050" cap="rnd"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上下矢印 19"/>
          <p:cNvSpPr/>
          <p:nvPr/>
        </p:nvSpPr>
        <p:spPr>
          <a:xfrm>
            <a:off x="4648186" y="1849439"/>
            <a:ext cx="519112" cy="2217737"/>
          </a:xfrm>
          <a:prstGeom prst="upDownArrow">
            <a:avLst>
              <a:gd name="adj1" fmla="val 72251"/>
              <a:gd name="adj2" fmla="val 5000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schemeClr val="tx1"/>
                </a:solidFill>
              </a:rPr>
              <a:t>１，０００万円</a:t>
            </a:r>
          </a:p>
        </p:txBody>
      </p:sp>
      <p:sp>
        <p:nvSpPr>
          <p:cNvPr id="23" name="角丸四角形 22"/>
          <p:cNvSpPr/>
          <p:nvPr/>
        </p:nvSpPr>
        <p:spPr>
          <a:xfrm>
            <a:off x="1050912" y="1308100"/>
            <a:ext cx="3527425" cy="3619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r>
              <a:rPr lang="ja-JP" altLang="en-US" b="1" dirty="0">
                <a:solidFill>
                  <a:schemeClr val="tx1"/>
                </a:solidFill>
              </a:rPr>
              <a:t>＿＿＿＿＿＿のために貯める</a:t>
            </a:r>
          </a:p>
        </p:txBody>
      </p:sp>
      <p:sp>
        <p:nvSpPr>
          <p:cNvPr id="24" name="角丸四角形 23"/>
          <p:cNvSpPr/>
          <p:nvPr/>
        </p:nvSpPr>
        <p:spPr>
          <a:xfrm>
            <a:off x="5253024" y="1311275"/>
            <a:ext cx="3529013" cy="36195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r>
              <a:rPr lang="ja-JP" altLang="en-US" b="1" dirty="0">
                <a:solidFill>
                  <a:schemeClr val="tx1"/>
                </a:solidFill>
              </a:rPr>
              <a:t>＿＿＿＿＿＿に備える</a:t>
            </a:r>
          </a:p>
        </p:txBody>
      </p:sp>
      <p:sp>
        <p:nvSpPr>
          <p:cNvPr id="25" name="角丸四角形 24"/>
          <p:cNvSpPr/>
          <p:nvPr/>
        </p:nvSpPr>
        <p:spPr>
          <a:xfrm>
            <a:off x="1248555" y="1268438"/>
            <a:ext cx="1498873" cy="36036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r>
              <a:rPr lang="ja-JP" altLang="en-US" sz="2000" b="1" dirty="0">
                <a:solidFill>
                  <a:srgbClr val="FF0000"/>
                </a:solidFill>
              </a:rPr>
              <a:t>様々な目的</a:t>
            </a:r>
          </a:p>
        </p:txBody>
      </p:sp>
      <p:sp>
        <p:nvSpPr>
          <p:cNvPr id="26" name="角丸四角形 25"/>
          <p:cNvSpPr/>
          <p:nvPr/>
        </p:nvSpPr>
        <p:spPr>
          <a:xfrm>
            <a:off x="5877209" y="1282701"/>
            <a:ext cx="1339553" cy="36036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r>
              <a:rPr lang="ja-JP" altLang="en-US" sz="2000" b="1" dirty="0">
                <a:solidFill>
                  <a:srgbClr val="FF0000"/>
                </a:solidFill>
              </a:rPr>
              <a:t>特定の損失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19336" y="5024015"/>
            <a:ext cx="89914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特　徴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19336" y="5858588"/>
            <a:ext cx="89914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注意点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695401" y="68766"/>
            <a:ext cx="7560000" cy="548568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  <a:effectLst>
            <a:outerShdw blurRad="127000" dist="38100" dir="2700000" algn="ctr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私的保障の手段（預貯金と保険）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132161" y="4854948"/>
            <a:ext cx="3756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+mn-ea"/>
              </a:rPr>
              <a:t>いつでも引き出して自由に使うことができる</a:t>
            </a:r>
            <a:endParaRPr kumimoji="1"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132161" y="5661421"/>
            <a:ext cx="37569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+mn-ea"/>
              </a:rPr>
              <a:t>病気やケガ等、リスクが現実化した場合、必要な金額が貯まっているとは限らない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925517" y="4755863"/>
            <a:ext cx="37569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+mn-ea"/>
              </a:rPr>
              <a:t>万一のことがあった場合、あらかじめ決められた金額を受け取ることができる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4925517" y="5674673"/>
            <a:ext cx="3809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+mn-ea"/>
              </a:rPr>
              <a:t>決められた金額を保険料として支払う必要が</a:t>
            </a:r>
            <a:r>
              <a:rPr lang="ja-JP" altLang="en-US" dirty="0" smtClean="0">
                <a:latin typeface="+mn-ea"/>
              </a:rPr>
              <a:t>ある</a:t>
            </a:r>
            <a:endParaRPr lang="ja-JP" altLang="en-US" baseline="30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39707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1" grpId="0"/>
      <p:bldP spid="32" grpId="0"/>
      <p:bldP spid="33" grpId="0"/>
      <p:bldP spid="2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12"/>
          <p:cNvSpPr/>
          <p:nvPr/>
        </p:nvSpPr>
        <p:spPr>
          <a:xfrm>
            <a:off x="119336" y="1841501"/>
            <a:ext cx="4897312" cy="2867025"/>
          </a:xfrm>
          <a:prstGeom prst="ellipse">
            <a:avLst/>
          </a:prstGeom>
          <a:solidFill>
            <a:srgbClr val="F4F7ED"/>
          </a:solidFill>
          <a:ln>
            <a:solidFill>
              <a:schemeClr val="accent3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endParaRPr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5" name="円/楕円 63"/>
          <p:cNvSpPr/>
          <p:nvPr/>
        </p:nvSpPr>
        <p:spPr>
          <a:xfrm>
            <a:off x="4221286" y="1841501"/>
            <a:ext cx="4762822" cy="2867025"/>
          </a:xfrm>
          <a:prstGeom prst="ellipse">
            <a:avLst/>
          </a:prstGeom>
          <a:solidFill>
            <a:srgbClr val="FCF6F6"/>
          </a:solidFill>
          <a:ln>
            <a:solidFill>
              <a:schemeClr val="accent2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endParaRPr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6" name="円/楕円 12"/>
          <p:cNvSpPr/>
          <p:nvPr/>
        </p:nvSpPr>
        <p:spPr>
          <a:xfrm>
            <a:off x="3792294" y="2528190"/>
            <a:ext cx="1646663" cy="1526130"/>
          </a:xfrm>
          <a:custGeom>
            <a:avLst/>
            <a:gdLst/>
            <a:ahLst/>
            <a:cxnLst/>
            <a:rect l="l" t="t" r="r" b="b"/>
            <a:pathLst>
              <a:path w="1447112" h="2324932">
                <a:moveTo>
                  <a:pt x="723556" y="0"/>
                </a:moveTo>
                <a:cubicBezTo>
                  <a:pt x="1172418" y="301750"/>
                  <a:pt x="1447112" y="711508"/>
                  <a:pt x="1447112" y="1162466"/>
                </a:cubicBezTo>
                <a:cubicBezTo>
                  <a:pt x="1447112" y="1613424"/>
                  <a:pt x="1172418" y="2023182"/>
                  <a:pt x="723556" y="2324932"/>
                </a:cubicBezTo>
                <a:cubicBezTo>
                  <a:pt x="274695" y="2023182"/>
                  <a:pt x="0" y="1613424"/>
                  <a:pt x="0" y="1162466"/>
                </a:cubicBezTo>
                <a:cubicBezTo>
                  <a:pt x="0" y="711508"/>
                  <a:pt x="274695" y="301750"/>
                  <a:pt x="723556" y="0"/>
                </a:cubicBezTo>
                <a:close/>
              </a:path>
            </a:pathLst>
          </a:custGeom>
          <a:solidFill>
            <a:srgbClr val="FFFFFF"/>
          </a:solidFill>
          <a:ln>
            <a:solidFill>
              <a:schemeClr val="accent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endParaRPr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1239382" y="1052514"/>
            <a:ext cx="2376487" cy="72072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endParaRPr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1266089" y="1066020"/>
            <a:ext cx="2374900" cy="72072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r>
              <a:rPr lang="ja-JP" altLang="en-US" sz="2800" b="1" dirty="0">
                <a:solidFill>
                  <a:srgbClr val="FF0000"/>
                </a:solidFill>
              </a:rPr>
              <a:t>生命保険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5415247" y="1052514"/>
            <a:ext cx="2374900" cy="72072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endParaRPr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5510076" y="1052514"/>
            <a:ext cx="2374900" cy="72072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r>
              <a:rPr lang="ja-JP" altLang="en-US" sz="2800" b="1" dirty="0">
                <a:solidFill>
                  <a:srgbClr val="FF0000"/>
                </a:solidFill>
              </a:rPr>
              <a:t>損害保険</a:t>
            </a:r>
          </a:p>
        </p:txBody>
      </p:sp>
      <p:sp>
        <p:nvSpPr>
          <p:cNvPr id="11" name="テキスト ボックス 7"/>
          <p:cNvSpPr txBox="1">
            <a:spLocks noChangeArrowheads="1"/>
          </p:cNvSpPr>
          <p:nvPr/>
        </p:nvSpPr>
        <p:spPr bwMode="auto">
          <a:xfrm>
            <a:off x="5732802" y="2447586"/>
            <a:ext cx="2283613" cy="77233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tIns="3600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9pPr>
          </a:lstStyle>
          <a:p>
            <a:pPr algn="ctr" eaLnBrk="1" hangingPunct="1">
              <a:defRPr/>
            </a:pPr>
            <a:r>
              <a:rPr lang="ja-JP" altLang="en-US" sz="2000" b="1" dirty="0">
                <a:solidFill>
                  <a:schemeClr val="accent2">
                    <a:lumMod val="50000"/>
                  </a:schemeClr>
                </a:solidFill>
              </a:rPr>
              <a:t>住宅火災</a:t>
            </a:r>
            <a:endParaRPr lang="en-US" altLang="ja-JP" sz="20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ctr" eaLnBrk="1" hangingPunct="1">
              <a:defRPr/>
            </a:pPr>
            <a:r>
              <a:rPr lang="ja-JP" altLang="en-US" sz="2000" b="1" dirty="0">
                <a:solidFill>
                  <a:schemeClr val="accent2">
                    <a:lumMod val="50000"/>
                  </a:schemeClr>
                </a:solidFill>
              </a:rPr>
              <a:t>自然災害</a:t>
            </a:r>
          </a:p>
        </p:txBody>
      </p:sp>
      <p:sp>
        <p:nvSpPr>
          <p:cNvPr id="12" name="テキスト ボックス 7"/>
          <p:cNvSpPr txBox="1">
            <a:spLocks noChangeArrowheads="1"/>
          </p:cNvSpPr>
          <p:nvPr/>
        </p:nvSpPr>
        <p:spPr bwMode="auto">
          <a:xfrm>
            <a:off x="5732802" y="3395806"/>
            <a:ext cx="2283613" cy="43181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tIns="3600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9pPr>
          </a:lstStyle>
          <a:p>
            <a:pPr algn="ctr" eaLnBrk="1" hangingPunct="1">
              <a:defRPr/>
            </a:pPr>
            <a:r>
              <a:rPr lang="ja-JP" altLang="en-US" sz="2000" b="1" dirty="0">
                <a:solidFill>
                  <a:schemeClr val="accent2">
                    <a:lumMod val="50000"/>
                  </a:schemeClr>
                </a:solidFill>
              </a:rPr>
              <a:t>損害賠償責任</a:t>
            </a:r>
          </a:p>
        </p:txBody>
      </p:sp>
      <p:sp>
        <p:nvSpPr>
          <p:cNvPr id="13" name="テキスト ボックス 7"/>
          <p:cNvSpPr txBox="1">
            <a:spLocks noChangeArrowheads="1"/>
          </p:cNvSpPr>
          <p:nvPr/>
        </p:nvSpPr>
        <p:spPr bwMode="auto">
          <a:xfrm>
            <a:off x="6262825" y="3940114"/>
            <a:ext cx="1223566" cy="43181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tIns="3600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9pPr>
          </a:lstStyle>
          <a:p>
            <a:pPr algn="ctr" eaLnBrk="1" hangingPunct="1">
              <a:defRPr/>
            </a:pPr>
            <a:r>
              <a:rPr lang="ja-JP" altLang="en-US" sz="2000" b="1" dirty="0">
                <a:solidFill>
                  <a:schemeClr val="accent2">
                    <a:lumMod val="50000"/>
                  </a:schemeClr>
                </a:solidFill>
              </a:rPr>
              <a:t>事故</a:t>
            </a:r>
          </a:p>
        </p:txBody>
      </p:sp>
      <p:sp>
        <p:nvSpPr>
          <p:cNvPr id="14" name="角丸四角形 13"/>
          <p:cNvSpPr/>
          <p:nvPr/>
        </p:nvSpPr>
        <p:spPr>
          <a:xfrm>
            <a:off x="191345" y="4797426"/>
            <a:ext cx="8640959" cy="179992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36000"/>
          <a:lstStyle/>
          <a:p>
            <a:pPr eaLnBrk="1" hangingPunct="1">
              <a:lnSpc>
                <a:spcPct val="150000"/>
              </a:lnSpc>
              <a:defRPr/>
            </a:pPr>
            <a:r>
              <a:rPr lang="ja-JP" altLang="en-US" dirty="0">
                <a:solidFill>
                  <a:schemeClr val="tx1"/>
                </a:solidFill>
              </a:rPr>
              <a:t>・生命保険は、</a:t>
            </a:r>
            <a:r>
              <a:rPr lang="ja-JP" altLang="en-US" b="1" dirty="0">
                <a:solidFill>
                  <a:srgbClr val="FF0000"/>
                </a:solidFill>
              </a:rPr>
              <a:t>人の生死に関して一定の金額を受け取れる保険</a:t>
            </a:r>
            <a:endParaRPr lang="en-US" altLang="ja-JP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ja-JP" altLang="en-US" b="1" dirty="0">
                <a:solidFill>
                  <a:schemeClr val="tx1"/>
                </a:solidFill>
              </a:rPr>
              <a:t>・</a:t>
            </a:r>
            <a:r>
              <a:rPr lang="ja-JP" altLang="en-US" dirty="0">
                <a:solidFill>
                  <a:schemeClr val="tx1"/>
                </a:solidFill>
              </a:rPr>
              <a:t>損害保険は、</a:t>
            </a:r>
            <a:r>
              <a:rPr lang="ja-JP" altLang="en-US" b="1" dirty="0">
                <a:solidFill>
                  <a:srgbClr val="FF0000"/>
                </a:solidFill>
              </a:rPr>
              <a:t>偶然の事故によって生じる損害に応じた金額を受け取れる保険</a:t>
            </a:r>
            <a:endParaRPr lang="en-US" altLang="ja-JP" b="1" dirty="0">
              <a:solidFill>
                <a:srgbClr val="FF0000"/>
              </a:solidFill>
            </a:endParaRPr>
          </a:p>
          <a:p>
            <a:pPr marL="176213" indent="-176213" eaLnBrk="1" hangingPunct="1">
              <a:lnSpc>
                <a:spcPct val="150000"/>
              </a:lnSpc>
              <a:defRPr/>
            </a:pPr>
            <a:r>
              <a:rPr lang="ja-JP" altLang="en-US" b="1" dirty="0">
                <a:solidFill>
                  <a:schemeClr val="tx1"/>
                </a:solidFill>
              </a:rPr>
              <a:t>・</a:t>
            </a:r>
            <a:r>
              <a:rPr lang="ja-JP" altLang="en-US" b="1" dirty="0">
                <a:solidFill>
                  <a:srgbClr val="FF0000"/>
                </a:solidFill>
              </a:rPr>
              <a:t>病気やケガ、要介護状態などの場合に受け取れる保険</a:t>
            </a:r>
            <a:r>
              <a:rPr lang="ja-JP" altLang="en-US" dirty="0">
                <a:solidFill>
                  <a:schemeClr val="tx1"/>
                </a:solidFill>
              </a:rPr>
              <a:t>は、生命保険会社、損害保険会社ともに取り扱うことができる</a:t>
            </a:r>
            <a:endParaRPr lang="ja-JP" altLang="en-US" dirty="0">
              <a:solidFill>
                <a:srgbClr val="34411B"/>
              </a:solidFill>
            </a:endParaRPr>
          </a:p>
        </p:txBody>
      </p:sp>
      <p:sp>
        <p:nvSpPr>
          <p:cNvPr id="15" name="テキスト ボックス 8"/>
          <p:cNvSpPr txBox="1">
            <a:spLocks noChangeArrowheads="1"/>
          </p:cNvSpPr>
          <p:nvPr/>
        </p:nvSpPr>
        <p:spPr bwMode="auto">
          <a:xfrm>
            <a:off x="1691620" y="2719015"/>
            <a:ext cx="1250161" cy="499919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36000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死亡</a:t>
            </a:r>
          </a:p>
        </p:txBody>
      </p:sp>
      <p:sp>
        <p:nvSpPr>
          <p:cNvPr id="16" name="テキスト ボックス 8"/>
          <p:cNvSpPr txBox="1">
            <a:spLocks noChangeArrowheads="1"/>
          </p:cNvSpPr>
          <p:nvPr/>
        </p:nvSpPr>
        <p:spPr bwMode="auto">
          <a:xfrm>
            <a:off x="4056303" y="2780929"/>
            <a:ext cx="1135529" cy="499919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tIns="36000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医療</a:t>
            </a:r>
          </a:p>
        </p:txBody>
      </p:sp>
      <p:sp>
        <p:nvSpPr>
          <p:cNvPr id="17" name="テキスト ボックス 10"/>
          <p:cNvSpPr txBox="1">
            <a:spLocks noChangeArrowheads="1"/>
          </p:cNvSpPr>
          <p:nvPr/>
        </p:nvSpPr>
        <p:spPr bwMode="auto">
          <a:xfrm>
            <a:off x="4073763" y="3352651"/>
            <a:ext cx="1100608" cy="499919"/>
          </a:xfrm>
          <a:prstGeom prst="round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36000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介護</a:t>
            </a:r>
          </a:p>
        </p:txBody>
      </p:sp>
      <p:sp>
        <p:nvSpPr>
          <p:cNvPr id="18" name="テキスト ボックス 9"/>
          <p:cNvSpPr txBox="1">
            <a:spLocks noChangeArrowheads="1"/>
          </p:cNvSpPr>
          <p:nvPr/>
        </p:nvSpPr>
        <p:spPr bwMode="auto">
          <a:xfrm>
            <a:off x="1677853" y="3543865"/>
            <a:ext cx="1277694" cy="499919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36000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老後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695401" y="68766"/>
            <a:ext cx="7560000" cy="548568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  <a:effectLst>
            <a:outerShdw blurRad="127000" dist="38100" dir="2700000" algn="ctr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生命保険と損害保険</a:t>
            </a:r>
          </a:p>
        </p:txBody>
      </p:sp>
    </p:spTree>
    <p:extLst>
      <p:ext uri="{BB962C8B-B14F-4D97-AF65-F5344CB8AC3E}">
        <p14:creationId xmlns:p14="http://schemas.microsoft.com/office/powerpoint/2010/main" val="3442104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3"/>
          <p:cNvSpPr txBox="1">
            <a:spLocks noChangeArrowheads="1"/>
          </p:cNvSpPr>
          <p:nvPr/>
        </p:nvSpPr>
        <p:spPr bwMode="auto">
          <a:xfrm>
            <a:off x="407368" y="984595"/>
            <a:ext cx="885698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ja-JP" sz="2800" dirty="0"/>
              <a:t>①リスクへの対処手段</a:t>
            </a:r>
            <a:r>
              <a:rPr lang="ja-JP" altLang="en-US" sz="2800" dirty="0"/>
              <a:t>として、公的保障、企業保障、</a:t>
            </a:r>
            <a:endParaRPr lang="en-US" altLang="ja-JP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/>
              <a:t>　私的保障の３つの保障がある</a:t>
            </a:r>
            <a:endParaRPr lang="ja-JP" altLang="en-US" sz="4800" b="1" dirty="0">
              <a:latin typeface="+mn-ea"/>
              <a:ea typeface="+mn-ea"/>
            </a:endParaRPr>
          </a:p>
        </p:txBody>
      </p:sp>
      <p:sp>
        <p:nvSpPr>
          <p:cNvPr id="3" name="テキスト ボックス 3"/>
          <p:cNvSpPr txBox="1">
            <a:spLocks noChangeArrowheads="1"/>
          </p:cNvSpPr>
          <p:nvPr/>
        </p:nvSpPr>
        <p:spPr bwMode="auto">
          <a:xfrm>
            <a:off x="407368" y="2232738"/>
            <a:ext cx="885698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ja-JP" altLang="ja-JP" sz="2800" dirty="0"/>
              <a:t>②</a:t>
            </a:r>
            <a:r>
              <a:rPr lang="ja-JP" altLang="en-US" sz="2800" dirty="0"/>
              <a:t>私的保障の代表的な手段として、預貯金と民間の</a:t>
            </a:r>
            <a:endParaRPr lang="en-US" altLang="ja-JP" sz="2800" dirty="0"/>
          </a:p>
          <a:p>
            <a:pPr eaLnBrk="1" hangingPunct="1">
              <a:spcBef>
                <a:spcPct val="0"/>
              </a:spcBef>
              <a:buNone/>
            </a:pPr>
            <a:r>
              <a:rPr lang="ja-JP" altLang="en-US" sz="2800" dirty="0"/>
              <a:t>　保険会社が取り扱う保険がある</a:t>
            </a:r>
            <a:endParaRPr lang="ja-JP" altLang="en-US" sz="4800" b="1" dirty="0">
              <a:latin typeface="+mn-ea"/>
              <a:ea typeface="+mn-ea"/>
            </a:endParaRPr>
          </a:p>
        </p:txBody>
      </p:sp>
      <p:sp>
        <p:nvSpPr>
          <p:cNvPr id="4" name="テキスト ボックス 3"/>
          <p:cNvSpPr txBox="1">
            <a:spLocks noChangeArrowheads="1"/>
          </p:cNvSpPr>
          <p:nvPr/>
        </p:nvSpPr>
        <p:spPr bwMode="auto">
          <a:xfrm>
            <a:off x="407368" y="3484748"/>
            <a:ext cx="8856984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ja-JP" altLang="ja-JP" sz="2800" dirty="0"/>
              <a:t>③</a:t>
            </a:r>
            <a:r>
              <a:rPr lang="ja-JP" altLang="en-US" sz="2800" dirty="0"/>
              <a:t>万一のことがあった場合、あらかじめ決められた</a:t>
            </a:r>
            <a:endParaRPr lang="en-US" altLang="ja-JP" sz="2800" dirty="0"/>
          </a:p>
          <a:p>
            <a:pPr eaLnBrk="1" hangingPunct="1">
              <a:spcBef>
                <a:spcPct val="0"/>
              </a:spcBef>
              <a:buNone/>
            </a:pPr>
            <a:r>
              <a:rPr lang="ja-JP" altLang="en-US" sz="2800" dirty="0"/>
              <a:t>　額の保険金を受け取ることができるのが保険の特</a:t>
            </a:r>
            <a:endParaRPr lang="en-US" altLang="ja-JP" sz="2800" dirty="0"/>
          </a:p>
          <a:p>
            <a:pPr eaLnBrk="1" hangingPunct="1">
              <a:spcBef>
                <a:spcPct val="0"/>
              </a:spcBef>
              <a:buNone/>
            </a:pPr>
            <a:r>
              <a:rPr lang="ja-JP" altLang="en-US" sz="2800" dirty="0"/>
              <a:t>　徴である</a:t>
            </a:r>
            <a:endParaRPr lang="ja-JP" altLang="ja-JP" sz="2800" dirty="0"/>
          </a:p>
        </p:txBody>
      </p:sp>
      <p:sp>
        <p:nvSpPr>
          <p:cNvPr id="5" name="正方形/長方形 4"/>
          <p:cNvSpPr/>
          <p:nvPr/>
        </p:nvSpPr>
        <p:spPr>
          <a:xfrm>
            <a:off x="695401" y="68766"/>
            <a:ext cx="7560000" cy="548568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  <a:ln>
            <a:noFill/>
          </a:ln>
          <a:effectLst>
            <a:outerShdw blurRad="127000" dist="38100" dir="2700000" algn="ctr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まとめ</a:t>
            </a:r>
          </a:p>
        </p:txBody>
      </p:sp>
      <p:sp>
        <p:nvSpPr>
          <p:cNvPr id="6" name="テキスト ボックス 5"/>
          <p:cNvSpPr txBox="1">
            <a:spLocks noChangeArrowheads="1"/>
          </p:cNvSpPr>
          <p:nvPr/>
        </p:nvSpPr>
        <p:spPr bwMode="auto">
          <a:xfrm>
            <a:off x="407368" y="5229200"/>
            <a:ext cx="885698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ja-JP" altLang="en-US" sz="2800" dirty="0"/>
              <a:t>④普段の生活や将来を見通して、私的保障の内容や</a:t>
            </a:r>
            <a:endParaRPr lang="en-US" altLang="ja-JP" sz="2800" dirty="0"/>
          </a:p>
          <a:p>
            <a:pPr eaLnBrk="1" hangingPunct="1">
              <a:spcBef>
                <a:spcPct val="0"/>
              </a:spcBef>
              <a:buNone/>
            </a:pPr>
            <a:r>
              <a:rPr lang="ja-JP" altLang="en-US" sz="2800" dirty="0"/>
              <a:t>　保障金額を判断することが大事である</a:t>
            </a:r>
            <a:endParaRPr lang="ja-JP" altLang="ja-JP" sz="2800" dirty="0"/>
          </a:p>
        </p:txBody>
      </p:sp>
    </p:spTree>
    <p:extLst>
      <p:ext uri="{BB962C8B-B14F-4D97-AF65-F5344CB8AC3E}">
        <p14:creationId xmlns:p14="http://schemas.microsoft.com/office/powerpoint/2010/main" val="1571011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3"/>
          <p:cNvSpPr txBox="1">
            <a:spLocks noChangeArrowheads="1"/>
          </p:cNvSpPr>
          <p:nvPr/>
        </p:nvSpPr>
        <p:spPr bwMode="auto">
          <a:xfrm>
            <a:off x="767408" y="2525995"/>
            <a:ext cx="849694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5400" b="1" dirty="0">
                <a:latin typeface="+mn-ea"/>
                <a:ea typeface="+mn-ea"/>
              </a:rPr>
              <a:t>生命保険</a:t>
            </a:r>
          </a:p>
        </p:txBody>
      </p:sp>
      <p:sp>
        <p:nvSpPr>
          <p:cNvPr id="3" name="テキスト ボックス 3"/>
          <p:cNvSpPr txBox="1">
            <a:spLocks noChangeArrowheads="1"/>
          </p:cNvSpPr>
          <p:nvPr/>
        </p:nvSpPr>
        <p:spPr bwMode="auto">
          <a:xfrm>
            <a:off x="767408" y="4398203"/>
            <a:ext cx="849694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800" b="1" dirty="0">
                <a:latin typeface="+mn-ea"/>
                <a:ea typeface="+mn-ea"/>
              </a:rPr>
              <a:t>生命保険文化センター</a:t>
            </a:r>
          </a:p>
        </p:txBody>
      </p:sp>
    </p:spTree>
    <p:extLst>
      <p:ext uri="{BB962C8B-B14F-4D97-AF65-F5344CB8AC3E}">
        <p14:creationId xmlns:p14="http://schemas.microsoft.com/office/powerpoint/2010/main" val="4059584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3"/>
          <p:cNvSpPr txBox="1">
            <a:spLocks noChangeArrowheads="1"/>
          </p:cNvSpPr>
          <p:nvPr/>
        </p:nvSpPr>
        <p:spPr bwMode="auto">
          <a:xfrm>
            <a:off x="407368" y="2402885"/>
            <a:ext cx="856895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ja-JP" sz="2800" dirty="0"/>
              <a:t>①リスクへの対処手段である</a:t>
            </a:r>
            <a:r>
              <a:rPr lang="en-US" altLang="ja-JP" sz="2800" dirty="0">
                <a:latin typeface="メイリオ" panose="020B0604030504040204" pitchFamily="50" charset="-128"/>
              </a:rPr>
              <a:t>3</a:t>
            </a:r>
            <a:r>
              <a:rPr lang="ja-JP" altLang="ja-JP" sz="2800" dirty="0" err="1"/>
              <a:t>つの</a:t>
            </a:r>
            <a:r>
              <a:rPr lang="ja-JP" altLang="ja-JP" sz="2800" dirty="0"/>
              <a:t>保障手段</a:t>
            </a:r>
            <a:r>
              <a:rPr lang="en-US" altLang="ja-JP" sz="2800" dirty="0"/>
              <a:t/>
            </a:r>
            <a:br>
              <a:rPr lang="en-US" altLang="ja-JP" sz="2800" dirty="0"/>
            </a:br>
            <a:r>
              <a:rPr lang="ja-JP" altLang="en-US" sz="2800" dirty="0"/>
              <a:t>　</a:t>
            </a:r>
            <a:r>
              <a:rPr lang="ja-JP" altLang="ja-JP" sz="2800" dirty="0"/>
              <a:t>の特徴を理解する</a:t>
            </a:r>
            <a:endParaRPr lang="ja-JP" altLang="en-US" sz="4800" b="1" dirty="0">
              <a:latin typeface="+mn-ea"/>
              <a:ea typeface="+mn-ea"/>
            </a:endParaRPr>
          </a:p>
        </p:txBody>
      </p:sp>
      <p:sp>
        <p:nvSpPr>
          <p:cNvPr id="3" name="テキスト ボックス 3"/>
          <p:cNvSpPr txBox="1">
            <a:spLocks noChangeArrowheads="1"/>
          </p:cNvSpPr>
          <p:nvPr/>
        </p:nvSpPr>
        <p:spPr bwMode="auto">
          <a:xfrm>
            <a:off x="407368" y="3625335"/>
            <a:ext cx="8504984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ja-JP" altLang="ja-JP" sz="2800" dirty="0"/>
              <a:t>②</a:t>
            </a:r>
            <a:r>
              <a:rPr lang="ja-JP" altLang="ja-JP" sz="2800" dirty="0" smtClean="0"/>
              <a:t>国</a:t>
            </a:r>
            <a:r>
              <a:rPr lang="ja-JP" altLang="en-US" sz="2800" dirty="0" smtClean="0"/>
              <a:t>など</a:t>
            </a:r>
            <a:r>
              <a:rPr lang="ja-JP" altLang="ja-JP" sz="2800" dirty="0" smtClean="0"/>
              <a:t>が</a:t>
            </a:r>
            <a:r>
              <a:rPr lang="ja-JP" altLang="ja-JP" sz="2800" dirty="0"/>
              <a:t>扱っている「社会保険」と、民間の</a:t>
            </a:r>
            <a:r>
              <a:rPr lang="en-US" altLang="ja-JP" sz="2800" dirty="0"/>
              <a:t/>
            </a:r>
            <a:br>
              <a:rPr lang="en-US" altLang="ja-JP" sz="2800" dirty="0"/>
            </a:br>
            <a:r>
              <a:rPr lang="ja-JP" altLang="en-US" sz="2800" dirty="0"/>
              <a:t>　</a:t>
            </a:r>
            <a:r>
              <a:rPr lang="ja-JP" altLang="ja-JP" sz="2800" dirty="0"/>
              <a:t>保険会社が扱っている「保険」の</a:t>
            </a:r>
            <a:r>
              <a:rPr lang="ja-JP" altLang="en-US" sz="2800" dirty="0"/>
              <a:t>違いと</a:t>
            </a:r>
            <a:r>
              <a:rPr lang="ja-JP" altLang="ja-JP" sz="2800" dirty="0"/>
              <a:t>特徴</a:t>
            </a:r>
            <a:endParaRPr lang="en-US" altLang="ja-JP" sz="2800" dirty="0"/>
          </a:p>
          <a:p>
            <a:pPr eaLnBrk="1" hangingPunct="1">
              <a:spcBef>
                <a:spcPct val="0"/>
              </a:spcBef>
              <a:buNone/>
            </a:pPr>
            <a:r>
              <a:rPr lang="ja-JP" altLang="en-US" sz="2800" dirty="0"/>
              <a:t>　</a:t>
            </a:r>
            <a:r>
              <a:rPr lang="ja-JP" altLang="ja-JP" sz="2800" dirty="0"/>
              <a:t>を理解する</a:t>
            </a:r>
            <a:endParaRPr lang="ja-JP" altLang="en-US" sz="4800" b="1" dirty="0">
              <a:latin typeface="+mn-ea"/>
              <a:ea typeface="+mn-ea"/>
            </a:endParaRPr>
          </a:p>
        </p:txBody>
      </p:sp>
      <p:sp>
        <p:nvSpPr>
          <p:cNvPr id="4" name="テキスト ボックス 3"/>
          <p:cNvSpPr txBox="1">
            <a:spLocks noChangeArrowheads="1"/>
          </p:cNvSpPr>
          <p:nvPr/>
        </p:nvSpPr>
        <p:spPr bwMode="auto">
          <a:xfrm>
            <a:off x="407368" y="5229200"/>
            <a:ext cx="856895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ja-JP" altLang="ja-JP" sz="2800" dirty="0"/>
              <a:t>③自分自身で備える自助の一手段と</a:t>
            </a:r>
            <a:r>
              <a:rPr lang="ja-JP" altLang="ja-JP" sz="2800" dirty="0" smtClean="0"/>
              <a:t>して</a:t>
            </a:r>
            <a:r>
              <a:rPr lang="ja-JP" altLang="en-US" sz="2800" dirty="0" smtClean="0"/>
              <a:t>、</a:t>
            </a:r>
            <a:endParaRPr lang="en-US" altLang="ja-JP" sz="2800" dirty="0" smtClean="0"/>
          </a:p>
          <a:p>
            <a:pPr eaLnBrk="1" hangingPunct="1">
              <a:spcBef>
                <a:spcPct val="0"/>
              </a:spcBef>
              <a:buNone/>
            </a:pPr>
            <a:r>
              <a:rPr lang="ja-JP" altLang="en-US" sz="2800" dirty="0" smtClean="0"/>
              <a:t>　</a:t>
            </a:r>
            <a:r>
              <a:rPr lang="ja-JP" altLang="ja-JP" sz="2800" dirty="0" smtClean="0"/>
              <a:t>「生命</a:t>
            </a:r>
            <a:r>
              <a:rPr lang="ja-JP" altLang="ja-JP" sz="2800" dirty="0"/>
              <a:t>保険」の役割を理解する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792479" y="162936"/>
            <a:ext cx="7515789" cy="464559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講義のポイント</a:t>
            </a:r>
            <a:endParaRPr lang="en-US" altLang="ja-JP" sz="2800" dirty="0">
              <a:solidFill>
                <a:schemeClr val="tx1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836712"/>
            <a:ext cx="8760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2800" dirty="0"/>
              <a:t>人生には、生活を脅かす様々なリスクがあります。</a:t>
            </a:r>
            <a:endParaRPr kumimoji="1" lang="ja-JP" altLang="en-US" sz="2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8788" y="1590933"/>
            <a:ext cx="37729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この講義では、</a:t>
            </a:r>
          </a:p>
        </p:txBody>
      </p:sp>
    </p:spTree>
    <p:extLst>
      <p:ext uri="{BB962C8B-B14F-4D97-AF65-F5344CB8AC3E}">
        <p14:creationId xmlns:p14="http://schemas.microsoft.com/office/powerpoint/2010/main" val="825455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792479" y="162936"/>
            <a:ext cx="7515789" cy="464559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備えるべきリスクとは①</a:t>
            </a:r>
            <a:endParaRPr lang="en-US" altLang="ja-JP" sz="2800" dirty="0">
              <a:solidFill>
                <a:schemeClr val="tx1"/>
              </a:solidFill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-8804" y="6072188"/>
            <a:ext cx="4752975" cy="431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eaLnBrk="1" hangingPunct="1">
              <a:defRPr/>
            </a:pPr>
            <a:endParaRPr lang="ja-JP" altLang="en-US" sz="1000" dirty="0">
              <a:solidFill>
                <a:schemeClr val="tx1"/>
              </a:solidFill>
            </a:endParaRPr>
          </a:p>
        </p:txBody>
      </p:sp>
      <p:cxnSp>
        <p:nvCxnSpPr>
          <p:cNvPr id="5" name="直線コネクタ 4"/>
          <p:cNvCxnSpPr/>
          <p:nvPr/>
        </p:nvCxnSpPr>
        <p:spPr>
          <a:xfrm>
            <a:off x="1143720" y="2780928"/>
            <a:ext cx="6769100" cy="0"/>
          </a:xfrm>
          <a:prstGeom prst="line">
            <a:avLst/>
          </a:prstGeom>
          <a:ln w="34925" cap="rnd" cmpd="tri">
            <a:solidFill>
              <a:schemeClr val="accent2">
                <a:lumMod val="60000"/>
                <a:lumOff val="4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正方形/長方形 5"/>
          <p:cNvSpPr/>
          <p:nvPr/>
        </p:nvSpPr>
        <p:spPr>
          <a:xfrm>
            <a:off x="352351" y="3357131"/>
            <a:ext cx="4030662" cy="16922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r>
              <a:rPr lang="en-US" altLang="ja-JP" sz="7200" b="1" dirty="0">
                <a:solidFill>
                  <a:srgbClr val="FF0000"/>
                </a:solidFill>
                <a:latin typeface="+mn-ea"/>
              </a:rPr>
              <a:t>6.8</a:t>
            </a:r>
            <a:r>
              <a:rPr lang="ja-JP" altLang="en-US" sz="2800" b="1" dirty="0">
                <a:solidFill>
                  <a:srgbClr val="FF0000"/>
                </a:solidFill>
                <a:latin typeface="+mn-ea"/>
              </a:rPr>
              <a:t>％</a:t>
            </a:r>
            <a:r>
              <a:rPr lang="en-US" altLang="ja-JP" sz="1600" b="1" dirty="0">
                <a:solidFill>
                  <a:srgbClr val="FF0000"/>
                </a:solidFill>
              </a:rPr>
              <a:t>※</a:t>
            </a:r>
          </a:p>
          <a:p>
            <a:pPr algn="ctr" eaLnBrk="1" hangingPunct="1">
              <a:defRPr/>
            </a:pPr>
            <a:r>
              <a:rPr lang="en-US" altLang="ja-JP" sz="2400" b="1" dirty="0">
                <a:solidFill>
                  <a:srgbClr val="FF0000"/>
                </a:solidFill>
                <a:latin typeface="+mn-ea"/>
              </a:rPr>
              <a:t>(</a:t>
            </a:r>
            <a:r>
              <a:rPr lang="ja-JP" altLang="en-US" sz="2400" b="1" dirty="0">
                <a:solidFill>
                  <a:srgbClr val="FF0000"/>
                </a:solidFill>
                <a:latin typeface="+mn-ea"/>
              </a:rPr>
              <a:t>約</a:t>
            </a:r>
            <a:r>
              <a:rPr lang="en-US" altLang="ja-JP" sz="2400" b="1" dirty="0">
                <a:solidFill>
                  <a:srgbClr val="FF0000"/>
                </a:solidFill>
                <a:latin typeface="+mn-ea"/>
              </a:rPr>
              <a:t>14.8</a:t>
            </a:r>
            <a:r>
              <a:rPr lang="ja-JP" altLang="en-US" sz="2400" b="1" dirty="0">
                <a:solidFill>
                  <a:srgbClr val="FF0000"/>
                </a:solidFill>
                <a:latin typeface="+mn-ea"/>
              </a:rPr>
              <a:t>人に</a:t>
            </a:r>
            <a:r>
              <a:rPr lang="en-US" altLang="ja-JP" sz="2400" b="1" dirty="0">
                <a:solidFill>
                  <a:srgbClr val="FF0000"/>
                </a:solidFill>
                <a:latin typeface="+mn-ea"/>
              </a:rPr>
              <a:t>1</a:t>
            </a:r>
            <a:r>
              <a:rPr lang="ja-JP" altLang="en-US" sz="2400" b="1" dirty="0">
                <a:solidFill>
                  <a:srgbClr val="FF0000"/>
                </a:solidFill>
                <a:latin typeface="+mn-ea"/>
              </a:rPr>
              <a:t>人</a:t>
            </a:r>
            <a:r>
              <a:rPr lang="en-US" altLang="ja-JP" sz="2400" b="1" dirty="0">
                <a:solidFill>
                  <a:srgbClr val="FF0000"/>
                </a:solidFill>
                <a:latin typeface="+mn-ea"/>
              </a:rPr>
              <a:t>)</a:t>
            </a:r>
            <a:endParaRPr lang="ja-JP" altLang="en-US" sz="20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916103" y="3395514"/>
            <a:ext cx="4030663" cy="16922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r>
              <a:rPr lang="en-US" altLang="ja-JP" sz="7200" b="1" dirty="0">
                <a:solidFill>
                  <a:srgbClr val="FF0000"/>
                </a:solidFill>
                <a:latin typeface="+mn-ea"/>
              </a:rPr>
              <a:t>3.9</a:t>
            </a:r>
            <a:r>
              <a:rPr lang="ja-JP" altLang="en-US" sz="2800" b="1" dirty="0">
                <a:solidFill>
                  <a:srgbClr val="FF0000"/>
                </a:solidFill>
                <a:latin typeface="+mn-ea"/>
              </a:rPr>
              <a:t>％</a:t>
            </a:r>
            <a:r>
              <a:rPr lang="en-US" altLang="ja-JP" sz="1200" b="1" dirty="0">
                <a:solidFill>
                  <a:srgbClr val="FF0000"/>
                </a:solidFill>
                <a:latin typeface="+mn-ea"/>
              </a:rPr>
              <a:t> </a:t>
            </a:r>
            <a:r>
              <a:rPr lang="en-US" altLang="ja-JP" sz="1600" b="1" dirty="0">
                <a:solidFill>
                  <a:srgbClr val="FF0000"/>
                </a:solidFill>
              </a:rPr>
              <a:t>※</a:t>
            </a:r>
          </a:p>
          <a:p>
            <a:pPr algn="ctr" eaLnBrk="1" hangingPunct="1">
              <a:defRPr/>
            </a:pPr>
            <a:r>
              <a:rPr lang="en-US" altLang="ja-JP" sz="2400" b="1" dirty="0">
                <a:solidFill>
                  <a:srgbClr val="FF0000"/>
                </a:solidFill>
                <a:latin typeface="+mn-ea"/>
              </a:rPr>
              <a:t>(</a:t>
            </a:r>
            <a:r>
              <a:rPr lang="ja-JP" altLang="en-US" sz="2400" b="1" dirty="0">
                <a:solidFill>
                  <a:srgbClr val="FF0000"/>
                </a:solidFill>
                <a:latin typeface="+mn-ea"/>
              </a:rPr>
              <a:t>約</a:t>
            </a:r>
            <a:r>
              <a:rPr lang="en-US" altLang="ja-JP" sz="2400" b="1" dirty="0">
                <a:solidFill>
                  <a:srgbClr val="FF0000"/>
                </a:solidFill>
                <a:latin typeface="+mn-ea"/>
              </a:rPr>
              <a:t>25.9</a:t>
            </a:r>
            <a:r>
              <a:rPr lang="ja-JP" altLang="en-US" sz="2400" b="1" dirty="0">
                <a:solidFill>
                  <a:srgbClr val="FF0000"/>
                </a:solidFill>
                <a:latin typeface="+mn-ea"/>
              </a:rPr>
              <a:t>人に</a:t>
            </a:r>
            <a:r>
              <a:rPr lang="en-US" altLang="ja-JP" sz="2400" b="1" dirty="0">
                <a:solidFill>
                  <a:srgbClr val="FF0000"/>
                </a:solidFill>
                <a:latin typeface="+mn-ea"/>
              </a:rPr>
              <a:t>1</a:t>
            </a:r>
            <a:r>
              <a:rPr lang="ja-JP" altLang="en-US" sz="2400" b="1" dirty="0">
                <a:solidFill>
                  <a:srgbClr val="FF0000"/>
                </a:solidFill>
                <a:latin typeface="+mn-ea"/>
              </a:rPr>
              <a:t>人</a:t>
            </a:r>
            <a:r>
              <a:rPr lang="en-US" altLang="ja-JP" sz="2400" b="1" dirty="0">
                <a:solidFill>
                  <a:srgbClr val="FF0000"/>
                </a:solidFill>
                <a:latin typeface="+mn-ea"/>
              </a:rPr>
              <a:t>)</a:t>
            </a:r>
            <a:endParaRPr lang="ja-JP" altLang="en-US" sz="24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1251671" y="2889250"/>
            <a:ext cx="1908175" cy="6111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男性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5788746" y="2889250"/>
            <a:ext cx="1908175" cy="6111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女性</a:t>
            </a:r>
          </a:p>
        </p:txBody>
      </p:sp>
      <p:grpSp>
        <p:nvGrpSpPr>
          <p:cNvPr id="10" name="グループ化 9"/>
          <p:cNvGrpSpPr/>
          <p:nvPr/>
        </p:nvGrpSpPr>
        <p:grpSpPr>
          <a:xfrm>
            <a:off x="1081808" y="1734674"/>
            <a:ext cx="6951663" cy="945027"/>
            <a:chOff x="1125537" y="1734673"/>
            <a:chExt cx="6951663" cy="945027"/>
          </a:xfrm>
        </p:grpSpPr>
        <p:sp>
          <p:nvSpPr>
            <p:cNvPr id="11" name="正方形/長方形 10"/>
            <p:cNvSpPr/>
            <p:nvPr/>
          </p:nvSpPr>
          <p:spPr>
            <a:xfrm>
              <a:off x="1125537" y="1734673"/>
              <a:ext cx="6911975" cy="36036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tIns="72000" bIns="36000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2800" dirty="0">
                  <a:solidFill>
                    <a:schemeClr val="tx1"/>
                  </a:solidFill>
                </a:rPr>
                <a:t>働き盛りで亡くなった</a:t>
              </a:r>
              <a:endParaRPr lang="en-US" altLang="ja-JP" sz="2800" dirty="0">
                <a:solidFill>
                  <a:schemeClr val="tx1"/>
                </a:solidFill>
              </a:endParaRPr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1165225" y="2176462"/>
              <a:ext cx="6911975" cy="50323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tIns="72000" bIns="36000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4000" b="1" dirty="0">
                  <a:solidFill>
                    <a:schemeClr val="accent5">
                      <a:lumMod val="75000"/>
                    </a:schemeClr>
                  </a:solidFill>
                </a:rPr>
                <a:t>60</a:t>
              </a:r>
              <a:r>
                <a:rPr lang="ja-JP" altLang="en-US" sz="4000" b="1" dirty="0">
                  <a:solidFill>
                    <a:schemeClr val="accent5">
                      <a:lumMod val="75000"/>
                    </a:schemeClr>
                  </a:solidFill>
                </a:rPr>
                <a:t>歳までの死亡率</a:t>
              </a:r>
              <a:endParaRPr lang="en-US" altLang="ja-JP" sz="4000" b="1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</p:grpSp>
      <p:sp>
        <p:nvSpPr>
          <p:cNvPr id="13" name="角丸四角形 12"/>
          <p:cNvSpPr/>
          <p:nvPr/>
        </p:nvSpPr>
        <p:spPr>
          <a:xfrm>
            <a:off x="2884427" y="5121351"/>
            <a:ext cx="3168352" cy="9360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400" b="1" dirty="0">
                <a:solidFill>
                  <a:schemeClr val="bg1"/>
                </a:solidFill>
              </a:rPr>
              <a:t>死亡</a:t>
            </a:r>
            <a:r>
              <a:rPr lang="ja-JP" altLang="en-US" sz="2400" b="1" dirty="0">
                <a:solidFill>
                  <a:schemeClr val="bg1"/>
                </a:solidFill>
              </a:rPr>
              <a:t>の</a:t>
            </a:r>
            <a:r>
              <a:rPr lang="ja-JP" altLang="en-US" sz="2800" b="1" dirty="0">
                <a:solidFill>
                  <a:schemeClr val="bg1"/>
                </a:solidFill>
              </a:rPr>
              <a:t>リスク</a:t>
            </a:r>
          </a:p>
        </p:txBody>
      </p:sp>
      <p:sp>
        <p:nvSpPr>
          <p:cNvPr id="14" name="テキスト ボックス 13"/>
          <p:cNvSpPr txBox="1">
            <a:spLocks noChangeArrowheads="1"/>
          </p:cNvSpPr>
          <p:nvPr/>
        </p:nvSpPr>
        <p:spPr bwMode="auto">
          <a:xfrm>
            <a:off x="2332299" y="6334711"/>
            <a:ext cx="691289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latin typeface="+mn-ea"/>
                <a:ea typeface="+mn-ea"/>
              </a:rPr>
              <a:t>（出所）厚生労働省「令和元年度簡易生命表」をもとに作成</a:t>
            </a:r>
          </a:p>
        </p:txBody>
      </p:sp>
      <p:sp>
        <p:nvSpPr>
          <p:cNvPr id="15" name="角丸四角形 14"/>
          <p:cNvSpPr/>
          <p:nvPr/>
        </p:nvSpPr>
        <p:spPr>
          <a:xfrm>
            <a:off x="135657" y="627495"/>
            <a:ext cx="8785225" cy="10795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この数字は</a:t>
            </a:r>
            <a:r>
              <a:rPr lang="en-US" altLang="ja-JP" sz="2800" dirty="0">
                <a:solidFill>
                  <a:schemeClr val="tx1"/>
                </a:solidFill>
              </a:rPr>
              <a:t>60</a:t>
            </a:r>
            <a:r>
              <a:rPr lang="ja-JP" altLang="en-US" sz="2800" dirty="0">
                <a:solidFill>
                  <a:schemeClr val="tx1"/>
                </a:solidFill>
              </a:rPr>
              <a:t>歳までのあるリスクを表しています。</a:t>
            </a:r>
            <a:endParaRPr lang="en-US" altLang="ja-JP" sz="2800" dirty="0">
              <a:solidFill>
                <a:schemeClr val="tx1"/>
              </a:solidFill>
            </a:endParaRPr>
          </a:p>
          <a:p>
            <a:pPr algn="ctr" eaLnBrk="1" hangingPunct="1"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何を表しているでしょうか？</a:t>
            </a:r>
            <a:endParaRPr lang="en-US" altLang="ja-JP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804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10246" y="6072188"/>
            <a:ext cx="4752975" cy="431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eaLnBrk="1" hangingPunct="1">
              <a:defRPr/>
            </a:pPr>
            <a:endParaRPr lang="ja-JP" altLang="en-US" sz="1000" dirty="0">
              <a:solidFill>
                <a:schemeClr val="tx1"/>
              </a:solidFill>
            </a:endParaRPr>
          </a:p>
        </p:txBody>
      </p:sp>
      <p:cxnSp>
        <p:nvCxnSpPr>
          <p:cNvPr id="5" name="直線コネクタ 4"/>
          <p:cNvCxnSpPr/>
          <p:nvPr/>
        </p:nvCxnSpPr>
        <p:spPr>
          <a:xfrm>
            <a:off x="1175713" y="3212976"/>
            <a:ext cx="6769100" cy="0"/>
          </a:xfrm>
          <a:prstGeom prst="line">
            <a:avLst/>
          </a:prstGeom>
          <a:ln w="34925" cap="rnd" cmpd="tri">
            <a:solidFill>
              <a:schemeClr val="accent2">
                <a:lumMod val="60000"/>
                <a:lumOff val="4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正方形/長方形 5"/>
          <p:cNvSpPr/>
          <p:nvPr/>
        </p:nvSpPr>
        <p:spPr>
          <a:xfrm>
            <a:off x="227733" y="3702277"/>
            <a:ext cx="4030662" cy="16922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r>
              <a:rPr lang="en-US" altLang="ja-JP" sz="6600" b="1" dirty="0">
                <a:solidFill>
                  <a:srgbClr val="FF0000"/>
                </a:solidFill>
                <a:latin typeface="+mn-ea"/>
              </a:rPr>
              <a:t>63.3</a:t>
            </a:r>
            <a:r>
              <a:rPr lang="ja-JP" altLang="en-US" sz="2800" b="1" dirty="0">
                <a:solidFill>
                  <a:srgbClr val="FF0000"/>
                </a:solidFill>
                <a:latin typeface="+mn-ea"/>
              </a:rPr>
              <a:t>％</a:t>
            </a:r>
            <a:r>
              <a:rPr lang="en-US" altLang="ja-JP" sz="2000" b="1" dirty="0">
                <a:solidFill>
                  <a:srgbClr val="FF0000"/>
                </a:solidFill>
                <a:latin typeface="+mn-ea"/>
              </a:rPr>
              <a:t> </a:t>
            </a:r>
            <a:r>
              <a:rPr lang="en-US" altLang="ja-JP" sz="2400" b="1" dirty="0">
                <a:solidFill>
                  <a:srgbClr val="FF0000"/>
                </a:solidFill>
                <a:latin typeface="+mn-ea"/>
              </a:rPr>
              <a:t>※</a:t>
            </a:r>
            <a:endParaRPr lang="ja-JP" altLang="en-US" sz="66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909271" y="3649204"/>
            <a:ext cx="4030663" cy="16906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r>
              <a:rPr lang="en-US" altLang="ja-JP" sz="6600" b="1" dirty="0">
                <a:solidFill>
                  <a:srgbClr val="FF0000"/>
                </a:solidFill>
                <a:latin typeface="+mj-ea"/>
                <a:ea typeface="+mj-ea"/>
              </a:rPr>
              <a:t>48.4</a:t>
            </a:r>
            <a:r>
              <a:rPr lang="ja-JP" altLang="en-US" sz="2800" b="1" dirty="0">
                <a:solidFill>
                  <a:srgbClr val="FF0000"/>
                </a:solidFill>
                <a:latin typeface="+mj-ea"/>
                <a:ea typeface="+mj-ea"/>
              </a:rPr>
              <a:t>％</a:t>
            </a:r>
            <a:r>
              <a:rPr lang="en-US" altLang="ja-JP" sz="1100" b="1" dirty="0">
                <a:solidFill>
                  <a:srgbClr val="FF0000"/>
                </a:solidFill>
                <a:latin typeface="+mj-ea"/>
                <a:ea typeface="+mj-ea"/>
              </a:rPr>
              <a:t> </a:t>
            </a:r>
            <a:r>
              <a:rPr lang="en-US" altLang="ja-JP" sz="2400" b="1" dirty="0">
                <a:solidFill>
                  <a:srgbClr val="FF0000"/>
                </a:solidFill>
                <a:latin typeface="+mj-ea"/>
                <a:ea typeface="+mj-ea"/>
              </a:rPr>
              <a:t>※</a:t>
            </a:r>
            <a:endParaRPr lang="ja-JP" altLang="en-US" sz="44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1181393" y="3363163"/>
            <a:ext cx="1908175" cy="6111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男性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5843465" y="3310701"/>
            <a:ext cx="1908175" cy="6111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女性</a:t>
            </a:r>
          </a:p>
        </p:txBody>
      </p:sp>
      <p:sp>
        <p:nvSpPr>
          <p:cNvPr id="10" name="角丸四角形 9"/>
          <p:cNvSpPr/>
          <p:nvPr/>
        </p:nvSpPr>
        <p:spPr>
          <a:xfrm>
            <a:off x="2903477" y="5108846"/>
            <a:ext cx="3168352" cy="93600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400" b="1" dirty="0">
                <a:solidFill>
                  <a:schemeClr val="bg1"/>
                </a:solidFill>
              </a:rPr>
              <a:t>病気</a:t>
            </a:r>
            <a:r>
              <a:rPr lang="ja-JP" altLang="en-US" sz="2400" b="1" dirty="0">
                <a:solidFill>
                  <a:schemeClr val="bg1"/>
                </a:solidFill>
              </a:rPr>
              <a:t>の</a:t>
            </a:r>
            <a:r>
              <a:rPr lang="ja-JP" altLang="en-US" sz="2800" b="1" dirty="0">
                <a:solidFill>
                  <a:schemeClr val="bg1"/>
                </a:solidFill>
              </a:rPr>
              <a:t>リスク</a:t>
            </a:r>
          </a:p>
        </p:txBody>
      </p:sp>
      <p:sp>
        <p:nvSpPr>
          <p:cNvPr id="11" name="テキスト ボックス 10"/>
          <p:cNvSpPr txBox="1">
            <a:spLocks noChangeArrowheads="1"/>
          </p:cNvSpPr>
          <p:nvPr/>
        </p:nvSpPr>
        <p:spPr bwMode="auto">
          <a:xfrm>
            <a:off x="1991544" y="6157325"/>
            <a:ext cx="669674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latin typeface="+mn-ea"/>
                <a:ea typeface="+mn-ea"/>
              </a:rPr>
              <a:t>（出所）国立がん研究センターがん情報サービス「がんの統計‘</a:t>
            </a:r>
            <a:r>
              <a:rPr lang="en-US" altLang="ja-JP" sz="1600" dirty="0">
                <a:latin typeface="+mn-ea"/>
                <a:ea typeface="+mn-ea"/>
              </a:rPr>
              <a:t>19</a:t>
            </a:r>
            <a:r>
              <a:rPr lang="ja-JP" altLang="en-US" sz="1600" dirty="0">
                <a:latin typeface="+mn-ea"/>
                <a:ea typeface="+mn-ea"/>
              </a:rPr>
              <a:t>」</a:t>
            </a:r>
            <a:endParaRPr lang="en-US" altLang="ja-JP" sz="1600" dirty="0">
              <a:latin typeface="+mn-ea"/>
              <a:ea typeface="+mn-ea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latin typeface="+mn-ea"/>
                <a:ea typeface="+mn-ea"/>
              </a:rPr>
              <a:t>　　　　　　　　　　　　　　　　　　  </a:t>
            </a:r>
            <a:r>
              <a:rPr lang="en-US" altLang="ja-JP" sz="1600" dirty="0">
                <a:latin typeface="+mn-ea"/>
                <a:ea typeface="+mn-ea"/>
              </a:rPr>
              <a:t>(2015</a:t>
            </a:r>
            <a:r>
              <a:rPr lang="ja-JP" altLang="en-US" sz="1600" dirty="0">
                <a:latin typeface="+mn-ea"/>
                <a:ea typeface="+mn-ea"/>
              </a:rPr>
              <a:t>年データに基づく</a:t>
            </a:r>
            <a:r>
              <a:rPr lang="en-US" altLang="ja-JP" sz="1600" dirty="0">
                <a:latin typeface="+mn-ea"/>
                <a:ea typeface="+mn-ea"/>
              </a:rPr>
              <a:t>)</a:t>
            </a:r>
            <a:endParaRPr lang="ja-JP" altLang="en-US" sz="1600" dirty="0">
              <a:latin typeface="+mn-ea"/>
              <a:ea typeface="+mn-ea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32699" y="758860"/>
            <a:ext cx="9398122" cy="10795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この数字は一生のうち○○になるリスクを表しています。</a:t>
            </a:r>
            <a:endParaRPr lang="en-US" altLang="ja-JP" sz="2800" dirty="0">
              <a:solidFill>
                <a:schemeClr val="tx1"/>
              </a:solidFill>
            </a:endParaRPr>
          </a:p>
          <a:p>
            <a:pPr algn="ctr" eaLnBrk="1" hangingPunct="1"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何を表しているでしょうか？</a:t>
            </a:r>
          </a:p>
        </p:txBody>
      </p:sp>
      <p:grpSp>
        <p:nvGrpSpPr>
          <p:cNvPr id="13" name="グループ化 12"/>
          <p:cNvGrpSpPr/>
          <p:nvPr/>
        </p:nvGrpSpPr>
        <p:grpSpPr>
          <a:xfrm>
            <a:off x="1061219" y="2039074"/>
            <a:ext cx="6998088" cy="1054336"/>
            <a:chOff x="1116012" y="1596923"/>
            <a:chExt cx="6998088" cy="1054336"/>
          </a:xfrm>
        </p:grpSpPr>
        <p:grpSp>
          <p:nvGrpSpPr>
            <p:cNvPr id="14" name="グループ化 13"/>
            <p:cNvGrpSpPr/>
            <p:nvPr/>
          </p:nvGrpSpPr>
          <p:grpSpPr>
            <a:xfrm>
              <a:off x="1116012" y="1596923"/>
              <a:ext cx="6998088" cy="1054336"/>
              <a:chOff x="1116012" y="1596923"/>
              <a:chExt cx="6998088" cy="1054336"/>
            </a:xfrm>
          </p:grpSpPr>
          <p:sp>
            <p:nvSpPr>
              <p:cNvPr id="17" name="正方形/長方形 16"/>
              <p:cNvSpPr/>
              <p:nvPr/>
            </p:nvSpPr>
            <p:spPr>
              <a:xfrm>
                <a:off x="1202125" y="2148021"/>
                <a:ext cx="6911975" cy="50323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tIns="72000" bIns="36000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3600" b="1" dirty="0">
                    <a:solidFill>
                      <a:schemeClr val="accent5">
                        <a:lumMod val="75000"/>
                      </a:schemeClr>
                    </a:solidFill>
                  </a:rPr>
                  <a:t>生涯がん罹患率</a:t>
                </a:r>
                <a:r>
                  <a:rPr lang="en-US" altLang="ja-JP" sz="2800" b="1" dirty="0">
                    <a:solidFill>
                      <a:schemeClr val="accent5">
                        <a:lumMod val="75000"/>
                      </a:schemeClr>
                    </a:solidFill>
                  </a:rPr>
                  <a:t>(</a:t>
                </a:r>
                <a:r>
                  <a:rPr lang="ja-JP" altLang="en-US" sz="2800" b="1" dirty="0">
                    <a:solidFill>
                      <a:schemeClr val="accent5">
                        <a:lumMod val="75000"/>
                      </a:schemeClr>
                    </a:solidFill>
                  </a:rPr>
                  <a:t>一生のうちにがんになる確率</a:t>
                </a:r>
                <a:r>
                  <a:rPr lang="en-US" altLang="ja-JP" sz="2800" b="1" dirty="0">
                    <a:solidFill>
                      <a:schemeClr val="accent5">
                        <a:lumMod val="75000"/>
                      </a:schemeClr>
                    </a:solidFill>
                  </a:rPr>
                  <a:t>)</a:t>
                </a:r>
                <a:endParaRPr lang="en-US" altLang="ja-JP" sz="3600" b="1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  <p:sp>
            <p:nvSpPr>
              <p:cNvPr id="16" name="正方形/長方形 15"/>
              <p:cNvSpPr/>
              <p:nvPr/>
            </p:nvSpPr>
            <p:spPr>
              <a:xfrm>
                <a:off x="1116012" y="1596923"/>
                <a:ext cx="6911975" cy="36036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tIns="72000" bIns="36000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2800" dirty="0">
                    <a:solidFill>
                      <a:schemeClr val="tx1"/>
                    </a:solidFill>
                  </a:rPr>
                  <a:t>病気で入院してしまった</a:t>
                </a:r>
                <a:endParaRPr lang="en-US" altLang="ja-JP" sz="28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ED2C7A32-AF66-497E-9BC3-65471D84D5C8}"/>
                </a:ext>
              </a:extLst>
            </p:cNvPr>
            <p:cNvSpPr txBox="1"/>
            <p:nvPr/>
          </p:nvSpPr>
          <p:spPr>
            <a:xfrm>
              <a:off x="2502179" y="1978394"/>
              <a:ext cx="12241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b="1" dirty="0">
                  <a:solidFill>
                    <a:schemeClr val="accent5">
                      <a:lumMod val="75000"/>
                    </a:schemeClr>
                  </a:solidFill>
                </a:rPr>
                <a:t>り　かん</a:t>
              </a:r>
            </a:p>
          </p:txBody>
        </p:sp>
      </p:grpSp>
      <p:sp>
        <p:nvSpPr>
          <p:cNvPr id="18" name="正方形/長方形 17"/>
          <p:cNvSpPr/>
          <p:nvPr/>
        </p:nvSpPr>
        <p:spPr>
          <a:xfrm>
            <a:off x="767319" y="156415"/>
            <a:ext cx="7560000" cy="464559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noFill/>
          </a:ln>
          <a:effectLst>
            <a:outerShdw blurRad="127000" dist="38100" dir="2700000" algn="ctr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備えるべきリスクとは②</a:t>
            </a:r>
            <a:endParaRPr lang="en-US" altLang="ja-JP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386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995724" y="2708275"/>
            <a:ext cx="6769100" cy="0"/>
          </a:xfrm>
          <a:prstGeom prst="line">
            <a:avLst/>
          </a:prstGeom>
          <a:ln w="34925" cap="rnd" cmpd="tri">
            <a:solidFill>
              <a:schemeClr val="accent2">
                <a:lumMod val="60000"/>
                <a:lumOff val="40000"/>
              </a:schemeClr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グループ化 4"/>
          <p:cNvGrpSpPr/>
          <p:nvPr/>
        </p:nvGrpSpPr>
        <p:grpSpPr>
          <a:xfrm>
            <a:off x="852849" y="1592255"/>
            <a:ext cx="6983412" cy="918074"/>
            <a:chOff x="1044575" y="1592255"/>
            <a:chExt cx="6983412" cy="918074"/>
          </a:xfrm>
        </p:grpSpPr>
        <p:sp>
          <p:nvSpPr>
            <p:cNvPr id="6" name="正方形/長方形 5"/>
            <p:cNvSpPr/>
            <p:nvPr/>
          </p:nvSpPr>
          <p:spPr>
            <a:xfrm>
              <a:off x="1044575" y="1592255"/>
              <a:ext cx="6911975" cy="36036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tIns="72000" bIns="36000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2800" dirty="0">
                  <a:solidFill>
                    <a:schemeClr val="tx1"/>
                  </a:solidFill>
                </a:rPr>
                <a:t>介護を必要とする状態になった</a:t>
              </a:r>
              <a:endParaRPr lang="en-US" altLang="ja-JP" sz="2800" dirty="0">
                <a:solidFill>
                  <a:schemeClr val="tx1"/>
                </a:solidFill>
              </a:endParaRP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1116012" y="2007091"/>
              <a:ext cx="6911975" cy="50323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tIns="72000" bIns="36000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5">
                      <a:lumMod val="75000"/>
                    </a:schemeClr>
                  </a:solidFill>
                </a:rPr>
                <a:t>要介護認定率</a:t>
              </a:r>
              <a:endParaRPr lang="en-US" altLang="ja-JP" sz="4000" b="1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</p:grpSp>
      <p:sp>
        <p:nvSpPr>
          <p:cNvPr id="8" name="正方形/長方形 7"/>
          <p:cNvSpPr/>
          <p:nvPr/>
        </p:nvSpPr>
        <p:spPr>
          <a:xfrm>
            <a:off x="47328" y="4095750"/>
            <a:ext cx="2735263" cy="86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r>
              <a:rPr lang="en-US" altLang="ja-JP" sz="4800" b="1" dirty="0">
                <a:solidFill>
                  <a:srgbClr val="FF0000"/>
                </a:solidFill>
                <a:latin typeface="+mn-ea"/>
              </a:rPr>
              <a:t>12.8</a:t>
            </a:r>
            <a:r>
              <a:rPr lang="ja-JP" altLang="en-US" sz="2800" b="1" dirty="0">
                <a:solidFill>
                  <a:srgbClr val="FF0000"/>
                </a:solidFill>
                <a:latin typeface="+mn-ea"/>
              </a:rPr>
              <a:t>％</a:t>
            </a:r>
            <a:r>
              <a:rPr lang="en-US" altLang="ja-JP" sz="900" b="1" dirty="0">
                <a:solidFill>
                  <a:srgbClr val="FF0000"/>
                </a:solidFill>
                <a:latin typeface="+mn-ea"/>
              </a:rPr>
              <a:t> </a:t>
            </a:r>
            <a:endParaRPr lang="ja-JP" altLang="en-US" sz="48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276587" y="2997201"/>
            <a:ext cx="1980000" cy="93662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r>
              <a:rPr lang="en-US" altLang="ja-JP" sz="3200" dirty="0">
                <a:solidFill>
                  <a:schemeClr val="tx1"/>
                </a:solidFill>
                <a:latin typeface="+mn-ea"/>
              </a:rPr>
              <a:t>75</a:t>
            </a:r>
            <a:r>
              <a:rPr lang="ja-JP" altLang="en-US" sz="3200" dirty="0">
                <a:solidFill>
                  <a:schemeClr val="tx1"/>
                </a:solidFill>
                <a:latin typeface="+mn-ea"/>
              </a:rPr>
              <a:t>～</a:t>
            </a:r>
            <a:r>
              <a:rPr lang="en-US" altLang="ja-JP" sz="3200" dirty="0">
                <a:solidFill>
                  <a:schemeClr val="tx1"/>
                </a:solidFill>
                <a:latin typeface="+mn-ea"/>
              </a:rPr>
              <a:t>79</a:t>
            </a:r>
            <a:r>
              <a:rPr lang="ja-JP" altLang="en-US" sz="3200" dirty="0">
                <a:solidFill>
                  <a:schemeClr val="tx1"/>
                </a:solidFill>
                <a:latin typeface="+mn-ea"/>
              </a:rPr>
              <a:t>歳</a:t>
            </a:r>
          </a:p>
        </p:txBody>
      </p:sp>
      <p:sp>
        <p:nvSpPr>
          <p:cNvPr id="10" name="角丸四角形 9"/>
          <p:cNvSpPr/>
          <p:nvPr/>
        </p:nvSpPr>
        <p:spPr>
          <a:xfrm>
            <a:off x="6647648" y="2997201"/>
            <a:ext cx="1980000" cy="93662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r>
              <a:rPr lang="en-US" altLang="ja-JP" sz="3200" dirty="0">
                <a:solidFill>
                  <a:schemeClr val="tx1"/>
                </a:solidFill>
                <a:latin typeface="+mn-ea"/>
              </a:rPr>
              <a:t>90</a:t>
            </a:r>
            <a:r>
              <a:rPr lang="ja-JP" altLang="en-US" sz="3200" dirty="0">
                <a:solidFill>
                  <a:schemeClr val="tx1"/>
                </a:solidFill>
                <a:latin typeface="+mn-ea"/>
              </a:rPr>
              <a:t>歳以上</a:t>
            </a:r>
          </a:p>
        </p:txBody>
      </p:sp>
      <p:sp>
        <p:nvSpPr>
          <p:cNvPr id="11" name="角丸四角形 10"/>
          <p:cNvSpPr/>
          <p:nvPr/>
        </p:nvSpPr>
        <p:spPr>
          <a:xfrm>
            <a:off x="2400274" y="2997201"/>
            <a:ext cx="1980000" cy="93662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r>
              <a:rPr lang="en-US" altLang="ja-JP" sz="3200" dirty="0">
                <a:solidFill>
                  <a:schemeClr val="tx1"/>
                </a:solidFill>
                <a:latin typeface="+mn-ea"/>
              </a:rPr>
              <a:t>80</a:t>
            </a:r>
            <a:r>
              <a:rPr lang="ja-JP" altLang="en-US" sz="3200" dirty="0">
                <a:solidFill>
                  <a:schemeClr val="tx1"/>
                </a:solidFill>
                <a:latin typeface="+mn-ea"/>
              </a:rPr>
              <a:t>～</a:t>
            </a:r>
            <a:r>
              <a:rPr lang="en-US" altLang="ja-JP" sz="3200" dirty="0">
                <a:solidFill>
                  <a:schemeClr val="tx1"/>
                </a:solidFill>
                <a:latin typeface="+mn-ea"/>
              </a:rPr>
              <a:t>84</a:t>
            </a:r>
            <a:r>
              <a:rPr lang="ja-JP" altLang="en-US" sz="3200" dirty="0">
                <a:solidFill>
                  <a:schemeClr val="tx1"/>
                </a:solidFill>
                <a:latin typeface="+mn-ea"/>
              </a:rPr>
              <a:t>歳</a:t>
            </a:r>
            <a:endParaRPr lang="en-US" altLang="ja-JP" sz="3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085656" y="4095750"/>
            <a:ext cx="2736850" cy="86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r>
              <a:rPr lang="en-US" altLang="ja-JP" sz="4800" b="1" dirty="0">
                <a:solidFill>
                  <a:srgbClr val="FF0000"/>
                </a:solidFill>
                <a:latin typeface="+mn-ea"/>
              </a:rPr>
              <a:t>27.9</a:t>
            </a:r>
            <a:r>
              <a:rPr lang="ja-JP" altLang="en-US" sz="2800" b="1" dirty="0">
                <a:solidFill>
                  <a:srgbClr val="FF0000"/>
                </a:solidFill>
                <a:latin typeface="+mn-ea"/>
              </a:rPr>
              <a:t>％</a:t>
            </a:r>
            <a:r>
              <a:rPr lang="en-US" altLang="ja-JP" sz="900" b="1" dirty="0">
                <a:solidFill>
                  <a:srgbClr val="FF0000"/>
                </a:solidFill>
                <a:latin typeface="+mn-ea"/>
              </a:rPr>
              <a:t> </a:t>
            </a:r>
            <a:endParaRPr lang="ja-JP" altLang="en-US" sz="48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6360701" y="4095750"/>
            <a:ext cx="2735262" cy="86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r>
              <a:rPr lang="en-US" altLang="ja-JP" sz="4800" b="1" dirty="0">
                <a:solidFill>
                  <a:srgbClr val="FF0000"/>
                </a:solidFill>
                <a:latin typeface="+mn-ea"/>
              </a:rPr>
              <a:t>75.9</a:t>
            </a:r>
            <a:r>
              <a:rPr lang="ja-JP" altLang="en-US" sz="2800" b="1" dirty="0">
                <a:solidFill>
                  <a:srgbClr val="FF0000"/>
                </a:solidFill>
                <a:latin typeface="+mn-ea"/>
              </a:rPr>
              <a:t>％</a:t>
            </a:r>
            <a:endParaRPr lang="ja-JP" altLang="en-US" sz="72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2704727" y="5125314"/>
            <a:ext cx="3168352" cy="936000"/>
          </a:xfrm>
          <a:prstGeom prst="round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400" b="1" dirty="0">
                <a:solidFill>
                  <a:schemeClr val="bg1"/>
                </a:solidFill>
              </a:rPr>
              <a:t>介護</a:t>
            </a:r>
            <a:r>
              <a:rPr lang="ja-JP" altLang="en-US" sz="2400" b="1" dirty="0">
                <a:solidFill>
                  <a:schemeClr val="bg1"/>
                </a:solidFill>
              </a:rPr>
              <a:t>の</a:t>
            </a:r>
            <a:r>
              <a:rPr lang="ja-JP" altLang="en-US" sz="2800" b="1" dirty="0">
                <a:solidFill>
                  <a:schemeClr val="bg1"/>
                </a:solidFill>
              </a:rPr>
              <a:t>リスク</a:t>
            </a:r>
          </a:p>
        </p:txBody>
      </p:sp>
      <p:sp>
        <p:nvSpPr>
          <p:cNvPr id="15" name="テキスト ボックス 14"/>
          <p:cNvSpPr txBox="1">
            <a:spLocks noChangeArrowheads="1"/>
          </p:cNvSpPr>
          <p:nvPr/>
        </p:nvSpPr>
        <p:spPr bwMode="auto">
          <a:xfrm>
            <a:off x="2554102" y="6330806"/>
            <a:ext cx="665180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latin typeface="+mn-ea"/>
                <a:ea typeface="+mn-ea"/>
              </a:rPr>
              <a:t>（出所）厚生労働省「</a:t>
            </a:r>
            <a:r>
              <a:rPr lang="ja-JP" altLang="en-US" sz="1600" dirty="0">
                <a:latin typeface="+mn-ea"/>
              </a:rPr>
              <a:t>令和元年</a:t>
            </a:r>
            <a:r>
              <a:rPr lang="en-US" altLang="ja-JP" sz="1600" dirty="0">
                <a:latin typeface="+mn-ea"/>
              </a:rPr>
              <a:t>9</a:t>
            </a:r>
            <a:r>
              <a:rPr lang="ja-JP" altLang="en-US" sz="1600" dirty="0">
                <a:latin typeface="+mn-ea"/>
              </a:rPr>
              <a:t>月審査分</a:t>
            </a:r>
            <a:r>
              <a:rPr lang="ja-JP" altLang="en-US" sz="1600" dirty="0">
                <a:latin typeface="+mn-ea"/>
                <a:ea typeface="+mn-ea"/>
              </a:rPr>
              <a:t>介護給付費等実態統計」</a:t>
            </a:r>
          </a:p>
        </p:txBody>
      </p:sp>
      <p:sp>
        <p:nvSpPr>
          <p:cNvPr id="16" name="角丸四角形 15"/>
          <p:cNvSpPr/>
          <p:nvPr/>
        </p:nvSpPr>
        <p:spPr>
          <a:xfrm>
            <a:off x="53812" y="589919"/>
            <a:ext cx="8785225" cy="10795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この数字は何を表しているでしょうか？</a:t>
            </a:r>
          </a:p>
        </p:txBody>
      </p:sp>
      <p:sp>
        <p:nvSpPr>
          <p:cNvPr id="17" name="角丸四角形 16"/>
          <p:cNvSpPr/>
          <p:nvPr/>
        </p:nvSpPr>
        <p:spPr>
          <a:xfrm>
            <a:off x="4523961" y="3011632"/>
            <a:ext cx="1980000" cy="93662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r>
              <a:rPr lang="en-US" altLang="ja-JP" sz="3200" dirty="0">
                <a:solidFill>
                  <a:schemeClr val="tx1"/>
                </a:solidFill>
                <a:latin typeface="+mn-ea"/>
              </a:rPr>
              <a:t>85</a:t>
            </a:r>
            <a:r>
              <a:rPr lang="ja-JP" altLang="en-US" sz="3200" dirty="0">
                <a:solidFill>
                  <a:schemeClr val="tx1"/>
                </a:solidFill>
                <a:latin typeface="+mn-ea"/>
              </a:rPr>
              <a:t>～</a:t>
            </a:r>
            <a:r>
              <a:rPr lang="en-US" altLang="ja-JP" sz="3200" dirty="0">
                <a:solidFill>
                  <a:schemeClr val="tx1"/>
                </a:solidFill>
                <a:latin typeface="+mn-ea"/>
              </a:rPr>
              <a:t>89</a:t>
            </a:r>
            <a:r>
              <a:rPr lang="ja-JP" altLang="en-US" sz="3200" dirty="0">
                <a:solidFill>
                  <a:schemeClr val="tx1"/>
                </a:solidFill>
                <a:latin typeface="+mn-ea"/>
              </a:rPr>
              <a:t>歳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4308266" y="4095750"/>
            <a:ext cx="2735262" cy="86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r>
              <a:rPr lang="en-US" altLang="ja-JP" sz="4800" b="1" dirty="0">
                <a:solidFill>
                  <a:srgbClr val="FF0000"/>
                </a:solidFill>
                <a:latin typeface="+mn-ea"/>
              </a:rPr>
              <a:t>50.2</a:t>
            </a:r>
            <a:r>
              <a:rPr lang="ja-JP" altLang="en-US" sz="2800" b="1" dirty="0">
                <a:solidFill>
                  <a:srgbClr val="FF0000"/>
                </a:solidFill>
                <a:latin typeface="+mn-ea"/>
              </a:rPr>
              <a:t>％</a:t>
            </a:r>
            <a:endParaRPr lang="ja-JP" altLang="en-US" sz="72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757795" y="154955"/>
            <a:ext cx="7560000" cy="464559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noFill/>
          </a:ln>
          <a:effectLst>
            <a:outerShdw blurRad="127000" dist="38100" dir="2700000" algn="ctr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備えるべきリスクとは③</a:t>
            </a:r>
            <a:endParaRPr lang="en-US" altLang="ja-JP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876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06885" y="865758"/>
            <a:ext cx="1894407" cy="36988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schemeClr val="bg1"/>
                </a:solidFill>
                <a:latin typeface="+mn-lt"/>
                <a:ea typeface="+mn-ea"/>
              </a:rPr>
              <a:t>主なリスク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423592" y="865758"/>
            <a:ext cx="1800225" cy="36988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schemeClr val="bg1"/>
                </a:solidFill>
                <a:latin typeface="+mn-lt"/>
                <a:ea typeface="+mn-ea"/>
              </a:rPr>
              <a:t>公的保障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98036" y="865757"/>
            <a:ext cx="2052819" cy="369332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schemeClr val="bg1"/>
                </a:solidFill>
                <a:latin typeface="+mn-lt"/>
                <a:ea typeface="+mn-ea"/>
              </a:rPr>
              <a:t>企業保障（補償）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80583" y="865757"/>
            <a:ext cx="2181255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schemeClr val="bg1"/>
                </a:solidFill>
                <a:latin typeface="+mn-lt"/>
                <a:ea typeface="+mn-ea"/>
              </a:rPr>
              <a:t>私的保障（補償）</a:t>
            </a:r>
          </a:p>
        </p:txBody>
      </p:sp>
      <p:sp>
        <p:nvSpPr>
          <p:cNvPr id="6" name="テキスト ボックス 8"/>
          <p:cNvSpPr txBox="1">
            <a:spLocks noChangeArrowheads="1"/>
          </p:cNvSpPr>
          <p:nvPr/>
        </p:nvSpPr>
        <p:spPr bwMode="auto">
          <a:xfrm>
            <a:off x="125168" y="2013238"/>
            <a:ext cx="1800278" cy="70423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36000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800" b="1" dirty="0">
                <a:solidFill>
                  <a:schemeClr val="bg1"/>
                </a:solidFill>
              </a:rPr>
              <a:t>医療</a:t>
            </a:r>
            <a:endParaRPr lang="en-US" altLang="ja-JP" sz="1800" b="1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800" b="1" dirty="0">
                <a:solidFill>
                  <a:schemeClr val="bg1"/>
                </a:solidFill>
              </a:rPr>
              <a:t>(</a:t>
            </a:r>
            <a:r>
              <a:rPr lang="ja-JP" altLang="en-US" sz="1800" b="1" dirty="0">
                <a:solidFill>
                  <a:schemeClr val="bg1"/>
                </a:solidFill>
              </a:rPr>
              <a:t>病気・ケガ</a:t>
            </a:r>
            <a:r>
              <a:rPr lang="en-US" altLang="ja-JP" sz="1800" b="1" dirty="0">
                <a:solidFill>
                  <a:schemeClr val="bg1"/>
                </a:solidFill>
              </a:rPr>
              <a:t>)</a:t>
            </a:r>
            <a:endParaRPr lang="ja-JP" altLang="en-US" sz="1800" b="1" dirty="0">
              <a:solidFill>
                <a:schemeClr val="bg1"/>
              </a:solidFill>
            </a:endParaRPr>
          </a:p>
        </p:txBody>
      </p:sp>
      <p:sp>
        <p:nvSpPr>
          <p:cNvPr id="7" name="正方形/長方形 6"/>
          <p:cNvSpPr/>
          <p:nvPr/>
        </p:nvSpPr>
        <p:spPr bwMode="auto">
          <a:xfrm>
            <a:off x="2461950" y="2132904"/>
            <a:ext cx="1763713" cy="432000"/>
          </a:xfrm>
          <a:prstGeom prst="rect">
            <a:avLst/>
          </a:prstGeom>
          <a:noFill/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54000" bIns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chemeClr val="tx1"/>
                </a:solidFill>
              </a:rPr>
              <a:t>健康保険制度 等</a:t>
            </a:r>
            <a:endParaRPr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8" name="正方形/長方形 7"/>
          <p:cNvSpPr/>
          <p:nvPr/>
        </p:nvSpPr>
        <p:spPr bwMode="auto">
          <a:xfrm>
            <a:off x="4300557" y="2132904"/>
            <a:ext cx="2050298" cy="432000"/>
          </a:xfrm>
          <a:prstGeom prst="rect">
            <a:avLst/>
          </a:prstGeom>
          <a:noFill/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54000" bIns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chemeClr val="tx1"/>
                </a:solidFill>
              </a:rPr>
              <a:t>療養見舞金  等</a:t>
            </a:r>
          </a:p>
        </p:txBody>
      </p:sp>
      <p:sp>
        <p:nvSpPr>
          <p:cNvPr id="9" name="正方形/長方形 8"/>
          <p:cNvSpPr/>
          <p:nvPr/>
        </p:nvSpPr>
        <p:spPr bwMode="auto">
          <a:xfrm>
            <a:off x="6477883" y="2132904"/>
            <a:ext cx="2139067" cy="432000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54000" bIns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chemeClr val="tx1"/>
                </a:solidFill>
              </a:rPr>
              <a:t>医療保険</a:t>
            </a:r>
            <a:r>
              <a:rPr lang="en-US" altLang="ja-JP" sz="1400" dirty="0">
                <a:solidFill>
                  <a:schemeClr val="tx1"/>
                </a:solidFill>
              </a:rPr>
              <a:t>､</a:t>
            </a:r>
            <a:r>
              <a:rPr lang="ja-JP" altLang="en-US" sz="1400" dirty="0">
                <a:solidFill>
                  <a:schemeClr val="tx1"/>
                </a:solidFill>
              </a:rPr>
              <a:t>傷害保険 等</a:t>
            </a:r>
          </a:p>
        </p:txBody>
      </p:sp>
      <p:cxnSp>
        <p:nvCxnSpPr>
          <p:cNvPr id="10" name="直線コネクタ 9"/>
          <p:cNvCxnSpPr/>
          <p:nvPr/>
        </p:nvCxnSpPr>
        <p:spPr bwMode="auto">
          <a:xfrm>
            <a:off x="1978994" y="2357013"/>
            <a:ext cx="504403" cy="0"/>
          </a:xfrm>
          <a:prstGeom prst="line">
            <a:avLst/>
          </a:prstGeom>
          <a:ln w="57150" cap="rnd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0"/>
          <p:cNvSpPr txBox="1">
            <a:spLocks noChangeArrowheads="1"/>
          </p:cNvSpPr>
          <p:nvPr/>
        </p:nvSpPr>
        <p:spPr bwMode="auto">
          <a:xfrm>
            <a:off x="125168" y="2798094"/>
            <a:ext cx="1800278" cy="397763"/>
          </a:xfrm>
          <a:prstGeom prst="round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36000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800" b="1" dirty="0">
                <a:solidFill>
                  <a:schemeClr val="bg1"/>
                </a:solidFill>
              </a:rPr>
              <a:t>介護</a:t>
            </a:r>
          </a:p>
        </p:txBody>
      </p:sp>
      <p:sp>
        <p:nvSpPr>
          <p:cNvPr id="13" name="正方形/長方形 12"/>
          <p:cNvSpPr/>
          <p:nvPr/>
        </p:nvSpPr>
        <p:spPr bwMode="auto">
          <a:xfrm>
            <a:off x="2461949" y="2789812"/>
            <a:ext cx="1763713" cy="432000"/>
          </a:xfrm>
          <a:prstGeom prst="rect">
            <a:avLst/>
          </a:prstGeom>
          <a:noFill/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54000" bIns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chemeClr val="tx1"/>
                </a:solidFill>
              </a:rPr>
              <a:t>公的介護保険 等</a:t>
            </a:r>
            <a:endParaRPr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 bwMode="auto">
          <a:xfrm>
            <a:off x="4300557" y="2789503"/>
            <a:ext cx="2050298" cy="432000"/>
          </a:xfrm>
          <a:prstGeom prst="rect">
            <a:avLst/>
          </a:prstGeom>
          <a:noFill/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54000" bIns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chemeClr val="tx1"/>
                </a:solidFill>
              </a:rPr>
              <a:t>介護・看護休職制度 等</a:t>
            </a:r>
            <a:endParaRPr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 bwMode="auto">
          <a:xfrm>
            <a:off x="6477883" y="2780928"/>
            <a:ext cx="2139067" cy="432000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54000" bIns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chemeClr val="tx1"/>
                </a:solidFill>
              </a:rPr>
              <a:t>介護保険 等</a:t>
            </a:r>
            <a:endParaRPr lang="en-US" altLang="ja-JP" sz="1400" dirty="0">
              <a:solidFill>
                <a:schemeClr val="tx1"/>
              </a:solidFill>
            </a:endParaRPr>
          </a:p>
        </p:txBody>
      </p:sp>
      <p:cxnSp>
        <p:nvCxnSpPr>
          <p:cNvPr id="16" name="直線コネクタ 15"/>
          <p:cNvCxnSpPr/>
          <p:nvPr/>
        </p:nvCxnSpPr>
        <p:spPr bwMode="auto">
          <a:xfrm>
            <a:off x="1978993" y="2996952"/>
            <a:ext cx="504403" cy="0"/>
          </a:xfrm>
          <a:prstGeom prst="line">
            <a:avLst/>
          </a:prstGeom>
          <a:ln w="57150" cap="rnd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正方形/長方形 16"/>
          <p:cNvSpPr>
            <a:spLocks noChangeArrowheads="1"/>
          </p:cNvSpPr>
          <p:nvPr/>
        </p:nvSpPr>
        <p:spPr bwMode="auto">
          <a:xfrm>
            <a:off x="-117390" y="6239859"/>
            <a:ext cx="9144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メイリオ" panose="020B060403050404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/>
              <a:t>私的保障（補償）は公的保障や企業保障（補償）の ＿＿＿＿＿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672064" y="6210495"/>
            <a:ext cx="1804987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ja-JP" altLang="en-US" sz="2000" b="1" dirty="0">
                <a:solidFill>
                  <a:srgbClr val="FF0000"/>
                </a:solidFill>
                <a:latin typeface="+mn-ea"/>
                <a:ea typeface="+mn-ea"/>
              </a:rPr>
              <a:t>補完的役割</a:t>
            </a:r>
          </a:p>
        </p:txBody>
      </p:sp>
      <p:sp>
        <p:nvSpPr>
          <p:cNvPr id="20" name="正方形/長方形 19"/>
          <p:cNvSpPr/>
          <p:nvPr/>
        </p:nvSpPr>
        <p:spPr bwMode="auto">
          <a:xfrm>
            <a:off x="2477386" y="1489103"/>
            <a:ext cx="1763712" cy="543924"/>
          </a:xfrm>
          <a:prstGeom prst="rect">
            <a:avLst/>
          </a:prstGeom>
          <a:noFill/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54000" bIns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chemeClr val="tx1"/>
                </a:solidFill>
              </a:rPr>
              <a:t>遺族基礎年金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chemeClr val="tx1"/>
                </a:solidFill>
              </a:rPr>
              <a:t>遺族厚生年金 等</a:t>
            </a:r>
          </a:p>
        </p:txBody>
      </p:sp>
      <p:sp>
        <p:nvSpPr>
          <p:cNvPr id="21" name="正方形/長方形 20"/>
          <p:cNvSpPr/>
          <p:nvPr/>
        </p:nvSpPr>
        <p:spPr bwMode="auto">
          <a:xfrm>
            <a:off x="4300556" y="1474122"/>
            <a:ext cx="2052819" cy="558906"/>
          </a:xfrm>
          <a:prstGeom prst="rect">
            <a:avLst/>
          </a:prstGeom>
          <a:noFill/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54000" bIns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chemeClr val="tx1"/>
                </a:solidFill>
              </a:rPr>
              <a:t>死亡退職金</a:t>
            </a:r>
            <a:r>
              <a:rPr lang="en-US" altLang="ja-JP" sz="1400" dirty="0">
                <a:solidFill>
                  <a:schemeClr val="tx1"/>
                </a:solidFill>
              </a:rPr>
              <a:t>､</a:t>
            </a:r>
            <a:r>
              <a:rPr lang="ja-JP" altLang="en-US" sz="1400" dirty="0">
                <a:solidFill>
                  <a:schemeClr val="tx1"/>
                </a:solidFill>
              </a:rPr>
              <a:t>遺族年金 等</a:t>
            </a:r>
            <a:endParaRPr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 bwMode="auto">
          <a:xfrm>
            <a:off x="6477883" y="1475531"/>
            <a:ext cx="2139067" cy="554748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54000" bIns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chemeClr val="tx1"/>
                </a:solidFill>
              </a:rPr>
              <a:t>定期保険</a:t>
            </a:r>
            <a:r>
              <a:rPr lang="en-US" altLang="ja-JP" sz="1400" dirty="0">
                <a:solidFill>
                  <a:schemeClr val="tx1"/>
                </a:solidFill>
              </a:rPr>
              <a:t>､</a:t>
            </a:r>
            <a:r>
              <a:rPr lang="ja-JP" altLang="en-US" sz="1400" dirty="0">
                <a:solidFill>
                  <a:schemeClr val="tx1"/>
                </a:solidFill>
              </a:rPr>
              <a:t>終身保険 等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cxnSp>
        <p:nvCxnSpPr>
          <p:cNvPr id="23" name="直線コネクタ 22"/>
          <p:cNvCxnSpPr/>
          <p:nvPr/>
        </p:nvCxnSpPr>
        <p:spPr bwMode="auto">
          <a:xfrm>
            <a:off x="1978994" y="1700808"/>
            <a:ext cx="504403" cy="0"/>
          </a:xfrm>
          <a:prstGeom prst="line">
            <a:avLst/>
          </a:prstGeom>
          <a:ln w="57150" cap="rnd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8"/>
          <p:cNvSpPr txBox="1">
            <a:spLocks noChangeArrowheads="1"/>
          </p:cNvSpPr>
          <p:nvPr/>
        </p:nvSpPr>
        <p:spPr bwMode="auto">
          <a:xfrm>
            <a:off x="106885" y="1506221"/>
            <a:ext cx="1818562" cy="397763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36000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800" b="1" dirty="0">
                <a:solidFill>
                  <a:schemeClr val="bg1"/>
                </a:solidFill>
              </a:rPr>
              <a:t>死亡</a:t>
            </a:r>
          </a:p>
        </p:txBody>
      </p:sp>
      <p:sp>
        <p:nvSpPr>
          <p:cNvPr id="25" name="二等辺三角形 24"/>
          <p:cNvSpPr/>
          <p:nvPr/>
        </p:nvSpPr>
        <p:spPr>
          <a:xfrm rot="16200000">
            <a:off x="1926517" y="936837"/>
            <a:ext cx="504056" cy="284162"/>
          </a:xfrm>
          <a:prstGeom prst="triangl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endParaRPr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26" name="角丸四角形 25"/>
          <p:cNvSpPr/>
          <p:nvPr/>
        </p:nvSpPr>
        <p:spPr>
          <a:xfrm>
            <a:off x="6428269" y="766373"/>
            <a:ext cx="2318027" cy="5383704"/>
          </a:xfrm>
          <a:prstGeom prst="roundRect">
            <a:avLst>
              <a:gd name="adj" fmla="val 9175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endParaRPr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30" name="正方形/長方形 29"/>
          <p:cNvSpPr/>
          <p:nvPr/>
        </p:nvSpPr>
        <p:spPr bwMode="auto">
          <a:xfrm>
            <a:off x="2461949" y="4059932"/>
            <a:ext cx="1763713" cy="432000"/>
          </a:xfrm>
          <a:prstGeom prst="rect">
            <a:avLst/>
          </a:prstGeom>
          <a:noFill/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54000" bIns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chemeClr val="tx1"/>
                </a:solidFill>
              </a:rPr>
              <a:t>労災保険 等</a:t>
            </a:r>
            <a:endParaRPr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31" name="正方形/長方形 30"/>
          <p:cNvSpPr/>
          <p:nvPr/>
        </p:nvSpPr>
        <p:spPr bwMode="auto">
          <a:xfrm>
            <a:off x="4300556" y="4059932"/>
            <a:ext cx="2052819" cy="432000"/>
          </a:xfrm>
          <a:prstGeom prst="rect">
            <a:avLst/>
          </a:prstGeom>
          <a:noFill/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54000" bIns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chemeClr val="tx1"/>
                </a:solidFill>
              </a:rPr>
              <a:t>法定外労働災害補償 等</a:t>
            </a:r>
            <a:endParaRPr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32" name="正方形/長方形 31"/>
          <p:cNvSpPr/>
          <p:nvPr/>
        </p:nvSpPr>
        <p:spPr bwMode="auto">
          <a:xfrm>
            <a:off x="6477883" y="4077120"/>
            <a:ext cx="2139067" cy="432000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54000" bIns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chemeClr val="tx1"/>
                </a:solidFill>
              </a:rPr>
              <a:t>労働災害総合保険 等</a:t>
            </a:r>
            <a:endParaRPr lang="en-US" altLang="ja-JP" sz="1400" dirty="0">
              <a:solidFill>
                <a:schemeClr val="tx1"/>
              </a:solidFill>
            </a:endParaRPr>
          </a:p>
        </p:txBody>
      </p:sp>
      <p:cxnSp>
        <p:nvCxnSpPr>
          <p:cNvPr id="33" name="直線コネクタ 32"/>
          <p:cNvCxnSpPr/>
          <p:nvPr/>
        </p:nvCxnSpPr>
        <p:spPr bwMode="auto">
          <a:xfrm>
            <a:off x="1978993" y="4245375"/>
            <a:ext cx="504403" cy="0"/>
          </a:xfrm>
          <a:prstGeom prst="line">
            <a:avLst/>
          </a:prstGeom>
          <a:ln w="57150" cap="rnd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10"/>
          <p:cNvSpPr txBox="1">
            <a:spLocks noChangeArrowheads="1"/>
          </p:cNvSpPr>
          <p:nvPr/>
        </p:nvSpPr>
        <p:spPr bwMode="auto">
          <a:xfrm>
            <a:off x="110345" y="4079924"/>
            <a:ext cx="1800278" cy="39776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tIns="36000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800" b="1" dirty="0"/>
              <a:t>業務上の事故</a:t>
            </a:r>
          </a:p>
        </p:txBody>
      </p:sp>
      <p:sp>
        <p:nvSpPr>
          <p:cNvPr id="36" name="正方形/長方形 35"/>
          <p:cNvSpPr/>
          <p:nvPr/>
        </p:nvSpPr>
        <p:spPr bwMode="auto">
          <a:xfrm>
            <a:off x="6477883" y="5469861"/>
            <a:ext cx="2139067" cy="540000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5400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chemeClr val="tx1"/>
                </a:solidFill>
              </a:rPr>
              <a:t>自賠責保険</a:t>
            </a:r>
            <a:endParaRPr lang="en-US" altLang="ja-JP" sz="1400" dirty="0">
              <a:solidFill>
                <a:schemeClr val="tx1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chemeClr val="tx1"/>
                </a:solidFill>
              </a:rPr>
              <a:t>自動車保険 等</a:t>
            </a:r>
            <a:endParaRPr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37" name="テキスト ボックス 10"/>
          <p:cNvSpPr txBox="1">
            <a:spLocks noChangeArrowheads="1"/>
          </p:cNvSpPr>
          <p:nvPr/>
        </p:nvSpPr>
        <p:spPr bwMode="auto">
          <a:xfrm>
            <a:off x="106886" y="5552406"/>
            <a:ext cx="1800278" cy="39776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tIns="36000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800" b="1" dirty="0"/>
              <a:t>自動車事故</a:t>
            </a:r>
          </a:p>
        </p:txBody>
      </p:sp>
      <p:cxnSp>
        <p:nvCxnSpPr>
          <p:cNvPr id="38" name="直線コネクタ 37"/>
          <p:cNvCxnSpPr>
            <a:cxnSpLocks/>
          </p:cNvCxnSpPr>
          <p:nvPr/>
        </p:nvCxnSpPr>
        <p:spPr bwMode="auto">
          <a:xfrm>
            <a:off x="1969727" y="5753350"/>
            <a:ext cx="4381128" cy="0"/>
          </a:xfrm>
          <a:prstGeom prst="line">
            <a:avLst/>
          </a:prstGeom>
          <a:ln w="57150" cap="rnd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 bwMode="auto">
          <a:xfrm>
            <a:off x="4300556" y="4719548"/>
            <a:ext cx="2052819" cy="540000"/>
          </a:xfrm>
          <a:prstGeom prst="rect">
            <a:avLst/>
          </a:prstGeom>
          <a:noFill/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54000" bIns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chemeClr val="tx1"/>
                </a:solidFill>
              </a:rPr>
              <a:t>災害見舞金　等</a:t>
            </a:r>
            <a:endParaRPr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41" name="正方形/長方形 40"/>
          <p:cNvSpPr/>
          <p:nvPr/>
        </p:nvSpPr>
        <p:spPr bwMode="auto">
          <a:xfrm>
            <a:off x="6477883" y="4719548"/>
            <a:ext cx="2139067" cy="540000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54000" bIns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chemeClr val="tx1"/>
                </a:solidFill>
              </a:rPr>
              <a:t>火災保険</a:t>
            </a:r>
            <a:endParaRPr lang="en-US" altLang="ja-JP" sz="1400" dirty="0">
              <a:solidFill>
                <a:schemeClr val="tx1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chemeClr val="tx1"/>
                </a:solidFill>
              </a:rPr>
              <a:t>地震保険 等</a:t>
            </a:r>
            <a:endParaRPr lang="en-US" altLang="ja-JP" sz="1400" dirty="0">
              <a:solidFill>
                <a:schemeClr val="tx1"/>
              </a:solidFill>
            </a:endParaRPr>
          </a:p>
        </p:txBody>
      </p:sp>
      <p:cxnSp>
        <p:nvCxnSpPr>
          <p:cNvPr id="42" name="直線コネクタ 41"/>
          <p:cNvCxnSpPr/>
          <p:nvPr/>
        </p:nvCxnSpPr>
        <p:spPr bwMode="auto">
          <a:xfrm flipV="1">
            <a:off x="1942258" y="5012868"/>
            <a:ext cx="540892" cy="3357"/>
          </a:xfrm>
          <a:prstGeom prst="line">
            <a:avLst/>
          </a:prstGeom>
          <a:ln w="57150" cap="rnd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テキスト ボックス 10"/>
          <p:cNvSpPr txBox="1">
            <a:spLocks noChangeArrowheads="1"/>
          </p:cNvSpPr>
          <p:nvPr/>
        </p:nvSpPr>
        <p:spPr bwMode="auto">
          <a:xfrm>
            <a:off x="110346" y="4625093"/>
            <a:ext cx="1800278" cy="70423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tIns="36000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800" b="1" dirty="0"/>
              <a:t>火災･風水災</a:t>
            </a:r>
            <a:endParaRPr lang="en-US" altLang="ja-JP" sz="1800" b="1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800" b="1" dirty="0"/>
              <a:t>地震</a:t>
            </a:r>
          </a:p>
        </p:txBody>
      </p:sp>
      <p:sp>
        <p:nvSpPr>
          <p:cNvPr id="44" name="正方形/長方形 43"/>
          <p:cNvSpPr/>
          <p:nvPr/>
        </p:nvSpPr>
        <p:spPr bwMode="auto">
          <a:xfrm>
            <a:off x="2461950" y="4719548"/>
            <a:ext cx="1763712" cy="540000"/>
          </a:xfrm>
          <a:prstGeom prst="rect">
            <a:avLst/>
          </a:prstGeom>
          <a:noFill/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54000" bIns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chemeClr val="tx1"/>
                </a:solidFill>
              </a:rPr>
              <a:t>災害弔慰金</a:t>
            </a:r>
            <a:r>
              <a:rPr lang="en-US" altLang="ja-JP" sz="1400" dirty="0">
                <a:solidFill>
                  <a:schemeClr val="tx1"/>
                </a:solidFill>
              </a:rPr>
              <a:t>､</a:t>
            </a:r>
            <a:r>
              <a:rPr lang="ja-JP" altLang="en-US" sz="1400" dirty="0">
                <a:solidFill>
                  <a:schemeClr val="tx1"/>
                </a:solidFill>
              </a:rPr>
              <a:t>災害</a:t>
            </a:r>
            <a:endParaRPr lang="en-US" altLang="ja-JP" sz="1400" dirty="0">
              <a:solidFill>
                <a:schemeClr val="tx1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chemeClr val="tx1"/>
                </a:solidFill>
              </a:rPr>
              <a:t>援護資金貸付 等</a:t>
            </a:r>
          </a:p>
        </p:txBody>
      </p:sp>
      <p:sp>
        <p:nvSpPr>
          <p:cNvPr id="46" name="テキスト ボックス 9"/>
          <p:cNvSpPr txBox="1">
            <a:spLocks noChangeArrowheads="1"/>
          </p:cNvSpPr>
          <p:nvPr/>
        </p:nvSpPr>
        <p:spPr bwMode="auto">
          <a:xfrm>
            <a:off x="142056" y="3469491"/>
            <a:ext cx="1765108" cy="397763"/>
          </a:xfrm>
          <a:prstGeom prst="round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36000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メイリオ" pitchFamily="50" charset="-128"/>
                <a:cs typeface="メイリオ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800" b="1" dirty="0">
                <a:solidFill>
                  <a:schemeClr val="bg1"/>
                </a:solidFill>
              </a:rPr>
              <a:t>老後</a:t>
            </a:r>
          </a:p>
        </p:txBody>
      </p:sp>
      <p:sp>
        <p:nvSpPr>
          <p:cNvPr id="47" name="正方形/長方形 46"/>
          <p:cNvSpPr/>
          <p:nvPr/>
        </p:nvSpPr>
        <p:spPr bwMode="auto">
          <a:xfrm>
            <a:off x="2467853" y="3429000"/>
            <a:ext cx="1763712" cy="533763"/>
          </a:xfrm>
          <a:prstGeom prst="rect">
            <a:avLst/>
          </a:prstGeom>
          <a:noFill/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54000" bIns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chemeClr val="tx1"/>
                </a:solidFill>
              </a:rPr>
              <a:t>老齢基礎年金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chemeClr val="tx1"/>
                </a:solidFill>
              </a:rPr>
              <a:t>老齢厚生年金 等</a:t>
            </a:r>
          </a:p>
        </p:txBody>
      </p:sp>
      <p:sp>
        <p:nvSpPr>
          <p:cNvPr id="48" name="正方形/長方形 47"/>
          <p:cNvSpPr/>
          <p:nvPr/>
        </p:nvSpPr>
        <p:spPr bwMode="auto">
          <a:xfrm>
            <a:off x="4300556" y="3429685"/>
            <a:ext cx="2052819" cy="533077"/>
          </a:xfrm>
          <a:prstGeom prst="rect">
            <a:avLst/>
          </a:prstGeom>
          <a:noFill/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54000" bIns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chemeClr val="tx1"/>
                </a:solidFill>
              </a:rPr>
              <a:t>退職一時金</a:t>
            </a:r>
            <a:r>
              <a:rPr lang="en-US" altLang="ja-JP" sz="1400" dirty="0">
                <a:solidFill>
                  <a:schemeClr val="tx1"/>
                </a:solidFill>
              </a:rPr>
              <a:t>､</a:t>
            </a:r>
            <a:r>
              <a:rPr lang="ja-JP" altLang="en-US" sz="1400" dirty="0">
                <a:solidFill>
                  <a:schemeClr val="tx1"/>
                </a:solidFill>
              </a:rPr>
              <a:t>企業年金 等</a:t>
            </a:r>
            <a:endParaRPr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49" name="正方形/長方形 48"/>
          <p:cNvSpPr/>
          <p:nvPr/>
        </p:nvSpPr>
        <p:spPr bwMode="auto">
          <a:xfrm>
            <a:off x="6477883" y="3431312"/>
            <a:ext cx="2148841" cy="531449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54000" bIns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chemeClr val="tx1"/>
                </a:solidFill>
              </a:rPr>
              <a:t>個人年金保険 等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cxnSp>
        <p:nvCxnSpPr>
          <p:cNvPr id="50" name="直線コネクタ 49"/>
          <p:cNvCxnSpPr/>
          <p:nvPr/>
        </p:nvCxnSpPr>
        <p:spPr bwMode="auto">
          <a:xfrm>
            <a:off x="1969727" y="3656590"/>
            <a:ext cx="504403" cy="0"/>
          </a:xfrm>
          <a:prstGeom prst="line">
            <a:avLst/>
          </a:prstGeom>
          <a:ln w="57150" cap="rnd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正方形/長方形 50"/>
          <p:cNvSpPr/>
          <p:nvPr/>
        </p:nvSpPr>
        <p:spPr>
          <a:xfrm>
            <a:off x="788791" y="164930"/>
            <a:ext cx="7560000" cy="464559"/>
          </a:xfrm>
          <a:prstGeom prst="rect">
            <a:avLst/>
          </a:prstGeom>
          <a:solidFill>
            <a:schemeClr val="accent2">
              <a:lumMod val="60000"/>
              <a:lumOff val="40000"/>
              <a:alpha val="0"/>
            </a:schemeClr>
          </a:solidFill>
          <a:ln>
            <a:noFill/>
          </a:ln>
          <a:effectLst>
            <a:outerShdw blurRad="127000" dist="38100" dir="2700000" algn="ctr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リスクに対する</a:t>
            </a:r>
            <a:r>
              <a:rPr lang="en-US" altLang="ja-JP" sz="2800" dirty="0">
                <a:solidFill>
                  <a:schemeClr val="tx1"/>
                </a:solidFill>
                <a:latin typeface="+mj-ea"/>
                <a:ea typeface="+mj-ea"/>
              </a:rPr>
              <a:t>3</a:t>
            </a:r>
            <a:r>
              <a:rPr lang="ja-JP" altLang="en-US" sz="2800" dirty="0" err="1">
                <a:solidFill>
                  <a:schemeClr val="tx1"/>
                </a:solidFill>
              </a:rPr>
              <a:t>つの</a:t>
            </a:r>
            <a:r>
              <a:rPr lang="ja-JP" altLang="en-US" sz="2800" dirty="0">
                <a:solidFill>
                  <a:schemeClr val="tx1"/>
                </a:solidFill>
              </a:rPr>
              <a:t>保障（補償）手段とは</a:t>
            </a:r>
            <a:endParaRPr lang="en-US" altLang="ja-JP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952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7" grpId="0" animBg="1"/>
      <p:bldP spid="8" grpId="0" animBg="1"/>
      <p:bldP spid="9" grpId="0" animBg="1"/>
      <p:bldP spid="13" grpId="0" animBg="1"/>
      <p:bldP spid="14" grpId="0" animBg="1"/>
      <p:bldP spid="15" grpId="0" animBg="1"/>
      <p:bldP spid="17" grpId="0"/>
      <p:bldP spid="18" grpId="0"/>
      <p:bldP spid="20" grpId="0" animBg="1"/>
      <p:bldP spid="21" grpId="0" animBg="1"/>
      <p:bldP spid="22" grpId="0" animBg="1"/>
      <p:bldP spid="26" grpId="0" animBg="1"/>
      <p:bldP spid="30" grpId="0" animBg="1"/>
      <p:bldP spid="31" grpId="0" animBg="1"/>
      <p:bldP spid="32" grpId="0" animBg="1"/>
      <p:bldP spid="36" grpId="0" animBg="1"/>
      <p:bldP spid="40" grpId="0" animBg="1"/>
      <p:bldP spid="41" grpId="0" animBg="1"/>
      <p:bldP spid="44" grpId="0" animBg="1"/>
      <p:bldP spid="47" grpId="0" animBg="1"/>
      <p:bldP spid="48" grpId="0" animBg="1"/>
      <p:bldP spid="4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442864" y="1246287"/>
            <a:ext cx="1187450" cy="11874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000" b="1" dirty="0">
                <a:solidFill>
                  <a:schemeClr val="bg1"/>
                </a:solidFill>
                <a:latin typeface="+mn-ea"/>
              </a:rPr>
              <a:t>社会</a:t>
            </a:r>
            <a:endParaRPr lang="en-US" altLang="ja-JP" sz="3000" b="1" dirty="0">
              <a:solidFill>
                <a:schemeClr val="bg1"/>
              </a:solidFill>
              <a:latin typeface="+mn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000" b="1" dirty="0">
                <a:solidFill>
                  <a:schemeClr val="bg1"/>
                </a:solidFill>
                <a:latin typeface="+mn-ea"/>
              </a:rPr>
              <a:t>保険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442864" y="2525813"/>
            <a:ext cx="1187450" cy="118903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000" b="1" dirty="0">
                <a:solidFill>
                  <a:schemeClr val="bg1"/>
                </a:solidFill>
                <a:latin typeface="+mn-ea"/>
              </a:rPr>
              <a:t>社会</a:t>
            </a:r>
            <a:endParaRPr lang="en-US" altLang="ja-JP" sz="3000" b="1" dirty="0">
              <a:solidFill>
                <a:schemeClr val="bg1"/>
              </a:solidFill>
              <a:latin typeface="+mn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000" b="1" dirty="0">
                <a:solidFill>
                  <a:schemeClr val="bg1"/>
                </a:solidFill>
                <a:latin typeface="+mn-ea"/>
              </a:rPr>
              <a:t>福祉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447626" y="3821212"/>
            <a:ext cx="1187450" cy="118745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000" b="1" dirty="0">
                <a:solidFill>
                  <a:schemeClr val="bg1"/>
                </a:solidFill>
                <a:latin typeface="+mn-ea"/>
              </a:rPr>
              <a:t>公的扶助</a:t>
            </a:r>
            <a:endParaRPr lang="en-US" altLang="ja-JP" sz="30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442864" y="5135664"/>
            <a:ext cx="1187450" cy="111229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900" b="1" dirty="0">
                <a:solidFill>
                  <a:schemeClr val="bg1"/>
                </a:solidFill>
                <a:latin typeface="+mn-ea"/>
              </a:rPr>
              <a:t>公衆衛生</a:t>
            </a:r>
            <a:endParaRPr lang="en-US" altLang="ja-JP" sz="1900" b="1" dirty="0">
              <a:solidFill>
                <a:schemeClr val="bg1"/>
              </a:solidFill>
              <a:latin typeface="+mn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900" b="1" dirty="0">
                <a:solidFill>
                  <a:schemeClr val="bg1"/>
                </a:solidFill>
                <a:latin typeface="+mn-ea"/>
              </a:rPr>
              <a:t>・</a:t>
            </a:r>
            <a:endParaRPr lang="en-US" altLang="ja-JP" sz="1900" b="1" dirty="0">
              <a:solidFill>
                <a:schemeClr val="bg1"/>
              </a:solidFill>
              <a:latin typeface="+mn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900" b="1" dirty="0">
                <a:solidFill>
                  <a:schemeClr val="bg1"/>
                </a:solidFill>
                <a:latin typeface="+mn-ea"/>
              </a:rPr>
              <a:t>医療</a:t>
            </a:r>
            <a:endParaRPr lang="en-US" altLang="ja-JP" sz="19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6" name="テキスト ボックス 31"/>
          <p:cNvSpPr txBox="1">
            <a:spLocks noChangeArrowheads="1"/>
          </p:cNvSpPr>
          <p:nvPr/>
        </p:nvSpPr>
        <p:spPr bwMode="auto">
          <a:xfrm>
            <a:off x="2454227" y="836712"/>
            <a:ext cx="2379663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  <a:ln w="50800" cmpd="tri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+mn-ea"/>
                <a:ea typeface="+mn-ea"/>
              </a:rPr>
              <a:t>制度</a:t>
            </a:r>
            <a:endParaRPr lang="en-US" altLang="ja-JP" sz="18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7" name="テキスト ボックス 22"/>
          <p:cNvSpPr txBox="1">
            <a:spLocks noChangeArrowheads="1"/>
          </p:cNvSpPr>
          <p:nvPr/>
        </p:nvSpPr>
        <p:spPr bwMode="auto">
          <a:xfrm>
            <a:off x="5465714" y="836712"/>
            <a:ext cx="3096000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 cmpd="tri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+mn-ea"/>
                <a:ea typeface="+mn-ea"/>
              </a:rPr>
              <a:t>主な保障の内容</a:t>
            </a:r>
          </a:p>
        </p:txBody>
      </p:sp>
      <p:sp>
        <p:nvSpPr>
          <p:cNvPr id="8" name="テキスト ボックス 3"/>
          <p:cNvSpPr txBox="1">
            <a:spLocks noChangeArrowheads="1"/>
          </p:cNvSpPr>
          <p:nvPr/>
        </p:nvSpPr>
        <p:spPr bwMode="auto">
          <a:xfrm>
            <a:off x="5456959" y="1433513"/>
            <a:ext cx="3095625" cy="79216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ja-JP" altLang="en-US" sz="1600" b="1" dirty="0">
                <a:solidFill>
                  <a:schemeClr val="accent6">
                    <a:lumMod val="75000"/>
                  </a:schemeClr>
                </a:solidFill>
                <a:latin typeface="+mn-ea"/>
                <a:ea typeface="+mn-ea"/>
              </a:rPr>
              <a:t>老後・障害状態時・遺族 </a:t>
            </a:r>
            <a:r>
              <a:rPr lang="ja-JP" altLang="en-US" sz="1600" b="1" dirty="0">
                <a:latin typeface="+mn-ea"/>
                <a:ea typeface="+mn-ea"/>
              </a:rPr>
              <a:t>の</a:t>
            </a:r>
            <a:endParaRPr lang="en-US" altLang="ja-JP" sz="1600" b="1" dirty="0">
              <a:latin typeface="+mn-ea"/>
              <a:ea typeface="+mn-ea"/>
            </a:endParaRP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ja-JP" altLang="en-US" sz="1600" b="1" dirty="0">
                <a:latin typeface="+mn-ea"/>
                <a:ea typeface="+mn-ea"/>
              </a:rPr>
              <a:t>生活費 </a:t>
            </a:r>
            <a:r>
              <a:rPr lang="ja-JP" altLang="en-US" sz="1200" b="1" dirty="0">
                <a:latin typeface="+mn-ea"/>
                <a:ea typeface="+mn-ea"/>
              </a:rPr>
              <a:t>など</a:t>
            </a:r>
            <a:endParaRPr lang="ja-JP" altLang="en-US" sz="1600" b="1" dirty="0">
              <a:latin typeface="+mn-ea"/>
              <a:ea typeface="+mn-ea"/>
            </a:endParaRPr>
          </a:p>
        </p:txBody>
      </p:sp>
      <p:sp>
        <p:nvSpPr>
          <p:cNvPr id="9" name="右矢印 8"/>
          <p:cNvSpPr/>
          <p:nvPr/>
        </p:nvSpPr>
        <p:spPr bwMode="auto">
          <a:xfrm>
            <a:off x="4966421" y="1495426"/>
            <a:ext cx="430213" cy="415925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600">
              <a:latin typeface="+mn-ea"/>
            </a:endParaRPr>
          </a:p>
        </p:txBody>
      </p:sp>
      <p:sp>
        <p:nvSpPr>
          <p:cNvPr id="10" name="テキスト ボックス 18"/>
          <p:cNvSpPr txBox="1">
            <a:spLocks noChangeArrowheads="1"/>
          </p:cNvSpPr>
          <p:nvPr/>
        </p:nvSpPr>
        <p:spPr bwMode="auto">
          <a:xfrm>
            <a:off x="5456959" y="2417763"/>
            <a:ext cx="3095625" cy="79216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ja-JP" altLang="en-US" sz="1600" b="1" dirty="0">
                <a:solidFill>
                  <a:schemeClr val="accent6">
                    <a:lumMod val="75000"/>
                  </a:schemeClr>
                </a:solidFill>
                <a:latin typeface="+mn-ea"/>
                <a:ea typeface="+mn-ea"/>
              </a:rPr>
              <a:t>病気やケガ</a:t>
            </a:r>
            <a:r>
              <a:rPr lang="ja-JP" altLang="en-US" sz="1600" b="1" dirty="0">
                <a:latin typeface="+mn-ea"/>
                <a:ea typeface="+mn-ea"/>
              </a:rPr>
              <a:t>にかかる</a:t>
            </a:r>
            <a:endParaRPr lang="en-US" altLang="ja-JP" sz="1600" b="1" dirty="0">
              <a:latin typeface="+mn-ea"/>
              <a:ea typeface="+mn-ea"/>
            </a:endParaRP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ja-JP" altLang="en-US" sz="1600" b="1" dirty="0">
                <a:latin typeface="+mn-ea"/>
                <a:ea typeface="+mn-ea"/>
              </a:rPr>
              <a:t>治療費</a:t>
            </a:r>
          </a:p>
        </p:txBody>
      </p:sp>
      <p:sp>
        <p:nvSpPr>
          <p:cNvPr id="11" name="右矢印 10"/>
          <p:cNvSpPr/>
          <p:nvPr/>
        </p:nvSpPr>
        <p:spPr bwMode="auto">
          <a:xfrm>
            <a:off x="4963246" y="2597151"/>
            <a:ext cx="430213" cy="415925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600">
              <a:latin typeface="+mn-ea"/>
            </a:endParaRPr>
          </a:p>
        </p:txBody>
      </p:sp>
      <p:sp>
        <p:nvSpPr>
          <p:cNvPr id="12" name="テキスト ボックス 20"/>
          <p:cNvSpPr txBox="1">
            <a:spLocks noChangeArrowheads="1"/>
          </p:cNvSpPr>
          <p:nvPr/>
        </p:nvSpPr>
        <p:spPr bwMode="auto">
          <a:xfrm>
            <a:off x="5466484" y="4459288"/>
            <a:ext cx="3095625" cy="79216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ja-JP" altLang="en-US" sz="1600" b="1" dirty="0">
                <a:solidFill>
                  <a:schemeClr val="accent6">
                    <a:lumMod val="75000"/>
                  </a:schemeClr>
                </a:solidFill>
                <a:latin typeface="+mn-ea"/>
                <a:ea typeface="+mn-ea"/>
              </a:rPr>
              <a:t>仕事中のケガ等</a:t>
            </a:r>
            <a:r>
              <a:rPr lang="ja-JP" altLang="en-US" sz="1600" b="1" dirty="0">
                <a:latin typeface="+mn-ea"/>
                <a:ea typeface="+mn-ea"/>
              </a:rPr>
              <a:t>の治療費</a:t>
            </a:r>
          </a:p>
        </p:txBody>
      </p:sp>
      <p:sp>
        <p:nvSpPr>
          <p:cNvPr id="13" name="右矢印 12"/>
          <p:cNvSpPr/>
          <p:nvPr/>
        </p:nvSpPr>
        <p:spPr bwMode="auto">
          <a:xfrm>
            <a:off x="4963246" y="4602163"/>
            <a:ext cx="430213" cy="419100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600">
              <a:latin typeface="+mn-ea"/>
            </a:endParaRPr>
          </a:p>
        </p:txBody>
      </p:sp>
      <p:sp>
        <p:nvSpPr>
          <p:cNvPr id="14" name="テキスト ボックス 19"/>
          <p:cNvSpPr txBox="1">
            <a:spLocks noChangeArrowheads="1"/>
          </p:cNvSpPr>
          <p:nvPr/>
        </p:nvSpPr>
        <p:spPr bwMode="auto">
          <a:xfrm>
            <a:off x="5456959" y="3467101"/>
            <a:ext cx="3095625" cy="792163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ja-JP" altLang="en-US" sz="1600" b="1" dirty="0">
                <a:solidFill>
                  <a:schemeClr val="accent6">
                    <a:lumMod val="75000"/>
                  </a:schemeClr>
                </a:solidFill>
                <a:latin typeface="+mn-ea"/>
                <a:ea typeface="+mn-ea"/>
              </a:rPr>
              <a:t>介護</a:t>
            </a:r>
            <a:r>
              <a:rPr lang="ja-JP" altLang="en-US" sz="1600" b="1" dirty="0">
                <a:latin typeface="+mn-ea"/>
                <a:ea typeface="+mn-ea"/>
              </a:rPr>
              <a:t>サービス（訪問介護など）費用</a:t>
            </a:r>
          </a:p>
        </p:txBody>
      </p:sp>
      <p:sp>
        <p:nvSpPr>
          <p:cNvPr id="15" name="右矢印 14"/>
          <p:cNvSpPr/>
          <p:nvPr/>
        </p:nvSpPr>
        <p:spPr bwMode="auto">
          <a:xfrm>
            <a:off x="4966421" y="3611563"/>
            <a:ext cx="430213" cy="417512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600">
              <a:latin typeface="+mn-ea"/>
            </a:endParaRPr>
          </a:p>
        </p:txBody>
      </p:sp>
      <p:sp>
        <p:nvSpPr>
          <p:cNvPr id="16" name="テキスト ボックス 21"/>
          <p:cNvSpPr txBox="1">
            <a:spLocks noChangeArrowheads="1"/>
          </p:cNvSpPr>
          <p:nvPr/>
        </p:nvSpPr>
        <p:spPr bwMode="auto">
          <a:xfrm>
            <a:off x="5456959" y="5410201"/>
            <a:ext cx="3095625" cy="792163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ja-JP" altLang="en-US" sz="1600" b="1" dirty="0">
                <a:solidFill>
                  <a:schemeClr val="accent6">
                    <a:lumMod val="75000"/>
                  </a:schemeClr>
                </a:solidFill>
                <a:latin typeface="+mn-ea"/>
                <a:ea typeface="+mn-ea"/>
              </a:rPr>
              <a:t>失業時</a:t>
            </a:r>
            <a:r>
              <a:rPr lang="ja-JP" altLang="en-US" sz="1600" b="1" dirty="0">
                <a:latin typeface="+mn-ea"/>
                <a:ea typeface="+mn-ea"/>
              </a:rPr>
              <a:t>の生活費</a:t>
            </a:r>
          </a:p>
        </p:txBody>
      </p:sp>
      <p:sp>
        <p:nvSpPr>
          <p:cNvPr id="17" name="右矢印 16"/>
          <p:cNvSpPr/>
          <p:nvPr/>
        </p:nvSpPr>
        <p:spPr bwMode="auto">
          <a:xfrm>
            <a:off x="4985470" y="5578476"/>
            <a:ext cx="431800" cy="417513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600">
              <a:latin typeface="+mn-ea"/>
            </a:endParaRPr>
          </a:p>
        </p:txBody>
      </p:sp>
      <p:sp>
        <p:nvSpPr>
          <p:cNvPr id="18" name="テキスト ボックス 3"/>
          <p:cNvSpPr txBox="1">
            <a:spLocks noChangeArrowheads="1"/>
          </p:cNvSpPr>
          <p:nvPr/>
        </p:nvSpPr>
        <p:spPr bwMode="auto">
          <a:xfrm>
            <a:off x="2459758" y="1427163"/>
            <a:ext cx="2374900" cy="792162"/>
          </a:xfrm>
          <a:prstGeom prst="rect">
            <a:avLst/>
          </a:prstGeom>
          <a:pattFill prst="lgCheck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  <a:ln w="2857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en-US" altLang="ja-JP" sz="1600" b="1" dirty="0">
                <a:latin typeface="+mn-ea"/>
                <a:ea typeface="+mn-ea"/>
              </a:rPr>
              <a:t>1.</a:t>
            </a:r>
            <a:r>
              <a:rPr lang="ja-JP" altLang="en-US" sz="1600" b="1" dirty="0">
                <a:latin typeface="+mn-ea"/>
                <a:ea typeface="+mn-ea"/>
              </a:rPr>
              <a:t>公的年金</a:t>
            </a:r>
            <a:endParaRPr lang="en-US" altLang="ja-JP" sz="1600" b="1" dirty="0">
              <a:latin typeface="+mn-ea"/>
              <a:ea typeface="+mn-ea"/>
            </a:endParaRP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ja-JP" altLang="en-US" sz="1600" b="1" dirty="0">
                <a:latin typeface="+mn-ea"/>
                <a:ea typeface="+mn-ea"/>
              </a:rPr>
              <a:t>（国民年金など）</a:t>
            </a:r>
          </a:p>
        </p:txBody>
      </p:sp>
      <p:sp>
        <p:nvSpPr>
          <p:cNvPr id="19" name="テキスト ボックス 3"/>
          <p:cNvSpPr txBox="1">
            <a:spLocks noChangeArrowheads="1"/>
          </p:cNvSpPr>
          <p:nvPr/>
        </p:nvSpPr>
        <p:spPr bwMode="auto">
          <a:xfrm>
            <a:off x="2459758" y="2409826"/>
            <a:ext cx="2374900" cy="792163"/>
          </a:xfrm>
          <a:prstGeom prst="rect">
            <a:avLst/>
          </a:prstGeom>
          <a:pattFill prst="lgCheck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  <a:ln w="2857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en-US" altLang="ja-JP" sz="1600" b="1" dirty="0">
                <a:latin typeface="+mn-ea"/>
                <a:ea typeface="+mn-ea"/>
              </a:rPr>
              <a:t>2.</a:t>
            </a:r>
            <a:r>
              <a:rPr lang="ja-JP" altLang="en-US" sz="1600" b="1" dirty="0">
                <a:latin typeface="+mn-ea"/>
                <a:ea typeface="+mn-ea"/>
              </a:rPr>
              <a:t>公的医療保険</a:t>
            </a:r>
            <a:endParaRPr lang="en-US" altLang="ja-JP" sz="1600" b="1" dirty="0">
              <a:latin typeface="+mn-ea"/>
              <a:ea typeface="+mn-ea"/>
            </a:endParaRP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ja-JP" altLang="en-US" sz="1600" b="1" dirty="0">
                <a:latin typeface="+mn-ea"/>
                <a:ea typeface="+mn-ea"/>
              </a:rPr>
              <a:t>（健康保険など）</a:t>
            </a:r>
          </a:p>
        </p:txBody>
      </p:sp>
      <p:sp>
        <p:nvSpPr>
          <p:cNvPr id="20" name="テキスト ボックス 3"/>
          <p:cNvSpPr txBox="1">
            <a:spLocks noChangeArrowheads="1"/>
          </p:cNvSpPr>
          <p:nvPr/>
        </p:nvSpPr>
        <p:spPr bwMode="auto">
          <a:xfrm>
            <a:off x="2459758" y="4422776"/>
            <a:ext cx="2374900" cy="792163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en-US" altLang="ja-JP" sz="1600" b="1" dirty="0">
                <a:latin typeface="+mn-ea"/>
                <a:ea typeface="+mn-ea"/>
              </a:rPr>
              <a:t>4.</a:t>
            </a:r>
            <a:r>
              <a:rPr lang="ja-JP" altLang="en-US" sz="1600" b="1" dirty="0">
                <a:latin typeface="+mn-ea"/>
                <a:ea typeface="+mn-ea"/>
              </a:rPr>
              <a:t>労働者災害補償保険</a:t>
            </a:r>
            <a:endParaRPr lang="en-US" altLang="ja-JP" sz="1600" b="1" dirty="0">
              <a:latin typeface="+mn-ea"/>
              <a:ea typeface="+mn-ea"/>
            </a:endParaRPr>
          </a:p>
        </p:txBody>
      </p:sp>
      <p:sp>
        <p:nvSpPr>
          <p:cNvPr id="21" name="テキスト ボックス 3"/>
          <p:cNvSpPr txBox="1">
            <a:spLocks noChangeArrowheads="1"/>
          </p:cNvSpPr>
          <p:nvPr/>
        </p:nvSpPr>
        <p:spPr bwMode="auto">
          <a:xfrm>
            <a:off x="2459758" y="3416301"/>
            <a:ext cx="2374900" cy="792163"/>
          </a:xfrm>
          <a:prstGeom prst="rect">
            <a:avLst/>
          </a:prstGeom>
          <a:pattFill prst="lgCheck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  <a:ln w="2857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en-US" altLang="ja-JP" sz="1600" b="1" dirty="0">
                <a:latin typeface="+mn-ea"/>
                <a:ea typeface="+mn-ea"/>
              </a:rPr>
              <a:t>3.</a:t>
            </a:r>
            <a:r>
              <a:rPr lang="ja-JP" altLang="en-US" sz="1600" b="1" dirty="0">
                <a:latin typeface="+mn-ea"/>
                <a:ea typeface="+mn-ea"/>
              </a:rPr>
              <a:t>公的介護保険</a:t>
            </a:r>
            <a:endParaRPr lang="en-US" altLang="ja-JP" sz="1600" b="1" dirty="0">
              <a:latin typeface="+mn-ea"/>
              <a:ea typeface="+mn-ea"/>
            </a:endParaRPr>
          </a:p>
        </p:txBody>
      </p:sp>
      <p:sp>
        <p:nvSpPr>
          <p:cNvPr id="22" name="テキスト ボックス 3"/>
          <p:cNvSpPr txBox="1">
            <a:spLocks noChangeArrowheads="1"/>
          </p:cNvSpPr>
          <p:nvPr/>
        </p:nvSpPr>
        <p:spPr bwMode="auto">
          <a:xfrm>
            <a:off x="2459758" y="5405438"/>
            <a:ext cx="2374900" cy="792162"/>
          </a:xfrm>
          <a:prstGeom prst="rect">
            <a:avLst/>
          </a:prstGeom>
          <a:pattFill prst="lgCheck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  <a:ln w="28575">
            <a:solidFill>
              <a:schemeClr val="accent3">
                <a:lumMod val="75000"/>
              </a:schemeClr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en-US" altLang="ja-JP" sz="1600" b="1" dirty="0">
                <a:latin typeface="+mn-ea"/>
                <a:ea typeface="+mn-ea"/>
              </a:rPr>
              <a:t>5.</a:t>
            </a:r>
            <a:r>
              <a:rPr lang="ja-JP" altLang="en-US" sz="1600" b="1" dirty="0">
                <a:latin typeface="+mn-ea"/>
                <a:ea typeface="+mn-ea"/>
              </a:rPr>
              <a:t>雇用保険</a:t>
            </a:r>
            <a:r>
              <a:rPr lang="en-US" altLang="ja-JP" sz="1600" b="1" dirty="0">
                <a:latin typeface="+mn-ea"/>
                <a:ea typeface="+mn-ea"/>
              </a:rPr>
              <a:t>(</a:t>
            </a:r>
            <a:r>
              <a:rPr lang="ja-JP" altLang="en-US" sz="1600" b="1" dirty="0">
                <a:latin typeface="+mn-ea"/>
                <a:ea typeface="+mn-ea"/>
              </a:rPr>
              <a:t>失業保険</a:t>
            </a:r>
            <a:r>
              <a:rPr lang="en-US" altLang="ja-JP" sz="1600" b="1" dirty="0">
                <a:latin typeface="+mn-ea"/>
                <a:ea typeface="+mn-ea"/>
              </a:rPr>
              <a:t>)</a:t>
            </a:r>
          </a:p>
        </p:txBody>
      </p:sp>
      <p:cxnSp>
        <p:nvCxnSpPr>
          <p:cNvPr id="23" name="直線コネクタ 22"/>
          <p:cNvCxnSpPr/>
          <p:nvPr/>
        </p:nvCxnSpPr>
        <p:spPr>
          <a:xfrm>
            <a:off x="1635846" y="1952625"/>
            <a:ext cx="500063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>
            <a:off x="2131146" y="1824038"/>
            <a:ext cx="328613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>
            <a:off x="2131146" y="2813050"/>
            <a:ext cx="328613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>
            <a:off x="2131146" y="3833813"/>
            <a:ext cx="328613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/>
          <p:nvPr/>
        </p:nvCxnSpPr>
        <p:spPr>
          <a:xfrm>
            <a:off x="2131146" y="4806950"/>
            <a:ext cx="328613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>
            <a:off x="2131146" y="5811838"/>
            <a:ext cx="328613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>
            <a:off x="2131145" y="1824039"/>
            <a:ext cx="0" cy="3976687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/>
          <p:cNvSpPr/>
          <p:nvPr/>
        </p:nvSpPr>
        <p:spPr>
          <a:xfrm>
            <a:off x="767408" y="173208"/>
            <a:ext cx="7569970" cy="445944"/>
          </a:xfrm>
          <a:prstGeom prst="rect">
            <a:avLst/>
          </a:prstGeom>
          <a:solidFill>
            <a:schemeClr val="accent3">
              <a:lumMod val="60000"/>
              <a:lumOff val="40000"/>
              <a:alpha val="0"/>
            </a:schemeClr>
          </a:solidFill>
          <a:ln>
            <a:noFill/>
          </a:ln>
          <a:effectLst>
            <a:outerShdw blurRad="127000" dist="38100" dir="2700000" algn="ctr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公的保障としての社会保障制度</a:t>
            </a:r>
          </a:p>
        </p:txBody>
      </p:sp>
      <p:sp>
        <p:nvSpPr>
          <p:cNvPr id="33" name="角丸四角形 32"/>
          <p:cNvSpPr/>
          <p:nvPr/>
        </p:nvSpPr>
        <p:spPr bwMode="auto">
          <a:xfrm>
            <a:off x="2311624" y="6311105"/>
            <a:ext cx="6016625" cy="35401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eaLnBrk="1" hangingPunct="1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は会社員の場合、給与天引きで社会保険料を納付することになります。</a:t>
            </a:r>
          </a:p>
        </p:txBody>
      </p:sp>
      <p:sp>
        <p:nvSpPr>
          <p:cNvPr id="34" name="角丸四角形 33"/>
          <p:cNvSpPr/>
          <p:nvPr/>
        </p:nvSpPr>
        <p:spPr bwMode="auto">
          <a:xfrm>
            <a:off x="1271464" y="6309320"/>
            <a:ext cx="361950" cy="32851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eaLnBrk="1" hangingPunct="1">
              <a:defRPr/>
            </a:pPr>
            <a:r>
              <a:rPr lang="en-US" altLang="ja-JP" sz="1600" dirty="0">
                <a:solidFill>
                  <a:schemeClr val="tx1"/>
                </a:solidFill>
              </a:rPr>
              <a:t>※</a:t>
            </a:r>
            <a:endParaRPr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35" name="テキスト ボックス 31"/>
          <p:cNvSpPr txBox="1">
            <a:spLocks noChangeArrowheads="1"/>
          </p:cNvSpPr>
          <p:nvPr/>
        </p:nvSpPr>
        <p:spPr bwMode="auto">
          <a:xfrm>
            <a:off x="192833" y="836712"/>
            <a:ext cx="1693044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  <a:ln w="50800" cmpd="tri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ja-JP" altLang="en-US" sz="1800" b="1" dirty="0">
                <a:solidFill>
                  <a:schemeClr val="bg1"/>
                </a:solidFill>
                <a:latin typeface="+mn-ea"/>
                <a:ea typeface="+mn-ea"/>
              </a:rPr>
              <a:t>社会保障制度</a:t>
            </a:r>
            <a:endParaRPr lang="en-US" altLang="ja-JP" sz="18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36" name="正方形/長方形 35"/>
          <p:cNvSpPr/>
          <p:nvPr/>
        </p:nvSpPr>
        <p:spPr bwMode="auto">
          <a:xfrm>
            <a:off x="1631504" y="6373564"/>
            <a:ext cx="717550" cy="230188"/>
          </a:xfrm>
          <a:prstGeom prst="rect">
            <a:avLst/>
          </a:prstGeom>
          <a:pattFill prst="lgCheck">
            <a:fgClr>
              <a:schemeClr val="accent3">
                <a:lumMod val="60000"/>
                <a:lumOff val="40000"/>
              </a:schemeClr>
            </a:fgClr>
            <a:bgClr>
              <a:schemeClr val="bg1"/>
            </a:bgClr>
          </a:patt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>
            <a:defPPr>
              <a:defRPr lang="ja-JP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endParaRPr lang="ja-JP" alt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7793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33" grpId="0"/>
      <p:bldP spid="34" grpId="0"/>
      <p:bldP spid="35" grpId="0" animBg="1"/>
      <p:bldP spid="3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>
          <a:xfrm>
            <a:off x="239744" y="5241136"/>
            <a:ext cx="8785225" cy="48142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72000" bIns="36000" anchor="ctr"/>
          <a:lstStyle/>
          <a:p>
            <a:pPr algn="ctr" eaLnBrk="1" hangingPunct="1">
              <a:defRPr/>
            </a:pPr>
            <a:r>
              <a:rPr lang="ja-JP" altLang="en-US" dirty="0">
                <a:solidFill>
                  <a:schemeClr val="tx1"/>
                </a:solidFill>
                <a:latin typeface="Bahnschrift SemiLight" panose="020B0502040204020203" pitchFamily="34" charset="0"/>
              </a:rPr>
              <a:t>パターン①の場合、不足する金額についてあらかじめ備えておくことが大切です。</a:t>
            </a:r>
          </a:p>
        </p:txBody>
      </p:sp>
      <p:grpSp>
        <p:nvGrpSpPr>
          <p:cNvPr id="3" name="グループ化 2"/>
          <p:cNvGrpSpPr/>
          <p:nvPr/>
        </p:nvGrpSpPr>
        <p:grpSpPr>
          <a:xfrm>
            <a:off x="126934" y="818954"/>
            <a:ext cx="4344249" cy="2228400"/>
            <a:chOff x="126934" y="813644"/>
            <a:chExt cx="4344249" cy="2228400"/>
          </a:xfrm>
        </p:grpSpPr>
        <p:sp>
          <p:nvSpPr>
            <p:cNvPr id="7" name="角丸四角形 6"/>
            <p:cNvSpPr/>
            <p:nvPr/>
          </p:nvSpPr>
          <p:spPr>
            <a:xfrm>
              <a:off x="126934" y="814037"/>
              <a:ext cx="4230688" cy="2227614"/>
            </a:xfrm>
            <a:prstGeom prst="roundRect">
              <a:avLst>
                <a:gd name="adj" fmla="val 6633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72000" rIns="9144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ja-JP" altLang="en-US" sz="1400" dirty="0">
                <a:solidFill>
                  <a:schemeClr val="tx1"/>
                </a:solidFill>
                <a:latin typeface="Bahnschrift SemiLight" panose="020B0502040204020203" pitchFamily="34" charset="0"/>
              </a:endParaRPr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877690" y="1053862"/>
              <a:ext cx="3593493" cy="178510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Bahnschrift SemiLight" panose="020B0502040204020203" pitchFamily="34" charset="0"/>
                </a:rPr>
                <a:t>・残された家族の生活費</a:t>
              </a:r>
              <a:r>
                <a:rPr lang="en-US" altLang="ja-JP" sz="2000" dirty="0">
                  <a:latin typeface="Bahnschrift SemiLight" panose="020B0502040204020203" pitchFamily="34" charset="0"/>
                </a:rPr>
                <a:t/>
              </a:r>
              <a:br>
                <a:rPr lang="en-US" altLang="ja-JP" sz="2000" dirty="0">
                  <a:latin typeface="Bahnschrift SemiLight" panose="020B0502040204020203" pitchFamily="34" charset="0"/>
                </a:rPr>
              </a:br>
              <a:r>
                <a:rPr lang="ja-JP" altLang="en-US" sz="2000" dirty="0">
                  <a:latin typeface="Bahnschrift SemiLight" panose="020B0502040204020203" pitchFamily="34" charset="0"/>
                </a:rPr>
                <a:t>　</a:t>
              </a:r>
              <a:r>
                <a:rPr lang="en-US" altLang="ja-JP" dirty="0">
                  <a:latin typeface="Bahnschrift SemiLight" panose="020B0502040204020203" pitchFamily="34" charset="0"/>
                </a:rPr>
                <a:t>(</a:t>
              </a:r>
              <a:r>
                <a:rPr lang="ja-JP" altLang="en-US" dirty="0">
                  <a:latin typeface="Bahnschrift SemiLight" panose="020B0502040204020203" pitchFamily="34" charset="0"/>
                </a:rPr>
                <a:t>食費、水道・光熱費、</a:t>
              </a:r>
              <a:r>
                <a:rPr lang="en-US" altLang="ja-JP" dirty="0">
                  <a:latin typeface="Bahnschrift SemiLight" panose="020B0502040204020203" pitchFamily="34" charset="0"/>
                </a:rPr>
                <a:t/>
              </a:r>
              <a:br>
                <a:rPr lang="en-US" altLang="ja-JP" dirty="0">
                  <a:latin typeface="Bahnschrift SemiLight" panose="020B0502040204020203" pitchFamily="34" charset="0"/>
                </a:rPr>
              </a:br>
              <a:r>
                <a:rPr lang="ja-JP" altLang="en-US" dirty="0">
                  <a:latin typeface="Bahnschrift SemiLight" panose="020B0502040204020203" pitchFamily="34" charset="0"/>
                </a:rPr>
                <a:t>　通信費、教育費、住居費等</a:t>
              </a:r>
              <a:r>
                <a:rPr lang="en-US" altLang="ja-JP" dirty="0">
                  <a:latin typeface="Bahnschrift SemiLight" panose="020B0502040204020203" pitchFamily="34" charset="0"/>
                </a:rPr>
                <a:t>)</a:t>
              </a:r>
              <a:r>
                <a:rPr lang="en-US" altLang="ja-JP" sz="2000" dirty="0">
                  <a:latin typeface="Bahnschrift SemiLight" panose="020B0502040204020203" pitchFamily="34" charset="0"/>
                </a:rPr>
                <a:t/>
              </a:r>
              <a:br>
                <a:rPr lang="en-US" altLang="ja-JP" sz="2000" dirty="0">
                  <a:latin typeface="Bahnschrift SemiLight" panose="020B0502040204020203" pitchFamily="34" charset="0"/>
                </a:rPr>
              </a:br>
              <a:endParaRPr lang="en-US" altLang="ja-JP" sz="2000" dirty="0">
                <a:latin typeface="Bahnschrift SemiLight" panose="020B0502040204020203" pitchFamily="34" charset="0"/>
              </a:endParaRPr>
            </a:p>
            <a:p>
              <a:r>
                <a:rPr lang="ja-JP" altLang="en-US" sz="2400" dirty="0">
                  <a:latin typeface="Bahnschrift SemiLight" panose="020B0502040204020203" pitchFamily="34" charset="0"/>
                </a:rPr>
                <a:t>・葬儀費用等</a:t>
              </a:r>
            </a:p>
          </p:txBody>
        </p:sp>
        <p:sp>
          <p:nvSpPr>
            <p:cNvPr id="10" name="角丸四角形 9"/>
            <p:cNvSpPr/>
            <p:nvPr/>
          </p:nvSpPr>
          <p:spPr>
            <a:xfrm>
              <a:off x="126934" y="813644"/>
              <a:ext cx="818943" cy="2228400"/>
            </a:xfrm>
            <a:prstGeom prst="round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72000" rIns="9144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ja-JP" altLang="en-US" sz="1600" dirty="0">
                  <a:solidFill>
                    <a:schemeClr val="bg1"/>
                  </a:solidFill>
                  <a:latin typeface="Bahnschrift SemiLight" panose="020B0502040204020203" pitchFamily="34" charset="0"/>
                </a:rPr>
                <a:t>支出</a:t>
              </a:r>
            </a:p>
            <a:p>
              <a:pPr algn="ctr"/>
              <a:r>
                <a:rPr lang="ja-JP" altLang="en-US" sz="1600" dirty="0">
                  <a:solidFill>
                    <a:schemeClr val="bg1"/>
                  </a:solidFill>
                  <a:latin typeface="Bahnschrift SemiLight" panose="020B0502040204020203" pitchFamily="34" charset="0"/>
                </a:rPr>
                <a:t>見込額</a:t>
              </a: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4481990" y="818954"/>
            <a:ext cx="4273658" cy="2228400"/>
            <a:chOff x="4693519" y="824264"/>
            <a:chExt cx="4273658" cy="2228400"/>
          </a:xfrm>
        </p:grpSpPr>
        <p:sp>
          <p:nvSpPr>
            <p:cNvPr id="12" name="角丸四角形 11"/>
            <p:cNvSpPr/>
            <p:nvPr/>
          </p:nvSpPr>
          <p:spPr>
            <a:xfrm>
              <a:off x="4704306" y="824264"/>
              <a:ext cx="4262871" cy="2228400"/>
            </a:xfrm>
            <a:prstGeom prst="roundRect">
              <a:avLst>
                <a:gd name="adj" fmla="val 5725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72000" rIns="9144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ja-JP" altLang="en-US" sz="1400" dirty="0">
                <a:solidFill>
                  <a:schemeClr val="tx1"/>
                </a:solidFill>
                <a:latin typeface="Bahnschrift SemiLight" panose="020B0502040204020203" pitchFamily="34" charset="0"/>
              </a:endParaRPr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5406983" y="933645"/>
              <a:ext cx="3520516" cy="209288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Bahnschrift SemiLight" panose="020B0502040204020203" pitchFamily="34" charset="0"/>
                </a:rPr>
                <a:t>・公的保障</a:t>
              </a:r>
              <a:r>
                <a:rPr lang="en-US" altLang="ja-JP" dirty="0">
                  <a:latin typeface="Bahnschrift SemiLight" panose="020B0502040204020203" pitchFamily="34" charset="0"/>
                </a:rPr>
                <a:t>(</a:t>
              </a:r>
              <a:r>
                <a:rPr lang="ja-JP" altLang="en-US" dirty="0">
                  <a:latin typeface="Bahnschrift SemiLight" panose="020B0502040204020203" pitchFamily="34" charset="0"/>
                </a:rPr>
                <a:t>遺族年金等</a:t>
              </a:r>
              <a:r>
                <a:rPr lang="en-US" altLang="ja-JP" dirty="0">
                  <a:latin typeface="Bahnschrift SemiLight" panose="020B0502040204020203" pitchFamily="34" charset="0"/>
                </a:rPr>
                <a:t>)</a:t>
              </a:r>
              <a:r>
                <a:rPr lang="ja-JP" altLang="en-US" sz="2000" dirty="0">
                  <a:latin typeface="Bahnschrift SemiLight" panose="020B0502040204020203" pitchFamily="34" charset="0"/>
                </a:rPr>
                <a:t>　</a:t>
              </a:r>
            </a:p>
            <a:p>
              <a:r>
                <a:rPr lang="ja-JP" altLang="en-US" sz="2400" dirty="0">
                  <a:latin typeface="Bahnschrift SemiLight" panose="020B0502040204020203" pitchFamily="34" charset="0"/>
                </a:rPr>
                <a:t>・企業保障</a:t>
              </a:r>
              <a:r>
                <a:rPr lang="en-US" altLang="ja-JP" dirty="0">
                  <a:latin typeface="Bahnschrift SemiLight" panose="020B0502040204020203" pitchFamily="34" charset="0"/>
                </a:rPr>
                <a:t>(</a:t>
              </a:r>
              <a:r>
                <a:rPr lang="ja-JP" altLang="en-US" dirty="0">
                  <a:latin typeface="Bahnschrift SemiLight" panose="020B0502040204020203" pitchFamily="34" charset="0"/>
                </a:rPr>
                <a:t>死亡退職金、</a:t>
              </a:r>
              <a:r>
                <a:rPr lang="en-US" altLang="ja-JP" dirty="0">
                  <a:latin typeface="Bahnschrift SemiLight" panose="020B0502040204020203" pitchFamily="34" charset="0"/>
                </a:rPr>
                <a:t/>
              </a:r>
              <a:br>
                <a:rPr lang="en-US" altLang="ja-JP" dirty="0">
                  <a:latin typeface="Bahnschrift SemiLight" panose="020B0502040204020203" pitchFamily="34" charset="0"/>
                </a:rPr>
              </a:br>
              <a:r>
                <a:rPr lang="ja-JP" altLang="en-US" dirty="0">
                  <a:latin typeface="Bahnschrift SemiLight" panose="020B0502040204020203" pitchFamily="34" charset="0"/>
                </a:rPr>
                <a:t>　　　　　　　弔慰金等</a:t>
              </a:r>
              <a:r>
                <a:rPr lang="en-US" altLang="ja-JP" dirty="0">
                  <a:latin typeface="Bahnschrift SemiLight" panose="020B0502040204020203" pitchFamily="34" charset="0"/>
                </a:rPr>
                <a:t>)</a:t>
              </a:r>
            </a:p>
            <a:p>
              <a:r>
                <a:rPr lang="ja-JP" altLang="en-US" sz="2400" dirty="0">
                  <a:latin typeface="Bahnschrift SemiLight" panose="020B0502040204020203" pitchFamily="34" charset="0"/>
                </a:rPr>
                <a:t>・私的保障</a:t>
              </a:r>
              <a:endParaRPr lang="ja-JP" altLang="en-US" sz="2000" dirty="0">
                <a:latin typeface="Bahnschrift SemiLight" panose="020B0502040204020203" pitchFamily="34" charset="0"/>
              </a:endParaRPr>
            </a:p>
            <a:p>
              <a:r>
                <a:rPr lang="ja-JP" altLang="en-US" sz="2000" dirty="0">
                  <a:latin typeface="Bahnschrift SemiLight" panose="020B0502040204020203" pitchFamily="34" charset="0"/>
                </a:rPr>
                <a:t>　</a:t>
              </a:r>
              <a:r>
                <a:rPr lang="en-US" altLang="ja-JP" dirty="0">
                  <a:latin typeface="Bahnschrift SemiLight" panose="020B0502040204020203" pitchFamily="34" charset="0"/>
                </a:rPr>
                <a:t>(</a:t>
              </a:r>
              <a:r>
                <a:rPr lang="ja-JP" altLang="en-US" dirty="0">
                  <a:latin typeface="Bahnschrift SemiLight" panose="020B0502040204020203" pitchFamily="34" charset="0"/>
                </a:rPr>
                <a:t>家族の就労収入、預貯金等の</a:t>
              </a:r>
              <a:r>
                <a:rPr lang="en-US" altLang="ja-JP" dirty="0">
                  <a:latin typeface="Bahnschrift SemiLight" panose="020B0502040204020203" pitchFamily="34" charset="0"/>
                </a:rPr>
                <a:t/>
              </a:r>
              <a:br>
                <a:rPr lang="en-US" altLang="ja-JP" dirty="0">
                  <a:latin typeface="Bahnschrift SemiLight" panose="020B0502040204020203" pitchFamily="34" charset="0"/>
                </a:rPr>
              </a:br>
              <a:r>
                <a:rPr lang="ja-JP" altLang="en-US" dirty="0">
                  <a:latin typeface="Bahnschrift SemiLight" panose="020B0502040204020203" pitchFamily="34" charset="0"/>
                </a:rPr>
                <a:t>　自己資産、民間保険等</a:t>
              </a:r>
              <a:r>
                <a:rPr lang="en-US" altLang="ja-JP" dirty="0">
                  <a:latin typeface="Bahnschrift SemiLight" panose="020B0502040204020203" pitchFamily="34" charset="0"/>
                </a:rPr>
                <a:t>)</a:t>
              </a:r>
              <a:r>
                <a:rPr lang="ja-JP" altLang="en-US" sz="2000" dirty="0">
                  <a:latin typeface="Bahnschrift SemiLight" panose="020B0502040204020203" pitchFamily="34" charset="0"/>
                </a:rPr>
                <a:t>　　　　　　　　　　　　　</a:t>
              </a:r>
            </a:p>
          </p:txBody>
        </p:sp>
        <p:sp>
          <p:nvSpPr>
            <p:cNvPr id="14" name="角丸四角形 13"/>
            <p:cNvSpPr/>
            <p:nvPr/>
          </p:nvSpPr>
          <p:spPr>
            <a:xfrm>
              <a:off x="4693519" y="824264"/>
              <a:ext cx="820800" cy="2228400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none" lIns="91440" tIns="72000" rIns="9144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ja-JP" altLang="en-US" sz="1600" dirty="0">
                  <a:solidFill>
                    <a:schemeClr val="bg1"/>
                  </a:solidFill>
                  <a:latin typeface="Bahnschrift SemiLight" panose="020B0502040204020203" pitchFamily="34" charset="0"/>
                </a:rPr>
                <a:t>収入</a:t>
              </a:r>
            </a:p>
            <a:p>
              <a:pPr algn="ctr"/>
              <a:r>
                <a:rPr lang="ja-JP" altLang="en-US" sz="1600" dirty="0">
                  <a:solidFill>
                    <a:schemeClr val="bg1"/>
                  </a:solidFill>
                  <a:latin typeface="Bahnschrift SemiLight" panose="020B0502040204020203" pitchFamily="34" charset="0"/>
                </a:rPr>
                <a:t>見込額</a:t>
              </a:r>
            </a:p>
          </p:txBody>
        </p:sp>
      </p:grpSp>
      <p:cxnSp>
        <p:nvCxnSpPr>
          <p:cNvPr id="35" name="直線コネクタ 34"/>
          <p:cNvCxnSpPr>
            <a:cxnSpLocks/>
          </p:cNvCxnSpPr>
          <p:nvPr/>
        </p:nvCxnSpPr>
        <p:spPr>
          <a:xfrm>
            <a:off x="126934" y="3140968"/>
            <a:ext cx="8628714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38" name="正方形/長方形 37"/>
          <p:cNvSpPr/>
          <p:nvPr/>
        </p:nvSpPr>
        <p:spPr>
          <a:xfrm>
            <a:off x="-900608" y="1628800"/>
            <a:ext cx="647942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72000" rIns="9144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400" dirty="0">
              <a:solidFill>
                <a:schemeClr val="tx1"/>
              </a:solidFill>
            </a:endParaRPr>
          </a:p>
        </p:txBody>
      </p:sp>
      <p:grpSp>
        <p:nvGrpSpPr>
          <p:cNvPr id="46" name="グループ化 45"/>
          <p:cNvGrpSpPr/>
          <p:nvPr/>
        </p:nvGrpSpPr>
        <p:grpSpPr>
          <a:xfrm>
            <a:off x="-276329" y="3162176"/>
            <a:ext cx="4656441" cy="2016422"/>
            <a:chOff x="-276329" y="3162176"/>
            <a:chExt cx="4656441" cy="2016422"/>
          </a:xfrm>
        </p:grpSpPr>
        <p:grpSp>
          <p:nvGrpSpPr>
            <p:cNvPr id="15" name="グループ化 14"/>
            <p:cNvGrpSpPr/>
            <p:nvPr/>
          </p:nvGrpSpPr>
          <p:grpSpPr>
            <a:xfrm>
              <a:off x="219036" y="3501008"/>
              <a:ext cx="4161076" cy="1677590"/>
              <a:chOff x="181916" y="978415"/>
              <a:chExt cx="4161076" cy="2117160"/>
            </a:xfrm>
          </p:grpSpPr>
          <p:sp>
            <p:nvSpPr>
              <p:cNvPr id="16" name="正方形/長方形 15"/>
              <p:cNvSpPr/>
              <p:nvPr/>
            </p:nvSpPr>
            <p:spPr>
              <a:xfrm>
                <a:off x="181916" y="978415"/>
                <a:ext cx="4161076" cy="2117160"/>
              </a:xfrm>
              <a:prstGeom prst="rect">
                <a:avLst/>
              </a:prstGeom>
              <a:ln/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none" lIns="91440" tIns="72000" rIns="9144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sz="1400" dirty="0">
                  <a:solidFill>
                    <a:schemeClr val="tx1"/>
                  </a:solidFill>
                  <a:latin typeface="Bahnschrift SemiLight" panose="020B0502040204020203" pitchFamily="34" charset="0"/>
                </a:endParaRPr>
              </a:p>
            </p:txBody>
          </p:sp>
          <p:grpSp>
            <p:nvGrpSpPr>
              <p:cNvPr id="17" name="グループ化 16"/>
              <p:cNvGrpSpPr/>
              <p:nvPr/>
            </p:nvGrpSpPr>
            <p:grpSpPr>
              <a:xfrm>
                <a:off x="612325" y="1258149"/>
                <a:ext cx="3244589" cy="1557690"/>
                <a:chOff x="820022" y="3190319"/>
                <a:chExt cx="4338110" cy="1329772"/>
              </a:xfrm>
            </p:grpSpPr>
            <p:grpSp>
              <p:nvGrpSpPr>
                <p:cNvPr id="18" name="グループ化 17"/>
                <p:cNvGrpSpPr/>
                <p:nvPr/>
              </p:nvGrpSpPr>
              <p:grpSpPr>
                <a:xfrm>
                  <a:off x="820022" y="3190319"/>
                  <a:ext cx="4338110" cy="1329772"/>
                  <a:chOff x="675147" y="3039346"/>
                  <a:chExt cx="3312736" cy="1329772"/>
                </a:xfrm>
              </p:grpSpPr>
              <p:sp>
                <p:nvSpPr>
                  <p:cNvPr id="20" name="正方形/長方形 19"/>
                  <p:cNvSpPr/>
                  <p:nvPr/>
                </p:nvSpPr>
                <p:spPr>
                  <a:xfrm>
                    <a:off x="675147" y="3039346"/>
                    <a:ext cx="1325095" cy="1329772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none" lIns="91440" tIns="72000" rIns="91440" bIns="3600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ja-JP" altLang="en-US" sz="1400" dirty="0">
                      <a:solidFill>
                        <a:schemeClr val="tx1"/>
                      </a:solidFill>
                      <a:latin typeface="Bahnschrift SemiLight" panose="020B0502040204020203" pitchFamily="34" charset="0"/>
                    </a:endParaRPr>
                  </a:p>
                </p:txBody>
              </p:sp>
              <p:sp>
                <p:nvSpPr>
                  <p:cNvPr id="21" name="正方形/長方形 20"/>
                  <p:cNvSpPr/>
                  <p:nvPr/>
                </p:nvSpPr>
                <p:spPr>
                  <a:xfrm>
                    <a:off x="2662789" y="3249229"/>
                    <a:ext cx="1325094" cy="1119888"/>
                  </a:xfrm>
                  <a:prstGeom prst="rect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none" lIns="91440" tIns="72000" rIns="91440" bIns="3600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ja-JP" altLang="en-US" sz="1400" dirty="0">
                      <a:solidFill>
                        <a:schemeClr val="tx1"/>
                      </a:solidFill>
                      <a:latin typeface="Bahnschrift SemiLight" panose="020B0502040204020203" pitchFamily="34" charset="0"/>
                    </a:endParaRPr>
                  </a:p>
                </p:txBody>
              </p:sp>
              <p:sp>
                <p:nvSpPr>
                  <p:cNvPr id="22" name="角丸四角形 21"/>
                  <p:cNvSpPr/>
                  <p:nvPr/>
                </p:nvSpPr>
                <p:spPr>
                  <a:xfrm>
                    <a:off x="792211" y="3670420"/>
                    <a:ext cx="1129490" cy="548939"/>
                  </a:xfrm>
                  <a:prstGeom prst="roundRect">
                    <a:avLst/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none" lIns="91440" tIns="72000" rIns="91440" bIns="3600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r>
                      <a:rPr kumimoji="1" lang="ja-JP" altLang="en-US" sz="1600" dirty="0">
                        <a:solidFill>
                          <a:schemeClr val="bg1"/>
                        </a:solidFill>
                        <a:latin typeface="Bahnschrift SemiLight" panose="020B0502040204020203" pitchFamily="34" charset="0"/>
                      </a:rPr>
                      <a:t>支出</a:t>
                    </a:r>
                  </a:p>
                  <a:p>
                    <a:pPr algn="ctr"/>
                    <a:r>
                      <a:rPr kumimoji="1" lang="ja-JP" altLang="en-US" sz="1600" dirty="0">
                        <a:solidFill>
                          <a:schemeClr val="bg1"/>
                        </a:solidFill>
                        <a:latin typeface="Bahnschrift SemiLight" panose="020B0502040204020203" pitchFamily="34" charset="0"/>
                      </a:rPr>
                      <a:t>見込額</a:t>
                    </a:r>
                  </a:p>
                </p:txBody>
              </p:sp>
              <p:cxnSp>
                <p:nvCxnSpPr>
                  <p:cNvPr id="23" name="直線コネクタ 22"/>
                  <p:cNvCxnSpPr/>
                  <p:nvPr/>
                </p:nvCxnSpPr>
                <p:spPr>
                  <a:xfrm>
                    <a:off x="2000244" y="3057022"/>
                    <a:ext cx="660241" cy="192207"/>
                  </a:xfrm>
                  <a:prstGeom prst="line">
                    <a:avLst/>
                  </a:prstGeom>
                  <a:ln w="12700">
                    <a:solidFill>
                      <a:schemeClr val="bg1">
                        <a:lumMod val="50000"/>
                      </a:schemeClr>
                    </a:solidFill>
                    <a:prstDash val="sysDot"/>
                    <a:headEnd type="none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4" name="角丸四角形 23"/>
                  <p:cNvSpPr/>
                  <p:nvPr/>
                </p:nvSpPr>
                <p:spPr>
                  <a:xfrm>
                    <a:off x="2734822" y="3670419"/>
                    <a:ext cx="1181027" cy="548939"/>
                  </a:xfrm>
                  <a:prstGeom prst="roundRect">
                    <a:avLst/>
                  </a:pr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none" lIns="91440" tIns="72000" rIns="91440" bIns="3600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r>
                      <a:rPr lang="ja-JP" altLang="en-US" sz="1600" dirty="0">
                        <a:solidFill>
                          <a:schemeClr val="bg1"/>
                        </a:solidFill>
                        <a:latin typeface="Bahnschrift SemiLight" panose="020B0502040204020203" pitchFamily="34" charset="0"/>
                      </a:rPr>
                      <a:t>収入</a:t>
                    </a:r>
                  </a:p>
                  <a:p>
                    <a:pPr algn="ctr"/>
                    <a:r>
                      <a:rPr lang="ja-JP" altLang="en-US" sz="1600" dirty="0">
                        <a:solidFill>
                          <a:schemeClr val="bg1"/>
                        </a:solidFill>
                        <a:latin typeface="Bahnschrift SemiLight" panose="020B0502040204020203" pitchFamily="34" charset="0"/>
                      </a:rPr>
                      <a:t>見込額</a:t>
                    </a:r>
                    <a:endParaRPr kumimoji="1" lang="ja-JP" altLang="en-US" sz="1600" dirty="0">
                      <a:solidFill>
                        <a:schemeClr val="bg1"/>
                      </a:solidFill>
                      <a:latin typeface="Bahnschrift SemiLight" panose="020B0502040204020203" pitchFamily="34" charset="0"/>
                    </a:endParaRPr>
                  </a:p>
                </p:txBody>
              </p:sp>
            </p:grpSp>
            <p:cxnSp>
              <p:nvCxnSpPr>
                <p:cNvPr id="19" name="直線コネクタ 18"/>
                <p:cNvCxnSpPr/>
                <p:nvPr/>
              </p:nvCxnSpPr>
              <p:spPr>
                <a:xfrm flipV="1">
                  <a:off x="2552252" y="4509120"/>
                  <a:ext cx="867620" cy="5988"/>
                </a:xfrm>
                <a:prstGeom prst="line">
                  <a:avLst/>
                </a:prstGeom>
                <a:ln w="12700">
                  <a:solidFill>
                    <a:schemeClr val="bg1">
                      <a:lumMod val="50000"/>
                    </a:schemeClr>
                  </a:solidFill>
                  <a:prstDash val="sysDot"/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6" name="正方形/長方形 35"/>
            <p:cNvSpPr/>
            <p:nvPr/>
          </p:nvSpPr>
          <p:spPr>
            <a:xfrm>
              <a:off x="-276329" y="3162176"/>
              <a:ext cx="2294975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ja-JP" dirty="0"/>
                <a:t>〈</a:t>
              </a:r>
              <a:r>
                <a:rPr lang="ja-JP" altLang="en-US" dirty="0"/>
                <a:t>パターン① </a:t>
              </a:r>
              <a:r>
                <a:rPr lang="en-US" altLang="ja-JP" dirty="0"/>
                <a:t>〉</a:t>
              </a:r>
              <a:endParaRPr lang="ja-JP" altLang="en-US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1163890" y="4284265"/>
              <a:ext cx="229497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2400" dirty="0">
                  <a:latin typeface="Bahnschrift SemiLight" panose="020B0502040204020203" pitchFamily="34" charset="0"/>
                </a:rPr>
                <a:t>＞</a:t>
              </a:r>
            </a:p>
          </p:txBody>
        </p:sp>
      </p:grpSp>
      <p:grpSp>
        <p:nvGrpSpPr>
          <p:cNvPr id="47" name="グループ化 46"/>
          <p:cNvGrpSpPr/>
          <p:nvPr/>
        </p:nvGrpSpPr>
        <p:grpSpPr>
          <a:xfrm>
            <a:off x="4151784" y="3162176"/>
            <a:ext cx="4577663" cy="2016422"/>
            <a:chOff x="4363313" y="3162176"/>
            <a:chExt cx="4577663" cy="2016422"/>
          </a:xfrm>
        </p:grpSpPr>
        <p:grpSp>
          <p:nvGrpSpPr>
            <p:cNvPr id="25" name="グループ化 24"/>
            <p:cNvGrpSpPr/>
            <p:nvPr/>
          </p:nvGrpSpPr>
          <p:grpSpPr>
            <a:xfrm>
              <a:off x="4779900" y="3501008"/>
              <a:ext cx="4161076" cy="1677590"/>
              <a:chOff x="1252717" y="2684824"/>
              <a:chExt cx="6519230" cy="2831453"/>
            </a:xfrm>
          </p:grpSpPr>
          <p:sp>
            <p:nvSpPr>
              <p:cNvPr id="26" name="正方形/長方形 25"/>
              <p:cNvSpPr/>
              <p:nvPr/>
            </p:nvSpPr>
            <p:spPr>
              <a:xfrm>
                <a:off x="1252717" y="2684824"/>
                <a:ext cx="6519230" cy="2831453"/>
              </a:xfrm>
              <a:prstGeom prst="rect">
                <a:avLst/>
              </a:prstGeom>
              <a:ln/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none" lIns="91440" tIns="72000" rIns="9144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sz="1400" dirty="0">
                  <a:solidFill>
                    <a:schemeClr val="tx1"/>
                  </a:solidFill>
                  <a:latin typeface="Bahnschrift SemiLight" panose="020B0502040204020203" pitchFamily="34" charset="0"/>
                </a:endParaRPr>
              </a:p>
            </p:txBody>
          </p:sp>
          <p:grpSp>
            <p:nvGrpSpPr>
              <p:cNvPr id="27" name="グループ化 26"/>
              <p:cNvGrpSpPr/>
              <p:nvPr/>
            </p:nvGrpSpPr>
            <p:grpSpPr>
              <a:xfrm>
                <a:off x="1927046" y="3058935"/>
                <a:ext cx="5083354" cy="2083230"/>
                <a:chOff x="820022" y="3190318"/>
                <a:chExt cx="4338110" cy="1329773"/>
              </a:xfrm>
            </p:grpSpPr>
            <p:grpSp>
              <p:nvGrpSpPr>
                <p:cNvPr id="28" name="グループ化 27"/>
                <p:cNvGrpSpPr/>
                <p:nvPr/>
              </p:nvGrpSpPr>
              <p:grpSpPr>
                <a:xfrm>
                  <a:off x="820022" y="3190318"/>
                  <a:ext cx="4338110" cy="1329773"/>
                  <a:chOff x="675147" y="3039345"/>
                  <a:chExt cx="3312736" cy="1329773"/>
                </a:xfrm>
              </p:grpSpPr>
              <p:sp>
                <p:nvSpPr>
                  <p:cNvPr id="30" name="正方形/長方形 29"/>
                  <p:cNvSpPr/>
                  <p:nvPr/>
                </p:nvSpPr>
                <p:spPr>
                  <a:xfrm>
                    <a:off x="675147" y="3259078"/>
                    <a:ext cx="1325095" cy="1110040"/>
                  </a:xfrm>
                  <a:prstGeom prst="rect">
                    <a:avLst/>
                  </a:prstGeom>
                  <a:solidFill>
                    <a:schemeClr val="accent1">
                      <a:lumMod val="20000"/>
                      <a:lumOff val="8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none" lIns="91440" tIns="72000" rIns="91440" bIns="3600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ja-JP" altLang="en-US" sz="1400" dirty="0">
                      <a:solidFill>
                        <a:schemeClr val="tx1"/>
                      </a:solidFill>
                      <a:latin typeface="Bahnschrift SemiLight" panose="020B0502040204020203" pitchFamily="34" charset="0"/>
                    </a:endParaRPr>
                  </a:p>
                </p:txBody>
              </p:sp>
              <p:sp>
                <p:nvSpPr>
                  <p:cNvPr id="31" name="正方形/長方形 30"/>
                  <p:cNvSpPr/>
                  <p:nvPr/>
                </p:nvSpPr>
                <p:spPr>
                  <a:xfrm>
                    <a:off x="2662789" y="3039345"/>
                    <a:ext cx="1325094" cy="1329772"/>
                  </a:xfrm>
                  <a:prstGeom prst="rect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none" lIns="91440" tIns="72000" rIns="91440" bIns="3600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ja-JP" altLang="en-US" sz="1400" dirty="0">
                      <a:solidFill>
                        <a:schemeClr val="tx1"/>
                      </a:solidFill>
                      <a:latin typeface="Bahnschrift SemiLight" panose="020B0502040204020203" pitchFamily="34" charset="0"/>
                    </a:endParaRPr>
                  </a:p>
                </p:txBody>
              </p:sp>
              <p:sp>
                <p:nvSpPr>
                  <p:cNvPr id="32" name="角丸四角形 31"/>
                  <p:cNvSpPr/>
                  <p:nvPr/>
                </p:nvSpPr>
                <p:spPr>
                  <a:xfrm>
                    <a:off x="792211" y="3685201"/>
                    <a:ext cx="1129490" cy="534158"/>
                  </a:xfrm>
                  <a:prstGeom prst="roundRect">
                    <a:avLst/>
                  </a:prstGeom>
                  <a:solidFill>
                    <a:schemeClr val="tx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none" lIns="91440" tIns="72000" rIns="91440" bIns="3600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r>
                      <a:rPr kumimoji="1" lang="ja-JP" altLang="en-US" sz="1600" dirty="0">
                        <a:solidFill>
                          <a:schemeClr val="bg1"/>
                        </a:solidFill>
                        <a:latin typeface="Bahnschrift SemiLight" panose="020B0502040204020203" pitchFamily="34" charset="0"/>
                      </a:rPr>
                      <a:t>支出</a:t>
                    </a:r>
                  </a:p>
                  <a:p>
                    <a:pPr algn="ctr"/>
                    <a:r>
                      <a:rPr kumimoji="1" lang="ja-JP" altLang="en-US" sz="1600" dirty="0">
                        <a:solidFill>
                          <a:schemeClr val="bg1"/>
                        </a:solidFill>
                        <a:latin typeface="Bahnschrift SemiLight" panose="020B0502040204020203" pitchFamily="34" charset="0"/>
                      </a:rPr>
                      <a:t>見込額</a:t>
                    </a:r>
                  </a:p>
                </p:txBody>
              </p:sp>
              <p:cxnSp>
                <p:nvCxnSpPr>
                  <p:cNvPr id="33" name="直線コネクタ 32"/>
                  <p:cNvCxnSpPr/>
                  <p:nvPr/>
                </p:nvCxnSpPr>
                <p:spPr>
                  <a:xfrm flipV="1">
                    <a:off x="1997939" y="3051035"/>
                    <a:ext cx="664851" cy="208043"/>
                  </a:xfrm>
                  <a:prstGeom prst="line">
                    <a:avLst/>
                  </a:prstGeom>
                  <a:ln w="12700">
                    <a:solidFill>
                      <a:schemeClr val="bg1">
                        <a:lumMod val="50000"/>
                      </a:schemeClr>
                    </a:solidFill>
                    <a:prstDash val="sysDot"/>
                    <a:headEnd type="none" w="med" len="med"/>
                    <a:tailEnd type="non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4" name="角丸四角形 33"/>
                  <p:cNvSpPr/>
                  <p:nvPr/>
                </p:nvSpPr>
                <p:spPr>
                  <a:xfrm>
                    <a:off x="2734822" y="3685202"/>
                    <a:ext cx="1181027" cy="534157"/>
                  </a:xfrm>
                  <a:prstGeom prst="roundRect">
                    <a:avLst/>
                  </a:prstGeom>
                  <a:solidFill>
                    <a:schemeClr val="accent6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none" lIns="91440" tIns="72000" rIns="91440" bIns="3600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r>
                      <a:rPr lang="ja-JP" altLang="en-US" sz="1600" dirty="0">
                        <a:solidFill>
                          <a:schemeClr val="bg1"/>
                        </a:solidFill>
                        <a:latin typeface="Bahnschrift SemiLight" panose="020B0502040204020203" pitchFamily="34" charset="0"/>
                      </a:rPr>
                      <a:t>収入</a:t>
                    </a:r>
                  </a:p>
                  <a:p>
                    <a:pPr algn="ctr"/>
                    <a:r>
                      <a:rPr lang="ja-JP" altLang="en-US" sz="1600" dirty="0">
                        <a:solidFill>
                          <a:schemeClr val="bg1"/>
                        </a:solidFill>
                        <a:latin typeface="Bahnschrift SemiLight" panose="020B0502040204020203" pitchFamily="34" charset="0"/>
                      </a:rPr>
                      <a:t>見込額</a:t>
                    </a:r>
                    <a:endParaRPr kumimoji="1" lang="ja-JP" altLang="en-US" sz="1600" dirty="0">
                      <a:solidFill>
                        <a:schemeClr val="bg1"/>
                      </a:solidFill>
                      <a:latin typeface="Bahnschrift SemiLight" panose="020B0502040204020203" pitchFamily="34" charset="0"/>
                    </a:endParaRPr>
                  </a:p>
                </p:txBody>
              </p:sp>
            </p:grpSp>
            <p:cxnSp>
              <p:nvCxnSpPr>
                <p:cNvPr id="29" name="直線コネクタ 28"/>
                <p:cNvCxnSpPr/>
                <p:nvPr/>
              </p:nvCxnSpPr>
              <p:spPr>
                <a:xfrm flipV="1">
                  <a:off x="2552252" y="4509120"/>
                  <a:ext cx="867620" cy="5988"/>
                </a:xfrm>
                <a:prstGeom prst="line">
                  <a:avLst/>
                </a:prstGeom>
                <a:ln w="12700">
                  <a:solidFill>
                    <a:schemeClr val="bg1">
                      <a:lumMod val="50000"/>
                    </a:schemeClr>
                  </a:solidFill>
                  <a:prstDash val="sysDot"/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7" name="正方形/長方形 36"/>
            <p:cNvSpPr/>
            <p:nvPr/>
          </p:nvSpPr>
          <p:spPr>
            <a:xfrm>
              <a:off x="4363313" y="3162176"/>
              <a:ext cx="2294975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ja-JP" dirty="0">
                  <a:latin typeface="Bahnschrift SemiLight" panose="020B0502040204020203" pitchFamily="34" charset="0"/>
                </a:rPr>
                <a:t>〈</a:t>
              </a:r>
              <a:r>
                <a:rPr lang="ja-JP" altLang="en-US" dirty="0">
                  <a:latin typeface="Bahnschrift SemiLight" panose="020B0502040204020203" pitchFamily="34" charset="0"/>
                </a:rPr>
                <a:t>パターン② </a:t>
              </a:r>
              <a:r>
                <a:rPr lang="en-US" altLang="ja-JP" dirty="0">
                  <a:latin typeface="Bahnschrift SemiLight" panose="020B0502040204020203" pitchFamily="34" charset="0"/>
                </a:rPr>
                <a:t>〉</a:t>
              </a:r>
              <a:endParaRPr lang="ja-JP" altLang="en-US" dirty="0">
                <a:latin typeface="Bahnschrift SemiLight" panose="020B0502040204020203" pitchFamily="34" charset="0"/>
              </a:endParaRPr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5603698" y="4284265"/>
              <a:ext cx="229497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2400" dirty="0">
                  <a:latin typeface="Bahnschrift SemiLight" panose="020B0502040204020203" pitchFamily="34" charset="0"/>
                </a:rPr>
                <a:t>＜</a:t>
              </a:r>
            </a:p>
          </p:txBody>
        </p:sp>
      </p:grpSp>
      <p:sp>
        <p:nvSpPr>
          <p:cNvPr id="42" name="正方形/長方形 41"/>
          <p:cNvSpPr/>
          <p:nvPr/>
        </p:nvSpPr>
        <p:spPr>
          <a:xfrm>
            <a:off x="764101" y="173331"/>
            <a:ext cx="7569970" cy="445944"/>
          </a:xfrm>
          <a:prstGeom prst="rect">
            <a:avLst/>
          </a:prstGeom>
          <a:solidFill>
            <a:schemeClr val="accent3">
              <a:lumMod val="60000"/>
              <a:lumOff val="40000"/>
              <a:alpha val="0"/>
            </a:schemeClr>
          </a:solidFill>
          <a:ln>
            <a:noFill/>
          </a:ln>
          <a:effectLst>
            <a:outerShdw blurRad="127000" dist="38100" dir="2700000" algn="ctr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dirty="0">
                <a:solidFill>
                  <a:schemeClr val="tx1"/>
                </a:solidFill>
              </a:rPr>
              <a:t>死亡のリスクに備える</a:t>
            </a:r>
          </a:p>
        </p:txBody>
      </p:sp>
      <p:sp>
        <p:nvSpPr>
          <p:cNvPr id="41" name="角丸四角形 40"/>
          <p:cNvSpPr/>
          <p:nvPr/>
        </p:nvSpPr>
        <p:spPr>
          <a:xfrm>
            <a:off x="126934" y="5877272"/>
            <a:ext cx="3448786" cy="57606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none" lIns="91440" tIns="72000" rIns="9144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死亡のリスクに備える民間保険</a:t>
            </a:r>
          </a:p>
        </p:txBody>
      </p:sp>
      <p:sp>
        <p:nvSpPr>
          <p:cNvPr id="43" name="右矢印 42"/>
          <p:cNvSpPr/>
          <p:nvPr/>
        </p:nvSpPr>
        <p:spPr>
          <a:xfrm>
            <a:off x="3719736" y="5949280"/>
            <a:ext cx="648072" cy="432048"/>
          </a:xfrm>
          <a:prstGeom prst="rightArrow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72000" rIns="9144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45" name="角丸四角形 44"/>
          <p:cNvSpPr/>
          <p:nvPr/>
        </p:nvSpPr>
        <p:spPr>
          <a:xfrm>
            <a:off x="4367808" y="5913276"/>
            <a:ext cx="4464496" cy="50405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72000" rIns="9144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sz="2400" dirty="0">
                <a:solidFill>
                  <a:schemeClr val="tx1"/>
                </a:solidFill>
              </a:rPr>
              <a:t>定期保険、終身保険　等</a:t>
            </a:r>
          </a:p>
        </p:txBody>
      </p:sp>
    </p:spTree>
    <p:extLst>
      <p:ext uri="{BB962C8B-B14F-4D97-AF65-F5344CB8AC3E}">
        <p14:creationId xmlns:p14="http://schemas.microsoft.com/office/powerpoint/2010/main" val="520454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1" grpId="0" animBg="1"/>
      <p:bldP spid="43" grpId="0" animBg="1"/>
      <p:bldP spid="45" grpId="0"/>
    </p:bldLst>
  </p:timing>
</p:sld>
</file>

<file path=ppt/theme/theme1.xml><?xml version="1.0" encoding="utf-8"?>
<a:theme xmlns:a="http://schemas.openxmlformats.org/drawingml/2006/main" name="ベーシック_ブラウン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メイリオ＋Calibri 最高☆">
      <a:majorFont>
        <a:latin typeface="Calibri"/>
        <a:ea typeface="メイリオ"/>
        <a:cs typeface=""/>
      </a:majorFont>
      <a:minorFont>
        <a:latin typeface="Calibr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ot="0" spcFirstLastPara="0" vertOverflow="overflow" horzOverflow="overflow" vert="horz" wrap="none" lIns="91440" tIns="72000" rIns="91440" bIns="36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 sz="14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4925" cap="rnd">
          <a:solidFill>
            <a:schemeClr val="accent5">
              <a:lumMod val="60000"/>
              <a:lumOff val="40000"/>
            </a:schemeClr>
          </a:solidFill>
          <a:prstDash val="sysDot"/>
          <a:headEnd type="none"/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kumimoji="1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ベーシック_ブラウンテーマ</Template>
  <TotalTime>5937</TotalTime>
  <Words>1784</Words>
  <Application>Microsoft Office PowerPoint</Application>
  <PresentationFormat>ワイド画面</PresentationFormat>
  <Paragraphs>255</Paragraphs>
  <Slides>18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26" baseType="lpstr">
      <vt:lpstr>Meiryo UI</vt:lpstr>
      <vt:lpstr>ＭＳ Ｐゴシック</vt:lpstr>
      <vt:lpstr>メイリオ</vt:lpstr>
      <vt:lpstr>Arial</vt:lpstr>
      <vt:lpstr>Bahnschrift SemiLight</vt:lpstr>
      <vt:lpstr>Calibri</vt:lpstr>
      <vt:lpstr>Times New Roman</vt:lpstr>
      <vt:lpstr>ベーシック_ブラウンテーマ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講義スライド</dc:title>
  <dc:creator>金融経済教育推進会議</dc:creator>
  <cp:lastModifiedBy>2016</cp:lastModifiedBy>
  <cp:revision>361</cp:revision>
  <cp:lastPrinted>2021-09-07T04:37:40Z</cp:lastPrinted>
  <dcterms:created xsi:type="dcterms:W3CDTF">2017-01-26T02:39:01Z</dcterms:created>
  <dcterms:modified xsi:type="dcterms:W3CDTF">2023-09-21T23:59:09Z</dcterms:modified>
</cp:coreProperties>
</file>