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70" r:id="rId1"/>
  </p:sldMasterIdLst>
  <p:notesMasterIdLst>
    <p:notesMasterId r:id="rId19"/>
  </p:notesMasterIdLst>
  <p:handoutMasterIdLst>
    <p:handoutMasterId r:id="rId20"/>
  </p:handoutMasterIdLst>
  <p:sldIdLst>
    <p:sldId id="986" r:id="rId2"/>
    <p:sldId id="988" r:id="rId3"/>
    <p:sldId id="1007" r:id="rId4"/>
    <p:sldId id="1026" r:id="rId5"/>
    <p:sldId id="1009" r:id="rId6"/>
    <p:sldId id="991" r:id="rId7"/>
    <p:sldId id="1002" r:id="rId8"/>
    <p:sldId id="1028" r:id="rId9"/>
    <p:sldId id="1029" r:id="rId10"/>
    <p:sldId id="1012" r:id="rId11"/>
    <p:sldId id="1036" r:id="rId12"/>
    <p:sldId id="997" r:id="rId13"/>
    <p:sldId id="1062" r:id="rId14"/>
    <p:sldId id="1041" r:id="rId15"/>
    <p:sldId id="1045" r:id="rId16"/>
    <p:sldId id="1044" r:id="rId17"/>
    <p:sldId id="1048" r:id="rId18"/>
  </p:sldIdLst>
  <p:sldSz cx="12192000" cy="6858000"/>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F1"/>
    <a:srgbClr val="DBEEF4"/>
    <a:srgbClr val="DFE8F3"/>
    <a:srgbClr val="FFE181"/>
    <a:srgbClr val="FF7B00"/>
    <a:srgbClr val="F49F1B"/>
    <a:srgbClr val="FF5A00"/>
    <a:srgbClr val="00CCFF"/>
    <a:srgbClr val="0000FF"/>
    <a:srgbClr val="F5F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1256" autoAdjust="0"/>
  </p:normalViewPr>
  <p:slideViewPr>
    <p:cSldViewPr snapToGrid="0">
      <p:cViewPr varScale="1">
        <p:scale>
          <a:sx n="80" d="100"/>
          <a:sy n="80" d="100"/>
        </p:scale>
        <p:origin x="662"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4014" y="120"/>
      </p:cViewPr>
      <p:guideLst>
        <p:guide orient="horz" pos="3129"/>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88900" y="744538"/>
            <a:ext cx="6629400" cy="372903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58" y="4720988"/>
            <a:ext cx="4991091" cy="4473102"/>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419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a:t>
            </a:fld>
            <a:endParaRPr lang="ja-JP" altLang="ja-JP"/>
          </a:p>
        </p:txBody>
      </p:sp>
    </p:spTree>
    <p:extLst>
      <p:ext uri="{BB962C8B-B14F-4D97-AF65-F5344CB8AC3E}">
        <p14:creationId xmlns:p14="http://schemas.microsoft.com/office/powerpoint/2010/main" val="288311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3</a:t>
            </a:fld>
            <a:endParaRPr lang="ja-JP" altLang="ja-JP"/>
          </a:p>
        </p:txBody>
      </p:sp>
    </p:spTree>
    <p:extLst>
      <p:ext uri="{BB962C8B-B14F-4D97-AF65-F5344CB8AC3E}">
        <p14:creationId xmlns:p14="http://schemas.microsoft.com/office/powerpoint/2010/main" val="23140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4</a:t>
            </a:fld>
            <a:endParaRPr lang="ja-JP" altLang="ja-JP"/>
          </a:p>
        </p:txBody>
      </p:sp>
    </p:spTree>
    <p:extLst>
      <p:ext uri="{BB962C8B-B14F-4D97-AF65-F5344CB8AC3E}">
        <p14:creationId xmlns:p14="http://schemas.microsoft.com/office/powerpoint/2010/main" val="57121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135406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13</a:t>
            </a:fld>
            <a:endParaRPr lang="ja-JP" altLang="ja-JP"/>
          </a:p>
        </p:txBody>
      </p:sp>
    </p:spTree>
    <p:extLst>
      <p:ext uri="{BB962C8B-B14F-4D97-AF65-F5344CB8AC3E}">
        <p14:creationId xmlns:p14="http://schemas.microsoft.com/office/powerpoint/2010/main" val="132850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17</a:t>
            </a:fld>
            <a:endParaRPr lang="ja-JP" altLang="ja-JP"/>
          </a:p>
        </p:txBody>
      </p:sp>
    </p:spTree>
    <p:extLst>
      <p:ext uri="{BB962C8B-B14F-4D97-AF65-F5344CB8AC3E}">
        <p14:creationId xmlns:p14="http://schemas.microsoft.com/office/powerpoint/2010/main" val="20534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6951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307010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0048" y="2302560"/>
            <a:ext cx="8382000" cy="414349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①口頭で承諾したとき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②申込書に署名、捺印したとき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③注文した品物を受け取ったとき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④代金を支払ったとき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⑤品物を使用したとき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Aft>
                <a:spcPts val="0"/>
              </a:spcAft>
              <a:buFont typeface="Arial" pitchFamily="34" charset="0"/>
              <a:buNone/>
            </a:pPr>
            <a:endParaRPr lang="en-US" altLang="ja-JP" sz="2800" dirty="0" smtClean="0"/>
          </a:p>
          <a:p>
            <a:pPr marL="0" indent="0" fontAlgn="auto">
              <a:lnSpc>
                <a:spcPct val="100000"/>
              </a:lnSpc>
              <a:spcAft>
                <a:spcPts val="0"/>
              </a:spcAft>
              <a:buFont typeface="Arial" pitchFamily="34" charset="0"/>
              <a:buNone/>
            </a:pPr>
            <a:endParaRPr lang="en-US" altLang="ja-JP" sz="3600" dirty="0" smtClean="0"/>
          </a:p>
          <a:p>
            <a:pPr marL="0" indent="0" fontAlgn="auto">
              <a:lnSpc>
                <a:spcPct val="100000"/>
              </a:lnSpc>
              <a:spcAft>
                <a:spcPts val="0"/>
              </a:spcAft>
              <a:buFont typeface="Arial" pitchFamily="34" charset="0"/>
              <a:buNone/>
            </a:pPr>
            <a:endParaRPr lang="en-US" altLang="ja-JP" dirty="0"/>
          </a:p>
        </p:txBody>
      </p:sp>
      <p:sp>
        <p:nvSpPr>
          <p:cNvPr id="3" name="正方形/長方形 2"/>
          <p:cNvSpPr/>
          <p:nvPr/>
        </p:nvSpPr>
        <p:spPr>
          <a:xfrm>
            <a:off x="855078" y="1176098"/>
            <a:ext cx="7845136" cy="1126462"/>
          </a:xfrm>
          <a:prstGeom prst="rect">
            <a:avLst/>
          </a:prstGeom>
          <a:solidFill>
            <a:schemeClr val="accent1">
              <a:lumMod val="20000"/>
              <a:lumOff val="80000"/>
            </a:schemeClr>
          </a:solidFill>
        </p:spPr>
        <p:txBody>
          <a:bodyPr wrap="square">
            <a:spAutoFit/>
          </a:bodyPr>
          <a:lstStyle/>
          <a:p>
            <a:r>
              <a:rPr lang="ja-JP" altLang="en-US" sz="2800" dirty="0">
                <a:latin typeface="メイリオ" panose="020B0604030504040204" pitchFamily="50" charset="-128"/>
                <a:ea typeface="メイリオ" panose="020B0604030504040204" pitchFamily="50" charset="-128"/>
              </a:rPr>
              <a:t>Ｑ</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　契約 （売買契約）が有効に成立するのは、</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8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2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0048" y="2302560"/>
            <a:ext cx="8382000" cy="414349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a:t>
            </a:r>
            <a:endParaRPr lang="en-US" altLang="ja-JP" sz="2800" dirty="0" smtClean="0"/>
          </a:p>
          <a:p>
            <a:pPr marL="0" indent="0" fontAlgn="auto">
              <a:lnSpc>
                <a:spcPct val="100000"/>
              </a:lnSpc>
              <a:spcAft>
                <a:spcPts val="0"/>
              </a:spcAft>
              <a:buFont typeface="Arial" pitchFamily="34" charset="0"/>
              <a:buNone/>
            </a:pPr>
            <a:endParaRPr lang="en-US" altLang="ja-JP" sz="3600" dirty="0" smtClean="0"/>
          </a:p>
          <a:p>
            <a:pPr marL="0" indent="0" fontAlgn="auto">
              <a:lnSpc>
                <a:spcPct val="100000"/>
              </a:lnSpc>
              <a:spcAft>
                <a:spcPts val="0"/>
              </a:spcAft>
              <a:buFont typeface="Arial" pitchFamily="34" charset="0"/>
              <a:buNone/>
            </a:pPr>
            <a:endParaRPr lang="en-US" altLang="ja-JP" dirty="0"/>
          </a:p>
        </p:txBody>
      </p:sp>
      <p:sp>
        <p:nvSpPr>
          <p:cNvPr id="3" name="正方形/長方形 2"/>
          <p:cNvSpPr/>
          <p:nvPr/>
        </p:nvSpPr>
        <p:spPr>
          <a:xfrm>
            <a:off x="855078" y="1176098"/>
            <a:ext cx="7845136" cy="1126462"/>
          </a:xfrm>
          <a:prstGeom prst="rect">
            <a:avLst/>
          </a:prstGeom>
          <a:solidFill>
            <a:schemeClr val="accent1">
              <a:lumMod val="20000"/>
              <a:lumOff val="80000"/>
            </a:schemeClr>
          </a:solidFill>
        </p:spPr>
        <p:txBody>
          <a:bodyPr wrap="square">
            <a:spAutoFit/>
          </a:bodyPr>
          <a:lstStyle/>
          <a:p>
            <a:r>
              <a:rPr lang="ja-JP" altLang="en-US" sz="2800" dirty="0">
                <a:latin typeface="メイリオ" panose="020B0604030504040204" pitchFamily="50" charset="-128"/>
                <a:ea typeface="メイリオ" panose="020B0604030504040204" pitchFamily="50" charset="-128"/>
              </a:rPr>
              <a:t>Ｑ</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　契約 （売買契約）が有効に成立するのは、</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8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709532" y="2906994"/>
            <a:ext cx="6017128" cy="609398"/>
          </a:xfrm>
          <a:prstGeom prst="rect">
            <a:avLst/>
          </a:prstGeom>
          <a:noFill/>
        </p:spPr>
        <p:txBody>
          <a:bodyPr wrap="square" rtlCol="0">
            <a:spAutoFit/>
          </a:bodyPr>
          <a:lstStyle/>
          <a:p>
            <a:pPr algn="ctr"/>
            <a:r>
              <a:rPr lang="en-US" altLang="ja-JP" sz="2800" dirty="0" smtClean="0">
                <a:solidFill>
                  <a:srgbClr val="FF0000"/>
                </a:solidFill>
                <a:latin typeface="メイリオ" panose="020B0604030504040204" pitchFamily="50" charset="-128"/>
                <a:ea typeface="メイリオ" panose="020B0604030504040204" pitchFamily="50" charset="-128"/>
              </a:rPr>
              <a:t>A.</a:t>
            </a:r>
            <a:r>
              <a:rPr lang="ja-JP" altLang="en-US" sz="2800" dirty="0" smtClean="0">
                <a:solidFill>
                  <a:srgbClr val="FF0000"/>
                </a:solidFill>
                <a:latin typeface="メイリオ" panose="020B0604030504040204" pitchFamily="50" charset="-128"/>
                <a:ea typeface="メイリオ" panose="020B0604030504040204" pitchFamily="50" charset="-128"/>
              </a:rPr>
              <a:t>　①</a:t>
            </a:r>
            <a:r>
              <a:rPr lang="ja-JP" altLang="en-US" sz="2800" dirty="0">
                <a:solidFill>
                  <a:srgbClr val="FF0000"/>
                </a:solidFill>
                <a:latin typeface="メイリオ" panose="020B0604030504040204" pitchFamily="50" charset="-128"/>
                <a:ea typeface="メイリオ" panose="020B0604030504040204" pitchFamily="50" charset="-128"/>
              </a:rPr>
              <a:t>口頭で承諾したとき</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8" name="下矢印 7"/>
          <p:cNvSpPr/>
          <p:nvPr/>
        </p:nvSpPr>
        <p:spPr>
          <a:xfrm>
            <a:off x="3988336" y="2361097"/>
            <a:ext cx="1459521" cy="473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425" y="3788149"/>
            <a:ext cx="2301485" cy="228017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277894" y="3571763"/>
            <a:ext cx="1938242"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このロールケーキ</a:t>
            </a:r>
            <a:r>
              <a:rPr kumimoji="1" lang="ja-JP" altLang="en-US" dirty="0" smtClean="0">
                <a:latin typeface="Meiryo UI" panose="020B0604030504040204" pitchFamily="50" charset="-128"/>
                <a:ea typeface="Meiryo UI" panose="020B0604030504040204" pitchFamily="50" charset="-128"/>
              </a:rPr>
              <a:t>を</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rPr>
              <a:t>１つ</a:t>
            </a:r>
            <a:r>
              <a:rPr kumimoji="1" lang="ja-JP" altLang="en-US" dirty="0">
                <a:latin typeface="Meiryo UI" panose="020B0604030504040204" pitchFamily="50" charset="-128"/>
                <a:ea typeface="Meiryo UI" panose="020B0604030504040204" pitchFamily="50" charset="-128"/>
              </a:rPr>
              <a:t>ください！</a:t>
            </a:r>
          </a:p>
        </p:txBody>
      </p:sp>
      <p:pic>
        <p:nvPicPr>
          <p:cNvPr id="11"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48" y="3880949"/>
            <a:ext cx="1542028" cy="218737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019348" y="3571763"/>
            <a:ext cx="2126778"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かしこまりました！</a:t>
            </a:r>
            <a:r>
              <a:rPr kumimoji="1" lang="en-US" altLang="ja-JP" dirty="0">
                <a:latin typeface="Meiryo UI" panose="020B0604030504040204" pitchFamily="50" charset="-128"/>
                <a:ea typeface="Meiryo UI" panose="020B0604030504040204" pitchFamily="50" charset="-128"/>
              </a:rPr>
              <a:t>210</a:t>
            </a:r>
            <a:r>
              <a:rPr kumimoji="1" lang="ja-JP" altLang="en-US" dirty="0">
                <a:latin typeface="Meiryo UI" panose="020B0604030504040204" pitchFamily="50" charset="-128"/>
                <a:ea typeface="Meiryo UI" panose="020B0604030504040204" pitchFamily="50" charset="-128"/>
              </a:rPr>
              <a:t>円でございます。</a:t>
            </a:r>
          </a:p>
        </p:txBody>
      </p:sp>
      <p:sp>
        <p:nvSpPr>
          <p:cNvPr id="13" name="角丸四角形吹き出し 12"/>
          <p:cNvSpPr/>
          <p:nvPr/>
        </p:nvSpPr>
        <p:spPr>
          <a:xfrm>
            <a:off x="4889962" y="3555952"/>
            <a:ext cx="2383607" cy="758874"/>
          </a:xfrm>
          <a:prstGeom prst="wedgeRoundRectCallout">
            <a:avLst>
              <a:gd name="adj1" fmla="val 61004"/>
              <a:gd name="adj2" fmla="val 7253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097116" y="3558997"/>
            <a:ext cx="2299799" cy="769199"/>
          </a:xfrm>
          <a:prstGeom prst="wedgeRoundRectCallout">
            <a:avLst>
              <a:gd name="adj1" fmla="val -62919"/>
              <a:gd name="adj2" fmla="val 6805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71910" y="4593170"/>
            <a:ext cx="4451215" cy="1706030"/>
          </a:xfrm>
          <a:prstGeom prst="roundRect">
            <a:avLst>
              <a:gd name="adj" fmla="val 5383"/>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2706822" y="4722910"/>
            <a:ext cx="4181391" cy="144655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「契約」は</a:t>
            </a:r>
            <a:r>
              <a:rPr lang="ja-JP" altLang="en-US" sz="2000" dirty="0" smtClean="0">
                <a:latin typeface="メイリオ" panose="020B0604030504040204" pitchFamily="50" charset="-128"/>
                <a:ea typeface="メイリオ" panose="020B0604030504040204" pitchFamily="50" charset="-128"/>
              </a:rPr>
              <a:t>、</a:t>
            </a:r>
          </a:p>
          <a:p>
            <a:r>
              <a:rPr lang="ja-JP" altLang="en-US" sz="2000" dirty="0" smtClean="0">
                <a:latin typeface="メイリオ" panose="020B0604030504040204" pitchFamily="50" charset="-128"/>
                <a:ea typeface="メイリオ" panose="020B0604030504040204" pitchFamily="50" charset="-128"/>
              </a:rPr>
              <a:t>「買い手」</a:t>
            </a:r>
            <a:r>
              <a:rPr lang="ja-JP" altLang="en-US" sz="2000" dirty="0">
                <a:latin typeface="メイリオ" panose="020B0604030504040204" pitchFamily="50" charset="-128"/>
                <a:ea typeface="メイリオ" panose="020B0604030504040204" pitchFamily="50" charset="-128"/>
              </a:rPr>
              <a:t>と</a:t>
            </a:r>
            <a:r>
              <a:rPr lang="ja-JP" altLang="en-US" sz="2000" dirty="0" smtClean="0">
                <a:latin typeface="メイリオ" panose="020B0604030504040204" pitchFamily="50" charset="-128"/>
                <a:ea typeface="メイリオ" panose="020B0604030504040204" pitchFamily="50" charset="-128"/>
              </a:rPr>
              <a:t>「売り手」の</a:t>
            </a:r>
          </a:p>
          <a:p>
            <a:r>
              <a:rPr lang="ja-JP" altLang="en-US" sz="2000" dirty="0" smtClean="0">
                <a:solidFill>
                  <a:srgbClr val="FF0000"/>
                </a:solidFill>
                <a:latin typeface="メイリオ" panose="020B0604030504040204" pitchFamily="50" charset="-128"/>
                <a:ea typeface="メイリオ" panose="020B0604030504040204" pitchFamily="50" charset="-128"/>
              </a:rPr>
              <a:t>意思</a:t>
            </a:r>
            <a:r>
              <a:rPr lang="ja-JP" altLang="en-US" sz="2000" dirty="0">
                <a:solidFill>
                  <a:srgbClr val="FF0000"/>
                </a:solidFill>
                <a:latin typeface="メイリオ" panose="020B0604030504040204" pitchFamily="50" charset="-128"/>
                <a:ea typeface="メイリオ" panose="020B0604030504040204" pitchFamily="50" charset="-128"/>
              </a:rPr>
              <a:t>が合致したとき</a:t>
            </a:r>
            <a:r>
              <a:rPr lang="ja-JP" altLang="en-US" sz="2000" dirty="0" smtClean="0">
                <a:solidFill>
                  <a:srgbClr val="FF0000"/>
                </a:solidFill>
                <a:latin typeface="メイリオ" panose="020B0604030504040204" pitchFamily="50" charset="-128"/>
                <a:ea typeface="メイリオ" panose="020B0604030504040204" pitchFamily="50" charset="-128"/>
              </a:rPr>
              <a:t>に成立</a:t>
            </a:r>
            <a:r>
              <a:rPr lang="ja-JP" altLang="en-US" sz="2000" dirty="0">
                <a:latin typeface="メイリオ" panose="020B0604030504040204" pitchFamily="50" charset="-128"/>
                <a:ea typeface="メイリオ" panose="020B0604030504040204" pitchFamily="50" charset="-128"/>
              </a:rPr>
              <a:t>します。</a:t>
            </a:r>
          </a:p>
        </p:txBody>
      </p:sp>
    </p:spTree>
    <p:extLst>
      <p:ext uri="{BB962C8B-B14F-4D97-AF65-F5344CB8AC3E}">
        <p14:creationId xmlns:p14="http://schemas.microsoft.com/office/powerpoint/2010/main" val="2927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7754" y="1467278"/>
            <a:ext cx="8062811" cy="164352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Ｑ．売買契約が有効に成立したら、売り手と</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買い手に、どのような権利と</a:t>
            </a:r>
            <a:r>
              <a:rPr lang="ja-JP" altLang="en-US" sz="2800" dirty="0" smtClean="0">
                <a:latin typeface="メイリオ" panose="020B0604030504040204" pitchFamily="50" charset="-128"/>
                <a:ea typeface="メイリオ" panose="020B0604030504040204" pitchFamily="50" charset="-128"/>
              </a:rPr>
              <a:t>義務の関係が</a:t>
            </a:r>
            <a:r>
              <a:rPr lang="en-US" altLang="ja-JP" sz="2800" dirty="0" smtClean="0">
                <a:latin typeface="メイリオ" panose="020B0604030504040204" pitchFamily="50" charset="-128"/>
                <a:ea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　　生ずるでしょうか？</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3"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7753" y="3618753"/>
            <a:ext cx="2074984" cy="20557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41344" y="5861452"/>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sp>
        <p:nvSpPr>
          <p:cNvPr id="5" name="右矢印 4"/>
          <p:cNvSpPr/>
          <p:nvPr/>
        </p:nvSpPr>
        <p:spPr>
          <a:xfrm>
            <a:off x="2912839" y="3969803"/>
            <a:ext cx="4062854"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2848883" y="4799104"/>
            <a:ext cx="4126811"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96" y="3508146"/>
            <a:ext cx="1489401" cy="211272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336714" y="5780763"/>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sp>
        <p:nvSpPr>
          <p:cNvPr id="11" name="タイトル 1"/>
          <p:cNvSpPr>
            <a:spLocks noGrp="1"/>
          </p:cNvSpPr>
          <p:nvPr>
            <p:ph type="title"/>
          </p:nvPr>
        </p:nvSpPr>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926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148745" y="1801564"/>
          <a:ext cx="7294416" cy="2103120"/>
        </p:xfrm>
        <a:graphic>
          <a:graphicData uri="http://schemas.openxmlformats.org/drawingml/2006/table">
            <a:tbl>
              <a:tblPr firstRow="1" bandRow="1">
                <a:tableStyleId>{5C22544A-7EE6-4342-B048-85BDC9FD1C3A}</a:tableStyleId>
              </a:tblPr>
              <a:tblGrid>
                <a:gridCol w="1537853">
                  <a:extLst>
                    <a:ext uri="{9D8B030D-6E8A-4147-A177-3AD203B41FA5}">
                      <a16:colId xmlns:a16="http://schemas.microsoft.com/office/drawing/2014/main" val="3457307750"/>
                    </a:ext>
                  </a:extLst>
                </a:gridCol>
                <a:gridCol w="2753591">
                  <a:extLst>
                    <a:ext uri="{9D8B030D-6E8A-4147-A177-3AD203B41FA5}">
                      <a16:colId xmlns:a16="http://schemas.microsoft.com/office/drawing/2014/main" val="4166988279"/>
                    </a:ext>
                  </a:extLst>
                </a:gridCol>
                <a:gridCol w="3002972">
                  <a:extLst>
                    <a:ext uri="{9D8B030D-6E8A-4147-A177-3AD203B41FA5}">
                      <a16:colId xmlns:a16="http://schemas.microsoft.com/office/drawing/2014/main" val="4283946774"/>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生ずる権利</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生ずる義務</a:t>
                      </a:r>
                      <a:endParaRPr kumimoji="1" lang="ja-JP" altLang="en-US" sz="2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949532228"/>
                  </a:ext>
                </a:extLst>
              </a:tr>
              <a:tr h="370840">
                <a:tc>
                  <a:txBody>
                    <a:bodyPr/>
                    <a:lstStyle/>
                    <a:p>
                      <a:r>
                        <a:rPr kumimoji="1" lang="ja-JP" altLang="en-US" sz="2400" dirty="0" smtClean="0">
                          <a:latin typeface="メイリオ" panose="020B0604030504040204" pitchFamily="50" charset="-128"/>
                          <a:ea typeface="メイリオ" panose="020B0604030504040204" pitchFamily="50" charset="-128"/>
                        </a:rPr>
                        <a:t>売り手側</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商品サービスの</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代金を受け取る</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商品の引渡しやサービスを提供する</a:t>
                      </a:r>
                    </a:p>
                  </a:txBody>
                  <a:tcPr/>
                </a:tc>
                <a:extLst>
                  <a:ext uri="{0D108BD9-81ED-4DB2-BD59-A6C34878D82A}">
                    <a16:rowId xmlns:a16="http://schemas.microsoft.com/office/drawing/2014/main" val="3217629251"/>
                  </a:ext>
                </a:extLst>
              </a:tr>
              <a:tr h="370840">
                <a:tc>
                  <a:txBody>
                    <a:bodyPr/>
                    <a:lstStyle/>
                    <a:p>
                      <a:r>
                        <a:rPr kumimoji="1" lang="ja-JP" altLang="en-US" sz="2400" dirty="0" smtClean="0">
                          <a:latin typeface="メイリオ" panose="020B0604030504040204" pitchFamily="50" charset="-128"/>
                          <a:ea typeface="メイリオ" panose="020B0604030504040204" pitchFamily="50" charset="-128"/>
                        </a:rPr>
                        <a:t>買い手側</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商品を受け取り、サービスを受ける</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商品サービスの代金を支払う</a:t>
                      </a:r>
                      <a:endParaRPr kumimoji="1" lang="ja-JP" altLang="en-US" sz="2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29241304"/>
                  </a:ext>
                </a:extLst>
              </a:tr>
            </a:tbl>
          </a:graphicData>
        </a:graphic>
      </p:graphicFrame>
      <p:sp>
        <p:nvSpPr>
          <p:cNvPr id="3" name="テキスト ボックス 2"/>
          <p:cNvSpPr txBox="1"/>
          <p:nvPr/>
        </p:nvSpPr>
        <p:spPr>
          <a:xfrm>
            <a:off x="434082" y="1760921"/>
            <a:ext cx="1331769" cy="572464"/>
          </a:xfrm>
          <a:prstGeom prst="rect">
            <a:avLst/>
          </a:prstGeom>
          <a:noFill/>
        </p:spPr>
        <p:txBody>
          <a:bodyPr wrap="square" rtlCol="0">
            <a:spAutoFit/>
          </a:bodyPr>
          <a:lstStyle/>
          <a:p>
            <a:r>
              <a:rPr lang="ja-JP" altLang="en-US" sz="2600" dirty="0">
                <a:solidFill>
                  <a:prstClr val="black"/>
                </a:solidFill>
                <a:latin typeface="メイリオ" panose="020B0604030504040204" pitchFamily="50" charset="-128"/>
                <a:ea typeface="メイリオ" panose="020B0604030504040204" pitchFamily="50" charset="-128"/>
              </a:rPr>
              <a:t>Ａ．</a:t>
            </a:r>
            <a:endParaRPr kumimoji="1" lang="ja-JP" altLang="en-US" dirty="0"/>
          </a:p>
        </p:txBody>
      </p:sp>
      <p:sp>
        <p:nvSpPr>
          <p:cNvPr id="4" name="テキスト ボックス 3"/>
          <p:cNvSpPr txBox="1"/>
          <p:nvPr/>
        </p:nvSpPr>
        <p:spPr>
          <a:xfrm>
            <a:off x="410734" y="3884667"/>
            <a:ext cx="2710233"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代金を支払う義務</a:t>
            </a:r>
          </a:p>
        </p:txBody>
      </p:sp>
      <p:pic>
        <p:nvPicPr>
          <p:cNvPr id="5"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7457" y="4328879"/>
            <a:ext cx="1603061" cy="158822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26243" y="6210959"/>
            <a:ext cx="3079215"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商品を受け取る権利</a:t>
            </a:r>
          </a:p>
        </p:txBody>
      </p:sp>
      <p:sp>
        <p:nvSpPr>
          <p:cNvPr id="7" name="テキスト ボックス 6"/>
          <p:cNvSpPr txBox="1"/>
          <p:nvPr/>
        </p:nvSpPr>
        <p:spPr>
          <a:xfrm>
            <a:off x="1151949" y="5864261"/>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sp>
        <p:nvSpPr>
          <p:cNvPr id="8" name="右矢印 7"/>
          <p:cNvSpPr/>
          <p:nvPr/>
        </p:nvSpPr>
        <p:spPr>
          <a:xfrm>
            <a:off x="2658843" y="4601622"/>
            <a:ext cx="4280168"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a:off x="2598978" y="5229512"/>
            <a:ext cx="4280168"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533" y="4310755"/>
            <a:ext cx="1132419" cy="160634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261057" y="3892650"/>
            <a:ext cx="2999378"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代金を受け取る権利</a:t>
            </a:r>
          </a:p>
        </p:txBody>
      </p:sp>
      <p:sp>
        <p:nvSpPr>
          <p:cNvPr id="12" name="テキスト ボックス 11"/>
          <p:cNvSpPr txBox="1"/>
          <p:nvPr/>
        </p:nvSpPr>
        <p:spPr>
          <a:xfrm>
            <a:off x="7256965" y="5864261"/>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sp>
        <p:nvSpPr>
          <p:cNvPr id="13" name="テキスト ボックス 12"/>
          <p:cNvSpPr txBox="1"/>
          <p:nvPr/>
        </p:nvSpPr>
        <p:spPr>
          <a:xfrm>
            <a:off x="6576100" y="6188899"/>
            <a:ext cx="2369292"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商品を渡す義務</a:t>
            </a:r>
          </a:p>
        </p:txBody>
      </p:sp>
      <p:pic>
        <p:nvPicPr>
          <p:cNvPr id="14" name="Picture 2" descr="\\TS3400DFE8\comm2018\消費者庁\令和2年度 アクティブラーニング型の消費者教育プログラムに関する開発事業\09ツール作業場\イラスト集\20201224_Sro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182" y="5794985"/>
            <a:ext cx="1429760" cy="766056"/>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9678156">
            <a:off x="4141098" y="2710031"/>
            <a:ext cx="1043528" cy="2761799"/>
          </a:xfrm>
          <a:prstGeom prst="rect">
            <a:avLst/>
          </a:prstGeom>
        </p:spPr>
      </p:pic>
      <p:sp>
        <p:nvSpPr>
          <p:cNvPr id="16" name="正方形/長方形 15"/>
          <p:cNvSpPr/>
          <p:nvPr/>
        </p:nvSpPr>
        <p:spPr>
          <a:xfrm>
            <a:off x="479763" y="784321"/>
            <a:ext cx="8366200" cy="83099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000" dirty="0">
                <a:latin typeface="メイリオ" panose="020B0604030504040204" pitchFamily="50" charset="-128"/>
                <a:ea typeface="メイリオ" panose="020B0604030504040204" pitchFamily="50" charset="-128"/>
              </a:rPr>
              <a:t>Ｑ．売買契約が有効に成立したら、</a:t>
            </a:r>
            <a:r>
              <a:rPr lang="ja-JP" altLang="en-US" sz="2000" dirty="0" smtClean="0">
                <a:latin typeface="メイリオ" panose="020B0604030504040204" pitchFamily="50" charset="-128"/>
                <a:ea typeface="メイリオ" panose="020B0604030504040204" pitchFamily="50" charset="-128"/>
              </a:rPr>
              <a:t>売り手と買い手</a:t>
            </a:r>
            <a:r>
              <a:rPr lang="ja-JP" altLang="en-US" sz="2000" dirty="0">
                <a:latin typeface="メイリオ" panose="020B0604030504040204" pitchFamily="50" charset="-128"/>
                <a:ea typeface="メイリオ" panose="020B0604030504040204" pitchFamily="50" charset="-128"/>
              </a:rPr>
              <a:t>に</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どの</a:t>
            </a:r>
            <a:r>
              <a:rPr lang="ja-JP" altLang="en-US" sz="2000" dirty="0">
                <a:latin typeface="メイリオ" panose="020B0604030504040204" pitchFamily="50" charset="-128"/>
                <a:ea typeface="メイリオ" panose="020B0604030504040204" pitchFamily="50" charset="-128"/>
              </a:rPr>
              <a:t>ような権利と義務の関係</a:t>
            </a:r>
            <a:r>
              <a:rPr lang="ja-JP" altLang="en-US" sz="2000" dirty="0" smtClean="0">
                <a:latin typeface="メイリオ" panose="020B0604030504040204" pitchFamily="50" charset="-128"/>
                <a:ea typeface="メイリオ" panose="020B0604030504040204" pitchFamily="50" charset="-128"/>
              </a:rPr>
              <a:t>が生</a:t>
            </a:r>
            <a:r>
              <a:rPr lang="ja-JP" altLang="en-US" sz="2000" dirty="0">
                <a:latin typeface="メイリオ" panose="020B0604030504040204" pitchFamily="50" charset="-128"/>
                <a:ea typeface="メイリオ" panose="020B0604030504040204" pitchFamily="50" charset="-128"/>
              </a:rPr>
              <a:t>ずるでしょうか</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17" name="下矢印 16"/>
          <p:cNvSpPr/>
          <p:nvPr/>
        </p:nvSpPr>
        <p:spPr>
          <a:xfrm>
            <a:off x="3933103" y="1576863"/>
            <a:ext cx="1459521" cy="188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1148745" y="2222759"/>
            <a:ext cx="7294416" cy="812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48745" y="3025643"/>
            <a:ext cx="7294416" cy="812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62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926" y="1221497"/>
            <a:ext cx="6019277" cy="186512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a:noAutofit/>
          </a:bodyPr>
          <a:lstStyle/>
          <a:p>
            <a:r>
              <a:rPr lang="ja-JP" altLang="en-US" sz="2400" dirty="0">
                <a:latin typeface="メイリオ" panose="020B0604030504040204" pitchFamily="50" charset="-128"/>
                <a:ea typeface="メイリオ" panose="020B0604030504040204" pitchFamily="50" charset="-128"/>
              </a:rPr>
              <a:t>契約が有効に成立すると、当事者はともに契約内容を誠実に履行する法的義務を負うことになり、正当な理由がない限り</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b="1" dirty="0" smtClean="0">
                <a:solidFill>
                  <a:srgbClr val="FF0000"/>
                </a:solidFill>
                <a:latin typeface="メイリオ" panose="020B0604030504040204" pitchFamily="50" charset="-128"/>
                <a:ea typeface="メイリオ" panose="020B0604030504040204" pitchFamily="50" charset="-128"/>
              </a:rPr>
              <a:t>一方的</a:t>
            </a:r>
            <a:r>
              <a:rPr lang="ja-JP" altLang="en-US" sz="2400" b="1" dirty="0">
                <a:solidFill>
                  <a:srgbClr val="FF0000"/>
                </a:solidFill>
                <a:latin typeface="メイリオ" panose="020B0604030504040204" pitchFamily="50" charset="-128"/>
                <a:ea typeface="メイリオ" panose="020B0604030504040204" pitchFamily="50" charset="-128"/>
              </a:rPr>
              <a:t>に解約することはできない。</a:t>
            </a: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4" name="円形吹き出し 3"/>
          <p:cNvSpPr/>
          <p:nvPr/>
        </p:nvSpPr>
        <p:spPr>
          <a:xfrm>
            <a:off x="6797555" y="1493475"/>
            <a:ext cx="1853738" cy="1321170"/>
          </a:xfrm>
          <a:prstGeom prst="wedgeEllipseCallout">
            <a:avLst>
              <a:gd name="adj1" fmla="val -70755"/>
              <a:gd name="adj2" fmla="val 50638"/>
            </a:avLst>
          </a:prstGeom>
          <a:solidFill>
            <a:srgbClr val="DBEE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民法の原則</a:t>
            </a:r>
          </a:p>
        </p:txBody>
      </p:sp>
      <p:sp>
        <p:nvSpPr>
          <p:cNvPr id="5" name="正方形/長方形 4"/>
          <p:cNvSpPr/>
          <p:nvPr/>
        </p:nvSpPr>
        <p:spPr>
          <a:xfrm>
            <a:off x="4269134" y="3638395"/>
            <a:ext cx="4641768" cy="1918483"/>
          </a:xfrm>
          <a:prstGeom prst="rect">
            <a:avLst/>
          </a:prstGeom>
          <a:solidFill>
            <a:srgbClr val="FFE181"/>
          </a:solidFill>
        </p:spPr>
        <p:style>
          <a:lnRef idx="2">
            <a:schemeClr val="dk1"/>
          </a:lnRef>
          <a:fillRef idx="1">
            <a:schemeClr val="lt1"/>
          </a:fillRef>
          <a:effectRef idx="0">
            <a:schemeClr val="dk1"/>
          </a:effectRef>
          <a:fontRef idx="minor">
            <a:schemeClr val="dk1"/>
          </a:fontRef>
        </p:style>
        <p:txBody>
          <a:bodyPr wrap="square">
            <a:noAutofit/>
          </a:bodyPr>
          <a:lstStyle/>
          <a:p>
            <a:pPr>
              <a:spcBef>
                <a:spcPts val="0"/>
              </a:spcBef>
              <a:spcAft>
                <a:spcPts val="0"/>
              </a:spcAft>
            </a:pPr>
            <a:r>
              <a:rPr lang="ja-JP" altLang="en-US" sz="2400" b="1" dirty="0">
                <a:solidFill>
                  <a:srgbClr val="FF0000"/>
                </a:solidFill>
                <a:latin typeface="メイリオ" panose="020B0604030504040204" pitchFamily="50" charset="-128"/>
                <a:ea typeface="メイリオ" panose="020B0604030504040204" pitchFamily="50" charset="-128"/>
              </a:rPr>
              <a:t>ただし、</a:t>
            </a:r>
            <a:r>
              <a:rPr lang="ja-JP" altLang="en-US" sz="2400" dirty="0">
                <a:latin typeface="メイリオ" panose="020B0604030504040204" pitchFamily="50" charset="-128"/>
                <a:ea typeface="メイリオ" panose="020B0604030504040204" pitchFamily="50" charset="-128"/>
              </a:rPr>
              <a:t>消費者と事業者との間には力の格差があり、</a:t>
            </a:r>
          </a:p>
          <a:p>
            <a:pPr>
              <a:spcBef>
                <a:spcPts val="0"/>
              </a:spcBef>
              <a:spcAft>
                <a:spcPts val="0"/>
              </a:spcAft>
            </a:pPr>
            <a:r>
              <a:rPr lang="ja-JP" altLang="en-US" sz="2400" b="1" u="sng" dirty="0">
                <a:latin typeface="メイリオ" panose="020B0604030504040204" pitchFamily="50" charset="-128"/>
                <a:ea typeface="メイリオ" panose="020B0604030504040204" pitchFamily="50" charset="-128"/>
              </a:rPr>
              <a:t>消費者を保護する法律や制度</a:t>
            </a:r>
            <a:r>
              <a:rPr lang="ja-JP" altLang="en-US" sz="2400" dirty="0">
                <a:latin typeface="メイリオ" panose="020B0604030504040204" pitchFamily="50" charset="-128"/>
                <a:ea typeface="メイリオ" panose="020B0604030504040204" pitchFamily="50" charset="-128"/>
              </a:rPr>
              <a:t>が準備されている。</a:t>
            </a:r>
          </a:p>
        </p:txBody>
      </p:sp>
      <p:sp>
        <p:nvSpPr>
          <p:cNvPr id="6" name="円形吹き出し 5"/>
          <p:cNvSpPr/>
          <p:nvPr/>
        </p:nvSpPr>
        <p:spPr>
          <a:xfrm>
            <a:off x="268963" y="4744077"/>
            <a:ext cx="3869543" cy="1770525"/>
          </a:xfrm>
          <a:prstGeom prst="wedgeEllipseCallout">
            <a:avLst>
              <a:gd name="adj1" fmla="val 57381"/>
              <a:gd name="adj2" fmla="val -14642"/>
            </a:avLst>
          </a:prstGeom>
          <a:solidFill>
            <a:srgbClr val="FFE1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消費者契約法・</a:t>
            </a:r>
          </a:p>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特定商取引法の取消、クーリング・オフなど</a:t>
            </a:r>
          </a:p>
        </p:txBody>
      </p:sp>
    </p:spTree>
    <p:extLst>
      <p:ext uri="{BB962C8B-B14F-4D97-AF65-F5344CB8AC3E}">
        <p14:creationId xmlns:p14="http://schemas.microsoft.com/office/powerpoint/2010/main" val="3134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221757" y="860976"/>
            <a:ext cx="8640000" cy="25680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クーリング・オフとは、</a:t>
            </a:r>
          </a:p>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a:t>
            </a:r>
            <a:r>
              <a:rPr lang="ja-JP" altLang="en-US" sz="2800" u="sng" dirty="0" smtClean="0">
                <a:solidFill>
                  <a:srgbClr val="FF0000"/>
                </a:solidFill>
                <a:latin typeface="メイリオ" panose="020B0604030504040204" pitchFamily="50" charset="-128"/>
                <a:ea typeface="メイリオ" panose="020B0604030504040204" pitchFamily="50" charset="-128"/>
              </a:rPr>
              <a:t>法定の販売方法で</a:t>
            </a:r>
            <a:r>
              <a:rPr lang="ja-JP" altLang="ja-JP" sz="2800" u="sng" dirty="0" smtClean="0">
                <a:latin typeface="メイリオ" panose="020B0604030504040204" pitchFamily="50" charset="-128"/>
                <a:ea typeface="メイリオ" panose="020B0604030504040204" pitchFamily="50" charset="-128"/>
              </a:rPr>
              <a:t>購入した商品</a:t>
            </a:r>
            <a:r>
              <a:rPr lang="ja-JP" altLang="en-US" sz="2800" u="sng" dirty="0" smtClean="0">
                <a:latin typeface="メイリオ" panose="020B0604030504040204" pitchFamily="50" charset="-128"/>
                <a:ea typeface="メイリオ" panose="020B0604030504040204" pitchFamily="50" charset="-128"/>
              </a:rPr>
              <a:t>やサービスが、</a:t>
            </a:r>
            <a:r>
              <a:rPr lang="en-US" altLang="ja-JP" sz="2800" u="sng" dirty="0" smtClean="0">
                <a:latin typeface="メイリオ" panose="020B0604030504040204" pitchFamily="50" charset="-128"/>
                <a:ea typeface="メイリオ" panose="020B0604030504040204" pitchFamily="50" charset="-128"/>
              </a:rPr>
              <a:t/>
            </a:r>
            <a:br>
              <a:rPr lang="en-US" altLang="ja-JP" sz="2800" u="sng" dirty="0" smtClean="0">
                <a:latin typeface="メイリオ" panose="020B0604030504040204" pitchFamily="50" charset="-128"/>
                <a:ea typeface="メイリオ" panose="020B0604030504040204" pitchFamily="50" charset="-128"/>
              </a:rPr>
            </a:br>
            <a:r>
              <a:rPr lang="ja-JP" altLang="en-US" sz="2800" u="sng" dirty="0" smtClean="0">
                <a:solidFill>
                  <a:srgbClr val="FF0000"/>
                </a:solidFill>
                <a:latin typeface="メイリオ" panose="020B0604030504040204" pitchFamily="50" charset="-128"/>
                <a:ea typeface="メイリオ" panose="020B0604030504040204" pitchFamily="50" charset="-128"/>
              </a:rPr>
              <a:t>本当に</a:t>
            </a:r>
            <a:r>
              <a:rPr lang="ja-JP" altLang="ja-JP" sz="2800" u="sng" dirty="0" smtClean="0">
                <a:solidFill>
                  <a:srgbClr val="FF0000"/>
                </a:solidFill>
                <a:latin typeface="メイリオ" panose="020B0604030504040204" pitchFamily="50" charset="-128"/>
                <a:ea typeface="メイリオ" panose="020B0604030504040204" pitchFamily="50" charset="-128"/>
              </a:rPr>
              <a:t>必要か</a:t>
            </a:r>
            <a:r>
              <a:rPr lang="ja-JP" altLang="en-US" sz="2800" u="sng" dirty="0" smtClean="0">
                <a:solidFill>
                  <a:srgbClr val="FF0000"/>
                </a:solidFill>
                <a:latin typeface="メイリオ" panose="020B0604030504040204" pitchFamily="50" charset="-128"/>
                <a:ea typeface="メイリオ" panose="020B0604030504040204" pitchFamily="50" charset="-128"/>
              </a:rPr>
              <a:t>どうか</a:t>
            </a:r>
            <a:r>
              <a:rPr lang="ja-JP" altLang="ja-JP" sz="2800" u="sng" dirty="0" smtClean="0">
                <a:solidFill>
                  <a:srgbClr val="FF0000"/>
                </a:solidFill>
                <a:latin typeface="メイリオ" panose="020B0604030504040204" pitchFamily="50" charset="-128"/>
                <a:ea typeface="メイリオ" panose="020B0604030504040204" pitchFamily="50" charset="-128"/>
              </a:rPr>
              <a:t>を考え直す</a:t>
            </a:r>
            <a:r>
              <a:rPr lang="en-US" altLang="ja-JP" sz="2800" u="sng" dirty="0" smtClean="0">
                <a:solidFill>
                  <a:srgbClr val="FF0000"/>
                </a:solidFill>
                <a:latin typeface="メイリオ" panose="020B0604030504040204" pitchFamily="50" charset="-128"/>
                <a:ea typeface="メイリオ" panose="020B0604030504040204" pitchFamily="50" charset="-128"/>
              </a:rPr>
              <a:t>(</a:t>
            </a:r>
            <a:r>
              <a:rPr lang="ja-JP" altLang="en-US" sz="2800" u="sng" dirty="0" smtClean="0">
                <a:solidFill>
                  <a:srgbClr val="FF0000"/>
                </a:solidFill>
                <a:latin typeface="メイリオ" panose="020B0604030504040204" pitchFamily="50" charset="-128"/>
                <a:ea typeface="メイリオ" panose="020B0604030504040204" pitchFamily="50" charset="-128"/>
              </a:rPr>
              <a:t>頭を冷やす</a:t>
            </a:r>
            <a:r>
              <a:rPr lang="en-US" altLang="ja-JP" sz="2800" u="sng" dirty="0" smtClean="0">
                <a:solidFill>
                  <a:srgbClr val="FF0000"/>
                </a:solidFill>
                <a:latin typeface="メイリオ" panose="020B0604030504040204" pitchFamily="50" charset="-128"/>
                <a:ea typeface="メイリオ" panose="020B0604030504040204" pitchFamily="50" charset="-128"/>
              </a:rPr>
              <a:t>)</a:t>
            </a:r>
            <a:r>
              <a:rPr lang="ja-JP" altLang="ja-JP" sz="2800" u="sng" dirty="0" smtClean="0">
                <a:solidFill>
                  <a:srgbClr val="FF0000"/>
                </a:solidFill>
                <a:latin typeface="メイリオ" panose="020B0604030504040204" pitchFamily="50" charset="-128"/>
                <a:ea typeface="メイリオ" panose="020B0604030504040204" pitchFamily="50" charset="-128"/>
              </a:rPr>
              <a:t>期間</a:t>
            </a:r>
            <a:r>
              <a:rPr lang="ja-JP" altLang="en-US" sz="2800" dirty="0" smtClean="0">
                <a:latin typeface="メイリオ" panose="020B0604030504040204" pitchFamily="50" charset="-128"/>
                <a:ea typeface="メイリオ" panose="020B0604030504040204" pitchFamily="50" charset="-128"/>
              </a:rPr>
              <a:t>」</a:t>
            </a:r>
            <a:r>
              <a:rPr lang="ja-JP" altLang="ja-JP" sz="2800" dirty="0" smtClean="0">
                <a:latin typeface="メイリオ" panose="020B0604030504040204" pitchFamily="50" charset="-128"/>
                <a:ea typeface="メイリオ" panose="020B0604030504040204" pitchFamily="50" charset="-128"/>
              </a:rPr>
              <a:t>のこと</a:t>
            </a:r>
            <a:r>
              <a:rPr lang="ja-JP" altLang="en-US" sz="2800" dirty="0" smtClean="0">
                <a:latin typeface="メイリオ" panose="020B0604030504040204" pitchFamily="50" charset="-128"/>
                <a:ea typeface="メイリオ" panose="020B0604030504040204" pitchFamily="50" charset="-128"/>
              </a:rPr>
              <a:t>。不意打ち性のある取引などに設けられた</a:t>
            </a:r>
          </a:p>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消費者を保護するための</a:t>
            </a:r>
            <a:r>
              <a:rPr lang="ja-JP" altLang="en-US" sz="2800" dirty="0" smtClean="0">
                <a:solidFill>
                  <a:srgbClr val="FF0000"/>
                </a:solidFill>
                <a:latin typeface="メイリオ" panose="020B0604030504040204" pitchFamily="50" charset="-128"/>
                <a:ea typeface="メイリオ" panose="020B0604030504040204" pitchFamily="50" charset="-128"/>
              </a:rPr>
              <a:t>特別な</a:t>
            </a:r>
            <a:r>
              <a:rPr lang="ja-JP" altLang="en-US" sz="2800" dirty="0" smtClean="0">
                <a:latin typeface="メイリオ" panose="020B0604030504040204" pitchFamily="50" charset="-128"/>
                <a:ea typeface="メイリオ" panose="020B0604030504040204" pitchFamily="50" charset="-128"/>
              </a:rPr>
              <a:t>規定。</a:t>
            </a:r>
            <a:endParaRPr lang="ja-JP" altLang="en-US" sz="2800" b="1"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商取引法のクーリング・オフ</a:t>
            </a:r>
          </a:p>
        </p:txBody>
      </p:sp>
      <p:pic>
        <p:nvPicPr>
          <p:cNvPr id="8" name="図 7"/>
          <p:cNvPicPr>
            <a:picLocks noChangeAspect="1"/>
          </p:cNvPicPr>
          <p:nvPr/>
        </p:nvPicPr>
        <p:blipFill>
          <a:blip r:embed="rId2"/>
          <a:stretch>
            <a:fillRect/>
          </a:stretch>
        </p:blipFill>
        <p:spPr>
          <a:xfrm>
            <a:off x="5365838" y="3747352"/>
            <a:ext cx="2633440" cy="2287107"/>
          </a:xfrm>
          <a:prstGeom prst="rect">
            <a:avLst/>
          </a:prstGeom>
        </p:spPr>
      </p:pic>
    </p:spTree>
    <p:extLst>
      <p:ext uri="{BB962C8B-B14F-4D97-AF65-F5344CB8AC3E}">
        <p14:creationId xmlns:p14="http://schemas.microsoft.com/office/powerpoint/2010/main" val="5945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989379" y="1284997"/>
            <a:ext cx="2239608" cy="1945069"/>
          </a:xfrm>
          <a:prstGeom prst="rect">
            <a:avLst/>
          </a:prstGeom>
        </p:spPr>
      </p:pic>
      <p:sp>
        <p:nvSpPr>
          <p:cNvPr id="7" name="角丸四角形 6"/>
          <p:cNvSpPr/>
          <p:nvPr/>
        </p:nvSpPr>
        <p:spPr>
          <a:xfrm>
            <a:off x="177059" y="3594952"/>
            <a:ext cx="8408141" cy="1655838"/>
          </a:xfrm>
          <a:prstGeom prst="roundRect">
            <a:avLst>
              <a:gd name="adj" fmla="val 7463"/>
            </a:avLst>
          </a:prstGeom>
          <a:solidFill>
            <a:srgbClr val="DBE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txBox="1">
            <a:spLocks/>
          </p:cNvSpPr>
          <p:nvPr/>
        </p:nvSpPr>
        <p:spPr>
          <a:xfrm>
            <a:off x="221757" y="860976"/>
            <a:ext cx="8640000" cy="25680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クーリング・オフとは、</a:t>
            </a:r>
          </a:p>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a:t>
            </a:r>
            <a:r>
              <a:rPr lang="ja-JP" altLang="en-US" sz="2400" u="sng" dirty="0" smtClean="0">
                <a:solidFill>
                  <a:srgbClr val="FF0000"/>
                </a:solidFill>
                <a:latin typeface="メイリオ" panose="020B0604030504040204" pitchFamily="50" charset="-128"/>
                <a:ea typeface="メイリオ" panose="020B0604030504040204" pitchFamily="50" charset="-128"/>
              </a:rPr>
              <a:t>法定の販売方法で</a:t>
            </a:r>
            <a:r>
              <a:rPr lang="ja-JP" altLang="ja-JP" sz="2400" u="sng" dirty="0" smtClean="0">
                <a:latin typeface="メイリオ" panose="020B0604030504040204" pitchFamily="50" charset="-128"/>
                <a:ea typeface="メイリオ" panose="020B0604030504040204" pitchFamily="50" charset="-128"/>
              </a:rPr>
              <a:t>購入した商品</a:t>
            </a:r>
            <a:r>
              <a:rPr lang="ja-JP" altLang="en-US" sz="2400" u="sng" dirty="0" smtClean="0">
                <a:latin typeface="メイリオ" panose="020B0604030504040204" pitchFamily="50" charset="-128"/>
                <a:ea typeface="メイリオ" panose="020B0604030504040204" pitchFamily="50" charset="-128"/>
              </a:rPr>
              <a:t>やサービスが、</a:t>
            </a:r>
            <a:r>
              <a:rPr lang="en-US" altLang="ja-JP" sz="2400" u="sng" dirty="0" smtClean="0">
                <a:latin typeface="メイリオ" panose="020B0604030504040204" pitchFamily="50" charset="-128"/>
                <a:ea typeface="メイリオ" panose="020B0604030504040204" pitchFamily="50" charset="-128"/>
              </a:rPr>
              <a:t/>
            </a:r>
            <a:br>
              <a:rPr lang="en-US" altLang="ja-JP" sz="2400" u="sng" dirty="0" smtClean="0">
                <a:latin typeface="メイリオ" panose="020B0604030504040204" pitchFamily="50" charset="-128"/>
                <a:ea typeface="メイリオ" panose="020B0604030504040204" pitchFamily="50" charset="-128"/>
              </a:rPr>
            </a:br>
            <a:r>
              <a:rPr lang="ja-JP" altLang="en-US" sz="2400" u="sng" dirty="0" smtClean="0">
                <a:solidFill>
                  <a:srgbClr val="FF0000"/>
                </a:solidFill>
                <a:latin typeface="メイリオ" panose="020B0604030504040204" pitchFamily="50" charset="-128"/>
                <a:ea typeface="メイリオ" panose="020B0604030504040204" pitchFamily="50" charset="-128"/>
              </a:rPr>
              <a:t>本当に</a:t>
            </a:r>
            <a:r>
              <a:rPr lang="ja-JP" altLang="ja-JP" sz="2400" u="sng" dirty="0" smtClean="0">
                <a:solidFill>
                  <a:srgbClr val="FF0000"/>
                </a:solidFill>
                <a:latin typeface="メイリオ" panose="020B0604030504040204" pitchFamily="50" charset="-128"/>
                <a:ea typeface="メイリオ" panose="020B0604030504040204" pitchFamily="50" charset="-128"/>
              </a:rPr>
              <a:t>必要か</a:t>
            </a:r>
            <a:r>
              <a:rPr lang="ja-JP" altLang="en-US" sz="2400" u="sng" dirty="0" smtClean="0">
                <a:solidFill>
                  <a:srgbClr val="FF0000"/>
                </a:solidFill>
                <a:latin typeface="メイリオ" panose="020B0604030504040204" pitchFamily="50" charset="-128"/>
                <a:ea typeface="メイリオ" panose="020B0604030504040204" pitchFamily="50" charset="-128"/>
              </a:rPr>
              <a:t>どうか</a:t>
            </a:r>
            <a:r>
              <a:rPr lang="ja-JP" altLang="ja-JP" sz="2400" u="sng" dirty="0" smtClean="0">
                <a:solidFill>
                  <a:srgbClr val="FF0000"/>
                </a:solidFill>
                <a:latin typeface="メイリオ" panose="020B0604030504040204" pitchFamily="50" charset="-128"/>
                <a:ea typeface="メイリオ" panose="020B0604030504040204" pitchFamily="50" charset="-128"/>
              </a:rPr>
              <a:t>を考え直す</a:t>
            </a:r>
            <a:r>
              <a:rPr lang="en-US" altLang="ja-JP" sz="2400" u="sng" dirty="0" smtClean="0">
                <a:solidFill>
                  <a:srgbClr val="FF0000"/>
                </a:solidFill>
                <a:latin typeface="メイリオ" panose="020B0604030504040204" pitchFamily="50" charset="-128"/>
                <a:ea typeface="メイリオ" panose="020B0604030504040204" pitchFamily="50" charset="-128"/>
              </a:rPr>
              <a:t>(</a:t>
            </a:r>
            <a:r>
              <a:rPr lang="ja-JP" altLang="en-US" sz="2400" u="sng" dirty="0" smtClean="0">
                <a:solidFill>
                  <a:srgbClr val="FF0000"/>
                </a:solidFill>
                <a:latin typeface="メイリオ" panose="020B0604030504040204" pitchFamily="50" charset="-128"/>
                <a:ea typeface="メイリオ" panose="020B0604030504040204" pitchFamily="50" charset="-128"/>
              </a:rPr>
              <a:t>頭を冷やす</a:t>
            </a:r>
            <a:r>
              <a:rPr lang="en-US" altLang="ja-JP" sz="2400" u="sng" dirty="0" smtClean="0">
                <a:solidFill>
                  <a:srgbClr val="FF0000"/>
                </a:solidFill>
                <a:latin typeface="メイリオ" panose="020B0604030504040204" pitchFamily="50" charset="-128"/>
                <a:ea typeface="メイリオ" panose="020B0604030504040204" pitchFamily="50" charset="-128"/>
              </a:rPr>
              <a:t>)</a:t>
            </a:r>
            <a:r>
              <a:rPr lang="ja-JP" altLang="ja-JP" sz="2400" u="sng" dirty="0" smtClean="0">
                <a:solidFill>
                  <a:srgbClr val="FF0000"/>
                </a:solidFill>
                <a:latin typeface="メイリオ" panose="020B0604030504040204" pitchFamily="50" charset="-128"/>
                <a:ea typeface="メイリオ" panose="020B0604030504040204" pitchFamily="50" charset="-128"/>
              </a:rPr>
              <a:t>期間</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pPr marL="0" indent="0" fontAlgn="auto">
              <a:lnSpc>
                <a:spcPct val="120000"/>
              </a:lnSpc>
              <a:spcBef>
                <a:spcPts val="0"/>
              </a:spcBef>
              <a:spcAft>
                <a:spcPts val="0"/>
              </a:spcAft>
              <a:buFont typeface="Arial" pitchFamily="34" charset="0"/>
              <a:buNone/>
            </a:pPr>
            <a:r>
              <a:rPr lang="ja-JP" altLang="ja-JP" sz="2400" dirty="0" smtClean="0">
                <a:latin typeface="メイリオ" panose="020B0604030504040204" pitchFamily="50" charset="-128"/>
                <a:ea typeface="メイリオ" panose="020B0604030504040204" pitchFamily="50" charset="-128"/>
              </a:rPr>
              <a:t>のこと</a:t>
            </a:r>
            <a:r>
              <a:rPr lang="ja-JP" altLang="en-US" sz="2400" dirty="0" smtClean="0">
                <a:latin typeface="メイリオ" panose="020B0604030504040204" pitchFamily="50" charset="-128"/>
                <a:ea typeface="メイリオ" panose="020B0604030504040204" pitchFamily="50" charset="-128"/>
              </a:rPr>
              <a:t>。不意打ち性のある取引などに設けられた</a:t>
            </a:r>
          </a:p>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消費者を保護するための</a:t>
            </a:r>
            <a:r>
              <a:rPr lang="ja-JP" altLang="en-US" sz="2400" dirty="0" smtClean="0">
                <a:solidFill>
                  <a:srgbClr val="FF0000"/>
                </a:solidFill>
                <a:latin typeface="メイリオ" panose="020B0604030504040204" pitchFamily="50" charset="-128"/>
                <a:ea typeface="メイリオ" panose="020B0604030504040204" pitchFamily="50" charset="-128"/>
              </a:rPr>
              <a:t>特別な</a:t>
            </a:r>
            <a:r>
              <a:rPr lang="ja-JP" altLang="en-US" sz="2400" dirty="0" smtClean="0">
                <a:latin typeface="メイリオ" panose="020B0604030504040204" pitchFamily="50" charset="-128"/>
                <a:ea typeface="メイリオ" panose="020B0604030504040204" pitchFamily="50" charset="-128"/>
              </a:rPr>
              <a:t>規定。</a:t>
            </a:r>
            <a:endParaRPr lang="ja-JP" altLang="en-US" sz="2400" b="1"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商取引法のクーリング・オフ</a:t>
            </a:r>
          </a:p>
        </p:txBody>
      </p:sp>
      <p:sp>
        <p:nvSpPr>
          <p:cNvPr id="2" name="正方形/長方形 1"/>
          <p:cNvSpPr/>
          <p:nvPr/>
        </p:nvSpPr>
        <p:spPr>
          <a:xfrm>
            <a:off x="221756" y="3594952"/>
            <a:ext cx="8640000" cy="1655838"/>
          </a:xfrm>
          <a:prstGeom prst="rect">
            <a:avLst/>
          </a:prstGeom>
        </p:spPr>
        <p:txBody>
          <a:bodyPr wrap="square">
            <a:spAutoFit/>
          </a:bodyPr>
          <a:lstStyle/>
          <a:p>
            <a:r>
              <a:rPr lang="ja-JP" altLang="en-US" sz="2800" dirty="0" smtClean="0">
                <a:latin typeface="メイリオ" panose="020B0604030504040204" pitchFamily="50" charset="-128"/>
                <a:ea typeface="メイリオ" panose="020B0604030504040204" pitchFamily="50" charset="-128"/>
              </a:rPr>
              <a:t>⇒そもそも</a:t>
            </a:r>
            <a:r>
              <a:rPr lang="ja-JP" altLang="en-US" sz="2800" u="sng" dirty="0">
                <a:solidFill>
                  <a:srgbClr val="FF0000"/>
                </a:solidFill>
                <a:latin typeface="メイリオ" panose="020B0604030504040204" pitchFamily="50" charset="-128"/>
                <a:ea typeface="メイリオ" panose="020B0604030504040204" pitchFamily="50" charset="-128"/>
              </a:rPr>
              <a:t>クーリング・オフができる取引は</a:t>
            </a:r>
            <a:r>
              <a:rPr lang="ja-JP" altLang="en-US" sz="2800" u="sng" dirty="0" smtClean="0">
                <a:solidFill>
                  <a:srgbClr val="FF0000"/>
                </a:solidFill>
                <a:latin typeface="メイリオ" panose="020B0604030504040204" pitchFamily="50" charset="-128"/>
                <a:ea typeface="メイリオ" panose="020B0604030504040204" pitchFamily="50" charset="-128"/>
              </a:rPr>
              <a:t>例外</a:t>
            </a:r>
            <a:r>
              <a:rPr lang="ja-JP" altLang="en-US" sz="2800" dirty="0" smtClean="0">
                <a:latin typeface="メイリオ" panose="020B0604030504040204" pitchFamily="50" charset="-128"/>
                <a:ea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店舗販売</a:t>
            </a:r>
            <a:r>
              <a:rPr lang="ja-JP" altLang="en-US" sz="2400" b="1" dirty="0" smtClean="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通信販売</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インターネット通販も含む</a:t>
            </a:r>
            <a:r>
              <a:rPr lang="en-US" altLang="ja-JP" sz="2400" b="1" dirty="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a:t>
            </a:r>
            <a:r>
              <a:rPr lang="en-US" altLang="ja-JP" sz="2400" b="1" dirty="0" smtClean="0">
                <a:latin typeface="メイリオ" panose="020B0604030504040204" pitchFamily="50" charset="-128"/>
                <a:ea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rPr>
              <a:t>等</a:t>
            </a:r>
            <a:r>
              <a:rPr lang="ja-JP" altLang="en-US" sz="2400" b="1" dirty="0">
                <a:latin typeface="メイリオ" panose="020B0604030504040204" pitchFamily="50" charset="-128"/>
                <a:ea typeface="メイリオ" panose="020B0604030504040204" pitchFamily="50" charset="-128"/>
              </a:rPr>
              <a:t>には、</a:t>
            </a:r>
            <a:r>
              <a:rPr lang="ja-JP" altLang="en-US" sz="2400" b="1" dirty="0">
                <a:solidFill>
                  <a:srgbClr val="FF0000"/>
                </a:solidFill>
                <a:latin typeface="メイリオ" panose="020B0604030504040204" pitchFamily="50" charset="-128"/>
                <a:ea typeface="メイリオ" panose="020B0604030504040204" pitchFamily="50" charset="-128"/>
              </a:rPr>
              <a:t>クーリング・オフ制度はない</a:t>
            </a:r>
            <a:r>
              <a:rPr lang="ja-JP" altLang="en-US" sz="2400" b="1" dirty="0">
                <a:latin typeface="メイリオ" panose="020B0604030504040204" pitchFamily="50" charset="-128"/>
                <a:ea typeface="メイリオ" panose="020B0604030504040204" pitchFamily="50" charset="-128"/>
              </a:rPr>
              <a:t>ことに注意。</a:t>
            </a:r>
            <a:endParaRPr lang="ja-JP" altLang="en-US" sz="2400" b="1" dirty="0"/>
          </a:p>
        </p:txBody>
      </p:sp>
      <p:sp>
        <p:nvSpPr>
          <p:cNvPr id="6" name="星 7 5"/>
          <p:cNvSpPr/>
          <p:nvPr/>
        </p:nvSpPr>
        <p:spPr>
          <a:xfrm>
            <a:off x="3609680" y="5292830"/>
            <a:ext cx="4975520" cy="1317625"/>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758009" y="5657716"/>
            <a:ext cx="3246421" cy="587853"/>
          </a:xfrm>
          <a:prstGeom prst="rect">
            <a:avLst/>
          </a:prstGeom>
          <a:noFill/>
        </p:spPr>
        <p:txBody>
          <a:bodyPr wrap="square" rtlCol="0">
            <a:spAutoFit/>
          </a:bodyPr>
          <a:lstStyle/>
          <a:p>
            <a:r>
              <a:rPr kumimoji="1" lang="ja-JP" altLang="en-US" sz="2800" b="1" dirty="0" smtClean="0">
                <a:latin typeface="メイリオ" panose="020B0604030504040204" pitchFamily="50" charset="-128"/>
                <a:ea typeface="メイリオ" panose="020B0604030504040204" pitchFamily="50" charset="-128"/>
              </a:rPr>
              <a:t>契約は慎重に！</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33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par>
                                <p:cTn id="18" presetID="26" presetClass="emph" presetSubtype="0" fill="hold" grpId="1" nodeType="with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305136" y="3729001"/>
            <a:ext cx="3597564" cy="2914466"/>
          </a:xfrm>
          <a:prstGeom prst="roundRect">
            <a:avLst>
              <a:gd name="adj" fmla="val 3550"/>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4596" y="3729001"/>
            <a:ext cx="5379409" cy="2831544"/>
          </a:xfrm>
          <a:prstGeom prst="rect">
            <a:avLst/>
          </a:prstGeom>
          <a:noFill/>
        </p:spPr>
        <p:txBody>
          <a:bodyPr wrap="square" rtlCol="0">
            <a:spAutoFit/>
          </a:bodyPr>
          <a:lstStyle/>
          <a:p>
            <a:pPr>
              <a:lnSpc>
                <a:spcPct val="100000"/>
              </a:lnSpc>
              <a:spcBef>
                <a:spcPts val="1800"/>
              </a:spcBef>
              <a:spcAft>
                <a:spcPts val="600"/>
              </a:spcAft>
            </a:pPr>
            <a:r>
              <a:rPr lang="ja-JP" altLang="en-US" sz="2400" dirty="0">
                <a:latin typeface="メイリオ" panose="020B0604030504040204" pitchFamily="50" charset="-128"/>
                <a:ea typeface="メイリオ" panose="020B0604030504040204" pitchFamily="50" charset="-128"/>
              </a:rPr>
              <a:t>＜クーリング・オフの要件と効果＞</a:t>
            </a:r>
            <a:endParaRPr lang="en-US" altLang="ja-JP" sz="2400" dirty="0">
              <a:latin typeface="メイリオ" panose="020B0604030504040204" pitchFamily="50" charset="-128"/>
              <a:ea typeface="メイリオ" panose="020B0604030504040204" pitchFamily="50" charset="-128"/>
            </a:endParaRPr>
          </a:p>
          <a:p>
            <a:pPr>
              <a:lnSpc>
                <a:spcPct val="100000"/>
              </a:lnSpc>
              <a:spcBef>
                <a:spcPts val="600"/>
              </a:spcBef>
              <a:spcAft>
                <a:spcPts val="600"/>
              </a:spcAft>
            </a:pPr>
            <a:r>
              <a:rPr lang="ja-JP" altLang="en-US" sz="2000" dirty="0">
                <a:latin typeface="メイリオ" panose="020B0604030504040204" pitchFamily="50" charset="-128"/>
                <a:ea typeface="メイリオ" panose="020B0604030504040204" pitchFamily="50" charset="-128"/>
              </a:rPr>
              <a:t>① </a:t>
            </a:r>
            <a:r>
              <a:rPr lang="ja-JP" altLang="ja-JP" sz="2000" dirty="0">
                <a:latin typeface="メイリオ" panose="020B0604030504040204" pitchFamily="50" charset="-128"/>
                <a:ea typeface="メイリオ" panose="020B0604030504040204" pitchFamily="50" charset="-128"/>
              </a:rPr>
              <a:t>契約書面を受け取った日から</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② 販売方法ごとに決められた</a:t>
            </a:r>
            <a:r>
              <a:rPr lang="ja-JP" altLang="en-US" sz="2000" dirty="0">
                <a:solidFill>
                  <a:srgbClr val="FF0000"/>
                </a:solidFill>
                <a:latin typeface="メイリオ" panose="020B0604030504040204" pitchFamily="50" charset="-128"/>
                <a:ea typeface="メイリオ" panose="020B0604030504040204" pitchFamily="50" charset="-128"/>
              </a:rPr>
              <a:t>一定の期間</a:t>
            </a:r>
            <a:r>
              <a:rPr lang="ja-JP" altLang="ja-JP" sz="2000" dirty="0">
                <a:solidFill>
                  <a:srgbClr val="FF0000"/>
                </a:solidFill>
                <a:latin typeface="メイリオ" panose="020B0604030504040204" pitchFamily="50" charset="-128"/>
                <a:ea typeface="メイリオ" panose="020B0604030504040204" pitchFamily="50" charset="-128"/>
              </a:rPr>
              <a:t>内</a:t>
            </a:r>
            <a:r>
              <a:rPr lang="en-US" altLang="ja-JP" sz="2000" dirty="0">
                <a:solidFill>
                  <a:srgbClr val="FF0000"/>
                </a:solidFill>
                <a:latin typeface="メイリオ" panose="020B0604030504040204" pitchFamily="50" charset="-128"/>
                <a:ea typeface="メイリオ" panose="020B0604030504040204" pitchFamily="50" charset="-128"/>
              </a:rPr>
              <a:t/>
            </a:r>
            <a:br>
              <a:rPr lang="en-US" altLang="ja-JP" sz="2000" dirty="0">
                <a:solidFill>
                  <a:srgbClr val="FF0000"/>
                </a:solidFill>
                <a:latin typeface="メイリオ" panose="020B0604030504040204" pitchFamily="50" charset="-128"/>
                <a:ea typeface="メイリオ" panose="020B0604030504040204" pitchFamily="50" charset="-128"/>
              </a:rPr>
            </a:br>
            <a:r>
              <a:rPr lang="en-US" altLang="ja-JP" sz="2000" dirty="0">
                <a:solidFill>
                  <a:srgbClr val="FF0000"/>
                </a:solidFill>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日間など</a:t>
            </a:r>
            <a:r>
              <a:rPr lang="en-US" altLang="ja-JP"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に</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③ </a:t>
            </a:r>
            <a:r>
              <a:rPr lang="ja-JP" altLang="ja-JP" sz="2000" dirty="0">
                <a:latin typeface="メイリオ" panose="020B0604030504040204" pitchFamily="50" charset="-128"/>
                <a:ea typeface="メイリオ" panose="020B0604030504040204" pitchFamily="50" charset="-128"/>
              </a:rPr>
              <a:t>文書で通知をすれば、</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④ 購入した</a:t>
            </a:r>
            <a:r>
              <a:rPr lang="ja-JP" altLang="ja-JP" sz="2000" dirty="0">
                <a:latin typeface="メイリオ" panose="020B0604030504040204" pitchFamily="50" charset="-128"/>
                <a:ea typeface="メイリオ" panose="020B0604030504040204" pitchFamily="50" charset="-128"/>
              </a:rPr>
              <a:t>商品</a:t>
            </a:r>
            <a:r>
              <a:rPr lang="ja-JP" altLang="en-US" sz="2000" dirty="0">
                <a:latin typeface="メイリオ" panose="020B0604030504040204" pitchFamily="50" charset="-128"/>
                <a:ea typeface="メイリオ" panose="020B0604030504040204" pitchFamily="50" charset="-128"/>
              </a:rPr>
              <a:t>やサービスを使っていて</a:t>
            </a:r>
            <a:r>
              <a:rPr lang="ja-JP" altLang="ja-JP" sz="2000" dirty="0">
                <a:latin typeface="メイリオ" panose="020B0604030504040204" pitchFamily="50" charset="-128"/>
                <a:ea typeface="メイリオ" panose="020B0604030504040204" pitchFamily="50" charset="-128"/>
              </a:rPr>
              <a:t>も</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ja-JP" sz="2000" dirty="0">
                <a:solidFill>
                  <a:srgbClr val="FF0000"/>
                </a:solidFill>
                <a:latin typeface="メイリオ" panose="020B0604030504040204" pitchFamily="50" charset="-128"/>
                <a:ea typeface="メイリオ" panose="020B0604030504040204" pitchFamily="50" charset="-128"/>
              </a:rPr>
              <a:t>無条件</a:t>
            </a:r>
            <a:r>
              <a:rPr lang="ja-JP" altLang="ja-JP" sz="2000" dirty="0">
                <a:latin typeface="メイリオ" panose="020B0604030504040204" pitchFamily="50" charset="-128"/>
                <a:ea typeface="メイリオ" panose="020B0604030504040204" pitchFamily="50" charset="-128"/>
              </a:rPr>
              <a:t>で</a:t>
            </a:r>
            <a:r>
              <a:rPr lang="ja-JP" altLang="en-US" sz="2000" dirty="0">
                <a:latin typeface="メイリオ" panose="020B0604030504040204" pitchFamily="50" charset="-128"/>
                <a:ea typeface="メイリオ" panose="020B0604030504040204" pitchFamily="50" charset="-128"/>
              </a:rPr>
              <a:t>契約を</a:t>
            </a:r>
            <a:r>
              <a:rPr lang="ja-JP" altLang="ja-JP" sz="2000" dirty="0">
                <a:latin typeface="メイリオ" panose="020B0604030504040204" pitchFamily="50" charset="-128"/>
                <a:ea typeface="メイリオ" panose="020B0604030504040204" pitchFamily="50" charset="-128"/>
              </a:rPr>
              <a:t>解約</a:t>
            </a:r>
            <a:r>
              <a:rPr lang="ja-JP" altLang="en-US" sz="2000" dirty="0">
                <a:latin typeface="メイリオ" panose="020B0604030504040204" pitchFamily="50" charset="-128"/>
                <a:ea typeface="メイリオ" panose="020B0604030504040204" pitchFamily="50" charset="-128"/>
              </a:rPr>
              <a:t>することができる。</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解約理由を説明する必要もない</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43284579"/>
              </p:ext>
            </p:extLst>
          </p:nvPr>
        </p:nvGraphicFramePr>
        <p:xfrm>
          <a:off x="302250" y="1372754"/>
          <a:ext cx="8204934" cy="2239163"/>
        </p:xfrm>
        <a:graphic>
          <a:graphicData uri="http://schemas.openxmlformats.org/drawingml/2006/table">
            <a:tbl>
              <a:tblPr firstRow="1" bandRow="1">
                <a:tableStyleId>{17292A2E-F333-43FB-9621-5CBBE7FDCDCB}</a:tableStyleId>
              </a:tblPr>
              <a:tblGrid>
                <a:gridCol w="6838148">
                  <a:extLst>
                    <a:ext uri="{9D8B030D-6E8A-4147-A177-3AD203B41FA5}">
                      <a16:colId xmlns:a16="http://schemas.microsoft.com/office/drawing/2014/main" val="803099911"/>
                    </a:ext>
                  </a:extLst>
                </a:gridCol>
                <a:gridCol w="1366786">
                  <a:extLst>
                    <a:ext uri="{9D8B030D-6E8A-4147-A177-3AD203B41FA5}">
                      <a16:colId xmlns:a16="http://schemas.microsoft.com/office/drawing/2014/main" val="4098320900"/>
                    </a:ext>
                  </a:extLst>
                </a:gridCol>
              </a:tblGrid>
              <a:tr h="378585">
                <a:tc>
                  <a:txBody>
                    <a:bodyPr/>
                    <a:lstStyle/>
                    <a:p>
                      <a:pPr algn="ctr"/>
                      <a:r>
                        <a:rPr kumimoji="1" lang="ja-JP" altLang="en-US" sz="2000" baseline="0" dirty="0" smtClean="0">
                          <a:latin typeface="メイリオ" panose="020B0604030504040204" pitchFamily="50" charset="-128"/>
                          <a:ea typeface="メイリオ" panose="020B0604030504040204" pitchFamily="50" charset="-128"/>
                        </a:rPr>
                        <a:t>販売方法</a:t>
                      </a:r>
                      <a:endParaRPr kumimoji="1" lang="en-US" altLang="ja-JP" sz="2000" baseline="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latin typeface="メイリオ" panose="020B0604030504040204" pitchFamily="50" charset="-128"/>
                          <a:ea typeface="メイリオ" panose="020B0604030504040204" pitchFamily="50" charset="-128"/>
                        </a:rPr>
                        <a:t>期間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171612"/>
                  </a:ext>
                </a:extLst>
              </a:tr>
              <a:tr h="961023">
                <a:tc>
                  <a:txBody>
                    <a:bodyPr/>
                    <a:lstStyle/>
                    <a:p>
                      <a:r>
                        <a:rPr lang="ja-JP" altLang="en-US" sz="2000" dirty="0" smtClean="0">
                          <a:latin typeface="メイリオ" panose="020B0604030504040204" pitchFamily="50" charset="-128"/>
                          <a:ea typeface="メイリオ" panose="020B0604030504040204" pitchFamily="50" charset="-128"/>
                        </a:rPr>
                        <a:t>訪問販売</a:t>
                      </a:r>
                      <a:r>
                        <a:rPr lang="ja-JP" altLang="en-US" sz="1800" dirty="0" smtClean="0">
                          <a:latin typeface="メイリオ" panose="020B0604030504040204" pitchFamily="50" charset="-128"/>
                          <a:ea typeface="メイリオ" panose="020B0604030504040204" pitchFamily="50" charset="-128"/>
                        </a:rPr>
                        <a:t>（突然家に販売員が来る）</a:t>
                      </a:r>
                    </a:p>
                    <a:p>
                      <a:r>
                        <a:rPr lang="ja-JP" altLang="en-US" sz="2000" dirty="0" smtClean="0">
                          <a:latin typeface="メイリオ" panose="020B0604030504040204" pitchFamily="50" charset="-128"/>
                          <a:ea typeface="メイリオ" panose="020B0604030504040204" pitchFamily="50" charset="-128"/>
                        </a:rPr>
                        <a:t>キャッチセールス</a:t>
                      </a:r>
                      <a:r>
                        <a:rPr lang="ja-JP" altLang="en-US" sz="1800" dirty="0" smtClean="0">
                          <a:latin typeface="メイリオ" panose="020B0604030504040204" pitchFamily="50" charset="-128"/>
                          <a:ea typeface="メイリオ" panose="020B0604030504040204" pitchFamily="50" charset="-128"/>
                        </a:rPr>
                        <a:t>（突然路上で呼び止められる）</a:t>
                      </a:r>
                      <a:endParaRPr lang="en-US" altLang="ja-JP" sz="18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アポイントメントセールス</a:t>
                      </a:r>
                      <a:r>
                        <a:rPr lang="ja-JP" altLang="en-US" sz="1800" dirty="0" smtClean="0">
                          <a:latin typeface="メイリオ" panose="020B0604030504040204" pitchFamily="50" charset="-128"/>
                          <a:ea typeface="メイリオ" panose="020B0604030504040204" pitchFamily="50" charset="-128"/>
                        </a:rPr>
                        <a:t>（突然電話等で呼び出される）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2000" dirty="0" smtClean="0">
                          <a:latin typeface="メイリオ" panose="020B0604030504040204" pitchFamily="50" charset="-128"/>
                          <a:ea typeface="メイリオ" panose="020B0604030504040204" pitchFamily="50" charset="-128"/>
                        </a:rPr>
                        <a:t>8</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576752"/>
                  </a:ext>
                </a:extLst>
              </a:tr>
              <a:tr h="378585">
                <a:tc>
                  <a:txBody>
                    <a:bodyPr/>
                    <a:lstStyle/>
                    <a:p>
                      <a:r>
                        <a:rPr kumimoji="1" lang="ja-JP" altLang="en-US" sz="2000" dirty="0" smtClean="0">
                          <a:latin typeface="メイリオ" panose="020B0604030504040204" pitchFamily="50" charset="-128"/>
                          <a:ea typeface="メイリオ" panose="020B0604030504040204" pitchFamily="50" charset="-128"/>
                        </a:rPr>
                        <a:t>継続的なサービス</a:t>
                      </a:r>
                      <a:r>
                        <a:rPr kumimoji="1" lang="ja-JP" altLang="en-US" sz="1800" dirty="0" smtClean="0">
                          <a:latin typeface="メイリオ" panose="020B0604030504040204" pitchFamily="50" charset="-128"/>
                          <a:ea typeface="メイリオ" panose="020B0604030504040204" pitchFamily="50" charset="-128"/>
                        </a:rPr>
                        <a:t>（語学教室、エステ、家庭教師など</a:t>
                      </a:r>
                      <a:r>
                        <a:rPr kumimoji="1" lang="en-US" altLang="ja-JP" sz="1800" dirty="0" smtClean="0">
                          <a:latin typeface="メイリオ" panose="020B0604030504040204" pitchFamily="50" charset="-128"/>
                          <a:ea typeface="メイリオ" panose="020B0604030504040204" pitchFamily="50" charset="-128"/>
                        </a:rPr>
                        <a:t>7</a:t>
                      </a:r>
                      <a:r>
                        <a:rPr kumimoji="1" lang="ja-JP" altLang="en-US" sz="1800" dirty="0" smtClean="0">
                          <a:latin typeface="メイリオ" panose="020B0604030504040204" pitchFamily="50" charset="-128"/>
                          <a:ea typeface="メイリオ" panose="020B0604030504040204" pitchFamily="50" charset="-128"/>
                        </a:rPr>
                        <a:t>業種）</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000" dirty="0" smtClean="0">
                          <a:latin typeface="メイリオ" panose="020B0604030504040204" pitchFamily="50" charset="-128"/>
                          <a:ea typeface="メイリオ" panose="020B0604030504040204" pitchFamily="50" charset="-128"/>
                        </a:rPr>
                        <a:t>8</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920569"/>
                  </a:ext>
                </a:extLst>
              </a:tr>
              <a:tr h="440843">
                <a:tc>
                  <a:txBody>
                    <a:bodyPr/>
                    <a:lstStyle/>
                    <a:p>
                      <a:r>
                        <a:rPr lang="ja-JP" altLang="en-US" sz="2000" dirty="0" smtClean="0">
                          <a:latin typeface="メイリオ" panose="020B0604030504040204" pitchFamily="50" charset="-128"/>
                          <a:ea typeface="メイリオ" panose="020B0604030504040204" pitchFamily="50" charset="-128"/>
                        </a:rPr>
                        <a:t>連鎖販売取引</a:t>
                      </a:r>
                      <a:r>
                        <a:rPr lang="ja-JP" altLang="en-US" sz="1800" dirty="0" smtClean="0">
                          <a:latin typeface="メイリオ" panose="020B0604030504040204" pitchFamily="50" charset="-128"/>
                          <a:ea typeface="メイリオ" panose="020B0604030504040204" pitchFamily="50" charset="-128"/>
                        </a:rPr>
                        <a:t>（マルチ商法、ネットワークビジネスともいう）</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000" dirty="0" smtClean="0">
                          <a:latin typeface="メイリオ" panose="020B0604030504040204" pitchFamily="50" charset="-128"/>
                          <a:ea typeface="メイリオ" panose="020B0604030504040204" pitchFamily="50" charset="-128"/>
                        </a:rPr>
                        <a:t>20</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677599"/>
                  </a:ext>
                </a:extLst>
              </a:tr>
            </a:tbl>
          </a:graphicData>
        </a:graphic>
      </p:graphicFrame>
      <p:sp>
        <p:nvSpPr>
          <p:cNvPr id="6" name="正方形/長方形 5"/>
          <p:cNvSpPr/>
          <p:nvPr/>
        </p:nvSpPr>
        <p:spPr>
          <a:xfrm>
            <a:off x="114596" y="836646"/>
            <a:ext cx="8580242" cy="535531"/>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＜若者がトラブルにあいやすい販売方法とクーリング・オフできる期間＞</a:t>
            </a: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a:t>
            </a:r>
            <a:r>
              <a:rPr lang="ja-JP" altLang="en-US" sz="2800" dirty="0" smtClean="0">
                <a:latin typeface="メイリオ" panose="020B0604030504040204" pitchFamily="50" charset="-128"/>
                <a:ea typeface="メイリオ" panose="020B0604030504040204" pitchFamily="50" charset="-128"/>
              </a:rPr>
              <a:t>オフ</a:t>
            </a:r>
            <a:endParaRPr lang="ja-JP" altLang="en-US"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940795" y="4488420"/>
            <a:ext cx="2326246" cy="924114"/>
          </a:xfrm>
          <a:prstGeom prst="rect">
            <a:avLst/>
          </a:prstGeom>
        </p:spPr>
      </p:pic>
      <p:pic>
        <p:nvPicPr>
          <p:cNvPr id="8" name="図 7"/>
          <p:cNvPicPr>
            <a:picLocks noChangeAspect="1"/>
          </p:cNvPicPr>
          <p:nvPr/>
        </p:nvPicPr>
        <p:blipFill rotWithShape="1">
          <a:blip r:embed="rId4"/>
          <a:srcRect l="4918" r="2382"/>
          <a:stretch/>
        </p:blipFill>
        <p:spPr>
          <a:xfrm>
            <a:off x="7066428" y="5372190"/>
            <a:ext cx="1694331" cy="1230933"/>
          </a:xfrm>
          <a:prstGeom prst="rect">
            <a:avLst/>
          </a:prstGeom>
        </p:spPr>
      </p:pic>
      <p:sp>
        <p:nvSpPr>
          <p:cNvPr id="9" name="テキスト ボックス 8"/>
          <p:cNvSpPr txBox="1"/>
          <p:nvPr/>
        </p:nvSpPr>
        <p:spPr>
          <a:xfrm>
            <a:off x="5555489" y="3731290"/>
            <a:ext cx="3096858" cy="830997"/>
          </a:xfrm>
          <a:prstGeom prst="rect">
            <a:avLst/>
          </a:prstGeom>
          <a:solidFill>
            <a:srgbClr val="E7EEF1"/>
          </a:solid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rPr>
              <a:t>全国共通の電話番号</a:t>
            </a:r>
            <a:r>
              <a:rPr kumimoji="1" lang="en-US" altLang="ja-JP" sz="2000" dirty="0" smtClean="0">
                <a:latin typeface="メイリオ" panose="020B0604030504040204" pitchFamily="50" charset="-128"/>
                <a:ea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「消費者ホットライン」</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494005" y="5921909"/>
            <a:ext cx="1932431" cy="638636"/>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消費者ホットライン</a:t>
            </a:r>
            <a:r>
              <a:rPr kumimoji="1" lang="en-US" altLang="ja-JP" sz="1000" dirty="0" smtClean="0">
                <a:latin typeface="メイリオ" panose="020B0604030504040204" pitchFamily="50" charset="-128"/>
                <a:ea typeface="メイリオ" panose="020B0604030504040204" pitchFamily="50" charset="-128"/>
              </a:rPr>
              <a:t>188</a:t>
            </a:r>
            <a:br>
              <a:rPr kumimoji="1" lang="en-US" altLang="ja-JP" sz="1000" dirty="0" smtClean="0">
                <a:latin typeface="メイリオ" panose="020B0604030504040204" pitchFamily="50" charset="-128"/>
                <a:ea typeface="メイリオ" panose="020B0604030504040204" pitchFamily="50" charset="-128"/>
              </a:rPr>
            </a:br>
            <a:r>
              <a:rPr kumimoji="1" lang="ja-JP" altLang="en-US" sz="1000" dirty="0" smtClean="0">
                <a:latin typeface="メイリオ" panose="020B0604030504040204" pitchFamily="50" charset="-128"/>
                <a:ea typeface="メイリオ" panose="020B0604030504040204" pitchFamily="50" charset="-128"/>
              </a:rPr>
              <a:t>イメージキャラクター</a:t>
            </a:r>
            <a:r>
              <a:rPr kumimoji="1" lang="en-US" altLang="ja-JP" sz="1000" dirty="0" smtClean="0">
                <a:latin typeface="メイリオ" panose="020B0604030504040204" pitchFamily="50" charset="-128"/>
                <a:ea typeface="メイリオ" panose="020B0604030504040204" pitchFamily="50" charset="-128"/>
              </a:rPr>
              <a:t/>
            </a:r>
            <a:br>
              <a:rPr kumimoji="1" lang="en-US" altLang="ja-JP" sz="1000" dirty="0" smtClean="0">
                <a:latin typeface="メイリオ" panose="020B0604030504040204" pitchFamily="50" charset="-128"/>
                <a:ea typeface="メイリオ" panose="020B0604030504040204" pitchFamily="50" charset="-128"/>
              </a:rPr>
            </a:br>
            <a:r>
              <a:rPr kumimoji="1" lang="ja-JP" altLang="en-US" sz="1000" dirty="0" smtClean="0">
                <a:latin typeface="メイリオ" panose="020B0604030504040204" pitchFamily="50" charset="-128"/>
                <a:ea typeface="メイリオ" panose="020B0604030504040204" pitchFamily="50" charset="-128"/>
              </a:rPr>
              <a:t>イヤヤン</a:t>
            </a:r>
            <a:endParaRPr kumimoji="1"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36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98576"/>
            <a:ext cx="9144000" cy="445932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smtClean="0">
                <a:latin typeface="メイリオ" pitchFamily="50" charset="-128"/>
                <a:ea typeface="メイリオ" pitchFamily="50" charset="-128"/>
                <a:cs typeface="メイリオ" pitchFamily="50" charset="-128"/>
              </a:rPr>
              <a:t>消費者トラブルに遭わないために①</a:t>
            </a:r>
            <a:r>
              <a:rPr lang="ja-JP" altLang="en-US" dirty="0" smtClean="0">
                <a:latin typeface="メイリオ" pitchFamily="50" charset="-128"/>
                <a:ea typeface="メイリオ" pitchFamily="50" charset="-128"/>
                <a:cs typeface="メイリオ" pitchFamily="50" charset="-128"/>
              </a:rPr>
              <a:t/>
            </a:r>
            <a:br>
              <a:rPr lang="ja-JP" altLang="en-US"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～契約の基礎と最近の消費者トラブル事例～</a:t>
            </a:r>
            <a:endParaRPr lang="en-US" altLang="ja-JP" sz="28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smtClean="0">
                <a:latin typeface="メイリオ" pitchFamily="50" charset="-128"/>
                <a:ea typeface="メイリオ" pitchFamily="50" charset="-128"/>
                <a:cs typeface="メイリオ" pitchFamily="50" charset="-128"/>
              </a:rPr>
              <a:t>消費者庁</a:t>
            </a:r>
            <a:endParaRPr lang="en-US" altLang="ja-JP" sz="44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smtClean="0">
                <a:latin typeface="メイリオ" pitchFamily="50" charset="-128"/>
                <a:ea typeface="メイリオ" pitchFamily="50" charset="-128"/>
                <a:cs typeface="メイリオ" pitchFamily="50" charset="-128"/>
              </a:rPr>
              <a:t>（協力：国民生活センター）</a:t>
            </a:r>
            <a:endParaRPr lang="ja-JP" altLang="en-US" sz="3600" dirty="0">
              <a:latin typeface="メイリオ" pitchFamily="50" charset="-128"/>
              <a:ea typeface="メイリオ" pitchFamily="50" charset="-128"/>
              <a:cs typeface="メイリオ" pitchFamily="50" charset="-128"/>
            </a:endParaRPr>
          </a:p>
        </p:txBody>
      </p:sp>
      <p:sp>
        <p:nvSpPr>
          <p:cNvPr id="3" name="正方形/長方形 2"/>
          <p:cNvSpPr/>
          <p:nvPr/>
        </p:nvSpPr>
        <p:spPr>
          <a:xfrm>
            <a:off x="2072640" y="972191"/>
            <a:ext cx="8046720" cy="707886"/>
          </a:xfrm>
          <a:prstGeom prst="rect">
            <a:avLst/>
          </a:prstGeom>
        </p:spPr>
        <p:txBody>
          <a:bodyPr wrap="square">
            <a:spAutoFit/>
          </a:bodyPr>
          <a:lstStyle/>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16967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5975" y="1002486"/>
            <a:ext cx="7886700" cy="941796"/>
          </a:xfrm>
          <a:prstGeom prst="rect">
            <a:avLst/>
          </a:prstGeom>
          <a:noFill/>
          <a:ln w="28575">
            <a:solidFill>
              <a:srgbClr val="FFC000"/>
            </a:solidFill>
          </a:ln>
        </p:spPr>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rPr>
              <a:t>「</a:t>
            </a:r>
            <a:r>
              <a:rPr kumimoji="1" lang="ja-JP" altLang="en-US" sz="2400" b="1" dirty="0" smtClean="0">
                <a:solidFill>
                  <a:srgbClr val="FF7B00"/>
                </a:solidFill>
                <a:latin typeface="メイリオ" panose="020B0604030504040204" pitchFamily="50" charset="-128"/>
                <a:ea typeface="メイリオ" panose="020B0604030504040204" pitchFamily="50" charset="-128"/>
              </a:rPr>
              <a:t>自分は引っかからない</a:t>
            </a:r>
            <a:r>
              <a:rPr kumimoji="1" lang="ja-JP" altLang="en-US" sz="2400" b="1" dirty="0" smtClean="0">
                <a:latin typeface="メイリオ" panose="020B0604030504040204" pitchFamily="50" charset="-128"/>
                <a:ea typeface="メイリオ" panose="020B0604030504040204" pitchFamily="50" charset="-128"/>
              </a:rPr>
              <a:t>」、「</a:t>
            </a:r>
            <a:r>
              <a:rPr kumimoji="1" lang="ja-JP" altLang="en-US" sz="2400" b="1" dirty="0" smtClean="0">
                <a:solidFill>
                  <a:srgbClr val="FF7B00"/>
                </a:solidFill>
                <a:latin typeface="メイリオ" panose="020B0604030504040204" pitchFamily="50" charset="-128"/>
                <a:ea typeface="メイリオ" panose="020B0604030504040204" pitchFamily="50" charset="-128"/>
              </a:rPr>
              <a:t>自分は大丈夫</a:t>
            </a:r>
            <a:r>
              <a:rPr kumimoji="1" lang="ja-JP" altLang="en-US" sz="2400" b="1" dirty="0" smtClean="0">
                <a:latin typeface="メイリオ" panose="020B0604030504040204" pitchFamily="50" charset="-128"/>
                <a:ea typeface="メイリオ" panose="020B0604030504040204" pitchFamily="50" charset="-128"/>
              </a:rPr>
              <a:t>」</a:t>
            </a:r>
            <a:r>
              <a:rPr kumimoji="1" lang="ja-JP" altLang="en-US" sz="2200" b="1" dirty="0" smtClean="0">
                <a:latin typeface="メイリオ" panose="020B0604030504040204" pitchFamily="50" charset="-128"/>
                <a:ea typeface="メイリオ" panose="020B0604030504040204" pitchFamily="50" charset="-128"/>
              </a:rPr>
              <a:t>と思っていませんか？</a:t>
            </a:r>
            <a:endParaRPr kumimoji="1" lang="ja-JP" altLang="en-US" sz="22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15975" y="4484275"/>
            <a:ext cx="7886700" cy="1015663"/>
          </a:xfrm>
          <a:prstGeom prst="rect">
            <a:avLst/>
          </a:prstGeom>
          <a:noFill/>
          <a:ln w="28575">
            <a:solidFill>
              <a:srgbClr val="FFC000"/>
            </a:solidFill>
          </a:ln>
        </p:spPr>
        <p:txBody>
          <a:bodyPr wrap="square" rtlCol="0">
            <a:spAutoFit/>
          </a:bodyPr>
          <a:lstStyle/>
          <a:p>
            <a:r>
              <a:rPr kumimoji="1" lang="en-US" altLang="ja-JP" sz="2200" b="1" dirty="0" smtClean="0">
                <a:latin typeface="メイリオ" panose="020B0604030504040204" pitchFamily="50" charset="-128"/>
                <a:ea typeface="メイリオ" panose="020B0604030504040204" pitchFamily="50" charset="-128"/>
              </a:rPr>
              <a:t>2022</a:t>
            </a:r>
            <a:r>
              <a:rPr kumimoji="1" lang="ja-JP" altLang="en-US" sz="2200" b="1" dirty="0" smtClean="0">
                <a:latin typeface="メイリオ" panose="020B0604030504040204" pitchFamily="50" charset="-128"/>
                <a:ea typeface="メイリオ" panose="020B0604030504040204" pitchFamily="50" charset="-128"/>
              </a:rPr>
              <a:t>年</a:t>
            </a:r>
            <a:r>
              <a:rPr kumimoji="1" lang="en-US" altLang="ja-JP" sz="2200" b="1" dirty="0" smtClean="0">
                <a:latin typeface="メイリオ" panose="020B0604030504040204" pitchFamily="50" charset="-128"/>
                <a:ea typeface="メイリオ" panose="020B0604030504040204" pitchFamily="50" charset="-128"/>
              </a:rPr>
              <a:t>4</a:t>
            </a:r>
            <a:r>
              <a:rPr kumimoji="1" lang="ja-JP" altLang="en-US" sz="2200" b="1" dirty="0" smtClean="0">
                <a:latin typeface="メイリオ" panose="020B0604030504040204" pitchFamily="50" charset="-128"/>
                <a:ea typeface="メイリオ" panose="020B0604030504040204" pitchFamily="50" charset="-128"/>
              </a:rPr>
              <a:t>月</a:t>
            </a:r>
            <a:r>
              <a:rPr kumimoji="1" lang="en-US" altLang="ja-JP" sz="2200" b="1" dirty="0" smtClean="0">
                <a:latin typeface="メイリオ" panose="020B0604030504040204" pitchFamily="50" charset="-128"/>
                <a:ea typeface="メイリオ" panose="020B0604030504040204" pitchFamily="50" charset="-128"/>
              </a:rPr>
              <a:t>1</a:t>
            </a:r>
            <a:r>
              <a:rPr kumimoji="1" lang="ja-JP" altLang="en-US" sz="2200" b="1" dirty="0" smtClean="0">
                <a:latin typeface="メイリオ" panose="020B0604030504040204" pitchFamily="50" charset="-128"/>
                <a:ea typeface="メイリオ" panose="020B0604030504040204" pitchFamily="50" charset="-128"/>
              </a:rPr>
              <a:t>日から、</a:t>
            </a:r>
            <a:r>
              <a:rPr kumimoji="1" lang="ja-JP" altLang="en-US" sz="2800" b="1" dirty="0" smtClean="0">
                <a:solidFill>
                  <a:srgbClr val="FF7B00"/>
                </a:solidFill>
                <a:latin typeface="メイリオ" panose="020B0604030504040204" pitchFamily="50" charset="-128"/>
                <a:ea typeface="メイリオ" panose="020B0604030504040204" pitchFamily="50" charset="-128"/>
              </a:rPr>
              <a:t>成年年齢が</a:t>
            </a:r>
            <a:r>
              <a:rPr kumimoji="1" lang="en-US" altLang="ja-JP" sz="2800" b="1" dirty="0" smtClean="0">
                <a:solidFill>
                  <a:srgbClr val="FF7B00"/>
                </a:solidFill>
                <a:latin typeface="メイリオ" panose="020B0604030504040204" pitchFamily="50" charset="-128"/>
                <a:ea typeface="メイリオ" panose="020B0604030504040204" pitchFamily="50" charset="-128"/>
              </a:rPr>
              <a:t>18</a:t>
            </a:r>
            <a:r>
              <a:rPr kumimoji="1" lang="ja-JP" altLang="en-US" sz="2800" b="1" dirty="0" smtClean="0">
                <a:solidFill>
                  <a:srgbClr val="FF7B00"/>
                </a:solidFill>
                <a:latin typeface="メイリオ" panose="020B0604030504040204" pitchFamily="50" charset="-128"/>
                <a:ea typeface="メイリオ" panose="020B0604030504040204" pitchFamily="50" charset="-128"/>
              </a:rPr>
              <a:t>歳に</a:t>
            </a:r>
            <a:r>
              <a:rPr kumimoji="1" lang="ja-JP" altLang="en-US" sz="2200" b="1" dirty="0" smtClean="0">
                <a:latin typeface="メイリオ" panose="020B0604030504040204" pitchFamily="50" charset="-128"/>
                <a:ea typeface="メイリオ" panose="020B0604030504040204" pitchFamily="50" charset="-128"/>
              </a:rPr>
              <a:t>引き下げられました。</a:t>
            </a:r>
            <a:endParaRPr kumimoji="1" lang="ja-JP" altLang="en-US" sz="22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15975" y="5632755"/>
            <a:ext cx="8426366" cy="498598"/>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a:t>
            </a:r>
            <a:r>
              <a:rPr kumimoji="1" lang="en-US" altLang="ja-JP" sz="2200" b="1" dirty="0" smtClean="0">
                <a:latin typeface="メイリオ" panose="020B0604030504040204" pitchFamily="50" charset="-128"/>
                <a:ea typeface="メイリオ" panose="020B0604030504040204" pitchFamily="50" charset="-128"/>
              </a:rPr>
              <a:t>18</a:t>
            </a:r>
            <a:r>
              <a:rPr kumimoji="1" lang="ja-JP" altLang="en-US" sz="2200" b="1" dirty="0" smtClean="0">
                <a:latin typeface="メイリオ" panose="020B0604030504040204" pitchFamily="50" charset="-128"/>
                <a:ea typeface="メイリオ" panose="020B0604030504040204" pitchFamily="50" charset="-128"/>
              </a:rPr>
              <a:t>歳・</a:t>
            </a:r>
            <a:r>
              <a:rPr kumimoji="1" lang="en-US" altLang="ja-JP" sz="2200" b="1" dirty="0" smtClean="0">
                <a:latin typeface="メイリオ" panose="020B0604030504040204" pitchFamily="50" charset="-128"/>
                <a:ea typeface="メイリオ" panose="020B0604030504040204" pitchFamily="50" charset="-128"/>
              </a:rPr>
              <a:t>19</a:t>
            </a:r>
            <a:r>
              <a:rPr kumimoji="1" lang="ja-JP" altLang="en-US" sz="2200" b="1" dirty="0" smtClean="0">
                <a:latin typeface="メイリオ" panose="020B0604030504040204" pitchFamily="50" charset="-128"/>
                <a:ea typeface="メイリオ" panose="020B0604030504040204" pitchFamily="50" charset="-128"/>
              </a:rPr>
              <a:t>歳において消費者トラブル</a:t>
            </a:r>
            <a:r>
              <a:rPr lang="ja-JP" altLang="en-US" sz="2200" b="1" dirty="0" smtClean="0">
                <a:latin typeface="メイリオ" panose="020B0604030504040204" pitchFamily="50" charset="-128"/>
                <a:ea typeface="メイリオ" panose="020B0604030504040204" pitchFamily="50" charset="-128"/>
              </a:rPr>
              <a:t>に</a:t>
            </a:r>
            <a:r>
              <a:rPr lang="ja-JP" altLang="en-US" sz="2200" b="1" dirty="0">
                <a:latin typeface="メイリオ" panose="020B0604030504040204" pitchFamily="50" charset="-128"/>
                <a:ea typeface="メイリオ" panose="020B0604030504040204" pitchFamily="50" charset="-128"/>
              </a:rPr>
              <a:t>遭</a:t>
            </a:r>
            <a:r>
              <a:rPr lang="ja-JP" altLang="en-US" sz="2200" b="1" dirty="0" smtClean="0">
                <a:latin typeface="メイリオ" panose="020B0604030504040204" pitchFamily="50" charset="-128"/>
                <a:ea typeface="メイリオ" panose="020B0604030504040204" pitchFamily="50" charset="-128"/>
              </a:rPr>
              <a:t>う</a:t>
            </a:r>
            <a:r>
              <a:rPr kumimoji="1" lang="ja-JP" altLang="en-US" sz="2200" b="1" dirty="0" smtClean="0">
                <a:latin typeface="メイリオ" panose="020B0604030504040204" pitchFamily="50" charset="-128"/>
                <a:ea typeface="メイリオ" panose="020B0604030504040204" pitchFamily="50" charset="-128"/>
              </a:rPr>
              <a:t>恐れがあります！</a:t>
            </a:r>
            <a:endParaRPr kumimoji="1" lang="ja-JP" altLang="en-US" sz="2200" b="1"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15975" y="2076678"/>
            <a:ext cx="8426366" cy="904863"/>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⇒消費者トラブルに遭ってしまった人の大部分が、</a:t>
            </a:r>
            <a:r>
              <a:rPr kumimoji="1" lang="en-US" altLang="ja-JP" sz="2200" b="1" dirty="0" smtClean="0">
                <a:latin typeface="メイリオ" panose="020B0604030504040204" pitchFamily="50" charset="-128"/>
                <a:ea typeface="メイリオ" panose="020B0604030504040204" pitchFamily="50" charset="-128"/>
              </a:rPr>
              <a:t/>
            </a:r>
            <a:br>
              <a:rPr kumimoji="1" lang="en-US" altLang="ja-JP" sz="2200" b="1" dirty="0" smtClean="0">
                <a:latin typeface="メイリオ" panose="020B0604030504040204" pitchFamily="50" charset="-128"/>
                <a:ea typeface="メイリオ" panose="020B0604030504040204" pitchFamily="50" charset="-128"/>
              </a:rPr>
            </a:br>
            <a:r>
              <a:rPr kumimoji="1" lang="ja-JP" altLang="en-US" sz="2200" b="1" dirty="0" smtClean="0">
                <a:latin typeface="メイリオ" panose="020B0604030504040204" pitchFamily="50" charset="-128"/>
                <a:ea typeface="メイリオ" panose="020B0604030504040204" pitchFamily="50" charset="-128"/>
              </a:rPr>
              <a:t>　「自分は大丈夫」と思っていた人です。</a:t>
            </a:r>
            <a:endParaRPr kumimoji="1" lang="ja-JP" altLang="en-US" sz="22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a:off x="756745" y="6068292"/>
            <a:ext cx="7740484"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15975" y="3097009"/>
            <a:ext cx="8426366" cy="904863"/>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⇒どんなトラブルが起こっているかを知っておくことで、</a:t>
            </a:r>
            <a:r>
              <a:rPr kumimoji="1" lang="en-US" altLang="ja-JP" sz="2200" b="1" dirty="0" smtClean="0">
                <a:latin typeface="メイリオ" panose="020B0604030504040204" pitchFamily="50" charset="-128"/>
                <a:ea typeface="メイリオ" panose="020B0604030504040204" pitchFamily="50" charset="-128"/>
              </a:rPr>
              <a:t/>
            </a:r>
            <a:br>
              <a:rPr kumimoji="1" lang="en-US" altLang="ja-JP" sz="2200" b="1" dirty="0" smtClean="0">
                <a:latin typeface="メイリオ" panose="020B0604030504040204" pitchFamily="50" charset="-128"/>
                <a:ea typeface="メイリオ" panose="020B0604030504040204" pitchFamily="50" charset="-128"/>
              </a:rPr>
            </a:br>
            <a:r>
              <a:rPr kumimoji="1" lang="ja-JP" altLang="en-US" sz="2200" b="1" dirty="0" smtClean="0">
                <a:latin typeface="メイリオ" panose="020B0604030504040204" pitchFamily="50" charset="-128"/>
                <a:ea typeface="メイリオ" panose="020B0604030504040204" pitchFamily="50" charset="-128"/>
              </a:rPr>
              <a:t>　とっさの時に焦らなくてもよくなります。</a:t>
            </a:r>
            <a:endParaRPr kumimoji="1" lang="ja-JP" altLang="en-US" sz="2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79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92444" y="4687986"/>
            <a:ext cx="7704499" cy="1470129"/>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15975" y="202007"/>
            <a:ext cx="7886700" cy="621289"/>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最近</a:t>
            </a:r>
            <a:r>
              <a:rPr lang="ja-JP" altLang="en-US" sz="2800" dirty="0">
                <a:latin typeface="メイリオ" panose="020B0604030504040204" pitchFamily="50" charset="-128"/>
                <a:ea typeface="メイリオ" panose="020B0604030504040204" pitchFamily="50" charset="-128"/>
              </a:rPr>
              <a:t>の消費者トラブルの特徴</a:t>
            </a:r>
          </a:p>
        </p:txBody>
      </p:sp>
      <p:sp>
        <p:nvSpPr>
          <p:cNvPr id="10" name="正方形/長方形 9"/>
          <p:cNvSpPr/>
          <p:nvPr/>
        </p:nvSpPr>
        <p:spPr>
          <a:xfrm>
            <a:off x="692445" y="1569855"/>
            <a:ext cx="7704499" cy="1019596"/>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075991" y="1234911"/>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075991" y="4348897"/>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17393" y="1241644"/>
            <a:ext cx="1107996"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情報化</a:t>
            </a:r>
            <a:endParaRPr lang="ja-JP" altLang="en-US" sz="2400" dirty="0"/>
          </a:p>
        </p:txBody>
      </p:sp>
      <p:sp>
        <p:nvSpPr>
          <p:cNvPr id="9" name="正方形/長方形 8"/>
          <p:cNvSpPr/>
          <p:nvPr/>
        </p:nvSpPr>
        <p:spPr>
          <a:xfrm>
            <a:off x="1217393" y="4349276"/>
            <a:ext cx="2646878"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キャッシュレス</a:t>
            </a:r>
            <a:r>
              <a:rPr lang="ja-JP" altLang="en-US" sz="2400" b="1" dirty="0" smtClean="0">
                <a:latin typeface="メイリオ" panose="020B0604030504040204" pitchFamily="50" charset="-128"/>
                <a:ea typeface="メイリオ" panose="020B0604030504040204" pitchFamily="50" charset="-128"/>
              </a:rPr>
              <a:t>化</a:t>
            </a:r>
            <a:endParaRPr lang="ja-JP" altLang="en-US" sz="2400" dirty="0"/>
          </a:p>
        </p:txBody>
      </p:sp>
      <p:sp>
        <p:nvSpPr>
          <p:cNvPr id="14" name="正方形/長方形 13"/>
          <p:cNvSpPr/>
          <p:nvPr/>
        </p:nvSpPr>
        <p:spPr>
          <a:xfrm>
            <a:off x="1163777" y="1976636"/>
            <a:ext cx="6601487" cy="461665"/>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インターネット</a:t>
            </a:r>
            <a:r>
              <a:rPr lang="ja-JP" altLang="en-US" sz="2000" dirty="0">
                <a:latin typeface="メイリオ" panose="020B0604030504040204" pitchFamily="50" charset="-128"/>
                <a:ea typeface="メイリオ" panose="020B0604030504040204" pitchFamily="50" charset="-128"/>
              </a:rPr>
              <a:t>、スマートフォン、</a:t>
            </a:r>
            <a:r>
              <a:rPr lang="en-US" altLang="ja-JP" sz="2000" dirty="0">
                <a:latin typeface="メイリオ" panose="020B0604030504040204" pitchFamily="50" charset="-128"/>
                <a:ea typeface="メイリオ" panose="020B0604030504040204" pitchFamily="50" charset="-128"/>
              </a:rPr>
              <a:t>SNS</a:t>
            </a:r>
            <a:r>
              <a:rPr lang="ja-JP" altLang="en-US" sz="2000" dirty="0" err="1">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電子商取引</a:t>
            </a:r>
            <a:endParaRPr lang="ja-JP" altLang="en-US" sz="2000" dirty="0"/>
          </a:p>
        </p:txBody>
      </p:sp>
      <p:sp>
        <p:nvSpPr>
          <p:cNvPr id="11" name="正方形/長方形 10"/>
          <p:cNvSpPr/>
          <p:nvPr/>
        </p:nvSpPr>
        <p:spPr>
          <a:xfrm>
            <a:off x="692445" y="3114085"/>
            <a:ext cx="7704499" cy="1019596"/>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75991" y="2802666"/>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1155685" y="3504682"/>
            <a:ext cx="3775393" cy="461665"/>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海外</a:t>
            </a:r>
            <a:r>
              <a:rPr lang="ja-JP" altLang="en-US" sz="2000" dirty="0" smtClean="0">
                <a:latin typeface="メイリオ" panose="020B0604030504040204" pitchFamily="50" charset="-128"/>
                <a:ea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rPr>
              <a:t>事業者</a:t>
            </a:r>
            <a:r>
              <a:rPr lang="ja-JP" altLang="en-US" sz="2000" dirty="0" smtClean="0">
                <a:latin typeface="メイリオ" panose="020B0604030504040204" pitchFamily="50" charset="-128"/>
                <a:ea typeface="メイリオ" panose="020B0604030504040204" pitchFamily="50" charset="-128"/>
              </a:rPr>
              <a:t>が</a:t>
            </a:r>
            <a:r>
              <a:rPr lang="ja-JP" altLang="en-US" sz="2000" dirty="0">
                <a:latin typeface="メイリオ" panose="020B0604030504040204" pitchFamily="50" charset="-128"/>
                <a:ea typeface="メイリオ" panose="020B0604030504040204" pitchFamily="50" charset="-128"/>
              </a:rPr>
              <a:t>関連</a:t>
            </a:r>
            <a:r>
              <a:rPr lang="ja-JP" altLang="en-US" sz="2000" dirty="0" smtClean="0">
                <a:latin typeface="メイリオ" panose="020B0604030504040204" pitchFamily="50" charset="-128"/>
                <a:ea typeface="メイリオ" panose="020B0604030504040204" pitchFamily="50" charset="-128"/>
              </a:rPr>
              <a:t>する</a:t>
            </a:r>
            <a:r>
              <a:rPr lang="ja-JP" altLang="en-US" sz="2000" dirty="0">
                <a:latin typeface="メイリオ" panose="020B0604030504040204" pitchFamily="50" charset="-128"/>
                <a:ea typeface="メイリオ" panose="020B0604030504040204" pitchFamily="50" charset="-128"/>
              </a:rPr>
              <a:t>取引</a:t>
            </a:r>
            <a:endParaRPr lang="ja-JP" altLang="en-US" sz="2000" dirty="0"/>
          </a:p>
        </p:txBody>
      </p:sp>
      <p:sp>
        <p:nvSpPr>
          <p:cNvPr id="8" name="正方形/長方形 7"/>
          <p:cNvSpPr/>
          <p:nvPr/>
        </p:nvSpPr>
        <p:spPr>
          <a:xfrm>
            <a:off x="1217393" y="2801307"/>
            <a:ext cx="2031325"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グローバル</a:t>
            </a:r>
            <a:r>
              <a:rPr lang="ja-JP" altLang="en-US" sz="2400" b="1" dirty="0" smtClean="0">
                <a:latin typeface="メイリオ" panose="020B0604030504040204" pitchFamily="50" charset="-128"/>
                <a:ea typeface="メイリオ" panose="020B0604030504040204" pitchFamily="50" charset="-128"/>
              </a:rPr>
              <a:t>化</a:t>
            </a:r>
            <a:endParaRPr lang="ja-JP" altLang="en-US" sz="2400" dirty="0"/>
          </a:p>
        </p:txBody>
      </p:sp>
      <p:sp>
        <p:nvSpPr>
          <p:cNvPr id="15" name="正方形/長方形 14"/>
          <p:cNvSpPr/>
          <p:nvPr/>
        </p:nvSpPr>
        <p:spPr>
          <a:xfrm>
            <a:off x="1163777" y="5073188"/>
            <a:ext cx="6596678" cy="830997"/>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各種カード、電子マネー、決済手段の多様化（</a:t>
            </a:r>
            <a:r>
              <a:rPr lang="ja-JP" altLang="en-US" sz="2000" dirty="0" smtClean="0">
                <a:latin typeface="メイリオ" panose="020B0604030504040204" pitchFamily="50" charset="-128"/>
                <a:ea typeface="メイリオ" panose="020B0604030504040204" pitchFamily="50" charset="-128"/>
              </a:rPr>
              <a:t>コード</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決済</a:t>
            </a:r>
            <a:r>
              <a:rPr lang="ja-JP" altLang="en-US" sz="2000" dirty="0">
                <a:latin typeface="メイリオ" panose="020B0604030504040204" pitchFamily="50" charset="-128"/>
                <a:ea typeface="メイリオ" panose="020B0604030504040204" pitchFamily="50" charset="-128"/>
              </a:rPr>
              <a:t>、ギフトカード）</a:t>
            </a:r>
          </a:p>
        </p:txBody>
      </p:sp>
    </p:spTree>
    <p:extLst>
      <p:ext uri="{BB962C8B-B14F-4D97-AF65-F5344CB8AC3E}">
        <p14:creationId xmlns:p14="http://schemas.microsoft.com/office/powerpoint/2010/main" val="12351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4" grpId="0"/>
      <p:bldP spid="11" grpId="0" animBg="1"/>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7350" y="2003099"/>
            <a:ext cx="8420100" cy="4600575"/>
          </a:xfrm>
          <a:prstGeom prst="rect">
            <a:avLst/>
          </a:prstGeom>
        </p:spPr>
      </p:pic>
      <p:sp>
        <p:nvSpPr>
          <p:cNvPr id="3" name="タイトル 1"/>
          <p:cNvSpPr>
            <a:spLocks noGrp="1"/>
          </p:cNvSpPr>
          <p:nvPr>
            <p:ph type="title"/>
          </p:nvPr>
        </p:nvSpPr>
        <p:spPr>
          <a:xfrm>
            <a:off x="326461" y="160147"/>
            <a:ext cx="8181881" cy="928229"/>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の相談件数の状況</a:t>
            </a:r>
            <a:endParaRPr lang="ja-JP" altLang="en-US" sz="2800" strike="sngStrike" dirty="0">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429495" y="831050"/>
            <a:ext cx="5864339" cy="1009873"/>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歳未満の相談はわずか</a:t>
            </a:r>
            <a:endParaRPr lang="en-US" altLang="ja-JP" sz="2400" dirty="0">
              <a:latin typeface="メイリオ" panose="020B0604030504040204" pitchFamily="50" charset="-128"/>
              <a:ea typeface="メイリオ" panose="020B0604030504040204" pitchFamily="50" charset="-128"/>
            </a:endParaRPr>
          </a:p>
          <a:p>
            <a:pPr fontAlgn="auto">
              <a:lnSpc>
                <a:spcPct val="100000"/>
              </a:lnSpc>
              <a:spcAft>
                <a:spcPts val="0"/>
              </a:spcAft>
            </a:pPr>
            <a:r>
              <a:rPr lang="ja-JP" altLang="en-US" sz="2400" dirty="0">
                <a:latin typeface="メイリオ" panose="020B0604030504040204" pitchFamily="50" charset="-128"/>
                <a:ea typeface="メイリオ" panose="020B0604030504040204" pitchFamily="50" charset="-128"/>
              </a:rPr>
              <a:t>しかし、</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歳代になると一気に増加</a:t>
            </a:r>
          </a:p>
        </p:txBody>
      </p:sp>
      <p:sp>
        <p:nvSpPr>
          <p:cNvPr id="6" name="楕円 5"/>
          <p:cNvSpPr/>
          <p:nvPr/>
        </p:nvSpPr>
        <p:spPr>
          <a:xfrm>
            <a:off x="5597746" y="2618187"/>
            <a:ext cx="943429" cy="71381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54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54" y="163936"/>
            <a:ext cx="8665039" cy="693904"/>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の消費生活相談の商品・サービス別上位</a:t>
            </a:r>
            <a:r>
              <a:rPr lang="ja-JP" altLang="en-US" sz="2800" dirty="0" smtClean="0">
                <a:latin typeface="メイリオ" panose="020B0604030504040204" pitchFamily="50" charset="-128"/>
                <a:ea typeface="メイリオ" panose="020B0604030504040204" pitchFamily="50" charset="-128"/>
              </a:rPr>
              <a:t>件数</a:t>
            </a:r>
            <a:endParaRPr lang="ja-JP" altLang="en-US" sz="2800" strike="sngStrike"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717895" y="959779"/>
            <a:ext cx="4294765" cy="535531"/>
          </a:xfrm>
          <a:prstGeom prst="rect">
            <a:avLst/>
          </a:prstGeom>
          <a:noFill/>
        </p:spPr>
        <p:txBody>
          <a:bodyPr wrap="none" rtlCol="0">
            <a:spAutoFit/>
          </a:bodyPr>
          <a:lstStyle/>
          <a:p>
            <a:r>
              <a:rPr lang="ja-JP" altLang="en-US" sz="2400" b="1" dirty="0" smtClean="0">
                <a:solidFill>
                  <a:srgbClr val="0070C0"/>
                </a:solidFill>
                <a:latin typeface="メイリオ" panose="020B0604030504040204" pitchFamily="50" charset="-128"/>
                <a:ea typeface="メイリオ" panose="020B0604030504040204" pitchFamily="50" charset="-128"/>
              </a:rPr>
              <a:t>男性</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年齢区分別・</a:t>
            </a:r>
            <a:r>
              <a:rPr lang="en-US" altLang="ja-JP" sz="2400" dirty="0">
                <a:latin typeface="メイリオ" panose="020B0604030504040204" pitchFamily="50" charset="-128"/>
                <a:ea typeface="メイリオ" panose="020B0604030504040204" pitchFamily="50" charset="-128"/>
              </a:rPr>
              <a:t>2022</a:t>
            </a:r>
            <a:r>
              <a:rPr lang="ja-JP" altLang="en-US" sz="2400" dirty="0">
                <a:latin typeface="メイリオ" panose="020B0604030504040204" pitchFamily="50" charset="-128"/>
                <a:ea typeface="メイリオ" panose="020B0604030504040204" pitchFamily="50" charset="-128"/>
              </a:rPr>
              <a:t>年度</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606" y="1723624"/>
            <a:ext cx="9019417" cy="343194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552" y="5257503"/>
            <a:ext cx="9088470" cy="1319752"/>
          </a:xfrm>
          <a:prstGeom prst="rect">
            <a:avLst/>
          </a:prstGeom>
        </p:spPr>
      </p:pic>
    </p:spTree>
    <p:extLst>
      <p:ext uri="{BB962C8B-B14F-4D97-AF65-F5344CB8AC3E}">
        <p14:creationId xmlns:p14="http://schemas.microsoft.com/office/powerpoint/2010/main" val="396655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54" y="163936"/>
            <a:ext cx="8665039" cy="693904"/>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の消費生活相談の商品・サービス別上位</a:t>
            </a:r>
            <a:r>
              <a:rPr lang="ja-JP" altLang="en-US" sz="2800" dirty="0" smtClean="0">
                <a:latin typeface="メイリオ" panose="020B0604030504040204" pitchFamily="50" charset="-128"/>
                <a:ea typeface="メイリオ" panose="020B0604030504040204" pitchFamily="50" charset="-128"/>
              </a:rPr>
              <a:t>件数</a:t>
            </a:r>
            <a:endParaRPr lang="ja-JP" altLang="en-US" sz="2800" strike="sngStrike"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2551" t="47502" r="2503" b="17473"/>
          <a:stretch/>
        </p:blipFill>
        <p:spPr>
          <a:xfrm>
            <a:off x="100552" y="1723623"/>
            <a:ext cx="9156570" cy="3357423"/>
          </a:xfrm>
          <a:prstGeom prst="rect">
            <a:avLst/>
          </a:prstGeom>
        </p:spPr>
      </p:pic>
      <p:sp>
        <p:nvSpPr>
          <p:cNvPr id="3" name="テキスト ボックス 2"/>
          <p:cNvSpPr txBox="1"/>
          <p:nvPr/>
        </p:nvSpPr>
        <p:spPr>
          <a:xfrm>
            <a:off x="2717895" y="959779"/>
            <a:ext cx="4294765" cy="535531"/>
          </a:xfrm>
          <a:prstGeom prst="rect">
            <a:avLst/>
          </a:prstGeom>
          <a:noFill/>
        </p:spPr>
        <p:txBody>
          <a:bodyPr wrap="non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女性</a:t>
            </a:r>
            <a:r>
              <a:rPr lang="en-US" altLang="ja-JP"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年齢区分別・</a:t>
            </a:r>
            <a:r>
              <a:rPr lang="en-US" altLang="ja-JP" sz="2400" dirty="0">
                <a:latin typeface="メイリオ" panose="020B0604030504040204" pitchFamily="50" charset="-128"/>
                <a:ea typeface="メイリオ" panose="020B0604030504040204" pitchFamily="50" charset="-128"/>
              </a:rPr>
              <a:t>2022</a:t>
            </a:r>
            <a:r>
              <a:rPr lang="ja-JP" altLang="en-US" sz="2400" dirty="0">
                <a:latin typeface="メイリオ" panose="020B0604030504040204" pitchFamily="50" charset="-128"/>
                <a:ea typeface="メイリオ" panose="020B0604030504040204" pitchFamily="50" charset="-128"/>
              </a:rPr>
              <a:t>年度</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552" y="5257503"/>
            <a:ext cx="9088470" cy="1319752"/>
          </a:xfrm>
          <a:prstGeom prst="rect">
            <a:avLst/>
          </a:prstGeom>
        </p:spPr>
      </p:pic>
    </p:spTree>
    <p:extLst>
      <p:ext uri="{BB962C8B-B14F-4D97-AF65-F5344CB8AC3E}">
        <p14:creationId xmlns:p14="http://schemas.microsoft.com/office/powerpoint/2010/main" val="1889313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9406" y="1866507"/>
            <a:ext cx="4336331" cy="3883843"/>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4846" y="1894787"/>
            <a:ext cx="4317476" cy="3827283"/>
          </a:xfrm>
          <a:prstGeom prst="rect">
            <a:avLst/>
          </a:prstGeom>
        </p:spPr>
      </p:pic>
      <p:sp>
        <p:nvSpPr>
          <p:cNvPr id="5" name="テキスト ボックス 4"/>
          <p:cNvSpPr txBox="1"/>
          <p:nvPr/>
        </p:nvSpPr>
        <p:spPr>
          <a:xfrm flipH="1">
            <a:off x="1267210" y="6258895"/>
            <a:ext cx="6881505" cy="350865"/>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（参考）</a:t>
            </a:r>
            <a:r>
              <a:rPr lang="en-US" altLang="ja-JP" sz="1400" dirty="0">
                <a:latin typeface="メイリオ" panose="020B0604030504040204" pitchFamily="50" charset="-128"/>
                <a:ea typeface="メイリオ" panose="020B0604030504040204" pitchFamily="50" charset="-128"/>
              </a:rPr>
              <a:t>PIO-NET</a:t>
            </a:r>
            <a:r>
              <a:rPr lang="ja-JP" altLang="en-US" sz="1400" dirty="0" err="1">
                <a:latin typeface="メイリオ" panose="020B0604030504040204" pitchFamily="50" charset="-128"/>
                <a:ea typeface="メイリオ" panose="020B0604030504040204" pitchFamily="50" charset="-128"/>
              </a:rPr>
              <a:t>に登</a:t>
            </a:r>
            <a:r>
              <a:rPr lang="ja-JP" altLang="en-US" sz="1400" dirty="0">
                <a:latin typeface="メイリオ" panose="020B0604030504040204" pitchFamily="50" charset="-128"/>
                <a:ea typeface="メイリオ" panose="020B0604030504040204" pitchFamily="50" charset="-128"/>
              </a:rPr>
              <a:t>録された消費生活相談情報（</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日までの登録分）</a:t>
            </a:r>
          </a:p>
        </p:txBody>
      </p:sp>
      <p:sp>
        <p:nvSpPr>
          <p:cNvPr id="6" name="テキスト ボックス 5"/>
          <p:cNvSpPr txBox="1"/>
          <p:nvPr/>
        </p:nvSpPr>
        <p:spPr>
          <a:xfrm flipH="1">
            <a:off x="636695" y="1136990"/>
            <a:ext cx="3411006"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「サイドビジネス商法」</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7" name="テキスト ボックス 6"/>
          <p:cNvSpPr txBox="1"/>
          <p:nvPr/>
        </p:nvSpPr>
        <p:spPr>
          <a:xfrm flipH="1">
            <a:off x="5160312" y="1136990"/>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「情報商材」</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8" name="角丸四角形 7"/>
          <p:cNvSpPr/>
          <p:nvPr/>
        </p:nvSpPr>
        <p:spPr>
          <a:xfrm>
            <a:off x="209806" y="1035377"/>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707963" y="1035377"/>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177059" y="222113"/>
            <a:ext cx="8872673"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a:t>
            </a:r>
            <a:r>
              <a:rPr lang="ja-JP" altLang="en-US" sz="2800" dirty="0">
                <a:latin typeface="メイリオ" panose="020B0604030504040204" pitchFamily="50" charset="-128"/>
                <a:ea typeface="メイリオ" panose="020B0604030504040204" pitchFamily="50" charset="-128"/>
              </a:rPr>
              <a:t>に若者の消費者トラブルが多い</a:t>
            </a:r>
            <a:r>
              <a:rPr lang="ja-JP" altLang="en-US" sz="2800" dirty="0" smtClean="0">
                <a:latin typeface="メイリオ" panose="020B0604030504040204" pitchFamily="50" charset="-128"/>
                <a:ea typeface="メイリオ" panose="020B0604030504040204" pitchFamily="50" charset="-128"/>
              </a:rPr>
              <a:t>分野</a:t>
            </a:r>
            <a:endParaRPr lang="ja-JP" altLang="en-US"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456104"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
        <p:nvSpPr>
          <p:cNvPr id="11" name="テキスト ボックス 10"/>
          <p:cNvSpPr txBox="1"/>
          <p:nvPr/>
        </p:nvSpPr>
        <p:spPr>
          <a:xfrm>
            <a:off x="8030736"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Tree>
    <p:extLst>
      <p:ext uri="{BB962C8B-B14F-4D97-AF65-F5344CB8AC3E}">
        <p14:creationId xmlns:p14="http://schemas.microsoft.com/office/powerpoint/2010/main" val="13908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203" y="1923270"/>
            <a:ext cx="4304872" cy="3750068"/>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4137" y="1817679"/>
            <a:ext cx="4294599" cy="3855659"/>
          </a:xfrm>
          <a:prstGeom prst="rect">
            <a:avLst/>
          </a:prstGeom>
        </p:spPr>
      </p:pic>
      <p:sp>
        <p:nvSpPr>
          <p:cNvPr id="5" name="テキスト ボックス 4"/>
          <p:cNvSpPr txBox="1"/>
          <p:nvPr/>
        </p:nvSpPr>
        <p:spPr>
          <a:xfrm flipH="1">
            <a:off x="778920" y="1134735"/>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「クレ・</a:t>
            </a:r>
            <a:r>
              <a:rPr lang="ja-JP" altLang="en-US" sz="1400" b="1" dirty="0" smtClean="0">
                <a:solidFill>
                  <a:schemeClr val="accent6">
                    <a:lumMod val="50000"/>
                  </a:schemeClr>
                </a:solidFill>
                <a:latin typeface="メイリオ" panose="020B0604030504040204" pitchFamily="50" charset="-128"/>
                <a:ea typeface="メイリオ" panose="020B0604030504040204" pitchFamily="50" charset="-128"/>
              </a:rPr>
              <a:t>サラ強要商法</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6" name="テキスト ボックス 5"/>
          <p:cNvSpPr txBox="1"/>
          <p:nvPr/>
        </p:nvSpPr>
        <p:spPr>
          <a:xfrm flipH="1">
            <a:off x="5226300" y="1134735"/>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「マルチ取引」</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7" name="角丸四角形 6"/>
          <p:cNvSpPr/>
          <p:nvPr/>
        </p:nvSpPr>
        <p:spPr>
          <a:xfrm>
            <a:off x="275794" y="1025951"/>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角丸四角形 7"/>
          <p:cNvSpPr/>
          <p:nvPr/>
        </p:nvSpPr>
        <p:spPr>
          <a:xfrm>
            <a:off x="4773951" y="1025951"/>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flipH="1">
            <a:off x="1303384" y="6279241"/>
            <a:ext cx="6881505" cy="350865"/>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（参考）</a:t>
            </a:r>
            <a:r>
              <a:rPr lang="en-US" altLang="ja-JP" sz="1400" dirty="0">
                <a:latin typeface="メイリオ" panose="020B0604030504040204" pitchFamily="50" charset="-128"/>
                <a:ea typeface="メイリオ" panose="020B0604030504040204" pitchFamily="50" charset="-128"/>
              </a:rPr>
              <a:t>PIO-NET</a:t>
            </a:r>
            <a:r>
              <a:rPr lang="ja-JP" altLang="en-US" sz="1400" dirty="0" err="1">
                <a:latin typeface="メイリオ" panose="020B0604030504040204" pitchFamily="50" charset="-128"/>
                <a:ea typeface="メイリオ" panose="020B0604030504040204" pitchFamily="50" charset="-128"/>
              </a:rPr>
              <a:t>に登</a:t>
            </a:r>
            <a:r>
              <a:rPr lang="ja-JP" altLang="en-US" sz="1400" dirty="0">
                <a:latin typeface="メイリオ" panose="020B0604030504040204" pitchFamily="50" charset="-128"/>
                <a:ea typeface="メイリオ" panose="020B0604030504040204" pitchFamily="50" charset="-128"/>
              </a:rPr>
              <a:t>録された消費生活相談情報（</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日までの登録分）</a:t>
            </a:r>
          </a:p>
        </p:txBody>
      </p:sp>
      <p:sp>
        <p:nvSpPr>
          <p:cNvPr id="11"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a:t>
            </a:r>
            <a:r>
              <a:rPr lang="ja-JP" altLang="en-US" sz="2800" dirty="0">
                <a:latin typeface="メイリオ" panose="020B0604030504040204" pitchFamily="50" charset="-128"/>
                <a:ea typeface="メイリオ" panose="020B0604030504040204" pitchFamily="50" charset="-128"/>
              </a:rPr>
              <a:t>に若者の消費者トラブルが多い</a:t>
            </a:r>
            <a:r>
              <a:rPr lang="ja-JP" altLang="en-US" sz="2800" dirty="0" smtClean="0">
                <a:latin typeface="メイリオ" panose="020B0604030504040204" pitchFamily="50" charset="-128"/>
                <a:ea typeface="メイリオ" panose="020B0604030504040204" pitchFamily="50" charset="-128"/>
              </a:rPr>
              <a:t>分野</a:t>
            </a:r>
            <a:endParaRPr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558974"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
        <p:nvSpPr>
          <p:cNvPr id="12" name="テキスト ボックス 11"/>
          <p:cNvSpPr txBox="1"/>
          <p:nvPr/>
        </p:nvSpPr>
        <p:spPr>
          <a:xfrm>
            <a:off x="8134068" y="477774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Tree>
    <p:extLst>
      <p:ext uri="{BB962C8B-B14F-4D97-AF65-F5344CB8AC3E}">
        <p14:creationId xmlns:p14="http://schemas.microsoft.com/office/powerpoint/2010/main" val="35966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TM02836342[[fn=イオン]]</Template>
  <TotalTime>0</TotalTime>
  <Words>1137</Words>
  <Application>Microsoft Office PowerPoint</Application>
  <PresentationFormat>ワイド画面</PresentationFormat>
  <Paragraphs>122</Paragraphs>
  <Slides>17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ＭＳ Ｐ明朝</vt:lpstr>
      <vt:lpstr>メイリオ</vt:lpstr>
      <vt:lpstr>Arial</vt:lpstr>
      <vt:lpstr>Calibri</vt:lpstr>
      <vt:lpstr>Tahoma</vt:lpstr>
      <vt:lpstr>Times New Roman</vt:lpstr>
      <vt:lpstr>Office ​​テーマ</vt:lpstr>
      <vt:lpstr>PowerPoint プレゼンテーション</vt:lpstr>
      <vt:lpstr>PowerPoint プレゼンテーション</vt:lpstr>
      <vt:lpstr>PowerPoint プレゼンテーション</vt:lpstr>
      <vt:lpstr>最近の消費者トラブルの特徴</vt:lpstr>
      <vt:lpstr>若者の相談件数の状況</vt:lpstr>
      <vt:lpstr>若者の消費生活相談の商品・サービス別上位件数</vt:lpstr>
      <vt:lpstr>若者の消費生活相談の商品・サービス別上位件数</vt:lpstr>
      <vt:lpstr>特に若者の消費者トラブルが多い分野</vt:lpstr>
      <vt:lpstr>特に若者の消費者トラブルが多い分野</vt:lpstr>
      <vt:lpstr>契約（売買契約）の成立と効果</vt:lpstr>
      <vt:lpstr>契約（売買契約）の成立と効果</vt:lpstr>
      <vt:lpstr>契約（売買契約）の成立と効果</vt:lpstr>
      <vt:lpstr>契約（売買契約）の成立と効果</vt:lpstr>
      <vt:lpstr>契約（売買契約）の成立と効果</vt:lpstr>
      <vt:lpstr>特定商取引法のクーリング・オフ</vt:lpstr>
      <vt:lpstr>特定商取引法のクーリング・オフ</vt:lpstr>
      <vt:lpstr>特定商取引法のクーリング・オフ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
  <cp:lastModifiedBy/>
  <cp:revision>1</cp:revision>
  <dcterms:created xsi:type="dcterms:W3CDTF">2023-06-16T06:37:42Z</dcterms:created>
  <dcterms:modified xsi:type="dcterms:W3CDTF">2023-09-21T23:59:34Z</dcterms:modified>
</cp:coreProperties>
</file>