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3" r:id="rId1"/>
    <p:sldMasterId id="2147485374" r:id="rId2"/>
    <p:sldMasterId id="2147485382" r:id="rId3"/>
    <p:sldMasterId id="2147485396" r:id="rId4"/>
    <p:sldMasterId id="2147485410" r:id="rId5"/>
    <p:sldMasterId id="2147485418" r:id="rId6"/>
  </p:sldMasterIdLst>
  <p:notesMasterIdLst>
    <p:notesMasterId r:id="rId57"/>
  </p:notesMasterIdLst>
  <p:handoutMasterIdLst>
    <p:handoutMasterId r:id="rId58"/>
  </p:handoutMasterIdLst>
  <p:sldIdLst>
    <p:sldId id="437" r:id="rId7"/>
    <p:sldId id="389" r:id="rId8"/>
    <p:sldId id="438" r:id="rId9"/>
    <p:sldId id="391" r:id="rId10"/>
    <p:sldId id="392" r:id="rId11"/>
    <p:sldId id="393" r:id="rId12"/>
    <p:sldId id="380" r:id="rId13"/>
    <p:sldId id="381" r:id="rId14"/>
    <p:sldId id="394" r:id="rId15"/>
    <p:sldId id="397" r:id="rId16"/>
    <p:sldId id="398" r:id="rId17"/>
    <p:sldId id="439" r:id="rId18"/>
    <p:sldId id="399" r:id="rId19"/>
    <p:sldId id="302" r:id="rId20"/>
    <p:sldId id="382" r:id="rId21"/>
    <p:sldId id="326" r:id="rId22"/>
    <p:sldId id="383" r:id="rId23"/>
    <p:sldId id="400" r:id="rId24"/>
    <p:sldId id="401" r:id="rId25"/>
    <p:sldId id="440" r:id="rId26"/>
    <p:sldId id="402" r:id="rId27"/>
    <p:sldId id="430" r:id="rId28"/>
    <p:sldId id="442" r:id="rId29"/>
    <p:sldId id="403" r:id="rId30"/>
    <p:sldId id="404" r:id="rId31"/>
    <p:sldId id="444" r:id="rId32"/>
    <p:sldId id="443" r:id="rId33"/>
    <p:sldId id="445" r:id="rId34"/>
    <p:sldId id="300" r:id="rId35"/>
    <p:sldId id="406" r:id="rId36"/>
    <p:sldId id="385" r:id="rId37"/>
    <p:sldId id="407" r:id="rId38"/>
    <p:sldId id="432" r:id="rId39"/>
    <p:sldId id="435" r:id="rId40"/>
    <p:sldId id="434" r:id="rId41"/>
    <p:sldId id="431" r:id="rId42"/>
    <p:sldId id="411" r:id="rId43"/>
    <p:sldId id="413" r:id="rId44"/>
    <p:sldId id="387" r:id="rId45"/>
    <p:sldId id="415" r:id="rId46"/>
    <p:sldId id="416" r:id="rId47"/>
    <p:sldId id="423" r:id="rId48"/>
    <p:sldId id="424" r:id="rId49"/>
    <p:sldId id="428" r:id="rId50"/>
    <p:sldId id="429" r:id="rId51"/>
    <p:sldId id="425" r:id="rId52"/>
    <p:sldId id="426" r:id="rId53"/>
    <p:sldId id="427" r:id="rId54"/>
    <p:sldId id="422" r:id="rId55"/>
    <p:sldId id="414" r:id="rId56"/>
  </p:sldIdLst>
  <p:sldSz cx="9144000" cy="6858000" type="screen4x3"/>
  <p:notesSz cx="6805613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_suzuk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CCFF"/>
    <a:srgbClr val="FFD85B"/>
    <a:srgbClr val="FF9999"/>
    <a:srgbClr val="FFCCFF"/>
    <a:srgbClr val="1F4E79"/>
    <a:srgbClr val="FF99CC"/>
    <a:srgbClr val="F2989A"/>
    <a:srgbClr val="66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1" autoAdjust="0"/>
    <p:restoredTop sz="93146" autoAdjust="0"/>
  </p:normalViewPr>
  <p:slideViewPr>
    <p:cSldViewPr>
      <p:cViewPr varScale="1">
        <p:scale>
          <a:sx n="96" d="100"/>
          <a:sy n="96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08"/>
    </p:cViewPr>
  </p:sorterViewPr>
  <p:notesViewPr>
    <p:cSldViewPr>
      <p:cViewPr varScale="1">
        <p:scale>
          <a:sx n="51" d="100"/>
          <a:sy n="51" d="100"/>
        </p:scale>
        <p:origin x="-2406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4A8EA-E7C4-4943-A4EF-881FC4FA1A1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9AFCBF9-BE4E-4518-8838-81717475E752}">
      <dgm:prSet phldrT="[テキスト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sz="3200" dirty="0" smtClean="0">
              <a:solidFill>
                <a:schemeClr val="bg1"/>
              </a:solidFill>
              <a:latin typeface="+mj-ea"/>
              <a:ea typeface="+mj-ea"/>
            </a:rPr>
            <a:t>①自己資金を貯める</a:t>
          </a:r>
          <a:endParaRPr kumimoji="1" lang="ja-JP" altLang="en-US" sz="3200" dirty="0"/>
        </a:p>
      </dgm:t>
    </dgm:pt>
    <dgm:pt modelId="{2BFB25DB-E6AA-4C1A-BF98-2ACC2454484B}" type="parTrans" cxnId="{C83CCD6D-1EFC-4B41-923D-3F4F97EED71D}">
      <dgm:prSet/>
      <dgm:spPr/>
      <dgm:t>
        <a:bodyPr/>
        <a:lstStyle/>
        <a:p>
          <a:endParaRPr kumimoji="1" lang="ja-JP" altLang="en-US"/>
        </a:p>
      </dgm:t>
    </dgm:pt>
    <dgm:pt modelId="{DC7563C8-FED8-4715-8690-9CE9139FCDB1}" type="sibTrans" cxnId="{C83CCD6D-1EFC-4B41-923D-3F4F97EED71D}">
      <dgm:prSet/>
      <dgm:spPr/>
      <dgm:t>
        <a:bodyPr/>
        <a:lstStyle/>
        <a:p>
          <a:endParaRPr kumimoji="1" lang="ja-JP" altLang="en-US"/>
        </a:p>
      </dgm:t>
    </dgm:pt>
    <dgm:pt modelId="{3CC086FE-7CA0-41AE-8753-FD811EEA29DE}">
      <dgm:prSet phldrT="[テキスト]" custT="1"/>
      <dgm:spPr/>
      <dgm:t>
        <a:bodyPr anchor="ctr"/>
        <a:lstStyle/>
        <a:p>
          <a:r>
            <a:rPr kumimoji="1" lang="ja-JP" altLang="en-US" sz="2800" dirty="0" smtClean="0"/>
            <a:t>頭金</a:t>
          </a:r>
          <a:endParaRPr kumimoji="1" lang="ja-JP" altLang="en-US" sz="2800" dirty="0"/>
        </a:p>
      </dgm:t>
    </dgm:pt>
    <dgm:pt modelId="{3E2E65A1-24E7-4B26-9239-E50E87B8C061}" type="parTrans" cxnId="{81EE6C87-9E99-4D1D-8347-965EDCFEEE7A}">
      <dgm:prSet/>
      <dgm:spPr/>
      <dgm:t>
        <a:bodyPr/>
        <a:lstStyle/>
        <a:p>
          <a:endParaRPr kumimoji="1" lang="ja-JP" altLang="en-US"/>
        </a:p>
      </dgm:t>
    </dgm:pt>
    <dgm:pt modelId="{94343D8F-F82A-4A4E-933D-EDF759B900C3}" type="sibTrans" cxnId="{81EE6C87-9E99-4D1D-8347-965EDCFEEE7A}">
      <dgm:prSet/>
      <dgm:spPr/>
      <dgm:t>
        <a:bodyPr/>
        <a:lstStyle/>
        <a:p>
          <a:endParaRPr kumimoji="1" lang="ja-JP" altLang="en-US"/>
        </a:p>
      </dgm:t>
    </dgm:pt>
    <dgm:pt modelId="{D296F2BC-DCD2-4C06-BA26-CF4F28CCDC00}">
      <dgm:prSet phldrT="[テキスト]" custT="1"/>
      <dgm:spPr/>
      <dgm:t>
        <a:bodyPr anchor="ctr"/>
        <a:lstStyle/>
        <a:p>
          <a:r>
            <a:rPr kumimoji="1" lang="ja-JP" altLang="en-US" sz="2800" dirty="0" smtClean="0"/>
            <a:t>諸費用　に充当する</a:t>
          </a:r>
          <a:endParaRPr kumimoji="1" lang="ja-JP" altLang="en-US" sz="2800" dirty="0"/>
        </a:p>
      </dgm:t>
    </dgm:pt>
    <dgm:pt modelId="{52CA52C3-859C-43CB-93B9-92386D130F6A}" type="parTrans" cxnId="{000C2541-3A87-42CE-867B-1FE10CE5A2C0}">
      <dgm:prSet/>
      <dgm:spPr/>
      <dgm:t>
        <a:bodyPr/>
        <a:lstStyle/>
        <a:p>
          <a:endParaRPr kumimoji="1" lang="ja-JP" altLang="en-US"/>
        </a:p>
      </dgm:t>
    </dgm:pt>
    <dgm:pt modelId="{271B841F-9749-475F-8535-4BD945A57D29}" type="sibTrans" cxnId="{000C2541-3A87-42CE-867B-1FE10CE5A2C0}">
      <dgm:prSet/>
      <dgm:spPr/>
      <dgm:t>
        <a:bodyPr/>
        <a:lstStyle/>
        <a:p>
          <a:endParaRPr kumimoji="1" lang="ja-JP" altLang="en-US"/>
        </a:p>
      </dgm:t>
    </dgm:pt>
    <dgm:pt modelId="{FCFACAF3-19A4-4AF6-A06D-E99A8938988B}">
      <dgm:prSet phldrT="[テキスト]" custT="1"/>
      <dgm:spPr/>
      <dgm:t>
        <a:bodyPr/>
        <a:lstStyle/>
        <a:p>
          <a:r>
            <a:rPr kumimoji="1" lang="ja-JP" altLang="en-US" sz="3200" dirty="0" smtClean="0">
              <a:solidFill>
                <a:schemeClr val="bg1"/>
              </a:solidFill>
            </a:rPr>
            <a:t>②住宅ローンを組む</a:t>
          </a:r>
          <a:endParaRPr kumimoji="1" lang="ja-JP" altLang="en-US" sz="3200" dirty="0">
            <a:solidFill>
              <a:schemeClr val="bg1"/>
            </a:solidFill>
          </a:endParaRPr>
        </a:p>
      </dgm:t>
    </dgm:pt>
    <dgm:pt modelId="{5AF3B2C0-AE03-4215-8DCC-0CF01CBE8798}" type="parTrans" cxnId="{7BE95302-FF15-4645-882D-BD5F3357EC7C}">
      <dgm:prSet/>
      <dgm:spPr/>
      <dgm:t>
        <a:bodyPr/>
        <a:lstStyle/>
        <a:p>
          <a:endParaRPr kumimoji="1" lang="ja-JP" altLang="en-US"/>
        </a:p>
      </dgm:t>
    </dgm:pt>
    <dgm:pt modelId="{87BF2033-162D-47BB-B11A-E13F848F9D66}" type="sibTrans" cxnId="{7BE95302-FF15-4645-882D-BD5F3357EC7C}">
      <dgm:prSet/>
      <dgm:spPr/>
      <dgm:t>
        <a:bodyPr/>
        <a:lstStyle/>
        <a:p>
          <a:endParaRPr kumimoji="1" lang="ja-JP" altLang="en-US"/>
        </a:p>
      </dgm:t>
    </dgm:pt>
    <dgm:pt modelId="{6109DCF2-0B42-4D93-99C0-DB93BD4D69F6}">
      <dgm:prSet phldrT="[テキスト]" custT="1"/>
      <dgm:spPr/>
      <dgm:t>
        <a:bodyPr anchor="ctr"/>
        <a:lstStyle/>
        <a:p>
          <a:r>
            <a:rPr kumimoji="1" lang="ja-JP" altLang="en-US" sz="2800" dirty="0" smtClean="0"/>
            <a:t>金利タイプ</a:t>
          </a:r>
          <a:endParaRPr kumimoji="1" lang="ja-JP" altLang="en-US" sz="2800" dirty="0"/>
        </a:p>
      </dgm:t>
    </dgm:pt>
    <dgm:pt modelId="{95DFF02D-FC85-4C5C-A8ED-8B8E8620B335}" type="parTrans" cxnId="{81C6197A-5C50-49F9-BD27-C085441B4314}">
      <dgm:prSet/>
      <dgm:spPr/>
      <dgm:t>
        <a:bodyPr/>
        <a:lstStyle/>
        <a:p>
          <a:endParaRPr kumimoji="1" lang="ja-JP" altLang="en-US"/>
        </a:p>
      </dgm:t>
    </dgm:pt>
    <dgm:pt modelId="{64E33865-8F35-4E2C-A365-2ECC930FB7B4}" type="sibTrans" cxnId="{81C6197A-5C50-49F9-BD27-C085441B4314}">
      <dgm:prSet/>
      <dgm:spPr/>
      <dgm:t>
        <a:bodyPr/>
        <a:lstStyle/>
        <a:p>
          <a:endParaRPr kumimoji="1" lang="ja-JP" altLang="en-US"/>
        </a:p>
      </dgm:t>
    </dgm:pt>
    <dgm:pt modelId="{EFA460E4-6EEB-45ED-9039-A0DF68EA7083}">
      <dgm:prSet phldrT="[テキスト]" custT="1"/>
      <dgm:spPr/>
      <dgm:t>
        <a:bodyPr anchor="ctr"/>
        <a:lstStyle/>
        <a:p>
          <a:r>
            <a:rPr kumimoji="1" lang="ja-JP" altLang="en-US" sz="2800" dirty="0" smtClean="0"/>
            <a:t>返済期間</a:t>
          </a:r>
          <a:endParaRPr kumimoji="1" lang="ja-JP" altLang="en-US" sz="2800" dirty="0"/>
        </a:p>
      </dgm:t>
    </dgm:pt>
    <dgm:pt modelId="{62B85F44-A995-4844-AAFD-9F49AB202458}" type="parTrans" cxnId="{88494C0A-255C-443C-9830-5A74D0F8E4E3}">
      <dgm:prSet/>
      <dgm:spPr/>
      <dgm:t>
        <a:bodyPr/>
        <a:lstStyle/>
        <a:p>
          <a:endParaRPr kumimoji="1" lang="ja-JP" altLang="en-US"/>
        </a:p>
      </dgm:t>
    </dgm:pt>
    <dgm:pt modelId="{EC49A746-E100-49F1-B068-6AAB188DDE47}" type="sibTrans" cxnId="{88494C0A-255C-443C-9830-5A74D0F8E4E3}">
      <dgm:prSet/>
      <dgm:spPr/>
      <dgm:t>
        <a:bodyPr/>
        <a:lstStyle/>
        <a:p>
          <a:endParaRPr kumimoji="1" lang="ja-JP" altLang="en-US"/>
        </a:p>
      </dgm:t>
    </dgm:pt>
    <dgm:pt modelId="{44115593-952B-4591-8564-32E16F30D447}">
      <dgm:prSet phldrT="[テキスト]" custT="1"/>
      <dgm:spPr/>
      <dgm:t>
        <a:bodyPr anchor="ctr"/>
        <a:lstStyle/>
        <a:p>
          <a:r>
            <a:rPr kumimoji="1" lang="ja-JP" altLang="en-US" sz="2800" dirty="0" smtClean="0"/>
            <a:t>返済方法　を検討する</a:t>
          </a:r>
          <a:endParaRPr kumimoji="1" lang="ja-JP" altLang="en-US" sz="2800" dirty="0"/>
        </a:p>
      </dgm:t>
    </dgm:pt>
    <dgm:pt modelId="{98D09CEE-5F2A-49E1-B7D5-FE7C96599031}" type="parTrans" cxnId="{DB177574-652E-43A0-9CAC-42BABE94EF48}">
      <dgm:prSet/>
      <dgm:spPr/>
      <dgm:t>
        <a:bodyPr/>
        <a:lstStyle/>
        <a:p>
          <a:endParaRPr kumimoji="1" lang="ja-JP" altLang="en-US"/>
        </a:p>
      </dgm:t>
    </dgm:pt>
    <dgm:pt modelId="{95D118A2-E0D3-4FB5-8BA4-7176F469E0FC}" type="sibTrans" cxnId="{DB177574-652E-43A0-9CAC-42BABE94EF48}">
      <dgm:prSet/>
      <dgm:spPr/>
      <dgm:t>
        <a:bodyPr/>
        <a:lstStyle/>
        <a:p>
          <a:endParaRPr kumimoji="1" lang="ja-JP" altLang="en-US"/>
        </a:p>
      </dgm:t>
    </dgm:pt>
    <dgm:pt modelId="{A3D6A14C-7022-4FF7-90A7-8F96028E8F3D}" type="pres">
      <dgm:prSet presAssocID="{FCD4A8EA-E7C4-4943-A4EF-881FC4FA1A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B7ACE7E2-1C08-4DB2-BAA3-B26482E0A627}" type="pres">
      <dgm:prSet presAssocID="{C9AFCBF9-BE4E-4518-8838-81717475E752}" presName="linNode" presStyleCnt="0"/>
      <dgm:spPr/>
    </dgm:pt>
    <dgm:pt modelId="{ED9449C3-C057-4BC1-836F-99AF0B6157AF}" type="pres">
      <dgm:prSet presAssocID="{C9AFCBF9-BE4E-4518-8838-81717475E752}" presName="parentShp" presStyleLbl="node1" presStyleIdx="0" presStyleCnt="2" custScaleX="93552" custLinFactNeighborX="-725" custLinFactNeighborY="-1853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6B7847C-5945-42A9-A466-7F4B7BC51B71}" type="pres">
      <dgm:prSet presAssocID="{C9AFCBF9-BE4E-4518-8838-81717475E752}" presName="childShp" presStyleLbl="bgAccFollowNode1" presStyleIdx="0" presStyleCnt="2" custLinFactNeighborX="682" custLinFactNeighborY="-19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FADA32-239F-4D40-9707-E0714E4899A9}" type="pres">
      <dgm:prSet presAssocID="{DC7563C8-FED8-4715-8690-9CE9139FCDB1}" presName="spacing" presStyleCnt="0"/>
      <dgm:spPr/>
    </dgm:pt>
    <dgm:pt modelId="{10CF9400-B426-46E5-8B9C-F7FFBB90EAF9}" type="pres">
      <dgm:prSet presAssocID="{FCFACAF3-19A4-4AF6-A06D-E99A8938988B}" presName="linNode" presStyleCnt="0"/>
      <dgm:spPr/>
    </dgm:pt>
    <dgm:pt modelId="{11F45502-47F5-4C0C-8DB2-491EB94AD7AF}" type="pres">
      <dgm:prSet presAssocID="{FCFACAF3-19A4-4AF6-A06D-E99A8938988B}" presName="parentShp" presStyleLbl="node1" presStyleIdx="1" presStyleCnt="2" custScaleX="95132" custLinFactNeighborX="-1086" custLinFactNeighborY="-5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CDC7A44-B544-4F95-8B37-768963BA61A3}" type="pres">
      <dgm:prSet presAssocID="{FCFACAF3-19A4-4AF6-A06D-E99A8938988B}" presName="childShp" presStyleLbl="bgAccFollowNode1" presStyleIdx="1" presStyleCnt="2" custScaleX="98225" custScaleY="96257" custLinFactNeighborX="679" custLinFactNeighborY="-513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7220CE1-5A8C-4A0F-A850-BB64D0792079}" type="presOf" srcId="{C9AFCBF9-BE4E-4518-8838-81717475E752}" destId="{ED9449C3-C057-4BC1-836F-99AF0B6157AF}" srcOrd="0" destOrd="0" presId="urn:microsoft.com/office/officeart/2005/8/layout/vList6"/>
    <dgm:cxn modelId="{93433622-62B3-4828-AD1C-6BC2D81F0729}" type="presOf" srcId="{6109DCF2-0B42-4D93-99C0-DB93BD4D69F6}" destId="{CCDC7A44-B544-4F95-8B37-768963BA61A3}" srcOrd="0" destOrd="0" presId="urn:microsoft.com/office/officeart/2005/8/layout/vList6"/>
    <dgm:cxn modelId="{C0F1B455-1234-41CA-9C7F-520DA2C3B3A4}" type="presOf" srcId="{D296F2BC-DCD2-4C06-BA26-CF4F28CCDC00}" destId="{D6B7847C-5945-42A9-A466-7F4B7BC51B71}" srcOrd="0" destOrd="1" presId="urn:microsoft.com/office/officeart/2005/8/layout/vList6"/>
    <dgm:cxn modelId="{C83CCD6D-1EFC-4B41-923D-3F4F97EED71D}" srcId="{FCD4A8EA-E7C4-4943-A4EF-881FC4FA1A14}" destId="{C9AFCBF9-BE4E-4518-8838-81717475E752}" srcOrd="0" destOrd="0" parTransId="{2BFB25DB-E6AA-4C1A-BF98-2ACC2454484B}" sibTransId="{DC7563C8-FED8-4715-8690-9CE9139FCDB1}"/>
    <dgm:cxn modelId="{1E45A00E-6FCA-4FB2-BCB5-3CF9CB8CB1C9}" type="presOf" srcId="{FCFACAF3-19A4-4AF6-A06D-E99A8938988B}" destId="{11F45502-47F5-4C0C-8DB2-491EB94AD7AF}" srcOrd="0" destOrd="0" presId="urn:microsoft.com/office/officeart/2005/8/layout/vList6"/>
    <dgm:cxn modelId="{81EE6C87-9E99-4D1D-8347-965EDCFEEE7A}" srcId="{C9AFCBF9-BE4E-4518-8838-81717475E752}" destId="{3CC086FE-7CA0-41AE-8753-FD811EEA29DE}" srcOrd="0" destOrd="0" parTransId="{3E2E65A1-24E7-4B26-9239-E50E87B8C061}" sibTransId="{94343D8F-F82A-4A4E-933D-EDF759B900C3}"/>
    <dgm:cxn modelId="{000C2541-3A87-42CE-867B-1FE10CE5A2C0}" srcId="{C9AFCBF9-BE4E-4518-8838-81717475E752}" destId="{D296F2BC-DCD2-4C06-BA26-CF4F28CCDC00}" srcOrd="1" destOrd="0" parTransId="{52CA52C3-859C-43CB-93B9-92386D130F6A}" sibTransId="{271B841F-9749-475F-8535-4BD945A57D29}"/>
    <dgm:cxn modelId="{37150869-CE43-4558-9338-1220E0708F9D}" type="presOf" srcId="{EFA460E4-6EEB-45ED-9039-A0DF68EA7083}" destId="{CCDC7A44-B544-4F95-8B37-768963BA61A3}" srcOrd="0" destOrd="1" presId="urn:microsoft.com/office/officeart/2005/8/layout/vList6"/>
    <dgm:cxn modelId="{194585FA-69BB-4CD5-A98C-D8450C977D9F}" type="presOf" srcId="{44115593-952B-4591-8564-32E16F30D447}" destId="{CCDC7A44-B544-4F95-8B37-768963BA61A3}" srcOrd="0" destOrd="2" presId="urn:microsoft.com/office/officeart/2005/8/layout/vList6"/>
    <dgm:cxn modelId="{CD3B2BA2-88D6-43C2-9C52-2D38D98DFFC9}" type="presOf" srcId="{FCD4A8EA-E7C4-4943-A4EF-881FC4FA1A14}" destId="{A3D6A14C-7022-4FF7-90A7-8F96028E8F3D}" srcOrd="0" destOrd="0" presId="urn:microsoft.com/office/officeart/2005/8/layout/vList6"/>
    <dgm:cxn modelId="{7BE95302-FF15-4645-882D-BD5F3357EC7C}" srcId="{FCD4A8EA-E7C4-4943-A4EF-881FC4FA1A14}" destId="{FCFACAF3-19A4-4AF6-A06D-E99A8938988B}" srcOrd="1" destOrd="0" parTransId="{5AF3B2C0-AE03-4215-8DCC-0CF01CBE8798}" sibTransId="{87BF2033-162D-47BB-B11A-E13F848F9D66}"/>
    <dgm:cxn modelId="{81C6197A-5C50-49F9-BD27-C085441B4314}" srcId="{FCFACAF3-19A4-4AF6-A06D-E99A8938988B}" destId="{6109DCF2-0B42-4D93-99C0-DB93BD4D69F6}" srcOrd="0" destOrd="0" parTransId="{95DFF02D-FC85-4C5C-A8ED-8B8E8620B335}" sibTransId="{64E33865-8F35-4E2C-A365-2ECC930FB7B4}"/>
    <dgm:cxn modelId="{DB177574-652E-43A0-9CAC-42BABE94EF48}" srcId="{FCFACAF3-19A4-4AF6-A06D-E99A8938988B}" destId="{44115593-952B-4591-8564-32E16F30D447}" srcOrd="2" destOrd="0" parTransId="{98D09CEE-5F2A-49E1-B7D5-FE7C96599031}" sibTransId="{95D118A2-E0D3-4FB5-8BA4-7176F469E0FC}"/>
    <dgm:cxn modelId="{C173C5F8-2E81-4941-912B-F666A97C0434}" type="presOf" srcId="{3CC086FE-7CA0-41AE-8753-FD811EEA29DE}" destId="{D6B7847C-5945-42A9-A466-7F4B7BC51B71}" srcOrd="0" destOrd="0" presId="urn:microsoft.com/office/officeart/2005/8/layout/vList6"/>
    <dgm:cxn modelId="{88494C0A-255C-443C-9830-5A74D0F8E4E3}" srcId="{FCFACAF3-19A4-4AF6-A06D-E99A8938988B}" destId="{EFA460E4-6EEB-45ED-9039-A0DF68EA7083}" srcOrd="1" destOrd="0" parTransId="{62B85F44-A995-4844-AAFD-9F49AB202458}" sibTransId="{EC49A746-E100-49F1-B068-6AAB188DDE47}"/>
    <dgm:cxn modelId="{8A97CB33-4F3D-4840-8CA6-58204E752733}" type="presParOf" srcId="{A3D6A14C-7022-4FF7-90A7-8F96028E8F3D}" destId="{B7ACE7E2-1C08-4DB2-BAA3-B26482E0A627}" srcOrd="0" destOrd="0" presId="urn:microsoft.com/office/officeart/2005/8/layout/vList6"/>
    <dgm:cxn modelId="{BC269212-B149-4A0E-BAF7-7E67D36E6FEE}" type="presParOf" srcId="{B7ACE7E2-1C08-4DB2-BAA3-B26482E0A627}" destId="{ED9449C3-C057-4BC1-836F-99AF0B6157AF}" srcOrd="0" destOrd="0" presId="urn:microsoft.com/office/officeart/2005/8/layout/vList6"/>
    <dgm:cxn modelId="{B72936F1-52DA-4A1F-8646-A493E1239345}" type="presParOf" srcId="{B7ACE7E2-1C08-4DB2-BAA3-B26482E0A627}" destId="{D6B7847C-5945-42A9-A466-7F4B7BC51B71}" srcOrd="1" destOrd="0" presId="urn:microsoft.com/office/officeart/2005/8/layout/vList6"/>
    <dgm:cxn modelId="{9969F555-DC14-4D98-97E9-44AA5927E0BB}" type="presParOf" srcId="{A3D6A14C-7022-4FF7-90A7-8F96028E8F3D}" destId="{F4FADA32-239F-4D40-9707-E0714E4899A9}" srcOrd="1" destOrd="0" presId="urn:microsoft.com/office/officeart/2005/8/layout/vList6"/>
    <dgm:cxn modelId="{2F568184-01EE-4F4F-9B7B-F9FA794CAAF5}" type="presParOf" srcId="{A3D6A14C-7022-4FF7-90A7-8F96028E8F3D}" destId="{10CF9400-B426-46E5-8B9C-F7FFBB90EAF9}" srcOrd="2" destOrd="0" presId="urn:microsoft.com/office/officeart/2005/8/layout/vList6"/>
    <dgm:cxn modelId="{F9DDF5F9-8888-46AE-82E4-13F5F164AE05}" type="presParOf" srcId="{10CF9400-B426-46E5-8B9C-F7FFBB90EAF9}" destId="{11F45502-47F5-4C0C-8DB2-491EB94AD7AF}" srcOrd="0" destOrd="0" presId="urn:microsoft.com/office/officeart/2005/8/layout/vList6"/>
    <dgm:cxn modelId="{A0461C53-05C1-4022-90E0-F1360954C47D}" type="presParOf" srcId="{10CF9400-B426-46E5-8B9C-F7FFBB90EAF9}" destId="{CCDC7A44-B544-4F95-8B37-768963BA61A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7847C-5945-42A9-A466-7F4B7BC51B71}">
      <dsp:nvSpPr>
        <dsp:cNvPr id="0" name=""/>
        <dsp:cNvSpPr/>
      </dsp:nvSpPr>
      <dsp:spPr>
        <a:xfrm>
          <a:off x="3115883" y="0"/>
          <a:ext cx="4795732" cy="2159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頭金</a:t>
          </a:r>
          <a:endParaRPr kumimoji="1"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諸費用　に充当する</a:t>
          </a:r>
          <a:endParaRPr kumimoji="1" lang="ja-JP" altLang="en-US" sz="2800" kern="1200" dirty="0"/>
        </a:p>
      </dsp:txBody>
      <dsp:txXfrm>
        <a:off x="3115883" y="269964"/>
        <a:ext cx="3985840" cy="1619784"/>
      </dsp:txXfrm>
    </dsp:sp>
    <dsp:sp modelId="{ED9449C3-C057-4BC1-836F-99AF0B6157AF}">
      <dsp:nvSpPr>
        <dsp:cNvPr id="0" name=""/>
        <dsp:cNvSpPr/>
      </dsp:nvSpPr>
      <dsp:spPr>
        <a:xfrm>
          <a:off x="68307" y="0"/>
          <a:ext cx="2991002" cy="215971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bg1"/>
              </a:solidFill>
              <a:latin typeface="+mj-ea"/>
              <a:ea typeface="+mj-ea"/>
            </a:rPr>
            <a:t>①自己資金を貯める</a:t>
          </a:r>
          <a:endParaRPr kumimoji="1" lang="ja-JP" altLang="en-US" sz="3200" kern="1200" dirty="0"/>
        </a:p>
      </dsp:txBody>
      <dsp:txXfrm>
        <a:off x="173735" y="105428"/>
        <a:ext cx="2780146" cy="1948856"/>
      </dsp:txXfrm>
    </dsp:sp>
    <dsp:sp modelId="{CCDC7A44-B544-4F95-8B37-768963BA61A3}">
      <dsp:nvSpPr>
        <dsp:cNvPr id="0" name=""/>
        <dsp:cNvSpPr/>
      </dsp:nvSpPr>
      <dsp:spPr>
        <a:xfrm>
          <a:off x="3183607" y="2305712"/>
          <a:ext cx="4710608" cy="20788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金利タイプ</a:t>
          </a:r>
          <a:endParaRPr kumimoji="1"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返済期間</a:t>
          </a:r>
          <a:endParaRPr kumimoji="1"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返済方法　を検討する</a:t>
          </a:r>
          <a:endParaRPr kumimoji="1" lang="ja-JP" altLang="en-US" sz="2800" kern="1200" dirty="0"/>
        </a:p>
      </dsp:txBody>
      <dsp:txXfrm>
        <a:off x="3183607" y="2565571"/>
        <a:ext cx="3931030" cy="1559156"/>
      </dsp:txXfrm>
    </dsp:sp>
    <dsp:sp modelId="{11F45502-47F5-4C0C-8DB2-491EB94AD7AF}">
      <dsp:nvSpPr>
        <dsp:cNvPr id="0" name=""/>
        <dsp:cNvSpPr/>
      </dsp:nvSpPr>
      <dsp:spPr>
        <a:xfrm>
          <a:off x="68299" y="2268252"/>
          <a:ext cx="3041517" cy="2159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bg1"/>
              </a:solidFill>
            </a:rPr>
            <a:t>②住宅ローンを組む</a:t>
          </a:r>
          <a:endParaRPr kumimoji="1" lang="ja-JP" altLang="en-US" sz="3200" kern="1200" dirty="0">
            <a:solidFill>
              <a:schemeClr val="bg1"/>
            </a:solidFill>
          </a:endParaRPr>
        </a:p>
      </dsp:txBody>
      <dsp:txXfrm>
        <a:off x="173727" y="2373680"/>
        <a:ext cx="2830661" cy="1948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A9297DC-F883-4972-BE80-C0D96EB764F6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49575" cy="4968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688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3F0CBAA-2D21-4496-AF09-60EDA62566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33382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0BBF7F-35C9-4687-93B9-93B0DE3F464D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3537" cy="4471988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9575" cy="4968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1" y="9440864"/>
            <a:ext cx="2949575" cy="49688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79A8085-D8CA-456C-B205-E009741630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20524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33797" name="日付プレースホルダ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2013/07/31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E88709-7003-4DC0-91A3-F4D4EBA12143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C954E75-1AE7-4CFE-A1C4-271958F423E0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614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135A1BD-85D9-4CB9-8132-A1FF839380C8}" type="slidenum">
              <a:rPr lang="ja-JP" altLang="en-US" smtClean="0">
                <a:latin typeface="Calibri" pitchFamily="34" charset="0"/>
              </a:rPr>
              <a:pPr/>
              <a:t>15</a:t>
            </a:fld>
            <a:endParaRPr lang="ja-JP" altLang="en-US" dirty="0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18C74E6-63EC-41A3-B626-2E67C9BE6431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296F830-96A9-4D47-9629-9957A97F4FF0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0D5A03C-3FDC-4389-9932-FE8FCE7B3758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957116F-4FE7-4116-AA32-BACCEB74EB2C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BC3A33-0EAF-463C-8D08-F5AA8FDFD111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65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617219F-3D7B-43C5-9EC7-61BAAAFDB700}" type="slidenum">
              <a:rPr lang="ja-JP" altLang="en-US" smtClean="0">
                <a:latin typeface="Calibri" pitchFamily="34" charset="0"/>
              </a:rPr>
              <a:pPr/>
              <a:t>24</a:t>
            </a:fld>
            <a:endParaRPr lang="ja-JP" altLang="en-US" dirty="0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CA5370F-D4D6-4ACA-B413-ADC3CE15E408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9B9AA22-DD72-4D7C-B9FD-B85CDCE35FBE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9A8085-D8CA-456C-B205-E0097416303B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675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7FCA163-0074-48EB-A0F1-AF6DBCDDBC4A}" type="slidenum">
              <a:rPr lang="ja-JP" altLang="en-US" smtClean="0">
                <a:latin typeface="Calibri" pitchFamily="34" charset="0"/>
              </a:rPr>
              <a:pPr/>
              <a:t>25</a:t>
            </a:fld>
            <a:endParaRPr lang="ja-JP" altLang="en-US" dirty="0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81961F6-5E3F-4E85-A917-6BF51ACC85EF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BC3A33-0EAF-463C-8D08-F5AA8FDFD111}" type="datetime1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BC3A33-0EAF-463C-8D08-F5AA8FDFD111}" type="datetime1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EE3938B-DBD0-471E-BEA1-35DACA94F51F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696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1C6F2C-6B7A-4E5E-94F2-00E903E5CBC7}" type="slidenum">
              <a:rPr lang="ja-JP" altLang="en-US" smtClean="0">
                <a:latin typeface="Calibri" pitchFamily="34" charset="0"/>
              </a:rPr>
              <a:pPr/>
              <a:t>30</a:t>
            </a:fld>
            <a:endParaRPr lang="ja-JP" altLang="en-US" dirty="0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93ADF32-7308-4111-B62F-E395D49E03C2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706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A8800C6-DAB0-4319-9862-E94252057BA9}" type="slidenum">
              <a:rPr lang="ja-JP" altLang="en-US" smtClean="0">
                <a:latin typeface="Calibri" pitchFamily="34" charset="0"/>
              </a:rPr>
              <a:pPr/>
              <a:t>31</a:t>
            </a:fld>
            <a:endParaRPr lang="ja-JP" altLang="en-US" dirty="0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62BA77-BE2F-4252-94A0-449351C7EEB8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716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E6FB107-760D-413F-8D90-1D10C36FE30B}" type="slidenum">
              <a:rPr lang="ja-JP" altLang="en-US" smtClean="0">
                <a:latin typeface="Calibri" pitchFamily="34" charset="0"/>
              </a:rPr>
              <a:pPr/>
              <a:t>32</a:t>
            </a:fld>
            <a:endParaRPr lang="ja-JP" altLang="en-US" dirty="0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E4592D2-D282-4529-9C39-99A562CC5D38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 smtClean="0"/>
              <a:t>（</a:t>
            </a:r>
            <a:r>
              <a:rPr lang="en-US" altLang="ja-JP" dirty="0" smtClean="0"/>
              <a:t>30</a:t>
            </a:r>
            <a:r>
              <a:rPr lang="ja-JP" altLang="en-US" dirty="0" smtClean="0"/>
              <a:t>年返済）　試算しるぽると　資金シミュレーション</a:t>
            </a:r>
            <a:endParaRPr lang="en-US" altLang="ja-JP" dirty="0" smtClean="0"/>
          </a:p>
          <a:p>
            <a:r>
              <a:rPr lang="ja-JP" altLang="en-US" dirty="0" smtClean="0"/>
              <a:t>自己資金無し　毎月</a:t>
            </a:r>
            <a:r>
              <a:rPr lang="en-US" altLang="ja-JP" dirty="0" smtClean="0"/>
              <a:t>155240</a:t>
            </a:r>
            <a:r>
              <a:rPr lang="ja-JP" altLang="en-US" dirty="0" smtClean="0"/>
              <a:t>円　</a:t>
            </a:r>
            <a:r>
              <a:rPr lang="en-US" altLang="ja-JP" dirty="0" smtClean="0"/>
              <a:t>×12×30</a:t>
            </a:r>
            <a:r>
              <a:rPr lang="ja-JP" altLang="en-US" dirty="0" smtClean="0"/>
              <a:t>＝</a:t>
            </a:r>
            <a:r>
              <a:rPr lang="en-US" altLang="ja-JP" dirty="0" smtClean="0"/>
              <a:t>55,886,400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r>
              <a:rPr lang="ja-JP" altLang="en-US" dirty="0" smtClean="0"/>
              <a:t>自己資金有り　毎月</a:t>
            </a:r>
            <a:r>
              <a:rPr lang="en-US" altLang="ja-JP" dirty="0" smtClean="0"/>
              <a:t>118278</a:t>
            </a:r>
            <a:r>
              <a:rPr lang="ja-JP" altLang="en-US" dirty="0" smtClean="0"/>
              <a:t>円　</a:t>
            </a:r>
            <a:r>
              <a:rPr lang="en-US" altLang="ja-JP" dirty="0" smtClean="0"/>
              <a:t>×12×30</a:t>
            </a:r>
            <a:r>
              <a:rPr lang="ja-JP" altLang="en-US" dirty="0" smtClean="0"/>
              <a:t>＝</a:t>
            </a:r>
            <a:r>
              <a:rPr lang="en-US" altLang="ja-JP" dirty="0" smtClean="0"/>
              <a:t>42,580,080</a:t>
            </a:r>
            <a:r>
              <a:rPr lang="ja-JP" altLang="en-US" dirty="0" smtClean="0"/>
              <a:t>円</a:t>
            </a:r>
            <a:r>
              <a:rPr lang="en-US" altLang="ja-JP" dirty="0" smtClean="0"/>
              <a:t>(</a:t>
            </a:r>
            <a:r>
              <a:rPr lang="ja-JP" altLang="en-US" dirty="0" smtClean="0"/>
              <a:t>利息</a:t>
            </a:r>
            <a:r>
              <a:rPr lang="en-US" altLang="ja-JP" dirty="0" smtClean="0"/>
              <a:t>10,580,080</a:t>
            </a:r>
            <a:r>
              <a:rPr lang="ja-JP" altLang="en-US" dirty="0" smtClean="0"/>
              <a:t>円）</a:t>
            </a:r>
            <a:endParaRPr lang="en-US" altLang="ja-JP" dirty="0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F6BAB84-E8D3-4E83-BB56-E2E37A3D0E8F}" type="slidenum">
              <a:rPr lang="ja-JP" altLang="en-US" smtClean="0">
                <a:latin typeface="Calibri" pitchFamily="34" charset="0"/>
              </a:rPr>
              <a:pPr/>
              <a:t>33</a:t>
            </a:fld>
            <a:endParaRPr lang="ja-JP" altLang="en-US" dirty="0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7CF01F3-665A-4C5F-9ED6-A4433C3168EF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737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04568AB-4B63-4F3A-BC86-0248387877CF}" type="slidenum">
              <a:rPr lang="ja-JP" altLang="en-US" smtClean="0">
                <a:latin typeface="Calibri" pitchFamily="34" charset="0"/>
              </a:rPr>
              <a:pPr/>
              <a:t>34</a:t>
            </a:fld>
            <a:endParaRPr lang="ja-JP" altLang="en-US" dirty="0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8FAF61C-F3A6-4D51-B1B7-5B62FB816517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747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CCA6A35-0FD4-49CA-95D0-018DAAC64920}" type="slidenum">
              <a:rPr lang="ja-JP" altLang="en-US" smtClean="0">
                <a:latin typeface="Calibri" pitchFamily="34" charset="0"/>
              </a:rPr>
              <a:pPr/>
              <a:t>35</a:t>
            </a:fld>
            <a:endParaRPr lang="ja-JP" altLang="en-US" dirty="0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6E8AA7-BF46-4E1B-B11F-D86CF69C9EFD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757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01E08E5-7FD7-46E1-AE55-B7D68DE1465F}" type="slidenum">
              <a:rPr lang="ja-JP" altLang="en-US" smtClean="0">
                <a:latin typeface="Calibri" pitchFamily="34" charset="0"/>
              </a:rPr>
              <a:pPr/>
              <a:t>37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B6B68-F43A-47D9-9B1C-C547AF385F6C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778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C78EF05-6776-469C-B332-6944A14328EE}" type="slidenum">
              <a:rPr lang="ja-JP" altLang="en-US" smtClean="0">
                <a:latin typeface="Calibri" pitchFamily="34" charset="0"/>
              </a:rPr>
              <a:pPr/>
              <a:t>38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559A402-2C7D-4BB1-9D2F-2C4AEC8CABBB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788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77404EF-223F-4D1C-AEC9-DFC7EF50F52E}" type="slidenum">
              <a:rPr lang="ja-JP" altLang="en-US" smtClean="0">
                <a:latin typeface="Calibri" pitchFamily="34" charset="0"/>
              </a:rPr>
              <a:pPr/>
              <a:t>39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8D48F90-96E8-4019-914F-9C496C981D2B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830CE7-040A-48E3-B659-D1CB079273EC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ja-JP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CB8114-ECF4-4871-BD82-6E6C4919BA93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/>
          </a:p>
        </p:txBody>
      </p:sp>
      <p:sp>
        <p:nvSpPr>
          <p:cNvPr id="819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9EFE5E-C39D-4A18-9989-93EF3D4FBAA6}" type="slidenum">
              <a:rPr lang="ja-JP" altLang="en-US" smtClean="0">
                <a:latin typeface="Calibri" pitchFamily="34" charset="0"/>
              </a:rPr>
              <a:pPr/>
              <a:t>42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378DAD3-3394-4DE2-9E05-D8E09D8AFB5F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F7A15AC-5C2D-4C68-8CB8-80981AB7DDBA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839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783A908-E75B-4EBA-835C-6BE8F7851D21}" type="slidenum">
              <a:rPr lang="ja-JP" altLang="en-US" smtClean="0">
                <a:latin typeface="Calibri" pitchFamily="34" charset="0"/>
              </a:rPr>
              <a:pPr/>
              <a:t>44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2B171F5-92DC-4570-AA59-C1C65709B954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849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CD20CE5-9340-4C82-99E1-C57FC75C0BC7}" type="slidenum">
              <a:rPr lang="ja-JP" altLang="en-US" smtClean="0">
                <a:latin typeface="Calibri" pitchFamily="34" charset="0"/>
              </a:rPr>
              <a:pPr/>
              <a:t>45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B9278B2-6079-4D61-BA26-F34267BBF7F6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ノート プレースホルダー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chemeClr val="tx1">
                    <a:tint val="75000"/>
                  </a:schemeClr>
                </a:solidFill>
              </a:rPr>
              <a:t>夫婦での受給額（</a:t>
            </a:r>
            <a:r>
              <a:rPr lang="en-US" altLang="ja-JP" dirty="0" smtClean="0">
                <a:solidFill>
                  <a:schemeClr val="tx1">
                    <a:tint val="75000"/>
                  </a:schemeClr>
                </a:solidFill>
              </a:rPr>
              <a:t>65</a:t>
            </a:r>
            <a:r>
              <a:rPr lang="ja-JP" altLang="en-US" dirty="0" smtClean="0">
                <a:solidFill>
                  <a:schemeClr val="tx1">
                    <a:tint val="75000"/>
                  </a:schemeClr>
                </a:solidFill>
              </a:rPr>
              <a:t>歳</a:t>
            </a:r>
            <a:r>
              <a:rPr lang="en-US" altLang="ja-JP" dirty="0" smtClean="0">
                <a:solidFill>
                  <a:schemeClr val="tx1">
                    <a:tint val="75000"/>
                  </a:schemeClr>
                </a:solidFill>
              </a:rPr>
              <a:t>〜85</a:t>
            </a:r>
            <a:r>
              <a:rPr lang="ja-JP" altLang="en-US" dirty="0" smtClean="0">
                <a:solidFill>
                  <a:schemeClr val="tx1">
                    <a:tint val="75000"/>
                  </a:schemeClr>
                </a:solidFill>
              </a:rPr>
              <a:t>歳）　：月額</a:t>
            </a:r>
            <a:r>
              <a:rPr lang="en-US" altLang="ja-JP" dirty="0" smtClean="0">
                <a:solidFill>
                  <a:schemeClr val="tx1">
                    <a:tint val="75000"/>
                  </a:schemeClr>
                </a:solidFill>
              </a:rPr>
              <a:t>21.8</a:t>
            </a:r>
            <a:r>
              <a:rPr lang="ja-JP" altLang="en-US" dirty="0" smtClean="0">
                <a:solidFill>
                  <a:schemeClr val="tx1">
                    <a:tint val="75000"/>
                  </a:schemeClr>
                </a:solidFill>
              </a:rPr>
              <a:t>万円⇒　</a:t>
            </a:r>
            <a:r>
              <a:rPr lang="en-US" altLang="ja-JP" dirty="0" smtClean="0">
                <a:solidFill>
                  <a:schemeClr val="tx1">
                    <a:tint val="75000"/>
                  </a:schemeClr>
                </a:solidFill>
              </a:rPr>
              <a:t>5,232</a:t>
            </a:r>
            <a:r>
              <a:rPr lang="ja-JP" altLang="en-US" dirty="0" smtClean="0">
                <a:solidFill>
                  <a:schemeClr val="tx1">
                    <a:tint val="75000"/>
                  </a:schemeClr>
                </a:solidFill>
              </a:rPr>
              <a:t>万円</a:t>
            </a:r>
            <a:endParaRPr lang="en-US" altLang="ja-JP" dirty="0" smtClean="0">
              <a:solidFill>
                <a:schemeClr val="tx1">
                  <a:tint val="7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chemeClr val="tx1">
                    <a:tint val="75000"/>
                  </a:schemeClr>
                </a:solidFill>
              </a:rPr>
              <a:t>妻</a:t>
            </a:r>
            <a:r>
              <a:rPr lang="en-US" altLang="ja-JP" dirty="0" smtClean="0">
                <a:solidFill>
                  <a:schemeClr val="tx1">
                    <a:tint val="75000"/>
                  </a:schemeClr>
                </a:solidFill>
              </a:rPr>
              <a:t>1</a:t>
            </a:r>
            <a:r>
              <a:rPr lang="ja-JP" altLang="en-US" dirty="0" smtClean="0">
                <a:solidFill>
                  <a:schemeClr val="tx1">
                    <a:tint val="75000"/>
                  </a:schemeClr>
                </a:solidFill>
              </a:rPr>
              <a:t>人の受給額　（</a:t>
            </a:r>
            <a:r>
              <a:rPr lang="en-US" altLang="ja-JP" dirty="0" smtClean="0">
                <a:solidFill>
                  <a:schemeClr val="tx1">
                    <a:tint val="75000"/>
                  </a:schemeClr>
                </a:solidFill>
              </a:rPr>
              <a:t>85</a:t>
            </a:r>
            <a:r>
              <a:rPr lang="ja-JP" altLang="en-US" dirty="0" smtClean="0">
                <a:solidFill>
                  <a:schemeClr val="tx1">
                    <a:tint val="75000"/>
                  </a:schemeClr>
                </a:solidFill>
              </a:rPr>
              <a:t>歳</a:t>
            </a:r>
            <a:r>
              <a:rPr lang="en-US" altLang="ja-JP" dirty="0" smtClean="0">
                <a:solidFill>
                  <a:schemeClr val="tx1">
                    <a:tint val="75000"/>
                  </a:schemeClr>
                </a:solidFill>
              </a:rPr>
              <a:t>〜90</a:t>
            </a:r>
            <a:r>
              <a:rPr lang="ja-JP" altLang="en-US" dirty="0" smtClean="0">
                <a:solidFill>
                  <a:schemeClr val="tx1">
                    <a:tint val="75000"/>
                  </a:schemeClr>
                </a:solidFill>
              </a:rPr>
              <a:t>歳）  ：月額</a:t>
            </a:r>
            <a:r>
              <a:rPr lang="en-US" altLang="ja-JP" dirty="0" smtClean="0">
                <a:solidFill>
                  <a:schemeClr val="tx1">
                    <a:tint val="75000"/>
                  </a:schemeClr>
                </a:solidFill>
              </a:rPr>
              <a:t>12.8</a:t>
            </a:r>
            <a:r>
              <a:rPr lang="ja-JP" altLang="en-US" dirty="0" smtClean="0">
                <a:solidFill>
                  <a:schemeClr val="tx1">
                    <a:tint val="75000"/>
                  </a:schemeClr>
                </a:solidFill>
              </a:rPr>
              <a:t>万円　⇒　</a:t>
            </a:r>
            <a:r>
              <a:rPr lang="en-US" altLang="ja-JP" dirty="0" smtClean="0">
                <a:solidFill>
                  <a:schemeClr val="tx1">
                    <a:tint val="75000"/>
                  </a:schemeClr>
                </a:solidFill>
              </a:rPr>
              <a:t>768</a:t>
            </a:r>
            <a:r>
              <a:rPr lang="ja-JP" altLang="en-US" dirty="0" smtClean="0">
                <a:solidFill>
                  <a:schemeClr val="tx1">
                    <a:tint val="75000"/>
                  </a:schemeClr>
                </a:solidFill>
              </a:rPr>
              <a:t>万円　　計</a:t>
            </a:r>
            <a:r>
              <a:rPr lang="en-US" altLang="ja-JP" dirty="0" smtClean="0">
                <a:solidFill>
                  <a:schemeClr val="tx1">
                    <a:tint val="75000"/>
                  </a:schemeClr>
                </a:solidFill>
              </a:rPr>
              <a:t>6,000</a:t>
            </a:r>
            <a:r>
              <a:rPr lang="ja-JP" altLang="en-US" dirty="0" smtClean="0">
                <a:solidFill>
                  <a:schemeClr val="tx1">
                    <a:tint val="75000"/>
                  </a:schemeClr>
                </a:solidFill>
              </a:rPr>
              <a:t>万円</a:t>
            </a:r>
            <a:endParaRPr lang="ja-JP" altLang="en-US" dirty="0" smtClean="0"/>
          </a:p>
        </p:txBody>
      </p:sp>
      <p:sp>
        <p:nvSpPr>
          <p:cNvPr id="860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02E3C03-50EB-48B6-AF37-833ED1D8B1A4}" type="slidenum">
              <a:rPr lang="ja-JP" altLang="en-US" smtClean="0">
                <a:latin typeface="Calibri" pitchFamily="34" charset="0"/>
              </a:rPr>
              <a:pPr/>
              <a:t>46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41E150-A8E2-4050-9195-7133FEDD2F86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24CCA11-4999-4F86-8FD5-33BF67DABB3D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 3" pitchFamily="18" charset="2"/>
              <a:buNone/>
            </a:pPr>
            <a:r>
              <a:rPr lang="ja-JP" altLang="en-US" smtClean="0"/>
              <a:t>夫婦での受給額（</a:t>
            </a:r>
            <a:r>
              <a:rPr lang="en-US" altLang="ja-JP" smtClean="0"/>
              <a:t>65</a:t>
            </a:r>
            <a:r>
              <a:rPr lang="ja-JP" altLang="en-US" smtClean="0"/>
              <a:t>歳</a:t>
            </a:r>
            <a:r>
              <a:rPr lang="en-US" altLang="ja-JP" smtClean="0"/>
              <a:t>〜85</a:t>
            </a:r>
            <a:r>
              <a:rPr lang="ja-JP" altLang="en-US" smtClean="0"/>
              <a:t>歳）　：月額</a:t>
            </a:r>
            <a:r>
              <a:rPr lang="en-US" altLang="ja-JP" smtClean="0"/>
              <a:t>12.8</a:t>
            </a:r>
            <a:r>
              <a:rPr lang="ja-JP" altLang="en-US" smtClean="0"/>
              <a:t>万円　⇒　</a:t>
            </a:r>
            <a:r>
              <a:rPr lang="en-US" altLang="ja-JP" smtClean="0"/>
              <a:t>3,072</a:t>
            </a:r>
            <a:r>
              <a:rPr lang="ja-JP" altLang="en-US" smtClean="0"/>
              <a:t>万円</a:t>
            </a:r>
            <a:endParaRPr lang="en-US" altLang="ja-JP" smtClean="0"/>
          </a:p>
          <a:p>
            <a:pPr>
              <a:buFont typeface="Wingdings 3" pitchFamily="18" charset="2"/>
              <a:buNone/>
            </a:pPr>
            <a:r>
              <a:rPr lang="ja-JP" altLang="en-US" smtClean="0"/>
              <a:t>妻</a:t>
            </a:r>
            <a:r>
              <a:rPr lang="en-US" altLang="ja-JP" smtClean="0"/>
              <a:t>1</a:t>
            </a:r>
            <a:r>
              <a:rPr lang="ja-JP" altLang="en-US" smtClean="0"/>
              <a:t>人の受給額　（</a:t>
            </a:r>
            <a:r>
              <a:rPr lang="en-US" altLang="ja-JP" smtClean="0"/>
              <a:t>85</a:t>
            </a:r>
            <a:r>
              <a:rPr lang="ja-JP" altLang="en-US" smtClean="0"/>
              <a:t>歳</a:t>
            </a:r>
            <a:r>
              <a:rPr lang="en-US" altLang="ja-JP" smtClean="0"/>
              <a:t>〜90</a:t>
            </a:r>
            <a:r>
              <a:rPr lang="ja-JP" altLang="en-US" smtClean="0"/>
              <a:t>歳）  ：月額</a:t>
            </a:r>
            <a:r>
              <a:rPr lang="en-US" altLang="ja-JP" smtClean="0"/>
              <a:t>6.4</a:t>
            </a:r>
            <a:r>
              <a:rPr lang="ja-JP" altLang="en-US" smtClean="0"/>
              <a:t>万円　⇒　</a:t>
            </a:r>
            <a:r>
              <a:rPr lang="en-US" altLang="ja-JP" smtClean="0"/>
              <a:t>384</a:t>
            </a:r>
            <a:r>
              <a:rPr lang="ja-JP" altLang="en-US" smtClean="0"/>
              <a:t>万円　　　計約</a:t>
            </a:r>
            <a:r>
              <a:rPr lang="en-US" altLang="ja-JP" smtClean="0"/>
              <a:t>3,500</a:t>
            </a:r>
            <a:r>
              <a:rPr lang="ja-JP" altLang="en-US" smtClean="0"/>
              <a:t>万円</a:t>
            </a:r>
            <a:endParaRPr lang="en-US" altLang="ja-JP" smtClean="0"/>
          </a:p>
          <a:p>
            <a:pPr>
              <a:buFont typeface="Wingdings 3" pitchFamily="18" charset="2"/>
              <a:buNone/>
            </a:pPr>
            <a:r>
              <a:rPr lang="en-US" altLang="ja-JP" smtClean="0"/>
              <a:t/>
            </a:r>
            <a:br>
              <a:rPr lang="en-US" altLang="ja-JP" smtClean="0"/>
            </a:br>
            <a:endParaRPr lang="ja-JP" altLang="en-US" smtClean="0"/>
          </a:p>
        </p:txBody>
      </p:sp>
      <p:sp>
        <p:nvSpPr>
          <p:cNvPr id="870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EAF1D7-DF07-4870-AF00-8B5F74171778}" type="slidenum">
              <a:rPr lang="ja-JP" altLang="en-US" smtClean="0">
                <a:latin typeface="Calibri" pitchFamily="34" charset="0"/>
              </a:rPr>
              <a:pPr/>
              <a:t>47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AD8495-223B-4860-A8C7-F0E46F70FEB2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880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F6E7631-FD1C-427F-9D63-04234403BF8D}" type="slidenum">
              <a:rPr lang="ja-JP" altLang="en-US" smtClean="0">
                <a:latin typeface="Calibri" pitchFamily="34" charset="0"/>
              </a:rPr>
              <a:pPr/>
              <a:t>48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B02066C-BF89-47C4-BE4F-5897C102C3EA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8909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1D9D90C-2D0A-48BE-919B-6A07BE785693}" type="slidenum">
              <a:rPr lang="ja-JP" altLang="en-US" smtClean="0">
                <a:latin typeface="Calibri" pitchFamily="34" charset="0"/>
              </a:rPr>
              <a:pPr/>
              <a:t>50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8B6264-AD60-4277-BB62-1C07A56BB21B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43BF98F-5B0A-4416-8E55-9CCD2DA0619B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5427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95" indent="-285729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15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81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247" indent="-22858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D10C321-E3B9-48CB-A6E3-54EB66DB090F}" type="slidenum">
              <a:rPr lang="ja-JP" altLang="en-US" smtClean="0">
                <a:latin typeface="Calibri" pitchFamily="34" charset="0"/>
              </a:rPr>
              <a:pPr/>
              <a:t>6</a:t>
            </a:fld>
            <a:endParaRPr lang="ja-JP" altLang="en-US" dirty="0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9B7FE2A-AA21-4FF7-A1B9-7C565F824637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25DC76D-FEE8-4294-9737-F80131545567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04260F8-CE14-420C-B2D0-D655AA65F048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dirty="0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5865E45-65AD-4DA0-8F81-E2073F8873AC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B7068-4C78-4B12-BA62-5B43B3F26716}" type="datetime1">
              <a:rPr lang="ja-JP" altLang="en-US" smtClean="0"/>
              <a:pPr>
                <a:defRPr/>
              </a:pPr>
              <a:t>2017/5/2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A69B-18DF-4E8E-8692-60DFDCD943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015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8-D91F-4A15-96CA-408E713E4728}" type="datetime1">
              <a:rPr lang="ja-JP" altLang="en-US" smtClean="0"/>
              <a:pPr>
                <a:defRPr/>
              </a:pPr>
              <a:t>2017/5/2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598E-72AD-42B5-B91E-ABAA49AAE4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399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35B9-890F-44DF-892F-58109FB3E069}" type="datetime1">
              <a:rPr lang="ja-JP" altLang="en-US" smtClean="0"/>
              <a:pPr>
                <a:defRPr/>
              </a:pPr>
              <a:t>2017/5/2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273E-83BF-471F-9F99-FD3278C96D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462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4600" smtClean="0">
              <a:solidFill>
                <a:srgbClr val="BBE0E3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9250" indent="-3492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/>
            </a:pPr>
            <a:endParaRPr lang="ja-JP" altLang="en-US" sz="240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4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978347"/>
            <a:ext cx="6858000" cy="115450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861048"/>
            <a:ext cx="6858000" cy="1655762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000" b="1" smtClean="0">
                <a:latin typeface="+mn-ea"/>
              </a:rPr>
              <a:t>マスタ サブタイトルの書式設定</a:t>
            </a:r>
            <a:endParaRPr lang="en-US" altLang="ja-JP" sz="3000" b="1" dirty="0" smtClean="0">
              <a:latin typeface="+mn-ea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8D4F-D592-44F4-9342-11C8B8BC3398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BE9D-3B24-4B08-9D06-0E381ECCA2B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5445224"/>
            <a:ext cx="2209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2132856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5" name="ビットマップ イメージ" r:id="rId4" imgW="15352381" imgH="590476" progId="PBrush">
                  <p:embed/>
                </p:oleObj>
              </mc:Choice>
              <mc:Fallback>
                <p:oleObj name="ビットマップ イメージ" r:id="rId4" imgW="15352381" imgH="59047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2856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966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147600"/>
            <a:ext cx="9144000" cy="583200"/>
          </a:xfrm>
        </p:spPr>
        <p:txBody>
          <a:bodyPr/>
          <a:lstStyle/>
          <a:p>
            <a:r>
              <a:rPr lang="ja-JP" altLang="en-US" dirty="0" smtClean="0"/>
              <a:t>　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052219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EF99-DC46-4760-B79E-A5A7547FDEDE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200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765175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9" name="ビットマップ イメージ" r:id="rId3" imgW="15352381" imgH="590476" progId="PBrush">
                  <p:embed/>
                </p:oleObj>
              </mc:Choice>
              <mc:Fallback>
                <p:oleObj name="ビットマップ イメージ" r:id="rId3" imgW="15352381" imgH="59047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043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1B92D-5592-4D2F-BFD0-EABCD018B5A8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200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402B6-0221-45D2-A78C-818AB022634F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765175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3" name="ビットマップ イメージ" r:id="rId3" imgW="15352381" imgH="590476" progId="PBrush">
                  <p:embed/>
                </p:oleObj>
              </mc:Choice>
              <mc:Fallback>
                <p:oleObj name="ビットマップ イメージ" r:id="rId3" imgW="15352381" imgH="590476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04391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1B92D-5592-4D2F-BFD0-EABCD018B5A8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402B6-0221-45D2-A78C-818AB022634F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1B92D-5592-4D2F-BFD0-EABCD018B5A8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402B6-0221-45D2-A78C-818AB022634F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5120-FC0F-4E54-AA8E-218119B55A96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8471-C704-4735-A48A-FFD98AD0460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102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F7C2-2DE5-48AB-BDB7-44A5C79C5D4D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CC7B-F1AA-4FA4-BF2B-F34D01D792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88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6F07-C285-4A95-9337-23A085866DB8}" type="datetime1">
              <a:rPr lang="ja-JP" altLang="en-US" smtClean="0"/>
              <a:pPr>
                <a:defRPr/>
              </a:pPr>
              <a:t>2017/5/2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B401-12BA-447E-9E8F-E533B2DF3D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2394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1C735-BBD8-4BB6-BD99-6C6DF3A901C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72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1EF3B-8582-4A02-A82B-11DAB0CE940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09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949F2-7E26-4CAF-9DAF-C53D5EBD114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10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D5C01-C317-42F0-8838-81FAD2E0ABD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9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96B0B-2409-4EB1-B3E6-C8D7C6278DB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60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FD83E-7E28-4829-9B08-D51B2498489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70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68E1B-C62F-44BA-BE96-B3D3A04D6E8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80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B333-7B72-4671-A0BD-A5384259E65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12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5E394-83B2-4F98-A54A-36ACC21877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54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B333-7B72-4671-A0BD-A5384259E65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9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C5F48-47CC-4D62-B3D4-D465E9D17E32}" type="datetime1">
              <a:rPr lang="ja-JP" altLang="en-US" smtClean="0"/>
              <a:pPr>
                <a:defRPr/>
              </a:pPr>
              <a:t>2017/5/2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F17A4-8357-4BC1-8EEC-4A34AD3E33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659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B333-7B72-4671-A0BD-A5384259E65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61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84E4-909C-4DA2-B466-18C94D348C9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3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84E4-909C-4DA2-B466-18C94D348C9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1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1C735-BBD8-4BB6-BD99-6C6DF3A901C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70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1EF3B-8582-4A02-A82B-11DAB0CE940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5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949F2-7E26-4CAF-9DAF-C53D5EBD114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70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D5C01-C317-42F0-8838-81FAD2E0ABD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2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96B0B-2409-4EB1-B3E6-C8D7C6278DB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97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FD83E-7E28-4829-9B08-D51B2498489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82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68E1B-C62F-44BA-BE96-B3D3A04D6E8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6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5759-199D-45D9-B971-A67C354D2230}" type="datetime1">
              <a:rPr lang="ja-JP" altLang="en-US" smtClean="0"/>
              <a:pPr>
                <a:defRPr/>
              </a:pPr>
              <a:t>2017/5/2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46F72-4AEC-44E9-846F-8425864E3C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6711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B333-7B72-4671-A0BD-A5384259E65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01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5E394-83B2-4F98-A54A-36ACC21877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36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B333-7B72-4671-A0BD-A5384259E65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60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B333-7B72-4671-A0BD-A5384259E65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96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84E4-909C-4DA2-B466-18C94D348C9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33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84E4-909C-4DA2-B466-18C94D348C9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92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978347"/>
            <a:ext cx="6858000" cy="115450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861048"/>
            <a:ext cx="6858000" cy="1655762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000" b="1" smtClean="0">
                <a:latin typeface="+mn-ea"/>
              </a:rPr>
              <a:t>マスタ サブタイトルの書式設定</a:t>
            </a:r>
            <a:endParaRPr lang="en-US" altLang="ja-JP" sz="3000" b="1" dirty="0" smtClean="0">
              <a:latin typeface="+mn-ea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8D4F-D592-44F4-9342-11C8B8BC339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BE9D-3B24-4B08-9D06-0E381ECCA2B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5445224"/>
            <a:ext cx="2209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2132856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0" name="ビットマップ イメージ" r:id="rId4" imgW="15352381" imgH="590476" progId="PBrush">
                  <p:embed/>
                </p:oleObj>
              </mc:Choice>
              <mc:Fallback>
                <p:oleObj name="ビットマップ イメージ" r:id="rId4" imgW="15352381" imgH="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2856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11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147600"/>
            <a:ext cx="9144000" cy="583200"/>
          </a:xfrm>
        </p:spPr>
        <p:txBody>
          <a:bodyPr/>
          <a:lstStyle/>
          <a:p>
            <a:r>
              <a:rPr lang="ja-JP" altLang="en-US" dirty="0" smtClean="0"/>
              <a:t>　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052219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EF99-DC46-4760-B79E-A5A7547FDED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200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276A-2D1A-4D22-B2A5-3D9B2A61EBCA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765175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4" name="ビットマップ イメージ" r:id="rId3" imgW="15352381" imgH="590476" progId="PBrush">
                  <p:embed/>
                </p:oleObj>
              </mc:Choice>
              <mc:Fallback>
                <p:oleObj name="ビットマップ イメージ" r:id="rId3" imgW="15352381" imgH="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588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1B92D-5592-4D2F-BFD0-EABCD018B5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200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402B6-0221-45D2-A78C-818AB022634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765175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8" name="ビットマップ イメージ" r:id="rId3" imgW="15352381" imgH="590476" progId="PBrush">
                  <p:embed/>
                </p:oleObj>
              </mc:Choice>
              <mc:Fallback>
                <p:oleObj name="ビットマップ イメージ" r:id="rId3" imgW="15352381" imgH="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988206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1B92D-5592-4D2F-BFD0-EABCD018B5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402B6-0221-45D2-A78C-818AB022634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130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ACF5-0881-459D-85A8-C575ABAE96FA}" type="datetime1">
              <a:rPr lang="ja-JP" altLang="en-US" smtClean="0"/>
              <a:pPr>
                <a:defRPr/>
              </a:pPr>
              <a:t>2017/5/2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2200-FE0D-49BE-86E1-D3D6CD4996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1791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1B92D-5592-4D2F-BFD0-EABCD018B5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402B6-0221-45D2-A78C-818AB022634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85361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5120-FC0F-4E54-AA8E-218119B55A9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8471-C704-4735-A48A-FFD98AD0460F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21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F7C2-2DE5-48AB-BDB7-44A5C79C5D4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CC7B-F1AA-4FA4-BF2B-F34D01D792C7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15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978347"/>
            <a:ext cx="6858000" cy="115450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861048"/>
            <a:ext cx="6858000" cy="1655762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000" b="1" smtClean="0">
                <a:latin typeface="+mn-ea"/>
              </a:rPr>
              <a:t>マスタ サブタイトルの書式設定</a:t>
            </a:r>
            <a:endParaRPr lang="en-US" altLang="ja-JP" sz="3000" b="1" dirty="0" smtClean="0">
              <a:latin typeface="+mn-ea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8D4F-D592-44F4-9342-11C8B8BC339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BE9D-3B24-4B08-9D06-0E381ECCA2B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5445224"/>
            <a:ext cx="2209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2132856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1" name="ビットマップ イメージ" r:id="rId4" imgW="15352381" imgH="590476" progId="PBrush">
                  <p:embed/>
                </p:oleObj>
              </mc:Choice>
              <mc:Fallback>
                <p:oleObj name="ビットマップ イメージ" r:id="rId4" imgW="15352381" imgH="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2856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012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147600"/>
            <a:ext cx="9144000" cy="583200"/>
          </a:xfrm>
        </p:spPr>
        <p:txBody>
          <a:bodyPr/>
          <a:lstStyle/>
          <a:p>
            <a:r>
              <a:rPr lang="ja-JP" altLang="en-US" dirty="0" smtClean="0"/>
              <a:t>　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052219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EF99-DC46-4760-B79E-A5A7547FDED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200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276A-2D1A-4D22-B2A5-3D9B2A61EBCA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765175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5" name="ビットマップ イメージ" r:id="rId3" imgW="15352381" imgH="590476" progId="PBrush">
                  <p:embed/>
                </p:oleObj>
              </mc:Choice>
              <mc:Fallback>
                <p:oleObj name="ビットマップ イメージ" r:id="rId3" imgW="15352381" imgH="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6888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1B92D-5592-4D2F-BFD0-EABCD018B5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200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402B6-0221-45D2-A78C-818AB022634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765175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9" name="ビットマップ イメージ" r:id="rId3" imgW="15352381" imgH="590476" progId="PBrush">
                  <p:embed/>
                </p:oleObj>
              </mc:Choice>
              <mc:Fallback>
                <p:oleObj name="ビットマップ イメージ" r:id="rId3" imgW="15352381" imgH="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297201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1B92D-5592-4D2F-BFD0-EABCD018B5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402B6-0221-45D2-A78C-818AB022634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54752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1B92D-5592-4D2F-BFD0-EABCD018B5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402B6-0221-45D2-A78C-818AB022634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3731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5120-FC0F-4E54-AA8E-218119B55A9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8471-C704-4735-A48A-FFD98AD0460F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318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F7C2-2DE5-48AB-BDB7-44A5C79C5D4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CC7B-F1AA-4FA4-BF2B-F34D01D792C7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5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3AF91-64E0-462B-9EE9-2AD82E4DB3FD}" type="datetime1">
              <a:rPr lang="ja-JP" altLang="en-US" smtClean="0"/>
              <a:pPr>
                <a:defRPr/>
              </a:pPr>
              <a:t>2017/5/2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8E73D-9D34-45C7-A3FD-8BB958ADE5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609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EF428-A015-4CB4-91C4-A52E29857723}" type="datetime1">
              <a:rPr lang="ja-JP" altLang="en-US" smtClean="0"/>
              <a:pPr>
                <a:defRPr/>
              </a:pPr>
              <a:t>2017/5/2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EAA7-5E6B-45DB-8109-94D39C2D07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447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E6068-282E-46C1-BE28-02D7B290649F}" type="datetime1">
              <a:rPr lang="ja-JP" altLang="en-US" smtClean="0"/>
              <a:pPr>
                <a:defRPr/>
              </a:pPr>
              <a:t>2017/5/2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CD90A-6AA8-4F8D-A3DA-C420BF67E6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05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784B3-926E-40FC-A3A9-9A61642F5057}" type="datetime1">
              <a:rPr lang="ja-JP" altLang="en-US" smtClean="0"/>
              <a:pPr>
                <a:defRPr/>
              </a:pPr>
              <a:t>2017/5/2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8240-F0A0-4F86-96BF-051001A222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361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E740469-6B65-47FF-BE3A-1E2405236DA7}" type="datetime1">
              <a:rPr lang="ja-JP" altLang="en-US" smtClean="0"/>
              <a:pPr>
                <a:defRPr/>
              </a:pPr>
              <a:t>2017/5/2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2000" y="6357600"/>
            <a:ext cx="20592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8B72ACC1-5C03-4CF8-B366-A346BC2C32E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2" r:id="rId1"/>
    <p:sldLayoutId id="2147485363" r:id="rId2"/>
    <p:sldLayoutId id="2147485364" r:id="rId3"/>
    <p:sldLayoutId id="2147485365" r:id="rId4"/>
    <p:sldLayoutId id="2147485366" r:id="rId5"/>
    <p:sldLayoutId id="2147485367" r:id="rId6"/>
    <p:sldLayoutId id="2147485368" r:id="rId7"/>
    <p:sldLayoutId id="2147485369" r:id="rId8"/>
    <p:sldLayoutId id="2147485370" r:id="rId9"/>
    <p:sldLayoutId id="2147485371" r:id="rId10"/>
    <p:sldLayoutId id="2147485372" r:id="rId11"/>
    <p:sldLayoutId id="21474853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650" y="188640"/>
            <a:ext cx="7886700" cy="54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</a:p>
        </p:txBody>
      </p:sp>
      <p:sp>
        <p:nvSpPr>
          <p:cNvPr id="2457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650" y="1124744"/>
            <a:ext cx="7886700" cy="505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271B92D-5592-4D2F-BFD0-EABCD018B5A8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120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73B402B6-0221-45D2-A78C-818AB022634F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377" r:id="rId3"/>
    <p:sldLayoutId id="2147485378" r:id="rId4"/>
    <p:sldLayoutId id="2147485379" r:id="rId5"/>
    <p:sldLayoutId id="2147485380" r:id="rId6"/>
    <p:sldLayoutId id="2147485381" r:id="rId7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fld id="{63A7B333-7B72-4671-A0BD-A5384259E65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84" r:id="rId2"/>
    <p:sldLayoutId id="2147485385" r:id="rId3"/>
    <p:sldLayoutId id="2147485386" r:id="rId4"/>
    <p:sldLayoutId id="2147485387" r:id="rId5"/>
    <p:sldLayoutId id="2147485388" r:id="rId6"/>
    <p:sldLayoutId id="2147485389" r:id="rId7"/>
    <p:sldLayoutId id="2147485390" r:id="rId8"/>
    <p:sldLayoutId id="2147485391" r:id="rId9"/>
    <p:sldLayoutId id="2147485392" r:id="rId10"/>
    <p:sldLayoutId id="2147485393" r:id="rId11"/>
    <p:sldLayoutId id="2147485394" r:id="rId12"/>
    <p:sldLayoutId id="214748539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fld id="{63A7B333-7B72-4671-A0BD-A5384259E65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2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7" r:id="rId1"/>
    <p:sldLayoutId id="2147485398" r:id="rId2"/>
    <p:sldLayoutId id="2147485399" r:id="rId3"/>
    <p:sldLayoutId id="2147485400" r:id="rId4"/>
    <p:sldLayoutId id="2147485401" r:id="rId5"/>
    <p:sldLayoutId id="2147485402" r:id="rId6"/>
    <p:sldLayoutId id="2147485403" r:id="rId7"/>
    <p:sldLayoutId id="2147485404" r:id="rId8"/>
    <p:sldLayoutId id="2147485405" r:id="rId9"/>
    <p:sldLayoutId id="2147485406" r:id="rId10"/>
    <p:sldLayoutId id="2147485407" r:id="rId11"/>
    <p:sldLayoutId id="2147485408" r:id="rId12"/>
    <p:sldLayoutId id="214748540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650" y="188640"/>
            <a:ext cx="7886700" cy="54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</a:p>
        </p:txBody>
      </p:sp>
      <p:sp>
        <p:nvSpPr>
          <p:cNvPr id="2457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650" y="1124744"/>
            <a:ext cx="7886700" cy="505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271B92D-5592-4D2F-BFD0-EABCD018B5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120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73B402B6-0221-45D2-A78C-818AB022634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6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650" y="188640"/>
            <a:ext cx="7886700" cy="54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</a:p>
        </p:txBody>
      </p:sp>
      <p:sp>
        <p:nvSpPr>
          <p:cNvPr id="2457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650" y="1124744"/>
            <a:ext cx="7886700" cy="505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271B92D-5592-4D2F-BFD0-EABCD018B5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120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73B402B6-0221-45D2-A78C-818AB022634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6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9" r:id="rId1"/>
    <p:sldLayoutId id="2147485420" r:id="rId2"/>
    <p:sldLayoutId id="2147485421" r:id="rId3"/>
    <p:sldLayoutId id="2147485422" r:id="rId4"/>
    <p:sldLayoutId id="2147485423" r:id="rId5"/>
    <p:sldLayoutId id="2147485424" r:id="rId6"/>
    <p:sldLayoutId id="2147485425" r:id="rId7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48880"/>
            <a:ext cx="9144000" cy="1389629"/>
          </a:xfrm>
        </p:spPr>
        <p:txBody>
          <a:bodyPr>
            <a:noAutofit/>
          </a:bodyPr>
          <a:lstStyle/>
          <a:p>
            <a:pPr marL="179388" algn="ctr" defTabSz="1055688">
              <a:lnSpc>
                <a:spcPct val="150000"/>
              </a:lnSpc>
              <a:spcBef>
                <a:spcPts val="1200"/>
              </a:spcBef>
              <a:defRPr/>
            </a:pPr>
            <a:r>
              <a:rPr lang="ja-JP" altLang="en-US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第５回 ライフプランを描く①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48640" y="554180"/>
            <a:ext cx="3436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金融リテラシー連続講義</a:t>
            </a:r>
            <a:endParaRPr lang="ja-JP" altLang="en-US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91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テキスト ボックス 9"/>
          <p:cNvSpPr txBox="1">
            <a:spLocks noChangeArrowheads="1"/>
          </p:cNvSpPr>
          <p:nvPr/>
        </p:nvSpPr>
        <p:spPr bwMode="auto">
          <a:xfrm>
            <a:off x="599888" y="6289575"/>
            <a:ext cx="57254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400" dirty="0" smtClean="0"/>
              <a:t>（出典）日本</a:t>
            </a:r>
            <a:r>
              <a:rPr lang="ja-JP" altLang="en-US" sz="1400" dirty="0"/>
              <a:t>ＦＰ協会テキスト「</a:t>
            </a:r>
            <a:r>
              <a:rPr lang="en-US" altLang="ja-JP" sz="1400" dirty="0">
                <a:latin typeface="ＭＳ Ｐゴシック" pitchFamily="50" charset="-128"/>
                <a:ea typeface="ＭＳ Ｐゴシック" pitchFamily="50" charset="-128"/>
              </a:rPr>
              <a:t>10</a:t>
            </a:r>
            <a:r>
              <a:rPr lang="ja-JP" altLang="en-US" sz="1400" dirty="0"/>
              <a:t>代から学ぶパーソナルファイナンス</a:t>
            </a:r>
            <a:r>
              <a:rPr lang="ja-JP" altLang="en-US" sz="1400" dirty="0" smtClean="0"/>
              <a:t>」</a:t>
            </a:r>
            <a:endParaRPr lang="ja-JP" altLang="en-US" sz="1400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5A69B-18DF-4E8E-8692-60DFDCD94366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602" y="1116100"/>
            <a:ext cx="8569325" cy="504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7602" y="33265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3</a:t>
            </a:r>
            <a:r>
              <a:rPr lang="ja-JP" altLang="en-US" dirty="0" smtClean="0">
                <a:latin typeface="+mn-ea"/>
                <a:ea typeface="+mn-ea"/>
              </a:rPr>
              <a:t>）これからのライフイベント②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699792" y="1225552"/>
            <a:ext cx="6048671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3000" dirty="0" smtClean="0">
                <a:latin typeface="+mj-ea"/>
                <a:ea typeface="+mj-ea"/>
              </a:rPr>
              <a:t>将来のお金について考えてみよう！</a:t>
            </a:r>
            <a:endParaRPr lang="en-US" altLang="ja-JP" sz="3000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5600" y="1988840"/>
            <a:ext cx="8159750" cy="6762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>
                <a:latin typeface="+mj-ea"/>
                <a:ea typeface="+mj-ea"/>
              </a:rPr>
              <a:t>「人生の中で支出が多くなる時期はいつ頃？</a:t>
            </a:r>
            <a:endParaRPr lang="en-US" altLang="ja-JP" sz="2800" dirty="0" smtClean="0">
              <a:latin typeface="+mj-ea"/>
              <a:ea typeface="+mj-ea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55600" y="4355175"/>
            <a:ext cx="8159750" cy="671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>
                <a:latin typeface="+mj-ea"/>
                <a:ea typeface="+mj-ea"/>
              </a:rPr>
              <a:t>それはどうしてだと思いますか？</a:t>
            </a:r>
            <a:endParaRPr lang="en-US" altLang="ja-JP" sz="2800" dirty="0" smtClean="0">
              <a:latin typeface="+mj-ea"/>
              <a:ea typeface="+mj-ea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345457" y="1196752"/>
            <a:ext cx="2160587" cy="61200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+mj-ea"/>
                <a:ea typeface="+mj-ea"/>
              </a:rPr>
              <a:t>ﾃﾞｨｽｶｯｼｮﾝ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043608" y="2780928"/>
            <a:ext cx="7308392" cy="1375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45</a:t>
            </a:r>
            <a:r>
              <a:rPr lang="ja-JP" altLang="en-US" sz="2400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歳</a:t>
            </a:r>
            <a:r>
              <a:rPr lang="en-US" altLang="ja-JP" sz="2400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〜55</a:t>
            </a:r>
            <a:r>
              <a:rPr lang="ja-JP" altLang="en-US" sz="2400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歳頃が支出のピーク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043608" y="5085184"/>
            <a:ext cx="7308392" cy="1225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子どもの</a:t>
            </a:r>
            <a:r>
              <a:rPr lang="ja-JP" altLang="en-US" sz="2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教育費や住宅</a:t>
            </a:r>
            <a:r>
              <a:rPr lang="ja-JP" altLang="en-US" sz="2400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費用などの</a:t>
            </a:r>
            <a:r>
              <a:rPr lang="ja-JP" altLang="en-US" sz="24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負担が増えるから</a:t>
            </a:r>
            <a:endParaRPr lang="ja-JP" altLang="en-US" sz="2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5A69B-18DF-4E8E-8692-60DFDCD94366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7602" y="33265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j-ea"/>
                <a:ea typeface="+mj-ea"/>
              </a:rPr>
              <a:t>（</a:t>
            </a:r>
            <a:r>
              <a:rPr lang="en-US" altLang="ja-JP" dirty="0" smtClean="0">
                <a:latin typeface="+mj-ea"/>
                <a:ea typeface="+mj-ea"/>
              </a:rPr>
              <a:t>3</a:t>
            </a:r>
            <a:r>
              <a:rPr lang="ja-JP" altLang="en-US" dirty="0" smtClean="0">
                <a:latin typeface="+mj-ea"/>
                <a:ea typeface="+mj-ea"/>
              </a:rPr>
              <a:t>）これからのライフイベント③</a:t>
            </a:r>
            <a:endParaRPr lang="en-US" altLang="ja-JP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90500" y="1190625"/>
            <a:ext cx="8674100" cy="5257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90500" y="2792306"/>
            <a:ext cx="8229600" cy="76358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ja-JP" altLang="en-US" sz="3600" kern="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</a:t>
            </a:r>
            <a:r>
              <a:rPr lang="en-US" altLang="ja-JP" sz="3600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 </a:t>
            </a:r>
            <a:r>
              <a:rPr lang="ja-JP" altLang="en-US" sz="3600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家計の収支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68E1B-C62F-44BA-BE96-B3D3A04D6E8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270297" y="2780929"/>
            <a:ext cx="8642350" cy="33123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latin typeface="+mn-ea"/>
                <a:ea typeface="+mn-ea"/>
              </a:rPr>
              <a:t>　</a:t>
            </a:r>
            <a:r>
              <a:rPr lang="ja-JP" altLang="en-US" sz="2800" dirty="0" smtClean="0">
                <a:latin typeface="+mn-ea"/>
                <a:ea typeface="+mn-ea"/>
              </a:rPr>
              <a:t>４年制大学卒</a:t>
            </a:r>
            <a:r>
              <a:rPr lang="ja-JP" altLang="ja-JP" sz="2800" dirty="0" smtClean="0">
                <a:latin typeface="+mn-ea"/>
                <a:ea typeface="+mn-ea"/>
              </a:rPr>
              <a:t>で</a:t>
            </a:r>
            <a:r>
              <a:rPr lang="ja-JP" altLang="en-US" sz="2800" dirty="0" smtClean="0">
                <a:latin typeface="+mn-ea"/>
                <a:ea typeface="+mn-ea"/>
              </a:rPr>
              <a:t>勤めた</a:t>
            </a:r>
            <a:r>
              <a:rPr lang="ja-JP" altLang="ja-JP" sz="2800" dirty="0" smtClean="0">
                <a:latin typeface="+mn-ea"/>
                <a:ea typeface="+mn-ea"/>
              </a:rPr>
              <a:t>場合の初任給は</a:t>
            </a:r>
            <a:r>
              <a:rPr lang="ja-JP" altLang="en-US" sz="2800" dirty="0">
                <a:latin typeface="+mn-ea"/>
                <a:ea typeface="+mn-ea"/>
              </a:rPr>
              <a:t>・・・</a:t>
            </a:r>
            <a:endParaRPr lang="en-US" altLang="ja-JP" sz="3200" dirty="0" smtClean="0">
              <a:latin typeface="+mn-ea"/>
              <a:ea typeface="+mn-ea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ja-JP" altLang="en-US" sz="3200" dirty="0" smtClean="0">
                <a:latin typeface="+mn-ea"/>
                <a:ea typeface="+mn-ea"/>
              </a:rPr>
              <a:t>　男女とも　</a:t>
            </a:r>
            <a:r>
              <a:rPr lang="ja-JP" altLang="en-US" sz="3200" dirty="0" smtClean="0">
                <a:solidFill>
                  <a:srgbClr val="0070C0"/>
                </a:solidFill>
                <a:latin typeface="+mn-ea"/>
                <a:ea typeface="+mn-ea"/>
              </a:rPr>
              <a:t>月給</a:t>
            </a:r>
            <a:r>
              <a:rPr lang="en-US" altLang="ja-JP" sz="3200" dirty="0" smtClean="0">
                <a:solidFill>
                  <a:srgbClr val="0070C0"/>
                </a:solidFill>
                <a:latin typeface="+mn-ea"/>
                <a:ea typeface="+mn-ea"/>
              </a:rPr>
              <a:t>19</a:t>
            </a:r>
            <a:r>
              <a:rPr lang="ja-JP" altLang="ja-JP" sz="3200" dirty="0" smtClean="0">
                <a:solidFill>
                  <a:srgbClr val="0070C0"/>
                </a:solidFill>
                <a:latin typeface="+mn-ea"/>
                <a:ea typeface="+mn-ea"/>
              </a:rPr>
              <a:t>万円～</a:t>
            </a:r>
            <a:r>
              <a:rPr lang="en-US" altLang="ja-JP" sz="3200" dirty="0" smtClean="0">
                <a:solidFill>
                  <a:srgbClr val="0070C0"/>
                </a:solidFill>
                <a:latin typeface="+mn-ea"/>
                <a:ea typeface="+mn-ea"/>
              </a:rPr>
              <a:t>20</a:t>
            </a:r>
            <a:r>
              <a:rPr lang="ja-JP" altLang="ja-JP" sz="3200" dirty="0" smtClean="0">
                <a:solidFill>
                  <a:srgbClr val="0070C0"/>
                </a:solidFill>
                <a:latin typeface="+mn-ea"/>
                <a:ea typeface="+mn-ea"/>
              </a:rPr>
              <a:t>万円程度</a:t>
            </a:r>
            <a:endParaRPr lang="en-US" altLang="ja-JP" sz="32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ja-JP" altLang="ja-JP" sz="3200" dirty="0" smtClean="0">
                <a:latin typeface="+mn-ea"/>
                <a:ea typeface="+mn-ea"/>
              </a:rPr>
              <a:t>年収だ</a:t>
            </a:r>
            <a:r>
              <a:rPr lang="ja-JP" altLang="en-US" sz="3200" dirty="0" smtClean="0">
                <a:latin typeface="+mn-ea"/>
                <a:ea typeface="+mn-ea"/>
              </a:rPr>
              <a:t>と　</a:t>
            </a:r>
            <a:r>
              <a:rPr lang="en-US" altLang="ja-JP" sz="3200" dirty="0" smtClean="0">
                <a:solidFill>
                  <a:srgbClr val="0070C0"/>
                </a:solidFill>
                <a:latin typeface="+mn-ea"/>
                <a:ea typeface="+mn-ea"/>
              </a:rPr>
              <a:t>250〜300</a:t>
            </a:r>
            <a:r>
              <a:rPr lang="ja-JP" altLang="en-US" sz="3200" dirty="0" smtClean="0">
                <a:solidFill>
                  <a:srgbClr val="0070C0"/>
                </a:solidFill>
                <a:latin typeface="+mn-ea"/>
                <a:ea typeface="+mn-ea"/>
              </a:rPr>
              <a:t>万円程度（賞与を含む）</a:t>
            </a:r>
            <a:endParaRPr lang="en-US" altLang="ja-JP" sz="32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ja-JP" altLang="ja-JP" sz="3200" dirty="0" smtClean="0">
              <a:latin typeface="+mn-ea"/>
              <a:ea typeface="+mn-ea"/>
            </a:endParaRPr>
          </a:p>
          <a:p>
            <a:pPr marL="444500" indent="3175" defTabSz="7127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2800" dirty="0" smtClean="0">
                <a:latin typeface="+mn-ea"/>
                <a:ea typeface="+mn-ea"/>
              </a:rPr>
              <a:t>“</a:t>
            </a:r>
            <a:r>
              <a:rPr lang="ja-JP" altLang="ja-JP" sz="2800" dirty="0" smtClean="0">
                <a:latin typeface="+mn-ea"/>
                <a:ea typeface="+mn-ea"/>
              </a:rPr>
              <a:t>正社員”の場合、一般に</a:t>
            </a:r>
            <a:r>
              <a:rPr lang="ja-JP" altLang="en-US" sz="2800" dirty="0" smtClean="0">
                <a:latin typeface="+mn-ea"/>
                <a:ea typeface="+mn-ea"/>
              </a:rPr>
              <a:t>、</a:t>
            </a:r>
            <a:r>
              <a:rPr lang="ja-JP" altLang="en-US" sz="2800" u="sng" dirty="0" smtClean="0">
                <a:latin typeface="+mn-ea"/>
                <a:ea typeface="+mn-ea"/>
              </a:rPr>
              <a:t>勤続年数</a:t>
            </a:r>
            <a:r>
              <a:rPr lang="ja-JP" altLang="ja-JP" sz="2800" u="sng" dirty="0" smtClean="0">
                <a:latin typeface="+mn-ea"/>
                <a:ea typeface="+mn-ea"/>
              </a:rPr>
              <a:t>と</a:t>
            </a:r>
            <a:r>
              <a:rPr lang="ja-JP" altLang="en-US" sz="2800" u="sng" dirty="0" smtClean="0">
                <a:latin typeface="+mn-ea"/>
                <a:ea typeface="+mn-ea"/>
              </a:rPr>
              <a:t>とも</a:t>
            </a:r>
            <a:r>
              <a:rPr lang="ja-JP" altLang="ja-JP" sz="2800" u="sng" dirty="0" smtClean="0">
                <a:latin typeface="+mn-ea"/>
                <a:ea typeface="+mn-ea"/>
              </a:rPr>
              <a:t>に給料はアップしていきます</a:t>
            </a:r>
            <a:r>
              <a:rPr lang="ja-JP" altLang="ja-JP" sz="2800" dirty="0" smtClean="0">
                <a:latin typeface="+mn-ea"/>
                <a:ea typeface="+mn-ea"/>
              </a:rPr>
              <a:t>。</a:t>
            </a:r>
            <a:endParaRPr lang="en-US" altLang="ja-JP" sz="2800" dirty="0" smtClean="0">
              <a:latin typeface="+mn-ea"/>
              <a:ea typeface="+mn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2761456" y="1268760"/>
            <a:ext cx="3168352" cy="64807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3200" kern="0" dirty="0" smtClean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2800" kern="0" dirty="0" smtClean="0">
                <a:solidFill>
                  <a:schemeClr val="tx1"/>
                </a:solidFill>
                <a:latin typeface="+mj-ea"/>
              </a:rPr>
              <a:t>働いて</a:t>
            </a:r>
            <a:r>
              <a:rPr lang="ja-JP" altLang="en-US" sz="2800" kern="0" dirty="0">
                <a:solidFill>
                  <a:schemeClr val="tx1"/>
                </a:solidFill>
                <a:latin typeface="+mj-ea"/>
              </a:rPr>
              <a:t>稼</a:t>
            </a:r>
            <a:r>
              <a:rPr lang="ja-JP" altLang="en-US" sz="2800" kern="0" dirty="0" smtClean="0">
                <a:solidFill>
                  <a:schemeClr val="tx1"/>
                </a:solidFill>
                <a:latin typeface="+mj-ea"/>
              </a:rPr>
              <a:t>ぐお金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30832" y="2215978"/>
            <a:ext cx="8229600" cy="5649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2800" kern="0" dirty="0" smtClean="0">
                <a:solidFill>
                  <a:schemeClr val="tx1"/>
                </a:solidFill>
                <a:latin typeface="+mj-ea"/>
              </a:rPr>
              <a:t>（正社員の初任給）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5A69B-18DF-4E8E-8692-60DFDCD94366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7602" y="33265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）家計の収入①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1478" y="1197434"/>
            <a:ext cx="8100195" cy="5048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/>
              <a:t>（正社員と非正社員の年収）</a:t>
            </a:r>
            <a:endParaRPr lang="en-US" altLang="ja-JP" sz="2800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6084" name="テキスト ボックス 5"/>
          <p:cNvSpPr txBox="1">
            <a:spLocks noChangeArrowheads="1"/>
          </p:cNvSpPr>
          <p:nvPr/>
        </p:nvSpPr>
        <p:spPr bwMode="auto">
          <a:xfrm>
            <a:off x="755576" y="6416905"/>
            <a:ext cx="4824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200" dirty="0" smtClean="0"/>
              <a:t>（出典）日本</a:t>
            </a:r>
            <a:r>
              <a:rPr lang="ja-JP" altLang="en-US" sz="1200" dirty="0"/>
              <a:t>ＦＰ協会テキスト</a:t>
            </a:r>
            <a:r>
              <a:rPr lang="ja-JP" altLang="en-US" sz="1200" dirty="0">
                <a:latin typeface="ＭＳ Ｐゴシック" pitchFamily="50" charset="-128"/>
                <a:ea typeface="ＭＳ Ｐゴシック" pitchFamily="50" charset="-128"/>
              </a:rPr>
              <a:t>「</a:t>
            </a:r>
            <a:r>
              <a:rPr lang="en-US" altLang="ja-JP" sz="1200" dirty="0">
                <a:latin typeface="ＭＳ Ｐゴシック" pitchFamily="50" charset="-128"/>
                <a:ea typeface="ＭＳ Ｐゴシック" pitchFamily="50" charset="-128"/>
              </a:rPr>
              <a:t>10</a:t>
            </a:r>
            <a:r>
              <a:rPr lang="ja-JP" altLang="en-US" sz="1200" dirty="0"/>
              <a:t>代から学ぶパーソナルファイナンス</a:t>
            </a:r>
            <a:r>
              <a:rPr lang="ja-JP" altLang="en-US" sz="1200" dirty="0" smtClean="0"/>
              <a:t>」</a:t>
            </a:r>
            <a:endParaRPr lang="ja-JP" altLang="en-US" sz="12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D8471-C704-4735-A48A-FFD98AD0460F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78" y="1700808"/>
            <a:ext cx="8361045" cy="47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7602" y="33265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）家計の収入②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>
          <a:xfrm>
            <a:off x="179512" y="836713"/>
            <a:ext cx="6032500" cy="576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>
                <a:latin typeface="+mj-ea"/>
              </a:rPr>
              <a:t>　</a:t>
            </a:r>
            <a:r>
              <a:rPr lang="ja-JP" altLang="en-US" sz="2800" dirty="0" smtClean="0">
                <a:latin typeface="+mn-ea"/>
                <a:ea typeface="+mn-ea"/>
              </a:rPr>
              <a:t>（働き方のスタイルによる違い）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8CC7B-F1AA-4FA4-BF2B-F34D01D792C7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sp>
        <p:nvSpPr>
          <p:cNvPr id="27652" name="テキスト ボックス 8"/>
          <p:cNvSpPr txBox="1">
            <a:spLocks noChangeArrowheads="1"/>
          </p:cNvSpPr>
          <p:nvPr/>
        </p:nvSpPr>
        <p:spPr bwMode="auto">
          <a:xfrm>
            <a:off x="546228" y="5766355"/>
            <a:ext cx="828092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ja-JP" sz="2400" dirty="0" smtClean="0">
                <a:latin typeface="+mn-ea"/>
                <a:ea typeface="+mn-ea"/>
              </a:rPr>
              <a:t>非正規</a:t>
            </a:r>
            <a:r>
              <a:rPr lang="ja-JP" altLang="en-US" sz="2400" dirty="0" smtClean="0">
                <a:latin typeface="+mn-ea"/>
                <a:ea typeface="+mn-ea"/>
              </a:rPr>
              <a:t>雇用に</a:t>
            </a:r>
            <a:r>
              <a:rPr lang="ja-JP" altLang="ja-JP" sz="2400" dirty="0" smtClean="0">
                <a:latin typeface="+mn-ea"/>
                <a:ea typeface="+mn-ea"/>
              </a:rPr>
              <a:t>は</a:t>
            </a:r>
            <a:r>
              <a:rPr lang="ja-JP" altLang="ja-JP" sz="2400" u="sng" dirty="0" smtClean="0">
                <a:latin typeface="+mn-ea"/>
                <a:ea typeface="+mn-ea"/>
              </a:rPr>
              <a:t>“</a:t>
            </a:r>
            <a:r>
              <a:rPr lang="ja-JP" altLang="en-US" sz="2400" u="sng" dirty="0" smtClean="0">
                <a:latin typeface="+mn-ea"/>
                <a:ea typeface="+mn-ea"/>
              </a:rPr>
              <a:t>仕事の内容や働く時間を選べる自由</a:t>
            </a:r>
            <a:r>
              <a:rPr lang="ja-JP" altLang="ja-JP" sz="2400" u="sng" dirty="0" smtClean="0">
                <a:latin typeface="+mn-ea"/>
                <a:ea typeface="+mn-ea"/>
              </a:rPr>
              <a:t>”</a:t>
            </a:r>
            <a:r>
              <a:rPr lang="ja-JP" altLang="en-US" sz="2400" u="sng" dirty="0" smtClean="0">
                <a:latin typeface="+mn-ea"/>
                <a:ea typeface="+mn-ea"/>
              </a:rPr>
              <a:t>は</a:t>
            </a:r>
            <a:r>
              <a:rPr lang="ja-JP" altLang="ja-JP" sz="2400" u="sng" dirty="0" smtClean="0">
                <a:latin typeface="+mn-ea"/>
                <a:ea typeface="+mn-ea"/>
              </a:rPr>
              <a:t>あ</a:t>
            </a:r>
            <a:r>
              <a:rPr lang="ja-JP" altLang="en-US" sz="2400" u="sng" dirty="0" smtClean="0">
                <a:latin typeface="+mn-ea"/>
                <a:ea typeface="+mn-ea"/>
              </a:rPr>
              <a:t>る</a:t>
            </a:r>
            <a:r>
              <a:rPr lang="ja-JP" altLang="ja-JP" sz="2400" u="sng" dirty="0" smtClean="0">
                <a:latin typeface="+mn-ea"/>
                <a:ea typeface="+mn-ea"/>
              </a:rPr>
              <a:t>が、</a:t>
            </a:r>
            <a:r>
              <a:rPr lang="ja-JP" altLang="en-US" sz="2400" u="sng" dirty="0" smtClean="0">
                <a:latin typeface="+mn-ea"/>
                <a:ea typeface="+mn-ea"/>
              </a:rPr>
              <a:t>給料が相対的に少なく、先行きも安定しない</a:t>
            </a:r>
            <a:r>
              <a:rPr lang="ja-JP" altLang="en-US" sz="2400" dirty="0" smtClean="0">
                <a:latin typeface="+mn-ea"/>
                <a:ea typeface="+mn-ea"/>
              </a:rPr>
              <a:t>。</a:t>
            </a:r>
            <a:r>
              <a:rPr lang="ja-JP" altLang="ja-JP" sz="2400" dirty="0" smtClean="0">
                <a:latin typeface="+mn-ea"/>
                <a:ea typeface="+mn-ea"/>
              </a:rPr>
              <a:t>　　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61855"/>
              </p:ext>
            </p:extLst>
          </p:nvPr>
        </p:nvGraphicFramePr>
        <p:xfrm>
          <a:off x="395537" y="1412777"/>
          <a:ext cx="8496943" cy="429166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96143"/>
                <a:gridCol w="1080120"/>
                <a:gridCol w="2088232"/>
                <a:gridCol w="2088232"/>
                <a:gridCol w="1944216"/>
              </a:tblGrid>
              <a:tr h="360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endParaRPr lang="en-US" sz="1400" b="1" kern="100" dirty="0">
                        <a:solidFill>
                          <a:srgbClr val="333333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62752" marR="6275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800" kern="100" dirty="0"/>
                        <a:t>働き方</a:t>
                      </a:r>
                      <a:endParaRPr lang="ja-JP" sz="18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800" kern="100" dirty="0" smtClean="0"/>
                        <a:t>雇用</a:t>
                      </a:r>
                      <a:r>
                        <a:rPr lang="ja-JP" sz="1800" kern="100" dirty="0"/>
                        <a:t>形態</a:t>
                      </a:r>
                      <a:endParaRPr lang="ja-JP" sz="18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800" kern="100" dirty="0" smtClean="0"/>
                        <a:t>メリット</a:t>
                      </a:r>
                      <a:endParaRPr lang="ja-JP" sz="18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800" kern="100" dirty="0" smtClean="0"/>
                        <a:t>デメリット</a:t>
                      </a:r>
                      <a:endParaRPr lang="ja-JP" sz="18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5053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800" kern="100" dirty="0" smtClean="0"/>
                        <a:t>正社員</a:t>
                      </a:r>
                      <a:endParaRPr lang="ja-JP" sz="1800" kern="100" dirty="0"/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800" kern="100" dirty="0"/>
                        <a:t>正規雇用</a:t>
                      </a:r>
                      <a:endParaRPr lang="ja-JP" sz="18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 smtClean="0"/>
                        <a:t>正社員</a:t>
                      </a:r>
                      <a:endParaRPr lang="ja-JP" sz="1600" b="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/>
                        <a:t>会社に直接雇われる。</a:t>
                      </a:r>
                    </a:p>
                    <a:p>
                      <a:pPr marL="180975" indent="-180975"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/>
                        <a:t>※雇用期間の</a:t>
                      </a:r>
                      <a:r>
                        <a:rPr lang="ja-JP" sz="1600" kern="100" dirty="0" smtClean="0"/>
                        <a:t>定め</a:t>
                      </a:r>
                      <a:r>
                        <a:rPr lang="ja-JP" altLang="en-US" sz="1600" kern="100" dirty="0" smtClean="0"/>
                        <a:t>が</a:t>
                      </a:r>
                      <a:r>
                        <a:rPr lang="ja-JP" sz="1600" kern="100" dirty="0" smtClean="0"/>
                        <a:t>ない</a:t>
                      </a:r>
                      <a:r>
                        <a:rPr lang="ja-JP" altLang="en-US" sz="1600" kern="100" dirty="0" smtClean="0"/>
                        <a:t>。</a:t>
                      </a:r>
                      <a:endParaRPr lang="ja-JP" sz="16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 smtClean="0"/>
                        <a:t>給料</a:t>
                      </a:r>
                      <a:r>
                        <a:rPr lang="ja-JP" altLang="en-US" sz="1600" kern="100" dirty="0" smtClean="0"/>
                        <a:t>が</a:t>
                      </a:r>
                      <a:r>
                        <a:rPr lang="ja-JP" sz="1600" kern="100" dirty="0" smtClean="0"/>
                        <a:t>安定</a:t>
                      </a:r>
                      <a:r>
                        <a:rPr lang="ja-JP" sz="1600" kern="100" dirty="0"/>
                        <a:t>しており</a:t>
                      </a:r>
                      <a:r>
                        <a:rPr lang="ja-JP" sz="1600" kern="100" dirty="0" smtClean="0"/>
                        <a:t>、社会保障</a:t>
                      </a:r>
                      <a:r>
                        <a:rPr lang="ja-JP" altLang="en-US" sz="1600" kern="100" dirty="0" smtClean="0"/>
                        <a:t>・福利厚生</a:t>
                      </a:r>
                      <a:r>
                        <a:rPr lang="ja-JP" sz="1600" kern="100" dirty="0" smtClean="0"/>
                        <a:t>も</a:t>
                      </a:r>
                      <a:r>
                        <a:rPr lang="ja-JP" altLang="en-US" sz="1600" kern="100" dirty="0" smtClean="0"/>
                        <a:t>充足</a:t>
                      </a:r>
                      <a:r>
                        <a:rPr lang="ja-JP" sz="1600" kern="100" dirty="0" smtClean="0"/>
                        <a:t>して</a:t>
                      </a:r>
                      <a:r>
                        <a:rPr lang="ja-JP" sz="1600" kern="100" dirty="0"/>
                        <a:t>いる。</a:t>
                      </a:r>
                      <a:endParaRPr lang="ja-JP" sz="1600" b="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/>
                        <a:t>責任のある</a:t>
                      </a:r>
                      <a:r>
                        <a:rPr lang="ja-JP" sz="1600" kern="100" dirty="0" smtClean="0"/>
                        <a:t>仕事</a:t>
                      </a:r>
                      <a:r>
                        <a:rPr lang="ja-JP" altLang="en-US" sz="1600" kern="100" dirty="0" smtClean="0"/>
                        <a:t>を</a:t>
                      </a:r>
                      <a:r>
                        <a:rPr lang="ja-JP" sz="1600" kern="100" dirty="0" smtClean="0"/>
                        <a:t>任される</a:t>
                      </a:r>
                      <a:r>
                        <a:rPr lang="ja-JP" sz="1600" kern="100" dirty="0"/>
                        <a:t>。</a:t>
                      </a:r>
                      <a:r>
                        <a:rPr lang="ja-JP" sz="1600" kern="100" dirty="0" smtClean="0"/>
                        <a:t>転勤の</a:t>
                      </a:r>
                      <a:r>
                        <a:rPr lang="ja-JP" sz="1600" kern="100" dirty="0"/>
                        <a:t>可能性</a:t>
                      </a:r>
                      <a:r>
                        <a:rPr lang="ja-JP" sz="1600" kern="100" dirty="0" smtClean="0"/>
                        <a:t>も</a:t>
                      </a:r>
                      <a:r>
                        <a:rPr lang="ja-JP" altLang="en-US" sz="1600" kern="100" dirty="0" smtClean="0"/>
                        <a:t>ある</a:t>
                      </a:r>
                      <a:r>
                        <a:rPr lang="ja-JP" sz="1600" kern="100" dirty="0" smtClean="0"/>
                        <a:t>。</a:t>
                      </a:r>
                      <a:endParaRPr lang="ja-JP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</a:tr>
              <a:tr h="9505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800" kern="100" dirty="0" smtClean="0"/>
                        <a:t>非正社員</a:t>
                      </a:r>
                      <a:r>
                        <a:rPr lang="en-US" sz="1800" kern="100" dirty="0"/>
                        <a:t/>
                      </a:r>
                      <a:br>
                        <a:rPr lang="en-US" sz="1800" kern="100" dirty="0"/>
                      </a:br>
                      <a:r>
                        <a:rPr lang="ja-JP" sz="1800" kern="100" dirty="0"/>
                        <a:t>非正規雇用</a:t>
                      </a:r>
                      <a:endParaRPr lang="ja-JP" sz="18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 smtClean="0"/>
                        <a:t>契約</a:t>
                      </a:r>
                      <a:r>
                        <a:rPr lang="ja-JP" sz="1600" kern="100" dirty="0"/>
                        <a:t>社員</a:t>
                      </a:r>
                      <a:endParaRPr lang="ja-JP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/>
                        <a:t>会社に直接</a:t>
                      </a:r>
                      <a:r>
                        <a:rPr lang="ja-JP" sz="1600" kern="100" dirty="0" smtClean="0"/>
                        <a:t>雇われる</a:t>
                      </a:r>
                      <a:r>
                        <a:rPr lang="ja-JP" altLang="en-US" sz="1600" kern="100" dirty="0" smtClean="0"/>
                        <a:t>。</a:t>
                      </a:r>
                      <a:endParaRPr lang="ja-JP" sz="1600" kern="100" dirty="0"/>
                    </a:p>
                    <a:p>
                      <a:pPr marL="179388" indent="-179388"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 smtClean="0"/>
                        <a:t>※</a:t>
                      </a:r>
                      <a:r>
                        <a:rPr lang="ja-JP" altLang="en-US" sz="1600" kern="100" dirty="0" smtClean="0"/>
                        <a:t>雇用</a:t>
                      </a:r>
                      <a:r>
                        <a:rPr lang="ja-JP" sz="1600" kern="100" dirty="0" smtClean="0"/>
                        <a:t>期間</a:t>
                      </a:r>
                      <a:r>
                        <a:rPr lang="ja-JP" sz="1600" kern="100" dirty="0"/>
                        <a:t>が限定される。</a:t>
                      </a:r>
                      <a:endParaRPr lang="ja-JP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altLang="en-US" sz="1600" kern="100" dirty="0" smtClean="0"/>
                        <a:t>雇用</a:t>
                      </a:r>
                      <a:r>
                        <a:rPr lang="ja-JP" sz="1600" kern="100" dirty="0" smtClean="0"/>
                        <a:t>期間</a:t>
                      </a:r>
                      <a:r>
                        <a:rPr lang="ja-JP" sz="1600" kern="100" dirty="0"/>
                        <a:t>が決まっており、将来の計画が立てやすい。</a:t>
                      </a:r>
                      <a:endParaRPr lang="ja-JP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/>
                        <a:t>正社員と比べ給料が少ない。安定しない。</a:t>
                      </a:r>
                      <a:endParaRPr lang="ja-JP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</a:tr>
              <a:tr h="9945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 smtClean="0"/>
                        <a:t>派遣</a:t>
                      </a:r>
                      <a:r>
                        <a:rPr lang="ja-JP" sz="1600" kern="100" dirty="0"/>
                        <a:t>社員</a:t>
                      </a:r>
                      <a:endParaRPr lang="ja-JP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/>
                        <a:t>人材派遣</a:t>
                      </a:r>
                      <a:r>
                        <a:rPr lang="ja-JP" sz="1600" kern="100" dirty="0" smtClean="0"/>
                        <a:t>会社</a:t>
                      </a:r>
                      <a:r>
                        <a:rPr lang="ja-JP" altLang="en-US" sz="1600" kern="100" dirty="0" smtClean="0"/>
                        <a:t>に</a:t>
                      </a:r>
                      <a:r>
                        <a:rPr lang="ja-JP" sz="1600" kern="100" dirty="0" smtClean="0"/>
                        <a:t>雇用され</a:t>
                      </a:r>
                      <a:r>
                        <a:rPr lang="ja-JP" altLang="en-US" sz="1600" kern="100" dirty="0" smtClean="0"/>
                        <a:t>る</a:t>
                      </a:r>
                      <a:r>
                        <a:rPr lang="ja-JP" sz="1600" kern="100" dirty="0" smtClean="0"/>
                        <a:t>。</a:t>
                      </a:r>
                      <a:endParaRPr lang="ja-JP" sz="1600" kern="100" dirty="0"/>
                    </a:p>
                    <a:p>
                      <a:pPr marL="179388" indent="-179388"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 smtClean="0"/>
                        <a:t>※</a:t>
                      </a:r>
                      <a:r>
                        <a:rPr lang="ja-JP" altLang="en-US" sz="1600" kern="100" dirty="0" smtClean="0"/>
                        <a:t>派遣</a:t>
                      </a:r>
                      <a:r>
                        <a:rPr lang="ja-JP" sz="1600" kern="100" dirty="0" smtClean="0"/>
                        <a:t>期間</a:t>
                      </a:r>
                      <a:r>
                        <a:rPr lang="ja-JP" sz="1600" kern="100" dirty="0"/>
                        <a:t>が限定</a:t>
                      </a:r>
                      <a:r>
                        <a:rPr lang="ja-JP" sz="1600" kern="100" dirty="0" smtClean="0"/>
                        <a:t>される</a:t>
                      </a:r>
                      <a:r>
                        <a:rPr lang="ja-JP" altLang="en-US" sz="1600" kern="100" dirty="0" smtClean="0"/>
                        <a:t>。</a:t>
                      </a:r>
                      <a:endParaRPr lang="ja-JP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/>
                        <a:t>働く</a:t>
                      </a:r>
                      <a:r>
                        <a:rPr lang="ja-JP" sz="1600" kern="100" dirty="0" smtClean="0"/>
                        <a:t>時間</a:t>
                      </a:r>
                      <a:r>
                        <a:rPr lang="ja-JP" altLang="en-US" sz="1600" kern="100" dirty="0" smtClean="0"/>
                        <a:t>帯</a:t>
                      </a:r>
                      <a:r>
                        <a:rPr lang="ja-JP" sz="1600" kern="100" dirty="0" smtClean="0"/>
                        <a:t>や曜日</a:t>
                      </a:r>
                      <a:r>
                        <a:rPr lang="ja-JP" sz="1600" kern="100" dirty="0"/>
                        <a:t>、期間を選ぶこと</a:t>
                      </a:r>
                      <a:r>
                        <a:rPr lang="ja-JP" sz="1600" kern="100" dirty="0" smtClean="0"/>
                        <a:t>が</a:t>
                      </a:r>
                      <a:r>
                        <a:rPr lang="ja-JP" altLang="en-US" sz="1600" kern="100" dirty="0" smtClean="0"/>
                        <a:t>でき</a:t>
                      </a:r>
                      <a:r>
                        <a:rPr lang="ja-JP" sz="1600" kern="100" dirty="0" smtClean="0"/>
                        <a:t>、</a:t>
                      </a:r>
                      <a:r>
                        <a:rPr lang="ja-JP" sz="1600" kern="100" dirty="0"/>
                        <a:t>自由な働き</a:t>
                      </a:r>
                      <a:r>
                        <a:rPr lang="ja-JP" sz="1600" kern="100" dirty="0" smtClean="0"/>
                        <a:t>方が</a:t>
                      </a:r>
                      <a:r>
                        <a:rPr lang="ja-JP" altLang="en-US" sz="1600" kern="100" dirty="0" smtClean="0"/>
                        <a:t>でき</a:t>
                      </a:r>
                      <a:r>
                        <a:rPr lang="ja-JP" sz="1600" kern="100" dirty="0" smtClean="0"/>
                        <a:t>る</a:t>
                      </a:r>
                      <a:r>
                        <a:rPr lang="ja-JP" sz="1600" kern="100" dirty="0"/>
                        <a:t>。</a:t>
                      </a:r>
                      <a:endParaRPr lang="ja-JP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altLang="en-US" sz="1600" kern="100" dirty="0" smtClean="0"/>
                        <a:t>賞与</a:t>
                      </a:r>
                      <a:r>
                        <a:rPr lang="ja-JP" sz="1600" kern="100" dirty="0" smtClean="0"/>
                        <a:t>や</a:t>
                      </a:r>
                      <a:r>
                        <a:rPr lang="ja-JP" sz="1600" kern="100" dirty="0"/>
                        <a:t>退職金</a:t>
                      </a:r>
                      <a:r>
                        <a:rPr lang="ja-JP" sz="1600" kern="100" dirty="0" smtClean="0"/>
                        <a:t>は</a:t>
                      </a:r>
                      <a:r>
                        <a:rPr lang="ja-JP" altLang="en-US" sz="1600" kern="100" dirty="0" smtClean="0"/>
                        <a:t>な</a:t>
                      </a:r>
                      <a:r>
                        <a:rPr lang="ja-JP" sz="1600" kern="100" dirty="0" smtClean="0"/>
                        <a:t>く</a:t>
                      </a:r>
                      <a:r>
                        <a:rPr lang="ja-JP" sz="1600" kern="100" dirty="0"/>
                        <a:t>、社会保険にも加入できない場合がある。</a:t>
                      </a:r>
                      <a:endParaRPr lang="ja-JP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</a:tr>
              <a:tr h="103602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 smtClean="0"/>
                        <a:t>パート</a:t>
                      </a:r>
                      <a:endParaRPr lang="ja-JP" sz="1600" kern="100" dirty="0"/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/>
                        <a:t>アルバイト</a:t>
                      </a:r>
                      <a:endParaRPr lang="ja-JP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/>
                        <a:t>会社に直接</a:t>
                      </a:r>
                      <a:r>
                        <a:rPr lang="ja-JP" sz="1600" kern="100" dirty="0" smtClean="0"/>
                        <a:t>雇われる</a:t>
                      </a:r>
                      <a:r>
                        <a:rPr lang="ja-JP" altLang="en-US" sz="1600" kern="100" dirty="0" smtClean="0"/>
                        <a:t>。</a:t>
                      </a:r>
                      <a:endParaRPr lang="ja-JP" sz="1600" kern="100" dirty="0"/>
                    </a:p>
                    <a:p>
                      <a:pPr marL="268288" indent="-268288"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en-US" altLang="ja-JP" sz="1600" kern="100" dirty="0"/>
                        <a:t>※</a:t>
                      </a:r>
                      <a:r>
                        <a:rPr lang="ja-JP" sz="1600" kern="100" dirty="0" smtClean="0"/>
                        <a:t>長期</a:t>
                      </a:r>
                      <a:r>
                        <a:rPr lang="ja-JP" altLang="en-US" sz="1600" kern="100" dirty="0" smtClean="0"/>
                        <a:t>・</a:t>
                      </a:r>
                      <a:r>
                        <a:rPr lang="ja-JP" sz="1600" kern="100" dirty="0" smtClean="0"/>
                        <a:t>短期</a:t>
                      </a:r>
                      <a:r>
                        <a:rPr lang="ja-JP" sz="1600" kern="100" dirty="0" smtClean="0"/>
                        <a:t>など</a:t>
                      </a:r>
                      <a:r>
                        <a:rPr lang="ja-JP" altLang="en-US" sz="1600" kern="100" dirty="0" smtClean="0"/>
                        <a:t>さまざま。</a:t>
                      </a:r>
                      <a:endParaRPr lang="ja-JP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altLang="en-US" sz="1600" kern="100" dirty="0" smtClean="0"/>
                        <a:t>自分の都合に合わせた勤務が可能で、</a:t>
                      </a:r>
                      <a:r>
                        <a:rPr lang="ja-JP" sz="1600" kern="100" dirty="0" smtClean="0"/>
                        <a:t>自由度</a:t>
                      </a:r>
                      <a:r>
                        <a:rPr lang="ja-JP" sz="1600" kern="100" dirty="0"/>
                        <a:t>が高い。学生でも気軽に働ける。</a:t>
                      </a:r>
                      <a:endParaRPr lang="ja-JP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1600" kern="100" dirty="0" smtClean="0"/>
                        <a:t>時給</a:t>
                      </a:r>
                      <a:r>
                        <a:rPr lang="ja-JP" altLang="en-US" sz="1600" kern="100" dirty="0" smtClean="0"/>
                        <a:t>は</a:t>
                      </a:r>
                      <a:r>
                        <a:rPr lang="en-US" altLang="ja-JP" sz="1600" kern="100" dirty="0" smtClean="0"/>
                        <a:t>907</a:t>
                      </a:r>
                      <a:r>
                        <a:rPr lang="ja-JP" sz="1600" kern="100" dirty="0" smtClean="0"/>
                        <a:t>円</a:t>
                      </a:r>
                      <a:r>
                        <a:rPr lang="ja-JP" altLang="en-US" sz="1600" kern="100" dirty="0" smtClean="0"/>
                        <a:t>（東京都平成</a:t>
                      </a:r>
                      <a:r>
                        <a:rPr lang="en-US" altLang="ja-JP" sz="1600" kern="100" dirty="0" smtClean="0"/>
                        <a:t>27</a:t>
                      </a:r>
                      <a:r>
                        <a:rPr lang="ja-JP" altLang="en-US" sz="1600" kern="100" dirty="0" smtClean="0"/>
                        <a:t>年最低賃金）以上であるが、収入</a:t>
                      </a:r>
                      <a:r>
                        <a:rPr lang="ja-JP" sz="1600" kern="100" dirty="0" smtClean="0"/>
                        <a:t>が</a:t>
                      </a:r>
                      <a:r>
                        <a:rPr lang="ja-JP" sz="1600" kern="100" dirty="0"/>
                        <a:t>少ない。</a:t>
                      </a:r>
                      <a:endParaRPr lang="ja-JP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752" marR="62752" marT="0" marB="0" anchor="ctr"/>
                </a:tc>
              </a:tr>
            </a:tbl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1333" y="145471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）家計の収入③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ホームベース 9"/>
          <p:cNvSpPr/>
          <p:nvPr/>
        </p:nvSpPr>
        <p:spPr>
          <a:xfrm>
            <a:off x="406400" y="5203825"/>
            <a:ext cx="8331200" cy="1260000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en-US" altLang="ja-JP" sz="2400" dirty="0">
              <a:latin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正社員は</a:t>
            </a:r>
            <a:r>
              <a:rPr lang="ja-JP" altLang="en-US" sz="2400" dirty="0" smtClean="0">
                <a:solidFill>
                  <a:schemeClr val="tx1"/>
                </a:solidFill>
                <a:latin typeface="+mj-ea"/>
              </a:rPr>
              <a:t>、一般に、勤務</a:t>
            </a:r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時間は長いですが</a:t>
            </a:r>
            <a:r>
              <a:rPr lang="ja-JP" altLang="en-US" sz="2400" dirty="0" smtClean="0">
                <a:solidFill>
                  <a:schemeClr val="tx1"/>
                </a:solidFill>
                <a:latin typeface="+mj-ea"/>
              </a:rPr>
              <a:t>、給料が高く、</a:t>
            </a:r>
            <a:endParaRPr lang="en-US" altLang="ja-JP" sz="2400" dirty="0" smtClean="0">
              <a:solidFill>
                <a:schemeClr val="tx1"/>
              </a:solidFill>
              <a:latin typeface="+mj-ea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solidFill>
                  <a:schemeClr val="tx1"/>
                </a:solidFill>
                <a:latin typeface="+mj-ea"/>
              </a:rPr>
              <a:t>社会</a:t>
            </a:r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保険に加入する</a:t>
            </a:r>
            <a:r>
              <a:rPr lang="ja-JP" altLang="en-US" sz="2400" dirty="0" smtClean="0">
                <a:solidFill>
                  <a:schemeClr val="tx1"/>
                </a:solidFill>
                <a:latin typeface="+mj-ea"/>
              </a:rPr>
              <a:t>こともできます。</a:t>
            </a:r>
            <a:endParaRPr lang="en-US" altLang="ja-JP" sz="2400" dirty="0" smtClean="0">
              <a:solidFill>
                <a:schemeClr val="tx1"/>
              </a:solidFill>
              <a:latin typeface="+mj-ea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solidFill>
                  <a:schemeClr val="tx1"/>
                </a:solidFill>
                <a:latin typeface="+mj-ea"/>
              </a:rPr>
              <a:t>また</a:t>
            </a:r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、退職</a:t>
            </a:r>
            <a:r>
              <a:rPr lang="ja-JP" altLang="en-US" sz="2400" dirty="0" smtClean="0">
                <a:solidFill>
                  <a:schemeClr val="tx1"/>
                </a:solidFill>
                <a:latin typeface="+mj-ea"/>
              </a:rPr>
              <a:t>金をもらえる</a:t>
            </a:r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のが普通です。</a:t>
            </a:r>
          </a:p>
          <a:p>
            <a:pPr algn="ctr">
              <a:defRPr/>
            </a:pPr>
            <a:endParaRPr lang="ja-JP" altLang="en-US" sz="24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683568" y="1124744"/>
            <a:ext cx="7776864" cy="3515494"/>
            <a:chOff x="467544" y="620688"/>
            <a:chExt cx="8353425" cy="4019550"/>
          </a:xfrm>
        </p:grpSpPr>
        <p:pic>
          <p:nvPicPr>
            <p:cNvPr id="2252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620688"/>
              <a:ext cx="8353425" cy="401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133" name="グループ化 11"/>
            <p:cNvGrpSpPr>
              <a:grpSpLocks/>
            </p:cNvGrpSpPr>
            <p:nvPr/>
          </p:nvGrpSpPr>
          <p:grpSpPr bwMode="auto">
            <a:xfrm>
              <a:off x="971601" y="1772814"/>
              <a:ext cx="7632847" cy="1368425"/>
              <a:chOff x="1259670" y="1844796"/>
              <a:chExt cx="7633242" cy="1368392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1259670" y="1844796"/>
                <a:ext cx="361399" cy="13683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anchor="ctr"/>
              <a:lstStyle/>
              <a:p>
                <a:pPr algn="ctr">
                  <a:defRPr/>
                </a:pPr>
                <a:r>
                  <a:rPr lang="ja-JP" altLang="en-US" sz="1600" dirty="0">
                    <a:solidFill>
                      <a:srgbClr val="F5B2B3"/>
                    </a:solidFill>
                    <a:latin typeface="HGS創英角ｺﾞｼｯｸUB" pitchFamily="50" charset="-128"/>
                    <a:ea typeface="HGS創英角ｺﾞｼｯｸUB" pitchFamily="50" charset="-128"/>
                  </a:rPr>
                  <a:t>勤務時間少</a:t>
                </a: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8532893" y="1844798"/>
                <a:ext cx="360019" cy="13679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anchor="ctr"/>
              <a:lstStyle/>
              <a:p>
                <a:pPr algn="ctr">
                  <a:defRPr/>
                </a:pPr>
                <a:r>
                  <a:rPr lang="ja-JP" altLang="en-US" sz="1600" dirty="0">
                    <a:solidFill>
                      <a:srgbClr val="F2989A"/>
                    </a:solidFill>
                    <a:latin typeface="HGS創英角ｺﾞｼｯｸUB" pitchFamily="50" charset="-128"/>
                    <a:ea typeface="HGS創英角ｺﾞｼｯｸUB" pitchFamily="50" charset="-128"/>
                  </a:rPr>
                  <a:t>勤務時間多</a:t>
                </a:r>
              </a:p>
            </p:txBody>
          </p:sp>
        </p:grpSp>
      </p:grpSp>
      <p:sp>
        <p:nvSpPr>
          <p:cNvPr id="48134" name="テキスト ボックス 11"/>
          <p:cNvSpPr txBox="1">
            <a:spLocks noChangeArrowheads="1"/>
          </p:cNvSpPr>
          <p:nvPr/>
        </p:nvSpPr>
        <p:spPr bwMode="auto">
          <a:xfrm>
            <a:off x="755576" y="4740030"/>
            <a:ext cx="540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400" dirty="0" smtClean="0"/>
              <a:t>（出典）日本</a:t>
            </a:r>
            <a:r>
              <a:rPr lang="ja-JP" altLang="en-US" sz="1400" dirty="0"/>
              <a:t>ＦＰ協会テキスト</a:t>
            </a:r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「</a:t>
            </a:r>
            <a:r>
              <a:rPr lang="en-US" altLang="ja-JP" sz="1400" dirty="0">
                <a:latin typeface="ＭＳ Ｐゴシック" pitchFamily="50" charset="-128"/>
                <a:ea typeface="ＭＳ Ｐゴシック" pitchFamily="50" charset="-128"/>
              </a:rPr>
              <a:t>10</a:t>
            </a:r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代</a:t>
            </a:r>
            <a:r>
              <a:rPr lang="ja-JP" altLang="en-US" sz="1400" dirty="0"/>
              <a:t>から学ぶパーソナルファイナンス</a:t>
            </a:r>
            <a:r>
              <a:rPr lang="ja-JP" altLang="en-US" sz="1400" dirty="0" smtClean="0"/>
              <a:t>」</a:t>
            </a:r>
            <a:endParaRPr lang="ja-JP" altLang="en-US" sz="1400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7602" y="33265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）家計の収入④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69106" y="1196752"/>
            <a:ext cx="8063334" cy="5041900"/>
          </a:xfrm>
        </p:spPr>
        <p:txBody>
          <a:bodyPr rtlCol="0" anchor="ctr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3600" dirty="0" smtClean="0">
                <a:latin typeface="+mn-ea"/>
              </a:rPr>
              <a:t>毎月かかるお金</a:t>
            </a:r>
            <a:endParaRPr lang="en-US" altLang="ja-JP" sz="36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ja-JP" sz="18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3600" dirty="0" smtClean="0">
                <a:latin typeface="+mn-ea"/>
              </a:rPr>
              <a:t>・食費　・光熱費　・交際費　・通信費　・被服代など</a:t>
            </a:r>
            <a:endParaRPr lang="en-US" altLang="ja-JP" sz="36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ja-JP" sz="36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26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3600" dirty="0" smtClean="0">
                <a:latin typeface="+mn-ea"/>
              </a:rPr>
              <a:t>大きなライフイベントにかかるお金</a:t>
            </a:r>
            <a:endParaRPr lang="en-US" altLang="ja-JP" sz="36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600" dirty="0" smtClean="0">
                <a:latin typeface="+mn-ea"/>
              </a:rPr>
              <a:t>　</a:t>
            </a:r>
            <a:endParaRPr lang="en-US" altLang="ja-JP" sz="36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3600" dirty="0" smtClean="0">
                <a:latin typeface="+mn-ea"/>
              </a:rPr>
              <a:t>・結婚資金</a:t>
            </a:r>
            <a:endParaRPr lang="en-US" altLang="ja-JP" sz="36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600" dirty="0" smtClean="0">
                <a:latin typeface="+mn-ea"/>
              </a:rPr>
              <a:t>　・海外旅行</a:t>
            </a:r>
            <a:endParaRPr lang="en-US" altLang="ja-JP" sz="36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600" dirty="0" smtClean="0">
                <a:latin typeface="+mn-ea"/>
              </a:rPr>
              <a:t>　・自家用車購入</a:t>
            </a:r>
            <a:endParaRPr lang="en-US" altLang="ja-JP" sz="36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600" dirty="0" smtClean="0">
                <a:latin typeface="+mn-ea"/>
              </a:rPr>
              <a:t>　・マイホーム購入</a:t>
            </a:r>
            <a:endParaRPr lang="en-US" altLang="ja-JP" sz="36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600" dirty="0" smtClean="0">
                <a:latin typeface="+mn-ea"/>
              </a:rPr>
              <a:t>　・子どもの教育費　　など</a:t>
            </a:r>
            <a:endParaRPr lang="en-US" altLang="ja-JP" sz="3600" dirty="0" smtClean="0">
              <a:latin typeface="+mn-ea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7602" y="33265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）家計の支出①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331714" y="1649413"/>
          <a:ext cx="6480572" cy="4299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5"/>
                <a:gridCol w="2736157"/>
              </a:tblGrid>
              <a:tr h="3908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生活費項目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支出額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</a:tr>
              <a:tr h="39089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食費（外食含む）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71,844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</a:tr>
              <a:tr h="39089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交通・通信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40,238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</a:tr>
              <a:tr h="39089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教養・娯楽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28,314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</a:tr>
              <a:tr h="39089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光熱・水道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23,197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</a:tr>
              <a:tr h="39089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住居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17,931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</a:tr>
              <a:tr h="39089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保険・医療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12,663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</a:tr>
              <a:tr h="39089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被服代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11,363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</a:tr>
              <a:tr h="39089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教育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10,995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</a:tr>
              <a:tr h="39089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その他（交際費、家事用品等）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70,829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</a:tr>
              <a:tr h="390897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合</a:t>
                      </a:r>
                      <a:r>
                        <a:rPr kumimoji="1" lang="en-US" altLang="ja-JP" sz="1800" dirty="0" smtClean="0"/>
                        <a:t> </a:t>
                      </a:r>
                      <a:r>
                        <a:rPr kumimoji="1" lang="ja-JP" altLang="en-US" sz="1800" dirty="0" smtClean="0"/>
                        <a:t>計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287,374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/>
                </a:tc>
              </a:tr>
            </a:tbl>
          </a:graphicData>
        </a:graphic>
      </p:graphicFrame>
      <p:sp>
        <p:nvSpPr>
          <p:cNvPr id="10284" name="コンテンツ プレースホルダー 9"/>
          <p:cNvSpPr>
            <a:spLocks noGrp="1" noChangeArrowheads="1"/>
          </p:cNvSpPr>
          <p:nvPr>
            <p:ph idx="1"/>
          </p:nvPr>
        </p:nvSpPr>
        <p:spPr>
          <a:xfrm>
            <a:off x="1115616" y="1124744"/>
            <a:ext cx="7886700" cy="536575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ja-JP" altLang="en-US" sz="3200" dirty="0" smtClean="0">
                <a:latin typeface="Arial" charset="0"/>
              </a:rPr>
              <a:t>　</a:t>
            </a:r>
            <a:r>
              <a:rPr lang="ja-JP" altLang="en-US" sz="2800" dirty="0" smtClean="0">
                <a:latin typeface="Arial" charset="0"/>
              </a:rPr>
              <a:t>毎月の支出 ： 生活費（２人以上世帯平均）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10285" name="コンテンツ プレースホルダ 1"/>
          <p:cNvSpPr txBox="1">
            <a:spLocks/>
          </p:cNvSpPr>
          <p:nvPr/>
        </p:nvSpPr>
        <p:spPr bwMode="auto">
          <a:xfrm>
            <a:off x="1187450" y="5954713"/>
            <a:ext cx="66976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Font typeface="Wingdings 3" pitchFamily="18" charset="2"/>
              <a:buNone/>
            </a:pPr>
            <a:r>
              <a:rPr lang="ja-JP" altLang="en-US" sz="2400" dirty="0">
                <a:latin typeface="Calibri" pitchFamily="34" charset="0"/>
              </a:rPr>
              <a:t>　</a:t>
            </a:r>
            <a:r>
              <a:rPr lang="ja-JP" altLang="en-US" sz="1400" dirty="0">
                <a:latin typeface="Calibri" pitchFamily="34" charset="0"/>
              </a:rPr>
              <a:t>（出所）総務省「家計調査</a:t>
            </a:r>
            <a:r>
              <a:rPr lang="en-US" altLang="ja-JP" sz="1400" dirty="0">
                <a:latin typeface="Calibri" pitchFamily="34" charset="0"/>
              </a:rPr>
              <a:t>2015</a:t>
            </a:r>
            <a:r>
              <a:rPr lang="ja-JP" altLang="en-US" sz="1400" dirty="0">
                <a:latin typeface="Calibri" pitchFamily="34" charset="0"/>
              </a:rPr>
              <a:t>年平均</a:t>
            </a:r>
            <a:r>
              <a:rPr lang="ja-JP" altLang="en-US" sz="1400" dirty="0" smtClean="0">
                <a:latin typeface="Calibri" pitchFamily="34" charset="0"/>
              </a:rPr>
              <a:t>速報」をもとに日本ＦＰ協会作成</a:t>
            </a:r>
            <a:endParaRPr lang="en-US" altLang="ja-JP" sz="1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Wingdings 3" pitchFamily="18" charset="2"/>
              <a:buNone/>
            </a:pPr>
            <a:endParaRPr lang="en-US" altLang="ja-JP" sz="21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Wingdings 3" pitchFamily="18" charset="2"/>
              <a:buNone/>
            </a:pPr>
            <a:endParaRPr lang="ja-JP" altLang="en-US" sz="2100" dirty="0">
              <a:latin typeface="Calibri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7602" y="33265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）家計の支出②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正方形/長方形 1"/>
          <p:cNvSpPr>
            <a:spLocks noChangeArrowheads="1"/>
          </p:cNvSpPr>
          <p:nvPr/>
        </p:nvSpPr>
        <p:spPr bwMode="auto">
          <a:xfrm>
            <a:off x="-9736" y="941163"/>
            <a:ext cx="9143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 smtClean="0"/>
              <a:t>　（</a:t>
            </a:r>
            <a:r>
              <a:rPr lang="ja-JP" altLang="en-US" sz="2800" dirty="0" smtClean="0"/>
              <a:t>ライフイベント</a:t>
            </a:r>
            <a:r>
              <a:rPr lang="ja-JP" altLang="en-US" sz="2800" dirty="0"/>
              <a:t>にかかる費用の</a:t>
            </a:r>
            <a:r>
              <a:rPr lang="ja-JP" altLang="en-US" sz="2800" dirty="0" smtClean="0"/>
              <a:t>目安）</a:t>
            </a:r>
            <a:endParaRPr lang="ja-JP" altLang="en-US" sz="2800" dirty="0"/>
          </a:p>
        </p:txBody>
      </p:sp>
      <p:sp>
        <p:nvSpPr>
          <p:cNvPr id="11270" name="コンテンツ プレースホルダー 9"/>
          <p:cNvSpPr>
            <a:spLocks noGrp="1" noChangeArrowheads="1"/>
          </p:cNvSpPr>
          <p:nvPr>
            <p:ph idx="1"/>
          </p:nvPr>
        </p:nvSpPr>
        <p:spPr>
          <a:xfrm>
            <a:off x="321257" y="1628800"/>
            <a:ext cx="8482012" cy="4663841"/>
          </a:xfrm>
        </p:spPr>
        <p:txBody>
          <a:bodyPr anchor="ctr">
            <a:spAutoFit/>
          </a:bodyPr>
          <a:lstStyle/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ja-JP" altLang="en-US" sz="2800" dirty="0" smtClean="0">
                <a:latin typeface="Arial" charset="0"/>
              </a:rPr>
              <a:t>・</a:t>
            </a:r>
            <a:r>
              <a:rPr lang="ja-JP" altLang="en-US" sz="2800" dirty="0" smtClean="0">
                <a:latin typeface="+mn-ea"/>
              </a:rPr>
              <a:t>就職活動費　　 約</a:t>
            </a:r>
            <a:r>
              <a:rPr lang="en-US" altLang="ja-JP" sz="2800" dirty="0" smtClean="0">
                <a:latin typeface="+mn-ea"/>
              </a:rPr>
              <a:t>15</a:t>
            </a:r>
            <a:r>
              <a:rPr lang="ja-JP" altLang="en-US" sz="2800" dirty="0" smtClean="0">
                <a:latin typeface="+mn-ea"/>
              </a:rPr>
              <a:t>万円</a:t>
            </a:r>
            <a:endParaRPr lang="en-US" altLang="ja-JP" sz="2800" dirty="0" smtClean="0">
              <a:latin typeface="+mn-ea"/>
            </a:endParaRPr>
          </a:p>
          <a:p>
            <a:pPr marL="268288" indent="0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ja-JP" sz="1600" dirty="0" smtClean="0">
                <a:latin typeface="ＭＳ Ｐゴシック" pitchFamily="50" charset="-128"/>
                <a:ea typeface="ＭＳ Ｐゴシック" pitchFamily="50" charset="-128"/>
              </a:rPr>
              <a:t>2015</a:t>
            </a:r>
            <a:r>
              <a:rPr lang="ja-JP" altLang="en-US" sz="1600" dirty="0" smtClean="0">
                <a:latin typeface="ＭＳ Ｐゴシック" pitchFamily="50" charset="-128"/>
                <a:ea typeface="ＭＳ Ｐゴシック" pitchFamily="50" charset="-128"/>
              </a:rPr>
              <a:t>年度株式</a:t>
            </a:r>
            <a:r>
              <a:rPr lang="ja-JP" altLang="en-US" sz="1600" dirty="0" smtClean="0">
                <a:latin typeface="Arial" charset="0"/>
              </a:rPr>
              <a:t>会社ディスコ日経就職ナビ学生モニター調査より</a:t>
            </a:r>
            <a:endParaRPr lang="en-US" altLang="ja-JP" sz="1600" dirty="0" smtClean="0"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endParaRPr lang="en-US" altLang="ja-JP" sz="1200" dirty="0" smtClean="0">
              <a:latin typeface="Arial" charset="0"/>
            </a:endParaRPr>
          </a:p>
          <a:p>
            <a:pPr marL="179388" indent="-179388" eaLnBrk="1" hangingPunct="1">
              <a:lnSpc>
                <a:spcPct val="110000"/>
              </a:lnSpc>
              <a:buFont typeface="Arial" charset="0"/>
              <a:buNone/>
            </a:pPr>
            <a:r>
              <a:rPr lang="ja-JP" altLang="en-US" sz="2800" dirty="0" smtClean="0">
                <a:latin typeface="+mn-ea"/>
              </a:rPr>
              <a:t>・結婚費用　　　約</a:t>
            </a:r>
            <a:r>
              <a:rPr lang="en-US" altLang="ja-JP" sz="2800" dirty="0" smtClean="0">
                <a:latin typeface="+mn-ea"/>
              </a:rPr>
              <a:t>461</a:t>
            </a:r>
            <a:r>
              <a:rPr lang="ja-JP" altLang="en-US" sz="2800" dirty="0" smtClean="0">
                <a:latin typeface="+mn-ea"/>
              </a:rPr>
              <a:t>万円</a:t>
            </a:r>
            <a:r>
              <a:rPr lang="en-US" altLang="ja-JP" sz="2800" dirty="0" smtClean="0">
                <a:latin typeface="+mn-ea"/>
              </a:rPr>
              <a:t/>
            </a:r>
            <a:br>
              <a:rPr lang="en-US" altLang="ja-JP" sz="2800" dirty="0" smtClean="0">
                <a:latin typeface="+mn-ea"/>
              </a:rPr>
            </a:br>
            <a:r>
              <a:rPr lang="ja-JP" altLang="en-US" sz="1600" dirty="0" smtClean="0">
                <a:latin typeface="Arial" charset="0"/>
              </a:rPr>
              <a:t>（結納・結婚式・新婚旅行までの費用総額　全国推計値）　ゼクシィ結婚トレンド調査</a:t>
            </a:r>
            <a:r>
              <a:rPr lang="en-US" altLang="ja-JP" sz="1600" dirty="0" smtClean="0">
                <a:latin typeface="ＭＳ Ｐゴシック" pitchFamily="50" charset="-128"/>
                <a:ea typeface="ＭＳ Ｐゴシック" pitchFamily="50" charset="-128"/>
              </a:rPr>
              <a:t>2015</a:t>
            </a:r>
            <a:r>
              <a:rPr lang="ja-JP" altLang="en-US" sz="1600" dirty="0" smtClean="0">
                <a:latin typeface="Arial" charset="0"/>
              </a:rPr>
              <a:t>年より</a:t>
            </a:r>
            <a:endParaRPr lang="en-US" altLang="ja-JP" sz="1600" dirty="0" smtClean="0"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endParaRPr lang="en-US" altLang="ja-JP" sz="1200" dirty="0" smtClean="0">
              <a:latin typeface="Arial" charset="0"/>
            </a:endParaRPr>
          </a:p>
          <a:p>
            <a:pPr marL="179388" indent="-179388" eaLnBrk="1" hangingPunct="1">
              <a:lnSpc>
                <a:spcPct val="110000"/>
              </a:lnSpc>
              <a:buFont typeface="Arial" charset="0"/>
              <a:buNone/>
            </a:pPr>
            <a:r>
              <a:rPr lang="ja-JP" altLang="en-US" sz="2800" dirty="0" smtClean="0">
                <a:latin typeface="+mn-ea"/>
              </a:rPr>
              <a:t>・出産費用　　　　約</a:t>
            </a:r>
            <a:r>
              <a:rPr lang="en-US" altLang="ja-JP" sz="2800" dirty="0" smtClean="0">
                <a:latin typeface="+mn-ea"/>
              </a:rPr>
              <a:t>47</a:t>
            </a:r>
            <a:r>
              <a:rPr lang="ja-JP" altLang="en-US" sz="2800" dirty="0" smtClean="0">
                <a:latin typeface="+mn-ea"/>
              </a:rPr>
              <a:t>万円</a:t>
            </a:r>
            <a:r>
              <a:rPr lang="en-US" altLang="ja-JP" sz="2800" dirty="0" smtClean="0">
                <a:latin typeface="+mn-ea"/>
              </a:rPr>
              <a:t/>
            </a:r>
            <a:br>
              <a:rPr lang="en-US" altLang="ja-JP" sz="2800" dirty="0" smtClean="0">
                <a:latin typeface="+mn-ea"/>
              </a:rPr>
            </a:br>
            <a:r>
              <a:rPr lang="ja-JP" altLang="en-US" sz="1600" dirty="0" smtClean="0">
                <a:latin typeface="Arial" charset="0"/>
              </a:rPr>
              <a:t>（入院料・室料差額・分娩料・検査・薬剤料・処置・その他）厚生労働省調査より</a:t>
            </a:r>
            <a:endParaRPr lang="en-US" altLang="ja-JP" sz="1600" dirty="0" smtClean="0"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ja-JP" altLang="en-US" sz="1600" dirty="0" smtClean="0">
                <a:latin typeface="Arial" charset="0"/>
              </a:rPr>
              <a:t>　　</a:t>
            </a:r>
            <a:r>
              <a:rPr lang="ja-JP" altLang="en-US" sz="1800" dirty="0" smtClean="0">
                <a:solidFill>
                  <a:srgbClr val="FF0000"/>
                </a:solidFill>
                <a:latin typeface="+mn-ea"/>
              </a:rPr>
              <a:t>⇒ ただし</a:t>
            </a:r>
            <a:r>
              <a:rPr lang="ja-JP" altLang="en-US" sz="1800" dirty="0" smtClean="0">
                <a:solidFill>
                  <a:srgbClr val="FF0000"/>
                </a:solidFill>
                <a:latin typeface="+mn-ea"/>
              </a:rPr>
              <a:t>、妊婦健診、出産給付金などの助成金の受給が可能です。</a:t>
            </a:r>
            <a:endParaRPr lang="en-US" altLang="ja-JP" sz="1800" dirty="0" smtClean="0">
              <a:solidFill>
                <a:srgbClr val="FF0000"/>
              </a:solidFill>
              <a:latin typeface="+mn-ea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ja-JP" sz="1200" dirty="0" smtClean="0">
              <a:latin typeface="Arial" charset="0"/>
            </a:endParaRPr>
          </a:p>
          <a:p>
            <a:pPr marL="625475" indent="-357188" eaLnBrk="1" hangingPunct="1">
              <a:buFont typeface="Arial" charset="0"/>
              <a:buNone/>
            </a:pPr>
            <a:r>
              <a:rPr lang="en-US" altLang="ja-JP" sz="2800" dirty="0" smtClean="0">
                <a:latin typeface="+mn-ea"/>
              </a:rPr>
              <a:t>※</a:t>
            </a:r>
            <a:r>
              <a:rPr lang="ja-JP" altLang="en-US" sz="2800" dirty="0" smtClean="0">
                <a:latin typeface="+mn-ea"/>
              </a:rPr>
              <a:t>　なお、万一のまとまった出費に備えて、</a:t>
            </a:r>
            <a:r>
              <a:rPr lang="en-US" altLang="ja-JP" sz="2800" dirty="0" smtClean="0">
                <a:latin typeface="+mn-ea"/>
              </a:rPr>
              <a:t>3</a:t>
            </a:r>
            <a:r>
              <a:rPr lang="ja-JP" altLang="en-US" sz="2800" dirty="0" smtClean="0">
                <a:latin typeface="+mn-ea"/>
              </a:rPr>
              <a:t>か月分</a:t>
            </a:r>
            <a:r>
              <a:rPr lang="en-US" altLang="ja-JP" sz="2800" dirty="0" smtClean="0">
                <a:latin typeface="+mn-ea"/>
              </a:rPr>
              <a:t>〜1</a:t>
            </a:r>
            <a:r>
              <a:rPr lang="ja-JP" altLang="en-US" sz="2800" dirty="0" smtClean="0">
                <a:latin typeface="+mn-ea"/>
              </a:rPr>
              <a:t>年分の生活費を貯金しておくように心がけましょう。</a:t>
            </a:r>
            <a:r>
              <a:rPr lang="ja-JP" altLang="en-US" sz="1600" dirty="0" smtClean="0">
                <a:latin typeface="Arial" charset="0"/>
              </a:rPr>
              <a:t> 　　　</a:t>
            </a:r>
            <a:endParaRPr lang="en-US" altLang="ja-JP" sz="1600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7602" y="191782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）家計の支出③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83200"/>
          </a:xfrm>
          <a:extLst/>
        </p:spPr>
        <p:txBody>
          <a:bodyPr rtlCol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b="1" dirty="0" smtClean="0"/>
              <a:t>ライフプラン講義の進め方</a:t>
            </a:r>
            <a:endParaRPr lang="en-US" altLang="ja-JP" b="1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123950"/>
            <a:ext cx="7886700" cy="5400675"/>
          </a:xfrm>
        </p:spPr>
        <p:txBody>
          <a:bodyPr rtlCol="0">
            <a:normAutofit lnSpcReduction="10000"/>
          </a:bodyPr>
          <a:lstStyle/>
          <a:p>
            <a:pPr marL="268288" indent="-268288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j-ea"/>
              </a:rPr>
              <a:t>第</a:t>
            </a:r>
            <a:r>
              <a:rPr lang="en-US" altLang="ja-JP" sz="2400" dirty="0" smtClean="0">
                <a:latin typeface="+mj-ea"/>
              </a:rPr>
              <a:t>5</a:t>
            </a:r>
            <a:r>
              <a:rPr lang="ja-JP" altLang="en-US" sz="2400" dirty="0" smtClean="0">
                <a:latin typeface="+mj-ea"/>
              </a:rPr>
              <a:t>回・第</a:t>
            </a:r>
            <a:r>
              <a:rPr lang="en-US" altLang="ja-JP" sz="2400" dirty="0" smtClean="0">
                <a:latin typeface="+mj-ea"/>
              </a:rPr>
              <a:t>6</a:t>
            </a:r>
            <a:r>
              <a:rPr lang="ja-JP" altLang="en-US" sz="2400" dirty="0" smtClean="0">
                <a:latin typeface="+mj-ea"/>
              </a:rPr>
              <a:t>回・第</a:t>
            </a:r>
            <a:r>
              <a:rPr lang="en-US" altLang="ja-JP" sz="2400" dirty="0" smtClean="0">
                <a:latin typeface="+mj-ea"/>
              </a:rPr>
              <a:t>14</a:t>
            </a:r>
            <a:r>
              <a:rPr lang="ja-JP" altLang="en-US" sz="2400" dirty="0" smtClean="0">
                <a:latin typeface="+mj-ea"/>
              </a:rPr>
              <a:t>回と、</a:t>
            </a:r>
            <a:r>
              <a:rPr lang="en-US" altLang="ja-JP" sz="2400" dirty="0" smtClean="0">
                <a:latin typeface="+mj-ea"/>
              </a:rPr>
              <a:t>3</a:t>
            </a:r>
            <a:r>
              <a:rPr lang="ja-JP" altLang="en-US" sz="2400" dirty="0" smtClean="0">
                <a:latin typeface="+mj-ea"/>
              </a:rPr>
              <a:t>回の講義を通して「ライフプランの描き方」を学んでいきます。</a:t>
            </a:r>
            <a:endParaRPr lang="en-US" altLang="ja-JP" sz="2400" dirty="0" smtClean="0">
              <a:latin typeface="+mj-ea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ja-JP" sz="1700" dirty="0" smtClean="0">
              <a:latin typeface="+mj-ea"/>
            </a:endParaRPr>
          </a:p>
          <a:p>
            <a:pPr marL="268288" indent="-268288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j-ea"/>
              </a:rPr>
              <a:t>知識を身に付けるだけでなく、個人ワーク、グループディスカッションなどを通して、これからの人生が豊かなものになるよう、みなさん自身が学び、考える、参加型の授業です。</a:t>
            </a:r>
            <a:endParaRPr lang="en-US" altLang="ja-JP" sz="2400" dirty="0" smtClean="0">
              <a:latin typeface="+mj-e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ja-JP" sz="1600" dirty="0" smtClean="0">
              <a:latin typeface="+mj-ea"/>
            </a:endParaRPr>
          </a:p>
          <a:p>
            <a:pPr marL="268288" indent="-268288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j-ea"/>
              </a:rPr>
              <a:t>本講義（第</a:t>
            </a:r>
            <a:r>
              <a:rPr lang="en-US" altLang="ja-JP" sz="2400" dirty="0" smtClean="0">
                <a:latin typeface="+mj-ea"/>
              </a:rPr>
              <a:t>5</a:t>
            </a:r>
            <a:r>
              <a:rPr lang="ja-JP" altLang="en-US" sz="2400" dirty="0" smtClean="0">
                <a:latin typeface="+mj-ea"/>
              </a:rPr>
              <a:t>回）では、基本的なライフプランの考え方と、生涯を通して“稼ぐお金”、“人生に</a:t>
            </a:r>
            <a:r>
              <a:rPr lang="ja-JP" altLang="en-US" sz="2400" dirty="0" smtClean="0">
                <a:latin typeface="+mj-ea"/>
              </a:rPr>
              <a:t>おける３大資金</a:t>
            </a:r>
            <a:r>
              <a:rPr lang="ja-JP" altLang="en-US" sz="2400" dirty="0" smtClean="0">
                <a:latin typeface="+mj-ea"/>
              </a:rPr>
              <a:t>”などについて勉強します。</a:t>
            </a:r>
            <a:endParaRPr lang="en-US" altLang="ja-JP" sz="2400" dirty="0" smtClean="0">
              <a:latin typeface="+mj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1600" dirty="0" smtClean="0">
              <a:latin typeface="+mj-ea"/>
            </a:endParaRPr>
          </a:p>
          <a:p>
            <a:pPr marL="268288" indent="-268288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+mj-ea"/>
              </a:rPr>
              <a:t>次回（第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</a:rPr>
              <a:t>6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</a:rPr>
              <a:t>回）では、人生における収支を理解するために“キャッシュフロー表の作り方”、“活かし方”を学んでいただく予定です。</a:t>
            </a:r>
            <a:endParaRPr lang="ja-JP" altLang="en-US" dirty="0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90500" y="1190625"/>
            <a:ext cx="8674100" cy="5257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90500" y="2792306"/>
            <a:ext cx="8229600" cy="76358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ja-JP" altLang="en-US" sz="3600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３．人生の３大資金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68E1B-C62F-44BA-BE96-B3D3A04D6E8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正方形/長方形 9"/>
          <p:cNvSpPr>
            <a:spLocks noChangeArrowheads="1"/>
          </p:cNvSpPr>
          <p:nvPr/>
        </p:nvSpPr>
        <p:spPr bwMode="auto">
          <a:xfrm>
            <a:off x="395536" y="1268760"/>
            <a:ext cx="8304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Char char="l"/>
            </a:pPr>
            <a:r>
              <a:rPr lang="ja-JP" altLang="en-US" sz="2800" dirty="0" smtClean="0"/>
              <a:t>人生の中で最も大きな支出となる３つの資金のこと。</a:t>
            </a:r>
            <a:endParaRPr lang="ja-JP" altLang="en-US" sz="2800" dirty="0"/>
          </a:p>
        </p:txBody>
      </p:sp>
      <p:sp>
        <p:nvSpPr>
          <p:cNvPr id="13" name="円/楕円 12"/>
          <p:cNvSpPr>
            <a:spLocks noChangeArrowheads="1"/>
          </p:cNvSpPr>
          <p:nvPr/>
        </p:nvSpPr>
        <p:spPr bwMode="auto">
          <a:xfrm>
            <a:off x="616645" y="2204988"/>
            <a:ext cx="3709987" cy="1085850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latin typeface="+mn-ea"/>
                <a:ea typeface="+mn-ea"/>
              </a:rPr>
              <a:t>教育資金</a:t>
            </a:r>
          </a:p>
        </p:txBody>
      </p:sp>
      <p:sp>
        <p:nvSpPr>
          <p:cNvPr id="14" name="円/楕円 13"/>
          <p:cNvSpPr>
            <a:spLocks noChangeArrowheads="1"/>
          </p:cNvSpPr>
          <p:nvPr/>
        </p:nvSpPr>
        <p:spPr bwMode="auto">
          <a:xfrm>
            <a:off x="4860032" y="2420888"/>
            <a:ext cx="3708400" cy="1087437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latin typeface="+mn-ea"/>
                <a:ea typeface="+mn-ea"/>
              </a:rPr>
              <a:t>住宅資金</a:t>
            </a:r>
          </a:p>
        </p:txBody>
      </p:sp>
      <p:sp>
        <p:nvSpPr>
          <p:cNvPr id="15" name="円/楕円 14"/>
          <p:cNvSpPr>
            <a:spLocks noChangeArrowheads="1"/>
          </p:cNvSpPr>
          <p:nvPr/>
        </p:nvSpPr>
        <p:spPr bwMode="auto">
          <a:xfrm>
            <a:off x="2706588" y="3677865"/>
            <a:ext cx="3708400" cy="1085850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latin typeface="+mn-ea"/>
                <a:ea typeface="+mn-ea"/>
              </a:rPr>
              <a:t>老後資金</a:t>
            </a:r>
          </a:p>
        </p:txBody>
      </p:sp>
      <p:sp>
        <p:nvSpPr>
          <p:cNvPr id="11" name="ホームベース 10"/>
          <p:cNvSpPr/>
          <p:nvPr/>
        </p:nvSpPr>
        <p:spPr>
          <a:xfrm>
            <a:off x="1043608" y="5445224"/>
            <a:ext cx="7488392" cy="863974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 smtClean="0"/>
              <a:t>計画的に準備していくことが大切です。</a:t>
            </a: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BE9D-3B24-4B08-9D06-0E381ECCA2BF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7602" y="33265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）人生の３大資金①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コンテンツ プレースホルダ 1"/>
          <p:cNvSpPr>
            <a:spLocks noGrp="1"/>
          </p:cNvSpPr>
          <p:nvPr>
            <p:ph idx="1"/>
          </p:nvPr>
        </p:nvSpPr>
        <p:spPr>
          <a:xfrm>
            <a:off x="709363" y="1124744"/>
            <a:ext cx="7705799" cy="511192"/>
          </a:xfrm>
        </p:spPr>
        <p:txBody>
          <a:bodyPr anchor="ctr"/>
          <a:lstStyle/>
          <a:p>
            <a:pPr eaLnBrk="1" hangingPunct="1">
              <a:buFont typeface="Wingdings 3" pitchFamily="18" charset="2"/>
              <a:buNone/>
            </a:pPr>
            <a:r>
              <a:rPr lang="ja-JP" altLang="en-US" sz="2800" dirty="0" smtClean="0"/>
              <a:t>（教育資金）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366034"/>
              </p:ext>
            </p:extLst>
          </p:nvPr>
        </p:nvGraphicFramePr>
        <p:xfrm>
          <a:off x="763847" y="1628800"/>
          <a:ext cx="7768593" cy="3824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629"/>
                <a:gridCol w="2906612"/>
                <a:gridCol w="3168352"/>
              </a:tblGrid>
              <a:tr h="571104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　 　　</a:t>
                      </a:r>
                      <a:endParaRPr kumimoji="1" lang="ja-JP" altLang="en-US" sz="20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 smtClean="0"/>
                        <a:t>公　立　</a:t>
                      </a:r>
                      <a:r>
                        <a:rPr kumimoji="1" lang="ja-JP" altLang="en-US" sz="2000" dirty="0" smtClean="0"/>
                        <a:t>（年額）</a:t>
                      </a:r>
                      <a:endParaRPr kumimoji="1" lang="ja-JP" altLang="en-US" sz="20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私　立　</a:t>
                      </a:r>
                      <a:r>
                        <a:rPr kumimoji="1" lang="ja-JP" altLang="en-US" sz="2000" dirty="0" smtClean="0"/>
                        <a:t>（年額）</a:t>
                      </a:r>
                      <a:endParaRPr kumimoji="1" lang="ja-JP" altLang="en-US" sz="20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幼稚園</a:t>
                      </a:r>
                      <a:endParaRPr kumimoji="1" lang="ja-JP" altLang="en-US" sz="28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約</a:t>
                      </a:r>
                      <a:r>
                        <a:rPr kumimoji="1" lang="en-US" altLang="ja-JP" sz="2400" dirty="0" smtClean="0"/>
                        <a:t>22</a:t>
                      </a:r>
                      <a:r>
                        <a:rPr kumimoji="1" lang="ja-JP" altLang="en-US" sz="2000" dirty="0" smtClean="0"/>
                        <a:t>万円</a:t>
                      </a:r>
                      <a:endParaRPr kumimoji="1" lang="ja-JP" altLang="en-US" sz="20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約</a:t>
                      </a:r>
                      <a:r>
                        <a:rPr kumimoji="1" lang="en-US" altLang="ja-JP" sz="2400" dirty="0" smtClean="0"/>
                        <a:t>50</a:t>
                      </a:r>
                      <a:r>
                        <a:rPr kumimoji="1" lang="ja-JP" altLang="en-US" sz="2000" dirty="0" smtClean="0"/>
                        <a:t>万円</a:t>
                      </a:r>
                      <a:endParaRPr kumimoji="1" lang="ja-JP" altLang="en-US" sz="20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小学校</a:t>
                      </a:r>
                      <a:endParaRPr kumimoji="1" lang="ja-JP" altLang="en-US" sz="28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約</a:t>
                      </a:r>
                      <a:r>
                        <a:rPr kumimoji="1" lang="en-US" altLang="ja-JP" sz="2400" dirty="0" smtClean="0"/>
                        <a:t>32</a:t>
                      </a:r>
                      <a:r>
                        <a:rPr kumimoji="1" lang="ja-JP" altLang="en-US" sz="2000" dirty="0" smtClean="0"/>
                        <a:t>万円</a:t>
                      </a:r>
                      <a:endParaRPr kumimoji="1" lang="ja-JP" altLang="en-US" sz="20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約</a:t>
                      </a:r>
                      <a:r>
                        <a:rPr kumimoji="1" lang="en-US" altLang="ja-JP" sz="2400" dirty="0" smtClean="0"/>
                        <a:t>154</a:t>
                      </a:r>
                      <a:r>
                        <a:rPr kumimoji="1" lang="ja-JP" altLang="en-US" sz="2000" dirty="0" smtClean="0"/>
                        <a:t>万円</a:t>
                      </a:r>
                      <a:endParaRPr kumimoji="1" lang="ja-JP" altLang="en-US" sz="20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中学校</a:t>
                      </a:r>
                      <a:endParaRPr kumimoji="1" lang="ja-JP" altLang="en-US" sz="28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約</a:t>
                      </a:r>
                      <a:r>
                        <a:rPr kumimoji="1" lang="en-US" altLang="ja-JP" sz="2400" dirty="0" smtClean="0"/>
                        <a:t>48</a:t>
                      </a:r>
                      <a:r>
                        <a:rPr kumimoji="1" lang="ja-JP" altLang="en-US" sz="2000" dirty="0" smtClean="0"/>
                        <a:t>万円</a:t>
                      </a:r>
                      <a:endParaRPr kumimoji="1" lang="ja-JP" altLang="en-US" sz="20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約</a:t>
                      </a:r>
                      <a:r>
                        <a:rPr kumimoji="1" lang="en-US" altLang="ja-JP" sz="2400" dirty="0" smtClean="0"/>
                        <a:t>134</a:t>
                      </a:r>
                      <a:r>
                        <a:rPr kumimoji="1" lang="ja-JP" altLang="en-US" sz="2000" dirty="0" smtClean="0"/>
                        <a:t>万円</a:t>
                      </a:r>
                      <a:endParaRPr kumimoji="1" lang="ja-JP" altLang="en-US" sz="20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8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高</a:t>
                      </a:r>
                      <a:r>
                        <a:rPr kumimoji="1" lang="ja-JP" altLang="en-US" sz="2800" baseline="0" dirty="0" smtClean="0"/>
                        <a:t>    </a:t>
                      </a:r>
                      <a:r>
                        <a:rPr kumimoji="1" lang="ja-JP" altLang="en-US" sz="2800" dirty="0" smtClean="0"/>
                        <a:t>校</a:t>
                      </a:r>
                      <a:endParaRPr kumimoji="1" lang="ja-JP" altLang="en-US" sz="28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約</a:t>
                      </a:r>
                      <a:r>
                        <a:rPr kumimoji="1" lang="en-US" altLang="ja-JP" sz="2400" dirty="0" smtClean="0"/>
                        <a:t>41</a:t>
                      </a:r>
                      <a:r>
                        <a:rPr kumimoji="1" lang="ja-JP" altLang="en-US" sz="2000" dirty="0" smtClean="0"/>
                        <a:t>万円</a:t>
                      </a:r>
                      <a:endParaRPr kumimoji="1" lang="ja-JP" altLang="en-US" sz="20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約</a:t>
                      </a:r>
                      <a:r>
                        <a:rPr kumimoji="1" lang="en-US" altLang="ja-JP" sz="2400" dirty="0" smtClean="0"/>
                        <a:t>100</a:t>
                      </a:r>
                      <a:r>
                        <a:rPr kumimoji="1" lang="ja-JP" altLang="en-US" sz="2000" dirty="0" smtClean="0"/>
                        <a:t>万円</a:t>
                      </a:r>
                      <a:endParaRPr kumimoji="1" lang="ja-JP" altLang="en-US" sz="20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1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大    学</a:t>
                      </a:r>
                      <a:endParaRPr kumimoji="1" lang="ja-JP" altLang="en-US" sz="28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　初年度　　</a:t>
                      </a:r>
                      <a:r>
                        <a:rPr kumimoji="1" lang="ja-JP" altLang="en-US" sz="2000" baseline="0" dirty="0" smtClean="0"/>
                        <a:t>  </a:t>
                      </a:r>
                      <a:r>
                        <a:rPr kumimoji="1" lang="ja-JP" altLang="en-US" sz="2000" dirty="0" smtClean="0"/>
                        <a:t>約</a:t>
                      </a:r>
                      <a:r>
                        <a:rPr kumimoji="1" lang="en-US" altLang="ja-JP" sz="2400" dirty="0" smtClean="0"/>
                        <a:t>82</a:t>
                      </a:r>
                      <a:r>
                        <a:rPr kumimoji="1" lang="ja-JP" altLang="en-US" sz="2000" dirty="0" smtClean="0"/>
                        <a:t>万円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ja-JP" altLang="en-US" sz="2000" dirty="0" smtClean="0"/>
                        <a:t>　</a:t>
                      </a:r>
                      <a:r>
                        <a:rPr kumimoji="1" lang="en-US" altLang="ja-JP" sz="2000" dirty="0" smtClean="0"/>
                        <a:t>2</a:t>
                      </a:r>
                      <a:r>
                        <a:rPr kumimoji="1" lang="ja-JP" altLang="en-US" sz="2000" dirty="0" smtClean="0"/>
                        <a:t>～</a:t>
                      </a:r>
                      <a:r>
                        <a:rPr kumimoji="1" lang="en-US" altLang="ja-JP" sz="2000" dirty="0" smtClean="0"/>
                        <a:t>4</a:t>
                      </a:r>
                      <a:r>
                        <a:rPr kumimoji="1" lang="ja-JP" altLang="en-US" sz="2000" dirty="0" smtClean="0"/>
                        <a:t>年度　約</a:t>
                      </a:r>
                      <a:r>
                        <a:rPr kumimoji="1" lang="en-US" altLang="ja-JP" sz="2400" dirty="0" smtClean="0"/>
                        <a:t>54</a:t>
                      </a:r>
                      <a:r>
                        <a:rPr kumimoji="1" lang="ja-JP" altLang="en-US" sz="2000" dirty="0" smtClean="0"/>
                        <a:t>万円</a:t>
                      </a:r>
                      <a:endParaRPr kumimoji="1" lang="ja-JP" altLang="en-US" sz="20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　初年度　     約</a:t>
                      </a:r>
                      <a:r>
                        <a:rPr kumimoji="1" lang="en-US" altLang="ja-JP" sz="2400" dirty="0" smtClean="0"/>
                        <a:t>131</a:t>
                      </a:r>
                      <a:r>
                        <a:rPr kumimoji="1" lang="ja-JP" altLang="en-US" sz="2000" dirty="0" smtClean="0"/>
                        <a:t>万円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ja-JP" altLang="en-US" sz="2000" dirty="0" smtClean="0"/>
                        <a:t>　</a:t>
                      </a:r>
                      <a:r>
                        <a:rPr kumimoji="1" lang="en-US" altLang="ja-JP" sz="2000" dirty="0" smtClean="0"/>
                        <a:t>2</a:t>
                      </a:r>
                      <a:r>
                        <a:rPr kumimoji="1" lang="ja-JP" altLang="en-US" sz="2000" dirty="0" smtClean="0"/>
                        <a:t>～</a:t>
                      </a:r>
                      <a:r>
                        <a:rPr kumimoji="1" lang="en-US" altLang="ja-JP" sz="2000" dirty="0" smtClean="0"/>
                        <a:t>4</a:t>
                      </a:r>
                      <a:r>
                        <a:rPr kumimoji="1" lang="ja-JP" altLang="en-US" sz="2000" dirty="0" smtClean="0"/>
                        <a:t>年度　約</a:t>
                      </a:r>
                      <a:r>
                        <a:rPr kumimoji="1" lang="en-US" altLang="ja-JP" sz="2400" dirty="0" smtClean="0"/>
                        <a:t>105</a:t>
                      </a:r>
                      <a:r>
                        <a:rPr kumimoji="1" lang="ja-JP" altLang="en-US" sz="2000" dirty="0" smtClean="0"/>
                        <a:t>万円</a:t>
                      </a:r>
                      <a:endParaRPr kumimoji="1" lang="ja-JP" altLang="en-US" sz="20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71" name="テキスト ボックス 5"/>
          <p:cNvSpPr txBox="1">
            <a:spLocks noChangeArrowheads="1"/>
          </p:cNvSpPr>
          <p:nvPr/>
        </p:nvSpPr>
        <p:spPr bwMode="auto">
          <a:xfrm>
            <a:off x="610616" y="5589240"/>
            <a:ext cx="8353871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300" dirty="0"/>
              <a:t>（出所</a:t>
            </a:r>
            <a:r>
              <a:rPr lang="ja-JP" altLang="en-US" sz="1300" dirty="0" smtClean="0"/>
              <a:t>）以下の資料をもとに日本ＦＰ協会作成</a:t>
            </a:r>
            <a:endParaRPr lang="en-US" altLang="ja-JP" sz="1300" dirty="0" smtClean="0"/>
          </a:p>
          <a:p>
            <a:pPr eaLnBrk="1" hangingPunct="1"/>
            <a:r>
              <a:rPr lang="ja-JP" altLang="en-US" sz="1300" dirty="0"/>
              <a:t>　</a:t>
            </a:r>
            <a:r>
              <a:rPr lang="ja-JP" altLang="en-US" sz="1300" dirty="0" smtClean="0"/>
              <a:t>　　　　　</a:t>
            </a:r>
            <a:r>
              <a:rPr lang="ja-JP" altLang="en-US" sz="1300" dirty="0" smtClean="0"/>
              <a:t>幼稚園</a:t>
            </a:r>
            <a:r>
              <a:rPr lang="ja-JP" altLang="en-US" sz="1300" dirty="0"/>
              <a:t>～高校：文部科学省「子供の学習費調査」（平成</a:t>
            </a:r>
            <a:r>
              <a:rPr lang="en-US" altLang="ja-JP" sz="1300" dirty="0">
                <a:latin typeface="ＭＳ Ｐゴシック" pitchFamily="50" charset="-128"/>
                <a:ea typeface="ＭＳ Ｐゴシック" pitchFamily="50" charset="-128"/>
              </a:rPr>
              <a:t>26</a:t>
            </a:r>
            <a:r>
              <a:rPr lang="ja-JP" altLang="en-US" sz="1300" dirty="0"/>
              <a:t>年度）</a:t>
            </a:r>
            <a:endParaRPr lang="en-US" altLang="ja-JP" sz="1300" dirty="0"/>
          </a:p>
          <a:p>
            <a:pPr eaLnBrk="1" hangingPunct="1"/>
            <a:r>
              <a:rPr lang="ja-JP" altLang="en-US" sz="1300" b="1" dirty="0">
                <a:solidFill>
                  <a:srgbClr val="FF0000"/>
                </a:solidFill>
              </a:rPr>
              <a:t>　　　　</a:t>
            </a:r>
            <a:r>
              <a:rPr lang="ja-JP" altLang="en-US" sz="13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13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1300" dirty="0" smtClean="0"/>
              <a:t>大学</a:t>
            </a:r>
            <a:r>
              <a:rPr lang="ja-JP" altLang="en-US" sz="1300" dirty="0"/>
              <a:t>（公立）：文部科学省「国立大学の授業料その他の費用に関する省令</a:t>
            </a:r>
            <a:r>
              <a:rPr lang="ja-JP" altLang="en-US" sz="1300" dirty="0" smtClean="0"/>
              <a:t>」</a:t>
            </a:r>
            <a:endParaRPr lang="en-US" altLang="ja-JP" sz="1300" dirty="0" smtClean="0"/>
          </a:p>
          <a:p>
            <a:pPr eaLnBrk="1" hangingPunct="1"/>
            <a:r>
              <a:rPr lang="ja-JP" altLang="en-US" sz="1300" dirty="0" smtClean="0"/>
              <a:t>　　　　</a:t>
            </a:r>
            <a:r>
              <a:rPr lang="ja-JP" altLang="en-US" sz="1300" dirty="0" smtClean="0"/>
              <a:t>　　大学</a:t>
            </a:r>
            <a:r>
              <a:rPr lang="ja-JP" altLang="en-US" sz="1300" dirty="0"/>
              <a:t>（私立）：文部科学省「私立大学等の入学者に係る学生納付金等調査結果について」（平成</a:t>
            </a:r>
            <a:r>
              <a:rPr lang="en-US" altLang="ja-JP" sz="1300" dirty="0">
                <a:latin typeface="ＭＳ Ｐゴシック" pitchFamily="50" charset="-128"/>
                <a:ea typeface="ＭＳ Ｐゴシック" pitchFamily="50" charset="-128"/>
              </a:rPr>
              <a:t>26</a:t>
            </a:r>
            <a:r>
              <a:rPr lang="ja-JP" altLang="en-US" sz="1300" dirty="0">
                <a:latin typeface="ＭＳ Ｐゴシック" pitchFamily="50" charset="-128"/>
                <a:ea typeface="ＭＳ Ｐゴシック" pitchFamily="50" charset="-128"/>
              </a:rPr>
              <a:t>年</a:t>
            </a:r>
            <a:r>
              <a:rPr lang="ja-JP" altLang="en-US" sz="1300" dirty="0"/>
              <a:t>度</a:t>
            </a:r>
            <a:r>
              <a:rPr lang="ja-JP" altLang="en-US" sz="1400" dirty="0"/>
              <a:t>）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6444" y="260648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）人生の３大資金②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コンテンツ プレースホルダ 1"/>
          <p:cNvSpPr>
            <a:spLocks noGrp="1"/>
          </p:cNvSpPr>
          <p:nvPr>
            <p:ph idx="1"/>
          </p:nvPr>
        </p:nvSpPr>
        <p:spPr>
          <a:xfrm>
            <a:off x="539553" y="1124744"/>
            <a:ext cx="8604447" cy="583200"/>
          </a:xfrm>
        </p:spPr>
        <p:txBody>
          <a:bodyPr anchor="ctr">
            <a:no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ja-JP" altLang="en-US" sz="2800" dirty="0" smtClean="0"/>
              <a:t>（住宅資金）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9931" y="1556792"/>
            <a:ext cx="8642350" cy="475252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179388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　・</a:t>
            </a:r>
            <a:r>
              <a:rPr lang="ja-JP" altLang="en-US" sz="28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賃貸住宅の場合　⇒　毎月の家賃</a:t>
            </a:r>
            <a:endParaRPr lang="en-US" altLang="ja-JP" sz="2800" dirty="0" smtClean="0">
              <a:solidFill>
                <a:prstClr val="black"/>
              </a:solidFill>
              <a:latin typeface="ＭＳ Ｐゴシック"/>
              <a:ea typeface="ＭＳ Ｐゴシック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ja-JP" altLang="en-US" sz="28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　　　　　　　　（契約時　⇒　敷金・礼金・手数料など）</a:t>
            </a:r>
            <a:endParaRPr lang="en-US" altLang="ja-JP" sz="2800" dirty="0" smtClean="0">
              <a:solidFill>
                <a:prstClr val="black"/>
              </a:solidFill>
              <a:latin typeface="ＭＳ Ｐゴシック"/>
              <a:ea typeface="ＭＳ Ｐゴシック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altLang="ja-JP" sz="2800" dirty="0" smtClean="0">
              <a:solidFill>
                <a:prstClr val="black"/>
              </a:solidFill>
              <a:latin typeface="ＭＳ Ｐゴシック"/>
              <a:ea typeface="ＭＳ Ｐゴシック"/>
            </a:endParaRPr>
          </a:p>
          <a:p>
            <a:pPr marL="179388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・持ち家（マイホーム）の場合　</a:t>
            </a:r>
            <a:endParaRPr lang="en-US" altLang="ja-JP" sz="28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  <a:p>
            <a:pPr marL="1878013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28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（購入前）⇒購入のための頭金準備　</a:t>
            </a:r>
            <a:endParaRPr lang="en-US" altLang="ja-JP" sz="2800" dirty="0" smtClean="0">
              <a:solidFill>
                <a:prstClr val="black"/>
              </a:solidFill>
              <a:latin typeface="ＭＳ Ｐゴシック"/>
              <a:ea typeface="ＭＳ Ｐゴシック"/>
            </a:endParaRPr>
          </a:p>
          <a:p>
            <a:pPr marL="1878013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28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（購入後）⇒毎月のローン支払い　</a:t>
            </a:r>
            <a:r>
              <a:rPr lang="en-US" altLang="ja-JP" sz="28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/>
            </a:r>
            <a:br>
              <a:rPr lang="en-US" altLang="ja-JP" sz="28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</a:br>
            <a:r>
              <a:rPr lang="ja-JP" altLang="en-US" sz="28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　　　　　　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 </a:t>
            </a:r>
            <a:r>
              <a:rPr lang="ja-JP" altLang="en-US" sz="28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管理費・共益費</a:t>
            </a:r>
            <a:r>
              <a:rPr lang="en-US" altLang="ja-JP" sz="28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/>
            </a:r>
            <a:br>
              <a:rPr lang="en-US" altLang="ja-JP" sz="28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</a:br>
            <a:r>
              <a:rPr lang="ja-JP" altLang="en-US" sz="28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　　　　　　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 </a:t>
            </a:r>
            <a:r>
              <a:rPr lang="ja-JP" altLang="en-US" sz="28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メンテナンス費用　　など</a:t>
            </a:r>
            <a:endParaRPr lang="en-US" altLang="ja-JP" sz="2800" dirty="0" smtClean="0">
              <a:solidFill>
                <a:prstClr val="black"/>
              </a:solidFill>
              <a:latin typeface="ＭＳ Ｐゴシック"/>
              <a:ea typeface="ＭＳ Ｐゴシック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ja-JP" sz="2000" dirty="0" smtClean="0">
              <a:solidFill>
                <a:prstClr val="black"/>
              </a:solidFill>
              <a:latin typeface="ＭＳ Ｐゴシック"/>
              <a:ea typeface="ＭＳ Ｐゴシック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　</a:t>
            </a:r>
            <a:r>
              <a:rPr lang="ja-JP" altLang="en-US" sz="2800" dirty="0" smtClean="0">
                <a:solidFill>
                  <a:srgbClr val="0070C0"/>
                </a:solidFill>
                <a:latin typeface="ＭＳ Ｐゴシック"/>
                <a:ea typeface="ＭＳ Ｐゴシック"/>
              </a:rPr>
              <a:t>→　（</a:t>
            </a:r>
            <a:r>
              <a:rPr lang="en-US" altLang="ja-JP" sz="2800" dirty="0" smtClean="0">
                <a:solidFill>
                  <a:srgbClr val="0070C0"/>
                </a:solidFill>
                <a:latin typeface="ＭＳ Ｐゴシック"/>
                <a:ea typeface="ＭＳ Ｐゴシック"/>
              </a:rPr>
              <a:t>3</a:t>
            </a:r>
            <a:r>
              <a:rPr lang="ja-JP" altLang="en-US" sz="2800" dirty="0" smtClean="0">
                <a:solidFill>
                  <a:srgbClr val="0070C0"/>
                </a:solidFill>
                <a:latin typeface="ＭＳ Ｐゴシック"/>
                <a:ea typeface="ＭＳ Ｐゴシック"/>
              </a:rPr>
              <a:t>）住宅資金　で詳しく学びます。</a:t>
            </a:r>
            <a:endParaRPr lang="ja-JP" altLang="en-US" sz="2800" dirty="0" smtClean="0">
              <a:solidFill>
                <a:srgbClr val="44546A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6444" y="260648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）人生の３大資金③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42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コンテンツ プレースホルダ 1"/>
          <p:cNvSpPr>
            <a:spLocks noGrp="1"/>
          </p:cNvSpPr>
          <p:nvPr>
            <p:ph idx="1"/>
          </p:nvPr>
        </p:nvSpPr>
        <p:spPr>
          <a:xfrm>
            <a:off x="611560" y="1052736"/>
            <a:ext cx="6120680" cy="583200"/>
          </a:xfrm>
        </p:spPr>
        <p:txBody>
          <a:bodyPr anchor="ctr"/>
          <a:lstStyle/>
          <a:p>
            <a:pPr eaLnBrk="1" hangingPunct="1">
              <a:buFont typeface="Wingdings 3" pitchFamily="18" charset="2"/>
              <a:buNone/>
            </a:pPr>
            <a:r>
              <a:rPr lang="ja-JP" altLang="en-US" sz="2800" dirty="0" smtClean="0"/>
              <a:t>（老後資金）</a:t>
            </a: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サブタイトル 2"/>
          <p:cNvSpPr txBox="1">
            <a:spLocks/>
          </p:cNvSpPr>
          <p:nvPr/>
        </p:nvSpPr>
        <p:spPr bwMode="auto">
          <a:xfrm>
            <a:off x="540000" y="3429000"/>
            <a:ext cx="8295769" cy="18880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800" dirty="0" smtClean="0">
                <a:latin typeface="+mn-ea"/>
              </a:rPr>
              <a:t>☆</a:t>
            </a:r>
            <a:r>
              <a:rPr lang="en-US" altLang="ja-JP" sz="2800" dirty="0" smtClean="0">
                <a:latin typeface="+mn-ea"/>
              </a:rPr>
              <a:t>65</a:t>
            </a:r>
            <a:r>
              <a:rPr lang="ja-JP" altLang="en-US" sz="2800" dirty="0" smtClean="0">
                <a:latin typeface="+mn-ea"/>
              </a:rPr>
              <a:t>歳の平均余命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>
                <a:solidFill>
                  <a:prstClr val="black"/>
                </a:solidFill>
                <a:latin typeface="ＭＳ Ｐゴシック"/>
                <a:ea typeface="ＭＳ Ｐゴシック" charset="-128"/>
              </a:rPr>
              <a:t> </a:t>
            </a: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  <a:ea typeface="ＭＳ Ｐゴシック" charset="-128"/>
              </a:rPr>
              <a:t>この</a:t>
            </a:r>
            <a:r>
              <a:rPr lang="ja-JP" altLang="en-US" sz="2000" dirty="0">
                <a:solidFill>
                  <a:prstClr val="black"/>
                </a:solidFill>
                <a:latin typeface="ＭＳ Ｐゴシック"/>
                <a:ea typeface="ＭＳ Ｐゴシック" charset="-128"/>
              </a:rPr>
              <a:t>年齢から何年生きられるかの平均</a:t>
            </a: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  <a:ea typeface="ＭＳ Ｐゴシック" charset="-128"/>
              </a:rPr>
              <a:t>年数）</a:t>
            </a:r>
            <a:endParaRPr lang="en-US" altLang="ja-JP" dirty="0" smtClean="0"/>
          </a:p>
          <a:p>
            <a:pPr marL="452438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ja-JP" altLang="en-US" sz="2400" dirty="0" smtClean="0"/>
              <a:t>男性・・・</a:t>
            </a:r>
            <a:r>
              <a:rPr lang="en-US" altLang="ja-JP" sz="2400" dirty="0" smtClean="0"/>
              <a:t>19.29</a:t>
            </a:r>
            <a:r>
              <a:rPr lang="ja-JP" altLang="en-US" sz="2400" dirty="0" smtClean="0"/>
              <a:t>年（</a:t>
            </a:r>
            <a:r>
              <a:rPr lang="en-US" altLang="ja-JP" sz="2400" dirty="0" smtClean="0"/>
              <a:t>84.29</a:t>
            </a:r>
            <a:r>
              <a:rPr lang="ja-JP" altLang="en-US" sz="2400" dirty="0" smtClean="0"/>
              <a:t>歳）</a:t>
            </a:r>
            <a:endParaRPr lang="en-US" altLang="ja-JP" sz="2400" dirty="0" smtClean="0"/>
          </a:p>
          <a:p>
            <a:pPr marL="452438" eaLnBrk="1" fontAlgn="auto" hangingPunct="1">
              <a:spcAft>
                <a:spcPts val="0"/>
              </a:spcAft>
              <a:defRPr/>
            </a:pPr>
            <a:r>
              <a:rPr lang="ja-JP" altLang="en-US" sz="2400" dirty="0" smtClean="0"/>
              <a:t>女性・・・</a:t>
            </a:r>
            <a:r>
              <a:rPr lang="en-US" altLang="ja-JP" sz="2400" dirty="0" smtClean="0"/>
              <a:t>24.18</a:t>
            </a:r>
            <a:r>
              <a:rPr lang="ja-JP" altLang="en-US" sz="2400" dirty="0" smtClean="0"/>
              <a:t>年（</a:t>
            </a:r>
            <a:r>
              <a:rPr lang="en-US" altLang="ja-JP" sz="2400" dirty="0" smtClean="0"/>
              <a:t>89.18</a:t>
            </a:r>
            <a:r>
              <a:rPr lang="ja-JP" altLang="en-US" sz="2400" dirty="0" smtClean="0"/>
              <a:t>歳）</a:t>
            </a:r>
            <a:endParaRPr lang="en-US" altLang="ja-JP" sz="24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1400" dirty="0" smtClean="0"/>
              <a:t>　　　　　　　</a:t>
            </a:r>
            <a:endParaRPr lang="en-US" altLang="ja-JP" sz="14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　　　　　（出所</a:t>
            </a:r>
            <a:r>
              <a:rPr lang="ja-JP" altLang="en-US" sz="1400" dirty="0" smtClean="0"/>
              <a:t>）</a:t>
            </a:r>
            <a:r>
              <a:rPr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厚生</a:t>
            </a:r>
            <a:r>
              <a:rPr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労働省</a:t>
            </a:r>
            <a:r>
              <a:rPr lang="ja-JP" altLang="en-US" sz="1400" dirty="0" smtClean="0"/>
              <a:t>「平成</a:t>
            </a:r>
            <a:r>
              <a:rPr lang="en-US" altLang="ja-JP" sz="1400" dirty="0" smtClean="0"/>
              <a:t>26</a:t>
            </a:r>
            <a:r>
              <a:rPr lang="ja-JP" altLang="en-US" sz="1400" dirty="0" smtClean="0"/>
              <a:t>年簡易</a:t>
            </a:r>
            <a:r>
              <a:rPr lang="ja-JP" altLang="en-US" sz="1400" dirty="0" smtClean="0"/>
              <a:t>生命表</a:t>
            </a:r>
            <a:r>
              <a:rPr lang="ja-JP" altLang="en-US" sz="1400" dirty="0" smtClean="0"/>
              <a:t>」をもとに日本ＦＰ協会作成</a:t>
            </a:r>
            <a:endParaRPr lang="ja-JP" altLang="en-US" sz="1400" dirty="0" smtClean="0"/>
          </a:p>
        </p:txBody>
      </p:sp>
      <p:sp>
        <p:nvSpPr>
          <p:cNvPr id="10" name="サブタイトル 2"/>
          <p:cNvSpPr txBox="1">
            <a:spLocks/>
          </p:cNvSpPr>
          <p:nvPr/>
        </p:nvSpPr>
        <p:spPr bwMode="auto">
          <a:xfrm>
            <a:off x="519113" y="1772816"/>
            <a:ext cx="7127875" cy="15763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dirty="0" smtClean="0">
                <a:latin typeface="+mn-ea"/>
              </a:rPr>
              <a:t>☆平均寿命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452438" eaLnBrk="1" fontAlgn="auto" hangingPunct="1">
              <a:spcAft>
                <a:spcPts val="0"/>
              </a:spcAft>
              <a:defRPr/>
            </a:pPr>
            <a:r>
              <a:rPr lang="ja-JP" altLang="en-US" sz="2400" dirty="0" smtClean="0"/>
              <a:t>男性・・・</a:t>
            </a:r>
            <a:r>
              <a:rPr lang="en-US" altLang="ja-JP" sz="2400" dirty="0" smtClean="0"/>
              <a:t>80.50</a:t>
            </a:r>
            <a:r>
              <a:rPr lang="ja-JP" altLang="en-US" sz="2400" dirty="0" smtClean="0"/>
              <a:t>歳　（前年　</a:t>
            </a:r>
            <a:r>
              <a:rPr lang="en-US" altLang="ja-JP" sz="2400" dirty="0" smtClean="0"/>
              <a:t>80.21</a:t>
            </a:r>
            <a:r>
              <a:rPr lang="ja-JP" altLang="en-US" sz="2400" dirty="0" smtClean="0"/>
              <a:t>歳）</a:t>
            </a:r>
            <a:endParaRPr lang="en-US" altLang="ja-JP" sz="2400" dirty="0" smtClean="0"/>
          </a:p>
          <a:p>
            <a:pPr marL="452438" eaLnBrk="1" fontAlgn="auto" hangingPunct="1">
              <a:spcAft>
                <a:spcPts val="0"/>
              </a:spcAft>
              <a:defRPr/>
            </a:pPr>
            <a:r>
              <a:rPr lang="ja-JP" altLang="en-US" sz="2400" dirty="0" smtClean="0"/>
              <a:t>女性・・・</a:t>
            </a:r>
            <a:r>
              <a:rPr lang="en-US" altLang="ja-JP" sz="2400" dirty="0" smtClean="0"/>
              <a:t>86.83</a:t>
            </a:r>
            <a:r>
              <a:rPr lang="ja-JP" altLang="en-US" sz="2400" dirty="0" smtClean="0"/>
              <a:t>歳　（前年　</a:t>
            </a:r>
            <a:r>
              <a:rPr lang="en-US" altLang="ja-JP" sz="2400" dirty="0" smtClean="0"/>
              <a:t>86.61</a:t>
            </a:r>
            <a:r>
              <a:rPr lang="ja-JP" altLang="en-US" sz="2400" dirty="0" smtClean="0"/>
              <a:t>歳）</a:t>
            </a:r>
            <a:endParaRPr lang="en-US" altLang="ja-JP" sz="24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</a:t>
            </a:r>
            <a:r>
              <a:rPr lang="ja-JP" altLang="en-US" sz="1400" dirty="0" smtClean="0"/>
              <a:t>（出所</a:t>
            </a:r>
            <a:r>
              <a:rPr lang="ja-JP" altLang="en-US" sz="1400" dirty="0" smtClean="0"/>
              <a:t>）</a:t>
            </a:r>
            <a:r>
              <a:rPr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厚生</a:t>
            </a:r>
            <a:r>
              <a:rPr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労働省</a:t>
            </a:r>
            <a:r>
              <a:rPr lang="ja-JP" altLang="en-US" sz="1400" dirty="0" smtClean="0"/>
              <a:t>「平成</a:t>
            </a:r>
            <a:r>
              <a:rPr lang="en-US" altLang="ja-JP" sz="1400" dirty="0" smtClean="0"/>
              <a:t>26</a:t>
            </a:r>
            <a:r>
              <a:rPr lang="ja-JP" altLang="en-US" sz="1400" dirty="0" smtClean="0"/>
              <a:t>年簡易生命表」をもとに日本ＦＰ協会作成</a:t>
            </a:r>
            <a:endParaRPr lang="ja-JP" altLang="en-US" sz="1400" dirty="0" smtClean="0"/>
          </a:p>
        </p:txBody>
      </p:sp>
      <p:sp>
        <p:nvSpPr>
          <p:cNvPr id="9" name="ホームベース 8"/>
          <p:cNvSpPr/>
          <p:nvPr/>
        </p:nvSpPr>
        <p:spPr>
          <a:xfrm>
            <a:off x="519113" y="5445224"/>
            <a:ext cx="8105775" cy="935984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/>
              <a:t>男女とも</a:t>
            </a:r>
            <a:r>
              <a:rPr lang="en-US" altLang="ja-JP" sz="3200" dirty="0"/>
              <a:t>85</a:t>
            </a:r>
            <a:r>
              <a:rPr lang="ja-JP" altLang="en-US" sz="3200" dirty="0"/>
              <a:t>歳</a:t>
            </a:r>
            <a:r>
              <a:rPr lang="en-US" altLang="ja-JP" sz="3200" dirty="0"/>
              <a:t>〜90</a:t>
            </a:r>
            <a:r>
              <a:rPr lang="ja-JP" altLang="en-US" sz="3200" dirty="0"/>
              <a:t>歳位まで生きられる時代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6444" y="260648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）人生の３大資金④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コンテンツ プレースホルダ 1"/>
          <p:cNvSpPr>
            <a:spLocks noGrp="1"/>
          </p:cNvSpPr>
          <p:nvPr>
            <p:ph idx="1"/>
          </p:nvPr>
        </p:nvSpPr>
        <p:spPr>
          <a:xfrm>
            <a:off x="0" y="1003932"/>
            <a:ext cx="9144000" cy="583200"/>
          </a:xfrm>
        </p:spPr>
        <p:txBody>
          <a:bodyPr anchor="ctr"/>
          <a:lstStyle/>
          <a:p>
            <a:pPr eaLnBrk="1" hangingPunct="1">
              <a:buFont typeface="Wingdings 3" pitchFamily="18" charset="2"/>
              <a:buNone/>
            </a:pPr>
            <a:r>
              <a:rPr lang="ja-JP" altLang="en-US" sz="3200" dirty="0" smtClean="0"/>
              <a:t>　（</a:t>
            </a:r>
            <a:r>
              <a:rPr lang="ja-JP" altLang="en-US" sz="2800" dirty="0" smtClean="0"/>
              <a:t>老後資金シミュレーション）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9" name="サブタイトル 2"/>
          <p:cNvSpPr txBox="1">
            <a:spLocks/>
          </p:cNvSpPr>
          <p:nvPr/>
        </p:nvSpPr>
        <p:spPr bwMode="auto">
          <a:xfrm>
            <a:off x="401638" y="1615530"/>
            <a:ext cx="8280400" cy="490981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850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800" dirty="0" smtClean="0">
                <a:latin typeface="+mn-ea"/>
              </a:rPr>
              <a:t>【</a:t>
            </a:r>
            <a:r>
              <a:rPr lang="ja-JP" altLang="en-US" sz="2800" dirty="0" smtClean="0">
                <a:latin typeface="+mn-ea"/>
              </a:rPr>
              <a:t>試算例</a:t>
            </a:r>
            <a:r>
              <a:rPr lang="en-US" altLang="ja-JP" sz="2800" dirty="0" smtClean="0">
                <a:latin typeface="+mn-ea"/>
              </a:rPr>
              <a:t>】</a:t>
            </a:r>
            <a:r>
              <a:rPr lang="ja-JP" altLang="en-US" sz="2800" dirty="0" smtClean="0">
                <a:latin typeface="+mn-ea"/>
              </a:rPr>
              <a:t>　夫婦同年齢で</a:t>
            </a:r>
            <a:r>
              <a:rPr lang="en-US" altLang="ja-JP" sz="2800" dirty="0" smtClean="0">
                <a:latin typeface="+mn-ea"/>
              </a:rPr>
              <a:t>65</a:t>
            </a:r>
            <a:r>
              <a:rPr lang="ja-JP" altLang="en-US" sz="2800" dirty="0" smtClean="0">
                <a:latin typeface="+mn-ea"/>
              </a:rPr>
              <a:t>歳</a:t>
            </a:r>
            <a:r>
              <a:rPr lang="en-US" altLang="ja-JP" sz="2800" dirty="0" smtClean="0">
                <a:latin typeface="+mn-ea"/>
              </a:rPr>
              <a:t>〜85</a:t>
            </a:r>
            <a:r>
              <a:rPr lang="ja-JP" altLang="en-US" sz="2800" dirty="0" smtClean="0">
                <a:latin typeface="+mn-ea"/>
              </a:rPr>
              <a:t>歳までの　　</a:t>
            </a:r>
            <a:endParaRPr lang="en-US" altLang="ja-JP" sz="2800" dirty="0" smtClean="0">
              <a:latin typeface="+mn-ea"/>
            </a:endParaRP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老後</a:t>
            </a:r>
            <a:r>
              <a:rPr lang="ja-JP" altLang="en-US" sz="2800" dirty="0">
                <a:latin typeface="+mn-ea"/>
              </a:rPr>
              <a:t>資金</a:t>
            </a:r>
            <a:r>
              <a:rPr lang="ja-JP" altLang="en-US" sz="2800" dirty="0" smtClean="0">
                <a:latin typeface="+mn-ea"/>
              </a:rPr>
              <a:t>をシミュレーション（概算）</a:t>
            </a:r>
            <a:r>
              <a:rPr lang="en-US" altLang="ja-JP" sz="2800" dirty="0" smtClean="0">
                <a:latin typeface="+mn-ea"/>
              </a:rPr>
              <a:t/>
            </a:r>
            <a:br>
              <a:rPr lang="en-US" altLang="ja-JP" sz="2800" dirty="0" smtClean="0">
                <a:latin typeface="+mn-ea"/>
              </a:rPr>
            </a:br>
            <a:endParaRPr lang="en-US" altLang="ja-JP" sz="2800" dirty="0" smtClean="0">
              <a:latin typeface="+mn-ea"/>
            </a:endParaRPr>
          </a:p>
          <a:p>
            <a:pPr marL="361950" eaLnBrk="1" fontAlgn="auto" hangingPunct="1">
              <a:spcBef>
                <a:spcPct val="200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sz="2800" dirty="0" smtClean="0"/>
              <a:t>夫婦の年金額：月額</a:t>
            </a:r>
            <a:r>
              <a:rPr lang="en-US" altLang="ja-JP" sz="2800" dirty="0" smtClean="0"/>
              <a:t>21.8</a:t>
            </a:r>
            <a:r>
              <a:rPr lang="ja-JP" altLang="en-US" sz="2800" dirty="0" smtClean="0"/>
              <a:t>万円</a:t>
            </a:r>
            <a:r>
              <a:rPr lang="ja-JP" altLang="en-US" dirty="0" smtClean="0"/>
              <a:t>（</a:t>
            </a:r>
            <a:r>
              <a:rPr lang="ja-JP" altLang="en-US" dirty="0" smtClean="0">
                <a:latin typeface="Arial" charset="0"/>
              </a:rPr>
              <a:t>現役男子の手取り収入：月額</a:t>
            </a:r>
            <a:r>
              <a:rPr lang="en-US" altLang="ja-JP" dirty="0" smtClean="0">
                <a:latin typeface="Arial" charset="0"/>
              </a:rPr>
              <a:t>34.8</a:t>
            </a:r>
            <a:r>
              <a:rPr lang="ja-JP" altLang="en-US" dirty="0" smtClean="0">
                <a:latin typeface="Arial" charset="0"/>
              </a:rPr>
              <a:t>万円）</a:t>
            </a:r>
            <a:endParaRPr lang="en-US" altLang="ja-JP" dirty="0" smtClean="0"/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dirty="0"/>
              <a:t>　　　　</a:t>
            </a:r>
            <a:r>
              <a:rPr lang="ja-JP" altLang="en-US" dirty="0" smtClean="0"/>
              <a:t>　　　　　　　　　　　　　　（→ 夫婦</a:t>
            </a:r>
            <a:r>
              <a:rPr lang="ja-JP" altLang="en-US" dirty="0"/>
              <a:t>の基礎年金</a:t>
            </a:r>
            <a:r>
              <a:rPr lang="en-US" altLang="ja-JP" dirty="0"/>
              <a:t>12.8</a:t>
            </a:r>
            <a:r>
              <a:rPr lang="ja-JP" altLang="en-US" dirty="0" smtClean="0"/>
              <a:t>万＋夫</a:t>
            </a:r>
            <a:r>
              <a:rPr lang="ja-JP" altLang="en-US" dirty="0"/>
              <a:t>の厚生年金</a:t>
            </a:r>
            <a:r>
              <a:rPr lang="en-US" altLang="ja-JP" dirty="0"/>
              <a:t>9.0</a:t>
            </a:r>
            <a:r>
              <a:rPr lang="ja-JP" altLang="en-US" dirty="0"/>
              <a:t>万円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n-US" altLang="ja-JP" dirty="0"/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sz="2800" dirty="0" smtClean="0">
                <a:latin typeface="+mn-ea"/>
              </a:rPr>
              <a:t>　夫婦での毎月の支出が　</a:t>
            </a:r>
            <a:r>
              <a:rPr lang="en-US" altLang="ja-JP" sz="2800" dirty="0" smtClean="0">
                <a:latin typeface="+mn-ea"/>
              </a:rPr>
              <a:t>28</a:t>
            </a:r>
            <a:r>
              <a:rPr lang="ja-JP" altLang="en-US" sz="2800" dirty="0" smtClean="0">
                <a:latin typeface="+mn-ea"/>
              </a:rPr>
              <a:t>万円（全国平均値）の場合</a:t>
            </a:r>
            <a:endParaRPr lang="en-US" altLang="ja-JP" sz="28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dirty="0" smtClean="0">
                <a:latin typeface="+mn-ea"/>
              </a:rPr>
              <a:t>　</a:t>
            </a:r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⇒　毎月▲約</a:t>
            </a:r>
            <a:r>
              <a:rPr lang="en-US" altLang="ja-JP" sz="2800" dirty="0" smtClean="0">
                <a:latin typeface="+mn-ea"/>
              </a:rPr>
              <a:t>6</a:t>
            </a:r>
            <a:r>
              <a:rPr lang="ja-JP" altLang="en-US" sz="2800" dirty="0" smtClean="0">
                <a:latin typeface="+mn-ea"/>
              </a:rPr>
              <a:t>万円不足することになります。</a:t>
            </a:r>
            <a:endParaRPr lang="en-US" altLang="ja-JP" sz="2800" dirty="0" smtClean="0">
              <a:latin typeface="+mn-ea"/>
            </a:endParaRPr>
          </a:p>
          <a:p>
            <a:pPr marL="0" indent="0" eaLnBrk="1" fontAlgn="auto" hangingPunct="1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300" dirty="0" smtClean="0">
                <a:latin typeface="+mn-ea"/>
              </a:rPr>
              <a:t>　</a:t>
            </a:r>
            <a:r>
              <a:rPr lang="en-US" altLang="ja-JP" sz="3800" dirty="0" smtClean="0">
                <a:latin typeface="+mn-ea"/>
              </a:rPr>
              <a:t>65</a:t>
            </a:r>
            <a:r>
              <a:rPr lang="ja-JP" altLang="en-US" sz="3800" dirty="0" smtClean="0">
                <a:latin typeface="+mn-ea"/>
              </a:rPr>
              <a:t>歳</a:t>
            </a:r>
            <a:r>
              <a:rPr lang="en-US" altLang="ja-JP" sz="3800" dirty="0" smtClean="0">
                <a:latin typeface="+mn-ea"/>
              </a:rPr>
              <a:t>〜85</a:t>
            </a:r>
            <a:r>
              <a:rPr lang="ja-JP" altLang="en-US" sz="3800" dirty="0" smtClean="0">
                <a:latin typeface="+mn-ea"/>
              </a:rPr>
              <a:t>歳までの不足額</a:t>
            </a:r>
            <a:endParaRPr lang="en-US" altLang="ja-JP" sz="38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800" dirty="0">
                <a:latin typeface="+mn-ea"/>
              </a:rPr>
              <a:t>　</a:t>
            </a:r>
            <a:r>
              <a:rPr lang="ja-JP" altLang="en-US" sz="3800" dirty="0" smtClean="0">
                <a:latin typeface="+mn-ea"/>
              </a:rPr>
              <a:t>　⇒　▲</a:t>
            </a:r>
            <a:r>
              <a:rPr lang="en-US" altLang="ja-JP" sz="3800" dirty="0" smtClean="0">
                <a:latin typeface="+mn-ea"/>
              </a:rPr>
              <a:t>6</a:t>
            </a:r>
            <a:r>
              <a:rPr lang="ja-JP" altLang="en-US" sz="3800" dirty="0" smtClean="0">
                <a:latin typeface="+mn-ea"/>
              </a:rPr>
              <a:t>万円</a:t>
            </a:r>
            <a:r>
              <a:rPr lang="en-US" altLang="ja-JP" sz="3800" dirty="0" smtClean="0">
                <a:latin typeface="+mn-ea"/>
              </a:rPr>
              <a:t>×12</a:t>
            </a:r>
            <a:r>
              <a:rPr lang="ja-JP" altLang="en-US" sz="3800" dirty="0" smtClean="0">
                <a:latin typeface="+mn-ea"/>
              </a:rPr>
              <a:t>ヵ月</a:t>
            </a:r>
            <a:r>
              <a:rPr lang="en-US" altLang="ja-JP" sz="3800" dirty="0" smtClean="0">
                <a:latin typeface="+mn-ea"/>
              </a:rPr>
              <a:t>×20</a:t>
            </a:r>
            <a:r>
              <a:rPr lang="ja-JP" altLang="en-US" sz="3800" dirty="0" smtClean="0">
                <a:latin typeface="+mn-ea"/>
              </a:rPr>
              <a:t>年＝▲</a:t>
            </a:r>
            <a:r>
              <a:rPr lang="en-US" altLang="ja-JP" sz="3800" dirty="0" smtClean="0">
                <a:latin typeface="+mn-ea"/>
              </a:rPr>
              <a:t>1,440</a:t>
            </a:r>
            <a:r>
              <a:rPr lang="ja-JP" altLang="en-US" sz="3800" dirty="0" smtClean="0">
                <a:latin typeface="+mn-ea"/>
              </a:rPr>
              <a:t>万円　</a:t>
            </a:r>
            <a:endParaRPr lang="en-US" altLang="ja-JP" sz="38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dirty="0" smtClean="0">
                <a:latin typeface="+mn-ea"/>
              </a:rPr>
              <a:t>　　</a:t>
            </a:r>
            <a:r>
              <a:rPr lang="ja-JP" altLang="en-US" sz="2400" dirty="0" smtClean="0">
                <a:latin typeface="+mn-ea"/>
              </a:rPr>
              <a:t>　　</a:t>
            </a:r>
            <a:r>
              <a:rPr lang="en-US" altLang="ja-JP" sz="2400" dirty="0" smtClean="0">
                <a:latin typeface="+mn-ea"/>
              </a:rPr>
              <a:t>※</a:t>
            </a:r>
            <a:r>
              <a:rPr lang="ja-JP" altLang="en-US" sz="2400" dirty="0" smtClean="0">
                <a:latin typeface="+mn-ea"/>
              </a:rPr>
              <a:t>このほか、妻が</a:t>
            </a:r>
            <a:r>
              <a:rPr lang="en-US" altLang="ja-JP" sz="2400" dirty="0" smtClean="0">
                <a:latin typeface="+mn-ea"/>
              </a:rPr>
              <a:t>1</a:t>
            </a:r>
            <a:r>
              <a:rPr lang="ja-JP" altLang="en-US" sz="2400" dirty="0" smtClean="0">
                <a:latin typeface="+mn-ea"/>
              </a:rPr>
              <a:t>人になった期間の生活費が別途必要です。</a:t>
            </a:r>
            <a:endParaRPr lang="en-US" altLang="ja-JP" sz="24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2400" dirty="0">
              <a:latin typeface="+mn-ea"/>
            </a:endParaRPr>
          </a:p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400" dirty="0" smtClean="0"/>
              <a:t>　　　　</a:t>
            </a:r>
            <a:r>
              <a:rPr lang="ja-JP" altLang="en-US" sz="3300" dirty="0" smtClean="0">
                <a:solidFill>
                  <a:srgbClr val="0070C0"/>
                </a:solidFill>
                <a:latin typeface="+mn-ea"/>
              </a:rPr>
              <a:t>→</a:t>
            </a:r>
            <a:r>
              <a:rPr lang="ja-JP" altLang="en-US" sz="3300" dirty="0">
                <a:solidFill>
                  <a:srgbClr val="0070C0"/>
                </a:solidFill>
                <a:latin typeface="+mn-ea"/>
              </a:rPr>
              <a:t>　</a:t>
            </a:r>
            <a:r>
              <a:rPr lang="ja-JP" altLang="en-US" sz="3300" dirty="0" smtClean="0">
                <a:solidFill>
                  <a:srgbClr val="0070C0"/>
                </a:solidFill>
                <a:latin typeface="+mn-ea"/>
              </a:rPr>
              <a:t>（</a:t>
            </a:r>
            <a:r>
              <a:rPr lang="en-US" altLang="ja-JP" sz="3300" dirty="0" smtClean="0">
                <a:solidFill>
                  <a:srgbClr val="0070C0"/>
                </a:solidFill>
                <a:latin typeface="+mn-ea"/>
              </a:rPr>
              <a:t>4</a:t>
            </a:r>
            <a:r>
              <a:rPr lang="ja-JP" altLang="en-US" sz="3300" dirty="0" smtClean="0">
                <a:solidFill>
                  <a:srgbClr val="0070C0"/>
                </a:solidFill>
                <a:latin typeface="+mn-ea"/>
              </a:rPr>
              <a:t>）老後資金</a:t>
            </a:r>
            <a:r>
              <a:rPr lang="ja-JP" altLang="en-US" sz="3300" dirty="0">
                <a:solidFill>
                  <a:srgbClr val="0070C0"/>
                </a:solidFill>
                <a:latin typeface="+mn-ea"/>
              </a:rPr>
              <a:t>　で詳しく学びます。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400" dirty="0" smtClean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6444" y="260648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）人生の３大資金⑤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正方形/長方形 9"/>
          <p:cNvSpPr>
            <a:spLocks noChangeArrowheads="1"/>
          </p:cNvSpPr>
          <p:nvPr/>
        </p:nvSpPr>
        <p:spPr bwMode="auto">
          <a:xfrm>
            <a:off x="395536" y="1268760"/>
            <a:ext cx="8304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Char char="l"/>
            </a:pPr>
            <a:r>
              <a:rPr lang="ja-JP" altLang="en-US" sz="2800" dirty="0" smtClean="0">
                <a:solidFill>
                  <a:prstClr val="black"/>
                </a:solidFill>
              </a:rPr>
              <a:t>子どもの教育にかかる費用のこと。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3" name="円/楕円 12"/>
          <p:cNvSpPr>
            <a:spLocks noChangeArrowheads="1"/>
          </p:cNvSpPr>
          <p:nvPr/>
        </p:nvSpPr>
        <p:spPr bwMode="auto">
          <a:xfrm>
            <a:off x="616645" y="2204988"/>
            <a:ext cx="3709987" cy="1085850"/>
          </a:xfrm>
          <a:prstGeom prst="ellipse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教育資金</a:t>
            </a:r>
          </a:p>
        </p:txBody>
      </p:sp>
      <p:sp>
        <p:nvSpPr>
          <p:cNvPr id="14" name="円/楕円 13"/>
          <p:cNvSpPr>
            <a:spLocks noChangeArrowheads="1"/>
          </p:cNvSpPr>
          <p:nvPr/>
        </p:nvSpPr>
        <p:spPr bwMode="auto">
          <a:xfrm>
            <a:off x="4860032" y="2420888"/>
            <a:ext cx="3708400" cy="1087437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住宅資金</a:t>
            </a:r>
          </a:p>
        </p:txBody>
      </p:sp>
      <p:sp>
        <p:nvSpPr>
          <p:cNvPr id="15" name="円/楕円 14"/>
          <p:cNvSpPr>
            <a:spLocks noChangeArrowheads="1"/>
          </p:cNvSpPr>
          <p:nvPr/>
        </p:nvSpPr>
        <p:spPr bwMode="auto">
          <a:xfrm>
            <a:off x="2706588" y="3677865"/>
            <a:ext cx="3708400" cy="1085850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老後資金</a:t>
            </a:r>
          </a:p>
        </p:txBody>
      </p:sp>
      <p:sp>
        <p:nvSpPr>
          <p:cNvPr id="11" name="ホームベース 10"/>
          <p:cNvSpPr/>
          <p:nvPr/>
        </p:nvSpPr>
        <p:spPr>
          <a:xfrm>
            <a:off x="755576" y="5433134"/>
            <a:ext cx="7488832" cy="948193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dirty="0" smtClean="0">
                <a:solidFill>
                  <a:prstClr val="black"/>
                </a:solidFill>
              </a:rPr>
              <a:t>先々の必要資金が比較的見通しやすいため、計画的に準備しましょう。</a:t>
            </a: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BE9D-3B24-4B08-9D06-0E381ECCA2B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7602" y="33265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（</a:t>
            </a:r>
            <a:r>
              <a:rPr lang="en-US" altLang="ja-JP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2</a:t>
            </a:r>
            <a:r>
              <a:rPr lang="ja-JP" altLang="en-US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）教育資金①</a:t>
            </a:r>
            <a:endParaRPr lang="en-US" altLang="ja-JP" dirty="0" smtClean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944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コンテンツ プレースホルダ 1"/>
          <p:cNvSpPr>
            <a:spLocks noGrp="1"/>
          </p:cNvSpPr>
          <p:nvPr>
            <p:ph idx="1"/>
          </p:nvPr>
        </p:nvSpPr>
        <p:spPr>
          <a:xfrm>
            <a:off x="547097" y="980728"/>
            <a:ext cx="7995487" cy="511192"/>
          </a:xfrm>
        </p:spPr>
        <p:txBody>
          <a:bodyPr anchor="ctr"/>
          <a:lstStyle/>
          <a:p>
            <a:pPr eaLnBrk="1" hangingPunct="1">
              <a:buFont typeface="Wingdings" pitchFamily="2" charset="2"/>
              <a:buChar char="l"/>
            </a:pPr>
            <a:r>
              <a:rPr lang="ja-JP" altLang="en-US" sz="2800" dirty="0" smtClean="0"/>
              <a:t> 前述（スライド</a:t>
            </a:r>
            <a:r>
              <a:rPr lang="en-US" altLang="ja-JP" sz="2800" dirty="0" smtClean="0"/>
              <a:t>22</a:t>
            </a:r>
            <a:r>
              <a:rPr lang="ja-JP" altLang="en-US" sz="2800" dirty="0" smtClean="0"/>
              <a:t>頁）の年額費用を累計すると・・・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086160"/>
              </p:ext>
            </p:extLst>
          </p:nvPr>
        </p:nvGraphicFramePr>
        <p:xfrm>
          <a:off x="763847" y="1628800"/>
          <a:ext cx="7768593" cy="3768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3629"/>
                <a:gridCol w="2906612"/>
                <a:gridCol w="3168352"/>
              </a:tblGrid>
              <a:tr h="536588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5726" marB="4572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公　　立</a:t>
                      </a:r>
                      <a:r>
                        <a:rPr kumimoji="1" lang="ja-JP" altLang="en-US" sz="1800" dirty="0" smtClean="0"/>
                        <a:t>（全期間）</a:t>
                      </a:r>
                      <a:endParaRPr kumimoji="1" lang="ja-JP" altLang="en-US" sz="1800" dirty="0"/>
                    </a:p>
                  </a:txBody>
                  <a:tcPr marT="45726" marB="4572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私　　立</a:t>
                      </a:r>
                      <a:r>
                        <a:rPr kumimoji="1" lang="ja-JP" altLang="en-US" sz="1800" dirty="0" smtClean="0"/>
                        <a:t>（全期間）</a:t>
                      </a:r>
                      <a:endParaRPr kumimoji="1" lang="ja-JP" altLang="en-US" sz="1800" dirty="0"/>
                    </a:p>
                  </a:txBody>
                  <a:tcPr marT="45726" marB="4572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75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幼稚園</a:t>
                      </a:r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ja-JP" altLang="en-US" sz="1800" dirty="0" smtClean="0"/>
                        <a:t>（</a:t>
                      </a:r>
                      <a:r>
                        <a:rPr kumimoji="1" lang="en-US" altLang="ja-JP" sz="1800" dirty="0" smtClean="0"/>
                        <a:t>2</a:t>
                      </a:r>
                      <a:r>
                        <a:rPr kumimoji="1" lang="ja-JP" altLang="en-US" sz="1800" dirty="0" smtClean="0"/>
                        <a:t>年保育）</a:t>
                      </a:r>
                      <a:endParaRPr kumimoji="1" lang="ja-JP" altLang="en-US" sz="1800" dirty="0">
                        <a:latin typeface="+mn-ea"/>
                        <a:ea typeface="+mn-ea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  </a:t>
                      </a:r>
                      <a:r>
                        <a:rPr kumimoji="1" lang="en-US" altLang="ja-JP" sz="2400" dirty="0" smtClean="0"/>
                        <a:t>44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100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/>
                </a:tc>
              </a:tr>
              <a:tr h="4801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小学校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192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924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/>
                </a:tc>
              </a:tr>
              <a:tr h="4801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中学校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144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402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/>
                </a:tc>
              </a:tr>
              <a:tr h="4801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高    校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123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300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/>
                </a:tc>
              </a:tr>
              <a:tr h="5302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大</a:t>
                      </a:r>
                      <a:r>
                        <a:rPr kumimoji="1" lang="ja-JP" altLang="en-US" sz="2400" baseline="0" dirty="0" smtClean="0"/>
                        <a:t>    </a:t>
                      </a:r>
                      <a:r>
                        <a:rPr kumimoji="1" lang="ja-JP" altLang="en-US" sz="2400" dirty="0" smtClean="0"/>
                        <a:t>学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244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446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marT="45726" marB="45726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+mn-ea"/>
                          <a:ea typeface="+mn-ea"/>
                        </a:rPr>
                        <a:t>累計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 marT="45726" marB="45726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+mn-ea"/>
                          <a:ea typeface="+mn-ea"/>
                        </a:rPr>
                        <a:t>約</a:t>
                      </a:r>
                      <a:r>
                        <a:rPr kumimoji="1" lang="en-US" altLang="ja-JP" sz="2800" dirty="0" smtClean="0">
                          <a:latin typeface="+mn-ea"/>
                          <a:ea typeface="+mn-ea"/>
                        </a:rPr>
                        <a:t>747</a:t>
                      </a:r>
                      <a:r>
                        <a:rPr kumimoji="1" lang="ja-JP" altLang="en-US" sz="2800" dirty="0" smtClean="0">
                          <a:latin typeface="+mn-ea"/>
                          <a:ea typeface="+mn-ea"/>
                        </a:rPr>
                        <a:t>万円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 marT="45726" marB="45726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+mn-ea"/>
                          <a:ea typeface="+mn-ea"/>
                        </a:rPr>
                        <a:t>約</a:t>
                      </a:r>
                      <a:r>
                        <a:rPr kumimoji="1" lang="en-US" altLang="ja-JP" sz="2800" dirty="0" smtClean="0">
                          <a:latin typeface="+mn-ea"/>
                          <a:ea typeface="+mn-ea"/>
                        </a:rPr>
                        <a:t>2,172</a:t>
                      </a:r>
                      <a:r>
                        <a:rPr kumimoji="1" lang="ja-JP" altLang="en-US" sz="2800" dirty="0" smtClean="0">
                          <a:latin typeface="+mn-ea"/>
                          <a:ea typeface="+mn-ea"/>
                        </a:rPr>
                        <a:t>万円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 marT="45726" marB="45726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71" name="テキスト ボックス 5"/>
          <p:cNvSpPr txBox="1">
            <a:spLocks noChangeArrowheads="1"/>
          </p:cNvSpPr>
          <p:nvPr/>
        </p:nvSpPr>
        <p:spPr bwMode="auto">
          <a:xfrm>
            <a:off x="610616" y="5589240"/>
            <a:ext cx="8137847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300" dirty="0">
                <a:solidFill>
                  <a:prstClr val="black"/>
                </a:solidFill>
              </a:rPr>
              <a:t>（出所</a:t>
            </a:r>
            <a:r>
              <a:rPr lang="ja-JP" altLang="en-US" sz="1300" dirty="0" smtClean="0">
                <a:solidFill>
                  <a:prstClr val="black"/>
                </a:solidFill>
              </a:rPr>
              <a:t>）以下の資料をもとに日本ＦＰ協会作成</a:t>
            </a:r>
            <a:endParaRPr lang="en-US" altLang="ja-JP" sz="1300" dirty="0" smtClean="0">
              <a:solidFill>
                <a:prstClr val="black"/>
              </a:solidFill>
            </a:endParaRPr>
          </a:p>
          <a:p>
            <a:pPr eaLnBrk="1" hangingPunct="1"/>
            <a:r>
              <a:rPr lang="ja-JP" altLang="en-US" sz="1300" dirty="0">
                <a:solidFill>
                  <a:prstClr val="black"/>
                </a:solidFill>
              </a:rPr>
              <a:t>　</a:t>
            </a:r>
            <a:r>
              <a:rPr lang="ja-JP" altLang="en-US" sz="1300" dirty="0" smtClean="0">
                <a:solidFill>
                  <a:prstClr val="black"/>
                </a:solidFill>
              </a:rPr>
              <a:t>　　　　　</a:t>
            </a:r>
            <a:r>
              <a:rPr lang="ja-JP" altLang="en-US" sz="1300" dirty="0" smtClean="0">
                <a:solidFill>
                  <a:prstClr val="black"/>
                </a:solidFill>
              </a:rPr>
              <a:t>幼稚園</a:t>
            </a:r>
            <a:r>
              <a:rPr lang="ja-JP" altLang="en-US" sz="1300" dirty="0">
                <a:solidFill>
                  <a:prstClr val="black"/>
                </a:solidFill>
              </a:rPr>
              <a:t>～高校：文部科学省「子供の学習費調査」（平成</a:t>
            </a:r>
            <a:r>
              <a:rPr lang="en-US" altLang="ja-JP" sz="1300" dirty="0">
                <a:solidFill>
                  <a:prstClr val="black"/>
                </a:solidFill>
                <a:latin typeface="ＭＳ Ｐゴシック" pitchFamily="50" charset="-128"/>
                <a:ea typeface="ＭＳ Ｐゴシック" pitchFamily="50" charset="-128"/>
              </a:rPr>
              <a:t>26</a:t>
            </a:r>
            <a:r>
              <a:rPr lang="ja-JP" altLang="en-US" sz="1300" dirty="0">
                <a:solidFill>
                  <a:prstClr val="black"/>
                </a:solidFill>
              </a:rPr>
              <a:t>年度）</a:t>
            </a:r>
            <a:endParaRPr lang="en-US" altLang="ja-JP" sz="1300" dirty="0">
              <a:solidFill>
                <a:prstClr val="black"/>
              </a:solidFill>
            </a:endParaRPr>
          </a:p>
          <a:p>
            <a:pPr eaLnBrk="1" hangingPunct="1"/>
            <a:r>
              <a:rPr lang="ja-JP" altLang="en-US" sz="1300" b="1" dirty="0">
                <a:solidFill>
                  <a:srgbClr val="FF0000"/>
                </a:solidFill>
              </a:rPr>
              <a:t>　　　　</a:t>
            </a:r>
            <a:r>
              <a:rPr lang="ja-JP" altLang="en-US" sz="13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13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1300" dirty="0" smtClean="0">
                <a:solidFill>
                  <a:prstClr val="black"/>
                </a:solidFill>
              </a:rPr>
              <a:t>大学</a:t>
            </a:r>
            <a:r>
              <a:rPr lang="ja-JP" altLang="en-US" sz="1300" dirty="0">
                <a:solidFill>
                  <a:prstClr val="black"/>
                </a:solidFill>
              </a:rPr>
              <a:t>（公立）：文部科学省「国立大学の授業料その他の費用に関する省令</a:t>
            </a:r>
            <a:r>
              <a:rPr lang="ja-JP" altLang="en-US" sz="1300" dirty="0" smtClean="0">
                <a:solidFill>
                  <a:prstClr val="black"/>
                </a:solidFill>
              </a:rPr>
              <a:t>」</a:t>
            </a:r>
            <a:endParaRPr lang="en-US" altLang="ja-JP" sz="1300" dirty="0" smtClean="0">
              <a:solidFill>
                <a:prstClr val="black"/>
              </a:solidFill>
            </a:endParaRPr>
          </a:p>
          <a:p>
            <a:pPr eaLnBrk="1" hangingPunct="1"/>
            <a:r>
              <a:rPr lang="ja-JP" altLang="en-US" sz="1300" dirty="0" smtClean="0">
                <a:solidFill>
                  <a:prstClr val="black"/>
                </a:solidFill>
              </a:rPr>
              <a:t>　　　　</a:t>
            </a:r>
            <a:r>
              <a:rPr lang="ja-JP" altLang="en-US" sz="1300" dirty="0" smtClean="0">
                <a:solidFill>
                  <a:prstClr val="black"/>
                </a:solidFill>
              </a:rPr>
              <a:t>　　大学</a:t>
            </a:r>
            <a:r>
              <a:rPr lang="ja-JP" altLang="en-US" sz="1300" dirty="0">
                <a:solidFill>
                  <a:prstClr val="black"/>
                </a:solidFill>
              </a:rPr>
              <a:t>（私立）：文部科学省「私立大学等の入学者に係る学生納付金等調査結果について」（平成</a:t>
            </a:r>
            <a:r>
              <a:rPr lang="en-US" altLang="ja-JP" sz="1300" dirty="0">
                <a:solidFill>
                  <a:prstClr val="black"/>
                </a:solidFill>
                <a:latin typeface="ＭＳ Ｐゴシック" pitchFamily="50" charset="-128"/>
                <a:ea typeface="ＭＳ Ｐゴシック" pitchFamily="50" charset="-128"/>
              </a:rPr>
              <a:t>26</a:t>
            </a:r>
            <a:r>
              <a:rPr lang="ja-JP" altLang="en-US" sz="1300" dirty="0">
                <a:solidFill>
                  <a:prstClr val="black"/>
                </a:solidFill>
                <a:latin typeface="ＭＳ Ｐゴシック" pitchFamily="50" charset="-128"/>
                <a:ea typeface="ＭＳ Ｐゴシック" pitchFamily="50" charset="-128"/>
              </a:rPr>
              <a:t>年</a:t>
            </a:r>
            <a:r>
              <a:rPr lang="ja-JP" altLang="en-US" sz="1300" dirty="0">
                <a:solidFill>
                  <a:prstClr val="black"/>
                </a:solidFill>
              </a:rPr>
              <a:t>度</a:t>
            </a:r>
            <a:r>
              <a:rPr lang="ja-JP" altLang="en-US" sz="1400" dirty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3462" y="260648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（</a:t>
            </a:r>
            <a:r>
              <a:rPr lang="en-US" altLang="ja-JP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2</a:t>
            </a:r>
            <a:r>
              <a:rPr lang="ja-JP" altLang="en-US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）教育資金②</a:t>
            </a:r>
            <a:endParaRPr lang="en-US" altLang="ja-JP" dirty="0" smtClean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459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正方形/長方形 9"/>
          <p:cNvSpPr>
            <a:spLocks noChangeArrowheads="1"/>
          </p:cNvSpPr>
          <p:nvPr/>
        </p:nvSpPr>
        <p:spPr bwMode="auto">
          <a:xfrm>
            <a:off x="395536" y="1268760"/>
            <a:ext cx="8304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Char char="l"/>
            </a:pPr>
            <a:r>
              <a:rPr lang="ja-JP" altLang="en-US" sz="2800" dirty="0" smtClean="0">
                <a:solidFill>
                  <a:prstClr val="black"/>
                </a:solidFill>
              </a:rPr>
              <a:t>住宅の取得等にかかる費用のこと。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3" name="円/楕円 12"/>
          <p:cNvSpPr>
            <a:spLocks noChangeArrowheads="1"/>
          </p:cNvSpPr>
          <p:nvPr/>
        </p:nvSpPr>
        <p:spPr bwMode="auto">
          <a:xfrm>
            <a:off x="616645" y="2204988"/>
            <a:ext cx="3709987" cy="1085850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教育資金</a:t>
            </a:r>
          </a:p>
        </p:txBody>
      </p:sp>
      <p:sp>
        <p:nvSpPr>
          <p:cNvPr id="14" name="円/楕円 13"/>
          <p:cNvSpPr>
            <a:spLocks noChangeArrowheads="1"/>
          </p:cNvSpPr>
          <p:nvPr/>
        </p:nvSpPr>
        <p:spPr bwMode="auto">
          <a:xfrm>
            <a:off x="4860032" y="2420888"/>
            <a:ext cx="3708400" cy="1087437"/>
          </a:xfrm>
          <a:prstGeom prst="ellipse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住宅資金</a:t>
            </a:r>
          </a:p>
        </p:txBody>
      </p:sp>
      <p:sp>
        <p:nvSpPr>
          <p:cNvPr id="15" name="円/楕円 14"/>
          <p:cNvSpPr>
            <a:spLocks noChangeArrowheads="1"/>
          </p:cNvSpPr>
          <p:nvPr/>
        </p:nvSpPr>
        <p:spPr bwMode="auto">
          <a:xfrm>
            <a:off x="2706588" y="3677865"/>
            <a:ext cx="3708400" cy="1085850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老後資金</a:t>
            </a:r>
          </a:p>
        </p:txBody>
      </p:sp>
      <p:sp>
        <p:nvSpPr>
          <p:cNvPr id="11" name="ホームベース 10"/>
          <p:cNvSpPr/>
          <p:nvPr/>
        </p:nvSpPr>
        <p:spPr>
          <a:xfrm>
            <a:off x="755576" y="5301208"/>
            <a:ext cx="7704856" cy="1296144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ja-JP" altLang="en-US" sz="2800" dirty="0" smtClean="0">
                <a:solidFill>
                  <a:prstClr val="black"/>
                </a:solidFill>
              </a:rPr>
              <a:t>必要資金が多額に上るため、賃貸や新築</a:t>
            </a:r>
            <a:r>
              <a:rPr lang="ja-JP" altLang="en-US" sz="2800" dirty="0" smtClean="0">
                <a:solidFill>
                  <a:prstClr val="black"/>
                </a:solidFill>
              </a:rPr>
              <a:t>・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>
              <a:lnSpc>
                <a:spcPts val="3000"/>
              </a:lnSpc>
              <a:defRPr/>
            </a:pPr>
            <a:r>
              <a:rPr lang="ja-JP" altLang="en-US" sz="2800" dirty="0" smtClean="0">
                <a:solidFill>
                  <a:prstClr val="black"/>
                </a:solidFill>
              </a:rPr>
              <a:t>中古</a:t>
            </a:r>
            <a:r>
              <a:rPr lang="ja-JP" altLang="en-US" sz="2800" dirty="0" smtClean="0">
                <a:solidFill>
                  <a:prstClr val="black"/>
                </a:solidFill>
              </a:rPr>
              <a:t>物件の取得など</a:t>
            </a:r>
            <a:r>
              <a:rPr lang="ja-JP" altLang="en-US" sz="2800" dirty="0" smtClean="0">
                <a:solidFill>
                  <a:prstClr val="black"/>
                </a:solidFill>
              </a:rPr>
              <a:t>、さまざまな</a:t>
            </a:r>
            <a:r>
              <a:rPr lang="ja-JP" altLang="en-US" sz="2800" dirty="0" smtClean="0">
                <a:solidFill>
                  <a:prstClr val="black"/>
                </a:solidFill>
              </a:rPr>
              <a:t>パターン</a:t>
            </a:r>
            <a:r>
              <a:rPr lang="ja-JP" altLang="en-US" sz="2800" dirty="0" smtClean="0">
                <a:solidFill>
                  <a:prstClr val="black"/>
                </a:solidFill>
              </a:rPr>
              <a:t>を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>
              <a:lnSpc>
                <a:spcPts val="3000"/>
              </a:lnSpc>
              <a:defRPr/>
            </a:pPr>
            <a:r>
              <a:rPr lang="ja-JP" altLang="en-US" sz="2800" dirty="0" smtClean="0">
                <a:solidFill>
                  <a:prstClr val="black"/>
                </a:solidFill>
              </a:rPr>
              <a:t>比較</a:t>
            </a:r>
            <a:r>
              <a:rPr lang="ja-JP" altLang="en-US" sz="2800" dirty="0" smtClean="0">
                <a:solidFill>
                  <a:prstClr val="black"/>
                </a:solidFill>
              </a:rPr>
              <a:t>・検討しましょう。</a:t>
            </a: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BE9D-3B24-4B08-9D06-0E381ECCA2BF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7602" y="33265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（</a:t>
            </a:r>
            <a:r>
              <a:rPr lang="en-US" altLang="ja-JP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3</a:t>
            </a:r>
            <a:r>
              <a:rPr lang="ja-JP" altLang="en-US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）住宅資金①</a:t>
            </a:r>
            <a:endParaRPr lang="en-US" altLang="ja-JP" dirty="0" smtClean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801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正方形/長方形 8"/>
          <p:cNvSpPr>
            <a:spLocks noChangeArrowheads="1"/>
          </p:cNvSpPr>
          <p:nvPr/>
        </p:nvSpPr>
        <p:spPr bwMode="auto">
          <a:xfrm>
            <a:off x="179512" y="260648"/>
            <a:ext cx="6876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 smtClean="0">
                <a:latin typeface="+mn-ea"/>
                <a:ea typeface="+mn-ea"/>
              </a:rPr>
              <a:t>（</a:t>
            </a:r>
            <a:r>
              <a:rPr lang="en-US" altLang="ja-JP" sz="3200" dirty="0" smtClean="0">
                <a:latin typeface="+mn-ea"/>
                <a:ea typeface="+mn-ea"/>
              </a:rPr>
              <a:t>3</a:t>
            </a:r>
            <a:r>
              <a:rPr lang="ja-JP" altLang="en-US" sz="3200" dirty="0" smtClean="0">
                <a:latin typeface="+mn-ea"/>
                <a:ea typeface="+mn-ea"/>
              </a:rPr>
              <a:t>）住宅資金②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  <p:sp>
        <p:nvSpPr>
          <p:cNvPr id="17415" name="正方形/長方形 9"/>
          <p:cNvSpPr>
            <a:spLocks noChangeArrowheads="1"/>
          </p:cNvSpPr>
          <p:nvPr/>
        </p:nvSpPr>
        <p:spPr bwMode="auto">
          <a:xfrm>
            <a:off x="403200" y="3219869"/>
            <a:ext cx="5324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Char char="l"/>
            </a:pPr>
            <a:r>
              <a:rPr lang="ja-JP" altLang="en-US" sz="3200" dirty="0"/>
              <a:t>マイホームを購入する？</a:t>
            </a:r>
          </a:p>
        </p:txBody>
      </p:sp>
      <p:sp>
        <p:nvSpPr>
          <p:cNvPr id="17416" name="正方形/長方形 10"/>
          <p:cNvSpPr>
            <a:spLocks noChangeArrowheads="1"/>
          </p:cNvSpPr>
          <p:nvPr/>
        </p:nvSpPr>
        <p:spPr bwMode="auto">
          <a:xfrm>
            <a:off x="404813" y="1154113"/>
            <a:ext cx="394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Char char="l"/>
            </a:pPr>
            <a:r>
              <a:rPr lang="ja-JP" altLang="en-US" sz="3200" dirty="0"/>
              <a:t>賃貸住宅に住む？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259681" y="1851348"/>
            <a:ext cx="6624638" cy="12176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ja-JP" altLang="en-US" sz="2400" dirty="0" smtClean="0"/>
              <a:t>　家賃</a:t>
            </a:r>
            <a:r>
              <a:rPr lang="ja-JP" altLang="en-US" sz="2400" dirty="0"/>
              <a:t>相場（東京郊外）　　</a:t>
            </a:r>
            <a:r>
              <a:rPr lang="en-US" altLang="ja-JP" sz="2400" dirty="0"/>
              <a:t>3DK/3LDK</a:t>
            </a:r>
            <a:r>
              <a:rPr lang="ja-JP" altLang="en-US" sz="2400" dirty="0"/>
              <a:t>　マンション</a:t>
            </a:r>
            <a:endParaRPr lang="en-US" altLang="ja-JP" sz="2400" dirty="0"/>
          </a:p>
          <a:p>
            <a:pPr eaLnBrk="1" hangingPunct="1">
              <a:spcBef>
                <a:spcPts val="1200"/>
              </a:spcBef>
              <a:buFont typeface="Wingdings 3" panose="05040102010807070707" pitchFamily="18" charset="2"/>
              <a:buNone/>
              <a:defRPr/>
            </a:pPr>
            <a:r>
              <a:rPr lang="ja-JP" altLang="en-US" sz="2400" dirty="0"/>
              <a:t>　　　</a:t>
            </a:r>
            <a:r>
              <a:rPr lang="ja-JP" altLang="en-US" sz="2400" dirty="0" smtClean="0"/>
              <a:t>　　　月額</a:t>
            </a:r>
            <a:r>
              <a:rPr lang="ja-JP" altLang="en-US" sz="2400" dirty="0"/>
              <a:t>　約</a:t>
            </a:r>
            <a:r>
              <a:rPr lang="en-US" altLang="ja-JP" sz="2400" dirty="0"/>
              <a:t>10</a:t>
            </a:r>
            <a:r>
              <a:rPr lang="ja-JP" altLang="en-US" sz="2400" dirty="0"/>
              <a:t>万～</a:t>
            </a:r>
            <a:r>
              <a:rPr lang="en-US" altLang="ja-JP" sz="2400" dirty="0"/>
              <a:t>19</a:t>
            </a:r>
            <a:r>
              <a:rPr lang="ja-JP" altLang="en-US" sz="2400" dirty="0"/>
              <a:t>万円</a:t>
            </a:r>
            <a:endParaRPr lang="en-US" altLang="ja-JP" sz="2400" dirty="0"/>
          </a:p>
        </p:txBody>
      </p:sp>
      <p:sp>
        <p:nvSpPr>
          <p:cNvPr id="17418" name="テキスト ボックス 10"/>
          <p:cNvSpPr txBox="1">
            <a:spLocks noChangeArrowheads="1"/>
          </p:cNvSpPr>
          <p:nvPr/>
        </p:nvSpPr>
        <p:spPr bwMode="auto">
          <a:xfrm>
            <a:off x="1073148" y="6119812"/>
            <a:ext cx="59826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400" dirty="0" smtClean="0"/>
              <a:t>（出典）日本</a:t>
            </a:r>
            <a:r>
              <a:rPr lang="ja-JP" altLang="en-US" sz="1400" dirty="0"/>
              <a:t>ＦＰ協会「学生生活マネー＆キャリアお役立ちハンドブック！</a:t>
            </a:r>
            <a:r>
              <a:rPr lang="ja-JP" altLang="en-US" sz="1400" dirty="0" smtClean="0"/>
              <a:t>」</a:t>
            </a:r>
            <a:endParaRPr lang="ja-JP" altLang="en-US" sz="1400" dirty="0"/>
          </a:p>
        </p:txBody>
      </p:sp>
      <p:pic>
        <p:nvPicPr>
          <p:cNvPr id="1741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44907" r="51025" b="32454"/>
          <a:stretch>
            <a:fillRect/>
          </a:stretch>
        </p:blipFill>
        <p:spPr bwMode="auto">
          <a:xfrm>
            <a:off x="765175" y="3804069"/>
            <a:ext cx="76136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BE9D-3B24-4B08-9D06-0E381ECCA2BF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90500" y="1190625"/>
            <a:ext cx="8674100" cy="5257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12750" y="2766006"/>
            <a:ext cx="8229600" cy="763587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3600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</a:t>
            </a:r>
            <a:r>
              <a:rPr lang="en-US" altLang="ja-JP" sz="3600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 </a:t>
            </a:r>
            <a:r>
              <a:rPr lang="ja-JP" altLang="en-US" sz="3600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ライフプランニングの必要性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68E1B-C62F-44BA-BE96-B3D3A04D6E8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タイトル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460432" cy="583200"/>
          </a:xfrm>
        </p:spPr>
        <p:txBody>
          <a:bodyPr/>
          <a:lstStyle/>
          <a:p>
            <a:pPr eaLnBrk="1" hangingPunct="1"/>
            <a:r>
              <a:rPr lang="ja-JP" altLang="en-US" sz="2800" dirty="0" smtClean="0">
                <a:latin typeface="+mn-ea"/>
                <a:ea typeface="+mn-ea"/>
              </a:rPr>
              <a:t>住宅購入のステップ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2437264979"/>
              </p:ext>
            </p:extLst>
          </p:nvPr>
        </p:nvGraphicFramePr>
        <p:xfrm>
          <a:off x="683568" y="1772816"/>
          <a:ext cx="79928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正方形/長方形 8"/>
          <p:cNvSpPr>
            <a:spLocks noChangeArrowheads="1"/>
          </p:cNvSpPr>
          <p:nvPr/>
        </p:nvSpPr>
        <p:spPr bwMode="auto">
          <a:xfrm>
            <a:off x="179512" y="260648"/>
            <a:ext cx="8424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 smtClean="0">
                <a:latin typeface="+mn-ea"/>
                <a:ea typeface="+mn-ea"/>
              </a:rPr>
              <a:t>（</a:t>
            </a:r>
            <a:r>
              <a:rPr lang="en-US" altLang="ja-JP" sz="3200" dirty="0" smtClean="0">
                <a:latin typeface="+mn-ea"/>
                <a:ea typeface="+mn-ea"/>
              </a:rPr>
              <a:t>3</a:t>
            </a:r>
            <a:r>
              <a:rPr lang="ja-JP" altLang="en-US" sz="3200" dirty="0" smtClean="0">
                <a:latin typeface="+mn-ea"/>
                <a:ea typeface="+mn-ea"/>
              </a:rPr>
              <a:t>）住宅資金③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タイトル 2"/>
          <p:cNvSpPr>
            <a:spLocks noGrp="1"/>
          </p:cNvSpPr>
          <p:nvPr>
            <p:ph type="title"/>
          </p:nvPr>
        </p:nvSpPr>
        <p:spPr>
          <a:xfrm>
            <a:off x="467543" y="1052736"/>
            <a:ext cx="8271681" cy="864096"/>
          </a:xfrm>
        </p:spPr>
        <p:txBody>
          <a:bodyPr/>
          <a:lstStyle/>
          <a:p>
            <a:pPr marL="357188" indent="-357188" eaLnBrk="1" hangingPunct="1">
              <a:lnSpc>
                <a:spcPct val="100000"/>
              </a:lnSpc>
              <a:buFont typeface="Wingdings" pitchFamily="2" charset="2"/>
              <a:buChar char="l"/>
            </a:pPr>
            <a:r>
              <a:rPr lang="ja-JP" altLang="en-US" sz="2800" dirty="0" smtClean="0">
                <a:latin typeface="+mn-ea"/>
                <a:ea typeface="+mn-ea"/>
              </a:rPr>
              <a:t>自己資金を</a:t>
            </a:r>
            <a:r>
              <a:rPr lang="ja-JP" altLang="en-US" sz="2800" dirty="0">
                <a:latin typeface="+mn-ea"/>
                <a:ea typeface="+mn-ea"/>
              </a:rPr>
              <a:t>準備</a:t>
            </a:r>
            <a:r>
              <a:rPr lang="ja-JP" altLang="en-US" sz="2800" dirty="0" smtClean="0">
                <a:latin typeface="+mn-ea"/>
                <a:ea typeface="+mn-ea"/>
              </a:rPr>
              <a:t>することで、住宅ローンの借入額を減らすことが重要です。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10" name="コンテンツ プレースホルダ 1"/>
          <p:cNvSpPr txBox="1">
            <a:spLocks/>
          </p:cNvSpPr>
          <p:nvPr/>
        </p:nvSpPr>
        <p:spPr>
          <a:xfrm>
            <a:off x="683568" y="2132856"/>
            <a:ext cx="8055656" cy="432048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5800" dirty="0"/>
              <a:t>（</a:t>
            </a:r>
            <a:r>
              <a:rPr lang="ja-JP" altLang="en-US" sz="5800" dirty="0" smtClean="0"/>
              <a:t>自己資金の目安）</a:t>
            </a:r>
            <a:r>
              <a:rPr lang="ja-JP" altLang="en-US" sz="5800" dirty="0"/>
              <a:t>　</a:t>
            </a:r>
            <a:r>
              <a:rPr lang="ja-JP" altLang="en-US" sz="5800" dirty="0" smtClean="0"/>
              <a:t>　</a:t>
            </a:r>
            <a:endParaRPr lang="en-US" altLang="ja-JP" sz="5800" dirty="0" smtClean="0"/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5100" dirty="0"/>
              <a:t>　</a:t>
            </a:r>
            <a:r>
              <a:rPr lang="ja-JP" altLang="en-US" sz="5100" dirty="0" smtClean="0"/>
              <a:t>　・</a:t>
            </a:r>
            <a:r>
              <a:rPr lang="ja-JP" altLang="en-US" sz="5900" dirty="0" smtClean="0"/>
              <a:t>頭金</a:t>
            </a:r>
            <a:r>
              <a:rPr lang="ja-JP" altLang="en-US" sz="5100" dirty="0" smtClean="0"/>
              <a:t>　</a:t>
            </a:r>
            <a:r>
              <a:rPr lang="en-US" altLang="ja-JP" sz="5100" dirty="0" smtClean="0"/>
              <a:t>〜</a:t>
            </a:r>
            <a:r>
              <a:rPr lang="ja-JP" altLang="en-US" sz="5100" dirty="0" smtClean="0"/>
              <a:t>　分割払い（ローン）などで最初</a:t>
            </a:r>
            <a:r>
              <a:rPr lang="ja-JP" altLang="en-US" sz="5100" dirty="0"/>
              <a:t>に</a:t>
            </a:r>
            <a:r>
              <a:rPr lang="ja-JP" altLang="en-US" sz="5100" dirty="0" smtClean="0"/>
              <a:t>支払う、　　</a:t>
            </a:r>
            <a:endParaRPr lang="en-US" altLang="ja-JP" sz="5100" dirty="0" smtClean="0"/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5100" dirty="0"/>
              <a:t>　</a:t>
            </a:r>
            <a:r>
              <a:rPr lang="ja-JP" altLang="en-US" sz="5100" dirty="0" smtClean="0"/>
              <a:t>　　　　　　　　ある</a:t>
            </a:r>
            <a:r>
              <a:rPr lang="ja-JP" altLang="en-US" sz="5100" dirty="0"/>
              <a:t>程度の</a:t>
            </a:r>
            <a:r>
              <a:rPr lang="ja-JP" altLang="en-US" sz="5100" dirty="0" smtClean="0"/>
              <a:t>まとまったお金のこと　　　　　</a:t>
            </a:r>
            <a:endParaRPr lang="en-US" altLang="ja-JP" sz="5100" dirty="0" smtClean="0"/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5100" dirty="0"/>
              <a:t>　</a:t>
            </a:r>
            <a:r>
              <a:rPr lang="ja-JP" altLang="en-US" sz="5100" dirty="0" smtClean="0"/>
              <a:t>　　　　　　</a:t>
            </a:r>
            <a:r>
              <a:rPr lang="ja-JP" altLang="en-US" sz="5100" dirty="0" smtClean="0">
                <a:solidFill>
                  <a:srgbClr val="FF0000"/>
                </a:solidFill>
              </a:rPr>
              <a:t>　⇒　物件価格の</a:t>
            </a:r>
            <a:r>
              <a:rPr lang="en-US" altLang="ja-JP" sz="5100" dirty="0" smtClean="0">
                <a:solidFill>
                  <a:srgbClr val="FF0000"/>
                </a:solidFill>
              </a:rPr>
              <a:t>20</a:t>
            </a:r>
            <a:r>
              <a:rPr lang="ja-JP" altLang="en-US" sz="5100" dirty="0" smtClean="0">
                <a:solidFill>
                  <a:srgbClr val="FF0000"/>
                </a:solidFill>
              </a:rPr>
              <a:t>％以上が望ましい　</a:t>
            </a:r>
            <a:endParaRPr lang="en-US" altLang="ja-JP" sz="5100" dirty="0" smtClean="0"/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5100" dirty="0"/>
              <a:t>　</a:t>
            </a:r>
            <a:endParaRPr lang="en-US" altLang="ja-JP" sz="5100" dirty="0" smtClean="0"/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5100" dirty="0"/>
              <a:t>　</a:t>
            </a:r>
            <a:r>
              <a:rPr lang="ja-JP" altLang="en-US" sz="5100" dirty="0" smtClean="0"/>
              <a:t>　・</a:t>
            </a:r>
            <a:r>
              <a:rPr lang="ja-JP" altLang="en-US" sz="5900" dirty="0" smtClean="0"/>
              <a:t>諸費用</a:t>
            </a:r>
            <a:r>
              <a:rPr lang="ja-JP" altLang="en-US" sz="5100" dirty="0" smtClean="0"/>
              <a:t>　</a:t>
            </a:r>
            <a:r>
              <a:rPr lang="en-US" altLang="ja-JP" sz="5100" dirty="0" smtClean="0"/>
              <a:t>〜</a:t>
            </a:r>
            <a:r>
              <a:rPr lang="ja-JP" altLang="en-US" sz="5100" dirty="0" smtClean="0"/>
              <a:t>　購入手続きにかかる費用</a:t>
            </a:r>
            <a:r>
              <a:rPr lang="en-US" altLang="ja-JP" sz="5100" dirty="0" smtClean="0"/>
              <a:t>※</a:t>
            </a: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5100" dirty="0" smtClean="0"/>
              <a:t>　　　　　　</a:t>
            </a:r>
            <a:r>
              <a:rPr lang="ja-JP" altLang="en-US" sz="5100" dirty="0" smtClean="0">
                <a:solidFill>
                  <a:srgbClr val="FF0000"/>
                </a:solidFill>
              </a:rPr>
              <a:t>　　⇒　物件価格の</a:t>
            </a:r>
            <a:r>
              <a:rPr lang="en-US" altLang="ja-JP" sz="5100" dirty="0" smtClean="0">
                <a:solidFill>
                  <a:srgbClr val="FF0000"/>
                </a:solidFill>
              </a:rPr>
              <a:t>3</a:t>
            </a:r>
            <a:r>
              <a:rPr lang="ja-JP" altLang="en-US" sz="5100" dirty="0" smtClean="0">
                <a:solidFill>
                  <a:srgbClr val="FF0000"/>
                </a:solidFill>
              </a:rPr>
              <a:t>％</a:t>
            </a:r>
            <a:r>
              <a:rPr lang="en-US" altLang="ja-JP" sz="5100" dirty="0" smtClean="0">
                <a:solidFill>
                  <a:srgbClr val="FF0000"/>
                </a:solidFill>
              </a:rPr>
              <a:t>〜</a:t>
            </a:r>
            <a:r>
              <a:rPr lang="ja-JP" altLang="en-US" sz="5100" dirty="0" smtClean="0">
                <a:solidFill>
                  <a:srgbClr val="FF0000"/>
                </a:solidFill>
              </a:rPr>
              <a:t>  </a:t>
            </a:r>
            <a:r>
              <a:rPr lang="en-US" altLang="ja-JP" sz="5100" dirty="0" smtClean="0">
                <a:solidFill>
                  <a:srgbClr val="FF0000"/>
                </a:solidFill>
              </a:rPr>
              <a:t>7</a:t>
            </a:r>
            <a:r>
              <a:rPr lang="ja-JP" altLang="en-US" sz="5100" dirty="0" smtClean="0">
                <a:solidFill>
                  <a:srgbClr val="FF0000"/>
                </a:solidFill>
              </a:rPr>
              <a:t>％程度　（新築の場合）</a:t>
            </a:r>
            <a:endParaRPr lang="en-US" altLang="ja-JP" sz="51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5100" dirty="0">
                <a:solidFill>
                  <a:srgbClr val="FF0000"/>
                </a:solidFill>
              </a:rPr>
              <a:t>　</a:t>
            </a:r>
            <a:r>
              <a:rPr lang="ja-JP" altLang="en-US" sz="5100" dirty="0" smtClean="0">
                <a:solidFill>
                  <a:srgbClr val="FF0000"/>
                </a:solidFill>
              </a:rPr>
              <a:t>　　　　　　　　　　　　　　　　　</a:t>
            </a:r>
            <a:r>
              <a:rPr lang="en-US" altLang="ja-JP" sz="5100" dirty="0" smtClean="0">
                <a:solidFill>
                  <a:srgbClr val="FF0000"/>
                </a:solidFill>
              </a:rPr>
              <a:t>6</a:t>
            </a:r>
            <a:r>
              <a:rPr lang="ja-JP" altLang="en-US" sz="5100" dirty="0" smtClean="0">
                <a:solidFill>
                  <a:srgbClr val="FF0000"/>
                </a:solidFill>
              </a:rPr>
              <a:t>％</a:t>
            </a:r>
            <a:r>
              <a:rPr lang="en-US" altLang="ja-JP" sz="5100" dirty="0" smtClean="0">
                <a:solidFill>
                  <a:srgbClr val="FF0000"/>
                </a:solidFill>
              </a:rPr>
              <a:t>〜10</a:t>
            </a:r>
            <a:r>
              <a:rPr lang="ja-JP" altLang="en-US" sz="5100" dirty="0" smtClean="0">
                <a:solidFill>
                  <a:srgbClr val="FF0000"/>
                </a:solidFill>
              </a:rPr>
              <a:t>％程度　（中古の場合）　　　　　　　　</a:t>
            </a:r>
            <a:endParaRPr lang="en-US" altLang="ja-JP" sz="51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ja-JP" sz="5100" dirty="0" smtClean="0"/>
          </a:p>
          <a:p>
            <a:pPr marL="2057400" indent="-2587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ja-JP" sz="3800" dirty="0" smtClean="0">
                <a:latin typeface="+mn-ea"/>
              </a:rPr>
              <a:t>※</a:t>
            </a:r>
            <a:r>
              <a:rPr lang="ja-JP" altLang="en-US" sz="3800" dirty="0" smtClean="0">
                <a:latin typeface="+mn-ea"/>
              </a:rPr>
              <a:t>　登録免許税、不動産取得税、印紙税、住宅ローンにかかる手数料・保証料、仲介手数料</a:t>
            </a:r>
            <a:r>
              <a:rPr lang="ja-JP" altLang="en-US" sz="3800" dirty="0" smtClean="0">
                <a:latin typeface="+mn-ea"/>
              </a:rPr>
              <a:t>（主に中古</a:t>
            </a:r>
            <a:r>
              <a:rPr lang="ja-JP" altLang="en-US" sz="3800" dirty="0" smtClean="0">
                <a:latin typeface="+mn-ea"/>
              </a:rPr>
              <a:t>物件の場合）など</a:t>
            </a:r>
            <a:r>
              <a:rPr lang="ja-JP" altLang="en-US" sz="5100" dirty="0" smtClean="0"/>
              <a:t>　　　　　　　　　　　</a:t>
            </a:r>
            <a:endParaRPr lang="en-US" altLang="ja-JP" sz="5100" dirty="0" smtClean="0"/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1400" dirty="0" smtClean="0"/>
              <a:t>　　　　　　　　　　　　　　　　　　　　　　　　　　　　　　</a:t>
            </a:r>
            <a:endParaRPr lang="ja-JP" altLang="en-US" dirty="0" smtClean="0"/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ja-JP" altLang="en-US" dirty="0" smtClean="0"/>
          </a:p>
        </p:txBody>
      </p:sp>
      <p:sp>
        <p:nvSpPr>
          <p:cNvPr id="6" name="正方形/長方形 8"/>
          <p:cNvSpPr>
            <a:spLocks noChangeArrowheads="1"/>
          </p:cNvSpPr>
          <p:nvPr/>
        </p:nvSpPr>
        <p:spPr bwMode="auto">
          <a:xfrm>
            <a:off x="179512" y="260648"/>
            <a:ext cx="6876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 smtClean="0">
                <a:latin typeface="+mn-ea"/>
                <a:ea typeface="+mn-ea"/>
              </a:rPr>
              <a:t>（</a:t>
            </a:r>
            <a:r>
              <a:rPr lang="en-US" altLang="ja-JP" sz="3200" dirty="0" smtClean="0">
                <a:latin typeface="+mn-ea"/>
                <a:ea typeface="+mn-ea"/>
              </a:rPr>
              <a:t>3</a:t>
            </a:r>
            <a:r>
              <a:rPr lang="ja-JP" altLang="en-US" sz="3200" dirty="0" smtClean="0">
                <a:latin typeface="+mn-ea"/>
                <a:ea typeface="+mn-ea"/>
              </a:rPr>
              <a:t>）住宅資金④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タイトル 2"/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583200"/>
          </a:xfrm>
        </p:spPr>
        <p:txBody>
          <a:bodyPr/>
          <a:lstStyle/>
          <a:p>
            <a:pPr eaLnBrk="1" hangingPunct="1"/>
            <a:r>
              <a:rPr lang="ja-JP" altLang="en-US" sz="3200" dirty="0" smtClean="0"/>
              <a:t>　（例）</a:t>
            </a:r>
            <a:r>
              <a:rPr lang="en-US" altLang="ja-JP" sz="3200" dirty="0" smtClean="0"/>
              <a:t>4,000</a:t>
            </a:r>
            <a:r>
              <a:rPr lang="ja-JP" altLang="en-US" sz="3200" dirty="0" smtClean="0"/>
              <a:t>万円の新築物件を購入する場合</a:t>
            </a:r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1475657" y="1988840"/>
            <a:ext cx="4680520" cy="93610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物件価格　</a:t>
            </a:r>
            <a:r>
              <a:rPr lang="en-US" altLang="ja-JP" sz="3200" dirty="0" smtClean="0"/>
              <a:t>4,000</a:t>
            </a:r>
            <a:r>
              <a:rPr lang="ja-JP" altLang="en-US" sz="3200" dirty="0" smtClean="0"/>
              <a:t>万円</a:t>
            </a:r>
            <a:endParaRPr kumimoji="1" lang="ja-JP" altLang="en-US" sz="3200" dirty="0"/>
          </a:p>
        </p:txBody>
      </p:sp>
      <p:sp>
        <p:nvSpPr>
          <p:cNvPr id="27" name="角丸四角形 26"/>
          <p:cNvSpPr/>
          <p:nvPr/>
        </p:nvSpPr>
        <p:spPr>
          <a:xfrm>
            <a:off x="6624644" y="5284068"/>
            <a:ext cx="1565456" cy="881236"/>
          </a:xfrm>
          <a:prstGeom prst="roundRect">
            <a:avLst/>
          </a:prstGeom>
          <a:solidFill>
            <a:srgbClr val="F2989A"/>
          </a:solidFill>
          <a:ln>
            <a:solidFill>
              <a:srgbClr val="EA545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/>
              <a:t>自己資金</a:t>
            </a:r>
            <a:endParaRPr lang="en-US" altLang="ja-JP" sz="2000" b="1" dirty="0" smtClean="0"/>
          </a:p>
          <a:p>
            <a:pPr algn="ctr"/>
            <a:r>
              <a:rPr lang="en-US" altLang="ja-JP" sz="2000" b="1" dirty="0" smtClean="0"/>
              <a:t>1,000</a:t>
            </a:r>
            <a:r>
              <a:rPr lang="ja-JP" altLang="en-US" sz="2000" b="1" dirty="0" smtClean="0"/>
              <a:t>万円</a:t>
            </a:r>
            <a:endParaRPr kumimoji="1" lang="ja-JP" altLang="en-US" sz="2000" b="1" dirty="0"/>
          </a:p>
        </p:txBody>
      </p:sp>
      <p:sp>
        <p:nvSpPr>
          <p:cNvPr id="23" name="線吹き出し 2 (枠付き) 22"/>
          <p:cNvSpPr/>
          <p:nvPr/>
        </p:nvSpPr>
        <p:spPr>
          <a:xfrm>
            <a:off x="6732240" y="1556792"/>
            <a:ext cx="2088232" cy="792088"/>
          </a:xfrm>
          <a:prstGeom prst="borderCallout2">
            <a:avLst>
              <a:gd name="adj1" fmla="val 98650"/>
              <a:gd name="adj2" fmla="val 73080"/>
              <a:gd name="adj3" fmla="val 175666"/>
              <a:gd name="adj4" fmla="val 70741"/>
              <a:gd name="adj5" fmla="val 237321"/>
              <a:gd name="adj6" fmla="val 65222"/>
            </a:avLst>
          </a:prstGeom>
          <a:solidFill>
            <a:srgbClr val="FFFF99"/>
          </a:solidFill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2000" dirty="0" smtClean="0">
                <a:latin typeface="+mn-ea"/>
              </a:rPr>
              <a:t>諸費用　</a:t>
            </a:r>
            <a:r>
              <a:rPr lang="en-US" altLang="ja-JP" sz="2000" dirty="0" smtClean="0">
                <a:latin typeface="+mn-ea"/>
              </a:rPr>
              <a:t>200</a:t>
            </a:r>
            <a:r>
              <a:rPr lang="ja-JP" altLang="en-US" sz="2000" dirty="0" smtClean="0">
                <a:latin typeface="+mn-ea"/>
              </a:rPr>
              <a:t>万円</a:t>
            </a:r>
            <a:endParaRPr lang="en-US" altLang="ja-JP" sz="2000" dirty="0" smtClean="0">
              <a:latin typeface="+mn-ea"/>
            </a:endParaRPr>
          </a:p>
          <a:p>
            <a:pPr algn="ctr">
              <a:defRPr/>
            </a:pP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5</a:t>
            </a:r>
            <a:r>
              <a:rPr lang="ja-JP" altLang="en-US" sz="2000" dirty="0" smtClean="0">
                <a:latin typeface="+mn-ea"/>
              </a:rPr>
              <a:t>％の場合）</a:t>
            </a:r>
            <a:endParaRPr lang="en-US" altLang="ja-JP" sz="2000" dirty="0">
              <a:latin typeface="+mn-ea"/>
            </a:endParaRPr>
          </a:p>
        </p:txBody>
      </p:sp>
      <p:cxnSp>
        <p:nvCxnSpPr>
          <p:cNvPr id="65" name="図形 64"/>
          <p:cNvCxnSpPr/>
          <p:nvPr/>
        </p:nvCxnSpPr>
        <p:spPr>
          <a:xfrm rot="10800000">
            <a:off x="6449368" y="4966750"/>
            <a:ext cx="172120" cy="746578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図形 69"/>
          <p:cNvCxnSpPr>
            <a:stCxn id="27" idx="3"/>
          </p:cNvCxnSpPr>
          <p:nvPr/>
        </p:nvCxnSpPr>
        <p:spPr>
          <a:xfrm flipV="1">
            <a:off x="8190100" y="5002425"/>
            <a:ext cx="198324" cy="722261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400" y="3430800"/>
            <a:ext cx="8068024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コネクタ 11"/>
          <p:cNvCxnSpPr>
            <a:stCxn id="26" idx="1"/>
          </p:cNvCxnSpPr>
          <p:nvPr/>
        </p:nvCxnSpPr>
        <p:spPr>
          <a:xfrm flipH="1">
            <a:off x="320400" y="2456892"/>
            <a:ext cx="1155257" cy="973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endCxn id="26" idx="3"/>
          </p:cNvCxnSpPr>
          <p:nvPr/>
        </p:nvCxnSpPr>
        <p:spPr>
          <a:xfrm flipH="1" flipV="1">
            <a:off x="6156177" y="2456892"/>
            <a:ext cx="1800199" cy="973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21515" name="正方形/長方形 34"/>
          <p:cNvSpPr>
            <a:spLocks noChangeArrowheads="1"/>
          </p:cNvSpPr>
          <p:nvPr/>
        </p:nvSpPr>
        <p:spPr bwMode="auto">
          <a:xfrm>
            <a:off x="4849113" y="1876762"/>
            <a:ext cx="4104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借入額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  <a:ea typeface="+mn-ea"/>
              </a:rPr>
              <a:t>3,200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万円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  <a:ea typeface="+mn-ea"/>
              </a:rPr>
              <a:t>年返済　金利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2%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endParaRPr lang="en-US" altLang="ja-JP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1516" name="正方形/長方形 35"/>
          <p:cNvSpPr>
            <a:spLocks noChangeArrowheads="1"/>
          </p:cNvSpPr>
          <p:nvPr/>
        </p:nvSpPr>
        <p:spPr bwMode="auto">
          <a:xfrm>
            <a:off x="107504" y="5241394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ja-JP" altLang="en-US" sz="2000" b="1" dirty="0" smtClean="0">
                <a:solidFill>
                  <a:srgbClr val="FF0000"/>
                </a:solidFill>
              </a:rPr>
              <a:t>支払総額</a:t>
            </a:r>
            <a:r>
              <a:rPr lang="ja-JP" altLang="en-US" sz="2000" b="1" dirty="0">
                <a:solidFill>
                  <a:srgbClr val="FF0000"/>
                </a:solidFill>
              </a:rPr>
              <a:t>　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約</a:t>
            </a:r>
            <a:r>
              <a:rPr lang="en-US" altLang="ja-JP" sz="2400" b="1" u="sng" dirty="0" smtClean="0">
                <a:solidFill>
                  <a:srgbClr val="FF0000"/>
                </a:solidFill>
              </a:rPr>
              <a:t>5,590</a:t>
            </a:r>
            <a:r>
              <a:rPr lang="ja-JP" altLang="en-US" sz="2000" b="1" u="sng" dirty="0">
                <a:solidFill>
                  <a:srgbClr val="FF0000"/>
                </a:solidFill>
              </a:rPr>
              <a:t>万円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algn="ctr" eaLnBrk="1" hangingPunct="1"/>
            <a:r>
              <a:rPr lang="ja-JP" altLang="en-US" sz="1600" dirty="0" smtClean="0"/>
              <a:t>（</a:t>
            </a:r>
            <a:r>
              <a:rPr lang="ja-JP" altLang="en-US" sz="1600" dirty="0"/>
              <a:t>全額ローン</a:t>
            </a:r>
            <a:r>
              <a:rPr lang="ja-JP" altLang="en-US" sz="1600" dirty="0" smtClean="0"/>
              <a:t>支払）</a:t>
            </a:r>
            <a:endParaRPr lang="ja-JP" altLang="en-US" sz="1600" dirty="0"/>
          </a:p>
        </p:txBody>
      </p:sp>
      <p:sp>
        <p:nvSpPr>
          <p:cNvPr id="21518" name="正方形/長方形 39"/>
          <p:cNvSpPr>
            <a:spLocks noChangeArrowheads="1"/>
          </p:cNvSpPr>
          <p:nvPr/>
        </p:nvSpPr>
        <p:spPr bwMode="auto">
          <a:xfrm>
            <a:off x="7380312" y="3789040"/>
            <a:ext cx="1584176" cy="715089"/>
          </a:xfrm>
          <a:prstGeom prst="wedgeRoundRectCallout">
            <a:avLst>
              <a:gd name="adj1" fmla="val -60862"/>
              <a:gd name="adj2" fmla="val 15450"/>
              <a:gd name="adj3" fmla="val 16667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ja-JP" altLang="en-US" b="1" dirty="0" smtClean="0"/>
              <a:t>毎月</a:t>
            </a:r>
            <a:r>
              <a:rPr lang="ja-JP" altLang="en-US" b="1" dirty="0"/>
              <a:t>返済額</a:t>
            </a:r>
            <a:endParaRPr lang="en-US" altLang="ja-JP" b="1" dirty="0"/>
          </a:p>
          <a:p>
            <a:pPr algn="ctr" eaLnBrk="1" hangingPunct="1"/>
            <a:r>
              <a:rPr lang="en-US" altLang="ja-JP" b="1" dirty="0" smtClean="0"/>
              <a:t>11</a:t>
            </a:r>
            <a:r>
              <a:rPr lang="ja-JP" altLang="en-US" b="1" dirty="0"/>
              <a:t>万</a:t>
            </a:r>
            <a:r>
              <a:rPr lang="en-US" altLang="ja-JP" b="1" dirty="0" smtClean="0"/>
              <a:t>8,278</a:t>
            </a:r>
            <a:r>
              <a:rPr lang="ja-JP" altLang="en-US" b="1" dirty="0"/>
              <a:t>円</a:t>
            </a:r>
          </a:p>
        </p:txBody>
      </p:sp>
      <p:sp>
        <p:nvSpPr>
          <p:cNvPr id="21519" name="正方形/長方形 40"/>
          <p:cNvSpPr>
            <a:spLocks noChangeArrowheads="1"/>
          </p:cNvSpPr>
          <p:nvPr/>
        </p:nvSpPr>
        <p:spPr bwMode="auto">
          <a:xfrm>
            <a:off x="3923928" y="5241394"/>
            <a:ext cx="5040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ja-JP" altLang="en-US" sz="2000" b="1" dirty="0" smtClean="0">
                <a:solidFill>
                  <a:srgbClr val="FF0000"/>
                </a:solidFill>
              </a:rPr>
              <a:t>支払総額</a:t>
            </a:r>
            <a:r>
              <a:rPr lang="ja-JP" altLang="en-US" sz="2000" b="1" dirty="0">
                <a:solidFill>
                  <a:srgbClr val="FF0000"/>
                </a:solidFill>
              </a:rPr>
              <a:t>　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約</a:t>
            </a:r>
            <a:r>
              <a:rPr lang="en-US" altLang="ja-JP" sz="2400" b="1" u="sng" dirty="0" smtClean="0">
                <a:solidFill>
                  <a:srgbClr val="FF0000"/>
                </a:solidFill>
              </a:rPr>
              <a:t>5,260</a:t>
            </a:r>
            <a:r>
              <a:rPr lang="ja-JP" altLang="en-US" sz="2000" b="1" u="sng" dirty="0">
                <a:solidFill>
                  <a:srgbClr val="FF0000"/>
                </a:solidFill>
              </a:rPr>
              <a:t>万円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algn="ctr" eaLnBrk="1" hangingPunct="1"/>
            <a:r>
              <a:rPr lang="ja-JP" altLang="en-US" sz="1600" dirty="0" smtClean="0">
                <a:latin typeface="+mn-ea"/>
                <a:ea typeface="+mn-ea"/>
              </a:rPr>
              <a:t>（ローン支払</a:t>
            </a:r>
            <a:r>
              <a:rPr lang="ja-JP" altLang="en-US" sz="1600" dirty="0">
                <a:latin typeface="+mn-ea"/>
                <a:ea typeface="+mn-ea"/>
              </a:rPr>
              <a:t>額　約</a:t>
            </a:r>
            <a:r>
              <a:rPr lang="en-US" altLang="ja-JP" sz="1600" dirty="0">
                <a:latin typeface="+mn-ea"/>
                <a:ea typeface="+mn-ea"/>
              </a:rPr>
              <a:t>4,258</a:t>
            </a:r>
            <a:r>
              <a:rPr lang="ja-JP" altLang="en-US" sz="1600" dirty="0" smtClean="0">
                <a:latin typeface="+mn-ea"/>
                <a:ea typeface="+mn-ea"/>
              </a:rPr>
              <a:t>万＋自己</a:t>
            </a:r>
            <a:r>
              <a:rPr lang="ja-JP" altLang="en-US" sz="1600" dirty="0">
                <a:latin typeface="+mn-ea"/>
                <a:ea typeface="+mn-ea"/>
              </a:rPr>
              <a:t>資金</a:t>
            </a:r>
            <a:r>
              <a:rPr lang="en-US" altLang="ja-JP" sz="1600" dirty="0">
                <a:latin typeface="+mn-ea"/>
                <a:ea typeface="+mn-ea"/>
              </a:rPr>
              <a:t>1,000</a:t>
            </a:r>
            <a:r>
              <a:rPr lang="ja-JP" altLang="en-US" sz="1600" dirty="0">
                <a:latin typeface="+mn-ea"/>
                <a:ea typeface="+mn-ea"/>
              </a:rPr>
              <a:t>万円）</a:t>
            </a:r>
            <a:endParaRPr lang="en-US" altLang="ja-JP" sz="1600" dirty="0">
              <a:latin typeface="+mn-ea"/>
              <a:ea typeface="+mn-ea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990611" y="1395725"/>
            <a:ext cx="3600450" cy="42227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/>
              <a:t>自己資金（</a:t>
            </a:r>
            <a:r>
              <a:rPr lang="en-US" altLang="ja-JP" sz="2400" dirty="0"/>
              <a:t>1,000</a:t>
            </a:r>
            <a:r>
              <a:rPr lang="ja-JP" altLang="en-US" sz="2400" dirty="0"/>
              <a:t>万円）有り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538783" y="1384613"/>
            <a:ext cx="3600000" cy="4333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/>
              <a:t>自己資金無し</a:t>
            </a:r>
          </a:p>
        </p:txBody>
      </p:sp>
      <p:sp>
        <p:nvSpPr>
          <p:cNvPr id="21522" name="正方形/長方形 35"/>
          <p:cNvSpPr>
            <a:spLocks noChangeArrowheads="1"/>
          </p:cNvSpPr>
          <p:nvPr/>
        </p:nvSpPr>
        <p:spPr bwMode="auto">
          <a:xfrm>
            <a:off x="2987824" y="3212976"/>
            <a:ext cx="1584000" cy="715089"/>
          </a:xfrm>
          <a:prstGeom prst="wedgeRoundRectCallout">
            <a:avLst>
              <a:gd name="adj1" fmla="val -62986"/>
              <a:gd name="adj2" fmla="val 8148"/>
              <a:gd name="adj3" fmla="val 16667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ja-JP" altLang="en-US" b="1" dirty="0"/>
              <a:t>毎月返済額</a:t>
            </a:r>
            <a:endParaRPr lang="en-US" altLang="ja-JP" b="1" dirty="0"/>
          </a:p>
          <a:p>
            <a:pPr algn="ctr" eaLnBrk="1" hangingPunct="1"/>
            <a:r>
              <a:rPr lang="en-US" altLang="ja-JP" b="1" dirty="0"/>
              <a:t>15</a:t>
            </a:r>
            <a:r>
              <a:rPr lang="ja-JP" altLang="en-US" b="1" dirty="0"/>
              <a:t>万</a:t>
            </a:r>
            <a:r>
              <a:rPr lang="en-US" altLang="ja-JP" b="1" dirty="0"/>
              <a:t>5,240</a:t>
            </a:r>
            <a:r>
              <a:rPr lang="ja-JP" altLang="en-US" b="1" dirty="0"/>
              <a:t>円</a:t>
            </a:r>
          </a:p>
        </p:txBody>
      </p:sp>
      <p:sp>
        <p:nvSpPr>
          <p:cNvPr id="21523" name="正方形/長方形 34"/>
          <p:cNvSpPr>
            <a:spLocks noChangeArrowheads="1"/>
          </p:cNvSpPr>
          <p:nvPr/>
        </p:nvSpPr>
        <p:spPr bwMode="auto">
          <a:xfrm>
            <a:off x="366820" y="1818000"/>
            <a:ext cx="4133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借入額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  <a:ea typeface="+mn-ea"/>
              </a:rPr>
              <a:t>4,200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万円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  <a:ea typeface="+mn-ea"/>
              </a:rPr>
              <a:t>年返済　金利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  <a:ea typeface="+mn-ea"/>
              </a:rPr>
              <a:t>2%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endParaRPr lang="en-US" altLang="ja-JP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7164412" y="2277016"/>
            <a:ext cx="1799924" cy="1296000"/>
            <a:chOff x="7164412" y="2088000"/>
            <a:chExt cx="1799924" cy="1296000"/>
          </a:xfrm>
          <a:noFill/>
        </p:grpSpPr>
        <p:sp>
          <p:nvSpPr>
            <p:cNvPr id="33" name="左大かっこ 32"/>
            <p:cNvSpPr/>
            <p:nvPr/>
          </p:nvSpPr>
          <p:spPr>
            <a:xfrm flipH="1">
              <a:off x="7164412" y="2088000"/>
              <a:ext cx="143892" cy="1296000"/>
            </a:xfrm>
            <a:prstGeom prst="leftBracket">
              <a:avLst/>
            </a:prstGeom>
            <a:grpFill/>
            <a:ln>
              <a:solidFill>
                <a:srgbClr val="EA54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4" name="フリーフォーム 3"/>
            <p:cNvSpPr/>
            <p:nvPr/>
          </p:nvSpPr>
          <p:spPr>
            <a:xfrm>
              <a:off x="7596336" y="2273176"/>
              <a:ext cx="1368000" cy="939800"/>
            </a:xfrm>
            <a:custGeom>
              <a:avLst/>
              <a:gdLst>
                <a:gd name="connsiteX0" fmla="*/ 0 w 1368000"/>
                <a:gd name="connsiteY0" fmla="*/ 156636 h 939800"/>
                <a:gd name="connsiteX1" fmla="*/ 45878 w 1368000"/>
                <a:gd name="connsiteY1" fmla="*/ 45878 h 939800"/>
                <a:gd name="connsiteX2" fmla="*/ 156636 w 1368000"/>
                <a:gd name="connsiteY2" fmla="*/ 1 h 939800"/>
                <a:gd name="connsiteX3" fmla="*/ 228000 w 1368000"/>
                <a:gd name="connsiteY3" fmla="*/ 0 h 939800"/>
                <a:gd name="connsiteX4" fmla="*/ 228000 w 1368000"/>
                <a:gd name="connsiteY4" fmla="*/ 0 h 939800"/>
                <a:gd name="connsiteX5" fmla="*/ 570000 w 1368000"/>
                <a:gd name="connsiteY5" fmla="*/ 0 h 939800"/>
                <a:gd name="connsiteX6" fmla="*/ 1211364 w 1368000"/>
                <a:gd name="connsiteY6" fmla="*/ 0 h 939800"/>
                <a:gd name="connsiteX7" fmla="*/ 1322122 w 1368000"/>
                <a:gd name="connsiteY7" fmla="*/ 45878 h 939800"/>
                <a:gd name="connsiteX8" fmla="*/ 1367999 w 1368000"/>
                <a:gd name="connsiteY8" fmla="*/ 156636 h 939800"/>
                <a:gd name="connsiteX9" fmla="*/ 1368000 w 1368000"/>
                <a:gd name="connsiteY9" fmla="*/ 548217 h 939800"/>
                <a:gd name="connsiteX10" fmla="*/ 1368000 w 1368000"/>
                <a:gd name="connsiteY10" fmla="*/ 548217 h 939800"/>
                <a:gd name="connsiteX11" fmla="*/ 1368000 w 1368000"/>
                <a:gd name="connsiteY11" fmla="*/ 783167 h 939800"/>
                <a:gd name="connsiteX12" fmla="*/ 1368000 w 1368000"/>
                <a:gd name="connsiteY12" fmla="*/ 783164 h 939800"/>
                <a:gd name="connsiteX13" fmla="*/ 1322122 w 1368000"/>
                <a:gd name="connsiteY13" fmla="*/ 893922 h 939800"/>
                <a:gd name="connsiteX14" fmla="*/ 1211364 w 1368000"/>
                <a:gd name="connsiteY14" fmla="*/ 939800 h 939800"/>
                <a:gd name="connsiteX15" fmla="*/ 570000 w 1368000"/>
                <a:gd name="connsiteY15" fmla="*/ 939800 h 939800"/>
                <a:gd name="connsiteX16" fmla="*/ 228000 w 1368000"/>
                <a:gd name="connsiteY16" fmla="*/ 939800 h 939800"/>
                <a:gd name="connsiteX17" fmla="*/ 228000 w 1368000"/>
                <a:gd name="connsiteY17" fmla="*/ 939800 h 939800"/>
                <a:gd name="connsiteX18" fmla="*/ 156636 w 1368000"/>
                <a:gd name="connsiteY18" fmla="*/ 939800 h 939800"/>
                <a:gd name="connsiteX19" fmla="*/ 45878 w 1368000"/>
                <a:gd name="connsiteY19" fmla="*/ 893922 h 939800"/>
                <a:gd name="connsiteX20" fmla="*/ 0 w 1368000"/>
                <a:gd name="connsiteY20" fmla="*/ 783164 h 939800"/>
                <a:gd name="connsiteX21" fmla="*/ 0 w 1368000"/>
                <a:gd name="connsiteY21" fmla="*/ 783167 h 939800"/>
                <a:gd name="connsiteX22" fmla="*/ -197334 w 1368000"/>
                <a:gd name="connsiteY22" fmla="*/ 685518 h 939800"/>
                <a:gd name="connsiteX23" fmla="*/ 0 w 1368000"/>
                <a:gd name="connsiteY23" fmla="*/ 548217 h 939800"/>
                <a:gd name="connsiteX24" fmla="*/ 0 w 1368000"/>
                <a:gd name="connsiteY24" fmla="*/ 156636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68000" h="939800">
                  <a:moveTo>
                    <a:pt x="0" y="156636"/>
                  </a:moveTo>
                  <a:cubicBezTo>
                    <a:pt x="0" y="115094"/>
                    <a:pt x="16503" y="75253"/>
                    <a:pt x="45878" y="45878"/>
                  </a:cubicBezTo>
                  <a:cubicBezTo>
                    <a:pt x="75253" y="16503"/>
                    <a:pt x="115094" y="0"/>
                    <a:pt x="156636" y="1"/>
                  </a:cubicBezTo>
                  <a:lnTo>
                    <a:pt x="228000" y="0"/>
                  </a:lnTo>
                  <a:lnTo>
                    <a:pt x="228000" y="0"/>
                  </a:lnTo>
                  <a:lnTo>
                    <a:pt x="570000" y="0"/>
                  </a:lnTo>
                  <a:lnTo>
                    <a:pt x="1211364" y="0"/>
                  </a:lnTo>
                  <a:cubicBezTo>
                    <a:pt x="1252906" y="0"/>
                    <a:pt x="1292747" y="16503"/>
                    <a:pt x="1322122" y="45878"/>
                  </a:cubicBezTo>
                  <a:cubicBezTo>
                    <a:pt x="1351497" y="75253"/>
                    <a:pt x="1368000" y="115094"/>
                    <a:pt x="1367999" y="156636"/>
                  </a:cubicBezTo>
                  <a:cubicBezTo>
                    <a:pt x="1367999" y="287163"/>
                    <a:pt x="1368000" y="417690"/>
                    <a:pt x="1368000" y="548217"/>
                  </a:cubicBezTo>
                  <a:lnTo>
                    <a:pt x="1368000" y="548217"/>
                  </a:lnTo>
                  <a:lnTo>
                    <a:pt x="1368000" y="783167"/>
                  </a:lnTo>
                  <a:lnTo>
                    <a:pt x="1368000" y="783164"/>
                  </a:lnTo>
                  <a:cubicBezTo>
                    <a:pt x="1368000" y="824706"/>
                    <a:pt x="1351497" y="864547"/>
                    <a:pt x="1322122" y="893922"/>
                  </a:cubicBezTo>
                  <a:cubicBezTo>
                    <a:pt x="1292747" y="923297"/>
                    <a:pt x="1252906" y="939800"/>
                    <a:pt x="1211364" y="939800"/>
                  </a:cubicBezTo>
                  <a:lnTo>
                    <a:pt x="570000" y="939800"/>
                  </a:lnTo>
                  <a:lnTo>
                    <a:pt x="228000" y="939800"/>
                  </a:lnTo>
                  <a:lnTo>
                    <a:pt x="228000" y="939800"/>
                  </a:lnTo>
                  <a:lnTo>
                    <a:pt x="156636" y="939800"/>
                  </a:lnTo>
                  <a:cubicBezTo>
                    <a:pt x="115094" y="939800"/>
                    <a:pt x="75253" y="923297"/>
                    <a:pt x="45878" y="893922"/>
                  </a:cubicBezTo>
                  <a:cubicBezTo>
                    <a:pt x="16503" y="864547"/>
                    <a:pt x="0" y="824706"/>
                    <a:pt x="0" y="783164"/>
                  </a:cubicBezTo>
                  <a:lnTo>
                    <a:pt x="0" y="783167"/>
                  </a:lnTo>
                  <a:lnTo>
                    <a:pt x="-197334" y="685518"/>
                  </a:lnTo>
                  <a:lnTo>
                    <a:pt x="0" y="548217"/>
                  </a:lnTo>
                  <a:lnTo>
                    <a:pt x="0" y="156636"/>
                  </a:lnTo>
                  <a:close/>
                </a:path>
              </a:pathLst>
            </a:custGeom>
            <a:solidFill>
              <a:srgbClr val="FF99CC"/>
            </a:solidFill>
            <a:ln>
              <a:solidFill>
                <a:srgbClr val="EA545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b="1" dirty="0"/>
                <a:t>自己資金</a:t>
              </a:r>
              <a:endParaRPr lang="en-US" altLang="ja-JP" b="1" dirty="0"/>
            </a:p>
            <a:p>
              <a:pPr algn="ctr">
                <a:defRPr/>
              </a:pPr>
              <a:r>
                <a:rPr lang="en-US" altLang="ja-JP" b="1" dirty="0"/>
                <a:t>1,000</a:t>
              </a:r>
              <a:r>
                <a:rPr lang="ja-JP" altLang="en-US" b="1" dirty="0"/>
                <a:t>万円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5004000" y="2273176"/>
            <a:ext cx="2160288" cy="2967062"/>
            <a:chOff x="5004000" y="2088000"/>
            <a:chExt cx="2160288" cy="2952000"/>
          </a:xfrm>
        </p:grpSpPr>
        <p:sp>
          <p:nvSpPr>
            <p:cNvPr id="3" name="正方形/長方形 2"/>
            <p:cNvSpPr/>
            <p:nvPr/>
          </p:nvSpPr>
          <p:spPr>
            <a:xfrm>
              <a:off x="5004000" y="2736000"/>
              <a:ext cx="2160000" cy="648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dirty="0"/>
                <a:t>頭金</a:t>
              </a:r>
              <a:r>
                <a:rPr lang="en-US" altLang="ja-JP" dirty="0"/>
                <a:t>800</a:t>
              </a:r>
              <a:r>
                <a:rPr lang="ja-JP" altLang="en-US" dirty="0"/>
                <a:t>万円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004000" y="2088000"/>
              <a:ext cx="2160000" cy="648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dirty="0"/>
                <a:t>諸費用</a:t>
              </a:r>
              <a:r>
                <a:rPr lang="en-US" altLang="ja-JP" dirty="0"/>
                <a:t>200</a:t>
              </a:r>
              <a:r>
                <a:rPr lang="ja-JP" altLang="en-US" dirty="0"/>
                <a:t>万円</a:t>
              </a:r>
              <a:endParaRPr lang="en-US" altLang="ja-JP" dirty="0"/>
            </a:p>
            <a:p>
              <a:pPr algn="ctr">
                <a:defRPr/>
              </a:pPr>
              <a:r>
                <a:rPr lang="ja-JP" altLang="en-US" sz="1600" dirty="0"/>
                <a:t>（物件価格の</a:t>
              </a:r>
              <a:r>
                <a:rPr lang="en-US" altLang="ja-JP" sz="1600" dirty="0"/>
                <a:t>5%</a:t>
              </a:r>
              <a:r>
                <a:rPr lang="ja-JP" altLang="en-US" sz="1600" dirty="0"/>
                <a:t>）</a:t>
              </a:r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5004000" y="3384000"/>
              <a:ext cx="1728000" cy="1656000"/>
            </a:xfrm>
            <a:prstGeom prst="rect">
              <a:avLst/>
            </a:prstGeom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dirty="0"/>
                <a:t>物件価格</a:t>
              </a:r>
              <a:endParaRPr lang="en-US" altLang="ja-JP" dirty="0"/>
            </a:p>
            <a:p>
              <a:pPr algn="ctr">
                <a:defRPr/>
              </a:pPr>
              <a:r>
                <a:rPr lang="en-US" altLang="ja-JP" dirty="0" smtClean="0"/>
                <a:t>3,200</a:t>
              </a:r>
              <a:r>
                <a:rPr lang="ja-JP" altLang="en-US" dirty="0"/>
                <a:t>万円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6732288" y="3384000"/>
              <a:ext cx="432000" cy="1656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eaVert" anchor="ctr"/>
            <a:lstStyle/>
            <a:p>
              <a:pPr algn="ctr">
                <a:defRPr/>
              </a:pPr>
              <a:r>
                <a:rPr lang="ja-JP" altLang="en-US" dirty="0"/>
                <a:t>住宅ローン</a:t>
              </a: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538783" y="2273176"/>
            <a:ext cx="2160000" cy="2968218"/>
            <a:chOff x="1728000" y="2088000"/>
            <a:chExt cx="2160000" cy="2953150"/>
          </a:xfrm>
        </p:grpSpPr>
        <p:grpSp>
          <p:nvGrpSpPr>
            <p:cNvPr id="21512" name="グループ化 1"/>
            <p:cNvGrpSpPr>
              <a:grpSpLocks/>
            </p:cNvGrpSpPr>
            <p:nvPr/>
          </p:nvGrpSpPr>
          <p:grpSpPr bwMode="auto">
            <a:xfrm>
              <a:off x="1728000" y="2088000"/>
              <a:ext cx="1728000" cy="2952000"/>
              <a:chOff x="2004225" y="2045138"/>
              <a:chExt cx="1728000" cy="2951999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2004225" y="2693138"/>
                <a:ext cx="1728000" cy="2303999"/>
              </a:xfrm>
              <a:prstGeom prst="rect">
                <a:avLst/>
              </a:prstGeom>
              <a:ln>
                <a:solidFill>
                  <a:srgbClr val="1F4E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ja-JP" altLang="en-US" dirty="0"/>
                  <a:t>物件価格</a:t>
                </a:r>
                <a:endParaRPr lang="en-US" altLang="ja-JP" dirty="0"/>
              </a:p>
              <a:p>
                <a:pPr algn="ctr">
                  <a:defRPr/>
                </a:pPr>
                <a:r>
                  <a:rPr lang="en-US" altLang="ja-JP" dirty="0" smtClean="0"/>
                  <a:t>4,000</a:t>
                </a:r>
                <a:r>
                  <a:rPr lang="ja-JP" altLang="en-US" dirty="0"/>
                  <a:t>万円</a:t>
                </a:r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2004225" y="2045138"/>
                <a:ext cx="1728000" cy="6480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ja-JP" altLang="en-US" dirty="0"/>
                  <a:t>諸費用</a:t>
                </a:r>
                <a:r>
                  <a:rPr lang="en-US" altLang="ja-JP" dirty="0"/>
                  <a:t>200</a:t>
                </a:r>
                <a:r>
                  <a:rPr lang="ja-JP" altLang="en-US" dirty="0"/>
                  <a:t>万円</a:t>
                </a:r>
                <a:endParaRPr lang="en-US" altLang="ja-JP" dirty="0"/>
              </a:p>
              <a:p>
                <a:pPr algn="ctr">
                  <a:defRPr/>
                </a:pPr>
                <a:r>
                  <a:rPr lang="ja-JP" altLang="en-US" sz="1600" dirty="0">
                    <a:latin typeface="+mn-ea"/>
                  </a:rPr>
                  <a:t>（物件価格の</a:t>
                </a:r>
                <a:r>
                  <a:rPr lang="en-US" altLang="ja-JP" sz="1600" dirty="0"/>
                  <a:t>5</a:t>
                </a:r>
                <a:r>
                  <a:rPr lang="en-US" altLang="ja-JP" sz="1600" dirty="0">
                    <a:latin typeface="+mn-ea"/>
                  </a:rPr>
                  <a:t>%</a:t>
                </a:r>
                <a:r>
                  <a:rPr lang="ja-JP" altLang="en-US" sz="1600" dirty="0">
                    <a:latin typeface="+mn-ea"/>
                  </a:rPr>
                  <a:t>）</a:t>
                </a:r>
                <a:endParaRPr lang="ja-JP" altLang="en-US" sz="1600" dirty="0">
                  <a:ln>
                    <a:solidFill>
                      <a:srgbClr val="FF0000"/>
                    </a:solidFill>
                  </a:ln>
                  <a:latin typeface="+mn-ea"/>
                </a:endParaRPr>
              </a:p>
            </p:txBody>
          </p:sp>
        </p:grpSp>
        <p:sp>
          <p:nvSpPr>
            <p:cNvPr id="38" name="正方形/長方形 37"/>
            <p:cNvSpPr/>
            <p:nvPr/>
          </p:nvSpPr>
          <p:spPr>
            <a:xfrm>
              <a:off x="3456000" y="2089150"/>
              <a:ext cx="432000" cy="29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eaVert" anchor="ctr"/>
            <a:lstStyle/>
            <a:p>
              <a:pPr algn="ctr">
                <a:defRPr/>
              </a:pPr>
              <a:r>
                <a:rPr lang="ja-JP" altLang="en-US" dirty="0"/>
                <a:t>住宅ローン</a:t>
              </a:r>
            </a:p>
          </p:txBody>
        </p:sp>
      </p:grpSp>
      <p:sp>
        <p:nvSpPr>
          <p:cNvPr id="22" name="ホームベース 21"/>
          <p:cNvSpPr/>
          <p:nvPr/>
        </p:nvSpPr>
        <p:spPr>
          <a:xfrm>
            <a:off x="612000" y="5949280"/>
            <a:ext cx="7920000" cy="683976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dirty="0" smtClean="0"/>
              <a:t>自己資金のある</a:t>
            </a:r>
            <a:r>
              <a:rPr lang="ja-JP" altLang="en-US" sz="2800" dirty="0"/>
              <a:t>方が</a:t>
            </a:r>
            <a:r>
              <a:rPr lang="ja-JP" altLang="en-US" sz="2800" dirty="0" smtClean="0"/>
              <a:t>、支払総額</a:t>
            </a:r>
            <a:r>
              <a:rPr lang="ja-JP" altLang="en-US" sz="2800" dirty="0"/>
              <a:t>が少なくなる。</a:t>
            </a:r>
          </a:p>
        </p:txBody>
      </p:sp>
      <p:sp>
        <p:nvSpPr>
          <p:cNvPr id="35" name="正方形/長方形 8"/>
          <p:cNvSpPr>
            <a:spLocks noGrp="1" noChangeArrowheads="1"/>
          </p:cNvSpPr>
          <p:nvPr>
            <p:ph type="title"/>
          </p:nvPr>
        </p:nvSpPr>
        <p:spPr bwMode="auto">
          <a:xfrm>
            <a:off x="0" y="171434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 smtClean="0">
                <a:latin typeface="+mn-ea"/>
                <a:ea typeface="+mn-ea"/>
              </a:rPr>
              <a:t>（</a:t>
            </a:r>
            <a:r>
              <a:rPr lang="en-US" altLang="ja-JP" sz="3200" dirty="0" smtClean="0">
                <a:latin typeface="+mn-ea"/>
                <a:ea typeface="+mn-ea"/>
              </a:rPr>
              <a:t>3</a:t>
            </a:r>
            <a:r>
              <a:rPr lang="ja-JP" altLang="en-US" sz="3200" dirty="0" smtClean="0">
                <a:latin typeface="+mn-ea"/>
                <a:ea typeface="+mn-ea"/>
              </a:rPr>
              <a:t>）住宅資金⑤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  <p:sp>
        <p:nvSpPr>
          <p:cNvPr id="36" name="タイトル 2"/>
          <p:cNvSpPr txBox="1">
            <a:spLocks/>
          </p:cNvSpPr>
          <p:nvPr/>
        </p:nvSpPr>
        <p:spPr bwMode="auto">
          <a:xfrm>
            <a:off x="260319" y="692696"/>
            <a:ext cx="827168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57188" indent="-357188">
              <a:lnSpc>
                <a:spcPct val="100000"/>
              </a:lnSpc>
              <a:buFont typeface="Wingdings" pitchFamily="2" charset="2"/>
              <a:buChar char="l"/>
            </a:pPr>
            <a:r>
              <a:rPr lang="en-US" altLang="ja-JP" sz="2800" dirty="0" smtClean="0">
                <a:latin typeface="+mn-ea"/>
                <a:ea typeface="+mn-ea"/>
              </a:rPr>
              <a:t>4,000</a:t>
            </a:r>
            <a:r>
              <a:rPr lang="ja-JP" altLang="en-US" sz="2800" dirty="0" smtClean="0">
                <a:latin typeface="+mn-ea"/>
                <a:ea typeface="+mn-ea"/>
              </a:rPr>
              <a:t>万円の新築物件を購入する場合の試算比較。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22533" name="正方形/長方形 9"/>
          <p:cNvSpPr>
            <a:spLocks noChangeArrowheads="1"/>
          </p:cNvSpPr>
          <p:nvPr/>
        </p:nvSpPr>
        <p:spPr bwMode="auto">
          <a:xfrm>
            <a:off x="378000" y="1298575"/>
            <a:ext cx="83042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Char char="l"/>
            </a:pPr>
            <a:r>
              <a:rPr lang="ja-JP" altLang="en-US" sz="2800" dirty="0" smtClean="0"/>
              <a:t>住宅</a:t>
            </a:r>
            <a:r>
              <a:rPr lang="ja-JP" altLang="en-US" sz="2800" dirty="0"/>
              <a:t>ローンと</a:t>
            </a:r>
            <a:r>
              <a:rPr lang="ja-JP" altLang="en-US" sz="2800" dirty="0" smtClean="0"/>
              <a:t>は・・・</a:t>
            </a:r>
            <a:endParaRPr lang="en-US" altLang="ja-JP" sz="2800" dirty="0"/>
          </a:p>
          <a:p>
            <a:pPr eaLnBrk="1" hangingPunct="1"/>
            <a:r>
              <a:rPr lang="ja-JP" altLang="en-US" sz="3200" dirty="0"/>
              <a:t>　　</a:t>
            </a:r>
            <a:r>
              <a:rPr lang="ja-JP" altLang="en-US" sz="2800" dirty="0" smtClean="0">
                <a:solidFill>
                  <a:srgbClr val="FF0000"/>
                </a:solidFill>
              </a:rPr>
              <a:t>⇒ お金</a:t>
            </a:r>
            <a:r>
              <a:rPr lang="ja-JP" altLang="en-US" sz="2800" dirty="0">
                <a:solidFill>
                  <a:srgbClr val="FF0000"/>
                </a:solidFill>
              </a:rPr>
              <a:t>を借りる制度です。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z="2800" dirty="0">
                <a:solidFill>
                  <a:srgbClr val="FF0000"/>
                </a:solidFill>
              </a:rPr>
              <a:t>　　　　返済する際、利息を払う必要があります。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11" name="ホームベース 10"/>
          <p:cNvSpPr/>
          <p:nvPr/>
        </p:nvSpPr>
        <p:spPr>
          <a:xfrm>
            <a:off x="643062" y="5445223"/>
            <a:ext cx="7601346" cy="935983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dirty="0" smtClean="0"/>
              <a:t>　借りた</a:t>
            </a:r>
            <a:r>
              <a:rPr lang="ja-JP" altLang="en-US" sz="2800" dirty="0"/>
              <a:t>金額（元金）</a:t>
            </a:r>
            <a:r>
              <a:rPr lang="en-US" altLang="ja-JP" sz="2800" dirty="0"/>
              <a:t>×</a:t>
            </a:r>
            <a:r>
              <a:rPr lang="ja-JP" altLang="en-US" sz="2800" dirty="0"/>
              <a:t>金利</a:t>
            </a:r>
            <a:r>
              <a:rPr lang="en-US" altLang="ja-JP" sz="2800" dirty="0"/>
              <a:t>×</a:t>
            </a:r>
            <a:r>
              <a:rPr lang="ja-JP" altLang="en-US" sz="2800" dirty="0"/>
              <a:t>借入期間＝利息</a:t>
            </a:r>
          </a:p>
        </p:txBody>
      </p:sp>
      <p:sp>
        <p:nvSpPr>
          <p:cNvPr id="22535" name="正方形/長方形 12"/>
          <p:cNvSpPr>
            <a:spLocks noChangeArrowheads="1"/>
          </p:cNvSpPr>
          <p:nvPr/>
        </p:nvSpPr>
        <p:spPr bwMode="auto">
          <a:xfrm>
            <a:off x="589855" y="3122613"/>
            <a:ext cx="8302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2800" dirty="0" smtClean="0"/>
              <a:t>☆ 利息</a:t>
            </a:r>
            <a:r>
              <a:rPr lang="ja-JP" altLang="en-US" sz="2800" dirty="0"/>
              <a:t>　</a:t>
            </a:r>
            <a:r>
              <a:rPr lang="en-US" altLang="ja-JP" sz="2800" dirty="0"/>
              <a:t>〜</a:t>
            </a:r>
            <a:r>
              <a:rPr lang="ja-JP" altLang="en-US" sz="2800" dirty="0"/>
              <a:t>　貸借の対価として一定の割合で　　</a:t>
            </a:r>
            <a:endParaRPr lang="en-US" altLang="ja-JP" sz="2800" dirty="0"/>
          </a:p>
          <a:p>
            <a:pPr eaLnBrk="1" hangingPunct="1"/>
            <a:r>
              <a:rPr lang="ja-JP" altLang="en-US" sz="2800" dirty="0"/>
              <a:t>　　　　　　　　</a:t>
            </a:r>
            <a:r>
              <a:rPr lang="ja-JP" altLang="en-US" sz="2800" dirty="0" smtClean="0"/>
              <a:t> 支払われる</a:t>
            </a:r>
            <a:r>
              <a:rPr lang="ja-JP" altLang="en-US" sz="2800" dirty="0"/>
              <a:t>お金＝お金の借り賃</a:t>
            </a:r>
            <a:endParaRPr lang="en-US" altLang="ja-JP" sz="2800" dirty="0"/>
          </a:p>
        </p:txBody>
      </p:sp>
      <p:sp>
        <p:nvSpPr>
          <p:cNvPr id="22536" name="正方形/長方形 15"/>
          <p:cNvSpPr>
            <a:spLocks noChangeArrowheads="1"/>
          </p:cNvSpPr>
          <p:nvPr/>
        </p:nvSpPr>
        <p:spPr bwMode="auto">
          <a:xfrm>
            <a:off x="585787" y="4424363"/>
            <a:ext cx="8594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2800" dirty="0" smtClean="0"/>
              <a:t>☆ 金利 </a:t>
            </a:r>
            <a:r>
              <a:rPr lang="en-US" altLang="ja-JP" sz="2800" dirty="0" smtClean="0"/>
              <a:t>〜 </a:t>
            </a:r>
            <a:r>
              <a:rPr lang="ja-JP" altLang="en-US" sz="2800" dirty="0" smtClean="0"/>
              <a:t>一定</a:t>
            </a:r>
            <a:r>
              <a:rPr lang="ja-JP" altLang="en-US" sz="2800" dirty="0"/>
              <a:t>期間において支払う利息の割合</a:t>
            </a:r>
            <a:endParaRPr lang="en-US" altLang="ja-JP" sz="2800" dirty="0"/>
          </a:p>
        </p:txBody>
      </p:sp>
      <p:sp>
        <p:nvSpPr>
          <p:cNvPr id="12" name="正方形/長方形 8"/>
          <p:cNvSpPr>
            <a:spLocks noGrp="1" noChangeArrowheads="1"/>
          </p:cNvSpPr>
          <p:nvPr>
            <p:ph type="title"/>
          </p:nvPr>
        </p:nvSpPr>
        <p:spPr bwMode="auto">
          <a:xfrm>
            <a:off x="0" y="332656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 smtClean="0">
                <a:latin typeface="+mn-ea"/>
                <a:ea typeface="+mn-ea"/>
              </a:rPr>
              <a:t>（</a:t>
            </a:r>
            <a:r>
              <a:rPr lang="en-US" altLang="ja-JP" sz="3200" dirty="0" smtClean="0">
                <a:latin typeface="+mn-ea"/>
                <a:ea typeface="+mn-ea"/>
              </a:rPr>
              <a:t>3</a:t>
            </a:r>
            <a:r>
              <a:rPr lang="ja-JP" altLang="en-US" sz="3200" dirty="0" smtClean="0">
                <a:latin typeface="+mn-ea"/>
                <a:ea typeface="+mn-ea"/>
              </a:rPr>
              <a:t>）住宅資金⑥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23557" name="正方形/長方形 9"/>
          <p:cNvSpPr>
            <a:spLocks noChangeArrowheads="1"/>
          </p:cNvSpPr>
          <p:nvPr/>
        </p:nvSpPr>
        <p:spPr bwMode="auto">
          <a:xfrm>
            <a:off x="323528" y="908720"/>
            <a:ext cx="83042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7188" indent="-357188">
              <a:buFont typeface="Wingdings" pitchFamily="2" charset="2"/>
              <a:buChar char="l"/>
            </a:pPr>
            <a:r>
              <a:rPr lang="ja-JP" altLang="en-US" sz="2800" dirty="0" smtClean="0">
                <a:latin typeface="Calibri" pitchFamily="34" charset="0"/>
              </a:rPr>
              <a:t>理想的</a:t>
            </a:r>
            <a:r>
              <a:rPr lang="ja-JP" altLang="en-US" sz="2800" dirty="0">
                <a:latin typeface="Calibri" pitchFamily="34" charset="0"/>
              </a:rPr>
              <a:t>な無理のない返済額</a:t>
            </a:r>
            <a:r>
              <a:rPr lang="ja-JP" altLang="en-US" sz="2800" dirty="0" smtClean="0">
                <a:latin typeface="Calibri" pitchFamily="34" charset="0"/>
              </a:rPr>
              <a:t>は・・・</a:t>
            </a:r>
            <a:endParaRPr lang="en-US" altLang="ja-JP" sz="2800" dirty="0">
              <a:latin typeface="Calibri" pitchFamily="34" charset="0"/>
            </a:endParaRPr>
          </a:p>
          <a:p>
            <a:r>
              <a:rPr lang="ja-JP" altLang="en-US" sz="2800" dirty="0">
                <a:latin typeface="Calibri" pitchFamily="34" charset="0"/>
              </a:rPr>
              <a:t>　　　</a:t>
            </a:r>
            <a:r>
              <a:rPr lang="ja-JP" altLang="en-US" sz="2800" dirty="0">
                <a:solidFill>
                  <a:srgbClr val="FF0000"/>
                </a:solidFill>
                <a:latin typeface="Calibri" pitchFamily="34" charset="0"/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  <a:latin typeface="Calibri" pitchFamily="34" charset="0"/>
              </a:rPr>
              <a:t>⇒ 年収</a:t>
            </a:r>
            <a:r>
              <a:rPr lang="ja-JP" altLang="en-US" sz="2800" dirty="0">
                <a:solidFill>
                  <a:srgbClr val="FF0000"/>
                </a:solidFill>
                <a:latin typeface="Calibri" pitchFamily="34" charset="0"/>
              </a:rPr>
              <a:t>の</a:t>
            </a:r>
            <a:r>
              <a:rPr lang="en-US" altLang="ja-JP" sz="2800" dirty="0">
                <a:solidFill>
                  <a:srgbClr val="FF0000"/>
                </a:solidFill>
                <a:latin typeface="Calibri" pitchFamily="34" charset="0"/>
              </a:rPr>
              <a:t>25</a:t>
            </a:r>
            <a:r>
              <a:rPr lang="ja-JP" altLang="en-US" sz="2800" dirty="0">
                <a:solidFill>
                  <a:srgbClr val="FF0000"/>
                </a:solidFill>
                <a:latin typeface="Calibri" pitchFamily="34" charset="0"/>
              </a:rPr>
              <a:t>％までがひとつの</a:t>
            </a:r>
            <a:r>
              <a:rPr lang="ja-JP" altLang="en-US" sz="2800" dirty="0" smtClean="0">
                <a:solidFill>
                  <a:srgbClr val="FF0000"/>
                </a:solidFill>
                <a:latin typeface="Calibri" pitchFamily="34" charset="0"/>
              </a:rPr>
              <a:t>目安です。</a:t>
            </a:r>
            <a:endParaRPr lang="en-US" altLang="ja-JP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ホームベース 10"/>
          <p:cNvSpPr/>
          <p:nvPr/>
        </p:nvSpPr>
        <p:spPr>
          <a:xfrm>
            <a:off x="683569" y="5589240"/>
            <a:ext cx="6768752" cy="1080000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/>
              <a:t>“借りられる額</a:t>
            </a:r>
            <a:r>
              <a:rPr lang="ja-JP" altLang="en-US" sz="2800" dirty="0" smtClean="0"/>
              <a:t>”で</a:t>
            </a:r>
            <a:r>
              <a:rPr lang="ja-JP" altLang="en-US" sz="2800" dirty="0"/>
              <a:t>はなく、</a:t>
            </a:r>
            <a:r>
              <a:rPr lang="ja-JP" altLang="en-US" sz="2800" b="1" dirty="0">
                <a:solidFill>
                  <a:srgbClr val="FF0000"/>
                </a:solidFill>
              </a:rPr>
              <a:t>“返せる額”</a:t>
            </a:r>
            <a:r>
              <a:rPr lang="ja-JP" altLang="en-US" sz="2800" dirty="0"/>
              <a:t>で</a:t>
            </a:r>
            <a:endParaRPr lang="en-US" altLang="ja-JP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/>
              <a:t>ローンを組むのが</a:t>
            </a:r>
            <a:r>
              <a:rPr lang="ja-JP" altLang="en-US" sz="2800" dirty="0" smtClean="0"/>
              <a:t>ポイント。</a:t>
            </a:r>
            <a:endParaRPr lang="ja-JP" altLang="en-US" sz="2800" dirty="0"/>
          </a:p>
        </p:txBody>
      </p:sp>
      <p:sp>
        <p:nvSpPr>
          <p:cNvPr id="58377" name="正方形/長方形 11"/>
          <p:cNvSpPr>
            <a:spLocks noChangeArrowheads="1"/>
          </p:cNvSpPr>
          <p:nvPr/>
        </p:nvSpPr>
        <p:spPr bwMode="auto">
          <a:xfrm>
            <a:off x="179388" y="1988840"/>
            <a:ext cx="8510587" cy="1262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 smtClean="0"/>
              <a:t>（例） </a:t>
            </a:r>
            <a:r>
              <a:rPr lang="ja-JP" altLang="en-US" sz="2800" dirty="0" smtClean="0">
                <a:latin typeface="+mj-ea"/>
                <a:ea typeface="+mj-ea"/>
              </a:rPr>
              <a:t>夫婦の合計年収　</a:t>
            </a:r>
            <a:r>
              <a:rPr lang="en-US" altLang="ja-JP" sz="2800" dirty="0" smtClean="0">
                <a:latin typeface="+mj-ea"/>
                <a:ea typeface="+mj-ea"/>
              </a:rPr>
              <a:t>500</a:t>
            </a:r>
            <a:r>
              <a:rPr lang="ja-JP" altLang="en-US" sz="2800" dirty="0" smtClean="0">
                <a:latin typeface="+mj-ea"/>
                <a:ea typeface="+mj-ea"/>
              </a:rPr>
              <a:t>万円の場合</a:t>
            </a:r>
            <a:endParaRPr lang="en-US" altLang="ja-JP" sz="2800" dirty="0" smtClean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latin typeface="+mj-ea"/>
                <a:ea typeface="+mj-ea"/>
              </a:rPr>
              <a:t>　　　　</a:t>
            </a:r>
            <a:r>
              <a:rPr lang="en-US" altLang="ja-JP" sz="2400" dirty="0" smtClean="0">
                <a:latin typeface="+mj-ea"/>
                <a:ea typeface="+mj-ea"/>
              </a:rPr>
              <a:t>1</a:t>
            </a:r>
            <a:r>
              <a:rPr lang="ja-JP" altLang="en-US" sz="2400" dirty="0" smtClean="0">
                <a:latin typeface="+mj-ea"/>
                <a:ea typeface="+mj-ea"/>
              </a:rPr>
              <a:t>年</a:t>
            </a:r>
            <a:r>
              <a:rPr lang="ja-JP" altLang="en-US" sz="2400" dirty="0">
                <a:latin typeface="+mj-ea"/>
                <a:ea typeface="+mj-ea"/>
              </a:rPr>
              <a:t>当たり</a:t>
            </a:r>
            <a:r>
              <a:rPr lang="ja-JP" altLang="en-US" sz="2400" dirty="0" smtClean="0">
                <a:latin typeface="+mj-ea"/>
                <a:ea typeface="+mj-ea"/>
              </a:rPr>
              <a:t>返済可能額　　</a:t>
            </a:r>
            <a:r>
              <a:rPr lang="en-US" altLang="ja-JP" sz="2400" dirty="0" smtClean="0">
                <a:latin typeface="+mj-ea"/>
                <a:ea typeface="+mj-ea"/>
              </a:rPr>
              <a:t>100</a:t>
            </a:r>
            <a:r>
              <a:rPr lang="ja-JP" altLang="en-US" sz="2400" dirty="0" smtClean="0">
                <a:latin typeface="+mj-ea"/>
                <a:ea typeface="+mj-ea"/>
              </a:rPr>
              <a:t>万円（</a:t>
            </a:r>
            <a:r>
              <a:rPr lang="en-US" altLang="ja-JP" sz="2400" dirty="0" smtClean="0">
                <a:latin typeface="+mj-ea"/>
                <a:ea typeface="+mj-ea"/>
              </a:rPr>
              <a:t>20</a:t>
            </a:r>
            <a:r>
              <a:rPr lang="ja-JP" altLang="en-US" sz="2400" dirty="0" smtClean="0">
                <a:latin typeface="+mj-ea"/>
                <a:ea typeface="+mj-ea"/>
              </a:rPr>
              <a:t>％）</a:t>
            </a:r>
            <a:r>
              <a:rPr lang="en-US" altLang="ja-JP" sz="2400" dirty="0" smtClean="0">
                <a:latin typeface="+mj-ea"/>
                <a:ea typeface="+mj-ea"/>
              </a:rPr>
              <a:t>〜125</a:t>
            </a:r>
            <a:r>
              <a:rPr lang="ja-JP" altLang="en-US" sz="2400" dirty="0" smtClean="0">
                <a:latin typeface="+mj-ea"/>
                <a:ea typeface="+mj-ea"/>
              </a:rPr>
              <a:t>万円（</a:t>
            </a:r>
            <a:r>
              <a:rPr lang="en-US" altLang="ja-JP" sz="2400" dirty="0" smtClean="0">
                <a:latin typeface="+mj-ea"/>
                <a:ea typeface="+mj-ea"/>
              </a:rPr>
              <a:t>25</a:t>
            </a:r>
            <a:r>
              <a:rPr lang="ja-JP" altLang="en-US" sz="2400" dirty="0" smtClean="0">
                <a:latin typeface="+mj-ea"/>
                <a:ea typeface="+mj-ea"/>
              </a:rPr>
              <a:t>％）</a:t>
            </a:r>
            <a:r>
              <a:rPr lang="en-US" altLang="ja-JP" sz="2400" dirty="0" smtClean="0">
                <a:latin typeface="+mj-ea"/>
                <a:ea typeface="+mj-ea"/>
              </a:rPr>
              <a:t/>
            </a:r>
            <a:br>
              <a:rPr lang="en-US" altLang="ja-JP" sz="2400" dirty="0" smtClean="0">
                <a:latin typeface="+mj-ea"/>
                <a:ea typeface="+mj-ea"/>
              </a:rPr>
            </a:br>
            <a:r>
              <a:rPr lang="ja-JP" altLang="en-US" sz="2400" dirty="0" smtClean="0">
                <a:latin typeface="+mj-ea"/>
                <a:ea typeface="+mj-ea"/>
              </a:rPr>
              <a:t>　　　　</a:t>
            </a:r>
            <a:r>
              <a:rPr lang="ja-JP" altLang="en-US" sz="2400" b="1" dirty="0" smtClean="0">
                <a:latin typeface="+mj-ea"/>
                <a:ea typeface="+mj-ea"/>
              </a:rPr>
              <a:t>月々の返済額　　　　　　　</a:t>
            </a:r>
            <a:r>
              <a:rPr lang="en-US" altLang="ja-JP" sz="2400" b="1" u="sng" dirty="0" smtClean="0">
                <a:latin typeface="+mj-ea"/>
                <a:ea typeface="+mj-ea"/>
              </a:rPr>
              <a:t>83,000</a:t>
            </a:r>
            <a:r>
              <a:rPr lang="ja-JP" altLang="en-US" sz="2400" b="1" u="sng" dirty="0" smtClean="0">
                <a:latin typeface="+mj-ea"/>
                <a:ea typeface="+mj-ea"/>
              </a:rPr>
              <a:t>円　</a:t>
            </a:r>
            <a:r>
              <a:rPr lang="en-US" altLang="ja-JP" sz="2400" b="1" u="sng" dirty="0" smtClean="0">
                <a:latin typeface="+mj-ea"/>
                <a:ea typeface="+mj-ea"/>
              </a:rPr>
              <a:t>〜</a:t>
            </a:r>
            <a:r>
              <a:rPr lang="ja-JP" altLang="en-US" sz="2400" b="1" u="sng" dirty="0" smtClean="0">
                <a:latin typeface="+mj-ea"/>
                <a:ea typeface="+mj-ea"/>
              </a:rPr>
              <a:t>　</a:t>
            </a:r>
            <a:r>
              <a:rPr lang="en-US" altLang="ja-JP" sz="2400" b="1" u="sng" dirty="0" smtClean="0">
                <a:latin typeface="+mj-ea"/>
                <a:ea typeface="+mj-ea"/>
              </a:rPr>
              <a:t>104,000</a:t>
            </a:r>
            <a:r>
              <a:rPr lang="ja-JP" altLang="en-US" sz="2400" b="1" u="sng" dirty="0" smtClean="0">
                <a:latin typeface="+mj-ea"/>
                <a:ea typeface="+mj-ea"/>
              </a:rPr>
              <a:t>円程度</a:t>
            </a:r>
            <a:endParaRPr lang="en-US" altLang="ja-JP" sz="2400" b="1" u="sng" dirty="0" smtClean="0">
              <a:latin typeface="+mj-ea"/>
              <a:ea typeface="+mj-ea"/>
            </a:endParaRPr>
          </a:p>
        </p:txBody>
      </p:sp>
      <p:sp>
        <p:nvSpPr>
          <p:cNvPr id="10" name="正方形/長方形 11"/>
          <p:cNvSpPr>
            <a:spLocks noChangeArrowheads="1"/>
          </p:cNvSpPr>
          <p:nvPr/>
        </p:nvSpPr>
        <p:spPr bwMode="auto">
          <a:xfrm>
            <a:off x="179388" y="3411538"/>
            <a:ext cx="8510587" cy="227754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 smtClean="0"/>
              <a:t>   ⇒</a:t>
            </a:r>
            <a:r>
              <a:rPr lang="ja-JP" altLang="en-US" sz="2800" dirty="0" smtClean="0">
                <a:latin typeface="+mj-ea"/>
                <a:ea typeface="+mj-ea"/>
              </a:rPr>
              <a:t> 月々の返済額をもとに計算した無理のない借入額</a:t>
            </a:r>
            <a:endParaRPr lang="en-US" altLang="ja-JP" sz="2800" dirty="0">
              <a:latin typeface="+mj-ea"/>
              <a:ea typeface="+mj-ea"/>
            </a:endParaRPr>
          </a:p>
          <a:p>
            <a:pPr marL="893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latin typeface="+mn-ea"/>
                <a:ea typeface="+mn-ea"/>
              </a:rPr>
              <a:t>（返済期間</a:t>
            </a:r>
            <a:r>
              <a:rPr lang="en-US" altLang="ja-JP" dirty="0" smtClean="0">
                <a:latin typeface="+mn-ea"/>
                <a:ea typeface="+mn-ea"/>
              </a:rPr>
              <a:t>35</a:t>
            </a:r>
            <a:r>
              <a:rPr lang="ja-JP" altLang="en-US" dirty="0" smtClean="0">
                <a:latin typeface="+mn-ea"/>
                <a:ea typeface="+mn-ea"/>
              </a:rPr>
              <a:t>年・元利均等返済・固定金利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％のローンの場合）</a:t>
            </a:r>
            <a:endParaRPr lang="en-US" altLang="ja-JP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　  </a:t>
            </a:r>
            <a:r>
              <a:rPr lang="ja-JP" altLang="en-US" b="1" u="sng" dirty="0" smtClean="0">
                <a:latin typeface="+mj-ea"/>
                <a:ea typeface="+mj-ea"/>
              </a:rPr>
              <a:t>返済額が月額 </a:t>
            </a:r>
            <a:r>
              <a:rPr lang="en-US" altLang="ja-JP" b="1" u="sng" dirty="0" smtClean="0">
                <a:latin typeface="+mj-ea"/>
                <a:ea typeface="+mj-ea"/>
              </a:rPr>
              <a:t>83,000</a:t>
            </a:r>
            <a:r>
              <a:rPr lang="ja-JP" altLang="en-US" b="1" u="sng" dirty="0" smtClean="0">
                <a:latin typeface="+mj-ea"/>
                <a:ea typeface="+mj-ea"/>
              </a:rPr>
              <a:t>円の場合</a:t>
            </a:r>
            <a:r>
              <a:rPr lang="ja-JP" altLang="en-US" sz="2400" b="1" u="sng" dirty="0" smtClean="0">
                <a:latin typeface="+mj-ea"/>
                <a:ea typeface="+mj-ea"/>
              </a:rPr>
              <a:t>　 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約 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2,500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万円</a:t>
            </a:r>
            <a:endParaRPr lang="en-US" altLang="ja-JP" sz="3200" b="1" u="sng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 smtClean="0">
                <a:latin typeface="+mj-ea"/>
                <a:ea typeface="+mj-ea"/>
              </a:rPr>
              <a:t>　　　     </a:t>
            </a:r>
            <a:r>
              <a:rPr lang="ja-JP" altLang="en-US" b="1" u="sng" dirty="0" smtClean="0">
                <a:latin typeface="+mj-ea"/>
                <a:ea typeface="+mj-ea"/>
              </a:rPr>
              <a:t>月額</a:t>
            </a:r>
            <a:r>
              <a:rPr lang="en-US" altLang="ja-JP" b="1" u="sng" dirty="0" smtClean="0">
                <a:latin typeface="+mj-ea"/>
                <a:ea typeface="+mj-ea"/>
              </a:rPr>
              <a:t>104,000</a:t>
            </a:r>
            <a:r>
              <a:rPr lang="ja-JP" altLang="en-US" b="1" u="sng" dirty="0" smtClean="0">
                <a:latin typeface="+mj-ea"/>
                <a:ea typeface="+mj-ea"/>
              </a:rPr>
              <a:t>円の場合</a:t>
            </a:r>
            <a:r>
              <a:rPr lang="ja-JP" altLang="en-US" sz="2400" b="1" u="sng" dirty="0" smtClean="0">
                <a:latin typeface="+mj-ea"/>
                <a:ea typeface="+mj-ea"/>
              </a:rPr>
              <a:t>   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約 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3,100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万円</a:t>
            </a:r>
            <a:endParaRPr lang="en-US" altLang="ja-JP" sz="3200" b="1" u="sng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 smtClean="0">
                <a:latin typeface="+mj-ea"/>
                <a:ea typeface="+mj-ea"/>
              </a:rPr>
              <a:t>　　</a:t>
            </a:r>
            <a:endParaRPr lang="en-US" altLang="ja-JP" sz="2400" dirty="0" smtClean="0">
              <a:latin typeface="+mj-ea"/>
              <a:ea typeface="+mj-ea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820590" y="4363690"/>
            <a:ext cx="1910660" cy="1153542"/>
          </a:xfrm>
          <a:prstGeom prst="wedgeRoundRectCallout">
            <a:avLst>
              <a:gd name="adj1" fmla="val -68653"/>
              <a:gd name="adj2" fmla="val 487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6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これ以上借りると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、教育費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や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病気への備え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等の面で不安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が生じる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かもしれません。</a:t>
            </a:r>
          </a:p>
        </p:txBody>
      </p:sp>
      <p:sp>
        <p:nvSpPr>
          <p:cNvPr id="13" name="正方形/長方形 8"/>
          <p:cNvSpPr>
            <a:spLocks noGrp="1" noChangeArrowheads="1"/>
          </p:cNvSpPr>
          <p:nvPr>
            <p:ph type="title"/>
          </p:nvPr>
        </p:nvSpPr>
        <p:spPr bwMode="auto">
          <a:xfrm>
            <a:off x="0" y="171434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 smtClean="0">
                <a:latin typeface="+mn-ea"/>
                <a:ea typeface="+mn-ea"/>
              </a:rPr>
              <a:t>（</a:t>
            </a:r>
            <a:r>
              <a:rPr lang="en-US" altLang="ja-JP" sz="3200" dirty="0" smtClean="0">
                <a:latin typeface="+mn-ea"/>
                <a:ea typeface="+mn-ea"/>
              </a:rPr>
              <a:t>3</a:t>
            </a:r>
            <a:r>
              <a:rPr lang="ja-JP" altLang="en-US" sz="3200" dirty="0" smtClean="0">
                <a:latin typeface="+mn-ea"/>
                <a:ea typeface="+mn-ea"/>
              </a:rPr>
              <a:t>）住宅資金⑦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10463" r="24103" b="42859"/>
          <a:stretch>
            <a:fillRect/>
          </a:stretch>
        </p:blipFill>
        <p:spPr bwMode="auto">
          <a:xfrm>
            <a:off x="251520" y="836712"/>
            <a:ext cx="51720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2"/>
          <p:cNvSpPr>
            <a:spLocks noChangeArrowheads="1"/>
          </p:cNvSpPr>
          <p:nvPr/>
        </p:nvSpPr>
        <p:spPr bwMode="auto">
          <a:xfrm rot="2922253">
            <a:off x="4461670" y="3431381"/>
            <a:ext cx="411162" cy="4667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 dirty="0"/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t="10202" r="23529" b="56378"/>
          <a:stretch>
            <a:fillRect/>
          </a:stretch>
        </p:blipFill>
        <p:spPr bwMode="auto">
          <a:xfrm>
            <a:off x="2339752" y="3933056"/>
            <a:ext cx="623252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580112" y="1358697"/>
            <a:ext cx="324036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/>
          <a:p>
            <a:r>
              <a:rPr lang="ja-JP" altLang="ja-JP" dirty="0" smtClean="0">
                <a:latin typeface="Century" pitchFamily="18" charset="0"/>
                <a:cs typeface="Times New Roman" pitchFamily="18" charset="0"/>
              </a:rPr>
              <a:t>住宅</a:t>
            </a:r>
            <a:r>
              <a:rPr lang="ja-JP" altLang="ja-JP" dirty="0">
                <a:latin typeface="Century" pitchFamily="18" charset="0"/>
                <a:cs typeface="Times New Roman" pitchFamily="18" charset="0"/>
              </a:rPr>
              <a:t>ローンの</a:t>
            </a:r>
            <a:r>
              <a:rPr lang="ja-JP" altLang="ja-JP" dirty="0" smtClean="0">
                <a:latin typeface="Century" pitchFamily="18" charset="0"/>
                <a:cs typeface="Times New Roman" pitchFamily="18" charset="0"/>
              </a:rPr>
              <a:t>返済額シミュレーションは、金融</a:t>
            </a:r>
            <a:r>
              <a:rPr lang="ja-JP" altLang="ja-JP" dirty="0">
                <a:latin typeface="Century" pitchFamily="18" charset="0"/>
                <a:cs typeface="Times New Roman" pitchFamily="18" charset="0"/>
              </a:rPr>
              <a:t>広報中央</a:t>
            </a:r>
            <a:r>
              <a:rPr lang="ja-JP" altLang="ja-JP" dirty="0" smtClean="0">
                <a:latin typeface="Century" pitchFamily="18" charset="0"/>
                <a:cs typeface="Times New Roman" pitchFamily="18" charset="0"/>
              </a:rPr>
              <a:t>委員会の</a:t>
            </a:r>
            <a:r>
              <a:rPr lang="ja-JP" altLang="en-US" dirty="0" smtClean="0">
                <a:latin typeface="Century" pitchFamily="18" charset="0"/>
                <a:cs typeface="Times New Roman" pitchFamily="18" charset="0"/>
              </a:rPr>
              <a:t>ホームページ</a:t>
            </a:r>
            <a:r>
              <a:rPr lang="en-US" altLang="ja-JP" dirty="0" smtClean="0">
                <a:latin typeface="+mn-lt"/>
                <a:ea typeface="+mn-ea"/>
                <a:cs typeface="Times New Roman" pitchFamily="18" charset="0"/>
              </a:rPr>
              <a:t>『</a:t>
            </a:r>
            <a:r>
              <a:rPr lang="ja-JP" altLang="en-US" dirty="0" smtClean="0">
                <a:latin typeface="+mn-lt"/>
                <a:ea typeface="+mn-ea"/>
                <a:cs typeface="Times New Roman" pitchFamily="18" charset="0"/>
              </a:rPr>
              <a:t>知る</a:t>
            </a:r>
            <a:r>
              <a:rPr lang="ja-JP" altLang="en-US" dirty="0" err="1" smtClean="0">
                <a:latin typeface="+mn-lt"/>
                <a:ea typeface="+mn-ea"/>
                <a:cs typeface="Times New Roman" pitchFamily="18" charset="0"/>
              </a:rPr>
              <a:t>ぽる</a:t>
            </a:r>
            <a:r>
              <a:rPr lang="ja-JP" altLang="en-US" dirty="0" smtClean="0">
                <a:latin typeface="+mn-lt"/>
                <a:ea typeface="+mn-ea"/>
                <a:cs typeface="Times New Roman" pitchFamily="18" charset="0"/>
              </a:rPr>
              <a:t>と</a:t>
            </a:r>
            <a:r>
              <a:rPr lang="en-US" altLang="ja-JP" dirty="0" smtClean="0">
                <a:latin typeface="+mn-lt"/>
                <a:ea typeface="+mn-ea"/>
                <a:cs typeface="Times New Roman" pitchFamily="18" charset="0"/>
              </a:rPr>
              <a:t>』</a:t>
            </a:r>
            <a:r>
              <a:rPr lang="ja-JP" altLang="en-US" dirty="0" err="1" smtClean="0">
                <a:latin typeface="+mn-lt"/>
                <a:ea typeface="+mn-ea"/>
                <a:cs typeface="Times New Roman" pitchFamily="18" charset="0"/>
              </a:rPr>
              <a:t>で</a:t>
            </a:r>
            <a:r>
              <a:rPr lang="ja-JP" altLang="en-US" dirty="0" err="1" smtClean="0">
                <a:latin typeface="Century" pitchFamily="18" charset="0"/>
                <a:cs typeface="Times New Roman" pitchFamily="18" charset="0"/>
              </a:rPr>
              <a:t>簡</a:t>
            </a:r>
            <a:r>
              <a:rPr lang="ja-JP" altLang="en-US" dirty="0" smtClean="0">
                <a:latin typeface="Century" pitchFamily="18" charset="0"/>
                <a:cs typeface="Times New Roman" pitchFamily="18" charset="0"/>
              </a:rPr>
              <a:t>単</a:t>
            </a:r>
            <a:r>
              <a:rPr lang="ja-JP" altLang="en-US" dirty="0">
                <a:latin typeface="Century" pitchFamily="18" charset="0"/>
                <a:cs typeface="Times New Roman" pitchFamily="18" charset="0"/>
              </a:rPr>
              <a:t>に行うことができます。</a:t>
            </a:r>
            <a:endParaRPr lang="ja-JP" altLang="en-US" dirty="0"/>
          </a:p>
        </p:txBody>
      </p:sp>
      <p:sp>
        <p:nvSpPr>
          <p:cNvPr id="24587" name="タイトル 2"/>
          <p:cNvSpPr>
            <a:spLocks noGrp="1"/>
          </p:cNvSpPr>
          <p:nvPr>
            <p:ph type="title"/>
          </p:nvPr>
        </p:nvSpPr>
        <p:spPr>
          <a:xfrm>
            <a:off x="0" y="147600"/>
            <a:ext cx="9143999" cy="583200"/>
          </a:xfrm>
        </p:spPr>
        <p:txBody>
          <a:bodyPr/>
          <a:lstStyle/>
          <a:p>
            <a:pPr eaLnBrk="1" hangingPunct="1"/>
            <a:r>
              <a:rPr lang="ja-JP" altLang="en-US" sz="2800" dirty="0" smtClean="0">
                <a:latin typeface="+mn-ea"/>
                <a:ea typeface="+mn-ea"/>
              </a:rPr>
              <a:t>（参考）住宅ローン返済額の試算</a:t>
            </a: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8CC7B-F1AA-4FA4-BF2B-F34D01D792C7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25603" name="タイトル 16"/>
          <p:cNvSpPr>
            <a:spLocks noGrp="1"/>
          </p:cNvSpPr>
          <p:nvPr>
            <p:ph type="title" idx="4294967295"/>
          </p:nvPr>
        </p:nvSpPr>
        <p:spPr>
          <a:xfrm>
            <a:off x="2105057" y="1438332"/>
            <a:ext cx="7020000" cy="1179513"/>
          </a:xfrm>
        </p:spPr>
        <p:txBody>
          <a:bodyPr/>
          <a:lstStyle/>
          <a:p>
            <a:pPr eaLnBrk="1" hangingPunct="1"/>
            <a:r>
              <a:rPr lang="en-US" altLang="ja-JP" sz="2400" dirty="0" smtClean="0"/>
              <a:t>25</a:t>
            </a:r>
            <a:r>
              <a:rPr lang="ja-JP" altLang="en-US" sz="2400" dirty="0" smtClean="0"/>
              <a:t>歳で、</a:t>
            </a:r>
            <a:r>
              <a:rPr lang="en-US" altLang="ja-JP" sz="2400" dirty="0" smtClean="0"/>
              <a:t>4,200</a:t>
            </a:r>
            <a:r>
              <a:rPr lang="ja-JP" altLang="en-US" sz="2400" dirty="0" smtClean="0"/>
              <a:t>万円の新築マンションを購入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自己資金</a:t>
            </a:r>
            <a:r>
              <a:rPr lang="en-US" altLang="ja-JP" sz="2400" dirty="0" smtClean="0"/>
              <a:t>200</a:t>
            </a:r>
            <a:r>
              <a:rPr lang="ja-JP" altLang="en-US" sz="2400" dirty="0" smtClean="0"/>
              <a:t>万円、</a:t>
            </a:r>
            <a:r>
              <a:rPr lang="en-US" altLang="ja-JP" sz="2400" dirty="0" smtClean="0"/>
              <a:t>35</a:t>
            </a:r>
            <a:r>
              <a:rPr lang="ja-JP" altLang="en-US" sz="2400" dirty="0" smtClean="0"/>
              <a:t>年ローン（</a:t>
            </a:r>
            <a:r>
              <a:rPr lang="en-US" altLang="ja-JP" sz="2400" dirty="0" smtClean="0"/>
              <a:t>4,000</a:t>
            </a:r>
            <a:r>
              <a:rPr lang="ja-JP" altLang="en-US" sz="2400" dirty="0" smtClean="0"/>
              <a:t>万円）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返済月額　</a:t>
            </a:r>
            <a:r>
              <a:rPr lang="en-US" altLang="ja-JP" sz="2400" dirty="0" smtClean="0"/>
              <a:t>132,505</a:t>
            </a:r>
            <a:r>
              <a:rPr lang="ja-JP" altLang="en-US" sz="2400" dirty="0" smtClean="0"/>
              <a:t>円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637604" y="396078"/>
            <a:ext cx="6435725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200" dirty="0">
                <a:solidFill>
                  <a:schemeClr val="tx2"/>
                </a:solidFill>
                <a:latin typeface="+mj-ea"/>
                <a:ea typeface="ＭＳ Ｐゴシック" pitchFamily="50" charset="-128"/>
              </a:rPr>
              <a:t>　</a:t>
            </a:r>
            <a:r>
              <a:rPr lang="ja-JP" altLang="en-US" sz="3200" dirty="0">
                <a:latin typeface="+mj-ea"/>
                <a:ea typeface="ＭＳ Ｐゴシック" pitchFamily="50" charset="-128"/>
              </a:rPr>
              <a:t>比べてみよう！考えてみよう！</a:t>
            </a:r>
            <a:endParaRPr lang="en-US" altLang="ja-JP" sz="3200" dirty="0">
              <a:latin typeface="+mj-ea"/>
              <a:ea typeface="ＭＳ Ｐゴシック" pitchFamily="50" charset="-128"/>
            </a:endParaRPr>
          </a:p>
        </p:txBody>
      </p:sp>
      <p:sp>
        <p:nvSpPr>
          <p:cNvPr id="25606" name="タイトル 16"/>
          <p:cNvSpPr txBox="1">
            <a:spLocks/>
          </p:cNvSpPr>
          <p:nvPr/>
        </p:nvSpPr>
        <p:spPr bwMode="auto">
          <a:xfrm>
            <a:off x="2124075" y="2679442"/>
            <a:ext cx="7019925" cy="146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2400" dirty="0">
                <a:latin typeface="Calibri Light" pitchFamily="34" charset="0"/>
              </a:rPr>
              <a:t>25</a:t>
            </a:r>
            <a:r>
              <a:rPr lang="ja-JP" altLang="en-US" sz="2400" dirty="0">
                <a:latin typeface="Calibri Light" pitchFamily="34" charset="0"/>
              </a:rPr>
              <a:t>歳</a:t>
            </a:r>
            <a:r>
              <a:rPr lang="en-US" altLang="ja-JP" sz="2400" dirty="0">
                <a:latin typeface="Calibri Light" pitchFamily="34" charset="0"/>
              </a:rPr>
              <a:t>〜40</a:t>
            </a:r>
            <a:r>
              <a:rPr lang="ja-JP" altLang="en-US" sz="2400" dirty="0">
                <a:latin typeface="Calibri Light" pitchFamily="34" charset="0"/>
              </a:rPr>
              <a:t>歳までは、家賃</a:t>
            </a:r>
            <a:r>
              <a:rPr lang="en-US" altLang="ja-JP" sz="2400" dirty="0">
                <a:latin typeface="Calibri Light" pitchFamily="34" charset="0"/>
              </a:rPr>
              <a:t>13</a:t>
            </a:r>
            <a:r>
              <a:rPr lang="ja-JP" altLang="en-US" sz="2400" dirty="0">
                <a:latin typeface="Calibri Light" pitchFamily="34" charset="0"/>
              </a:rPr>
              <a:t>万円の賃貸住宅</a:t>
            </a:r>
            <a:r>
              <a:rPr lang="en-US" altLang="ja-JP" sz="2400" dirty="0">
                <a:latin typeface="Calibri Light" pitchFamily="34" charset="0"/>
              </a:rPr>
              <a:t>40</a:t>
            </a:r>
            <a:r>
              <a:rPr lang="ja-JP" altLang="en-US" sz="2400" dirty="0">
                <a:latin typeface="Calibri Light" pitchFamily="34" charset="0"/>
              </a:rPr>
              <a:t>歳で、</a:t>
            </a:r>
            <a:r>
              <a:rPr lang="en-US" altLang="ja-JP" sz="2400" dirty="0">
                <a:latin typeface="Calibri Light" pitchFamily="34" charset="0"/>
              </a:rPr>
              <a:t>2,500</a:t>
            </a:r>
            <a:r>
              <a:rPr lang="ja-JP" altLang="en-US" sz="2400" dirty="0">
                <a:latin typeface="Calibri Light" pitchFamily="34" charset="0"/>
              </a:rPr>
              <a:t>万円の中古マンションを購入</a:t>
            </a:r>
            <a:endParaRPr lang="en-US" altLang="ja-JP" sz="2400" dirty="0">
              <a:latin typeface="Calibri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dirty="0">
                <a:latin typeface="Calibri Light" pitchFamily="34" charset="0"/>
              </a:rPr>
              <a:t>自己資金</a:t>
            </a:r>
            <a:r>
              <a:rPr lang="en-US" altLang="ja-JP" sz="2400" dirty="0">
                <a:latin typeface="Calibri Light" pitchFamily="34" charset="0"/>
              </a:rPr>
              <a:t>1,500</a:t>
            </a:r>
            <a:r>
              <a:rPr lang="ja-JP" altLang="en-US" sz="2400" dirty="0">
                <a:latin typeface="Calibri Light" pitchFamily="34" charset="0"/>
              </a:rPr>
              <a:t>万円、</a:t>
            </a:r>
            <a:r>
              <a:rPr lang="en-US" altLang="ja-JP" sz="2400" dirty="0">
                <a:latin typeface="Calibri Light" pitchFamily="34" charset="0"/>
              </a:rPr>
              <a:t>20</a:t>
            </a:r>
            <a:r>
              <a:rPr lang="ja-JP" altLang="en-US" sz="2400" dirty="0">
                <a:latin typeface="Calibri Light" pitchFamily="34" charset="0"/>
              </a:rPr>
              <a:t>年ローン（</a:t>
            </a:r>
            <a:r>
              <a:rPr lang="en-US" altLang="ja-JP" sz="2400" dirty="0">
                <a:latin typeface="Calibri Light" pitchFamily="34" charset="0"/>
              </a:rPr>
              <a:t>1,000</a:t>
            </a:r>
            <a:r>
              <a:rPr lang="ja-JP" altLang="en-US" sz="2400" dirty="0">
                <a:latin typeface="Calibri Light" pitchFamily="34" charset="0"/>
              </a:rPr>
              <a:t>万円）</a:t>
            </a:r>
            <a:endParaRPr lang="en-US" altLang="ja-JP" sz="2400" dirty="0">
              <a:latin typeface="Calibri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dirty="0">
                <a:latin typeface="Calibri Light" pitchFamily="34" charset="0"/>
              </a:rPr>
              <a:t>返済月額　</a:t>
            </a:r>
            <a:r>
              <a:rPr lang="en-US" altLang="ja-JP" sz="2400" dirty="0">
                <a:latin typeface="Calibri Light" pitchFamily="34" charset="0"/>
              </a:rPr>
              <a:t>50,600</a:t>
            </a:r>
            <a:r>
              <a:rPr lang="ja-JP" altLang="en-US" sz="2400" dirty="0">
                <a:latin typeface="Calibri Light" pitchFamily="34" charset="0"/>
              </a:rPr>
              <a:t>円</a:t>
            </a:r>
          </a:p>
        </p:txBody>
      </p:sp>
      <p:sp>
        <p:nvSpPr>
          <p:cNvPr id="25607" name="タイトル 16"/>
          <p:cNvSpPr txBox="1">
            <a:spLocks/>
          </p:cNvSpPr>
          <p:nvPr/>
        </p:nvSpPr>
        <p:spPr bwMode="auto">
          <a:xfrm>
            <a:off x="2232248" y="4762698"/>
            <a:ext cx="6588224" cy="57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2400" dirty="0" smtClean="0">
                <a:latin typeface="Calibri Light" pitchFamily="34" charset="0"/>
              </a:rPr>
              <a:t>一</a:t>
            </a:r>
            <a:r>
              <a:rPr lang="ja-JP" altLang="en-US" sz="2400" dirty="0">
                <a:latin typeface="Calibri Light" pitchFamily="34" charset="0"/>
              </a:rPr>
              <a:t>生涯、賃貸</a:t>
            </a:r>
            <a:r>
              <a:rPr lang="ja-JP" altLang="en-US" sz="2400" dirty="0" smtClean="0">
                <a:latin typeface="Calibri Light" pitchFamily="34" charset="0"/>
              </a:rPr>
              <a:t>住宅（家賃</a:t>
            </a:r>
            <a:r>
              <a:rPr lang="en-US" altLang="ja-JP" sz="2400" dirty="0" smtClean="0">
                <a:latin typeface="Calibri Light" pitchFamily="34" charset="0"/>
              </a:rPr>
              <a:t>13</a:t>
            </a:r>
            <a:r>
              <a:rPr lang="ja-JP" altLang="en-US" sz="2400" dirty="0">
                <a:latin typeface="Calibri Light" pitchFamily="34" charset="0"/>
              </a:rPr>
              <a:t>万円）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395536" y="5589240"/>
            <a:ext cx="8208912" cy="936104"/>
          </a:xfrm>
          <a:prstGeom prst="round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ja-JP" sz="2400" dirty="0">
                <a:latin typeface="+mn-ea"/>
              </a:rPr>
              <a:t>25</a:t>
            </a:r>
            <a:r>
              <a:rPr lang="ja-JP" altLang="en-US" sz="2400" dirty="0">
                <a:latin typeface="+mn-ea"/>
              </a:rPr>
              <a:t>歳から</a:t>
            </a:r>
            <a:r>
              <a:rPr lang="en-US" altLang="ja-JP" sz="2400" dirty="0">
                <a:latin typeface="+mn-ea"/>
              </a:rPr>
              <a:t>60</a:t>
            </a:r>
            <a:r>
              <a:rPr lang="ja-JP" altLang="en-US" sz="2400" dirty="0">
                <a:latin typeface="+mn-ea"/>
              </a:rPr>
              <a:t>歳まで</a:t>
            </a:r>
            <a:r>
              <a:rPr lang="ja-JP" altLang="en-US" sz="2400" dirty="0" smtClean="0">
                <a:latin typeface="+mn-ea"/>
              </a:rPr>
              <a:t>の暮らし</a:t>
            </a:r>
            <a:r>
              <a:rPr lang="ja-JP" altLang="en-US" sz="2400" dirty="0">
                <a:latin typeface="+mn-ea"/>
              </a:rPr>
              <a:t>を考えた場合</a:t>
            </a:r>
            <a:r>
              <a:rPr lang="ja-JP" altLang="en-US" sz="2400" dirty="0" smtClean="0">
                <a:latin typeface="+mn-ea"/>
              </a:rPr>
              <a:t>、それぞれ</a:t>
            </a:r>
            <a:r>
              <a:rPr lang="ja-JP" altLang="en-US" sz="2400" dirty="0">
                <a:latin typeface="+mn-ea"/>
              </a:rPr>
              <a:t>のメリット・デメリット、</a:t>
            </a:r>
            <a:r>
              <a:rPr lang="ja-JP" altLang="en-US" sz="2400" dirty="0" smtClean="0">
                <a:latin typeface="+mn-ea"/>
              </a:rPr>
              <a:t>資金面での留意点</a:t>
            </a:r>
            <a:r>
              <a:rPr lang="ja-JP" altLang="en-US" sz="2400" dirty="0">
                <a:latin typeface="+mn-ea"/>
              </a:rPr>
              <a:t>について話し合ってみよう！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250478" y="1556792"/>
            <a:ext cx="1873250" cy="788987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</a:t>
            </a:r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さん</a:t>
            </a:r>
          </a:p>
        </p:txBody>
      </p:sp>
      <p:sp>
        <p:nvSpPr>
          <p:cNvPr id="29" name="円/楕円 28"/>
          <p:cNvSpPr/>
          <p:nvPr/>
        </p:nvSpPr>
        <p:spPr>
          <a:xfrm>
            <a:off x="231807" y="2977237"/>
            <a:ext cx="1873250" cy="788987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B</a:t>
            </a:r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さん</a:t>
            </a:r>
          </a:p>
        </p:txBody>
      </p:sp>
      <p:sp>
        <p:nvSpPr>
          <p:cNvPr id="30" name="円/楕円 29"/>
          <p:cNvSpPr/>
          <p:nvPr/>
        </p:nvSpPr>
        <p:spPr>
          <a:xfrm>
            <a:off x="322486" y="4655936"/>
            <a:ext cx="1873250" cy="788987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C</a:t>
            </a:r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さん</a:t>
            </a:r>
          </a:p>
        </p:txBody>
      </p:sp>
      <p:sp>
        <p:nvSpPr>
          <p:cNvPr id="25613" name="テキスト ボックス 5"/>
          <p:cNvSpPr txBox="1">
            <a:spLocks noChangeArrowheads="1"/>
          </p:cNvSpPr>
          <p:nvPr/>
        </p:nvSpPr>
        <p:spPr bwMode="auto">
          <a:xfrm>
            <a:off x="2577280" y="4132716"/>
            <a:ext cx="655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※</a:t>
            </a:r>
            <a:r>
              <a:rPr lang="ja-JP" altLang="en-US" sz="1400" dirty="0"/>
              <a:t>　</a:t>
            </a:r>
            <a:r>
              <a:rPr lang="en-US" altLang="ja-JP" sz="1400" dirty="0" smtClean="0"/>
              <a:t>A</a:t>
            </a:r>
            <a:r>
              <a:rPr lang="ja-JP" altLang="en-US" sz="1400" dirty="0" smtClean="0"/>
              <a:t>さん、</a:t>
            </a:r>
            <a:r>
              <a:rPr lang="en-US" altLang="ja-JP" sz="1400" dirty="0" smtClean="0"/>
              <a:t>B</a:t>
            </a:r>
            <a:r>
              <a:rPr lang="ja-JP" altLang="en-US" sz="1400" dirty="0" err="1"/>
              <a:t>さん</a:t>
            </a:r>
            <a:r>
              <a:rPr lang="ja-JP" altLang="en-US" sz="1400" dirty="0" smtClean="0"/>
              <a:t>ともに、固定</a:t>
            </a:r>
            <a:r>
              <a:rPr lang="ja-JP" altLang="en-US" sz="1400" dirty="0"/>
              <a:t>金利</a:t>
            </a:r>
            <a:r>
              <a:rPr lang="ja-JP" altLang="en-US" sz="1400" dirty="0" smtClean="0"/>
              <a:t>（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％）・元利</a:t>
            </a:r>
            <a:r>
              <a:rPr lang="ja-JP" altLang="en-US" sz="1400" dirty="0"/>
              <a:t>均等</a:t>
            </a:r>
            <a:r>
              <a:rPr lang="ja-JP" altLang="en-US" sz="1400" dirty="0" smtClean="0"/>
              <a:t>返済・ボーナス</a:t>
            </a:r>
            <a:r>
              <a:rPr lang="ja-JP" altLang="en-US" sz="1400" dirty="0"/>
              <a:t>返済無しの条件。</a:t>
            </a:r>
            <a:endParaRPr lang="en-US" altLang="ja-JP" sz="1400" dirty="0"/>
          </a:p>
          <a:p>
            <a:pPr eaLnBrk="1" hangingPunct="1"/>
            <a:r>
              <a:rPr lang="ja-JP" altLang="en-US" sz="1400" dirty="0"/>
              <a:t>　　 また、税金や諸費用は考慮しない</a:t>
            </a:r>
            <a:r>
              <a:rPr lang="ja-JP" altLang="en-US" sz="1400" dirty="0" smtClean="0"/>
              <a:t>。</a:t>
            </a:r>
            <a:endParaRPr lang="en-US" altLang="ja-JP" sz="1400" b="1" u="sng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12393" y="364100"/>
            <a:ext cx="2160587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+mj-ea"/>
                <a:ea typeface="+mj-ea"/>
              </a:rPr>
              <a:t>ﾃﾞｨｽｶｯｼｮﾝ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6"/>
          <p:cNvSpPr>
            <a:spLocks noGrp="1"/>
          </p:cNvSpPr>
          <p:nvPr>
            <p:ph type="title"/>
          </p:nvPr>
        </p:nvSpPr>
        <p:spPr>
          <a:xfrm>
            <a:off x="2304000" y="464416"/>
            <a:ext cx="6552000" cy="588320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25</a:t>
            </a:r>
            <a:r>
              <a:rPr lang="ja-JP" altLang="en-US" sz="2800" dirty="0" smtClean="0"/>
              <a:t>歳で</a:t>
            </a:r>
            <a:r>
              <a:rPr lang="en-US" altLang="ja-JP" sz="2800" dirty="0" smtClean="0"/>
              <a:t>4,200</a:t>
            </a:r>
            <a:r>
              <a:rPr lang="ja-JP" altLang="en-US" sz="2800" dirty="0" smtClean="0"/>
              <a:t>万円の新築マンションを購入</a:t>
            </a: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8CC7B-F1AA-4FA4-BF2B-F34D01D792C7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50180" name="タイトル 16"/>
          <p:cNvSpPr txBox="1">
            <a:spLocks/>
          </p:cNvSpPr>
          <p:nvPr/>
        </p:nvSpPr>
        <p:spPr bwMode="auto">
          <a:xfrm>
            <a:off x="2304000" y="2062800"/>
            <a:ext cx="6552000" cy="13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2800" dirty="0">
                <a:latin typeface="Calibri Light" pitchFamily="34" charset="0"/>
              </a:rPr>
              <a:t>40</a:t>
            </a:r>
            <a:r>
              <a:rPr lang="ja-JP" altLang="en-US" sz="2800" dirty="0">
                <a:latin typeface="Calibri Light" pitchFamily="34" charset="0"/>
              </a:rPr>
              <a:t>歳で</a:t>
            </a:r>
            <a:r>
              <a:rPr lang="en-US" altLang="ja-JP" sz="2800" dirty="0">
                <a:latin typeface="Calibri Light" pitchFamily="34" charset="0"/>
              </a:rPr>
              <a:t>2,500</a:t>
            </a:r>
            <a:r>
              <a:rPr lang="ja-JP" altLang="en-US" sz="2800" dirty="0">
                <a:latin typeface="Calibri Light" pitchFamily="34" charset="0"/>
              </a:rPr>
              <a:t>万円の中古マンションを購入</a:t>
            </a:r>
          </a:p>
        </p:txBody>
      </p:sp>
      <p:sp>
        <p:nvSpPr>
          <p:cNvPr id="50181" name="タイトル 16"/>
          <p:cNvSpPr txBox="1">
            <a:spLocks/>
          </p:cNvSpPr>
          <p:nvPr/>
        </p:nvSpPr>
        <p:spPr bwMode="auto">
          <a:xfrm>
            <a:off x="2304000" y="4150800"/>
            <a:ext cx="6552000" cy="13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2800" dirty="0" smtClean="0">
                <a:latin typeface="Calibri Light" pitchFamily="34" charset="0"/>
              </a:rPr>
              <a:t>一</a:t>
            </a:r>
            <a:r>
              <a:rPr lang="ja-JP" altLang="en-US" sz="2800" dirty="0">
                <a:latin typeface="Calibri Light" pitchFamily="34" charset="0"/>
              </a:rPr>
              <a:t>生涯、賃貸</a:t>
            </a:r>
            <a:r>
              <a:rPr lang="ja-JP" altLang="en-US" sz="2800" dirty="0" smtClean="0">
                <a:latin typeface="Calibri Light" pitchFamily="34" charset="0"/>
              </a:rPr>
              <a:t>住宅（家賃</a:t>
            </a:r>
            <a:r>
              <a:rPr lang="en-US" altLang="ja-JP" sz="2800" dirty="0" smtClean="0">
                <a:latin typeface="Calibri Light" pitchFamily="34" charset="0"/>
              </a:rPr>
              <a:t>13</a:t>
            </a:r>
            <a:r>
              <a:rPr lang="ja-JP" altLang="en-US" sz="2800" dirty="0">
                <a:latin typeface="Calibri Light" pitchFamily="34" charset="0"/>
              </a:rPr>
              <a:t>万円）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345600" y="320400"/>
            <a:ext cx="1873250" cy="790575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</a:t>
            </a:r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さん</a:t>
            </a:r>
          </a:p>
        </p:txBody>
      </p:sp>
      <p:sp>
        <p:nvSpPr>
          <p:cNvPr id="29" name="円/楕円 28"/>
          <p:cNvSpPr/>
          <p:nvPr/>
        </p:nvSpPr>
        <p:spPr>
          <a:xfrm>
            <a:off x="345600" y="2361600"/>
            <a:ext cx="1873250" cy="790575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B</a:t>
            </a:r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さん</a:t>
            </a:r>
          </a:p>
        </p:txBody>
      </p:sp>
      <p:sp>
        <p:nvSpPr>
          <p:cNvPr id="30" name="円/楕円 29"/>
          <p:cNvSpPr/>
          <p:nvPr/>
        </p:nvSpPr>
        <p:spPr>
          <a:xfrm>
            <a:off x="345600" y="4438800"/>
            <a:ext cx="1871663" cy="788987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C</a:t>
            </a:r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さん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268000" y="1018800"/>
            <a:ext cx="6480000" cy="12600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（ローン支払い）月額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132,505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円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×12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ヵ月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×35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年＝総額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5,565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万円</a:t>
            </a:r>
            <a:endParaRPr lang="en-US" altLang="ja-JP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algn="r" eaLnBrk="1" hangingPunct="1">
              <a:defRPr/>
            </a:pP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（うち、支払利息＝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1,565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万円</a:t>
            </a:r>
            <a:r>
              <a:rPr lang="ja-JP" altLang="en-US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）</a:t>
            </a:r>
            <a:endParaRPr lang="en-US" altLang="ja-JP" dirty="0" smtClean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※</a:t>
            </a:r>
            <a:r>
              <a:rPr lang="ja-JP" altLang="en-US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借入額が多いため、利息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負担が</a:t>
            </a:r>
            <a:r>
              <a:rPr lang="ja-JP" altLang="en-US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大きい。</a:t>
            </a:r>
            <a:endParaRPr lang="en-US" altLang="ja-JP" dirty="0" smtClean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marL="268288" eaLnBrk="1" hangingPunct="1">
              <a:spcBef>
                <a:spcPts val="0"/>
              </a:spcBef>
              <a:defRPr/>
            </a:pPr>
            <a:r>
              <a:rPr lang="ja-JP" altLang="en-US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リフォーム費用は別途必要。</a:t>
            </a:r>
            <a:endParaRPr lang="en-US" altLang="ja-JP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68000" y="2952000"/>
            <a:ext cx="6480000" cy="15462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893763" eaLnBrk="1" hangingPunct="1">
              <a:defRPr/>
            </a:pP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（</a:t>
            </a:r>
            <a:r>
              <a:rPr lang="ja-JP" altLang="en-US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家　　　賃）　　 月額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130,000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円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×12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ヵ月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×15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年＝総額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2,340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万円</a:t>
            </a:r>
            <a:endParaRPr lang="en-US" altLang="ja-JP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eaLnBrk="1" hangingPunct="1">
              <a:defRPr/>
            </a:pP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（ローン支払い）</a:t>
            </a:r>
            <a:r>
              <a:rPr lang="ja-JP" altLang="en-US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月額  </a:t>
            </a:r>
            <a:r>
              <a:rPr lang="en-US" altLang="ja-JP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50,600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円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×12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ヵ月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×20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年≒総額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1,214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万円</a:t>
            </a:r>
            <a:endParaRPr lang="en-US" altLang="ja-JP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algn="r" eaLnBrk="1" hangingPunct="1">
              <a:defRPr/>
            </a:pP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（うち、支払利息＝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214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万円</a:t>
            </a:r>
            <a:r>
              <a:rPr lang="ja-JP" altLang="en-US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）</a:t>
            </a:r>
            <a:endParaRPr lang="en-US" altLang="ja-JP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eaLnBrk="1" hangingPunct="1"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※</a:t>
            </a:r>
            <a:r>
              <a:rPr lang="ja-JP" altLang="en-US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借入額が少ないため、利息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負担が</a:t>
            </a:r>
            <a:r>
              <a:rPr lang="ja-JP" altLang="en-US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少ない。</a:t>
            </a:r>
            <a:endParaRPr lang="en-US" altLang="ja-JP" dirty="0" smtClean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marL="268288" eaLnBrk="1" hangingPunct="1">
              <a:defRPr/>
            </a:pPr>
            <a:r>
              <a:rPr lang="ja-JP" altLang="en-US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リフォーム費用は別途必要。</a:t>
            </a:r>
            <a:endParaRPr lang="en-US" altLang="ja-JP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268000" y="5086800"/>
            <a:ext cx="6480000" cy="115051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Aft>
                <a:spcPts val="600"/>
              </a:spcAft>
              <a:defRPr/>
            </a:pP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（</a:t>
            </a:r>
            <a:r>
              <a:rPr lang="ja-JP" altLang="en-US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家　賃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）月額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130,000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円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×12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ヵ月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×35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年＝総額</a:t>
            </a: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5,460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万円</a:t>
            </a:r>
            <a:endParaRPr lang="en-US" altLang="ja-JP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eaLnBrk="1" hangingPunct="1">
              <a:defRPr/>
            </a:pPr>
            <a:r>
              <a:rPr lang="en-US" altLang="ja-JP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※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負債が</a:t>
            </a:r>
            <a:r>
              <a:rPr lang="ja-JP" altLang="en-US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無い。更新手数料等が必要。</a:t>
            </a:r>
            <a:endParaRPr lang="en-US" altLang="ja-JP" dirty="0" smtClean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marL="268288" eaLnBrk="1" hangingPunct="1"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60</a:t>
            </a:r>
            <a:r>
              <a:rPr lang="ja-JP" altLang="en-US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歳以降も</a:t>
            </a:r>
            <a:r>
              <a:rPr lang="ja-JP" altLang="en-US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家賃を払い続ける必要がある。</a:t>
            </a:r>
            <a:endParaRPr lang="en-US" altLang="ja-JP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260766"/>
              </p:ext>
            </p:extLst>
          </p:nvPr>
        </p:nvGraphicFramePr>
        <p:xfrm>
          <a:off x="323850" y="1397858"/>
          <a:ext cx="8496300" cy="491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23"/>
                <a:gridCol w="3384673"/>
                <a:gridCol w="4463604"/>
              </a:tblGrid>
              <a:tr h="515895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33" marR="9143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賃　貸</a:t>
                      </a:r>
                      <a:endParaRPr kumimoji="1" lang="ja-JP" altLang="en-US" sz="2800" dirty="0"/>
                    </a:p>
                  </a:txBody>
                  <a:tcPr marL="91433" marR="9143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持家購入</a:t>
                      </a:r>
                      <a:endParaRPr kumimoji="1" lang="ja-JP" altLang="en-US" sz="2800" dirty="0"/>
                    </a:p>
                  </a:txBody>
                  <a:tcPr marL="91433" marR="9143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3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rgbClr val="FF0000"/>
                          </a:solidFill>
                        </a:rPr>
                        <a:t>メリット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91433" marR="91433" marT="45724" marB="45724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l"/>
                      </a:pPr>
                      <a:r>
                        <a:rPr kumimoji="1" lang="ja-JP" altLang="en-US" sz="1800" dirty="0" smtClean="0"/>
                        <a:t>転居がしやすい（ライフプランに合わせて住み替えできる）</a:t>
                      </a:r>
                      <a:endParaRPr kumimoji="1" lang="en-US" altLang="ja-JP" sz="18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800" dirty="0" smtClean="0"/>
                        <a:t>水回り等の修理に自己負担がかからない。　　</a:t>
                      </a:r>
                      <a:endParaRPr kumimoji="1" lang="en-US" altLang="ja-JP" sz="18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管理組合や町内会などの煩わしさがない。　等　　　　　　　　　　　　　　　　　</a:t>
                      </a:r>
                      <a:endParaRPr kumimoji="1" lang="ja-JP" altLang="en-US" sz="1800" dirty="0"/>
                    </a:p>
                  </a:txBody>
                  <a:tcPr marL="91433" marR="9143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l"/>
                      </a:pPr>
                      <a:r>
                        <a:rPr kumimoji="1" lang="ja-JP" altLang="en-US" sz="1800" dirty="0" smtClean="0"/>
                        <a:t>自分の好みやライフスタイル合わせて部屋を変えられる。</a:t>
                      </a:r>
                      <a:endParaRPr kumimoji="1" lang="en-US" altLang="ja-JP" sz="1800" dirty="0" smtClean="0"/>
                    </a:p>
                    <a:p>
                      <a:pPr marL="285750" indent="-285750">
                        <a:buFont typeface="Wingdings" pitchFamily="2" charset="2"/>
                        <a:buChar char="l"/>
                      </a:pPr>
                      <a:r>
                        <a:rPr kumimoji="1" lang="ja-JP" altLang="en-US" sz="1800" dirty="0" smtClean="0"/>
                        <a:t>ローン完済後は資産として土地／住宅が残る（子供にも譲れる）。</a:t>
                      </a:r>
                      <a:endParaRPr kumimoji="1" lang="en-US" altLang="ja-JP" sz="1800" dirty="0" smtClean="0"/>
                    </a:p>
                    <a:p>
                      <a:pPr marL="285750" indent="-285750">
                        <a:buFont typeface="Wingdings" pitchFamily="2" charset="2"/>
                        <a:buChar char="l"/>
                      </a:pPr>
                      <a:r>
                        <a:rPr kumimoji="1" lang="ja-JP" altLang="en-US" sz="1800" dirty="0" smtClean="0"/>
                        <a:t>地域との親交が生まれやすい。　等　　　　　　　　　　　　　　　　　　</a:t>
                      </a:r>
                      <a:endParaRPr kumimoji="1" lang="ja-JP" altLang="en-US" sz="1800" dirty="0"/>
                    </a:p>
                  </a:txBody>
                  <a:tcPr marL="91433" marR="9143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049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rgbClr val="7030A0"/>
                          </a:solidFill>
                        </a:rPr>
                        <a:t>デメリット</a:t>
                      </a:r>
                      <a:endParaRPr kumimoji="1" lang="ja-JP" alt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 marL="91433" marR="91433" marT="45724" marB="45724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n"/>
                      </a:pPr>
                      <a:r>
                        <a:rPr kumimoji="1" lang="ja-JP" altLang="en-US" sz="1800" dirty="0" smtClean="0"/>
                        <a:t>更新料（通常、２年に一度）のほか、住み替え時には敷金・礼金がかかる。</a:t>
                      </a:r>
                      <a:endParaRPr kumimoji="1" lang="en-US" altLang="ja-JP" sz="1800" dirty="0" smtClean="0"/>
                    </a:p>
                    <a:p>
                      <a:pPr marL="285750" indent="-285750">
                        <a:buFont typeface="Wingdings" pitchFamily="2" charset="2"/>
                        <a:buChar char="n"/>
                      </a:pPr>
                      <a:r>
                        <a:rPr kumimoji="1" lang="ja-JP" altLang="en-US" sz="1800" dirty="0" smtClean="0"/>
                        <a:t>退去時に敷金以上の修繕費を負担せざるを得ないこともある。</a:t>
                      </a:r>
                      <a:endParaRPr kumimoji="1" lang="en-US" altLang="ja-JP" sz="1800" dirty="0" smtClean="0"/>
                    </a:p>
                    <a:p>
                      <a:pPr marL="285750" indent="-285750">
                        <a:buFont typeface="Wingdings" pitchFamily="2" charset="2"/>
                        <a:buChar char="n"/>
                      </a:pPr>
                      <a:r>
                        <a:rPr kumimoji="1" lang="ja-JP" altLang="en-US" sz="1800" dirty="0" smtClean="0"/>
                        <a:t>家賃を払っても自分の財産にはならない。</a:t>
                      </a:r>
                      <a:r>
                        <a:rPr kumimoji="1" lang="en-US" altLang="ja-JP" sz="1800" dirty="0" smtClean="0"/>
                        <a:t>(</a:t>
                      </a:r>
                      <a:r>
                        <a:rPr kumimoji="1" lang="ja-JP" altLang="en-US" sz="1800" dirty="0" smtClean="0"/>
                        <a:t>一生涯家賃がかかる）　等</a:t>
                      </a:r>
                      <a:endParaRPr kumimoji="1" lang="ja-JP" altLang="en-US" sz="1800" dirty="0"/>
                    </a:p>
                  </a:txBody>
                  <a:tcPr marL="91433" marR="9143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n"/>
                      </a:pPr>
                      <a:r>
                        <a:rPr kumimoji="1" lang="ja-JP" altLang="en-US" sz="1800" dirty="0" smtClean="0"/>
                        <a:t>購入時には諸費用（物件価格の</a:t>
                      </a:r>
                      <a:r>
                        <a:rPr kumimoji="1" lang="en-US" altLang="ja-JP" sz="1800" dirty="0" smtClean="0"/>
                        <a:t>3</a:t>
                      </a:r>
                      <a:r>
                        <a:rPr kumimoji="1" lang="ja-JP" altLang="en-US" sz="1800" dirty="0" smtClean="0"/>
                        <a:t>～</a:t>
                      </a:r>
                      <a:r>
                        <a:rPr kumimoji="1" lang="en-US" altLang="ja-JP" sz="1800" dirty="0" smtClean="0"/>
                        <a:t>7</a:t>
                      </a:r>
                      <a:r>
                        <a:rPr kumimoji="1" lang="ja-JP" altLang="en-US" sz="1800" dirty="0" smtClean="0"/>
                        <a:t>％程度）がかかる。（まとまったお金が必要）</a:t>
                      </a:r>
                      <a:endParaRPr kumimoji="1" lang="en-US" altLang="ja-JP" sz="1800" dirty="0" smtClean="0"/>
                    </a:p>
                    <a:p>
                      <a:pPr marL="285750" indent="-285750">
                        <a:buFont typeface="Wingdings" pitchFamily="2" charset="2"/>
                        <a:buChar char="n"/>
                      </a:pPr>
                      <a:r>
                        <a:rPr kumimoji="1" lang="ja-JP" altLang="en-US" sz="1800" dirty="0" smtClean="0"/>
                        <a:t>住宅ローンを組むと利息がかかる。</a:t>
                      </a:r>
                      <a:endParaRPr kumimoji="1" lang="en-US" altLang="ja-JP" sz="1800" dirty="0" smtClean="0"/>
                    </a:p>
                    <a:p>
                      <a:pPr marL="285750" indent="-285750">
                        <a:buFont typeface="Wingdings" pitchFamily="2" charset="2"/>
                        <a:buChar char="n"/>
                      </a:pPr>
                      <a:r>
                        <a:rPr kumimoji="1" lang="ja-JP" altLang="en-US" sz="1800" dirty="0" smtClean="0"/>
                        <a:t>固定資産税支払義務がある。</a:t>
                      </a:r>
                      <a:endParaRPr kumimoji="1" lang="en-US" altLang="ja-JP" sz="1800" dirty="0" smtClean="0"/>
                    </a:p>
                    <a:p>
                      <a:pPr marL="285750" indent="-285750">
                        <a:buFont typeface="Wingdings" pitchFamily="2" charset="2"/>
                        <a:buChar char="n"/>
                      </a:pPr>
                      <a:r>
                        <a:rPr kumimoji="1" lang="ja-JP" altLang="en-US" sz="1800" dirty="0" smtClean="0"/>
                        <a:t>マンションの場合は管理費や修繕積立費がかかり、戸建の場合はリフォーム費用がかかる。　　</a:t>
                      </a:r>
                      <a:endParaRPr kumimoji="1" lang="en-US" altLang="ja-JP" sz="1800" dirty="0" smtClean="0"/>
                    </a:p>
                    <a:p>
                      <a:pPr marL="285750" indent="-285750">
                        <a:buFont typeface="Wingdings" pitchFamily="2" charset="2"/>
                        <a:buChar char="n"/>
                      </a:pPr>
                      <a:r>
                        <a:rPr kumimoji="1" lang="ja-JP" altLang="en-US" sz="1800" dirty="0" smtClean="0"/>
                        <a:t>周辺の住環境が変化（高層マンションの建設等）する可能性がある。　等</a:t>
                      </a:r>
                      <a:endParaRPr kumimoji="1" lang="en-US" altLang="ja-JP" sz="1800" dirty="0" smtClean="0"/>
                    </a:p>
                  </a:txBody>
                  <a:tcPr marL="91433" marR="9143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正方形/長方形 8"/>
          <p:cNvSpPr>
            <a:spLocks noGrp="1" noChangeArrowheads="1"/>
          </p:cNvSpPr>
          <p:nvPr>
            <p:ph type="title"/>
          </p:nvPr>
        </p:nvSpPr>
        <p:spPr bwMode="auto">
          <a:xfrm>
            <a:off x="0" y="171434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 smtClean="0">
                <a:latin typeface="+mn-ea"/>
                <a:ea typeface="+mn-ea"/>
              </a:rPr>
              <a:t>（</a:t>
            </a:r>
            <a:r>
              <a:rPr lang="en-US" altLang="ja-JP" sz="3200" dirty="0" smtClean="0">
                <a:latin typeface="+mn-ea"/>
                <a:ea typeface="+mn-ea"/>
              </a:rPr>
              <a:t>3</a:t>
            </a:r>
            <a:r>
              <a:rPr lang="ja-JP" altLang="en-US" sz="3200" dirty="0" smtClean="0">
                <a:latin typeface="+mn-ea"/>
                <a:ea typeface="+mn-ea"/>
              </a:rPr>
              <a:t>）住宅資金⑧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  <p:sp>
        <p:nvSpPr>
          <p:cNvPr id="8" name="タイトル 16"/>
          <p:cNvSpPr txBox="1">
            <a:spLocks/>
          </p:cNvSpPr>
          <p:nvPr/>
        </p:nvSpPr>
        <p:spPr bwMode="auto">
          <a:xfrm>
            <a:off x="323528" y="824456"/>
            <a:ext cx="8496944" cy="58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800" dirty="0" smtClean="0">
                <a:latin typeface="+mn-ea"/>
                <a:ea typeface="+mn-ea"/>
              </a:rPr>
              <a:t>（賃貸と持家の特徴点の比較）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0" y="424565"/>
            <a:ext cx="914400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/>
              <a:t>　</a:t>
            </a:r>
            <a:r>
              <a:rPr lang="ja-JP" altLang="en-US" dirty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>
                <a:latin typeface="+mn-ea"/>
                <a:ea typeface="+mn-ea"/>
              </a:rPr>
              <a:t>）</a:t>
            </a:r>
            <a:r>
              <a:rPr lang="ja-JP" altLang="en-US" dirty="0" smtClean="0">
                <a:latin typeface="+mn-ea"/>
                <a:ea typeface="+mn-ea"/>
              </a:rPr>
              <a:t>ライフプランニング</a:t>
            </a:r>
            <a:r>
              <a:rPr lang="ja-JP" altLang="en-US" dirty="0" smtClean="0">
                <a:latin typeface="+mn-ea"/>
                <a:ea typeface="+mn-ea"/>
              </a:rPr>
              <a:t>とは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056" name="テキスト ボックス 30"/>
          <p:cNvSpPr txBox="1">
            <a:spLocks noChangeArrowheads="1"/>
          </p:cNvSpPr>
          <p:nvPr/>
        </p:nvSpPr>
        <p:spPr bwMode="auto">
          <a:xfrm>
            <a:off x="323528" y="1124744"/>
            <a:ext cx="561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b="1" u="sng" dirty="0" smtClean="0"/>
              <a:t>ライフプランニング</a:t>
            </a:r>
            <a:endParaRPr lang="en-US" altLang="ja-JP" sz="2800" b="1" u="sng" dirty="0"/>
          </a:p>
        </p:txBody>
      </p:sp>
      <p:sp>
        <p:nvSpPr>
          <p:cNvPr id="2057" name="テキスト ボックス 30"/>
          <p:cNvSpPr txBox="1">
            <a:spLocks noChangeArrowheads="1"/>
          </p:cNvSpPr>
          <p:nvPr/>
        </p:nvSpPr>
        <p:spPr bwMode="auto">
          <a:xfrm>
            <a:off x="324000" y="3595688"/>
            <a:ext cx="7197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b="1" u="sng" dirty="0"/>
              <a:t>ファイナンシャル・</a:t>
            </a:r>
            <a:r>
              <a:rPr lang="ja-JP" altLang="en-US" sz="2800" b="1" u="sng" dirty="0" smtClean="0"/>
              <a:t>プランニング</a:t>
            </a:r>
            <a:endParaRPr lang="en-US" altLang="ja-JP" sz="2800" b="1" u="sng" dirty="0"/>
          </a:p>
        </p:txBody>
      </p:sp>
      <p:sp>
        <p:nvSpPr>
          <p:cNvPr id="2058" name="テキスト ボックス 30"/>
          <p:cNvSpPr txBox="1">
            <a:spLocks noChangeArrowheads="1"/>
          </p:cNvSpPr>
          <p:nvPr/>
        </p:nvSpPr>
        <p:spPr bwMode="auto">
          <a:xfrm>
            <a:off x="629419" y="1700808"/>
            <a:ext cx="80470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dirty="0"/>
              <a:t>自分がどう生きていきたいか、どんな働き方や暮らし方をしたいかを</a:t>
            </a:r>
            <a:r>
              <a:rPr lang="ja-JP" altLang="en-US" sz="2800" dirty="0" smtClean="0"/>
              <a:t>考えて自分</a:t>
            </a:r>
            <a:r>
              <a:rPr lang="ja-JP" altLang="en-US" sz="2800" dirty="0"/>
              <a:t>の人生をデザインし、その「ライフデザイン」に基づいて、具体的な計画を立てること。</a:t>
            </a:r>
            <a:endParaRPr lang="en-US" altLang="ja-JP" sz="2800" dirty="0"/>
          </a:p>
        </p:txBody>
      </p:sp>
      <p:sp>
        <p:nvSpPr>
          <p:cNvPr id="2059" name="テキスト ボックス 30"/>
          <p:cNvSpPr txBox="1">
            <a:spLocks noChangeArrowheads="1"/>
          </p:cNvSpPr>
          <p:nvPr/>
        </p:nvSpPr>
        <p:spPr bwMode="auto">
          <a:xfrm>
            <a:off x="629419" y="4157663"/>
            <a:ext cx="80470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dirty="0"/>
              <a:t>自分の「ライフプラン」を実現するために、具体的な資金計画を</a:t>
            </a:r>
            <a:r>
              <a:rPr lang="ja-JP" altLang="en-US" sz="2800" dirty="0" smtClean="0"/>
              <a:t>立てること</a:t>
            </a:r>
            <a:r>
              <a:rPr lang="ja-JP" altLang="en-US" sz="2800" dirty="0"/>
              <a:t>。</a:t>
            </a:r>
            <a:endParaRPr lang="en-US" altLang="ja-JP" sz="2800" dirty="0"/>
          </a:p>
        </p:txBody>
      </p:sp>
      <p:sp>
        <p:nvSpPr>
          <p:cNvPr id="2" name="ホームベース 1"/>
          <p:cNvSpPr/>
          <p:nvPr/>
        </p:nvSpPr>
        <p:spPr>
          <a:xfrm>
            <a:off x="108000" y="5301328"/>
            <a:ext cx="8928000" cy="1080000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0" anchor="ctr"/>
          <a:lstStyle/>
          <a:p>
            <a:pPr>
              <a:defRPr/>
            </a:pPr>
            <a:r>
              <a:rPr lang="ja-JP" altLang="en-US" sz="2400" dirty="0" smtClean="0"/>
              <a:t>ライフプランニング</a:t>
            </a:r>
            <a:r>
              <a:rPr lang="ja-JP" altLang="en-US" sz="2400" dirty="0"/>
              <a:t>、ファイナンシャル・プランニングを行うことで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>
              <a:defRPr/>
            </a:pPr>
            <a:r>
              <a:rPr lang="ja-JP" altLang="en-US" sz="2400" dirty="0" smtClean="0"/>
              <a:t>思い描く夢</a:t>
            </a:r>
            <a:r>
              <a:rPr lang="ja-JP" altLang="en-US" sz="2400" dirty="0"/>
              <a:t>や目標を実現するための見通しを立てることができる。</a:t>
            </a:r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BE9D-3B24-4B08-9D06-0E381ECCA2BF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正方形/長方形 1"/>
          <p:cNvSpPr>
            <a:spLocks noChangeArrowheads="1"/>
          </p:cNvSpPr>
          <p:nvPr/>
        </p:nvSpPr>
        <p:spPr bwMode="auto">
          <a:xfrm>
            <a:off x="419895" y="251937"/>
            <a:ext cx="84005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>
                <a:latin typeface="+mn-ea"/>
                <a:ea typeface="+mn-ea"/>
              </a:rPr>
              <a:t>（</a:t>
            </a:r>
            <a:r>
              <a:rPr lang="en-US" altLang="ja-JP" sz="3200" dirty="0">
                <a:latin typeface="+mn-ea"/>
                <a:ea typeface="+mn-ea"/>
              </a:rPr>
              <a:t>4</a:t>
            </a:r>
            <a:r>
              <a:rPr lang="ja-JP" altLang="en-US" sz="3200" dirty="0">
                <a:latin typeface="+mn-ea"/>
                <a:ea typeface="+mn-ea"/>
              </a:rPr>
              <a:t>）</a:t>
            </a:r>
            <a:r>
              <a:rPr lang="ja-JP" altLang="en-US" sz="3200" dirty="0" smtClean="0">
                <a:latin typeface="+mn-ea"/>
                <a:ea typeface="+mn-ea"/>
              </a:rPr>
              <a:t>老後資金①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  <p:sp>
        <p:nvSpPr>
          <p:cNvPr id="27655" name="正方形/長方形 9"/>
          <p:cNvSpPr>
            <a:spLocks noChangeArrowheads="1"/>
          </p:cNvSpPr>
          <p:nvPr/>
        </p:nvSpPr>
        <p:spPr bwMode="auto">
          <a:xfrm>
            <a:off x="424312" y="1079158"/>
            <a:ext cx="8304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7188" indent="-357188" eaLnBrk="1" hangingPunct="1">
              <a:buFont typeface="Wingdings" pitchFamily="2" charset="2"/>
              <a:buChar char="l"/>
            </a:pPr>
            <a:r>
              <a:rPr lang="ja-JP" altLang="en-US" sz="2800" dirty="0" smtClean="0"/>
              <a:t>リタイヤ後の生活費等としてかかる費用のこと。</a:t>
            </a:r>
            <a:endParaRPr lang="ja-JP" altLang="en-US" sz="2800" dirty="0"/>
          </a:p>
        </p:txBody>
      </p:sp>
      <p:sp>
        <p:nvSpPr>
          <p:cNvPr id="11" name="ホームベース 10"/>
          <p:cNvSpPr/>
          <p:nvPr/>
        </p:nvSpPr>
        <p:spPr>
          <a:xfrm>
            <a:off x="611999" y="5517232"/>
            <a:ext cx="7921185" cy="1043976"/>
          </a:xfrm>
          <a:prstGeom prst="homePlate">
            <a:avLst>
              <a:gd name="adj" fmla="val 67595"/>
            </a:avLst>
          </a:prstGeom>
          <a:solidFill>
            <a:srgbClr val="FFFF99"/>
          </a:solidFill>
          <a:ln>
            <a:solidFill>
              <a:srgbClr val="99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dirty="0" smtClean="0"/>
              <a:t>年金受給額を確認し、足りない額を計画的</a:t>
            </a:r>
            <a:r>
              <a:rPr lang="ja-JP" altLang="en-US" sz="2800" dirty="0" smtClean="0"/>
              <a:t>に</a:t>
            </a:r>
            <a:endParaRPr lang="en-US" altLang="ja-JP" sz="2800" dirty="0" smtClean="0"/>
          </a:p>
          <a:p>
            <a:pPr>
              <a:defRPr/>
            </a:pPr>
            <a:r>
              <a:rPr lang="ja-JP" altLang="en-US" sz="2800" dirty="0" smtClean="0"/>
              <a:t>準備</a:t>
            </a:r>
            <a:r>
              <a:rPr lang="ja-JP" altLang="en-US" sz="2800" dirty="0" smtClean="0"/>
              <a:t>しましょう。</a:t>
            </a:r>
            <a:endParaRPr lang="ja-JP" altLang="en-US" sz="2800" dirty="0"/>
          </a:p>
        </p:txBody>
      </p:sp>
      <p:sp>
        <p:nvSpPr>
          <p:cNvPr id="13" name="円/楕円 12"/>
          <p:cNvSpPr>
            <a:spLocks noChangeArrowheads="1"/>
          </p:cNvSpPr>
          <p:nvPr/>
        </p:nvSpPr>
        <p:spPr bwMode="auto">
          <a:xfrm>
            <a:off x="612000" y="2072861"/>
            <a:ext cx="3709988" cy="1085850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600" dirty="0" smtClean="0">
                <a:latin typeface="+mj-ea"/>
                <a:ea typeface="+mj-ea"/>
              </a:rPr>
              <a:t>教育資金</a:t>
            </a:r>
          </a:p>
        </p:txBody>
      </p:sp>
      <p:sp>
        <p:nvSpPr>
          <p:cNvPr id="14" name="円/楕円 13"/>
          <p:cNvSpPr>
            <a:spLocks noChangeArrowheads="1"/>
          </p:cNvSpPr>
          <p:nvPr/>
        </p:nvSpPr>
        <p:spPr bwMode="auto">
          <a:xfrm>
            <a:off x="4824785" y="2634059"/>
            <a:ext cx="3708400" cy="1087438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600" dirty="0" smtClean="0">
                <a:latin typeface="+mj-ea"/>
                <a:ea typeface="+mj-ea"/>
              </a:rPr>
              <a:t>住宅資金</a:t>
            </a:r>
          </a:p>
        </p:txBody>
      </p:sp>
      <p:sp>
        <p:nvSpPr>
          <p:cNvPr id="15" name="円/楕円 14"/>
          <p:cNvSpPr>
            <a:spLocks noChangeArrowheads="1"/>
          </p:cNvSpPr>
          <p:nvPr/>
        </p:nvSpPr>
        <p:spPr bwMode="auto">
          <a:xfrm>
            <a:off x="2555776" y="3861048"/>
            <a:ext cx="3708400" cy="1085850"/>
          </a:xfrm>
          <a:prstGeom prst="ellipse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600" dirty="0" smtClean="0">
                <a:latin typeface="+mj-ea"/>
                <a:ea typeface="+mj-ea"/>
              </a:rPr>
              <a:t>老後資金</a:t>
            </a: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BE9D-3B24-4B08-9D06-0E381ECCA2BF}" type="slidenum">
              <a:rPr lang="ja-JP" altLang="en-US" smtClean="0"/>
              <a:pPr>
                <a:defRPr/>
              </a:pPr>
              <a:t>40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39738" y="1073150"/>
            <a:ext cx="8264525" cy="5103813"/>
          </a:xfrm>
        </p:spPr>
        <p:txBody>
          <a:bodyPr rtlCol="0" anchor="ctr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ja-JP" altLang="en-US" sz="3600" dirty="0" smtClean="0">
                <a:latin typeface="+mn-ea"/>
              </a:rPr>
              <a:t>基本生活費　</a:t>
            </a:r>
            <a:r>
              <a:rPr lang="en-US" altLang="ja-JP" sz="3600" dirty="0" smtClean="0">
                <a:latin typeface="+mn-ea"/>
              </a:rPr>
              <a:t>〜</a:t>
            </a:r>
            <a:r>
              <a:rPr lang="ja-JP" altLang="en-US" sz="3600" dirty="0" smtClean="0">
                <a:latin typeface="+mn-ea"/>
              </a:rPr>
              <a:t>　食費、光熱費、衣類、通信費　など</a:t>
            </a:r>
            <a:endParaRPr lang="en-US" altLang="ja-JP" sz="36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endParaRPr lang="en-US" altLang="ja-JP" sz="3600" dirty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ja-JP" altLang="en-US" sz="3600" dirty="0" smtClean="0">
                <a:latin typeface="+mn-ea"/>
              </a:rPr>
              <a:t>介護・医療費用　　⇒　少子高齢化で負担が増加傾向</a:t>
            </a:r>
            <a:endParaRPr lang="en-US" altLang="ja-JP" sz="36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endParaRPr lang="en-US" altLang="ja-JP" sz="36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ja-JP" altLang="en-US" sz="3600" dirty="0">
                <a:latin typeface="+mn-ea"/>
              </a:rPr>
              <a:t>住宅費　</a:t>
            </a:r>
            <a:r>
              <a:rPr lang="en-US" altLang="ja-JP" sz="3600" dirty="0">
                <a:latin typeface="+mn-ea"/>
              </a:rPr>
              <a:t>〜</a:t>
            </a:r>
            <a:r>
              <a:rPr lang="ja-JP" altLang="en-US" sz="3600" dirty="0">
                <a:latin typeface="+mn-ea"/>
              </a:rPr>
              <a:t>　自宅のメンテナンス・リフォーム等の費用　</a:t>
            </a:r>
            <a:r>
              <a:rPr lang="en-US" altLang="ja-JP" sz="3600" dirty="0">
                <a:latin typeface="+mn-ea"/>
              </a:rPr>
              <a:t/>
            </a:r>
            <a:br>
              <a:rPr lang="en-US" altLang="ja-JP" sz="3600" dirty="0">
                <a:latin typeface="+mn-ea"/>
              </a:rPr>
            </a:br>
            <a:r>
              <a:rPr lang="en-US" altLang="ja-JP" sz="3600" dirty="0">
                <a:latin typeface="+mn-ea"/>
              </a:rPr>
              <a:t/>
            </a:r>
            <a:br>
              <a:rPr lang="en-US" altLang="ja-JP" sz="3600" dirty="0">
                <a:latin typeface="+mn-ea"/>
              </a:rPr>
            </a:br>
            <a:r>
              <a:rPr lang="ja-JP" altLang="en-US" sz="3600" dirty="0">
                <a:latin typeface="+mn-ea"/>
              </a:rPr>
              <a:t>　　　　　　　　⇒　賃貸の場合は家賃・高齢者住宅費用</a:t>
            </a:r>
            <a:r>
              <a:rPr lang="ja-JP" altLang="en-US" sz="3600" dirty="0" smtClean="0">
                <a:latin typeface="+mn-ea"/>
              </a:rPr>
              <a:t>等</a:t>
            </a:r>
            <a:endParaRPr lang="en-US" altLang="ja-JP" sz="36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endParaRPr lang="en-US" altLang="ja-JP" sz="3600" dirty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ja-JP" altLang="en-US" sz="3600" dirty="0" smtClean="0">
                <a:latin typeface="+mn-ea"/>
              </a:rPr>
              <a:t>子どもや孫への援助　</a:t>
            </a:r>
            <a:r>
              <a:rPr lang="en-US" altLang="ja-JP" sz="3600" dirty="0" smtClean="0">
                <a:latin typeface="+mn-ea"/>
              </a:rPr>
              <a:t>〜</a:t>
            </a:r>
            <a:r>
              <a:rPr lang="ja-JP" altLang="en-US" sz="3600" dirty="0" smtClean="0">
                <a:latin typeface="+mn-ea"/>
              </a:rPr>
              <a:t>　結婚資金・教育資金贈与等</a:t>
            </a:r>
            <a:endParaRPr lang="en-US" altLang="ja-JP" sz="36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36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ja-JP" altLang="en-US" sz="3600" dirty="0" smtClean="0">
                <a:latin typeface="+mn-ea"/>
              </a:rPr>
              <a:t>レジャー費用　</a:t>
            </a:r>
            <a:r>
              <a:rPr lang="en-US" altLang="ja-JP" sz="3600" dirty="0" smtClean="0">
                <a:latin typeface="+mn-ea"/>
              </a:rPr>
              <a:t>〜</a:t>
            </a:r>
            <a:r>
              <a:rPr lang="ja-JP" altLang="en-US" sz="3600" dirty="0" smtClean="0">
                <a:latin typeface="+mn-ea"/>
              </a:rPr>
              <a:t>　国内・海外旅行や趣味にかかる費用等</a:t>
            </a:r>
            <a:endParaRPr lang="en-US" altLang="ja-JP" sz="3600" dirty="0" smtClean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3600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ja-JP" altLang="en-US" sz="3600" dirty="0" smtClean="0">
                <a:latin typeface="+mn-ea"/>
              </a:rPr>
              <a:t>冠婚葬祭費　⇒　老後の負担が増える傾向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41</a:t>
            </a:fld>
            <a:endParaRPr lang="ja-JP" altLang="en-US"/>
          </a:p>
        </p:txBody>
      </p:sp>
      <p:sp>
        <p:nvSpPr>
          <p:cNvPr id="5" name="正方形/長方形 1"/>
          <p:cNvSpPr>
            <a:spLocks noChangeArrowheads="1"/>
          </p:cNvSpPr>
          <p:nvPr/>
        </p:nvSpPr>
        <p:spPr bwMode="auto">
          <a:xfrm>
            <a:off x="419895" y="251937"/>
            <a:ext cx="84005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>
                <a:latin typeface="+mn-ea"/>
                <a:ea typeface="+mn-ea"/>
              </a:rPr>
              <a:t>（</a:t>
            </a:r>
            <a:r>
              <a:rPr lang="en-US" altLang="ja-JP" sz="3200" dirty="0">
                <a:latin typeface="+mn-ea"/>
                <a:ea typeface="+mn-ea"/>
              </a:rPr>
              <a:t>4</a:t>
            </a:r>
            <a:r>
              <a:rPr lang="ja-JP" altLang="en-US" sz="3200" dirty="0">
                <a:latin typeface="+mn-ea"/>
                <a:ea typeface="+mn-ea"/>
              </a:rPr>
              <a:t>）</a:t>
            </a:r>
            <a:r>
              <a:rPr lang="ja-JP" altLang="en-US" sz="3200" dirty="0" smtClean="0">
                <a:latin typeface="+mn-ea"/>
                <a:ea typeface="+mn-ea"/>
              </a:rPr>
              <a:t>老後資金②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42</a:t>
            </a:fld>
            <a:endParaRPr lang="ja-JP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5119" y="1340768"/>
            <a:ext cx="8513762" cy="49685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latin typeface="+mn-ea"/>
                <a:ea typeface="+mn-ea"/>
              </a:rPr>
              <a:t>　</a:t>
            </a:r>
            <a:endParaRPr lang="en-US" altLang="ja-JP" sz="3200" dirty="0" smtClean="0">
              <a:latin typeface="+mn-ea"/>
              <a:ea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ja-JP" sz="3200" dirty="0">
              <a:latin typeface="+mn-ea"/>
              <a:ea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 smtClean="0">
                <a:latin typeface="+mn-ea"/>
                <a:ea typeface="+mn-ea"/>
              </a:rPr>
              <a:t>　　　　　</a:t>
            </a:r>
            <a:endParaRPr lang="en-US" altLang="ja-JP" sz="3200" dirty="0" smtClean="0">
              <a:latin typeface="+mn-ea"/>
              <a:ea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200" dirty="0">
                <a:latin typeface="+mn-ea"/>
                <a:ea typeface="+mn-ea"/>
              </a:rPr>
              <a:t>　</a:t>
            </a:r>
            <a:r>
              <a:rPr lang="ja-JP" altLang="en-US" sz="3200" dirty="0" smtClean="0">
                <a:latin typeface="+mn-ea"/>
                <a:ea typeface="+mn-ea"/>
              </a:rPr>
              <a:t>　　　　</a:t>
            </a:r>
            <a:r>
              <a:rPr lang="ja-JP" altLang="en-US" sz="3200" dirty="0" smtClean="0">
                <a:solidFill>
                  <a:srgbClr val="0070C0"/>
                </a:solidFill>
                <a:latin typeface="+mn-ea"/>
                <a:ea typeface="+mn-ea"/>
              </a:rPr>
              <a:t>　　　</a:t>
            </a:r>
            <a:endParaRPr lang="en-US" altLang="ja-JP" sz="3200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endParaRPr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endParaRPr lang="ja-JP" altLang="en-US" sz="2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 bwMode="auto">
          <a:xfrm>
            <a:off x="524339" y="1484784"/>
            <a:ext cx="8064897" cy="15838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800" dirty="0" smtClean="0">
                <a:latin typeface="+mn-ea"/>
              </a:rPr>
              <a:t>65</a:t>
            </a:r>
            <a:r>
              <a:rPr lang="ja-JP" altLang="en-US" sz="2800" dirty="0" smtClean="0">
                <a:latin typeface="+mn-ea"/>
              </a:rPr>
              <a:t>歳の平均余命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dirty="0" smtClean="0"/>
              <a:t>　　男性・・・</a:t>
            </a:r>
            <a:r>
              <a:rPr lang="en-US" altLang="ja-JP" sz="2400" dirty="0" smtClean="0"/>
              <a:t>19.29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(84.29</a:t>
            </a:r>
            <a:r>
              <a:rPr lang="ja-JP" altLang="en-US" sz="2400" dirty="0" smtClean="0"/>
              <a:t>歳）</a:t>
            </a:r>
            <a:endParaRPr lang="en-US" altLang="ja-JP" sz="24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dirty="0" smtClean="0"/>
              <a:t>　　女性・・・</a:t>
            </a:r>
            <a:r>
              <a:rPr lang="en-US" altLang="ja-JP" sz="2400" dirty="0" smtClean="0"/>
              <a:t>24.18</a:t>
            </a:r>
            <a:r>
              <a:rPr lang="ja-JP" altLang="en-US" sz="2400" dirty="0" smtClean="0"/>
              <a:t>年（</a:t>
            </a:r>
            <a:r>
              <a:rPr lang="en-US" altLang="ja-JP" sz="2400" dirty="0" smtClean="0"/>
              <a:t>89.18</a:t>
            </a:r>
            <a:r>
              <a:rPr lang="ja-JP" altLang="en-US" sz="2400" dirty="0" smtClean="0"/>
              <a:t>歳）</a:t>
            </a:r>
            <a:endParaRPr lang="en-US" altLang="ja-JP" sz="24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dirty="0" smtClean="0"/>
              <a:t>　　</a:t>
            </a:r>
            <a:r>
              <a:rPr lang="ja-JP" altLang="en-US" sz="1400" dirty="0" smtClean="0"/>
              <a:t>（厚生</a:t>
            </a:r>
            <a:r>
              <a:rPr lang="ja-JP" altLang="en-US" sz="1400" dirty="0" smtClean="0"/>
              <a:t>労働省</a:t>
            </a:r>
            <a:r>
              <a:rPr lang="ja-JP" altLang="en-US" sz="1400" dirty="0" smtClean="0"/>
              <a:t>「平成</a:t>
            </a:r>
            <a:r>
              <a:rPr lang="en-US" altLang="ja-JP" sz="1400" dirty="0" smtClean="0"/>
              <a:t>26</a:t>
            </a:r>
            <a:r>
              <a:rPr lang="ja-JP" altLang="en-US" sz="1400" dirty="0" smtClean="0"/>
              <a:t>年簡易</a:t>
            </a:r>
            <a:r>
              <a:rPr lang="ja-JP" altLang="en-US" sz="1400" dirty="0" smtClean="0"/>
              <a:t>生命表」）</a:t>
            </a:r>
          </a:p>
        </p:txBody>
      </p:sp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435297" y="3068638"/>
            <a:ext cx="8385175" cy="3108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u="sng" dirty="0" smtClean="0"/>
              <a:t>老後の生活費</a:t>
            </a:r>
            <a:r>
              <a:rPr lang="ja-JP" altLang="en-US" sz="2400" u="sng" dirty="0" smtClean="0"/>
              <a:t>・・・</a:t>
            </a:r>
            <a:r>
              <a:rPr lang="ja-JP" altLang="en-US" u="sng" dirty="0" smtClean="0"/>
              <a:t>健康で余命を全うすると仮定して</a:t>
            </a:r>
            <a:endParaRPr lang="en-US" altLang="ja-JP" u="sng" dirty="0" smtClean="0"/>
          </a:p>
          <a:p>
            <a:pPr eaLnBrk="1" hangingPunct="1">
              <a:defRPr/>
            </a:pPr>
            <a:endParaRPr lang="en-US" altLang="ja-JP" sz="2400" u="sng" dirty="0" smtClean="0"/>
          </a:p>
          <a:p>
            <a:pPr eaLnBrk="1" hangingPunct="1">
              <a:defRPr/>
            </a:pPr>
            <a:r>
              <a:rPr lang="ja-JP" altLang="en-US" sz="2400" b="1" dirty="0">
                <a:latin typeface="+mn-ea"/>
                <a:ea typeface="+mn-ea"/>
              </a:rPr>
              <a:t>・</a:t>
            </a:r>
            <a:r>
              <a:rPr lang="ja-JP" altLang="en-US" sz="2400" b="1" dirty="0" smtClean="0">
                <a:latin typeface="+mn-ea"/>
                <a:ea typeface="+mn-ea"/>
              </a:rPr>
              <a:t>夫婦２人の時期　</a:t>
            </a:r>
            <a:r>
              <a:rPr lang="en-US" altLang="ja-JP" sz="2400" b="1" dirty="0" smtClean="0">
                <a:latin typeface="+mn-ea"/>
                <a:ea typeface="+mn-ea"/>
              </a:rPr>
              <a:t>〜</a:t>
            </a:r>
            <a:r>
              <a:rPr lang="ja-JP" altLang="en-US" sz="2400" b="1" dirty="0" smtClean="0">
                <a:latin typeface="+mn-ea"/>
                <a:ea typeface="+mn-ea"/>
              </a:rPr>
              <a:t>　</a:t>
            </a:r>
            <a:r>
              <a:rPr lang="en-US" altLang="ja-JP" sz="2400" b="1" dirty="0" smtClean="0">
                <a:latin typeface="+mn-ea"/>
                <a:ea typeface="+mn-ea"/>
              </a:rPr>
              <a:t>28</a:t>
            </a:r>
            <a:r>
              <a:rPr lang="ja-JP" altLang="en-US" sz="2400" b="1" dirty="0" smtClean="0">
                <a:latin typeface="+mn-ea"/>
                <a:ea typeface="+mn-ea"/>
              </a:rPr>
              <a:t>万円（Ａ）</a:t>
            </a:r>
            <a:r>
              <a:rPr lang="en-US" altLang="ja-JP" sz="2400" b="1" dirty="0" smtClean="0">
                <a:latin typeface="+mn-ea"/>
                <a:ea typeface="+mn-ea"/>
              </a:rPr>
              <a:t>×12</a:t>
            </a:r>
            <a:r>
              <a:rPr lang="ja-JP" altLang="en-US" sz="2400" b="1" dirty="0" smtClean="0">
                <a:latin typeface="+mn-ea"/>
                <a:ea typeface="+mn-ea"/>
              </a:rPr>
              <a:t>か月</a:t>
            </a:r>
            <a:r>
              <a:rPr lang="en-US" altLang="ja-JP" sz="2400" b="1" dirty="0" smtClean="0">
                <a:latin typeface="+mn-ea"/>
                <a:ea typeface="+mn-ea"/>
              </a:rPr>
              <a:t>×20</a:t>
            </a:r>
            <a:r>
              <a:rPr lang="ja-JP" altLang="en-US" sz="2400" b="1" dirty="0" smtClean="0">
                <a:latin typeface="+mn-ea"/>
                <a:ea typeface="+mn-ea"/>
              </a:rPr>
              <a:t>年＝</a:t>
            </a:r>
            <a:r>
              <a:rPr lang="en-US" altLang="ja-JP" sz="2400" b="1" dirty="0" smtClean="0">
                <a:latin typeface="+mn-ea"/>
                <a:ea typeface="+mn-ea"/>
              </a:rPr>
              <a:t>6,720</a:t>
            </a:r>
            <a:r>
              <a:rPr lang="ja-JP" altLang="en-US" sz="2400" b="1" dirty="0" smtClean="0">
                <a:latin typeface="+mn-ea"/>
                <a:ea typeface="+mn-ea"/>
              </a:rPr>
              <a:t>万円</a:t>
            </a:r>
            <a:endParaRPr lang="en-US" altLang="ja-JP" sz="2400" b="1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400" b="1" dirty="0" smtClean="0">
                <a:latin typeface="+mn-ea"/>
                <a:ea typeface="+mn-ea"/>
              </a:rPr>
              <a:t>・妻が１人の時期　</a:t>
            </a:r>
            <a:r>
              <a:rPr lang="en-US" altLang="ja-JP" sz="2400" b="1" dirty="0" smtClean="0">
                <a:latin typeface="+mn-ea"/>
                <a:ea typeface="+mn-ea"/>
              </a:rPr>
              <a:t>〜</a:t>
            </a:r>
            <a:r>
              <a:rPr lang="ja-JP" altLang="en-US" sz="2400" b="1" dirty="0" smtClean="0">
                <a:latin typeface="+mn-ea"/>
                <a:ea typeface="+mn-ea"/>
              </a:rPr>
              <a:t>　</a:t>
            </a:r>
            <a:r>
              <a:rPr lang="en-US" altLang="ja-JP" sz="2400" b="1" dirty="0" smtClean="0">
                <a:latin typeface="+mn-ea"/>
                <a:ea typeface="+mn-ea"/>
              </a:rPr>
              <a:t>16</a:t>
            </a:r>
            <a:r>
              <a:rPr lang="ja-JP" altLang="en-US" sz="2400" b="1" dirty="0" smtClean="0">
                <a:latin typeface="+mn-ea"/>
                <a:ea typeface="+mn-ea"/>
              </a:rPr>
              <a:t>万円（Ｂ）</a:t>
            </a:r>
            <a:r>
              <a:rPr lang="en-US" altLang="ja-JP" sz="2400" b="1" dirty="0" smtClean="0">
                <a:latin typeface="+mn-ea"/>
                <a:ea typeface="+mn-ea"/>
              </a:rPr>
              <a:t>×12</a:t>
            </a:r>
            <a:r>
              <a:rPr lang="ja-JP" altLang="en-US" sz="2400" b="1" dirty="0" smtClean="0">
                <a:latin typeface="+mn-ea"/>
                <a:ea typeface="+mn-ea"/>
              </a:rPr>
              <a:t>か月</a:t>
            </a:r>
            <a:r>
              <a:rPr lang="en-US" altLang="ja-JP" sz="2400" b="1" dirty="0" smtClean="0">
                <a:latin typeface="+mn-ea"/>
                <a:ea typeface="+mn-ea"/>
              </a:rPr>
              <a:t>×</a:t>
            </a:r>
            <a:r>
              <a:rPr lang="ja-JP" altLang="en-US" sz="2400" b="1" dirty="0" smtClean="0">
                <a:latin typeface="+mn-ea"/>
                <a:ea typeface="+mn-ea"/>
              </a:rPr>
              <a:t> </a:t>
            </a:r>
            <a:r>
              <a:rPr lang="en-US" altLang="ja-JP" sz="2400" b="1" dirty="0" smtClean="0">
                <a:latin typeface="+mn-ea"/>
                <a:ea typeface="+mn-ea"/>
              </a:rPr>
              <a:t>5</a:t>
            </a:r>
            <a:r>
              <a:rPr lang="ja-JP" altLang="en-US" sz="2400" b="1" dirty="0" smtClean="0">
                <a:latin typeface="+mn-ea"/>
                <a:ea typeface="+mn-ea"/>
              </a:rPr>
              <a:t>年＝  </a:t>
            </a:r>
            <a:r>
              <a:rPr lang="en-US" altLang="ja-JP" sz="2400" b="1" dirty="0" smtClean="0">
                <a:latin typeface="+mn-ea"/>
                <a:ea typeface="+mn-ea"/>
              </a:rPr>
              <a:t>960</a:t>
            </a:r>
            <a:r>
              <a:rPr lang="ja-JP" altLang="en-US" sz="2400" b="1" dirty="0" smtClean="0">
                <a:latin typeface="+mn-ea"/>
                <a:ea typeface="+mn-ea"/>
              </a:rPr>
              <a:t>万円</a:t>
            </a:r>
            <a:endParaRPr lang="en-US" altLang="ja-JP" sz="2400" b="1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000" b="1" dirty="0" smtClean="0">
                <a:latin typeface="+mn-ea"/>
                <a:ea typeface="+mn-ea"/>
              </a:rPr>
              <a:t>　</a:t>
            </a:r>
            <a:r>
              <a:rPr lang="en-US" altLang="ja-JP" sz="2000" b="1" dirty="0" smtClean="0">
                <a:latin typeface="+mn-ea"/>
                <a:ea typeface="+mn-ea"/>
              </a:rPr>
              <a:t/>
            </a:r>
            <a:br>
              <a:rPr lang="en-US" altLang="ja-JP" sz="2000" b="1" dirty="0" smtClean="0">
                <a:latin typeface="+mn-ea"/>
                <a:ea typeface="+mn-ea"/>
              </a:rPr>
            </a:br>
            <a:r>
              <a:rPr lang="ja-JP" altLang="en-US" sz="2000" b="1" dirty="0" smtClean="0">
                <a:latin typeface="+mn-ea"/>
                <a:ea typeface="+mn-ea"/>
              </a:rPr>
              <a:t>　</a:t>
            </a:r>
            <a:endParaRPr lang="en-US" altLang="ja-JP" sz="2000" b="1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1600" dirty="0" smtClean="0">
                <a:latin typeface="ＭＳ Ｐゴシック" pitchFamily="50" charset="-128"/>
              </a:rPr>
              <a:t>高齢夫婦無職世帯平均支出月額＝</a:t>
            </a:r>
            <a:r>
              <a:rPr lang="en-US" altLang="ja-JP" sz="1600" dirty="0" smtClean="0">
                <a:latin typeface="ＭＳ Ｐゴシック" pitchFamily="50" charset="-128"/>
              </a:rPr>
              <a:t>28</a:t>
            </a:r>
            <a:r>
              <a:rPr lang="ja-JP" altLang="en-US" sz="1600" dirty="0" smtClean="0">
                <a:latin typeface="ＭＳ Ｐゴシック" pitchFamily="50" charset="-128"/>
              </a:rPr>
              <a:t>万円</a:t>
            </a:r>
            <a:endParaRPr lang="en-US" altLang="ja-JP" sz="1600" dirty="0" smtClean="0">
              <a:latin typeface="ＭＳ Ｐゴシック" pitchFamily="50" charset="-128"/>
            </a:endParaRPr>
          </a:p>
          <a:p>
            <a:pPr eaLnBrk="1" hangingPunct="1">
              <a:defRPr/>
            </a:pPr>
            <a:r>
              <a:rPr lang="en-US" altLang="ja-JP" sz="1600" dirty="0" smtClean="0">
                <a:latin typeface="ＭＳ Ｐゴシック" pitchFamily="50" charset="-128"/>
              </a:rPr>
              <a:t>60</a:t>
            </a:r>
            <a:r>
              <a:rPr lang="ja-JP" altLang="en-US" sz="1600" dirty="0" smtClean="0">
                <a:latin typeface="ＭＳ Ｐゴシック" pitchFamily="50" charset="-128"/>
              </a:rPr>
              <a:t>歳以上の単身世帯平均支出月額＝</a:t>
            </a:r>
            <a:r>
              <a:rPr lang="en-US" altLang="ja-JP" sz="1600" dirty="0" smtClean="0">
                <a:latin typeface="ＭＳ Ｐゴシック" pitchFamily="50" charset="-128"/>
              </a:rPr>
              <a:t>16</a:t>
            </a:r>
            <a:r>
              <a:rPr lang="ja-JP" altLang="en-US" sz="1600" dirty="0" smtClean="0">
                <a:latin typeface="ＭＳ Ｐゴシック" pitchFamily="50" charset="-128"/>
              </a:rPr>
              <a:t>万円</a:t>
            </a:r>
            <a:endParaRPr lang="en-US" altLang="ja-JP" sz="1600" dirty="0" smtClean="0">
              <a:latin typeface="ＭＳ Ｐゴシック" pitchFamily="50" charset="-128"/>
            </a:endParaRPr>
          </a:p>
          <a:p>
            <a:pPr eaLnBrk="1" hangingPunct="1">
              <a:defRPr/>
            </a:pPr>
            <a:r>
              <a:rPr lang="ja-JP" altLang="en-US" sz="2000" b="1" dirty="0">
                <a:latin typeface="ＭＳ Ｐゴシック" pitchFamily="50" charset="-128"/>
              </a:rPr>
              <a:t>　</a:t>
            </a:r>
            <a:r>
              <a:rPr lang="ja-JP" altLang="en-US" sz="1400" dirty="0" smtClean="0"/>
              <a:t>（総務省「家計調査報告・</a:t>
            </a:r>
            <a:r>
              <a:rPr lang="en-US" altLang="ja-JP" sz="1400" dirty="0" smtClean="0"/>
              <a:t>2015</a:t>
            </a:r>
            <a:r>
              <a:rPr lang="ja-JP" altLang="en-US" sz="1400" dirty="0" smtClean="0"/>
              <a:t>年平均速報結果」）　　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4787901" y="4797425"/>
            <a:ext cx="3816548" cy="12239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4000" b="1" dirty="0">
                <a:solidFill>
                  <a:srgbClr val="FF0000"/>
                </a:solidFill>
              </a:rPr>
              <a:t>7,680</a:t>
            </a:r>
            <a:r>
              <a:rPr lang="ja-JP" altLang="en-US" sz="4000" b="1" dirty="0">
                <a:solidFill>
                  <a:srgbClr val="FF0000"/>
                </a:solidFill>
              </a:rPr>
              <a:t>万円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219700" y="1773238"/>
            <a:ext cx="1944688" cy="8636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</a:rPr>
              <a:t>寿命は延び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</a:rPr>
              <a:t>続けている</a:t>
            </a:r>
          </a:p>
        </p:txBody>
      </p:sp>
      <p:sp>
        <p:nvSpPr>
          <p:cNvPr id="13" name="正方形/長方形 1"/>
          <p:cNvSpPr>
            <a:spLocks noGrp="1" noChangeArrowheads="1"/>
          </p:cNvSpPr>
          <p:nvPr>
            <p:ph idx="1"/>
          </p:nvPr>
        </p:nvSpPr>
        <p:spPr bwMode="auto">
          <a:xfrm>
            <a:off x="315119" y="173287"/>
            <a:ext cx="78867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indent="0" eaLnBrk="1" hangingPunct="1">
              <a:buNone/>
            </a:pPr>
            <a:r>
              <a:rPr lang="ja-JP" altLang="en-US" sz="3200" dirty="0">
                <a:latin typeface="+mn-ea"/>
                <a:ea typeface="+mn-ea"/>
              </a:rPr>
              <a:t>（</a:t>
            </a:r>
            <a:r>
              <a:rPr lang="en-US" altLang="ja-JP" sz="3200" dirty="0">
                <a:latin typeface="+mn-ea"/>
                <a:ea typeface="+mn-ea"/>
              </a:rPr>
              <a:t>4</a:t>
            </a:r>
            <a:r>
              <a:rPr lang="ja-JP" altLang="en-US" sz="3200" dirty="0">
                <a:latin typeface="+mn-ea"/>
                <a:ea typeface="+mn-ea"/>
              </a:rPr>
              <a:t>）</a:t>
            </a:r>
            <a:r>
              <a:rPr lang="ja-JP" altLang="en-US" sz="3200" dirty="0" smtClean="0">
                <a:latin typeface="+mn-ea"/>
                <a:ea typeface="+mn-ea"/>
              </a:rPr>
              <a:t>老後資金③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  <p:sp>
        <p:nvSpPr>
          <p:cNvPr id="14" name="正方形/長方形 1"/>
          <p:cNvSpPr txBox="1">
            <a:spLocks noChangeArrowheads="1"/>
          </p:cNvSpPr>
          <p:nvPr/>
        </p:nvSpPr>
        <p:spPr bwMode="auto">
          <a:xfrm>
            <a:off x="317147" y="832937"/>
            <a:ext cx="78867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sz="2800" dirty="0" smtClean="0">
                <a:latin typeface="+mn-ea"/>
              </a:rPr>
              <a:t>（老後に必要となる資金額＜試算＞）　</a:t>
            </a:r>
            <a:endParaRPr lang="ja-JP" altLang="en-US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テキスト ボックス 30"/>
          <p:cNvSpPr txBox="1">
            <a:spLocks noChangeArrowheads="1"/>
          </p:cNvSpPr>
          <p:nvPr/>
        </p:nvSpPr>
        <p:spPr bwMode="auto">
          <a:xfrm>
            <a:off x="548481" y="4027418"/>
            <a:ext cx="8047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800" dirty="0"/>
              <a:t>こんな大金を、どうやって準備しましょうか？</a:t>
            </a:r>
            <a:endParaRPr lang="en-US" altLang="ja-JP" sz="2800" dirty="0"/>
          </a:p>
        </p:txBody>
      </p:sp>
      <p:sp>
        <p:nvSpPr>
          <p:cNvPr id="11" name="ホームベース 10"/>
          <p:cNvSpPr/>
          <p:nvPr/>
        </p:nvSpPr>
        <p:spPr>
          <a:xfrm>
            <a:off x="612000" y="4803774"/>
            <a:ext cx="7920000" cy="1260000"/>
          </a:xfrm>
          <a:prstGeom prst="homePlate">
            <a:avLst/>
          </a:prstGeom>
          <a:solidFill>
            <a:srgbClr val="FFFF99"/>
          </a:solidFill>
          <a:ln>
            <a:solidFill>
              <a:srgbClr val="99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 smtClean="0"/>
              <a:t>老後に</a:t>
            </a:r>
            <a:r>
              <a:rPr lang="ja-JP" altLang="en-US" sz="3200" dirty="0"/>
              <a:t>必要なお金</a:t>
            </a:r>
            <a:r>
              <a:rPr lang="ja-JP" altLang="en-US" sz="3200" dirty="0" smtClean="0"/>
              <a:t>は、</a:t>
            </a:r>
            <a:endParaRPr lang="en-US" altLang="ja-JP" sz="3200" dirty="0"/>
          </a:p>
          <a:p>
            <a:pPr algn="ctr">
              <a:defRPr/>
            </a:pPr>
            <a:r>
              <a:rPr lang="en-US" altLang="ja-JP" sz="3200" dirty="0" smtClean="0">
                <a:solidFill>
                  <a:schemeClr val="tx1"/>
                </a:solidFill>
              </a:rPr>
              <a:t>『</a:t>
            </a:r>
            <a:r>
              <a:rPr lang="ja-JP" altLang="en-US" sz="3200" dirty="0" smtClean="0">
                <a:solidFill>
                  <a:schemeClr val="tx1"/>
                </a:solidFill>
              </a:rPr>
              <a:t>年金</a:t>
            </a:r>
            <a:r>
              <a:rPr lang="ja-JP" altLang="en-US" sz="3200" dirty="0">
                <a:solidFill>
                  <a:srgbClr val="00B050"/>
                </a:solidFill>
              </a:rPr>
              <a:t>　</a:t>
            </a:r>
            <a:r>
              <a:rPr lang="ja-JP" altLang="en-US" sz="3200" dirty="0"/>
              <a:t>＋　</a:t>
            </a:r>
            <a:r>
              <a:rPr lang="ja-JP" altLang="en-US" sz="3200" dirty="0" smtClean="0"/>
              <a:t>貯蓄</a:t>
            </a:r>
            <a:r>
              <a:rPr lang="en-US" altLang="ja-JP" sz="3200" dirty="0" smtClean="0"/>
              <a:t>』</a:t>
            </a:r>
            <a:r>
              <a:rPr lang="ja-JP" altLang="en-US" sz="3200" dirty="0"/>
              <a:t>　　で備えます。</a:t>
            </a:r>
          </a:p>
        </p:txBody>
      </p:sp>
      <p:sp>
        <p:nvSpPr>
          <p:cNvPr id="30729" name="正方形/長方形 9"/>
          <p:cNvSpPr>
            <a:spLocks noChangeArrowheads="1"/>
          </p:cNvSpPr>
          <p:nvPr/>
        </p:nvSpPr>
        <p:spPr bwMode="auto">
          <a:xfrm>
            <a:off x="620519" y="1304446"/>
            <a:ext cx="3663449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ja-JP" altLang="en-US" sz="2800" dirty="0"/>
              <a:t>老後</a:t>
            </a:r>
            <a:r>
              <a:rPr lang="ja-JP" altLang="en-US" sz="2800" dirty="0" smtClean="0"/>
              <a:t>に必要となる資金</a:t>
            </a:r>
            <a:endParaRPr lang="ja-JP" altLang="en-US" sz="28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899592" y="2205732"/>
            <a:ext cx="7695927" cy="1511300"/>
            <a:chOff x="899592" y="2060848"/>
            <a:chExt cx="7695927" cy="1511300"/>
          </a:xfrm>
        </p:grpSpPr>
        <p:sp>
          <p:nvSpPr>
            <p:cNvPr id="9" name="円/楕円 8"/>
            <p:cNvSpPr/>
            <p:nvPr/>
          </p:nvSpPr>
          <p:spPr>
            <a:xfrm>
              <a:off x="899592" y="2060848"/>
              <a:ext cx="4824412" cy="1511300"/>
            </a:xfrm>
            <a:prstGeom prst="ellipse">
              <a:avLst/>
            </a:prstGeom>
            <a:solidFill>
              <a:srgbClr val="FFD8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ja-JP" sz="4400" b="1" dirty="0">
                  <a:solidFill>
                    <a:srgbClr val="FF0000"/>
                  </a:solidFill>
                </a:rPr>
                <a:t>7,680</a:t>
              </a:r>
              <a:r>
                <a:rPr lang="ja-JP" altLang="en-US" sz="4400" b="1" dirty="0">
                  <a:solidFill>
                    <a:srgbClr val="FF0000"/>
                  </a:solidFill>
                </a:rPr>
                <a:t>万円</a:t>
              </a:r>
            </a:p>
          </p:txBody>
        </p:sp>
        <p:sp>
          <p:nvSpPr>
            <p:cNvPr id="30730" name="テキスト ボックス 9"/>
            <p:cNvSpPr txBox="1">
              <a:spLocks noChangeArrowheads="1"/>
            </p:cNvSpPr>
            <p:nvPr/>
          </p:nvSpPr>
          <p:spPr bwMode="auto">
            <a:xfrm>
              <a:off x="5787231" y="2420020"/>
              <a:ext cx="2808288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4400" b="1" dirty="0">
                  <a:solidFill>
                    <a:srgbClr val="FF0000"/>
                  </a:solidFill>
                </a:rPr>
                <a:t>+α</a:t>
              </a:r>
            </a:p>
            <a:p>
              <a:r>
                <a:rPr lang="ja-JP" altLang="en-US" sz="2400" b="1" dirty="0">
                  <a:solidFill>
                    <a:srgbClr val="FF0000"/>
                  </a:solidFill>
                </a:rPr>
                <a:t>（医療・介護費等）</a:t>
              </a:r>
            </a:p>
          </p:txBody>
        </p:sp>
      </p:grp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43</a:t>
            </a:fld>
            <a:endParaRPr lang="ja-JP" altLang="en-US"/>
          </a:p>
        </p:txBody>
      </p:sp>
      <p:sp>
        <p:nvSpPr>
          <p:cNvPr id="13" name="正方形/長方形 1"/>
          <p:cNvSpPr>
            <a:spLocks noGrp="1" noChangeArrowheads="1"/>
          </p:cNvSpPr>
          <p:nvPr>
            <p:ph idx="1"/>
          </p:nvPr>
        </p:nvSpPr>
        <p:spPr bwMode="auto">
          <a:xfrm>
            <a:off x="238132" y="332656"/>
            <a:ext cx="78867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indent="0" eaLnBrk="1" hangingPunct="1">
              <a:buNone/>
            </a:pPr>
            <a:r>
              <a:rPr lang="ja-JP" altLang="en-US" sz="3200" dirty="0">
                <a:latin typeface="+mn-ea"/>
                <a:ea typeface="+mn-ea"/>
              </a:rPr>
              <a:t>（</a:t>
            </a:r>
            <a:r>
              <a:rPr lang="en-US" altLang="ja-JP" sz="3200" dirty="0">
                <a:latin typeface="+mn-ea"/>
                <a:ea typeface="+mn-ea"/>
              </a:rPr>
              <a:t>4</a:t>
            </a:r>
            <a:r>
              <a:rPr lang="ja-JP" altLang="en-US" sz="3200" dirty="0">
                <a:latin typeface="+mn-ea"/>
                <a:ea typeface="+mn-ea"/>
              </a:rPr>
              <a:t>）</a:t>
            </a:r>
            <a:r>
              <a:rPr lang="ja-JP" altLang="en-US" sz="3200" dirty="0" smtClean="0">
                <a:latin typeface="+mn-ea"/>
                <a:ea typeface="+mn-ea"/>
              </a:rPr>
              <a:t>老後資金④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2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831" y="1628800"/>
            <a:ext cx="60936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44</a:t>
            </a:fld>
            <a:endParaRPr lang="ja-JP" altLang="en-US"/>
          </a:p>
        </p:txBody>
      </p:sp>
      <p:sp>
        <p:nvSpPr>
          <p:cNvPr id="31752" name="テキスト ボックス 7"/>
          <p:cNvSpPr txBox="1">
            <a:spLocks noChangeArrowheads="1"/>
          </p:cNvSpPr>
          <p:nvPr/>
        </p:nvSpPr>
        <p:spPr bwMode="auto">
          <a:xfrm>
            <a:off x="468426" y="6303646"/>
            <a:ext cx="59037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400" dirty="0" smtClean="0"/>
              <a:t>（出典）日本</a:t>
            </a:r>
            <a:r>
              <a:rPr lang="ja-JP" altLang="en-US" sz="1400" dirty="0"/>
              <a:t>ＦＰ協会テキスト「</a:t>
            </a:r>
            <a:r>
              <a:rPr lang="en-US" altLang="ja-JP" sz="1400" dirty="0"/>
              <a:t>10</a:t>
            </a:r>
            <a:r>
              <a:rPr lang="ja-JP" altLang="en-US" sz="1400" dirty="0"/>
              <a:t>代から学ぶパーソナルファイナンス</a:t>
            </a:r>
            <a:r>
              <a:rPr lang="ja-JP" altLang="en-US" sz="1400" dirty="0" smtClean="0"/>
              <a:t>」</a:t>
            </a:r>
            <a:endParaRPr lang="ja-JP" altLang="en-US" sz="1400" dirty="0"/>
          </a:p>
        </p:txBody>
      </p:sp>
      <p:sp>
        <p:nvSpPr>
          <p:cNvPr id="17" name="ホームベース 16"/>
          <p:cNvSpPr/>
          <p:nvPr/>
        </p:nvSpPr>
        <p:spPr>
          <a:xfrm>
            <a:off x="454025" y="4941168"/>
            <a:ext cx="8235950" cy="1260000"/>
          </a:xfrm>
          <a:prstGeom prst="homePlate">
            <a:avLst/>
          </a:prstGeom>
          <a:solidFill>
            <a:srgbClr val="FFFF99"/>
          </a:solidFill>
          <a:ln>
            <a:solidFill>
              <a:srgbClr val="99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ja-JP" sz="2400" dirty="0">
                <a:latin typeface="+mn-ea"/>
              </a:rPr>
              <a:t>会社に勤める場合は“厚生年金保険料”、自営業の場合は“国民年金保険料”</a:t>
            </a:r>
            <a:r>
              <a:rPr lang="ja-JP" altLang="ja-JP" sz="2400" dirty="0" smtClean="0">
                <a:latin typeface="+mn-ea"/>
              </a:rPr>
              <a:t>を</a:t>
            </a:r>
            <a:r>
              <a:rPr lang="ja-JP" altLang="en-US" sz="2400" dirty="0" smtClean="0">
                <a:latin typeface="+mn-ea"/>
              </a:rPr>
              <a:t>納めます</a:t>
            </a:r>
            <a:r>
              <a:rPr lang="ja-JP" altLang="ja-JP" sz="2400" dirty="0" smtClean="0">
                <a:latin typeface="+mn-ea"/>
              </a:rPr>
              <a:t>。</a:t>
            </a:r>
            <a:endParaRPr lang="en-US" altLang="ja-JP" sz="2400" dirty="0" smtClean="0">
              <a:latin typeface="+mn-ea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+mn-ea"/>
              </a:rPr>
              <a:t>（</a:t>
            </a:r>
            <a:r>
              <a:rPr lang="en-US" altLang="ja-JP" sz="2400" dirty="0" smtClean="0">
                <a:solidFill>
                  <a:srgbClr val="FF0000"/>
                </a:solidFill>
                <a:latin typeface="+mn-ea"/>
              </a:rPr>
              <a:t>20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歳から</a:t>
            </a:r>
            <a:r>
              <a:rPr lang="en-US" altLang="ja-JP" sz="2400" dirty="0" smtClean="0">
                <a:solidFill>
                  <a:srgbClr val="FF0000"/>
                </a:solidFill>
                <a:latin typeface="+mn-ea"/>
              </a:rPr>
              <a:t>60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歳</a:t>
            </a:r>
            <a:r>
              <a:rPr lang="ja-JP" altLang="en-US" sz="2400" dirty="0">
                <a:solidFill>
                  <a:srgbClr val="FF0000"/>
                </a:solidFill>
                <a:latin typeface="+mn-ea"/>
              </a:rPr>
              <a:t>まで保険料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を納めるのは</a:t>
            </a:r>
            <a:r>
              <a:rPr lang="ja-JP" altLang="en-US" sz="2400" dirty="0">
                <a:solidFill>
                  <a:srgbClr val="FF0000"/>
                </a:solidFill>
                <a:latin typeface="+mn-ea"/>
              </a:rPr>
              <a:t>国民の義務</a:t>
            </a:r>
            <a:r>
              <a:rPr lang="ja-JP" altLang="en-US" sz="2400" dirty="0">
                <a:latin typeface="+mn-ea"/>
              </a:rPr>
              <a:t>です）</a:t>
            </a:r>
            <a:endParaRPr lang="ja-JP" altLang="ja-JP" sz="2400" dirty="0">
              <a:latin typeface="+mn-ea"/>
            </a:endParaRPr>
          </a:p>
        </p:txBody>
      </p:sp>
      <p:sp>
        <p:nvSpPr>
          <p:cNvPr id="9" name="正方形/長方形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71434"/>
            <a:ext cx="8820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indent="0" eaLnBrk="1" hangingPunct="1">
              <a:buNone/>
            </a:pPr>
            <a:r>
              <a:rPr lang="ja-JP" altLang="en-US" sz="3200" dirty="0">
                <a:latin typeface="+mn-ea"/>
                <a:ea typeface="+mn-ea"/>
              </a:rPr>
              <a:t>（</a:t>
            </a:r>
            <a:r>
              <a:rPr lang="en-US" altLang="ja-JP" sz="3200" dirty="0">
                <a:latin typeface="+mn-ea"/>
                <a:ea typeface="+mn-ea"/>
              </a:rPr>
              <a:t>4</a:t>
            </a:r>
            <a:r>
              <a:rPr lang="ja-JP" altLang="en-US" sz="3200" dirty="0">
                <a:latin typeface="+mn-ea"/>
                <a:ea typeface="+mn-ea"/>
              </a:rPr>
              <a:t>）</a:t>
            </a:r>
            <a:r>
              <a:rPr lang="ja-JP" altLang="en-US" sz="3200" dirty="0" smtClean="0">
                <a:latin typeface="+mn-ea"/>
                <a:ea typeface="+mn-ea"/>
              </a:rPr>
              <a:t>老後資金⑤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  <p:sp>
        <p:nvSpPr>
          <p:cNvPr id="10" name="正方形/長方形 1"/>
          <p:cNvSpPr>
            <a:spLocks noGrp="1" noChangeArrowheads="1"/>
          </p:cNvSpPr>
          <p:nvPr>
            <p:ph idx="1"/>
          </p:nvPr>
        </p:nvSpPr>
        <p:spPr bwMode="auto">
          <a:xfrm>
            <a:off x="604309" y="980728"/>
            <a:ext cx="78867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indent="0" eaLnBrk="1" hangingPunct="1">
              <a:buNone/>
            </a:pPr>
            <a:r>
              <a:rPr lang="ja-JP" altLang="en-US" sz="2800" dirty="0" smtClean="0">
                <a:latin typeface="+mn-ea"/>
                <a:ea typeface="+mn-ea"/>
              </a:rPr>
              <a:t>（公的年金の基本的な仕組み）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45</a:t>
            </a:fld>
            <a:endParaRPr lang="ja-JP" altLang="en-US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505284" y="1355284"/>
            <a:ext cx="8208913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itchFamily="2" charset="2"/>
              <a:buChar char="l"/>
              <a:defRPr/>
            </a:pPr>
            <a:r>
              <a:rPr lang="ja-JP" altLang="ja-JP" sz="2400" dirty="0" smtClean="0">
                <a:latin typeface="+mn-ea"/>
                <a:ea typeface="+mn-ea"/>
              </a:rPr>
              <a:t>一定額の保険料を納めることにより、老後の暮らしのために</a:t>
            </a:r>
            <a:r>
              <a:rPr lang="ja-JP" altLang="en-US" sz="2400" dirty="0" smtClean="0">
                <a:latin typeface="+mn-ea"/>
                <a:ea typeface="+mn-ea"/>
              </a:rPr>
              <a:t>、</a:t>
            </a:r>
            <a:r>
              <a:rPr lang="en-US" altLang="ja-JP" sz="2400" dirty="0" smtClean="0">
                <a:latin typeface="+mn-ea"/>
                <a:ea typeface="+mn-ea"/>
              </a:rPr>
              <a:t>65</a:t>
            </a:r>
            <a:r>
              <a:rPr lang="ja-JP" altLang="ja-JP" sz="2400" dirty="0" smtClean="0">
                <a:latin typeface="+mn-ea"/>
                <a:ea typeface="+mn-ea"/>
              </a:rPr>
              <a:t>歳以降一生涯もらえる</a:t>
            </a:r>
            <a:r>
              <a:rPr lang="ja-JP" altLang="ja-JP" sz="2400" dirty="0" smtClean="0">
                <a:solidFill>
                  <a:srgbClr val="FF0000"/>
                </a:solidFill>
                <a:latin typeface="+mn-ea"/>
                <a:ea typeface="+mn-ea"/>
              </a:rPr>
              <a:t>“老齢年金”</a:t>
            </a:r>
            <a:r>
              <a:rPr lang="ja-JP" altLang="ja-JP" sz="2400" dirty="0" smtClean="0">
                <a:latin typeface="+mn-ea"/>
                <a:ea typeface="+mn-ea"/>
              </a:rPr>
              <a:t>の</a:t>
            </a:r>
            <a:r>
              <a:rPr lang="ja-JP" altLang="en-US" sz="2400" dirty="0" smtClean="0">
                <a:latin typeface="+mn-ea"/>
                <a:ea typeface="+mn-ea"/>
              </a:rPr>
              <a:t>ほか</a:t>
            </a:r>
            <a:r>
              <a:rPr lang="ja-JP" altLang="ja-JP" sz="2400" dirty="0" smtClean="0">
                <a:latin typeface="+mn-ea"/>
                <a:ea typeface="+mn-ea"/>
              </a:rPr>
              <a:t>、障害状態に</a:t>
            </a:r>
            <a:r>
              <a:rPr lang="ja-JP" altLang="en-US" sz="2400" dirty="0">
                <a:latin typeface="+mn-ea"/>
                <a:ea typeface="+mn-ea"/>
              </a:rPr>
              <a:t>なった</a:t>
            </a:r>
            <a:r>
              <a:rPr lang="ja-JP" altLang="ja-JP" sz="2400" dirty="0" smtClean="0">
                <a:latin typeface="+mn-ea"/>
                <a:ea typeface="+mn-ea"/>
              </a:rPr>
              <a:t>ときのための</a:t>
            </a:r>
            <a:r>
              <a:rPr lang="ja-JP" altLang="ja-JP" sz="2400" dirty="0" smtClean="0">
                <a:solidFill>
                  <a:srgbClr val="FF0000"/>
                </a:solidFill>
                <a:latin typeface="+mn-ea"/>
                <a:ea typeface="+mn-ea"/>
              </a:rPr>
              <a:t>“障害年金”</a:t>
            </a:r>
            <a:r>
              <a:rPr lang="ja-JP" altLang="ja-JP" sz="2400" dirty="0" smtClean="0">
                <a:latin typeface="+mn-ea"/>
                <a:ea typeface="+mn-ea"/>
              </a:rPr>
              <a:t>、親等が亡くなった場合に遺された家族に支払われる</a:t>
            </a:r>
            <a:r>
              <a:rPr lang="ja-JP" altLang="ja-JP" sz="2400" dirty="0" smtClean="0">
                <a:solidFill>
                  <a:srgbClr val="FF0000"/>
                </a:solidFill>
                <a:latin typeface="+mn-ea"/>
                <a:ea typeface="+mn-ea"/>
              </a:rPr>
              <a:t>“遺族年金”</a:t>
            </a:r>
            <a:r>
              <a:rPr lang="ja-JP" altLang="ja-JP" sz="2400" dirty="0" smtClean="0">
                <a:latin typeface="+mn-ea"/>
                <a:ea typeface="+mn-ea"/>
              </a:rPr>
              <a:t>があります。</a:t>
            </a:r>
          </a:p>
        </p:txBody>
      </p:sp>
      <p:sp>
        <p:nvSpPr>
          <p:cNvPr id="32776" name="テキスト ボックス 7"/>
          <p:cNvSpPr txBox="1">
            <a:spLocks noChangeArrowheads="1"/>
          </p:cNvSpPr>
          <p:nvPr/>
        </p:nvSpPr>
        <p:spPr bwMode="auto">
          <a:xfrm>
            <a:off x="683568" y="6263734"/>
            <a:ext cx="77775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400" dirty="0" smtClean="0"/>
              <a:t>（出典）日本</a:t>
            </a:r>
            <a:r>
              <a:rPr lang="ja-JP" altLang="en-US" sz="1400" dirty="0"/>
              <a:t>ＦＰ協会テキスト「</a:t>
            </a:r>
            <a:r>
              <a:rPr lang="en-US" altLang="ja-JP" sz="1400" dirty="0"/>
              <a:t>10</a:t>
            </a:r>
            <a:r>
              <a:rPr lang="ja-JP" altLang="en-US" sz="1400" dirty="0"/>
              <a:t>代から学ぶパーソナルファイナンス</a:t>
            </a:r>
            <a:r>
              <a:rPr lang="ja-JP" altLang="en-US" sz="1400" dirty="0" smtClean="0"/>
              <a:t>」</a:t>
            </a:r>
            <a:endParaRPr lang="ja-JP" altLang="en-US" sz="1400" dirty="0"/>
          </a:p>
        </p:txBody>
      </p:sp>
      <p:pic>
        <p:nvPicPr>
          <p:cNvPr id="32796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62" y="2924944"/>
            <a:ext cx="820361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71434"/>
            <a:ext cx="88924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indent="0" eaLnBrk="1" hangingPunct="1">
              <a:buNone/>
            </a:pPr>
            <a:r>
              <a:rPr lang="ja-JP" altLang="en-US" sz="3200" dirty="0">
                <a:latin typeface="+mn-ea"/>
                <a:ea typeface="+mn-ea"/>
              </a:rPr>
              <a:t>（</a:t>
            </a:r>
            <a:r>
              <a:rPr lang="en-US" altLang="ja-JP" sz="3200" dirty="0">
                <a:latin typeface="+mn-ea"/>
                <a:ea typeface="+mn-ea"/>
              </a:rPr>
              <a:t>4</a:t>
            </a:r>
            <a:r>
              <a:rPr lang="ja-JP" altLang="en-US" sz="3200" dirty="0">
                <a:latin typeface="+mn-ea"/>
                <a:ea typeface="+mn-ea"/>
              </a:rPr>
              <a:t>）</a:t>
            </a:r>
            <a:r>
              <a:rPr lang="ja-JP" altLang="en-US" sz="3200" dirty="0" smtClean="0">
                <a:latin typeface="+mn-ea"/>
                <a:ea typeface="+mn-ea"/>
              </a:rPr>
              <a:t>老後資金⑥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  <p:sp>
        <p:nvSpPr>
          <p:cNvPr id="11" name="正方形/長方形 1"/>
          <p:cNvSpPr>
            <a:spLocks noGrp="1" noChangeArrowheads="1"/>
          </p:cNvSpPr>
          <p:nvPr>
            <p:ph idx="1"/>
          </p:nvPr>
        </p:nvSpPr>
        <p:spPr bwMode="auto">
          <a:xfrm>
            <a:off x="251520" y="878355"/>
            <a:ext cx="78867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indent="0" eaLnBrk="1" hangingPunct="1">
              <a:buNone/>
            </a:pPr>
            <a:r>
              <a:rPr lang="ja-JP" altLang="en-US" sz="2800" dirty="0" smtClean="0">
                <a:latin typeface="+mn-ea"/>
                <a:ea typeface="+mn-ea"/>
              </a:rPr>
              <a:t>（公的年金の種類等）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0" y="1128848"/>
            <a:ext cx="9144000" cy="4208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sz="24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　</a:t>
            </a:r>
            <a:r>
              <a:rPr lang="ja-JP" altLang="en-US" sz="2800" dirty="0" smtClean="0">
                <a:latin typeface="+mn-lt"/>
                <a:ea typeface="+mn-ea"/>
              </a:rPr>
              <a:t>（年金受給額の試算）──</a:t>
            </a:r>
            <a:r>
              <a:rPr lang="ja-JP" altLang="en-US" sz="2000" dirty="0" smtClean="0">
                <a:latin typeface="+mn-lt"/>
                <a:ea typeface="+mn-ea"/>
              </a:rPr>
              <a:t>厚生労働省・モデル世帯（平成</a:t>
            </a:r>
            <a:r>
              <a:rPr lang="en-US" altLang="ja-JP" sz="2000" dirty="0" smtClean="0">
                <a:latin typeface="+mn-lt"/>
                <a:ea typeface="+mn-ea"/>
              </a:rPr>
              <a:t>26</a:t>
            </a:r>
            <a:r>
              <a:rPr lang="ja-JP" altLang="en-US" sz="2000" dirty="0" smtClean="0">
                <a:latin typeface="+mn-lt"/>
                <a:ea typeface="+mn-ea"/>
              </a:rPr>
              <a:t>年度）ベース</a:t>
            </a:r>
            <a:endParaRPr lang="en-US" altLang="ja-JP" sz="1400" dirty="0">
              <a:latin typeface="+mn-lt"/>
              <a:ea typeface="+mn-ea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n-US" altLang="ja-JP" sz="2400" dirty="0">
              <a:latin typeface="+mn-lt"/>
              <a:ea typeface="+mn-ea"/>
            </a:endParaRPr>
          </a:p>
          <a:p>
            <a:pPr marL="531813" indent="14288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lt"/>
                <a:ea typeface="+mn-ea"/>
              </a:rPr>
              <a:t>　</a:t>
            </a:r>
            <a:r>
              <a:rPr lang="ja-JP" altLang="en-US" sz="2800" dirty="0" smtClean="0">
                <a:latin typeface="+mn-lt"/>
                <a:ea typeface="+mn-ea"/>
              </a:rPr>
              <a:t>夫婦</a:t>
            </a:r>
            <a:r>
              <a:rPr lang="ja-JP" altLang="en-US" sz="2800" dirty="0">
                <a:latin typeface="+mn-lt"/>
                <a:ea typeface="+mn-ea"/>
              </a:rPr>
              <a:t>の年金額：月額</a:t>
            </a:r>
            <a:r>
              <a:rPr lang="en-US" altLang="ja-JP" sz="2800" dirty="0">
                <a:latin typeface="+mn-lt"/>
                <a:ea typeface="+mn-ea"/>
              </a:rPr>
              <a:t>21.8</a:t>
            </a:r>
            <a:r>
              <a:rPr lang="ja-JP" altLang="en-US" sz="2800" dirty="0">
                <a:latin typeface="+mn-lt"/>
                <a:ea typeface="+mn-ea"/>
              </a:rPr>
              <a:t>万</a:t>
            </a:r>
            <a:r>
              <a:rPr lang="ja-JP" altLang="en-US" sz="2800" dirty="0" smtClean="0">
                <a:latin typeface="+mn-lt"/>
                <a:ea typeface="+mn-ea"/>
              </a:rPr>
              <a:t>円</a:t>
            </a:r>
            <a:endParaRPr lang="en-US" altLang="ja-JP" sz="2800" dirty="0" smtClean="0">
              <a:latin typeface="+mn-lt"/>
              <a:ea typeface="+mn-ea"/>
            </a:endParaRPr>
          </a:p>
          <a:p>
            <a:pPr marL="1247775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+mn-lt"/>
                <a:ea typeface="+mn-ea"/>
              </a:rPr>
              <a:t>（</a:t>
            </a:r>
            <a:r>
              <a:rPr lang="ja-JP" altLang="en-US" sz="1600" dirty="0">
                <a:ea typeface="ＭＳ Ｐゴシック" pitchFamily="50" charset="-128"/>
              </a:rPr>
              <a:t>現役男子の手取り収入：月額</a:t>
            </a:r>
            <a:r>
              <a:rPr lang="en-US" altLang="ja-JP" sz="1600" dirty="0">
                <a:ea typeface="ＭＳ Ｐゴシック" pitchFamily="50" charset="-128"/>
              </a:rPr>
              <a:t>34.8</a:t>
            </a:r>
            <a:r>
              <a:rPr lang="ja-JP" altLang="en-US" sz="1600" dirty="0">
                <a:ea typeface="ＭＳ Ｐゴシック" pitchFamily="50" charset="-128"/>
              </a:rPr>
              <a:t>万円）</a:t>
            </a:r>
            <a:endParaRPr lang="en-US" altLang="ja-JP" sz="1600" dirty="0">
              <a:latin typeface="+mn-lt"/>
              <a:ea typeface="+mn-ea"/>
            </a:endParaRP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sz="2400" dirty="0">
                <a:latin typeface="+mn-lt"/>
                <a:ea typeface="+mn-ea"/>
              </a:rPr>
              <a:t>　　　　</a:t>
            </a:r>
            <a:r>
              <a:rPr lang="ja-JP" altLang="en-US" sz="2400" dirty="0" smtClean="0">
                <a:latin typeface="+mn-lt"/>
                <a:ea typeface="+mn-ea"/>
              </a:rPr>
              <a:t>　　</a:t>
            </a:r>
            <a:r>
              <a:rPr lang="ja-JP" altLang="en-US" sz="1600" dirty="0" smtClean="0">
                <a:latin typeface="+mn-lt"/>
                <a:ea typeface="+mn-ea"/>
              </a:rPr>
              <a:t>（</a:t>
            </a:r>
            <a:r>
              <a:rPr lang="ja-JP" altLang="en-US" sz="1600" dirty="0">
                <a:latin typeface="+mn-lt"/>
                <a:ea typeface="+mn-ea"/>
              </a:rPr>
              <a:t>夫婦の基礎年金</a:t>
            </a:r>
            <a:r>
              <a:rPr lang="en-US" altLang="ja-JP" sz="1600" dirty="0">
                <a:latin typeface="+mn-lt"/>
                <a:ea typeface="+mn-ea"/>
              </a:rPr>
              <a:t>12.8</a:t>
            </a:r>
            <a:r>
              <a:rPr lang="ja-JP" altLang="en-US" sz="1600" dirty="0" smtClean="0">
                <a:latin typeface="+mn-lt"/>
                <a:ea typeface="+mn-ea"/>
              </a:rPr>
              <a:t>万＋夫</a:t>
            </a:r>
            <a:r>
              <a:rPr lang="ja-JP" altLang="en-US" sz="1600" dirty="0">
                <a:latin typeface="+mn-lt"/>
                <a:ea typeface="+mn-ea"/>
              </a:rPr>
              <a:t>の厚生年金</a:t>
            </a:r>
            <a:r>
              <a:rPr lang="en-US" altLang="ja-JP" sz="1600" dirty="0">
                <a:latin typeface="+mn-lt"/>
                <a:ea typeface="+mn-ea"/>
              </a:rPr>
              <a:t>9.0</a:t>
            </a:r>
            <a:r>
              <a:rPr lang="ja-JP" altLang="en-US" sz="1600" dirty="0">
                <a:latin typeface="+mn-lt"/>
                <a:ea typeface="+mn-ea"/>
              </a:rPr>
              <a:t>万円</a:t>
            </a:r>
            <a:r>
              <a:rPr lang="ja-JP" altLang="en-US" sz="1600" dirty="0" smtClean="0">
                <a:latin typeface="+mn-lt"/>
                <a:ea typeface="+mn-ea"/>
              </a:rPr>
              <a:t>）</a:t>
            </a:r>
            <a:endParaRPr lang="en-US" altLang="ja-JP" sz="1600" dirty="0" smtClean="0">
              <a:latin typeface="+mn-lt"/>
              <a:ea typeface="+mn-ea"/>
            </a:endParaRP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n-US" altLang="ja-JP" sz="24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  <a:p>
            <a:pPr marL="531813" indent="14288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2400" dirty="0" smtClean="0">
                <a:latin typeface="+mn-lt"/>
                <a:ea typeface="+mn-ea"/>
              </a:rPr>
              <a:t>夫婦二人の</a:t>
            </a:r>
            <a:r>
              <a:rPr lang="ja-JP" altLang="en-US" sz="2800" b="1" dirty="0" smtClean="0">
                <a:solidFill>
                  <a:srgbClr val="00B050"/>
                </a:solidFill>
                <a:latin typeface="+mn-lt"/>
                <a:ea typeface="+mn-ea"/>
              </a:rPr>
              <a:t>年金受給総額：</a:t>
            </a:r>
            <a:r>
              <a:rPr lang="en-US" altLang="ja-JP" sz="3200" b="1" dirty="0" smtClean="0">
                <a:solidFill>
                  <a:srgbClr val="00B050"/>
                </a:solidFill>
                <a:latin typeface="+mn-lt"/>
                <a:ea typeface="+mn-ea"/>
              </a:rPr>
              <a:t>6,000</a:t>
            </a:r>
            <a:r>
              <a:rPr lang="ja-JP" altLang="en-US" sz="3200" b="1" dirty="0" smtClean="0">
                <a:solidFill>
                  <a:srgbClr val="00B050"/>
                </a:solidFill>
                <a:latin typeface="+mn-lt"/>
                <a:ea typeface="+mn-ea"/>
              </a:rPr>
              <a:t>万円</a:t>
            </a:r>
            <a:r>
              <a:rPr lang="ja-JP" altLang="en-US" sz="1600" dirty="0" smtClean="0">
                <a:latin typeface="+mn-lt"/>
                <a:ea typeface="+mn-ea"/>
              </a:rPr>
              <a:t>（夫婦が余命を全うした場合）</a:t>
            </a:r>
            <a:r>
              <a:rPr lang="ja-JP" altLang="en-US" sz="1400" dirty="0" smtClean="0">
                <a:latin typeface="+mn-lt"/>
                <a:ea typeface="+mn-ea"/>
              </a:rPr>
              <a:t>　</a:t>
            </a:r>
            <a:endParaRPr lang="en-US" altLang="ja-JP" sz="1400" dirty="0" smtClean="0">
              <a:latin typeface="+mn-lt"/>
              <a:ea typeface="+mn-ea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sz="2400" dirty="0">
                <a:ea typeface="+mn-ea"/>
              </a:rPr>
              <a:t>　　</a:t>
            </a:r>
            <a:endParaRPr lang="en-US" altLang="ja-JP" dirty="0">
              <a:ea typeface="+mn-ea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sz="2400" dirty="0">
                <a:ea typeface="+mn-ea"/>
              </a:rPr>
              <a:t>　　　</a:t>
            </a:r>
            <a:endParaRPr lang="en-US" altLang="ja-JP" sz="2400" dirty="0">
              <a:ea typeface="+mn-ea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altLang="ja-JP" sz="3600" dirty="0" smtClean="0">
                <a:solidFill>
                  <a:srgbClr val="FF0000"/>
                </a:solidFill>
                <a:latin typeface="+mn-lt"/>
                <a:ea typeface="+mn-ea"/>
              </a:rPr>
              <a:t>65</a:t>
            </a:r>
            <a:r>
              <a:rPr lang="ja-JP" altLang="en-US" sz="3600" dirty="0">
                <a:solidFill>
                  <a:srgbClr val="FF0000"/>
                </a:solidFill>
                <a:latin typeface="+mn-lt"/>
                <a:ea typeface="+mn-ea"/>
              </a:rPr>
              <a:t>歳時点での不足額　≒</a:t>
            </a:r>
            <a:r>
              <a:rPr lang="ja-JP" altLang="en-US" sz="4400" dirty="0">
                <a:solidFill>
                  <a:srgbClr val="FF0000"/>
                </a:solidFill>
                <a:latin typeface="+mn-lt"/>
                <a:ea typeface="+mn-ea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+mn-lt"/>
                <a:ea typeface="+mn-ea"/>
              </a:rPr>
              <a:t>1,680</a:t>
            </a:r>
            <a:r>
              <a:rPr lang="ja-JP" altLang="en-US" sz="4000" b="1" dirty="0">
                <a:solidFill>
                  <a:srgbClr val="FF0000"/>
                </a:solidFill>
                <a:latin typeface="+mn-lt"/>
                <a:ea typeface="+mn-ea"/>
              </a:rPr>
              <a:t>万</a:t>
            </a:r>
            <a:r>
              <a:rPr lang="ja-JP" altLang="en-US" sz="4000" b="1" dirty="0" smtClean="0">
                <a:solidFill>
                  <a:srgbClr val="FF0000"/>
                </a:solidFill>
                <a:latin typeface="+mn-lt"/>
                <a:ea typeface="+mn-ea"/>
              </a:rPr>
              <a:t>円</a:t>
            </a:r>
            <a:r>
              <a:rPr lang="ja-JP" altLang="en-US" sz="4000" dirty="0">
                <a:solidFill>
                  <a:srgbClr val="FF0000"/>
                </a:solidFill>
                <a:latin typeface="+mn-lt"/>
                <a:ea typeface="+mn-ea"/>
              </a:rPr>
              <a:t>　</a:t>
            </a:r>
            <a:r>
              <a:rPr lang="ja-JP" altLang="en-US" sz="2800" dirty="0">
                <a:solidFill>
                  <a:srgbClr val="FF0000"/>
                </a:solidFill>
                <a:latin typeface="+mn-lt"/>
                <a:ea typeface="+mn-ea"/>
              </a:rPr>
              <a:t>　</a:t>
            </a:r>
            <a:endParaRPr lang="ja-JP" altLang="en-US" sz="24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4140200" y="3860850"/>
            <a:ext cx="863600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799" name="正方形/長方形 8"/>
          <p:cNvSpPr>
            <a:spLocks noChangeArrowheads="1"/>
          </p:cNvSpPr>
          <p:nvPr/>
        </p:nvSpPr>
        <p:spPr bwMode="auto">
          <a:xfrm>
            <a:off x="1367631" y="5373688"/>
            <a:ext cx="640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dirty="0"/>
              <a:t>〔</a:t>
            </a:r>
            <a:r>
              <a:rPr lang="ja-JP" altLang="en-US" dirty="0"/>
              <a:t>老後の生活費（</a:t>
            </a:r>
            <a:r>
              <a:rPr lang="en-US" altLang="ja-JP" dirty="0"/>
              <a:t>7,680</a:t>
            </a:r>
            <a:r>
              <a:rPr lang="ja-JP" altLang="en-US" dirty="0"/>
              <a:t>万円）－年金受給総額（</a:t>
            </a:r>
            <a:r>
              <a:rPr lang="en-US" altLang="ja-JP" dirty="0"/>
              <a:t>6,000</a:t>
            </a:r>
            <a:r>
              <a:rPr lang="ja-JP" altLang="en-US" dirty="0"/>
              <a:t>万円）</a:t>
            </a:r>
            <a:r>
              <a:rPr lang="en-US" altLang="ja-JP" dirty="0"/>
              <a:t>〕</a:t>
            </a:r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46</a:t>
            </a:fld>
            <a:endParaRPr lang="ja-JP" altLang="en-US"/>
          </a:p>
        </p:txBody>
      </p:sp>
      <p:sp>
        <p:nvSpPr>
          <p:cNvPr id="7" name="正方形/長方形 1"/>
          <p:cNvSpPr>
            <a:spLocks noGrp="1" noChangeArrowheads="1"/>
          </p:cNvSpPr>
          <p:nvPr>
            <p:ph idx="1"/>
          </p:nvPr>
        </p:nvSpPr>
        <p:spPr bwMode="auto">
          <a:xfrm>
            <a:off x="323528" y="332656"/>
            <a:ext cx="78867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indent="0" eaLnBrk="1" hangingPunct="1">
              <a:buNone/>
            </a:pPr>
            <a:r>
              <a:rPr lang="ja-JP" altLang="en-US" sz="3200" dirty="0">
                <a:latin typeface="+mn-ea"/>
                <a:ea typeface="+mn-ea"/>
              </a:rPr>
              <a:t>（</a:t>
            </a:r>
            <a:r>
              <a:rPr lang="en-US" altLang="ja-JP" sz="3200" dirty="0">
                <a:latin typeface="+mn-ea"/>
                <a:ea typeface="+mn-ea"/>
              </a:rPr>
              <a:t>4</a:t>
            </a:r>
            <a:r>
              <a:rPr lang="ja-JP" altLang="en-US" sz="3200" dirty="0">
                <a:latin typeface="+mn-ea"/>
                <a:ea typeface="+mn-ea"/>
              </a:rPr>
              <a:t>）</a:t>
            </a:r>
            <a:r>
              <a:rPr lang="ja-JP" altLang="en-US" sz="3200" dirty="0" smtClean="0">
                <a:latin typeface="+mn-ea"/>
                <a:ea typeface="+mn-ea"/>
              </a:rPr>
              <a:t>老後資金⑦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2515" y="980728"/>
            <a:ext cx="9144000" cy="3664593"/>
          </a:xfrm>
        </p:spPr>
        <p:txBody>
          <a:bodyPr wrap="square" anchor="ctr">
            <a:spAutoFit/>
          </a:bodyPr>
          <a:lstStyle/>
          <a:p>
            <a:pPr marL="0" lvl="0" indent="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800" dirty="0" smtClean="0">
                <a:solidFill>
                  <a:prstClr val="black"/>
                </a:solidFill>
              </a:rPr>
              <a:t>（</a:t>
            </a:r>
            <a:r>
              <a:rPr lang="ja-JP" altLang="en-US" sz="2800" dirty="0">
                <a:solidFill>
                  <a:prstClr val="black"/>
                </a:solidFill>
              </a:rPr>
              <a:t>年金受給額の試算）</a:t>
            </a:r>
            <a:r>
              <a:rPr lang="ja-JP" altLang="en-US" sz="2000" dirty="0">
                <a:solidFill>
                  <a:prstClr val="black"/>
                </a:solidFill>
              </a:rPr>
              <a:t>─</a:t>
            </a:r>
            <a:r>
              <a:rPr lang="ja-JP" altLang="en-US" sz="2000" dirty="0" smtClean="0">
                <a:solidFill>
                  <a:prstClr val="black"/>
                </a:solidFill>
              </a:rPr>
              <a:t>─自営業のケース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0" indent="0">
              <a:buFont typeface="Wingdings 3" pitchFamily="18" charset="2"/>
              <a:buNone/>
            </a:pPr>
            <a:r>
              <a:rPr lang="ja-JP" altLang="en-US" sz="2800" dirty="0" smtClean="0"/>
              <a:t>　</a:t>
            </a:r>
            <a:endParaRPr lang="en-US" altLang="ja-JP" sz="1800" dirty="0" smtClean="0"/>
          </a:p>
          <a:p>
            <a:pPr indent="7938" algn="ctr" eaLnBrk="1" hangingPunct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ja-JP" altLang="en-US" sz="2400" dirty="0" smtClean="0"/>
              <a:t> 夫婦二人の</a:t>
            </a:r>
            <a:r>
              <a:rPr lang="ja-JP" altLang="en-US" sz="2800" b="1" dirty="0" smtClean="0">
                <a:solidFill>
                  <a:srgbClr val="00B050"/>
                </a:solidFill>
              </a:rPr>
              <a:t>年金受給総額：</a:t>
            </a:r>
            <a:r>
              <a:rPr lang="ja-JP" altLang="en-US" sz="3200" b="1" dirty="0" smtClean="0">
                <a:solidFill>
                  <a:srgbClr val="00B050"/>
                </a:solidFill>
              </a:rPr>
              <a:t>約</a:t>
            </a:r>
            <a:r>
              <a:rPr lang="en-US" altLang="ja-JP" sz="3200" b="1" dirty="0" smtClean="0">
                <a:solidFill>
                  <a:srgbClr val="00B050"/>
                </a:solidFill>
              </a:rPr>
              <a:t>3,500</a:t>
            </a:r>
            <a:r>
              <a:rPr lang="ja-JP" altLang="en-US" sz="3200" b="1" dirty="0" smtClean="0">
                <a:solidFill>
                  <a:srgbClr val="00B050"/>
                </a:solidFill>
              </a:rPr>
              <a:t>万円</a:t>
            </a:r>
            <a:r>
              <a:rPr lang="ja-JP" altLang="en-US" sz="1400" dirty="0" smtClean="0">
                <a:solidFill>
                  <a:srgbClr val="00B050"/>
                </a:solidFill>
              </a:rPr>
              <a:t>　</a:t>
            </a:r>
            <a:r>
              <a:rPr lang="ja-JP" altLang="en-US" sz="1400" dirty="0" smtClean="0"/>
              <a:t>（夫婦が余命を全うした場合）　</a:t>
            </a:r>
            <a:endParaRPr lang="en-US" altLang="ja-JP" sz="1400" dirty="0" smtClean="0"/>
          </a:p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Font typeface="Arial" charset="0"/>
              <a:buNone/>
            </a:pPr>
            <a:r>
              <a:rPr lang="ja-JP" altLang="en-US" sz="2400" dirty="0" smtClean="0">
                <a:latin typeface="Arial" charset="0"/>
              </a:rPr>
              <a:t>　　</a:t>
            </a:r>
            <a:endParaRPr lang="en-US" altLang="ja-JP" sz="2400" dirty="0" smtClean="0">
              <a:latin typeface="Arial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Font typeface="Arial" charset="0"/>
              <a:buNone/>
            </a:pPr>
            <a:r>
              <a:rPr lang="ja-JP" altLang="en-US" sz="2400" dirty="0" smtClean="0">
                <a:latin typeface="Arial" charset="0"/>
              </a:rPr>
              <a:t>　　　</a:t>
            </a:r>
            <a:endParaRPr lang="en-US" altLang="ja-JP" sz="2400" dirty="0" smtClean="0">
              <a:latin typeface="Arial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ja-JP" sz="3600" dirty="0" smtClean="0">
                <a:solidFill>
                  <a:srgbClr val="FF0000"/>
                </a:solidFill>
              </a:rPr>
              <a:t>65</a:t>
            </a:r>
            <a:r>
              <a:rPr lang="ja-JP" altLang="en-US" sz="3600" dirty="0" smtClean="0">
                <a:solidFill>
                  <a:srgbClr val="FF0000"/>
                </a:solidFill>
              </a:rPr>
              <a:t>歳時点での不足額　≒　</a:t>
            </a:r>
            <a:r>
              <a:rPr lang="en-US" altLang="ja-JP" sz="4000" b="1" dirty="0" smtClean="0">
                <a:solidFill>
                  <a:srgbClr val="FF0000"/>
                </a:solidFill>
              </a:rPr>
              <a:t>4,180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万円</a:t>
            </a:r>
            <a:endParaRPr lang="en-US" altLang="ja-JP" sz="4000" b="1" dirty="0" smtClean="0">
              <a:solidFill>
                <a:srgbClr val="FF0000"/>
              </a:solidFill>
            </a:endParaRPr>
          </a:p>
          <a:p>
            <a:pPr marL="0" indent="0">
              <a:buFont typeface="Wingdings 3" pitchFamily="18" charset="2"/>
              <a:buNone/>
            </a:pPr>
            <a:r>
              <a:rPr lang="ja-JP" altLang="en-US" sz="2400" dirty="0" smtClean="0">
                <a:latin typeface="Arial" charset="0"/>
              </a:rPr>
              <a:t>　</a:t>
            </a:r>
            <a:endParaRPr lang="en-US" altLang="ja-JP" sz="2400" dirty="0" smtClean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47</a:t>
            </a:fld>
            <a:endParaRPr lang="ja-JP" altLang="en-US"/>
          </a:p>
        </p:txBody>
      </p:sp>
      <p:sp>
        <p:nvSpPr>
          <p:cNvPr id="34823" name="正方形/長方形 7"/>
          <p:cNvSpPr>
            <a:spLocks noChangeArrowheads="1"/>
          </p:cNvSpPr>
          <p:nvPr/>
        </p:nvSpPr>
        <p:spPr bwMode="auto">
          <a:xfrm>
            <a:off x="1367631" y="4396184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dirty="0"/>
              <a:t>〔</a:t>
            </a:r>
            <a:r>
              <a:rPr lang="ja-JP" altLang="en-US" dirty="0"/>
              <a:t>老後の生活費（</a:t>
            </a:r>
            <a:r>
              <a:rPr lang="en-US" altLang="ja-JP" dirty="0"/>
              <a:t>7,680</a:t>
            </a:r>
            <a:r>
              <a:rPr lang="ja-JP" altLang="en-US" dirty="0"/>
              <a:t>万円）－年金受給</a:t>
            </a:r>
            <a:r>
              <a:rPr lang="ja-JP" altLang="en-US" dirty="0" smtClean="0"/>
              <a:t>総額（約</a:t>
            </a:r>
            <a:r>
              <a:rPr lang="en-US" altLang="ja-JP" dirty="0"/>
              <a:t>3,500</a:t>
            </a:r>
            <a:r>
              <a:rPr lang="ja-JP" altLang="en-US" dirty="0"/>
              <a:t>万</a:t>
            </a:r>
            <a:r>
              <a:rPr lang="ja-JP" altLang="en-US" dirty="0" smtClean="0"/>
              <a:t>円）</a:t>
            </a:r>
            <a:r>
              <a:rPr lang="en-US" altLang="ja-JP" dirty="0" smtClean="0"/>
              <a:t>〕</a:t>
            </a:r>
            <a:endParaRPr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3602098" y="2852836"/>
            <a:ext cx="863600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ホームベース 9"/>
          <p:cNvSpPr/>
          <p:nvPr/>
        </p:nvSpPr>
        <p:spPr>
          <a:xfrm>
            <a:off x="1152000" y="5157192"/>
            <a:ext cx="6624369" cy="1224000"/>
          </a:xfrm>
          <a:prstGeom prst="homePlate">
            <a:avLst/>
          </a:prstGeom>
          <a:solidFill>
            <a:srgbClr val="FFFF99"/>
          </a:solidFill>
          <a:ln>
            <a:solidFill>
              <a:srgbClr val="99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dirty="0" smtClean="0"/>
              <a:t>現役</a:t>
            </a:r>
            <a:r>
              <a:rPr lang="ja-JP" altLang="en-US" sz="2800" dirty="0"/>
              <a:t>時代の働き方に</a:t>
            </a:r>
            <a:r>
              <a:rPr lang="ja-JP" altLang="en-US" sz="2800" dirty="0" smtClean="0"/>
              <a:t>よって、受給</a:t>
            </a:r>
            <a:r>
              <a:rPr lang="ja-JP" altLang="en-US" sz="2800" dirty="0"/>
              <a:t>できる年金額</a:t>
            </a:r>
            <a:r>
              <a:rPr lang="ja-JP" altLang="en-US" sz="2800" dirty="0" smtClean="0"/>
              <a:t>は大きく</a:t>
            </a:r>
            <a:r>
              <a:rPr lang="ja-JP" altLang="en-US" sz="2800" dirty="0"/>
              <a:t>違って</a:t>
            </a:r>
            <a:r>
              <a:rPr lang="ja-JP" altLang="en-US" sz="2800" dirty="0" smtClean="0"/>
              <a:t>くる。</a:t>
            </a:r>
            <a:endParaRPr lang="ja-JP" altLang="en-US" sz="2800" dirty="0"/>
          </a:p>
        </p:txBody>
      </p:sp>
      <p:sp>
        <p:nvSpPr>
          <p:cNvPr id="8" name="正方形/長方形 1"/>
          <p:cNvSpPr txBox="1">
            <a:spLocks noChangeArrowheads="1"/>
          </p:cNvSpPr>
          <p:nvPr/>
        </p:nvSpPr>
        <p:spPr bwMode="auto">
          <a:xfrm>
            <a:off x="315119" y="173287"/>
            <a:ext cx="78867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sz="3200" dirty="0" smtClean="0">
                <a:latin typeface="+mn-ea"/>
              </a:rPr>
              <a:t>（</a:t>
            </a:r>
            <a:r>
              <a:rPr lang="en-US" altLang="ja-JP" sz="3200" dirty="0" smtClean="0">
                <a:latin typeface="+mn-ea"/>
              </a:rPr>
              <a:t>4</a:t>
            </a:r>
            <a:r>
              <a:rPr lang="ja-JP" altLang="en-US" sz="3200" dirty="0" smtClean="0">
                <a:latin typeface="+mn-ea"/>
              </a:rPr>
              <a:t>）老後資金⑧　</a:t>
            </a:r>
            <a:endParaRPr lang="ja-JP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テキスト ボックス 7"/>
          <p:cNvSpPr txBox="1">
            <a:spLocks noChangeArrowheads="1"/>
          </p:cNvSpPr>
          <p:nvPr/>
        </p:nvSpPr>
        <p:spPr bwMode="auto">
          <a:xfrm>
            <a:off x="158750" y="954013"/>
            <a:ext cx="866172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ja-JP" altLang="en-US" sz="2800" dirty="0" smtClean="0">
                <a:latin typeface="+mn-ea"/>
                <a:ea typeface="+mn-ea"/>
              </a:rPr>
              <a:t>（</a:t>
            </a:r>
            <a:r>
              <a:rPr lang="en-US" altLang="ja-JP" sz="2800" dirty="0" smtClean="0">
                <a:latin typeface="+mn-ea"/>
                <a:ea typeface="+mn-ea"/>
              </a:rPr>
              <a:t>65</a:t>
            </a:r>
            <a:r>
              <a:rPr lang="ja-JP" altLang="en-US" sz="2800" dirty="0" smtClean="0">
                <a:latin typeface="+mn-ea"/>
                <a:ea typeface="+mn-ea"/>
              </a:rPr>
              <a:t>歳時点</a:t>
            </a:r>
            <a:r>
              <a:rPr lang="ja-JP" altLang="en-US" sz="2800" dirty="0">
                <a:latin typeface="+mn-ea"/>
                <a:ea typeface="+mn-ea"/>
              </a:rPr>
              <a:t>で必要な</a:t>
            </a:r>
            <a:r>
              <a:rPr lang="ja-JP" altLang="en-US" sz="2800" dirty="0" smtClean="0">
                <a:latin typeface="+mn-ea"/>
                <a:ea typeface="+mn-ea"/>
              </a:rPr>
              <a:t>貯蓄）</a:t>
            </a:r>
            <a:endParaRPr lang="en-US" altLang="ja-JP" sz="2800" dirty="0">
              <a:latin typeface="+mn-ea"/>
              <a:ea typeface="+mn-ea"/>
            </a:endParaRPr>
          </a:p>
          <a:p>
            <a:pPr marL="268288" eaLnBrk="1" hangingPunct="1">
              <a:defRPr/>
            </a:pPr>
            <a:r>
              <a:rPr lang="ja-JP" altLang="en-US" sz="2800" dirty="0" smtClean="0">
                <a:latin typeface="+mn-ea"/>
                <a:ea typeface="+mn-ea"/>
              </a:rPr>
              <a:t>老後</a:t>
            </a:r>
            <a:r>
              <a:rPr lang="ja-JP" altLang="en-US" sz="2800" dirty="0">
                <a:latin typeface="+mn-ea"/>
                <a:ea typeface="+mn-ea"/>
              </a:rPr>
              <a:t>の生活費（約</a:t>
            </a:r>
            <a:r>
              <a:rPr lang="en-US" altLang="ja-JP" sz="2800" dirty="0">
                <a:latin typeface="+mn-ea"/>
                <a:ea typeface="+mn-ea"/>
              </a:rPr>
              <a:t>7,680</a:t>
            </a:r>
            <a:r>
              <a:rPr lang="ja-JP" altLang="en-US" sz="2800" dirty="0">
                <a:latin typeface="+mn-ea"/>
                <a:ea typeface="+mn-ea"/>
              </a:rPr>
              <a:t>万円）</a:t>
            </a:r>
            <a:r>
              <a:rPr lang="ja-JP" altLang="en-US" sz="2800" dirty="0" smtClean="0">
                <a:latin typeface="+mn-ea"/>
                <a:ea typeface="+mn-ea"/>
              </a:rPr>
              <a:t>から年金</a:t>
            </a:r>
            <a:r>
              <a:rPr lang="ja-JP" altLang="en-US" sz="2800" dirty="0">
                <a:latin typeface="+mn-ea"/>
                <a:ea typeface="+mn-ea"/>
              </a:rPr>
              <a:t>受給総額を控除すると、</a:t>
            </a:r>
          </a:p>
        </p:txBody>
      </p:sp>
      <p:sp>
        <p:nvSpPr>
          <p:cNvPr id="9" name="円/楕円 8"/>
          <p:cNvSpPr/>
          <p:nvPr/>
        </p:nvSpPr>
        <p:spPr>
          <a:xfrm>
            <a:off x="602456" y="2492896"/>
            <a:ext cx="7939088" cy="1589087"/>
          </a:xfrm>
          <a:prstGeom prst="ellipse">
            <a:avLst/>
          </a:prstGeom>
          <a:solidFill>
            <a:srgbClr val="FFFF99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3200" dirty="0">
                <a:solidFill>
                  <a:srgbClr val="FF0000"/>
                </a:solidFill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</a:rPr>
              <a:t>1,700</a:t>
            </a:r>
            <a:r>
              <a:rPr lang="ja-JP" altLang="en-US" sz="4000" b="1" dirty="0">
                <a:solidFill>
                  <a:srgbClr val="FF0000"/>
                </a:solidFill>
              </a:rPr>
              <a:t>～</a:t>
            </a:r>
            <a:r>
              <a:rPr lang="en-US" altLang="ja-JP" sz="4000" b="1" dirty="0">
                <a:solidFill>
                  <a:srgbClr val="FF0000"/>
                </a:solidFill>
              </a:rPr>
              <a:t>4,200</a:t>
            </a:r>
            <a:r>
              <a:rPr lang="ja-JP" altLang="en-US" sz="3200" dirty="0">
                <a:solidFill>
                  <a:srgbClr val="FF0000"/>
                </a:solidFill>
              </a:rPr>
              <a:t>万円（</a:t>
            </a:r>
            <a:r>
              <a:rPr lang="en-US" altLang="ja-JP" sz="3200" dirty="0">
                <a:solidFill>
                  <a:srgbClr val="FF0000"/>
                </a:solidFill>
              </a:rPr>
              <a:t>+α</a:t>
            </a:r>
            <a:r>
              <a:rPr lang="ja-JP" altLang="en-US" sz="3200" dirty="0">
                <a:solidFill>
                  <a:srgbClr val="FF0000"/>
                </a:solidFill>
              </a:rPr>
              <a:t>）の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ja-JP" altLang="en-US" sz="3200" dirty="0" smtClean="0">
                <a:solidFill>
                  <a:srgbClr val="FF0000"/>
                </a:solidFill>
              </a:rPr>
              <a:t>貯蓄があると安心。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ホームベース 10"/>
          <p:cNvSpPr/>
          <p:nvPr/>
        </p:nvSpPr>
        <p:spPr>
          <a:xfrm>
            <a:off x="530411" y="4293096"/>
            <a:ext cx="8083179" cy="2160240"/>
          </a:xfrm>
          <a:prstGeom prst="homePlate">
            <a:avLst>
              <a:gd name="adj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ja-JP" altLang="en-US" sz="2200" dirty="0" smtClean="0"/>
              <a:t>＜留意点＞</a:t>
            </a:r>
            <a:endParaRPr lang="en-US" altLang="ja-JP" sz="2200" dirty="0" smtClean="0"/>
          </a:p>
          <a:p>
            <a:pPr marL="271463" indent="-271463" eaLnBrk="1" hangingPunct="1">
              <a:buFont typeface="Arial" pitchFamily="34" charset="0"/>
              <a:buChar char="•"/>
              <a:defRPr/>
            </a:pPr>
            <a:r>
              <a:rPr lang="ja-JP" altLang="en-US" sz="2200" dirty="0" smtClean="0"/>
              <a:t>年金受給額</a:t>
            </a:r>
            <a:r>
              <a:rPr lang="ja-JP" altLang="en-US" sz="2200" dirty="0"/>
              <a:t>は、今後減少する可能性があります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pPr marL="271463" indent="-271463" eaLnBrk="1" hangingPunct="1">
              <a:buFont typeface="Arial" pitchFamily="34" charset="0"/>
              <a:buChar char="•"/>
              <a:defRPr/>
            </a:pPr>
            <a:r>
              <a:rPr lang="en-US" altLang="ja-JP" sz="2200" dirty="0" smtClean="0"/>
              <a:t>65</a:t>
            </a:r>
            <a:r>
              <a:rPr lang="ja-JP" altLang="en-US" sz="2200" dirty="0"/>
              <a:t>歳の年金受給開始までに無収入の</a:t>
            </a:r>
            <a:r>
              <a:rPr lang="ja-JP" altLang="en-US" sz="2200" dirty="0" smtClean="0"/>
              <a:t>期間が</a:t>
            </a:r>
            <a:r>
              <a:rPr lang="ja-JP" altLang="en-US" sz="2200" dirty="0"/>
              <a:t>できる可能性もあります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pPr marL="271463" indent="-271463" eaLnBrk="1" hangingPunct="1">
              <a:buFont typeface="Arial" pitchFamily="34" charset="0"/>
              <a:buChar char="•"/>
              <a:defRPr/>
            </a:pPr>
            <a:r>
              <a:rPr lang="ja-JP" altLang="en-US" sz="2200" dirty="0" smtClean="0"/>
              <a:t>少子</a:t>
            </a:r>
            <a:r>
              <a:rPr lang="ja-JP" altLang="en-US" sz="2200" dirty="0"/>
              <a:t>高齢化が進むため、支給開始</a:t>
            </a:r>
            <a:r>
              <a:rPr lang="ja-JP" altLang="en-US" sz="2200" dirty="0" smtClean="0"/>
              <a:t>年齢（現行</a:t>
            </a:r>
            <a:r>
              <a:rPr lang="en-US" altLang="ja-JP" sz="2200" dirty="0" smtClean="0"/>
              <a:t>65</a:t>
            </a:r>
            <a:r>
              <a:rPr lang="ja-JP" altLang="en-US" sz="2200" dirty="0" smtClean="0"/>
              <a:t>歳）の</a:t>
            </a:r>
            <a:r>
              <a:rPr lang="ja-JP" altLang="en-US" sz="2200" dirty="0"/>
              <a:t>引き上げも検討されています。</a:t>
            </a:r>
            <a:endParaRPr lang="en-US" altLang="ja-JP" sz="22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48</a:t>
            </a:fld>
            <a:endParaRPr lang="ja-JP" altLang="en-US"/>
          </a:p>
        </p:txBody>
      </p:sp>
      <p:sp>
        <p:nvSpPr>
          <p:cNvPr id="7" name="正方形/長方形 1"/>
          <p:cNvSpPr txBox="1">
            <a:spLocks noChangeArrowheads="1"/>
          </p:cNvSpPr>
          <p:nvPr/>
        </p:nvSpPr>
        <p:spPr bwMode="auto">
          <a:xfrm>
            <a:off x="315119" y="173287"/>
            <a:ext cx="78867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sz="3200" dirty="0" smtClean="0">
                <a:latin typeface="+mn-ea"/>
              </a:rPr>
              <a:t>（</a:t>
            </a:r>
            <a:r>
              <a:rPr lang="en-US" altLang="ja-JP" sz="3200" dirty="0" smtClean="0">
                <a:latin typeface="+mn-ea"/>
              </a:rPr>
              <a:t>4</a:t>
            </a:r>
            <a:r>
              <a:rPr lang="ja-JP" altLang="en-US" sz="3200" dirty="0" smtClean="0">
                <a:latin typeface="+mn-ea"/>
              </a:rPr>
              <a:t>）老後資金⑨　</a:t>
            </a:r>
            <a:endParaRPr lang="ja-JP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正方形/長方形 3"/>
          <p:cNvSpPr>
            <a:spLocks noChangeArrowheads="1"/>
          </p:cNvSpPr>
          <p:nvPr/>
        </p:nvSpPr>
        <p:spPr bwMode="auto">
          <a:xfrm>
            <a:off x="90487" y="3861048"/>
            <a:ext cx="87137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65150" indent="-384175" eaLnBrk="1" hangingPunct="1">
              <a:spcBef>
                <a:spcPts val="0"/>
              </a:spcBef>
              <a:buSzPct val="68000"/>
              <a:buFont typeface="Wingdings" pitchFamily="2" charset="2"/>
              <a:buChar char="Ø"/>
            </a:pPr>
            <a:r>
              <a:rPr lang="ja-JP" alt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ざっくり</a:t>
            </a:r>
            <a:r>
              <a:rPr lang="ja-JP" altLang="en-US" sz="2800" dirty="0">
                <a:solidFill>
                  <a:srgbClr val="000000"/>
                </a:solidFill>
                <a:latin typeface="Lucida Sans Unicode" pitchFamily="34" charset="0"/>
              </a:rPr>
              <a:t>とした試算ですが、老後お金に困ること</a:t>
            </a:r>
            <a:r>
              <a:rPr lang="ja-JP" alt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なく暮らして</a:t>
            </a:r>
            <a:r>
              <a:rPr lang="ja-JP" altLang="en-US" sz="2800" dirty="0">
                <a:solidFill>
                  <a:srgbClr val="000000"/>
                </a:solidFill>
                <a:latin typeface="Lucida Sans Unicode" pitchFamily="34" charset="0"/>
              </a:rPr>
              <a:t>いくためには、サラリーマン家計の場合、</a:t>
            </a:r>
            <a:endParaRPr lang="en-US" altLang="ja-JP" sz="2800" dirty="0">
              <a:solidFill>
                <a:srgbClr val="000000"/>
              </a:solidFill>
              <a:latin typeface="Lucida Sans Unicode" pitchFamily="34" charset="0"/>
            </a:endParaRPr>
          </a:p>
          <a:p>
            <a:pPr marL="542925" eaLnBrk="1" hangingPunct="1">
              <a:spcBef>
                <a:spcPts val="0"/>
              </a:spcBef>
              <a:buClr>
                <a:srgbClr val="2DA2BF"/>
              </a:buClr>
              <a:buSzPct val="68000"/>
            </a:pPr>
            <a:r>
              <a:rPr lang="en-US" altLang="ja-JP" sz="2800" dirty="0" smtClean="0">
                <a:solidFill>
                  <a:srgbClr val="000000"/>
                </a:solidFill>
                <a:latin typeface="Lucida Sans Unicode" pitchFamily="34" charset="0"/>
              </a:rPr>
              <a:t>65</a:t>
            </a:r>
            <a:r>
              <a:rPr lang="ja-JP" altLang="en-US" sz="2800" dirty="0">
                <a:solidFill>
                  <a:srgbClr val="000000"/>
                </a:solidFill>
                <a:latin typeface="Lucida Sans Unicode" pitchFamily="34" charset="0"/>
              </a:rPr>
              <a:t>歳までに、退職金も</a:t>
            </a:r>
            <a:r>
              <a:rPr lang="ja-JP" alt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含めて　</a:t>
            </a:r>
            <a:r>
              <a:rPr lang="ja-JP" altLang="en-US" sz="2800" u="sng" dirty="0" smtClean="0">
                <a:solidFill>
                  <a:srgbClr val="FF0000"/>
                </a:solidFill>
                <a:latin typeface="Lucida Sans Unicode" pitchFamily="34" charset="0"/>
              </a:rPr>
              <a:t>“</a:t>
            </a:r>
            <a:r>
              <a:rPr lang="en-US" altLang="ja-JP" sz="2800" u="sng" dirty="0">
                <a:solidFill>
                  <a:srgbClr val="FF0000"/>
                </a:solidFill>
                <a:latin typeface="Lucida Sans Unicode" pitchFamily="34" charset="0"/>
              </a:rPr>
              <a:t>3,000</a:t>
            </a:r>
            <a:r>
              <a:rPr lang="ja-JP" altLang="en-US" sz="2800" u="sng" dirty="0">
                <a:solidFill>
                  <a:srgbClr val="FF0000"/>
                </a:solidFill>
                <a:latin typeface="Lucida Sans Unicode" pitchFamily="34" charset="0"/>
              </a:rPr>
              <a:t>万円程度</a:t>
            </a:r>
            <a:r>
              <a:rPr lang="ja-JP" altLang="en-US" sz="2800" u="sng" dirty="0" smtClean="0">
                <a:solidFill>
                  <a:srgbClr val="FF0000"/>
                </a:solidFill>
                <a:latin typeface="Lucida Sans Unicode" pitchFamily="34" charset="0"/>
              </a:rPr>
              <a:t>”　</a:t>
            </a:r>
            <a:r>
              <a:rPr lang="ja-JP" alt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準備</a:t>
            </a:r>
            <a:r>
              <a:rPr lang="ja-JP" altLang="en-US" sz="2800" dirty="0">
                <a:solidFill>
                  <a:srgbClr val="000000"/>
                </a:solidFill>
                <a:latin typeface="Lucida Sans Unicode" pitchFamily="34" charset="0"/>
              </a:rPr>
              <a:t>することが望ましいといわれています。</a:t>
            </a:r>
            <a:endParaRPr lang="en-US" altLang="ja-JP" sz="28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36871" name="正方形/長方形 3"/>
          <p:cNvSpPr>
            <a:spLocks noChangeArrowheads="1"/>
          </p:cNvSpPr>
          <p:nvPr/>
        </p:nvSpPr>
        <p:spPr bwMode="auto">
          <a:xfrm>
            <a:off x="100832" y="1268760"/>
            <a:ext cx="87487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42925" indent="-361950" eaLnBrk="1" hangingPunct="1">
              <a:spcBef>
                <a:spcPts val="0"/>
              </a:spcBef>
              <a:buSzPct val="68000"/>
              <a:buFont typeface="Wingdings" pitchFamily="2" charset="2"/>
              <a:buChar char="Ø"/>
            </a:pPr>
            <a:r>
              <a:rPr lang="ja-JP" altLang="en-US" sz="2800" dirty="0" smtClean="0">
                <a:latin typeface="Lucida Sans Unicode" pitchFamily="34" charset="0"/>
              </a:rPr>
              <a:t>老後</a:t>
            </a:r>
            <a:r>
              <a:rPr lang="ja-JP" altLang="en-US" sz="2800" dirty="0">
                <a:latin typeface="Lucida Sans Unicode" pitchFamily="34" charset="0"/>
              </a:rPr>
              <a:t>に必要なお金は、持ち家・賃貸という家の持ち方</a:t>
            </a:r>
            <a:r>
              <a:rPr lang="ja-JP" altLang="en-US" sz="2800" dirty="0" smtClean="0">
                <a:latin typeface="Lucida Sans Unicode" pitchFamily="34" charset="0"/>
              </a:rPr>
              <a:t>、健康</a:t>
            </a:r>
            <a:r>
              <a:rPr lang="ja-JP" altLang="en-US" sz="2800" dirty="0">
                <a:latin typeface="Lucida Sans Unicode" pitchFamily="34" charset="0"/>
              </a:rPr>
              <a:t>状態や暮らし方によって個人差があります。</a:t>
            </a:r>
            <a:endParaRPr lang="en-US" altLang="ja-JP" sz="2800" dirty="0">
              <a:latin typeface="Lucida Sans Unicode" pitchFamily="34" charset="0"/>
            </a:endParaRPr>
          </a:p>
          <a:p>
            <a:pPr marL="565150" indent="-384175" eaLnBrk="1" hangingPunct="1">
              <a:spcBef>
                <a:spcPts val="0"/>
              </a:spcBef>
              <a:buSzPct val="68000"/>
              <a:buFont typeface="Wingdings" pitchFamily="2" charset="2"/>
              <a:buChar char="Ø"/>
            </a:pPr>
            <a:r>
              <a:rPr lang="ja-JP" altLang="en-US" sz="2800" dirty="0" smtClean="0"/>
              <a:t>老後</a:t>
            </a:r>
            <a:r>
              <a:rPr lang="ja-JP" altLang="en-US" sz="2800" dirty="0"/>
              <a:t>の生活にゆとりを持たせるため、また、病気や介護</a:t>
            </a:r>
            <a:r>
              <a:rPr lang="ja-JP" altLang="en-US" sz="2800" dirty="0" smtClean="0"/>
              <a:t>など不測の</a:t>
            </a:r>
            <a:r>
              <a:rPr lang="ja-JP" altLang="en-US" sz="2800" dirty="0"/>
              <a:t>事態に</a:t>
            </a:r>
            <a:r>
              <a:rPr lang="ja-JP" altLang="en-US" sz="2800" dirty="0" smtClean="0"/>
              <a:t>備えるため、</a:t>
            </a:r>
            <a:r>
              <a:rPr lang="ja-JP" altLang="en-US" sz="2800" dirty="0"/>
              <a:t>余裕をもった資金計画を立てることが大切です。</a:t>
            </a:r>
            <a:endParaRPr lang="en-US" altLang="ja-JP" sz="28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49</a:t>
            </a:fld>
            <a:endParaRPr lang="ja-JP" altLang="en-US"/>
          </a:p>
        </p:txBody>
      </p:sp>
      <p:sp>
        <p:nvSpPr>
          <p:cNvPr id="7" name="正方形/長方形 1"/>
          <p:cNvSpPr txBox="1">
            <a:spLocks noChangeArrowheads="1"/>
          </p:cNvSpPr>
          <p:nvPr/>
        </p:nvSpPr>
        <p:spPr bwMode="auto">
          <a:xfrm>
            <a:off x="282056" y="528413"/>
            <a:ext cx="78867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sz="3200" dirty="0" smtClean="0">
                <a:latin typeface="+mn-ea"/>
              </a:rPr>
              <a:t>（</a:t>
            </a:r>
            <a:r>
              <a:rPr lang="en-US" altLang="ja-JP" sz="3200" dirty="0" smtClean="0">
                <a:latin typeface="+mn-ea"/>
              </a:rPr>
              <a:t>4</a:t>
            </a:r>
            <a:r>
              <a:rPr lang="ja-JP" altLang="en-US" sz="3200" dirty="0" smtClean="0">
                <a:latin typeface="+mn-ea"/>
              </a:rPr>
              <a:t>）老後資金⑩　</a:t>
            </a:r>
            <a:endParaRPr lang="ja-JP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77602" y="33265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）自分の成長にかかったお金①</a:t>
            </a:r>
            <a:endParaRPr lang="en-US" altLang="ja-JP" dirty="0" smtClean="0">
              <a:latin typeface="+mn-ea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574675" y="1412776"/>
            <a:ext cx="1656184" cy="64770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+mj-ea"/>
                <a:ea typeface="+mj-ea"/>
              </a:rPr>
              <a:t>ワーク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5537" y="2204864"/>
            <a:ext cx="8352928" cy="1327944"/>
          </a:xfrm>
          <a:prstGeom prst="rect">
            <a:avLst/>
          </a:prstGeom>
          <a:noFill/>
          <a:ln>
            <a:noFill/>
          </a:ln>
          <a:extLst/>
        </p:spPr>
        <p:txBody>
          <a:bodyPr lIns="432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j-ea"/>
                <a:ea typeface="+mj-ea"/>
              </a:rPr>
              <a:t>ワークシート・「生まれてから高校卒業までにかかったお金」に書き込んで計算してみよう！</a:t>
            </a:r>
            <a:endParaRPr lang="en-US" altLang="ja-JP" dirty="0" smtClean="0">
              <a:latin typeface="+mj-ea"/>
              <a:ea typeface="+mj-ea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95536" y="3717032"/>
            <a:ext cx="8569325" cy="5048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①　私が赤ちゃんのときの生活費</a:t>
            </a:r>
            <a:r>
              <a:rPr lang="ja-JP" altLang="en-US" dirty="0" smtClean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endParaRPr lang="en-US" altLang="ja-JP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900113" y="4485581"/>
            <a:ext cx="7056437" cy="1498600"/>
            <a:chOff x="900113" y="4485581"/>
            <a:chExt cx="7056437" cy="1498600"/>
          </a:xfrm>
        </p:grpSpPr>
        <p:sp>
          <p:nvSpPr>
            <p:cNvPr id="17" name="正方形/長方形 4"/>
            <p:cNvSpPr>
              <a:spLocks noChangeArrowheads="1"/>
            </p:cNvSpPr>
            <p:nvPr/>
          </p:nvSpPr>
          <p:spPr bwMode="auto">
            <a:xfrm>
              <a:off x="900113" y="4485581"/>
              <a:ext cx="6985000" cy="936625"/>
            </a:xfrm>
            <a:prstGeom prst="rect">
              <a:avLst/>
            </a:prstGeom>
            <a:solidFill>
              <a:srgbClr val="FF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2800" dirty="0" smtClean="0">
                  <a:solidFill>
                    <a:srgbClr val="000000"/>
                  </a:solidFill>
                  <a:latin typeface="+mj-ea"/>
                  <a:ea typeface="+mj-ea"/>
                </a:rPr>
                <a:t>　　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+mj-ea"/>
                  <a:ea typeface="+mj-ea"/>
                </a:rPr>
                <a:t>0</a:t>
              </a:r>
              <a:r>
                <a:rPr lang="ja-JP" altLang="en-US" sz="2800" dirty="0" smtClean="0">
                  <a:solidFill>
                    <a:srgbClr val="000000"/>
                  </a:solidFill>
                  <a:latin typeface="+mj-ea"/>
                  <a:ea typeface="+mj-ea"/>
                </a:rPr>
                <a:t>歳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+mj-ea"/>
                  <a:ea typeface="+mj-ea"/>
                </a:rPr>
                <a:t>〜2</a:t>
              </a:r>
              <a:r>
                <a:rPr lang="ja-JP" altLang="en-US" sz="2800" dirty="0" smtClean="0">
                  <a:solidFill>
                    <a:srgbClr val="000000"/>
                  </a:solidFill>
                  <a:latin typeface="+mj-ea"/>
                  <a:ea typeface="+mj-ea"/>
                </a:rPr>
                <a:t>歳まで（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+mj-ea"/>
                  <a:ea typeface="+mj-ea"/>
                </a:rPr>
                <a:t>2</a:t>
              </a:r>
              <a:r>
                <a:rPr lang="ja-JP" altLang="en-US" sz="2800" dirty="0" smtClean="0">
                  <a:solidFill>
                    <a:srgbClr val="000000"/>
                  </a:solidFill>
                  <a:latin typeface="+mj-ea"/>
                  <a:ea typeface="+mj-ea"/>
                </a:rPr>
                <a:t>年間）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5165427" y="4485600"/>
              <a:ext cx="2574925" cy="936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ja-JP" sz="4000" dirty="0" smtClean="0">
                  <a:solidFill>
                    <a:srgbClr val="FF0000"/>
                  </a:solidFill>
                  <a:latin typeface="+mj-ea"/>
                  <a:ea typeface="+mj-ea"/>
                </a:rPr>
                <a:t>833,695</a:t>
              </a:r>
              <a:r>
                <a:rPr lang="ja-JP" altLang="en-US" sz="4000" dirty="0" smtClean="0">
                  <a:solidFill>
                    <a:srgbClr val="FF0000"/>
                  </a:solidFill>
                  <a:latin typeface="+mj-ea"/>
                  <a:ea typeface="+mj-ea"/>
                </a:rPr>
                <a:t>円</a:t>
              </a:r>
              <a:endParaRPr lang="en-US" altLang="ja-JP" dirty="0" smtClean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1476375" y="5479356"/>
              <a:ext cx="6480175" cy="5048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ja-JP" sz="2000" dirty="0" smtClean="0">
                  <a:solidFill>
                    <a:srgbClr val="000000"/>
                  </a:solidFill>
                  <a:latin typeface="+mj-ea"/>
                  <a:ea typeface="+mj-ea"/>
                </a:rPr>
                <a:t>※</a:t>
              </a:r>
              <a:r>
                <a:rPr lang="ja-JP" altLang="en-US" sz="2000" dirty="0" smtClean="0">
                  <a:solidFill>
                    <a:srgbClr val="000000"/>
                  </a:solidFill>
                  <a:latin typeface="+mj-ea"/>
                  <a:ea typeface="+mj-ea"/>
                </a:rPr>
                <a:t>内閣府試算の平均値です（平成</a:t>
              </a:r>
              <a:r>
                <a:rPr lang="en-US" altLang="ja-JP" sz="2000" dirty="0" smtClean="0">
                  <a:solidFill>
                    <a:srgbClr val="000000"/>
                  </a:solidFill>
                  <a:latin typeface="+mj-ea"/>
                  <a:ea typeface="+mj-ea"/>
                </a:rPr>
                <a:t>22</a:t>
              </a:r>
              <a:r>
                <a:rPr lang="ja-JP" altLang="en-US" sz="2000" dirty="0" smtClean="0">
                  <a:solidFill>
                    <a:srgbClr val="000000"/>
                  </a:solidFill>
                  <a:latin typeface="+mj-ea"/>
                  <a:ea typeface="+mj-ea"/>
                </a:rPr>
                <a:t>年</a:t>
              </a:r>
              <a:r>
                <a:rPr lang="en-US" altLang="ja-JP" sz="2000" dirty="0" smtClean="0">
                  <a:solidFill>
                    <a:srgbClr val="000000"/>
                  </a:solidFill>
                  <a:latin typeface="+mj-ea"/>
                  <a:ea typeface="+mj-ea"/>
                </a:rPr>
                <a:t>3</a:t>
              </a:r>
              <a:r>
                <a:rPr lang="ja-JP" altLang="en-US" sz="2000" dirty="0" smtClean="0">
                  <a:solidFill>
                    <a:srgbClr val="000000"/>
                  </a:solidFill>
                  <a:latin typeface="+mj-ea"/>
                  <a:ea typeface="+mj-ea"/>
                </a:rPr>
                <a:t>月公表データ）</a:t>
              </a:r>
              <a:endParaRPr lang="en-US" altLang="ja-JP" sz="2000" dirty="0" smtClean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BE9D-3B24-4B08-9D06-0E381ECCA2BF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256584"/>
          </a:xfrm>
        </p:spPr>
        <p:txBody>
          <a:bodyPr rtlCol="0" anchor="ctr">
            <a:noAutofit/>
          </a:bodyPr>
          <a:lstStyle/>
          <a:p>
            <a:pPr marL="447675" indent="-4476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ＭＳ Ｐゴシック" pitchFamily="50" charset="-128"/>
              <a:buChar char="❑"/>
              <a:defRPr/>
            </a:pPr>
            <a:r>
              <a:rPr lang="ja-JP" altLang="en-US" sz="2600" dirty="0" smtClean="0">
                <a:latin typeface="+mn-ea"/>
              </a:rPr>
              <a:t>“今までにかかったお金”は合計</a:t>
            </a:r>
            <a:r>
              <a:rPr lang="en-US" altLang="ja-JP" sz="2600" dirty="0" smtClean="0">
                <a:latin typeface="+mn-ea"/>
              </a:rPr>
              <a:t>1,200</a:t>
            </a:r>
            <a:r>
              <a:rPr lang="ja-JP" altLang="en-US" sz="2600" dirty="0" smtClean="0">
                <a:latin typeface="+mn-ea"/>
              </a:rPr>
              <a:t>万円以上、“就職して生涯にかかるお金”は</a:t>
            </a:r>
            <a:r>
              <a:rPr lang="en-US" altLang="ja-JP" sz="2600" dirty="0" smtClean="0">
                <a:latin typeface="+mn-ea"/>
              </a:rPr>
              <a:t>2</a:t>
            </a:r>
            <a:r>
              <a:rPr lang="ja-JP" altLang="en-US" sz="2600" dirty="0" smtClean="0">
                <a:latin typeface="+mn-ea"/>
              </a:rPr>
              <a:t>億円以上になります。　</a:t>
            </a:r>
            <a:endParaRPr lang="en-US" altLang="ja-JP" sz="2600" dirty="0" smtClean="0">
              <a:latin typeface="+mn-ea"/>
            </a:endParaRPr>
          </a:p>
          <a:p>
            <a:pPr marL="447675" indent="-4476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ＭＳ Ｐゴシック" pitchFamily="50" charset="-128"/>
              <a:buChar char="❑"/>
              <a:defRPr/>
            </a:pPr>
            <a:r>
              <a:rPr lang="ja-JP" altLang="en-US" sz="2600" dirty="0" smtClean="0">
                <a:latin typeface="+mn-ea"/>
              </a:rPr>
              <a:t>「教育資金」・「住宅資金」・「老後資金」を、“人生の３大資金”と呼びます。</a:t>
            </a:r>
            <a:endParaRPr lang="en-US" altLang="ja-JP" sz="2600" dirty="0" smtClean="0">
              <a:latin typeface="+mn-ea"/>
            </a:endParaRPr>
          </a:p>
          <a:p>
            <a:pPr marL="447675" indent="-4476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ＭＳ Ｐゴシック" pitchFamily="50" charset="-128"/>
              <a:buChar char="❑"/>
              <a:defRPr/>
            </a:pPr>
            <a:r>
              <a:rPr lang="ja-JP" altLang="en-US" sz="2600" dirty="0" smtClean="0">
                <a:latin typeface="+mn-ea"/>
              </a:rPr>
              <a:t>住宅ローンは長期に及ぶ借金であり、利息も多額に上ります。自己資金が多いほど返済総額が少なくなります（返済額の試算はインターネット上のシミュレーションを活用しましょう）。</a:t>
            </a:r>
            <a:endParaRPr lang="en-US" altLang="ja-JP" sz="2600" dirty="0" smtClean="0">
              <a:latin typeface="+mn-ea"/>
            </a:endParaRPr>
          </a:p>
          <a:p>
            <a:pPr marL="447675" indent="-44767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ＭＳ Ｐゴシック" pitchFamily="50" charset="-128"/>
              <a:buChar char="❑"/>
              <a:defRPr/>
            </a:pPr>
            <a:r>
              <a:rPr lang="ja-JP" altLang="en-US" sz="2600" dirty="0" smtClean="0">
                <a:latin typeface="+mn-ea"/>
              </a:rPr>
              <a:t>リタイヤ後は貯蓄を取り崩して生活せざるを得ないため、</a:t>
            </a:r>
            <a:r>
              <a:rPr lang="en-US" altLang="ja-JP" sz="2600" dirty="0" smtClean="0">
                <a:latin typeface="+mn-ea"/>
              </a:rPr>
              <a:t>65</a:t>
            </a:r>
            <a:r>
              <a:rPr lang="ja-JP" altLang="en-US" sz="2600" dirty="0" smtClean="0">
                <a:latin typeface="+mn-ea"/>
              </a:rPr>
              <a:t>歳までに目安として</a:t>
            </a:r>
            <a:r>
              <a:rPr lang="en-US" altLang="ja-JP" sz="2600" dirty="0" smtClean="0">
                <a:latin typeface="+mn-ea"/>
              </a:rPr>
              <a:t>3,000</a:t>
            </a:r>
            <a:r>
              <a:rPr lang="ja-JP" altLang="en-US" sz="2600" dirty="0" smtClean="0">
                <a:latin typeface="+mn-ea"/>
              </a:rPr>
              <a:t>万円程度の貯蓄を準備できれば安心です。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</a:rPr>
              <a:t>　</a:t>
            </a:r>
            <a:endParaRPr lang="ja-JP" altLang="en-US" sz="2000" dirty="0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C276A-2D1A-4D22-B2A5-3D9B2A61EBCA}" type="slidenum">
              <a:rPr lang="ja-JP" altLang="en-US" smtClean="0"/>
              <a:pPr>
                <a:defRPr/>
              </a:pPr>
              <a:t>50</a:t>
            </a:fld>
            <a:endParaRPr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18679" y="276055"/>
            <a:ext cx="3756479" cy="587715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j-cs"/>
              </a:rPr>
              <a:t>本日の講義のまとめ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1438" r="32762" b="9813"/>
          <a:stretch>
            <a:fillRect/>
          </a:stretch>
        </p:blipFill>
        <p:spPr bwMode="auto">
          <a:xfrm>
            <a:off x="3564061" y="243233"/>
            <a:ext cx="4606925" cy="635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 bwMode="auto">
          <a:xfrm>
            <a:off x="6289645" y="2131168"/>
            <a:ext cx="720080" cy="122339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020272" y="1340768"/>
            <a:ext cx="1008732" cy="431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ja-JP" sz="1400" b="1" dirty="0" smtClean="0">
                <a:solidFill>
                  <a:srgbClr val="FF0000"/>
                </a:solidFill>
                <a:latin typeface="+mj-ea"/>
                <a:ea typeface="+mj-ea"/>
              </a:rPr>
              <a:t>833,695</a:t>
            </a:r>
            <a:r>
              <a:rPr lang="ja-JP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円</a:t>
            </a:r>
            <a:endParaRPr lang="en-US" altLang="ja-JP" sz="14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4BE9D-3B24-4B08-9D06-0E381ECCA2BF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 bwMode="auto">
          <a:xfrm>
            <a:off x="899592" y="441226"/>
            <a:ext cx="2397372" cy="647700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ワークシート</a:t>
            </a:r>
            <a:endParaRPr lang="ja-JP" altLang="en-US" sz="2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57043" y="836680"/>
            <a:ext cx="7242175" cy="576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②　</a:t>
            </a:r>
            <a:r>
              <a:rPr lang="en-US" altLang="ja-JP" sz="2800" dirty="0" smtClean="0">
                <a:solidFill>
                  <a:srgbClr val="0070C0"/>
                </a:solidFill>
                <a:latin typeface="+mj-ea"/>
                <a:ea typeface="+mj-ea"/>
              </a:rPr>
              <a:t>2</a:t>
            </a:r>
            <a:r>
              <a:rPr lang="ja-JP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歳</a:t>
            </a:r>
            <a:r>
              <a:rPr lang="en-US" altLang="ja-JP" sz="2800" dirty="0" smtClean="0">
                <a:solidFill>
                  <a:srgbClr val="0070C0"/>
                </a:solidFill>
                <a:latin typeface="+mj-ea"/>
                <a:ea typeface="+mj-ea"/>
              </a:rPr>
              <a:t>〜18</a:t>
            </a:r>
            <a:r>
              <a:rPr lang="ja-JP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歳までの私の生活費（</a:t>
            </a:r>
            <a:r>
              <a:rPr lang="en-US" altLang="ja-JP" sz="2800" dirty="0" smtClean="0">
                <a:solidFill>
                  <a:srgbClr val="0070C0"/>
                </a:solidFill>
                <a:latin typeface="+mj-ea"/>
                <a:ea typeface="+mj-ea"/>
              </a:rPr>
              <a:t>16</a:t>
            </a:r>
            <a:r>
              <a:rPr lang="ja-JP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年間）</a:t>
            </a:r>
            <a:r>
              <a:rPr lang="ja-JP" altLang="en-US" dirty="0" smtClean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endParaRPr lang="en-US" altLang="ja-JP" dirty="0" smtClean="0">
              <a:solidFill>
                <a:srgbClr val="0070C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3737" y="2781027"/>
            <a:ext cx="7242175" cy="5762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③　私の教育費（パターン別の合計額）</a:t>
            </a:r>
            <a:r>
              <a:rPr lang="ja-JP" altLang="en-US" dirty="0" smtClean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endParaRPr lang="en-US" altLang="ja-JP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83568" y="1440111"/>
            <a:ext cx="7776517" cy="1243012"/>
            <a:chOff x="683568" y="980728"/>
            <a:chExt cx="7776517" cy="1243012"/>
          </a:xfrm>
        </p:grpSpPr>
        <p:sp>
          <p:nvSpPr>
            <p:cNvPr id="22536" name="角丸四角形 2"/>
            <p:cNvSpPr>
              <a:spLocks noChangeArrowheads="1"/>
            </p:cNvSpPr>
            <p:nvPr/>
          </p:nvSpPr>
          <p:spPr bwMode="auto">
            <a:xfrm>
              <a:off x="683568" y="980728"/>
              <a:ext cx="2087562" cy="12430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2800" dirty="0" smtClean="0">
                  <a:solidFill>
                    <a:srgbClr val="000000"/>
                  </a:solidFill>
                  <a:latin typeface="+mj-ea"/>
                  <a:ea typeface="+mj-ea"/>
                </a:rPr>
                <a:t>1</a:t>
              </a:r>
              <a:r>
                <a:rPr lang="ja-JP" altLang="en-US" sz="2800" dirty="0" smtClean="0">
                  <a:solidFill>
                    <a:srgbClr val="000000"/>
                  </a:solidFill>
                  <a:latin typeface="+mj-ea"/>
                  <a:ea typeface="+mj-ea"/>
                </a:rPr>
                <a:t>ヶ月当たり</a:t>
              </a:r>
              <a:endParaRPr lang="en-US" altLang="ja-JP" sz="2800" dirty="0" smtClean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2800" dirty="0" smtClean="0">
                  <a:solidFill>
                    <a:srgbClr val="FF0000"/>
                  </a:solidFill>
                  <a:latin typeface="+mj-ea"/>
                  <a:ea typeface="+mj-ea"/>
                </a:rPr>
                <a:t>34,593</a:t>
              </a:r>
              <a:r>
                <a:rPr lang="ja-JP" altLang="en-US" sz="2800" dirty="0" smtClean="0">
                  <a:solidFill>
                    <a:srgbClr val="FF0000"/>
                  </a:solidFill>
                  <a:latin typeface="+mj-ea"/>
                  <a:ea typeface="+mj-ea"/>
                </a:rPr>
                <a:t>円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843808" y="1287636"/>
              <a:ext cx="3096344" cy="5048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ja-JP" sz="2800" dirty="0" smtClean="0">
                  <a:solidFill>
                    <a:srgbClr val="000000"/>
                  </a:solidFill>
                  <a:latin typeface="+mn-ea"/>
                  <a:ea typeface="+mn-ea"/>
                </a:rPr>
                <a:t>×12</a:t>
              </a:r>
              <a:r>
                <a:rPr lang="ja-JP" altLang="en-US" sz="2800" dirty="0" smtClean="0">
                  <a:solidFill>
                    <a:srgbClr val="000000"/>
                  </a:solidFill>
                  <a:latin typeface="+mn-ea"/>
                  <a:ea typeface="+mn-ea"/>
                </a:rPr>
                <a:t>か月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+mn-ea"/>
                  <a:ea typeface="+mn-ea"/>
                </a:rPr>
                <a:t>×16</a:t>
              </a:r>
              <a:r>
                <a:rPr lang="ja-JP" altLang="en-US" sz="2800" dirty="0" smtClean="0">
                  <a:solidFill>
                    <a:srgbClr val="000000"/>
                  </a:solidFill>
                  <a:latin typeface="+mn-ea"/>
                  <a:ea typeface="+mn-ea"/>
                </a:rPr>
                <a:t>年＝</a:t>
              </a:r>
              <a:endParaRPr lang="en-US" altLang="ja-JP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18442" name="正方形/長方形 3"/>
            <p:cNvSpPr>
              <a:spLocks noChangeArrowheads="1"/>
            </p:cNvSpPr>
            <p:nvPr/>
          </p:nvSpPr>
          <p:spPr bwMode="auto">
            <a:xfrm>
              <a:off x="6012160" y="1032148"/>
              <a:ext cx="2447925" cy="1119187"/>
            </a:xfrm>
            <a:prstGeom prst="rect">
              <a:avLst/>
            </a:prstGeom>
            <a:solidFill>
              <a:srgbClr val="FF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dirty="0" smtClean="0">
                  <a:solidFill>
                    <a:srgbClr val="FF0000"/>
                  </a:solidFill>
                  <a:latin typeface="+mj-ea"/>
                  <a:ea typeface="+mj-ea"/>
                </a:rPr>
                <a:t>6,641,856</a:t>
              </a:r>
              <a:r>
                <a:rPr lang="ja-JP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円</a:t>
              </a:r>
            </a:p>
          </p:txBody>
        </p:sp>
      </p:grp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73844"/>
              </p:ext>
            </p:extLst>
          </p:nvPr>
        </p:nvGraphicFramePr>
        <p:xfrm>
          <a:off x="623887" y="3340135"/>
          <a:ext cx="7896225" cy="266369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246942"/>
                <a:gridCol w="1093410"/>
                <a:gridCol w="1275645"/>
                <a:gridCol w="1217520"/>
                <a:gridCol w="2062708"/>
              </a:tblGrid>
              <a:tr h="380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幼稚園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小学校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中学校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高校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合計額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80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b="0" kern="100" dirty="0">
                          <a:effectLst/>
                        </a:rPr>
                        <a:t>公立（</a:t>
                      </a:r>
                      <a:r>
                        <a:rPr lang="en-US" sz="2000" b="0" kern="100" dirty="0">
                          <a:effectLst/>
                        </a:rPr>
                        <a:t>2</a:t>
                      </a:r>
                      <a:r>
                        <a:rPr lang="ja-JP" sz="2000" b="0" kern="100" dirty="0" smtClean="0">
                          <a:effectLst/>
                        </a:rPr>
                        <a:t>年間）</a:t>
                      </a:r>
                      <a:endParaRPr lang="ja-JP" sz="2000" b="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公立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公立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公立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en-US" altLang="ja-JP" sz="2400" b="1" dirty="0" smtClean="0">
                          <a:latin typeface="+mn-lt"/>
                        </a:rPr>
                        <a:t>5,050,624</a:t>
                      </a:r>
                      <a:r>
                        <a:rPr lang="ja-JP" sz="2400" b="1" kern="100" dirty="0" smtClean="0">
                          <a:effectLst/>
                          <a:latin typeface="+mn-lt"/>
                        </a:rPr>
                        <a:t>円</a:t>
                      </a:r>
                      <a:endParaRPr lang="ja-JP" sz="2400" b="1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80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b="0" kern="100" dirty="0">
                          <a:effectLst/>
                        </a:rPr>
                        <a:t>私立（</a:t>
                      </a:r>
                      <a:r>
                        <a:rPr lang="en-US" sz="2000" b="0" kern="100" dirty="0">
                          <a:effectLst/>
                        </a:rPr>
                        <a:t>3</a:t>
                      </a:r>
                      <a:r>
                        <a:rPr lang="ja-JP" sz="2000" b="0" kern="100" dirty="0">
                          <a:effectLst/>
                        </a:rPr>
                        <a:t>年間）</a:t>
                      </a:r>
                      <a:endParaRPr lang="ja-JP" sz="2000" b="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公立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公立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公立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en-US" altLang="ja-JP" sz="2400" b="1" kern="100" dirty="0" smtClean="0">
                          <a:effectLst/>
                        </a:rPr>
                        <a:t>6,088,853</a:t>
                      </a:r>
                      <a:r>
                        <a:rPr lang="ja-JP" sz="2400" b="1" kern="100" dirty="0" smtClean="0">
                          <a:effectLst/>
                        </a:rPr>
                        <a:t>円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80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b="0" kern="100" dirty="0">
                          <a:effectLst/>
                        </a:rPr>
                        <a:t>公立（</a:t>
                      </a:r>
                      <a:r>
                        <a:rPr lang="en-US" sz="2000" b="0" kern="100" dirty="0">
                          <a:effectLst/>
                        </a:rPr>
                        <a:t>2</a:t>
                      </a:r>
                      <a:r>
                        <a:rPr lang="ja-JP" sz="2000" b="0" kern="100" dirty="0">
                          <a:effectLst/>
                        </a:rPr>
                        <a:t>年間）</a:t>
                      </a:r>
                      <a:endParaRPr lang="ja-JP" sz="2000" b="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公立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公立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私立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en-US" altLang="ja-JP" sz="2400" b="1" kern="100" dirty="0" smtClean="0">
                          <a:effectLst/>
                        </a:rPr>
                        <a:t>6,797,593</a:t>
                      </a:r>
                      <a:r>
                        <a:rPr lang="ja-JP" sz="2400" b="1" kern="100" dirty="0" smtClean="0">
                          <a:effectLst/>
                        </a:rPr>
                        <a:t>円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80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b="0" kern="100" dirty="0">
                          <a:effectLst/>
                        </a:rPr>
                        <a:t>私立（</a:t>
                      </a:r>
                      <a:r>
                        <a:rPr lang="en-US" sz="2000" b="0" kern="100" dirty="0">
                          <a:effectLst/>
                        </a:rPr>
                        <a:t>3</a:t>
                      </a:r>
                      <a:r>
                        <a:rPr lang="ja-JP" sz="2000" b="0" kern="100" dirty="0">
                          <a:effectLst/>
                        </a:rPr>
                        <a:t>年間）</a:t>
                      </a:r>
                      <a:endParaRPr lang="ja-JP" sz="2000" b="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公立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公立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私立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en-US" sz="2400" b="1" kern="100" dirty="0" smtClean="0">
                          <a:effectLst/>
                        </a:rPr>
                        <a:t>7,835,822</a:t>
                      </a:r>
                      <a:r>
                        <a:rPr lang="ja-JP" sz="2400" b="1" kern="100" dirty="0" smtClean="0">
                          <a:effectLst/>
                        </a:rPr>
                        <a:t>円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80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b="0" kern="100" dirty="0">
                          <a:effectLst/>
                        </a:rPr>
                        <a:t>私立（</a:t>
                      </a:r>
                      <a:r>
                        <a:rPr lang="en-US" sz="2000" b="0" kern="100" dirty="0">
                          <a:effectLst/>
                        </a:rPr>
                        <a:t>3</a:t>
                      </a:r>
                      <a:r>
                        <a:rPr lang="ja-JP" sz="2000" b="0" kern="100" dirty="0">
                          <a:effectLst/>
                        </a:rPr>
                        <a:t>年間）</a:t>
                      </a:r>
                      <a:endParaRPr lang="ja-JP" sz="2000" b="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公立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私立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私立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en-US" sz="2400" b="1" kern="100" dirty="0" smtClean="0">
                          <a:effectLst/>
                        </a:rPr>
                        <a:t>10,408,301</a:t>
                      </a:r>
                      <a:r>
                        <a:rPr lang="ja-JP" sz="2400" b="1" kern="100" dirty="0" smtClean="0">
                          <a:effectLst/>
                        </a:rPr>
                        <a:t>円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80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b="0" kern="100" dirty="0" smtClean="0">
                          <a:effectLst/>
                        </a:rPr>
                        <a:t>私立</a:t>
                      </a:r>
                      <a:r>
                        <a:rPr lang="ja-JP" altLang="en-US" sz="2000" b="0" kern="100" dirty="0">
                          <a:effectLst/>
                        </a:rPr>
                        <a:t>（</a:t>
                      </a:r>
                      <a:r>
                        <a:rPr lang="en-US" sz="2000" b="0" kern="100" dirty="0" smtClean="0">
                          <a:effectLst/>
                        </a:rPr>
                        <a:t>3</a:t>
                      </a:r>
                      <a:r>
                        <a:rPr lang="ja-JP" sz="2000" b="0" kern="100" dirty="0" smtClean="0">
                          <a:effectLst/>
                        </a:rPr>
                        <a:t>年間</a:t>
                      </a:r>
                      <a:r>
                        <a:rPr lang="ja-JP" altLang="en-US" sz="2000" b="0" kern="100" dirty="0">
                          <a:effectLst/>
                        </a:rPr>
                        <a:t>）</a:t>
                      </a:r>
                      <a:endParaRPr lang="ja-JP" sz="2000" b="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私立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私立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ja-JP" sz="2000" kern="100" dirty="0">
                          <a:effectLst/>
                        </a:rPr>
                        <a:t>私立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814320" algn="ctr"/>
                        </a:tabLst>
                      </a:pPr>
                      <a:r>
                        <a:rPr lang="en-US" sz="2400" b="1" kern="100" dirty="0" smtClean="0">
                          <a:effectLst/>
                        </a:rPr>
                        <a:t>17,699,263</a:t>
                      </a:r>
                      <a:r>
                        <a:rPr lang="ja-JP" sz="2400" b="1" kern="100" dirty="0" smtClean="0">
                          <a:effectLst/>
                        </a:rPr>
                        <a:t>円</a:t>
                      </a:r>
                      <a:endParaRPr lang="ja-JP" sz="24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44088" name="テキスト ボックス 10"/>
          <p:cNvSpPr txBox="1">
            <a:spLocks noChangeArrowheads="1"/>
          </p:cNvSpPr>
          <p:nvPr/>
        </p:nvSpPr>
        <p:spPr bwMode="auto">
          <a:xfrm>
            <a:off x="971550" y="6329285"/>
            <a:ext cx="6336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400" dirty="0"/>
              <a:t>（出所</a:t>
            </a:r>
            <a:r>
              <a:rPr lang="ja-JP" altLang="en-US" sz="1400" dirty="0" smtClean="0"/>
              <a:t>）文部科学省「平成</a:t>
            </a:r>
            <a:r>
              <a:rPr lang="en-US" altLang="ja-JP" sz="1400" dirty="0">
                <a:latin typeface="ＭＳ Ｐゴシック" pitchFamily="50" charset="-128"/>
                <a:ea typeface="ＭＳ Ｐゴシック" pitchFamily="50" charset="-128"/>
              </a:rPr>
              <a:t>26</a:t>
            </a:r>
            <a:r>
              <a:rPr lang="ja-JP" altLang="en-US" sz="1400" dirty="0"/>
              <a:t>年度子供の学習費</a:t>
            </a:r>
            <a:r>
              <a:rPr lang="ja-JP" altLang="en-US" sz="1400" dirty="0" smtClean="0"/>
              <a:t>調査」をもとに日本ＦＰ協会作成</a:t>
            </a:r>
            <a:endParaRPr lang="ja-JP" altLang="en-US" sz="1400" dirty="0"/>
          </a:p>
        </p:txBody>
      </p:sp>
      <p:sp>
        <p:nvSpPr>
          <p:cNvPr id="44089" name="テキスト ボックス 12"/>
          <p:cNvSpPr txBox="1">
            <a:spLocks noChangeArrowheads="1"/>
          </p:cNvSpPr>
          <p:nvPr/>
        </p:nvSpPr>
        <p:spPr bwMode="auto">
          <a:xfrm>
            <a:off x="971550" y="6022897"/>
            <a:ext cx="72009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/>
              <a:t>※</a:t>
            </a:r>
            <a:r>
              <a:rPr lang="en-US" altLang="ja-JP" sz="1400" dirty="0">
                <a:latin typeface="ＭＳ Ｐゴシック" pitchFamily="50" charset="-128"/>
                <a:ea typeface="ＭＳ Ｐゴシック" pitchFamily="50" charset="-128"/>
              </a:rPr>
              <a:t>3</a:t>
            </a:r>
            <a:r>
              <a:rPr lang="ja-JP" altLang="en-US" sz="1400" dirty="0">
                <a:latin typeface="ＭＳ Ｐゴシック" pitchFamily="50" charset="-128"/>
                <a:ea typeface="ＭＳ Ｐゴシック" pitchFamily="50" charset="-128"/>
              </a:rPr>
              <a:t>年</a:t>
            </a:r>
            <a:r>
              <a:rPr lang="ja-JP" altLang="en-US" sz="1400" dirty="0"/>
              <a:t>保育の公立幼稚園、または</a:t>
            </a:r>
            <a:r>
              <a:rPr lang="en-US" altLang="ja-JP" sz="1400" dirty="0">
                <a:latin typeface="ＭＳ Ｐゴシック" pitchFamily="50" charset="-128"/>
                <a:ea typeface="ＭＳ Ｐゴシック" pitchFamily="50" charset="-128"/>
              </a:rPr>
              <a:t>2</a:t>
            </a:r>
            <a:r>
              <a:rPr lang="ja-JP" altLang="en-US" sz="1400" dirty="0"/>
              <a:t>年保育の私立幼稚園もあります。</a:t>
            </a:r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5A69B-18DF-4E8E-8692-60DFDCD94366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77601" y="24820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）自分の成長にかかったお金②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 bwMode="auto">
          <a:xfrm>
            <a:off x="471488" y="5589240"/>
            <a:ext cx="8208962" cy="6894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3200" dirty="0" smtClean="0">
                <a:solidFill>
                  <a:schemeClr val="accent2"/>
                </a:solidFill>
                <a:latin typeface="+mj-ea"/>
                <a:ea typeface="+mj-ea"/>
              </a:rPr>
              <a:t>合計</a:t>
            </a:r>
            <a:r>
              <a:rPr lang="ja-JP" altLang="en-US" sz="3200" dirty="0">
                <a:solidFill>
                  <a:schemeClr val="accent2"/>
                </a:solidFill>
                <a:latin typeface="+mj-ea"/>
                <a:ea typeface="+mj-ea"/>
              </a:rPr>
              <a:t>するといくらになりましたか</a:t>
            </a:r>
            <a:r>
              <a:rPr lang="ja-JP" altLang="en-US" sz="3200" dirty="0" smtClean="0">
                <a:solidFill>
                  <a:schemeClr val="accent2"/>
                </a:solidFill>
                <a:latin typeface="+mj-ea"/>
                <a:ea typeface="+mj-ea"/>
              </a:rPr>
              <a:t>？</a:t>
            </a:r>
            <a:endParaRPr lang="en-US" altLang="ja-JP" sz="32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116013" y="1410943"/>
            <a:ext cx="3887787" cy="520700"/>
            <a:chOff x="1116013" y="855663"/>
            <a:chExt cx="3887787" cy="520700"/>
          </a:xfrm>
        </p:grpSpPr>
        <p:sp>
          <p:nvSpPr>
            <p:cNvPr id="24585" name="正方形/長方形 18"/>
            <p:cNvSpPr>
              <a:spLocks noChangeArrowheads="1"/>
            </p:cNvSpPr>
            <p:nvPr/>
          </p:nvSpPr>
          <p:spPr bwMode="auto">
            <a:xfrm>
              <a:off x="1116013" y="855663"/>
              <a:ext cx="3887787" cy="5207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2800" dirty="0" smtClean="0">
                  <a:solidFill>
                    <a:srgbClr val="0070C0"/>
                  </a:solidFill>
                  <a:latin typeface="+mn-ea"/>
                  <a:ea typeface="+mn-ea"/>
                </a:rPr>
                <a:t>    ①</a:t>
              </a:r>
              <a:r>
                <a:rPr lang="ja-JP" altLang="en-US" sz="2800" dirty="0" smtClean="0">
                  <a:solidFill>
                    <a:srgbClr val="FF0000"/>
                  </a:solidFill>
                  <a:latin typeface="+mn-ea"/>
                  <a:ea typeface="+mn-ea"/>
                </a:rPr>
                <a:t>　　　　 </a:t>
              </a:r>
              <a:r>
                <a:rPr lang="en-US" altLang="ja-JP" sz="2800" dirty="0" smtClean="0">
                  <a:solidFill>
                    <a:srgbClr val="FF0000"/>
                  </a:solidFill>
                  <a:latin typeface="+mn-ea"/>
                  <a:ea typeface="+mn-ea"/>
                </a:rPr>
                <a:t>833,695</a:t>
              </a:r>
              <a:r>
                <a:rPr lang="ja-JP" altLang="en-US" sz="2800" dirty="0" smtClean="0">
                  <a:solidFill>
                    <a:srgbClr val="FF0000"/>
                  </a:solidFill>
                  <a:latin typeface="+mn-ea"/>
                  <a:ea typeface="+mn-ea"/>
                </a:rPr>
                <a:t>円</a:t>
              </a:r>
              <a:endParaRPr lang="ja-JP" altLang="en-US" sz="28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cxnSp>
          <p:nvCxnSpPr>
            <p:cNvPr id="45064" name="直線コネクタ 4"/>
            <p:cNvCxnSpPr>
              <a:cxnSpLocks noChangeShapeType="1"/>
            </p:cNvCxnSpPr>
            <p:nvPr/>
          </p:nvCxnSpPr>
          <p:spPr bwMode="auto">
            <a:xfrm>
              <a:off x="2555875" y="855663"/>
              <a:ext cx="0" cy="5207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グループ化 18"/>
          <p:cNvGrpSpPr/>
          <p:nvPr/>
        </p:nvGrpSpPr>
        <p:grpSpPr>
          <a:xfrm>
            <a:off x="1113983" y="2032139"/>
            <a:ext cx="3887787" cy="520700"/>
            <a:chOff x="1116013" y="1484313"/>
            <a:chExt cx="3887787" cy="520700"/>
          </a:xfrm>
        </p:grpSpPr>
        <p:sp>
          <p:nvSpPr>
            <p:cNvPr id="24587" name="正方形/長方形 21"/>
            <p:cNvSpPr>
              <a:spLocks noChangeArrowheads="1"/>
            </p:cNvSpPr>
            <p:nvPr/>
          </p:nvSpPr>
          <p:spPr bwMode="auto">
            <a:xfrm>
              <a:off x="1116013" y="1484313"/>
              <a:ext cx="3887787" cy="5207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2800" dirty="0" smtClean="0">
                  <a:solidFill>
                    <a:srgbClr val="0070C0"/>
                  </a:solidFill>
                  <a:latin typeface="+mn-ea"/>
                  <a:ea typeface="+mn-ea"/>
                </a:rPr>
                <a:t>    ②</a:t>
              </a:r>
              <a:r>
                <a:rPr lang="ja-JP" altLang="en-US" sz="2800" dirty="0" smtClean="0">
                  <a:solidFill>
                    <a:srgbClr val="FF0000"/>
                  </a:solidFill>
                  <a:latin typeface="+mn-ea"/>
                  <a:ea typeface="+mn-ea"/>
                </a:rPr>
                <a:t>　　　　</a:t>
              </a:r>
              <a:r>
                <a:rPr lang="en-US" altLang="ja-JP" sz="2800" dirty="0" smtClean="0">
                  <a:solidFill>
                    <a:srgbClr val="FF0000"/>
                  </a:solidFill>
                  <a:latin typeface="+mn-ea"/>
                  <a:ea typeface="+mn-ea"/>
                </a:rPr>
                <a:t>6,641,856</a:t>
              </a:r>
              <a:r>
                <a:rPr lang="ja-JP" altLang="en-US" sz="2800" dirty="0" smtClean="0">
                  <a:solidFill>
                    <a:srgbClr val="FF0000"/>
                  </a:solidFill>
                  <a:latin typeface="+mn-ea"/>
                  <a:ea typeface="+mn-ea"/>
                </a:rPr>
                <a:t>円</a:t>
              </a:r>
              <a:endParaRPr lang="ja-JP" altLang="en-US" sz="28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cxnSp>
          <p:nvCxnSpPr>
            <p:cNvPr id="45067" name="直線コネクタ 23"/>
            <p:cNvCxnSpPr>
              <a:cxnSpLocks noChangeShapeType="1"/>
            </p:cNvCxnSpPr>
            <p:nvPr/>
          </p:nvCxnSpPr>
          <p:spPr bwMode="auto">
            <a:xfrm>
              <a:off x="2555875" y="1484313"/>
              <a:ext cx="0" cy="5207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グループ化 17"/>
          <p:cNvGrpSpPr/>
          <p:nvPr/>
        </p:nvGrpSpPr>
        <p:grpSpPr>
          <a:xfrm>
            <a:off x="1113984" y="2713191"/>
            <a:ext cx="3887787" cy="520700"/>
            <a:chOff x="1116013" y="2132856"/>
            <a:chExt cx="3887787" cy="520700"/>
          </a:xfrm>
        </p:grpSpPr>
        <p:sp>
          <p:nvSpPr>
            <p:cNvPr id="24588" name="正方形/長方形 22"/>
            <p:cNvSpPr>
              <a:spLocks noChangeArrowheads="1"/>
            </p:cNvSpPr>
            <p:nvPr/>
          </p:nvSpPr>
          <p:spPr bwMode="auto">
            <a:xfrm>
              <a:off x="1116013" y="2132856"/>
              <a:ext cx="3887787" cy="5207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2800" dirty="0" smtClean="0">
                  <a:solidFill>
                    <a:srgbClr val="0070C0"/>
                  </a:solidFill>
                  <a:latin typeface="+mn-ea"/>
                  <a:ea typeface="+mn-ea"/>
                </a:rPr>
                <a:t>    ③　</a:t>
              </a:r>
              <a:r>
                <a:rPr lang="ja-JP" altLang="en-US" sz="2800" dirty="0" smtClean="0">
                  <a:solidFill>
                    <a:srgbClr val="FF0000"/>
                  </a:solidFill>
                  <a:latin typeface="+mn-ea"/>
                  <a:ea typeface="+mn-ea"/>
                </a:rPr>
                <a:t>　　　</a:t>
              </a:r>
              <a:r>
                <a:rPr lang="en-US" altLang="ja-JP" sz="2800" dirty="0" smtClean="0">
                  <a:solidFill>
                    <a:srgbClr val="FF0000"/>
                  </a:solidFill>
                  <a:latin typeface="+mn-ea"/>
                  <a:ea typeface="+mn-ea"/>
                </a:rPr>
                <a:t>5,050,624</a:t>
              </a:r>
              <a:r>
                <a:rPr lang="ja-JP" altLang="en-US" sz="2800" dirty="0" smtClean="0">
                  <a:solidFill>
                    <a:srgbClr val="FF0000"/>
                  </a:solidFill>
                  <a:latin typeface="+mn-ea"/>
                  <a:ea typeface="+mn-ea"/>
                </a:rPr>
                <a:t>円</a:t>
              </a:r>
              <a:endParaRPr lang="ja-JP" altLang="en-US" sz="28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cxnSp>
          <p:nvCxnSpPr>
            <p:cNvPr id="45068" name="直線コネクタ 24"/>
            <p:cNvCxnSpPr>
              <a:cxnSpLocks noChangeShapeType="1"/>
            </p:cNvCxnSpPr>
            <p:nvPr/>
          </p:nvCxnSpPr>
          <p:spPr bwMode="auto">
            <a:xfrm>
              <a:off x="2555875" y="2132856"/>
              <a:ext cx="0" cy="5207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角丸四角形吹き出し 2"/>
          <p:cNvSpPr/>
          <p:nvPr/>
        </p:nvSpPr>
        <p:spPr bwMode="auto">
          <a:xfrm>
            <a:off x="1397505" y="3573016"/>
            <a:ext cx="6264275" cy="411163"/>
          </a:xfrm>
          <a:prstGeom prst="wedgeRoundRectCallout">
            <a:avLst>
              <a:gd name="adj1" fmla="val -36777"/>
              <a:gd name="adj2" fmla="val -1119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+mj-ea"/>
                <a:ea typeface="+mj-ea"/>
              </a:rPr>
              <a:t>③の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教育費</a:t>
            </a:r>
            <a:r>
              <a:rPr lang="ja-JP" altLang="en-US" sz="2000" dirty="0">
                <a:solidFill>
                  <a:schemeClr val="tx1"/>
                </a:solidFill>
                <a:latin typeface="+mj-ea"/>
                <a:ea typeface="+mj-ea"/>
              </a:rPr>
              <a:t>を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全て</a:t>
            </a:r>
            <a:r>
              <a:rPr lang="ja-JP" altLang="en-US" sz="2000" dirty="0">
                <a:solidFill>
                  <a:schemeClr val="tx1"/>
                </a:solidFill>
                <a:latin typeface="+mj-ea"/>
                <a:ea typeface="+mj-ea"/>
              </a:rPr>
              <a:t>公立のパターンで試算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809625" y="4240962"/>
            <a:ext cx="7452320" cy="1119187"/>
            <a:chOff x="1080294" y="3732212"/>
            <a:chExt cx="7452320" cy="1119187"/>
          </a:xfrm>
        </p:grpSpPr>
        <p:sp>
          <p:nvSpPr>
            <p:cNvPr id="24582" name="正方形/長方形 12"/>
            <p:cNvSpPr>
              <a:spLocks noChangeArrowheads="1"/>
            </p:cNvSpPr>
            <p:nvPr/>
          </p:nvSpPr>
          <p:spPr bwMode="auto">
            <a:xfrm>
              <a:off x="1080294" y="3823492"/>
              <a:ext cx="2951162" cy="936625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2800" dirty="0" smtClean="0">
                  <a:solidFill>
                    <a:srgbClr val="0070C0"/>
                  </a:solidFill>
                  <a:latin typeface="+mj-ea"/>
                  <a:ea typeface="+mj-ea"/>
                </a:rPr>
                <a:t>合計 ①＋②＋③</a:t>
              </a:r>
            </a:p>
          </p:txBody>
        </p:sp>
        <p:sp>
          <p:nvSpPr>
            <p:cNvPr id="45062" name="Text Box 8"/>
            <p:cNvSpPr txBox="1">
              <a:spLocks noChangeArrowheads="1"/>
            </p:cNvSpPr>
            <p:nvPr/>
          </p:nvSpPr>
          <p:spPr bwMode="auto">
            <a:xfrm>
              <a:off x="4266454" y="4066635"/>
              <a:ext cx="647253" cy="46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2800" dirty="0">
                  <a:solidFill>
                    <a:srgbClr val="000000"/>
                  </a:solidFill>
                  <a:latin typeface="+mn-ea"/>
                  <a:ea typeface="+mn-ea"/>
                </a:rPr>
                <a:t>＝</a:t>
              </a:r>
              <a:endParaRPr lang="en-US" altLang="ja-JP" sz="32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正方形/長方形 15"/>
            <p:cNvSpPr>
              <a:spLocks noChangeArrowheads="1"/>
            </p:cNvSpPr>
            <p:nvPr/>
          </p:nvSpPr>
          <p:spPr bwMode="auto">
            <a:xfrm>
              <a:off x="5148064" y="3732212"/>
              <a:ext cx="3384550" cy="1119187"/>
            </a:xfrm>
            <a:prstGeom prst="rect">
              <a:avLst/>
            </a:prstGeom>
            <a:solidFill>
              <a:srgbClr val="FF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dirty="0" smtClean="0">
                  <a:solidFill>
                    <a:srgbClr val="FF0000"/>
                  </a:solidFill>
                  <a:latin typeface="+mj-ea"/>
                  <a:ea typeface="+mj-ea"/>
                </a:rPr>
                <a:t>12,526,175</a:t>
              </a:r>
              <a:r>
                <a:rPr lang="ja-JP" altLang="en-US" dirty="0" smtClean="0">
                  <a:solidFill>
                    <a:srgbClr val="FF0000"/>
                  </a:solidFill>
                  <a:latin typeface="+mj-ea"/>
                  <a:ea typeface="+mj-ea"/>
                </a:rPr>
                <a:t>円</a:t>
              </a:r>
            </a:p>
          </p:txBody>
        </p:sp>
      </p:grp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5A69B-18DF-4E8E-8692-60DFDCD94366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77602" y="33265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）自分の成長にかかったお金③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42863" y="2073275"/>
            <a:ext cx="8945562" cy="547688"/>
            <a:chOff x="42863" y="2073275"/>
            <a:chExt cx="8945562" cy="547688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127000" y="2073275"/>
              <a:ext cx="8861425" cy="547688"/>
            </a:xfrm>
            <a:prstGeom prst="homePlate">
              <a:avLst>
                <a:gd name="adj" fmla="val 101423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 sz="3600" dirty="0">
                <a:latin typeface="Times New Roman" pitchFamily="18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42863" y="2179638"/>
              <a:ext cx="88773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ja-JP" altLang="en-US" sz="1200" dirty="0">
                  <a:latin typeface="HGP創英角ﾎﾟｯﾌﾟ体" pitchFamily="50" charset="-128"/>
                  <a:ea typeface="HGP創英角ﾎﾟｯﾌﾟ体" pitchFamily="50" charset="-128"/>
                </a:rPr>
                <a:t>　</a:t>
              </a:r>
              <a:r>
                <a:rPr lang="en-US" altLang="ja-JP" sz="1200" dirty="0">
                  <a:latin typeface="HGP創英角ﾎﾟｯﾌﾟ体" pitchFamily="50" charset="-128"/>
                  <a:ea typeface="HGP創英角ﾎﾟｯﾌﾟ体" pitchFamily="50" charset="-128"/>
                </a:rPr>
                <a:t>20</a:t>
              </a:r>
              <a:r>
                <a:rPr lang="ja-JP" altLang="en-US" sz="1200" dirty="0">
                  <a:latin typeface="HGP創英角ﾎﾟｯﾌﾟ体" pitchFamily="50" charset="-128"/>
                  <a:ea typeface="HGP創英角ﾎﾟｯﾌﾟ体" pitchFamily="50" charset="-128"/>
                </a:rPr>
                <a:t>才　　　　　　　　　</a:t>
              </a:r>
              <a:r>
                <a:rPr lang="en-US" altLang="ja-JP" sz="1200" dirty="0">
                  <a:latin typeface="HGP創英角ﾎﾟｯﾌﾟ体" pitchFamily="50" charset="-128"/>
                  <a:ea typeface="HGP創英角ﾎﾟｯﾌﾟ体" pitchFamily="50" charset="-128"/>
                </a:rPr>
                <a:t>30</a:t>
              </a:r>
              <a:r>
                <a:rPr lang="ja-JP" altLang="en-US" sz="1200" dirty="0">
                  <a:latin typeface="HGP創英角ﾎﾟｯﾌﾟ体" pitchFamily="50" charset="-128"/>
                  <a:ea typeface="HGP創英角ﾎﾟｯﾌﾟ体" pitchFamily="50" charset="-128"/>
                </a:rPr>
                <a:t>才　　　　　　　　　</a:t>
              </a:r>
              <a:r>
                <a:rPr lang="en-US" altLang="ja-JP" sz="1200" dirty="0">
                  <a:latin typeface="HGP創英角ﾎﾟｯﾌﾟ体" pitchFamily="50" charset="-128"/>
                  <a:ea typeface="HGP創英角ﾎﾟｯﾌﾟ体" pitchFamily="50" charset="-128"/>
                </a:rPr>
                <a:t>40</a:t>
              </a:r>
              <a:r>
                <a:rPr lang="ja-JP" altLang="en-US" sz="1200" dirty="0">
                  <a:latin typeface="HGP創英角ﾎﾟｯﾌﾟ体" pitchFamily="50" charset="-128"/>
                  <a:ea typeface="HGP創英角ﾎﾟｯﾌﾟ体" pitchFamily="50" charset="-128"/>
                </a:rPr>
                <a:t>才　　　　　　　　　</a:t>
              </a:r>
              <a:r>
                <a:rPr lang="en-US" altLang="ja-JP" sz="1200" dirty="0">
                  <a:latin typeface="HGP創英角ﾎﾟｯﾌﾟ体" pitchFamily="50" charset="-128"/>
                  <a:ea typeface="HGP創英角ﾎﾟｯﾌﾟ体" pitchFamily="50" charset="-128"/>
                </a:rPr>
                <a:t>50</a:t>
              </a:r>
              <a:r>
                <a:rPr lang="ja-JP" altLang="en-US" sz="1200" dirty="0">
                  <a:latin typeface="HGP創英角ﾎﾟｯﾌﾟ体" pitchFamily="50" charset="-128"/>
                  <a:ea typeface="HGP創英角ﾎﾟｯﾌﾟ体" pitchFamily="50" charset="-128"/>
                </a:rPr>
                <a:t>才　　　　　　　　　</a:t>
              </a:r>
              <a:r>
                <a:rPr lang="en-US" altLang="ja-JP" sz="1200" dirty="0">
                  <a:latin typeface="HGP創英角ﾎﾟｯﾌﾟ体" pitchFamily="50" charset="-128"/>
                  <a:ea typeface="HGP創英角ﾎﾟｯﾌﾟ体" pitchFamily="50" charset="-128"/>
                </a:rPr>
                <a:t>60</a:t>
              </a:r>
              <a:r>
                <a:rPr lang="ja-JP" altLang="en-US" sz="1200" dirty="0">
                  <a:latin typeface="HGP創英角ﾎﾟｯﾌﾟ体" pitchFamily="50" charset="-128"/>
                  <a:ea typeface="HGP創英角ﾎﾟｯﾌﾟ体" pitchFamily="50" charset="-128"/>
                </a:rPr>
                <a:t>才　　　　　　　　　</a:t>
              </a:r>
              <a:r>
                <a:rPr lang="en-US" altLang="ja-JP" sz="1200" dirty="0">
                  <a:latin typeface="HGP創英角ﾎﾟｯﾌﾟ体" pitchFamily="50" charset="-128"/>
                  <a:ea typeface="HGP創英角ﾎﾟｯﾌﾟ体" pitchFamily="50" charset="-128"/>
                </a:rPr>
                <a:t>70</a:t>
              </a:r>
              <a:r>
                <a:rPr lang="ja-JP" altLang="en-US" sz="1200" dirty="0">
                  <a:latin typeface="HGP創英角ﾎﾟｯﾌﾟ体" pitchFamily="50" charset="-128"/>
                  <a:ea typeface="HGP創英角ﾎﾟｯﾌﾟ体" pitchFamily="50" charset="-128"/>
                </a:rPr>
                <a:t>才　　　　　　　　</a:t>
              </a:r>
              <a:r>
                <a:rPr lang="en-US" altLang="ja-JP" sz="1200" dirty="0">
                  <a:latin typeface="HGP創英角ﾎﾟｯﾌﾟ体" pitchFamily="50" charset="-128"/>
                  <a:ea typeface="HGP創英角ﾎﾟｯﾌﾟ体" pitchFamily="50" charset="-128"/>
                </a:rPr>
                <a:t>80</a:t>
              </a:r>
              <a:r>
                <a:rPr lang="ja-JP" altLang="en-US" sz="1200" dirty="0">
                  <a:latin typeface="HGP創英角ﾎﾟｯﾌﾟ体" pitchFamily="50" charset="-128"/>
                  <a:ea typeface="HGP創英角ﾎﾟｯﾌﾟ体" pitchFamily="50" charset="-128"/>
                </a:rPr>
                <a:t>才　　　　　</a:t>
              </a:r>
            </a:p>
          </p:txBody>
        </p:sp>
      </p:grpSp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368300" y="3351600"/>
            <a:ext cx="360000" cy="1728000"/>
          </a:xfrm>
          <a:prstGeom prst="upArrowCallout">
            <a:avLst>
              <a:gd name="adj1" fmla="val 15176"/>
              <a:gd name="adj2" fmla="val 25000"/>
              <a:gd name="adj3" fmla="val 37026"/>
              <a:gd name="adj4" fmla="val 8723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 smtClean="0">
                <a:latin typeface="+mn-ea"/>
                <a:ea typeface="+mn-ea"/>
              </a:rPr>
              <a:t>就職</a:t>
            </a:r>
          </a:p>
        </p:txBody>
      </p:sp>
      <p:sp>
        <p:nvSpPr>
          <p:cNvPr id="4102" name="ホームベース 1"/>
          <p:cNvSpPr>
            <a:spLocks noChangeArrowheads="1"/>
          </p:cNvSpPr>
          <p:nvPr/>
        </p:nvSpPr>
        <p:spPr bwMode="auto">
          <a:xfrm>
            <a:off x="419100" y="2830513"/>
            <a:ext cx="5680075" cy="360362"/>
          </a:xfrm>
          <a:prstGeom prst="homePlate">
            <a:avLst>
              <a:gd name="adj" fmla="val 4998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ja-JP" altLang="en-US" dirty="0"/>
              <a:t>現役時代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1174750" y="3351600"/>
            <a:ext cx="360000" cy="1728000"/>
          </a:xfrm>
          <a:prstGeom prst="upArrowCallout">
            <a:avLst>
              <a:gd name="adj1" fmla="val 15176"/>
              <a:gd name="adj2" fmla="val 25000"/>
              <a:gd name="adj3" fmla="val 37026"/>
              <a:gd name="adj4" fmla="val 8723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 smtClean="0">
                <a:latin typeface="+mn-ea"/>
                <a:ea typeface="+mn-ea"/>
              </a:rPr>
              <a:t>結婚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647950" y="3349625"/>
            <a:ext cx="360000" cy="1728000"/>
          </a:xfrm>
          <a:prstGeom prst="upArrowCallout">
            <a:avLst>
              <a:gd name="adj1" fmla="val 15176"/>
              <a:gd name="adj2" fmla="val 25000"/>
              <a:gd name="adj3" fmla="val 37026"/>
              <a:gd name="adj4" fmla="val 8723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 smtClean="0">
                <a:latin typeface="+mn-ea"/>
                <a:ea typeface="+mn-ea"/>
              </a:rPr>
              <a:t>マイホーム購入</a:t>
            </a:r>
          </a:p>
        </p:txBody>
      </p:sp>
      <p:sp>
        <p:nvSpPr>
          <p:cNvPr id="4105" name="ホームベース 18"/>
          <p:cNvSpPr>
            <a:spLocks noChangeArrowheads="1"/>
          </p:cNvSpPr>
          <p:nvPr/>
        </p:nvSpPr>
        <p:spPr bwMode="auto">
          <a:xfrm>
            <a:off x="6102350" y="2808288"/>
            <a:ext cx="2665413" cy="360362"/>
          </a:xfrm>
          <a:prstGeom prst="homePlate">
            <a:avLst>
              <a:gd name="adj" fmla="val 49961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ja-JP" altLang="en-US" dirty="0"/>
              <a:t>セカンドライフ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6048375" y="3351600"/>
            <a:ext cx="360000" cy="1728000"/>
          </a:xfrm>
          <a:prstGeom prst="upArrowCallout">
            <a:avLst>
              <a:gd name="adj1" fmla="val 15176"/>
              <a:gd name="adj2" fmla="val 25000"/>
              <a:gd name="adj3" fmla="val 37026"/>
              <a:gd name="adj4" fmla="val 8723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 smtClean="0">
                <a:latin typeface="+mn-ea"/>
                <a:ea typeface="+mn-ea"/>
              </a:rPr>
              <a:t>退職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557713" y="3351600"/>
            <a:ext cx="360000" cy="1728000"/>
          </a:xfrm>
          <a:prstGeom prst="upArrowCallout">
            <a:avLst>
              <a:gd name="adj1" fmla="val 15176"/>
              <a:gd name="adj2" fmla="val 25000"/>
              <a:gd name="adj3" fmla="val 37026"/>
              <a:gd name="adj4" fmla="val 8723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 smtClean="0">
                <a:latin typeface="+mn-ea"/>
                <a:ea typeface="+mn-ea"/>
              </a:rPr>
              <a:t>銀婚式海外旅行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1695450" y="3349625"/>
            <a:ext cx="360000" cy="1728000"/>
          </a:xfrm>
          <a:prstGeom prst="upArrowCallout">
            <a:avLst>
              <a:gd name="adj1" fmla="val 15176"/>
              <a:gd name="adj2" fmla="val 25000"/>
              <a:gd name="adj3" fmla="val 37026"/>
              <a:gd name="adj4" fmla="val 8723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 smtClean="0">
                <a:latin typeface="+mn-ea"/>
                <a:ea typeface="+mn-ea"/>
              </a:rPr>
              <a:t>第一子誕生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2160588" y="3349625"/>
            <a:ext cx="360000" cy="1728000"/>
          </a:xfrm>
          <a:prstGeom prst="upArrowCallout">
            <a:avLst>
              <a:gd name="adj1" fmla="val 15176"/>
              <a:gd name="adj2" fmla="val 25000"/>
              <a:gd name="adj3" fmla="val 37026"/>
              <a:gd name="adj4" fmla="val 8723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 smtClean="0">
                <a:latin typeface="+mn-ea"/>
                <a:ea typeface="+mn-ea"/>
              </a:rPr>
              <a:t>第二子誕生</a:t>
            </a:r>
          </a:p>
        </p:txBody>
      </p:sp>
      <p:sp>
        <p:nvSpPr>
          <p:cNvPr id="24" name="ホームベース 23"/>
          <p:cNvSpPr/>
          <p:nvPr/>
        </p:nvSpPr>
        <p:spPr>
          <a:xfrm>
            <a:off x="521029" y="5589240"/>
            <a:ext cx="8280000" cy="80732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/>
              <a:t>将来のライフイベントとそれにかかるお金を予測してみよう！</a:t>
            </a: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48300" y="1268413"/>
            <a:ext cx="2943580" cy="495300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800" b="1" dirty="0" smtClean="0">
                <a:solidFill>
                  <a:schemeClr val="tx1"/>
                </a:solidFill>
                <a:latin typeface="+mn-ea"/>
              </a:rPr>
              <a:t>ライフイベントの例</a:t>
            </a:r>
            <a:endParaRPr lang="ja-JP" altLang="en-US" sz="2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5084763" y="3351600"/>
            <a:ext cx="360000" cy="1728000"/>
          </a:xfrm>
          <a:prstGeom prst="upArrowCallout">
            <a:avLst>
              <a:gd name="adj1" fmla="val 15176"/>
              <a:gd name="adj2" fmla="val 25000"/>
              <a:gd name="adj3" fmla="val 37026"/>
              <a:gd name="adj4" fmla="val 8723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 smtClean="0">
                <a:latin typeface="+mn-ea"/>
                <a:ea typeface="+mn-ea"/>
              </a:rPr>
              <a:t>第一子結婚</a:t>
            </a:r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8EAA7-5E6B-45DB-8109-94D39C2D076A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77602" y="332656"/>
            <a:ext cx="8569325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3</a:t>
            </a:r>
            <a:r>
              <a:rPr lang="ja-JP" altLang="en-US" dirty="0" smtClean="0">
                <a:latin typeface="+mn-ea"/>
                <a:ea typeface="+mn-ea"/>
              </a:rPr>
              <a:t>）これからのライフイベント①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AFP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JAFP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JAFP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9483</TotalTime>
  <Words>2862</Words>
  <Application>Microsoft Office PowerPoint</Application>
  <PresentationFormat>画面に合わせる (4:3)</PresentationFormat>
  <Paragraphs>675</Paragraphs>
  <Slides>50</Slides>
  <Notes>42</Notes>
  <HiddenSlides>0</HiddenSlides>
  <MMClips>0</MMClips>
  <ScaleCrop>false</ScaleCrop>
  <HeadingPairs>
    <vt:vector size="6" baseType="variant">
      <vt:variant>
        <vt:lpstr>テーマ</vt:lpstr>
      </vt:variant>
      <vt:variant>
        <vt:i4>6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7" baseType="lpstr">
      <vt:lpstr>標準デザイン</vt:lpstr>
      <vt:lpstr>JAFPテンプレート</vt:lpstr>
      <vt:lpstr>Office ​​テーマ</vt:lpstr>
      <vt:lpstr>1_Office ​​テーマ</vt:lpstr>
      <vt:lpstr>1_JAFPテンプレート</vt:lpstr>
      <vt:lpstr>2_JAFPテンプレート</vt:lpstr>
      <vt:lpstr>ビットマップ イメージ</vt:lpstr>
      <vt:lpstr>第５回 ライフプランを描く①</vt:lpstr>
      <vt:lpstr>ライフプラン講義の進め方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（働き方のスタイルによる違い）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住宅購入のステップ</vt:lpstr>
      <vt:lpstr>自己資金を準備することで、住宅ローンの借入額を減らすことが重要です。</vt:lpstr>
      <vt:lpstr>　（例）4,000万円の新築物件を購入する場合</vt:lpstr>
      <vt:lpstr>（3）住宅資金⑤　</vt:lpstr>
      <vt:lpstr>（3）住宅資金⑥　</vt:lpstr>
      <vt:lpstr>（3）住宅資金⑦　</vt:lpstr>
      <vt:lpstr>（参考）住宅ローン返済額の試算</vt:lpstr>
      <vt:lpstr>25歳で、4,200万円の新築マンションを購入 自己資金200万円、35年ローン（4,000万円） 返済月額　132,505円</vt:lpstr>
      <vt:lpstr>25歳で4,200万円の新築マンションを購入</vt:lpstr>
      <vt:lpstr>（3）住宅資金⑧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（4）老後資金⑤　</vt:lpstr>
      <vt:lpstr>（4）老後資金⑥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jafp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第5回 ライフプラン①</dc:title>
  <cp:lastModifiedBy>2010</cp:lastModifiedBy>
  <cp:revision>677</cp:revision>
  <cp:lastPrinted>2016-03-24T03:14:11Z</cp:lastPrinted>
  <dcterms:created xsi:type="dcterms:W3CDTF">2015-02-05T00:49:46Z</dcterms:created>
  <dcterms:modified xsi:type="dcterms:W3CDTF">2017-05-02T08:41:51Z</dcterms:modified>
</cp:coreProperties>
</file>