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1" r:id="rId4"/>
  </p:sldMasterIdLst>
  <p:notesMasterIdLst>
    <p:notesMasterId r:id="rId48"/>
  </p:notesMasterIdLst>
  <p:handoutMasterIdLst>
    <p:handoutMasterId r:id="rId49"/>
  </p:handoutMasterIdLst>
  <p:sldIdLst>
    <p:sldId id="256" r:id="rId5"/>
    <p:sldId id="1164" r:id="rId6"/>
    <p:sldId id="1165" r:id="rId7"/>
    <p:sldId id="1166" r:id="rId8"/>
    <p:sldId id="1167" r:id="rId9"/>
    <p:sldId id="472" r:id="rId10"/>
    <p:sldId id="1204" r:id="rId11"/>
    <p:sldId id="1180" r:id="rId12"/>
    <p:sldId id="1173" r:id="rId13"/>
    <p:sldId id="1181" r:id="rId14"/>
    <p:sldId id="1182" r:id="rId15"/>
    <p:sldId id="397" r:id="rId16"/>
    <p:sldId id="1030" r:id="rId17"/>
    <p:sldId id="1176" r:id="rId18"/>
    <p:sldId id="1177" r:id="rId19"/>
    <p:sldId id="1178" r:id="rId20"/>
    <p:sldId id="1184" r:id="rId21"/>
    <p:sldId id="901" r:id="rId22"/>
    <p:sldId id="1186" r:id="rId23"/>
    <p:sldId id="1187" r:id="rId24"/>
    <p:sldId id="972" r:id="rId25"/>
    <p:sldId id="1115" r:id="rId26"/>
    <p:sldId id="1209" r:id="rId27"/>
    <p:sldId id="1210" r:id="rId28"/>
    <p:sldId id="1190" r:id="rId29"/>
    <p:sldId id="1191" r:id="rId30"/>
    <p:sldId id="1144" r:id="rId31"/>
    <p:sldId id="1120" r:id="rId32"/>
    <p:sldId id="1194" r:id="rId33"/>
    <p:sldId id="1122" r:id="rId34"/>
    <p:sldId id="1196" r:id="rId35"/>
    <p:sldId id="1197" r:id="rId36"/>
    <p:sldId id="1211" r:id="rId37"/>
    <p:sldId id="1208" r:id="rId38"/>
    <p:sldId id="1199" r:id="rId39"/>
    <p:sldId id="1200" r:id="rId40"/>
    <p:sldId id="1135" r:id="rId41"/>
    <p:sldId id="1205" r:id="rId42"/>
    <p:sldId id="544" r:id="rId43"/>
    <p:sldId id="1206" r:id="rId44"/>
    <p:sldId id="1179" r:id="rId45"/>
    <p:sldId id="1202" r:id="rId46"/>
    <p:sldId id="1203" r:id="rId47"/>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史" initials="山本" lastIdx="0" clrIdx="0">
    <p:extLst>
      <p:ext uri="{19B8F6BF-5375-455C-9EA6-DF929625EA0E}">
        <p15:presenceInfo xmlns:p15="http://schemas.microsoft.com/office/powerpoint/2012/main" userId="S-1-5-21-3383095849-2068564238-3787265776-1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FF"/>
    <a:srgbClr val="FF3300"/>
    <a:srgbClr val="0000FF"/>
    <a:srgbClr val="FFFFCC"/>
    <a:srgbClr val="FFCCFF"/>
    <a:srgbClr val="CCECFF"/>
    <a:srgbClr val="C8F4D2"/>
    <a:srgbClr val="FFCC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0" autoAdjust="0"/>
    <p:restoredTop sz="94845" autoAdjust="0"/>
  </p:normalViewPr>
  <p:slideViewPr>
    <p:cSldViewPr snapToGrid="0">
      <p:cViewPr varScale="1">
        <p:scale>
          <a:sx n="83" d="100"/>
          <a:sy n="83" d="100"/>
        </p:scale>
        <p:origin x="1618"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66" d="100"/>
          <a:sy n="66" d="100"/>
        </p:scale>
        <p:origin x="-1014" y="660"/>
      </p:cViewPr>
      <p:guideLst>
        <p:guide orient="horz" pos="3131"/>
        <p:guide pos="2145"/>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1119E135-B209-4DA7-96D2-6975761C31DC}"/>
              </a:ext>
            </a:extLst>
          </p:cNvPr>
          <p:cNvSpPr>
            <a:spLocks noGrp="1" noChangeArrowheads="1"/>
          </p:cNvSpPr>
          <p:nvPr>
            <p:ph type="hdr" sz="quarter"/>
          </p:nvPr>
        </p:nvSpPr>
        <p:spPr bwMode="auto">
          <a:xfrm>
            <a:off x="1" y="1"/>
            <a:ext cx="2950375"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t" anchorCtr="0" compatLnSpc="1">
            <a:prstTxWarp prst="textNoShape">
              <a:avLst/>
            </a:prstTxWarp>
          </a:bodyPr>
          <a:lstStyle>
            <a:lvl1pPr eaLnBrk="1" hangingPunct="1">
              <a:defRPr kumimoji="1" sz="1200">
                <a:latin typeface="Arial" charset="0"/>
              </a:defRPr>
            </a:lvl1pPr>
          </a:lstStyle>
          <a:p>
            <a:pPr>
              <a:defRPr/>
            </a:pPr>
            <a:endParaRPr lang="en-US" altLang="ja-JP" dirty="0"/>
          </a:p>
        </p:txBody>
      </p:sp>
      <p:sp>
        <p:nvSpPr>
          <p:cNvPr id="302083" name="Rectangle 3">
            <a:extLst>
              <a:ext uri="{FF2B5EF4-FFF2-40B4-BE49-F238E27FC236}">
                <a16:creationId xmlns:a16="http://schemas.microsoft.com/office/drawing/2014/main" id="{6FB0823B-24C0-4913-B63C-1FE582074D76}"/>
              </a:ext>
            </a:extLst>
          </p:cNvPr>
          <p:cNvSpPr>
            <a:spLocks noGrp="1" noChangeArrowheads="1"/>
          </p:cNvSpPr>
          <p:nvPr>
            <p:ph type="dt" sz="quarter" idx="1"/>
          </p:nvPr>
        </p:nvSpPr>
        <p:spPr bwMode="auto">
          <a:xfrm>
            <a:off x="3855221" y="1"/>
            <a:ext cx="2950374"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t" anchorCtr="0" compatLnSpc="1">
            <a:prstTxWarp prst="textNoShape">
              <a:avLst/>
            </a:prstTxWarp>
          </a:bodyPr>
          <a:lstStyle>
            <a:lvl1pPr algn="r" eaLnBrk="1" hangingPunct="1">
              <a:defRPr kumimoji="1" sz="1200">
                <a:latin typeface="Arial" charset="0"/>
              </a:defRPr>
            </a:lvl1pPr>
          </a:lstStyle>
          <a:p>
            <a:pPr>
              <a:defRPr/>
            </a:pPr>
            <a:endParaRPr lang="en-US" altLang="ja-JP" dirty="0"/>
          </a:p>
        </p:txBody>
      </p:sp>
      <p:sp>
        <p:nvSpPr>
          <p:cNvPr id="302084" name="Rectangle 4">
            <a:extLst>
              <a:ext uri="{FF2B5EF4-FFF2-40B4-BE49-F238E27FC236}">
                <a16:creationId xmlns:a16="http://schemas.microsoft.com/office/drawing/2014/main" id="{9F495338-E3A1-44A6-8BB9-40FCCA373E3F}"/>
              </a:ext>
            </a:extLst>
          </p:cNvPr>
          <p:cNvSpPr>
            <a:spLocks noGrp="1" noChangeArrowheads="1"/>
          </p:cNvSpPr>
          <p:nvPr>
            <p:ph type="ftr" sz="quarter" idx="2"/>
          </p:nvPr>
        </p:nvSpPr>
        <p:spPr bwMode="auto">
          <a:xfrm>
            <a:off x="1" y="9440372"/>
            <a:ext cx="2950375"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b" anchorCtr="0" compatLnSpc="1">
            <a:prstTxWarp prst="textNoShape">
              <a:avLst/>
            </a:prstTxWarp>
          </a:bodyPr>
          <a:lstStyle>
            <a:lvl1pPr eaLnBrk="1" hangingPunct="1">
              <a:defRPr kumimoji="1" sz="1200">
                <a:latin typeface="Arial" charset="0"/>
              </a:defRPr>
            </a:lvl1pPr>
          </a:lstStyle>
          <a:p>
            <a:pPr>
              <a:defRPr/>
            </a:pPr>
            <a:endParaRPr lang="en-US" altLang="ja-JP" dirty="0"/>
          </a:p>
        </p:txBody>
      </p:sp>
      <p:sp>
        <p:nvSpPr>
          <p:cNvPr id="302085" name="Rectangle 5">
            <a:extLst>
              <a:ext uri="{FF2B5EF4-FFF2-40B4-BE49-F238E27FC236}">
                <a16:creationId xmlns:a16="http://schemas.microsoft.com/office/drawing/2014/main" id="{C399B0F4-424B-4768-B6FB-9C4D18D5BBF9}"/>
              </a:ext>
            </a:extLst>
          </p:cNvPr>
          <p:cNvSpPr>
            <a:spLocks noGrp="1" noChangeArrowheads="1"/>
          </p:cNvSpPr>
          <p:nvPr>
            <p:ph type="sldNum" sz="quarter" idx="3"/>
          </p:nvPr>
        </p:nvSpPr>
        <p:spPr bwMode="auto">
          <a:xfrm>
            <a:off x="3855221" y="9440372"/>
            <a:ext cx="2950374"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b" anchorCtr="0" compatLnSpc="1">
            <a:prstTxWarp prst="textNoShape">
              <a:avLst/>
            </a:prstTxWarp>
          </a:bodyPr>
          <a:lstStyle>
            <a:lvl1pPr algn="r" eaLnBrk="1" hangingPunct="1">
              <a:defRPr kumimoji="1" sz="1200"/>
            </a:lvl1pPr>
          </a:lstStyle>
          <a:p>
            <a:fld id="{F8F6F0C1-FA1B-404E-AFA9-3962143ADAB3}" type="slidenum">
              <a:rPr lang="en-US" altLang="ja-JP"/>
              <a:pPr/>
              <a:t>‹#›</a:t>
            </a:fld>
            <a:endParaRPr lang="en-US" altLang="ja-JP"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C8F1E09-8B92-4385-A5A2-64BCD7A6F0EF}"/>
              </a:ext>
            </a:extLst>
          </p:cNvPr>
          <p:cNvSpPr>
            <a:spLocks noGrp="1" noChangeArrowheads="1"/>
          </p:cNvSpPr>
          <p:nvPr>
            <p:ph type="hdr" sz="quarter"/>
          </p:nvPr>
        </p:nvSpPr>
        <p:spPr bwMode="auto">
          <a:xfrm>
            <a:off x="1" y="1"/>
            <a:ext cx="2950375"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t" anchorCtr="0" compatLnSpc="1">
            <a:prstTxWarp prst="textNoShape">
              <a:avLst/>
            </a:prstTxWarp>
          </a:bodyPr>
          <a:lstStyle>
            <a:lvl1pPr eaLnBrk="1" hangingPunct="1">
              <a:defRPr kumimoji="1" sz="1200">
                <a:latin typeface="Arial" charset="0"/>
              </a:defRPr>
            </a:lvl1pPr>
          </a:lstStyle>
          <a:p>
            <a:pPr>
              <a:defRPr/>
            </a:pPr>
            <a:endParaRPr lang="en-US" altLang="ja-JP" dirty="0"/>
          </a:p>
        </p:txBody>
      </p:sp>
      <p:sp>
        <p:nvSpPr>
          <p:cNvPr id="4099" name="Rectangle 3">
            <a:extLst>
              <a:ext uri="{FF2B5EF4-FFF2-40B4-BE49-F238E27FC236}">
                <a16:creationId xmlns:a16="http://schemas.microsoft.com/office/drawing/2014/main" id="{CFBC2D89-F973-4936-AC55-152BA12E8768}"/>
              </a:ext>
            </a:extLst>
          </p:cNvPr>
          <p:cNvSpPr>
            <a:spLocks noGrp="1" noChangeArrowheads="1"/>
          </p:cNvSpPr>
          <p:nvPr>
            <p:ph type="dt" idx="1"/>
          </p:nvPr>
        </p:nvSpPr>
        <p:spPr bwMode="auto">
          <a:xfrm>
            <a:off x="3855221" y="1"/>
            <a:ext cx="2950374" cy="497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t" anchorCtr="0" compatLnSpc="1">
            <a:prstTxWarp prst="textNoShape">
              <a:avLst/>
            </a:prstTxWarp>
          </a:bodyPr>
          <a:lstStyle>
            <a:lvl1pPr algn="r" eaLnBrk="1" hangingPunct="1">
              <a:defRPr kumimoji="1" sz="1200">
                <a:latin typeface="Arial" charset="0"/>
              </a:defRPr>
            </a:lvl1pPr>
          </a:lstStyle>
          <a:p>
            <a:pPr>
              <a:defRPr/>
            </a:pPr>
            <a:endParaRPr lang="en-US" altLang="ja-JP" dirty="0"/>
          </a:p>
        </p:txBody>
      </p:sp>
      <p:sp>
        <p:nvSpPr>
          <p:cNvPr id="31748" name="Rectangle 4">
            <a:extLst>
              <a:ext uri="{FF2B5EF4-FFF2-40B4-BE49-F238E27FC236}">
                <a16:creationId xmlns:a16="http://schemas.microsoft.com/office/drawing/2014/main" id="{84D9F0D5-343D-4DDD-A0F1-A42AC3C8E750}"/>
              </a:ext>
            </a:extLst>
          </p:cNvPr>
          <p:cNvSpPr>
            <a:spLocks noGrp="1" noRot="1" noChangeAspect="1" noChangeArrowheads="1" noTextEdit="1"/>
          </p:cNvSpPr>
          <p:nvPr>
            <p:ph type="sldImg" idx="2"/>
          </p:nvPr>
        </p:nvSpPr>
        <p:spPr bwMode="auto">
          <a:xfrm>
            <a:off x="917575" y="744538"/>
            <a:ext cx="4973638"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4FF5AB3B-F923-4E54-944E-E1959E624A3D}"/>
              </a:ext>
            </a:extLst>
          </p:cNvPr>
          <p:cNvSpPr>
            <a:spLocks noGrp="1" noChangeArrowheads="1"/>
          </p:cNvSpPr>
          <p:nvPr>
            <p:ph type="body" sz="quarter" idx="3"/>
          </p:nvPr>
        </p:nvSpPr>
        <p:spPr bwMode="auto">
          <a:xfrm>
            <a:off x="680239" y="4720985"/>
            <a:ext cx="5446723" cy="4473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a:extLst>
              <a:ext uri="{FF2B5EF4-FFF2-40B4-BE49-F238E27FC236}">
                <a16:creationId xmlns:a16="http://schemas.microsoft.com/office/drawing/2014/main" id="{1AE6CC85-8F16-40CF-8F9B-A488FB43F7B1}"/>
              </a:ext>
            </a:extLst>
          </p:cNvPr>
          <p:cNvSpPr>
            <a:spLocks noGrp="1" noChangeArrowheads="1"/>
          </p:cNvSpPr>
          <p:nvPr>
            <p:ph type="ftr" sz="quarter" idx="4"/>
          </p:nvPr>
        </p:nvSpPr>
        <p:spPr bwMode="auto">
          <a:xfrm>
            <a:off x="1" y="9440372"/>
            <a:ext cx="2950375"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b" anchorCtr="0" compatLnSpc="1">
            <a:prstTxWarp prst="textNoShape">
              <a:avLst/>
            </a:prstTxWarp>
          </a:bodyPr>
          <a:lstStyle>
            <a:lvl1pPr eaLnBrk="1" hangingPunct="1">
              <a:defRPr kumimoji="1" sz="1200">
                <a:latin typeface="Arial" charset="0"/>
              </a:defRPr>
            </a:lvl1pPr>
          </a:lstStyle>
          <a:p>
            <a:pPr>
              <a:defRPr/>
            </a:pPr>
            <a:endParaRPr lang="en-US" altLang="ja-JP" dirty="0"/>
          </a:p>
        </p:txBody>
      </p:sp>
      <p:sp>
        <p:nvSpPr>
          <p:cNvPr id="4103" name="Rectangle 7">
            <a:extLst>
              <a:ext uri="{FF2B5EF4-FFF2-40B4-BE49-F238E27FC236}">
                <a16:creationId xmlns:a16="http://schemas.microsoft.com/office/drawing/2014/main" id="{CC2022C1-81FE-4F3A-91AE-370DC2584032}"/>
              </a:ext>
            </a:extLst>
          </p:cNvPr>
          <p:cNvSpPr>
            <a:spLocks noGrp="1" noChangeArrowheads="1"/>
          </p:cNvSpPr>
          <p:nvPr>
            <p:ph type="sldNum" sz="quarter" idx="5"/>
          </p:nvPr>
        </p:nvSpPr>
        <p:spPr bwMode="auto">
          <a:xfrm>
            <a:off x="3855221" y="9440372"/>
            <a:ext cx="2950374" cy="49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36" tIns="46118" rIns="92236" bIns="46118" numCol="1" anchor="b" anchorCtr="0" compatLnSpc="1">
            <a:prstTxWarp prst="textNoShape">
              <a:avLst/>
            </a:prstTxWarp>
          </a:bodyPr>
          <a:lstStyle>
            <a:lvl1pPr algn="r" eaLnBrk="1" hangingPunct="1">
              <a:defRPr kumimoji="1" sz="1200"/>
            </a:lvl1pPr>
          </a:lstStyle>
          <a:p>
            <a:fld id="{C146F9E0-6DDB-47E5-BB8B-C66E298310C8}" type="slidenum">
              <a:rPr lang="en-US" altLang="ja-JP"/>
              <a:pPr/>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endParaRPr lang="en-US" altLang="ja-JP" sz="1400" b="1" dirty="0">
              <a:latin typeface="+mn-ea"/>
              <a:ea typeface="+mn-ea"/>
            </a:endParaRPr>
          </a:p>
        </p:txBody>
      </p:sp>
      <p:sp>
        <p:nvSpPr>
          <p:cNvPr id="29700" name="スライド番号プレースホルダー 3"/>
          <p:cNvSpPr>
            <a:spLocks noGrp="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49282" indent="-288185">
              <a:defRPr>
                <a:solidFill>
                  <a:schemeClr val="tx1"/>
                </a:solidFill>
                <a:latin typeface="Arial" charset="0"/>
                <a:ea typeface="ＭＳ Ｐゴシック" pitchFamily="50" charset="-128"/>
              </a:defRPr>
            </a:lvl2pPr>
            <a:lvl3pPr marL="1152741" indent="-230547">
              <a:defRPr>
                <a:solidFill>
                  <a:schemeClr val="tx1"/>
                </a:solidFill>
                <a:latin typeface="Arial" charset="0"/>
                <a:ea typeface="ＭＳ Ｐゴシック" pitchFamily="50" charset="-128"/>
              </a:defRPr>
            </a:lvl3pPr>
            <a:lvl4pPr marL="1613836" indent="-230547">
              <a:defRPr>
                <a:solidFill>
                  <a:schemeClr val="tx1"/>
                </a:solidFill>
                <a:latin typeface="Arial" charset="0"/>
                <a:ea typeface="ＭＳ Ｐゴシック" pitchFamily="50" charset="-128"/>
              </a:defRPr>
            </a:lvl4pPr>
            <a:lvl5pPr marL="2074933" indent="-230547">
              <a:defRPr>
                <a:solidFill>
                  <a:schemeClr val="tx1"/>
                </a:solidFill>
                <a:latin typeface="Arial" charset="0"/>
                <a:ea typeface="ＭＳ Ｐゴシック" pitchFamily="50" charset="-128"/>
              </a:defRPr>
            </a:lvl5pPr>
            <a:lvl6pPr marL="2536030" indent="-230547" eaLnBrk="0" fontAlgn="base" hangingPunct="0">
              <a:spcBef>
                <a:spcPct val="0"/>
              </a:spcBef>
              <a:spcAft>
                <a:spcPct val="0"/>
              </a:spcAft>
              <a:defRPr>
                <a:solidFill>
                  <a:schemeClr val="tx1"/>
                </a:solidFill>
                <a:latin typeface="Arial" charset="0"/>
                <a:ea typeface="ＭＳ Ｐゴシック" pitchFamily="50" charset="-128"/>
              </a:defRPr>
            </a:lvl6pPr>
            <a:lvl7pPr marL="2997125" indent="-230547" eaLnBrk="0" fontAlgn="base" hangingPunct="0">
              <a:spcBef>
                <a:spcPct val="0"/>
              </a:spcBef>
              <a:spcAft>
                <a:spcPct val="0"/>
              </a:spcAft>
              <a:defRPr>
                <a:solidFill>
                  <a:schemeClr val="tx1"/>
                </a:solidFill>
                <a:latin typeface="Arial" charset="0"/>
                <a:ea typeface="ＭＳ Ｐゴシック" pitchFamily="50" charset="-128"/>
              </a:defRPr>
            </a:lvl7pPr>
            <a:lvl8pPr marL="3458222" indent="-230547" eaLnBrk="0" fontAlgn="base" hangingPunct="0">
              <a:spcBef>
                <a:spcPct val="0"/>
              </a:spcBef>
              <a:spcAft>
                <a:spcPct val="0"/>
              </a:spcAft>
              <a:defRPr>
                <a:solidFill>
                  <a:schemeClr val="tx1"/>
                </a:solidFill>
                <a:latin typeface="Arial" charset="0"/>
                <a:ea typeface="ＭＳ Ｐゴシック" pitchFamily="50" charset="-128"/>
              </a:defRPr>
            </a:lvl8pPr>
            <a:lvl9pPr marL="3919317" indent="-230547" eaLnBrk="0" fontAlgn="base" hangingPunct="0">
              <a:spcBef>
                <a:spcPct val="0"/>
              </a:spcBef>
              <a:spcAft>
                <a:spcPct val="0"/>
              </a:spcAft>
              <a:defRPr>
                <a:solidFill>
                  <a:schemeClr val="tx1"/>
                </a:solidFill>
                <a:latin typeface="Arial" charset="0"/>
                <a:ea typeface="ＭＳ Ｐゴシック" pitchFamily="50" charset="-128"/>
              </a:defRPr>
            </a:lvl9pPr>
          </a:lstStyle>
          <a:p>
            <a:fld id="{67F75EC2-6163-4726-ACE7-304000FCF48B}" type="slidenum">
              <a:rPr lang="en-US" altLang="ja-JP" smtClean="0"/>
              <a:pPr/>
              <a:t>2</a:t>
            </a:fld>
            <a:endParaRPr lang="en-US" altLang="ja-JP" dirty="0"/>
          </a:p>
        </p:txBody>
      </p:sp>
    </p:spTree>
    <p:extLst>
      <p:ext uri="{BB962C8B-B14F-4D97-AF65-F5344CB8AC3E}">
        <p14:creationId xmlns:p14="http://schemas.microsoft.com/office/powerpoint/2010/main" val="690983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17600" y="495300"/>
            <a:ext cx="4789488" cy="3592513"/>
          </a:xfrm>
        </p:spPr>
      </p:sp>
      <p:sp>
        <p:nvSpPr>
          <p:cNvPr id="3" name="ノート プレースホルダー 2"/>
          <p:cNvSpPr>
            <a:spLocks noGrp="1"/>
          </p:cNvSpPr>
          <p:nvPr>
            <p:ph type="body" idx="1"/>
          </p:nvPr>
        </p:nvSpPr>
        <p:spPr>
          <a:xfrm>
            <a:off x="787549" y="4340499"/>
            <a:ext cx="5450291" cy="5379884"/>
          </a:xfrm>
        </p:spPr>
        <p:txBody>
          <a:bodyPr/>
          <a:lstStyle/>
          <a:p>
            <a:endParaRPr lang="en-US" altLang="ja-JP" sz="1400" dirty="0">
              <a:solidFill>
                <a:prstClr val="black"/>
              </a:solidFill>
              <a:uFill>
                <a:solidFill>
                  <a:srgbClr val="FF0000"/>
                </a:solidFill>
              </a:u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1D6217D6-AB70-C14C-B805-9E89516FEDD7}" type="slidenum">
              <a:rPr kumimoji="1" lang="ja-JP" altLang="en-US" smtClean="0"/>
              <a:t>12</a:t>
            </a:fld>
            <a:endParaRPr kumimoji="1" lang="ja-JP" altLang="en-US"/>
          </a:p>
        </p:txBody>
      </p:sp>
      <p:sp>
        <p:nvSpPr>
          <p:cNvPr id="5" name="日付プレースホルダー 4">
            <a:extLst>
              <a:ext uri="{FF2B5EF4-FFF2-40B4-BE49-F238E27FC236}">
                <a16:creationId xmlns:a16="http://schemas.microsoft.com/office/drawing/2014/main" id="{968F87CC-442C-4F1B-8923-E8A04E86C99E}"/>
              </a:ext>
            </a:extLst>
          </p:cNvPr>
          <p:cNvSpPr>
            <a:spLocks noGrp="1"/>
          </p:cNvSpPr>
          <p:nvPr>
            <p:ph type="dt" idx="1"/>
          </p:nvPr>
        </p:nvSpPr>
        <p:spPr/>
        <p:txBody>
          <a:bodyPr/>
          <a:lstStyle/>
          <a:p>
            <a:fld id="{20972207-23F2-40A3-8E59-01F7A9D58FAD}" type="datetime1">
              <a:rPr kumimoji="1" lang="ja-JP" altLang="en-US" smtClean="0"/>
              <a:t>2023/4/6</a:t>
            </a:fld>
            <a:endParaRPr kumimoji="1" lang="ja-JP" altLang="en-US"/>
          </a:p>
        </p:txBody>
      </p:sp>
    </p:spTree>
    <p:extLst>
      <p:ext uri="{BB962C8B-B14F-4D97-AF65-F5344CB8AC3E}">
        <p14:creationId xmlns:p14="http://schemas.microsoft.com/office/powerpoint/2010/main" val="124467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34BF54C4-E9C7-420B-BABF-1AA82DA4A086}" type="slidenum">
              <a:rPr lang="en-US" altLang="ja-JP" smtClean="0"/>
              <a:pPr/>
              <a:t>13</a:t>
            </a:fld>
            <a:endParaRPr lang="en-US" altLang="ja-JP"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08055" y="4720985"/>
            <a:ext cx="4991091" cy="4473102"/>
          </a:xfrm>
          <a:noFill/>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399583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A74184C2-8EF4-4E6B-885C-66C0083D1E7F}" type="slidenum">
              <a:rPr lang="en-US" altLang="ja-JP" smtClean="0"/>
              <a:pPr/>
              <a:t>14</a:t>
            </a:fld>
            <a:endParaRPr lang="en-US" altLang="ja-JP"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08055" y="4720985"/>
            <a:ext cx="4991091" cy="4473102"/>
          </a:xfrm>
          <a:noFill/>
        </p:spPr>
        <p:txBody>
          <a:bodyPr/>
          <a:lstStyle/>
          <a:p>
            <a:pPr eaLnBrk="1" hangingPunct="1"/>
            <a:endParaRPr lang="ja-JP" altLang="ja-JP" dirty="0">
              <a:ea typeface="ＭＳ Ｐ明朝"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a:ln/>
        </p:spPr>
      </p:sp>
      <p:sp>
        <p:nvSpPr>
          <p:cNvPr id="38915" name="ノート プレースホルダー 2"/>
          <p:cNvSpPr>
            <a:spLocks noGrp="1"/>
          </p:cNvSpPr>
          <p:nvPr>
            <p:ph type="body" idx="1"/>
          </p:nvPr>
        </p:nvSpPr>
        <p:spPr/>
        <p:txBody>
          <a:bodyPr/>
          <a:lstStyle/>
          <a:p>
            <a:pPr>
              <a:defRPr/>
            </a:pPr>
            <a:endParaRPr lang="en-US" altLang="ja-JP" b="1" dirty="0">
              <a:latin typeface="+mn-ea"/>
              <a:ea typeface="+mn-ea"/>
            </a:endParaRPr>
          </a:p>
        </p:txBody>
      </p:sp>
      <p:sp>
        <p:nvSpPr>
          <p:cNvPr id="41988" name="スライド番号プレースホルダー 3"/>
          <p:cNvSpPr>
            <a:spLocks noGrp="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49282" indent="-288185">
              <a:defRPr>
                <a:solidFill>
                  <a:schemeClr val="tx1"/>
                </a:solidFill>
                <a:latin typeface="Arial" charset="0"/>
                <a:ea typeface="ＭＳ Ｐゴシック" pitchFamily="50" charset="-128"/>
              </a:defRPr>
            </a:lvl2pPr>
            <a:lvl3pPr marL="1152741" indent="-230547">
              <a:defRPr>
                <a:solidFill>
                  <a:schemeClr val="tx1"/>
                </a:solidFill>
                <a:latin typeface="Arial" charset="0"/>
                <a:ea typeface="ＭＳ Ｐゴシック" pitchFamily="50" charset="-128"/>
              </a:defRPr>
            </a:lvl3pPr>
            <a:lvl4pPr marL="1613836" indent="-230547">
              <a:defRPr>
                <a:solidFill>
                  <a:schemeClr val="tx1"/>
                </a:solidFill>
                <a:latin typeface="Arial" charset="0"/>
                <a:ea typeface="ＭＳ Ｐゴシック" pitchFamily="50" charset="-128"/>
              </a:defRPr>
            </a:lvl4pPr>
            <a:lvl5pPr marL="2074933" indent="-230547">
              <a:defRPr>
                <a:solidFill>
                  <a:schemeClr val="tx1"/>
                </a:solidFill>
                <a:latin typeface="Arial" charset="0"/>
                <a:ea typeface="ＭＳ Ｐゴシック" pitchFamily="50" charset="-128"/>
              </a:defRPr>
            </a:lvl5pPr>
            <a:lvl6pPr marL="2536030" indent="-230547" eaLnBrk="0" fontAlgn="base" hangingPunct="0">
              <a:spcBef>
                <a:spcPct val="0"/>
              </a:spcBef>
              <a:spcAft>
                <a:spcPct val="0"/>
              </a:spcAft>
              <a:defRPr>
                <a:solidFill>
                  <a:schemeClr val="tx1"/>
                </a:solidFill>
                <a:latin typeface="Arial" charset="0"/>
                <a:ea typeface="ＭＳ Ｐゴシック" pitchFamily="50" charset="-128"/>
              </a:defRPr>
            </a:lvl6pPr>
            <a:lvl7pPr marL="2997125" indent="-230547" eaLnBrk="0" fontAlgn="base" hangingPunct="0">
              <a:spcBef>
                <a:spcPct val="0"/>
              </a:spcBef>
              <a:spcAft>
                <a:spcPct val="0"/>
              </a:spcAft>
              <a:defRPr>
                <a:solidFill>
                  <a:schemeClr val="tx1"/>
                </a:solidFill>
                <a:latin typeface="Arial" charset="0"/>
                <a:ea typeface="ＭＳ Ｐゴシック" pitchFamily="50" charset="-128"/>
              </a:defRPr>
            </a:lvl7pPr>
            <a:lvl8pPr marL="3458222" indent="-230547" eaLnBrk="0" fontAlgn="base" hangingPunct="0">
              <a:spcBef>
                <a:spcPct val="0"/>
              </a:spcBef>
              <a:spcAft>
                <a:spcPct val="0"/>
              </a:spcAft>
              <a:defRPr>
                <a:solidFill>
                  <a:schemeClr val="tx1"/>
                </a:solidFill>
                <a:latin typeface="Arial" charset="0"/>
                <a:ea typeface="ＭＳ Ｐゴシック" pitchFamily="50" charset="-128"/>
              </a:defRPr>
            </a:lvl8pPr>
            <a:lvl9pPr marL="3919317" indent="-230547" eaLnBrk="0" fontAlgn="base" hangingPunct="0">
              <a:spcBef>
                <a:spcPct val="0"/>
              </a:spcBef>
              <a:spcAft>
                <a:spcPct val="0"/>
              </a:spcAft>
              <a:defRPr>
                <a:solidFill>
                  <a:schemeClr val="tx1"/>
                </a:solidFill>
                <a:latin typeface="Arial" charset="0"/>
                <a:ea typeface="ＭＳ Ｐゴシック" pitchFamily="50" charset="-128"/>
              </a:defRPr>
            </a:lvl9pPr>
          </a:lstStyle>
          <a:p>
            <a:fld id="{AFC28C97-2FD0-4DEA-A64D-3346DB28F855}" type="slidenum">
              <a:rPr lang="en-US" altLang="ja-JP" smtClean="0"/>
              <a:pPr/>
              <a:t>15</a:t>
            </a:fld>
            <a:endParaRPr lang="en-US"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A74184C2-8EF4-4E6B-885C-66C0083D1E7F}" type="slidenum">
              <a:rPr lang="en-US" altLang="ja-JP" smtClean="0"/>
              <a:pPr/>
              <a:t>16</a:t>
            </a:fld>
            <a:endParaRPr lang="en-US" altLang="ja-JP"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3780815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endParaRPr lang="en-US" altLang="ja-JP" sz="1400" b="1" dirty="0">
              <a:latin typeface="+mn-ea"/>
              <a:ea typeface="+mn-ea"/>
            </a:endParaRPr>
          </a:p>
        </p:txBody>
      </p:sp>
      <p:sp>
        <p:nvSpPr>
          <p:cNvPr id="29700" name="スライド番号プレースホルダー 3"/>
          <p:cNvSpPr>
            <a:spLocks noGrp="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49282" indent="-288185">
              <a:defRPr>
                <a:solidFill>
                  <a:schemeClr val="tx1"/>
                </a:solidFill>
                <a:latin typeface="Arial" charset="0"/>
                <a:ea typeface="ＭＳ Ｐゴシック" pitchFamily="50" charset="-128"/>
              </a:defRPr>
            </a:lvl2pPr>
            <a:lvl3pPr marL="1152741" indent="-230547">
              <a:defRPr>
                <a:solidFill>
                  <a:schemeClr val="tx1"/>
                </a:solidFill>
                <a:latin typeface="Arial" charset="0"/>
                <a:ea typeface="ＭＳ Ｐゴシック" pitchFamily="50" charset="-128"/>
              </a:defRPr>
            </a:lvl3pPr>
            <a:lvl4pPr marL="1613836" indent="-230547">
              <a:defRPr>
                <a:solidFill>
                  <a:schemeClr val="tx1"/>
                </a:solidFill>
                <a:latin typeface="Arial" charset="0"/>
                <a:ea typeface="ＭＳ Ｐゴシック" pitchFamily="50" charset="-128"/>
              </a:defRPr>
            </a:lvl4pPr>
            <a:lvl5pPr marL="2074933" indent="-230547">
              <a:defRPr>
                <a:solidFill>
                  <a:schemeClr val="tx1"/>
                </a:solidFill>
                <a:latin typeface="Arial" charset="0"/>
                <a:ea typeface="ＭＳ Ｐゴシック" pitchFamily="50" charset="-128"/>
              </a:defRPr>
            </a:lvl5pPr>
            <a:lvl6pPr marL="2536030" indent="-230547" eaLnBrk="0" fontAlgn="base" hangingPunct="0">
              <a:spcBef>
                <a:spcPct val="0"/>
              </a:spcBef>
              <a:spcAft>
                <a:spcPct val="0"/>
              </a:spcAft>
              <a:defRPr>
                <a:solidFill>
                  <a:schemeClr val="tx1"/>
                </a:solidFill>
                <a:latin typeface="Arial" charset="0"/>
                <a:ea typeface="ＭＳ Ｐゴシック" pitchFamily="50" charset="-128"/>
              </a:defRPr>
            </a:lvl6pPr>
            <a:lvl7pPr marL="2997125" indent="-230547" eaLnBrk="0" fontAlgn="base" hangingPunct="0">
              <a:spcBef>
                <a:spcPct val="0"/>
              </a:spcBef>
              <a:spcAft>
                <a:spcPct val="0"/>
              </a:spcAft>
              <a:defRPr>
                <a:solidFill>
                  <a:schemeClr val="tx1"/>
                </a:solidFill>
                <a:latin typeface="Arial" charset="0"/>
                <a:ea typeface="ＭＳ Ｐゴシック" pitchFamily="50" charset="-128"/>
              </a:defRPr>
            </a:lvl7pPr>
            <a:lvl8pPr marL="3458222" indent="-230547" eaLnBrk="0" fontAlgn="base" hangingPunct="0">
              <a:spcBef>
                <a:spcPct val="0"/>
              </a:spcBef>
              <a:spcAft>
                <a:spcPct val="0"/>
              </a:spcAft>
              <a:defRPr>
                <a:solidFill>
                  <a:schemeClr val="tx1"/>
                </a:solidFill>
                <a:latin typeface="Arial" charset="0"/>
                <a:ea typeface="ＭＳ Ｐゴシック" pitchFamily="50" charset="-128"/>
              </a:defRPr>
            </a:lvl8pPr>
            <a:lvl9pPr marL="3919317" indent="-230547" eaLnBrk="0" fontAlgn="base" hangingPunct="0">
              <a:spcBef>
                <a:spcPct val="0"/>
              </a:spcBef>
              <a:spcAft>
                <a:spcPct val="0"/>
              </a:spcAft>
              <a:defRPr>
                <a:solidFill>
                  <a:schemeClr val="tx1"/>
                </a:solidFill>
                <a:latin typeface="Arial" charset="0"/>
                <a:ea typeface="ＭＳ Ｐゴシック" pitchFamily="50" charset="-128"/>
              </a:defRPr>
            </a:lvl9pPr>
          </a:lstStyle>
          <a:p>
            <a:fld id="{67F75EC2-6163-4726-ACE7-304000FCF48B}" type="slidenum">
              <a:rPr lang="en-US" altLang="ja-JP" smtClean="0"/>
              <a:pPr/>
              <a:t>17</a:t>
            </a:fld>
            <a:endParaRPr lang="en-US" altLang="ja-JP" dirty="0"/>
          </a:p>
        </p:txBody>
      </p:sp>
    </p:spTree>
    <p:extLst>
      <p:ext uri="{BB962C8B-B14F-4D97-AF65-F5344CB8AC3E}">
        <p14:creationId xmlns:p14="http://schemas.microsoft.com/office/powerpoint/2010/main" val="188271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18</a:t>
            </a:fld>
            <a:endParaRPr lang="en-US" altLang="ja-JP" dirty="0">
              <a:ea typeface="ＭＳ Ｐゴシック" charset="-128"/>
            </a:endParaRPr>
          </a:p>
        </p:txBody>
      </p:sp>
    </p:spTree>
    <p:extLst>
      <p:ext uri="{BB962C8B-B14F-4D97-AF65-F5344CB8AC3E}">
        <p14:creationId xmlns:p14="http://schemas.microsoft.com/office/powerpoint/2010/main" val="276889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FA670B4B-8F9B-44A3-92FD-67D4A55E7197}" type="slidenum">
              <a:rPr lang="en-US" altLang="ja-JP" smtClean="0"/>
              <a:pPr/>
              <a:t>19</a:t>
            </a:fld>
            <a:endParaRPr lang="en-US" altLang="ja-JP"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096768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20</a:t>
            </a:fld>
            <a:endParaRPr lang="en-US" altLang="ja-JP" dirty="0">
              <a:ea typeface="ＭＳ Ｐゴシック" charset="-128"/>
            </a:endParaRPr>
          </a:p>
        </p:txBody>
      </p:sp>
    </p:spTree>
    <p:extLst>
      <p:ext uri="{BB962C8B-B14F-4D97-AF65-F5344CB8AC3E}">
        <p14:creationId xmlns:p14="http://schemas.microsoft.com/office/powerpoint/2010/main" val="2771475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dirty="0"/>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21</a:t>
            </a:fld>
            <a:endParaRPr lang="en-US" altLang="ja-JP" dirty="0">
              <a:ea typeface="ＭＳ Ｐゴシック" charset="-128"/>
            </a:endParaRPr>
          </a:p>
        </p:txBody>
      </p:sp>
    </p:spTree>
    <p:extLst>
      <p:ext uri="{BB962C8B-B14F-4D97-AF65-F5344CB8AC3E}">
        <p14:creationId xmlns:p14="http://schemas.microsoft.com/office/powerpoint/2010/main" val="188227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34BF54C4-E9C7-420B-BABF-1AA82DA4A086}" type="slidenum">
              <a:rPr lang="en-US" altLang="ja-JP" smtClean="0"/>
              <a:pPr/>
              <a:t>3</a:t>
            </a:fld>
            <a:endParaRPr lang="en-US" altLang="ja-JP"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08055" y="4720985"/>
            <a:ext cx="4991091" cy="4473102"/>
          </a:xfrm>
          <a:noFill/>
        </p:spPr>
        <p:txBody>
          <a:bodyPr/>
          <a:lstStyle/>
          <a:p>
            <a:pPr eaLnBrk="1" hangingPunct="1"/>
            <a:endParaRPr lang="ja-JP" altLang="ja-JP" dirty="0">
              <a:ea typeface="ＭＳ Ｐ明朝"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ChangeArrowheads="1" noTextEdit="1"/>
          </p:cNvSpPr>
          <p:nvPr>
            <p:ph type="sldImg"/>
          </p:nvPr>
        </p:nvSpPr>
        <p:spPr>
          <a:ln/>
        </p:spPr>
      </p:sp>
      <p:sp>
        <p:nvSpPr>
          <p:cNvPr id="60419"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0420" name="スライド番号プレースホルダー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itchFamily="34" charset="0"/>
                <a:ea typeface="ＭＳ Ｐゴシック" pitchFamily="50" charset="-128"/>
              </a:defRPr>
            </a:lvl1pPr>
            <a:lvl2pPr marL="749414" indent="-288236">
              <a:defRPr kumimoji="1" sz="2400" b="1">
                <a:solidFill>
                  <a:schemeClr val="tx2"/>
                </a:solidFill>
                <a:latin typeface="Arial" pitchFamily="34" charset="0"/>
                <a:ea typeface="ＭＳ Ｐゴシック" pitchFamily="50" charset="-128"/>
              </a:defRPr>
            </a:lvl2pPr>
            <a:lvl3pPr marL="1152944" indent="-230589">
              <a:defRPr kumimoji="1" sz="2400" b="1">
                <a:solidFill>
                  <a:schemeClr val="tx2"/>
                </a:solidFill>
                <a:latin typeface="Arial" pitchFamily="34" charset="0"/>
                <a:ea typeface="ＭＳ Ｐゴシック" pitchFamily="50" charset="-128"/>
              </a:defRPr>
            </a:lvl3pPr>
            <a:lvl4pPr marL="1614122" indent="-230589">
              <a:defRPr kumimoji="1" sz="2400" b="1">
                <a:solidFill>
                  <a:schemeClr val="tx2"/>
                </a:solidFill>
                <a:latin typeface="Arial" pitchFamily="34" charset="0"/>
                <a:ea typeface="ＭＳ Ｐゴシック" pitchFamily="50" charset="-128"/>
              </a:defRPr>
            </a:lvl4pPr>
            <a:lvl5pPr marL="2075299" indent="-230589">
              <a:defRPr kumimoji="1" sz="2400" b="1">
                <a:solidFill>
                  <a:schemeClr val="tx2"/>
                </a:solidFill>
                <a:latin typeface="Arial" pitchFamily="34" charset="0"/>
                <a:ea typeface="ＭＳ Ｐゴシック" pitchFamily="50" charset="-128"/>
              </a:defRPr>
            </a:lvl5pPr>
            <a:lvl6pPr marL="2536477"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6pPr>
            <a:lvl7pPr marL="2997655"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7pPr>
            <a:lvl8pPr marL="3458832"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8pPr>
            <a:lvl9pPr marL="3920010"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9pPr>
          </a:lstStyle>
          <a:p>
            <a:fld id="{4646FBF8-0A9B-4E1B-B371-3F37779A1AA1}" type="slidenum">
              <a:rPr lang="en-US" altLang="ja-JP" sz="1200" b="0">
                <a:solidFill>
                  <a:schemeClr val="tx1"/>
                </a:solidFill>
              </a:rPr>
              <a:pPr/>
              <a:t>22</a:t>
            </a:fld>
            <a:endParaRPr lang="en-US" altLang="ja-JP" sz="1200" b="0" dirty="0">
              <a:solidFill>
                <a:schemeClr val="tx1"/>
              </a:solidFill>
            </a:endParaRPr>
          </a:p>
        </p:txBody>
      </p:sp>
    </p:spTree>
    <p:extLst>
      <p:ext uri="{BB962C8B-B14F-4D97-AF65-F5344CB8AC3E}">
        <p14:creationId xmlns:p14="http://schemas.microsoft.com/office/powerpoint/2010/main" val="2960570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56788CF-4242-40FA-8509-AFD7896FF81D}" type="slidenum">
              <a:rPr lang="en-US" altLang="ja-JP" smtClean="0"/>
              <a:pPr>
                <a:defRPr/>
              </a:pPr>
              <a:t>23</a:t>
            </a:fld>
            <a:endParaRPr lang="en-US" altLang="ja-JP" dirty="0"/>
          </a:p>
        </p:txBody>
      </p:sp>
    </p:spTree>
    <p:extLst>
      <p:ext uri="{BB962C8B-B14F-4D97-AF65-F5344CB8AC3E}">
        <p14:creationId xmlns:p14="http://schemas.microsoft.com/office/powerpoint/2010/main" val="1741015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ChangeArrowheads="1" noTextEdit="1"/>
          </p:cNvSpPr>
          <p:nvPr>
            <p:ph type="sldImg"/>
          </p:nvPr>
        </p:nvSpPr>
        <p:spPr>
          <a:ln/>
        </p:spPr>
      </p:sp>
      <p:sp>
        <p:nvSpPr>
          <p:cNvPr id="60419"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0420" name="スライド番号プレースホルダー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itchFamily="34" charset="0"/>
                <a:ea typeface="ＭＳ Ｐゴシック" pitchFamily="50" charset="-128"/>
              </a:defRPr>
            </a:lvl1pPr>
            <a:lvl2pPr marL="749414" indent="-288236">
              <a:defRPr kumimoji="1" sz="2400" b="1">
                <a:solidFill>
                  <a:schemeClr val="tx2"/>
                </a:solidFill>
                <a:latin typeface="Arial" pitchFamily="34" charset="0"/>
                <a:ea typeface="ＭＳ Ｐゴシック" pitchFamily="50" charset="-128"/>
              </a:defRPr>
            </a:lvl2pPr>
            <a:lvl3pPr marL="1152944" indent="-230589">
              <a:defRPr kumimoji="1" sz="2400" b="1">
                <a:solidFill>
                  <a:schemeClr val="tx2"/>
                </a:solidFill>
                <a:latin typeface="Arial" pitchFamily="34" charset="0"/>
                <a:ea typeface="ＭＳ Ｐゴシック" pitchFamily="50" charset="-128"/>
              </a:defRPr>
            </a:lvl3pPr>
            <a:lvl4pPr marL="1614122" indent="-230589">
              <a:defRPr kumimoji="1" sz="2400" b="1">
                <a:solidFill>
                  <a:schemeClr val="tx2"/>
                </a:solidFill>
                <a:latin typeface="Arial" pitchFamily="34" charset="0"/>
                <a:ea typeface="ＭＳ Ｐゴシック" pitchFamily="50" charset="-128"/>
              </a:defRPr>
            </a:lvl4pPr>
            <a:lvl5pPr marL="2075299" indent="-230589">
              <a:defRPr kumimoji="1" sz="2400" b="1">
                <a:solidFill>
                  <a:schemeClr val="tx2"/>
                </a:solidFill>
                <a:latin typeface="Arial" pitchFamily="34" charset="0"/>
                <a:ea typeface="ＭＳ Ｐゴシック" pitchFamily="50" charset="-128"/>
              </a:defRPr>
            </a:lvl5pPr>
            <a:lvl6pPr marL="2536477"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6pPr>
            <a:lvl7pPr marL="2997655"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7pPr>
            <a:lvl8pPr marL="3458832"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8pPr>
            <a:lvl9pPr marL="3920010"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9pPr>
          </a:lstStyle>
          <a:p>
            <a:fld id="{4646FBF8-0A9B-4E1B-B371-3F37779A1AA1}" type="slidenum">
              <a:rPr lang="en-US" altLang="ja-JP" sz="1200" b="0">
                <a:solidFill>
                  <a:schemeClr val="tx1"/>
                </a:solidFill>
              </a:rPr>
              <a:pPr/>
              <a:t>24</a:t>
            </a:fld>
            <a:endParaRPr lang="en-US" altLang="ja-JP" sz="1200" b="0" dirty="0">
              <a:solidFill>
                <a:schemeClr val="tx1"/>
              </a:solidFill>
            </a:endParaRPr>
          </a:p>
        </p:txBody>
      </p:sp>
    </p:spTree>
    <p:extLst>
      <p:ext uri="{BB962C8B-B14F-4D97-AF65-F5344CB8AC3E}">
        <p14:creationId xmlns:p14="http://schemas.microsoft.com/office/powerpoint/2010/main" val="2007609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endParaRPr lang="en-US" altLang="ja-JP" sz="1400" b="1" dirty="0">
              <a:latin typeface="+mn-ea"/>
              <a:ea typeface="+mn-ea"/>
            </a:endParaRPr>
          </a:p>
        </p:txBody>
      </p:sp>
      <p:sp>
        <p:nvSpPr>
          <p:cNvPr id="29700" name="スライド番号プレースホルダー 3"/>
          <p:cNvSpPr>
            <a:spLocks noGrp="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49282" indent="-288185">
              <a:defRPr>
                <a:solidFill>
                  <a:schemeClr val="tx1"/>
                </a:solidFill>
                <a:latin typeface="Arial" charset="0"/>
                <a:ea typeface="ＭＳ Ｐゴシック" pitchFamily="50" charset="-128"/>
              </a:defRPr>
            </a:lvl2pPr>
            <a:lvl3pPr marL="1152741" indent="-230547">
              <a:defRPr>
                <a:solidFill>
                  <a:schemeClr val="tx1"/>
                </a:solidFill>
                <a:latin typeface="Arial" charset="0"/>
                <a:ea typeface="ＭＳ Ｐゴシック" pitchFamily="50" charset="-128"/>
              </a:defRPr>
            </a:lvl3pPr>
            <a:lvl4pPr marL="1613836" indent="-230547">
              <a:defRPr>
                <a:solidFill>
                  <a:schemeClr val="tx1"/>
                </a:solidFill>
                <a:latin typeface="Arial" charset="0"/>
                <a:ea typeface="ＭＳ Ｐゴシック" pitchFamily="50" charset="-128"/>
              </a:defRPr>
            </a:lvl4pPr>
            <a:lvl5pPr marL="2074933" indent="-230547">
              <a:defRPr>
                <a:solidFill>
                  <a:schemeClr val="tx1"/>
                </a:solidFill>
                <a:latin typeface="Arial" charset="0"/>
                <a:ea typeface="ＭＳ Ｐゴシック" pitchFamily="50" charset="-128"/>
              </a:defRPr>
            </a:lvl5pPr>
            <a:lvl6pPr marL="2536030" indent="-230547" eaLnBrk="0" fontAlgn="base" hangingPunct="0">
              <a:spcBef>
                <a:spcPct val="0"/>
              </a:spcBef>
              <a:spcAft>
                <a:spcPct val="0"/>
              </a:spcAft>
              <a:defRPr>
                <a:solidFill>
                  <a:schemeClr val="tx1"/>
                </a:solidFill>
                <a:latin typeface="Arial" charset="0"/>
                <a:ea typeface="ＭＳ Ｐゴシック" pitchFamily="50" charset="-128"/>
              </a:defRPr>
            </a:lvl6pPr>
            <a:lvl7pPr marL="2997125" indent="-230547" eaLnBrk="0" fontAlgn="base" hangingPunct="0">
              <a:spcBef>
                <a:spcPct val="0"/>
              </a:spcBef>
              <a:spcAft>
                <a:spcPct val="0"/>
              </a:spcAft>
              <a:defRPr>
                <a:solidFill>
                  <a:schemeClr val="tx1"/>
                </a:solidFill>
                <a:latin typeface="Arial" charset="0"/>
                <a:ea typeface="ＭＳ Ｐゴシック" pitchFamily="50" charset="-128"/>
              </a:defRPr>
            </a:lvl7pPr>
            <a:lvl8pPr marL="3458222" indent="-230547" eaLnBrk="0" fontAlgn="base" hangingPunct="0">
              <a:spcBef>
                <a:spcPct val="0"/>
              </a:spcBef>
              <a:spcAft>
                <a:spcPct val="0"/>
              </a:spcAft>
              <a:defRPr>
                <a:solidFill>
                  <a:schemeClr val="tx1"/>
                </a:solidFill>
                <a:latin typeface="Arial" charset="0"/>
                <a:ea typeface="ＭＳ Ｐゴシック" pitchFamily="50" charset="-128"/>
              </a:defRPr>
            </a:lvl8pPr>
            <a:lvl9pPr marL="3919317" indent="-230547" eaLnBrk="0" fontAlgn="base" hangingPunct="0">
              <a:spcBef>
                <a:spcPct val="0"/>
              </a:spcBef>
              <a:spcAft>
                <a:spcPct val="0"/>
              </a:spcAft>
              <a:defRPr>
                <a:solidFill>
                  <a:schemeClr val="tx1"/>
                </a:solidFill>
                <a:latin typeface="Arial" charset="0"/>
                <a:ea typeface="ＭＳ Ｐゴシック" pitchFamily="50" charset="-128"/>
              </a:defRPr>
            </a:lvl9pPr>
          </a:lstStyle>
          <a:p>
            <a:fld id="{67F75EC2-6163-4726-ACE7-304000FCF48B}" type="slidenum">
              <a:rPr lang="en-US" altLang="ja-JP" smtClean="0"/>
              <a:pPr/>
              <a:t>25</a:t>
            </a:fld>
            <a:endParaRPr lang="en-US" altLang="ja-JP" dirty="0"/>
          </a:p>
        </p:txBody>
      </p:sp>
    </p:spTree>
    <p:extLst>
      <p:ext uri="{BB962C8B-B14F-4D97-AF65-F5344CB8AC3E}">
        <p14:creationId xmlns:p14="http://schemas.microsoft.com/office/powerpoint/2010/main" val="1687450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34BF54C4-E9C7-420B-BABF-1AA82DA4A086}" type="slidenum">
              <a:rPr lang="en-US" altLang="ja-JP" smtClean="0"/>
              <a:pPr/>
              <a:t>26</a:t>
            </a:fld>
            <a:endParaRPr lang="en-US" altLang="ja-JP"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3159487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C200F4-166C-4B87-B13D-DB9EC55C5825}" type="slidenum">
              <a:rPr lang="en-US" altLang="ja-JP" smtClean="0"/>
              <a:pPr/>
              <a:t>27</a:t>
            </a:fld>
            <a:endParaRPr lang="en-US" altLang="ja-JP" dirty="0"/>
          </a:p>
        </p:txBody>
      </p:sp>
    </p:spTree>
    <p:extLst>
      <p:ext uri="{BB962C8B-B14F-4D97-AF65-F5344CB8AC3E}">
        <p14:creationId xmlns:p14="http://schemas.microsoft.com/office/powerpoint/2010/main" val="3635831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7C200F4-166C-4B87-B13D-DB9EC55C5825}" type="slidenum">
              <a:rPr lang="en-US" altLang="ja-JP" smtClean="0"/>
              <a:pPr/>
              <a:t>28</a:t>
            </a:fld>
            <a:endParaRPr lang="en-US" altLang="ja-JP" dirty="0"/>
          </a:p>
        </p:txBody>
      </p:sp>
    </p:spTree>
    <p:extLst>
      <p:ext uri="{BB962C8B-B14F-4D97-AF65-F5344CB8AC3E}">
        <p14:creationId xmlns:p14="http://schemas.microsoft.com/office/powerpoint/2010/main" val="32747500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endParaRPr lang="en-US" altLang="ja-JP" sz="1400" b="1" dirty="0">
              <a:latin typeface="+mn-ea"/>
              <a:ea typeface="+mn-ea"/>
            </a:endParaRPr>
          </a:p>
        </p:txBody>
      </p:sp>
      <p:sp>
        <p:nvSpPr>
          <p:cNvPr id="29700" name="スライド番号プレースホルダー 3"/>
          <p:cNvSpPr>
            <a:spLocks noGrp="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49282" indent="-288185">
              <a:defRPr>
                <a:solidFill>
                  <a:schemeClr val="tx1"/>
                </a:solidFill>
                <a:latin typeface="Arial" charset="0"/>
                <a:ea typeface="ＭＳ Ｐゴシック" pitchFamily="50" charset="-128"/>
              </a:defRPr>
            </a:lvl2pPr>
            <a:lvl3pPr marL="1152741" indent="-230547">
              <a:defRPr>
                <a:solidFill>
                  <a:schemeClr val="tx1"/>
                </a:solidFill>
                <a:latin typeface="Arial" charset="0"/>
                <a:ea typeface="ＭＳ Ｐゴシック" pitchFamily="50" charset="-128"/>
              </a:defRPr>
            </a:lvl3pPr>
            <a:lvl4pPr marL="1613836" indent="-230547">
              <a:defRPr>
                <a:solidFill>
                  <a:schemeClr val="tx1"/>
                </a:solidFill>
                <a:latin typeface="Arial" charset="0"/>
                <a:ea typeface="ＭＳ Ｐゴシック" pitchFamily="50" charset="-128"/>
              </a:defRPr>
            </a:lvl4pPr>
            <a:lvl5pPr marL="2074933" indent="-230547">
              <a:defRPr>
                <a:solidFill>
                  <a:schemeClr val="tx1"/>
                </a:solidFill>
                <a:latin typeface="Arial" charset="0"/>
                <a:ea typeface="ＭＳ Ｐゴシック" pitchFamily="50" charset="-128"/>
              </a:defRPr>
            </a:lvl5pPr>
            <a:lvl6pPr marL="2536030" indent="-230547" eaLnBrk="0" fontAlgn="base" hangingPunct="0">
              <a:spcBef>
                <a:spcPct val="0"/>
              </a:spcBef>
              <a:spcAft>
                <a:spcPct val="0"/>
              </a:spcAft>
              <a:defRPr>
                <a:solidFill>
                  <a:schemeClr val="tx1"/>
                </a:solidFill>
                <a:latin typeface="Arial" charset="0"/>
                <a:ea typeface="ＭＳ Ｐゴシック" pitchFamily="50" charset="-128"/>
              </a:defRPr>
            </a:lvl6pPr>
            <a:lvl7pPr marL="2997125" indent="-230547" eaLnBrk="0" fontAlgn="base" hangingPunct="0">
              <a:spcBef>
                <a:spcPct val="0"/>
              </a:spcBef>
              <a:spcAft>
                <a:spcPct val="0"/>
              </a:spcAft>
              <a:defRPr>
                <a:solidFill>
                  <a:schemeClr val="tx1"/>
                </a:solidFill>
                <a:latin typeface="Arial" charset="0"/>
                <a:ea typeface="ＭＳ Ｐゴシック" pitchFamily="50" charset="-128"/>
              </a:defRPr>
            </a:lvl7pPr>
            <a:lvl8pPr marL="3458222" indent="-230547" eaLnBrk="0" fontAlgn="base" hangingPunct="0">
              <a:spcBef>
                <a:spcPct val="0"/>
              </a:spcBef>
              <a:spcAft>
                <a:spcPct val="0"/>
              </a:spcAft>
              <a:defRPr>
                <a:solidFill>
                  <a:schemeClr val="tx1"/>
                </a:solidFill>
                <a:latin typeface="Arial" charset="0"/>
                <a:ea typeface="ＭＳ Ｐゴシック" pitchFamily="50" charset="-128"/>
              </a:defRPr>
            </a:lvl8pPr>
            <a:lvl9pPr marL="3919317" indent="-230547" eaLnBrk="0" fontAlgn="base" hangingPunct="0">
              <a:spcBef>
                <a:spcPct val="0"/>
              </a:spcBef>
              <a:spcAft>
                <a:spcPct val="0"/>
              </a:spcAft>
              <a:defRPr>
                <a:solidFill>
                  <a:schemeClr val="tx1"/>
                </a:solidFill>
                <a:latin typeface="Arial" charset="0"/>
                <a:ea typeface="ＭＳ Ｐゴシック" pitchFamily="50" charset="-128"/>
              </a:defRPr>
            </a:lvl9pPr>
          </a:lstStyle>
          <a:p>
            <a:fld id="{67F75EC2-6163-4726-ACE7-304000FCF48B}" type="slidenum">
              <a:rPr lang="en-US" altLang="ja-JP" smtClean="0"/>
              <a:pPr/>
              <a:t>29</a:t>
            </a:fld>
            <a:endParaRPr lang="en-US" altLang="ja-JP" dirty="0"/>
          </a:p>
        </p:txBody>
      </p:sp>
    </p:spTree>
    <p:extLst>
      <p:ext uri="{BB962C8B-B14F-4D97-AF65-F5344CB8AC3E}">
        <p14:creationId xmlns:p14="http://schemas.microsoft.com/office/powerpoint/2010/main" val="2501962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dirty="0"/>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30</a:t>
            </a:fld>
            <a:endParaRPr lang="en-US" altLang="ja-JP" dirty="0">
              <a:ea typeface="ＭＳ Ｐゴシック" charset="-128"/>
            </a:endParaRPr>
          </a:p>
        </p:txBody>
      </p:sp>
    </p:spTree>
    <p:extLst>
      <p:ext uri="{BB962C8B-B14F-4D97-AF65-F5344CB8AC3E}">
        <p14:creationId xmlns:p14="http://schemas.microsoft.com/office/powerpoint/2010/main" val="8038039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FA670B4B-8F9B-44A3-92FD-67D4A55E7197}" type="slidenum">
              <a:rPr lang="en-US" altLang="ja-JP" smtClean="0"/>
              <a:pPr/>
              <a:t>31</a:t>
            </a:fld>
            <a:endParaRPr lang="en-US" altLang="ja-JP"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079120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60AE2CF0-551A-40A5-8460-95630AB312B4}" type="slidenum">
              <a:rPr lang="en-US" altLang="ja-JP" smtClean="0"/>
              <a:pPr/>
              <a:t>4</a:t>
            </a:fld>
            <a:endParaRPr lang="en-US" altLang="ja-JP"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146F9E0-6DDB-47E5-BB8B-C66E298310C8}" type="slidenum">
              <a:rPr lang="en-US" altLang="ja-JP" smtClean="0"/>
              <a:pPr/>
              <a:t>32</a:t>
            </a:fld>
            <a:endParaRPr lang="en-US" altLang="ja-JP" dirty="0"/>
          </a:p>
        </p:txBody>
      </p:sp>
    </p:spTree>
    <p:extLst>
      <p:ext uri="{BB962C8B-B14F-4D97-AF65-F5344CB8AC3E}">
        <p14:creationId xmlns:p14="http://schemas.microsoft.com/office/powerpoint/2010/main" val="1608464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FA670B4B-8F9B-44A3-92FD-67D4A55E7197}" type="slidenum">
              <a:rPr lang="en-US" altLang="ja-JP" smtClean="0"/>
              <a:pPr/>
              <a:t>33</a:t>
            </a:fld>
            <a:endParaRPr lang="en-US" altLang="ja-JP"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08055" y="4720985"/>
            <a:ext cx="4991091" cy="4473102"/>
          </a:xfrm>
          <a:noFill/>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4098286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FA670B4B-8F9B-44A3-92FD-67D4A55E7197}" type="slidenum">
              <a:rPr lang="en-US" altLang="ja-JP" smtClean="0"/>
              <a:pPr/>
              <a:t>34</a:t>
            </a:fld>
            <a:endParaRPr lang="en-US" altLang="ja-JP"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2313217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dirty="0"/>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35</a:t>
            </a:fld>
            <a:endParaRPr lang="en-US" altLang="ja-JP" dirty="0">
              <a:ea typeface="ＭＳ Ｐゴシック" charset="-128"/>
            </a:endParaRPr>
          </a:p>
        </p:txBody>
      </p:sp>
    </p:spTree>
    <p:extLst>
      <p:ext uri="{BB962C8B-B14F-4D97-AF65-F5344CB8AC3E}">
        <p14:creationId xmlns:p14="http://schemas.microsoft.com/office/powerpoint/2010/main" val="809840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dirty="0"/>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36</a:t>
            </a:fld>
            <a:endParaRPr lang="en-US" altLang="ja-JP" dirty="0">
              <a:ea typeface="ＭＳ Ｐゴシック" charset="-128"/>
            </a:endParaRPr>
          </a:p>
        </p:txBody>
      </p:sp>
    </p:spTree>
    <p:extLst>
      <p:ext uri="{BB962C8B-B14F-4D97-AF65-F5344CB8AC3E}">
        <p14:creationId xmlns:p14="http://schemas.microsoft.com/office/powerpoint/2010/main" val="260189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a:ln/>
        </p:spPr>
      </p:sp>
      <p:sp>
        <p:nvSpPr>
          <p:cNvPr id="3" name="ノート プレースホルダー 2"/>
          <p:cNvSpPr>
            <a:spLocks noGrp="1"/>
          </p:cNvSpPr>
          <p:nvPr>
            <p:ph type="body" idx="1"/>
          </p:nvPr>
        </p:nvSpPr>
        <p:spPr/>
        <p:txBody>
          <a:bodyPr/>
          <a:lstStyle/>
          <a:p>
            <a:pPr>
              <a:defRPr/>
            </a:pPr>
            <a:endParaRPr lang="en-US" altLang="ja-JP" sz="1400" b="1" dirty="0">
              <a:latin typeface="+mn-ea"/>
              <a:ea typeface="+mn-ea"/>
            </a:endParaRPr>
          </a:p>
        </p:txBody>
      </p:sp>
      <p:sp>
        <p:nvSpPr>
          <p:cNvPr id="29700" name="スライド番号プレースホルダー 3"/>
          <p:cNvSpPr>
            <a:spLocks noGrp="1"/>
          </p:cNvSpPr>
          <p:nvPr>
            <p:ph type="sldNum" sz="quarter" idx="5"/>
          </p:nvPr>
        </p:nvSpPr>
        <p:spPr>
          <a:noFill/>
        </p:spPr>
        <p:txBody>
          <a:bodyPr/>
          <a:lstStyle>
            <a:lvl1pPr>
              <a:defRPr>
                <a:solidFill>
                  <a:schemeClr val="tx1"/>
                </a:solidFill>
                <a:latin typeface="Arial" charset="0"/>
                <a:ea typeface="ＭＳ Ｐゴシック" pitchFamily="50" charset="-128"/>
              </a:defRPr>
            </a:lvl1pPr>
            <a:lvl2pPr marL="749282" indent="-288185">
              <a:defRPr>
                <a:solidFill>
                  <a:schemeClr val="tx1"/>
                </a:solidFill>
                <a:latin typeface="Arial" charset="0"/>
                <a:ea typeface="ＭＳ Ｐゴシック" pitchFamily="50" charset="-128"/>
              </a:defRPr>
            </a:lvl2pPr>
            <a:lvl3pPr marL="1152741" indent="-230547">
              <a:defRPr>
                <a:solidFill>
                  <a:schemeClr val="tx1"/>
                </a:solidFill>
                <a:latin typeface="Arial" charset="0"/>
                <a:ea typeface="ＭＳ Ｐゴシック" pitchFamily="50" charset="-128"/>
              </a:defRPr>
            </a:lvl3pPr>
            <a:lvl4pPr marL="1613836" indent="-230547">
              <a:defRPr>
                <a:solidFill>
                  <a:schemeClr val="tx1"/>
                </a:solidFill>
                <a:latin typeface="Arial" charset="0"/>
                <a:ea typeface="ＭＳ Ｐゴシック" pitchFamily="50" charset="-128"/>
              </a:defRPr>
            </a:lvl4pPr>
            <a:lvl5pPr marL="2074933" indent="-230547">
              <a:defRPr>
                <a:solidFill>
                  <a:schemeClr val="tx1"/>
                </a:solidFill>
                <a:latin typeface="Arial" charset="0"/>
                <a:ea typeface="ＭＳ Ｐゴシック" pitchFamily="50" charset="-128"/>
              </a:defRPr>
            </a:lvl5pPr>
            <a:lvl6pPr marL="2536030" indent="-230547" eaLnBrk="0" fontAlgn="base" hangingPunct="0">
              <a:spcBef>
                <a:spcPct val="0"/>
              </a:spcBef>
              <a:spcAft>
                <a:spcPct val="0"/>
              </a:spcAft>
              <a:defRPr>
                <a:solidFill>
                  <a:schemeClr val="tx1"/>
                </a:solidFill>
                <a:latin typeface="Arial" charset="0"/>
                <a:ea typeface="ＭＳ Ｐゴシック" pitchFamily="50" charset="-128"/>
              </a:defRPr>
            </a:lvl6pPr>
            <a:lvl7pPr marL="2997125" indent="-230547" eaLnBrk="0" fontAlgn="base" hangingPunct="0">
              <a:spcBef>
                <a:spcPct val="0"/>
              </a:spcBef>
              <a:spcAft>
                <a:spcPct val="0"/>
              </a:spcAft>
              <a:defRPr>
                <a:solidFill>
                  <a:schemeClr val="tx1"/>
                </a:solidFill>
                <a:latin typeface="Arial" charset="0"/>
                <a:ea typeface="ＭＳ Ｐゴシック" pitchFamily="50" charset="-128"/>
              </a:defRPr>
            </a:lvl7pPr>
            <a:lvl8pPr marL="3458222" indent="-230547" eaLnBrk="0" fontAlgn="base" hangingPunct="0">
              <a:spcBef>
                <a:spcPct val="0"/>
              </a:spcBef>
              <a:spcAft>
                <a:spcPct val="0"/>
              </a:spcAft>
              <a:defRPr>
                <a:solidFill>
                  <a:schemeClr val="tx1"/>
                </a:solidFill>
                <a:latin typeface="Arial" charset="0"/>
                <a:ea typeface="ＭＳ Ｐゴシック" pitchFamily="50" charset="-128"/>
              </a:defRPr>
            </a:lvl8pPr>
            <a:lvl9pPr marL="3919317" indent="-230547" eaLnBrk="0" fontAlgn="base" hangingPunct="0">
              <a:spcBef>
                <a:spcPct val="0"/>
              </a:spcBef>
              <a:spcAft>
                <a:spcPct val="0"/>
              </a:spcAft>
              <a:defRPr>
                <a:solidFill>
                  <a:schemeClr val="tx1"/>
                </a:solidFill>
                <a:latin typeface="Arial" charset="0"/>
                <a:ea typeface="ＭＳ Ｐゴシック" pitchFamily="50" charset="-128"/>
              </a:defRPr>
            </a:lvl9pPr>
          </a:lstStyle>
          <a:p>
            <a:fld id="{67F75EC2-6163-4726-ACE7-304000FCF48B}" type="slidenum">
              <a:rPr lang="en-US" altLang="ja-JP" smtClean="0"/>
              <a:pPr/>
              <a:t>37</a:t>
            </a:fld>
            <a:endParaRPr lang="en-US" altLang="ja-JP" dirty="0"/>
          </a:p>
        </p:txBody>
      </p:sp>
    </p:spTree>
    <p:extLst>
      <p:ext uri="{BB962C8B-B14F-4D97-AF65-F5344CB8AC3E}">
        <p14:creationId xmlns:p14="http://schemas.microsoft.com/office/powerpoint/2010/main" val="3138296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dirty="0"/>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38</a:t>
            </a:fld>
            <a:endParaRPr lang="en-US" altLang="ja-JP" dirty="0">
              <a:ea typeface="ＭＳ Ｐゴシック" charset="-128"/>
            </a:endParaRPr>
          </a:p>
        </p:txBody>
      </p:sp>
    </p:spTree>
    <p:extLst>
      <p:ext uri="{BB962C8B-B14F-4D97-AF65-F5344CB8AC3E}">
        <p14:creationId xmlns:p14="http://schemas.microsoft.com/office/powerpoint/2010/main" val="490947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FA670B4B-8F9B-44A3-92FD-67D4A55E7197}" type="slidenum">
              <a:rPr lang="en-US" altLang="ja-JP" smtClean="0"/>
              <a:pPr/>
              <a:t>39</a:t>
            </a:fld>
            <a:endParaRPr lang="en-US" altLang="ja-JP"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614801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dirty="0"/>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40</a:t>
            </a:fld>
            <a:endParaRPr lang="en-US" altLang="ja-JP" dirty="0">
              <a:ea typeface="ＭＳ Ｐゴシック" charset="-128"/>
            </a:endParaRPr>
          </a:p>
        </p:txBody>
      </p:sp>
    </p:spTree>
    <p:extLst>
      <p:ext uri="{BB962C8B-B14F-4D97-AF65-F5344CB8AC3E}">
        <p14:creationId xmlns:p14="http://schemas.microsoft.com/office/powerpoint/2010/main" val="33683277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A74184C2-8EF4-4E6B-885C-66C0083D1E7F}" type="slidenum">
              <a:rPr lang="en-US" altLang="ja-JP" smtClean="0"/>
              <a:pPr/>
              <a:t>41</a:t>
            </a:fld>
            <a:endParaRPr lang="en-US" altLang="ja-JP"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08055" y="4720985"/>
            <a:ext cx="4991091" cy="4473102"/>
          </a:xfrm>
          <a:noFill/>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370259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53CEC92-77D0-4241-B785-0C57B79EA697}" type="slidenum">
              <a:rPr lang="en-US" altLang="ja-JP" smtClean="0"/>
              <a:pPr>
                <a:defRPr/>
              </a:pPr>
              <a:t>5</a:t>
            </a:fld>
            <a:endParaRPr lang="en-US" altLang="ja-JP" dirty="0"/>
          </a:p>
        </p:txBody>
      </p:sp>
    </p:spTree>
    <p:extLst>
      <p:ext uri="{BB962C8B-B14F-4D97-AF65-F5344CB8AC3E}">
        <p14:creationId xmlns:p14="http://schemas.microsoft.com/office/powerpoint/2010/main" val="1345070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a:ln/>
        </p:spPr>
      </p:sp>
      <p:sp>
        <p:nvSpPr>
          <p:cNvPr id="44035" name="ノート プレースホルダー 2"/>
          <p:cNvSpPr>
            <a:spLocks noGrp="1"/>
          </p:cNvSpPr>
          <p:nvPr>
            <p:ph type="body" idx="1"/>
          </p:nvPr>
        </p:nvSpPr>
        <p:spPr>
          <a:noFill/>
        </p:spPr>
        <p:txBody>
          <a:bodyPr/>
          <a:lstStyle/>
          <a:p>
            <a:endParaRPr lang="ja-JP" altLang="en-US" dirty="0"/>
          </a:p>
        </p:txBody>
      </p:sp>
      <p:sp>
        <p:nvSpPr>
          <p:cNvPr id="44036" name="スライド番号プレースホルダー 3"/>
          <p:cNvSpPr>
            <a:spLocks noGrp="1"/>
          </p:cNvSpPr>
          <p:nvPr>
            <p:ph type="sldNum" sz="quarter" idx="5"/>
          </p:nvPr>
        </p:nvSpPr>
        <p:spPr>
          <a:noFill/>
        </p:spPr>
        <p:txBody>
          <a:bodyPr/>
          <a:lstStyle>
            <a:lvl1pPr>
              <a:defRPr kumimoji="1" sz="1200">
                <a:solidFill>
                  <a:schemeClr val="tx1"/>
                </a:solidFill>
                <a:latin typeface="Arial" charset="0"/>
                <a:ea typeface="ＭＳ Ｐ明朝" pitchFamily="18" charset="-128"/>
              </a:defRPr>
            </a:lvl1pPr>
            <a:lvl2pPr marL="742693" indent="-285652">
              <a:defRPr kumimoji="1" sz="1200">
                <a:solidFill>
                  <a:schemeClr val="tx1"/>
                </a:solidFill>
                <a:latin typeface="Arial" charset="0"/>
                <a:ea typeface="ＭＳ Ｐ明朝" pitchFamily="18" charset="-128"/>
              </a:defRPr>
            </a:lvl2pPr>
            <a:lvl3pPr marL="1142604" indent="-228521">
              <a:defRPr kumimoji="1" sz="1200">
                <a:solidFill>
                  <a:schemeClr val="tx1"/>
                </a:solidFill>
                <a:latin typeface="Arial" charset="0"/>
                <a:ea typeface="ＭＳ Ｐ明朝" pitchFamily="18" charset="-128"/>
              </a:defRPr>
            </a:lvl3pPr>
            <a:lvl4pPr marL="1599646" indent="-228521">
              <a:defRPr kumimoji="1" sz="1200">
                <a:solidFill>
                  <a:schemeClr val="tx1"/>
                </a:solidFill>
                <a:latin typeface="Arial" charset="0"/>
                <a:ea typeface="ＭＳ Ｐ明朝" pitchFamily="18" charset="-128"/>
              </a:defRPr>
            </a:lvl4pPr>
            <a:lvl5pPr marL="2056687" indent="-228521">
              <a:defRPr kumimoji="1" sz="1200">
                <a:solidFill>
                  <a:schemeClr val="tx1"/>
                </a:solidFill>
                <a:latin typeface="Arial" charset="0"/>
                <a:ea typeface="ＭＳ Ｐ明朝" pitchFamily="18" charset="-128"/>
              </a:defRPr>
            </a:lvl5pPr>
            <a:lvl6pPr marL="2513729" indent="-22852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70771" indent="-22852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27813" indent="-22852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84854" indent="-22852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fld id="{AB91E422-85EC-4DAD-A3D3-C1478B9AA6A9}" type="slidenum">
              <a:rPr lang="en-US" altLang="ja-JP" smtClean="0">
                <a:ea typeface="ＭＳ Ｐゴシック" charset="-128"/>
              </a:rPr>
              <a:pPr/>
              <a:t>42</a:t>
            </a:fld>
            <a:endParaRPr lang="en-US" altLang="ja-JP" dirty="0">
              <a:ea typeface="ＭＳ Ｐゴシック" charset="-128"/>
            </a:endParaRPr>
          </a:p>
        </p:txBody>
      </p:sp>
    </p:spTree>
    <p:extLst>
      <p:ext uri="{BB962C8B-B14F-4D97-AF65-F5344CB8AC3E}">
        <p14:creationId xmlns:p14="http://schemas.microsoft.com/office/powerpoint/2010/main" val="9039480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343786F-8854-4FE8-A88E-CFA9F18B31FC}"/>
              </a:ext>
            </a:extLst>
          </p:cNvPr>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9414" indent="-288236"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944" indent="-23058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4122" indent="-23058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5299" indent="-230589" eaLnBrk="0" hangingPunct="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6477" indent="-2305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97655" indent="-2305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58832" indent="-2305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20010" indent="-230589"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eaLnBrk="1" hangingPunct="1">
              <a:spcBef>
                <a:spcPct val="0"/>
              </a:spcBef>
            </a:pPr>
            <a:fld id="{AED14762-ADE2-4299-BA16-653258705AE8}" type="slidenum">
              <a:rPr lang="en-US" altLang="ja-JP">
                <a:ea typeface="ＭＳ Ｐゴシック" panose="020B0600070205080204" pitchFamily="34" charset="-128"/>
              </a:rPr>
              <a:pPr eaLnBrk="1" hangingPunct="1">
                <a:spcBef>
                  <a:spcPct val="0"/>
                </a:spcBef>
              </a:pPr>
              <a:t>43</a:t>
            </a:fld>
            <a:endParaRPr lang="en-US" altLang="ja-JP" dirty="0">
              <a:ea typeface="ＭＳ Ｐゴシック" panose="020B0600070205080204" pitchFamily="34" charset="-128"/>
            </a:endParaRPr>
          </a:p>
        </p:txBody>
      </p:sp>
      <p:sp>
        <p:nvSpPr>
          <p:cNvPr id="64515" name="Rectangle 2">
            <a:extLst>
              <a:ext uri="{FF2B5EF4-FFF2-40B4-BE49-F238E27FC236}">
                <a16:creationId xmlns:a16="http://schemas.microsoft.com/office/drawing/2014/main" id="{79218123-4DE8-4472-9C01-8FDF4C93287B}"/>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45F56D07-C803-4BC9-B5DC-06B93D8383AD}"/>
              </a:ext>
            </a:extLst>
          </p:cNvPr>
          <p:cNvSpPr>
            <a:spLocks noGrp="1" noChangeArrowheads="1"/>
          </p:cNvSpPr>
          <p:nvPr>
            <p:ph type="body" idx="1"/>
          </p:nvPr>
        </p:nvSpPr>
        <p:spPr>
          <a:xfrm>
            <a:off x="908055" y="4720985"/>
            <a:ext cx="4991091" cy="4473102"/>
          </a:xfrm>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34BF54C4-E9C7-420B-BABF-1AA82DA4A086}" type="slidenum">
              <a:rPr lang="en-US" altLang="ja-JP" smtClean="0"/>
              <a:pPr/>
              <a:t>6</a:t>
            </a:fld>
            <a:endParaRPr lang="en-US" altLang="ja-JP"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3274397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ChangeArrowheads="1" noTextEdit="1"/>
          </p:cNvSpPr>
          <p:nvPr>
            <p:ph type="sldImg"/>
          </p:nvPr>
        </p:nvSpPr>
        <p:spPr>
          <a:ln/>
        </p:spPr>
      </p:sp>
      <p:sp>
        <p:nvSpPr>
          <p:cNvPr id="60419" name="ノート プレースホルダー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60420" name="スライド番号プレースホルダー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b="1">
                <a:solidFill>
                  <a:schemeClr val="tx2"/>
                </a:solidFill>
                <a:latin typeface="Arial" pitchFamily="34" charset="0"/>
                <a:ea typeface="ＭＳ Ｐゴシック" pitchFamily="50" charset="-128"/>
              </a:defRPr>
            </a:lvl1pPr>
            <a:lvl2pPr marL="749414" indent="-288236">
              <a:defRPr kumimoji="1" sz="2400" b="1">
                <a:solidFill>
                  <a:schemeClr val="tx2"/>
                </a:solidFill>
                <a:latin typeface="Arial" pitchFamily="34" charset="0"/>
                <a:ea typeface="ＭＳ Ｐゴシック" pitchFamily="50" charset="-128"/>
              </a:defRPr>
            </a:lvl2pPr>
            <a:lvl3pPr marL="1152944" indent="-230589">
              <a:defRPr kumimoji="1" sz="2400" b="1">
                <a:solidFill>
                  <a:schemeClr val="tx2"/>
                </a:solidFill>
                <a:latin typeface="Arial" pitchFamily="34" charset="0"/>
                <a:ea typeface="ＭＳ Ｐゴシック" pitchFamily="50" charset="-128"/>
              </a:defRPr>
            </a:lvl3pPr>
            <a:lvl4pPr marL="1614122" indent="-230589">
              <a:defRPr kumimoji="1" sz="2400" b="1">
                <a:solidFill>
                  <a:schemeClr val="tx2"/>
                </a:solidFill>
                <a:latin typeface="Arial" pitchFamily="34" charset="0"/>
                <a:ea typeface="ＭＳ Ｐゴシック" pitchFamily="50" charset="-128"/>
              </a:defRPr>
            </a:lvl4pPr>
            <a:lvl5pPr marL="2075299" indent="-230589">
              <a:defRPr kumimoji="1" sz="2400" b="1">
                <a:solidFill>
                  <a:schemeClr val="tx2"/>
                </a:solidFill>
                <a:latin typeface="Arial" pitchFamily="34" charset="0"/>
                <a:ea typeface="ＭＳ Ｐゴシック" pitchFamily="50" charset="-128"/>
              </a:defRPr>
            </a:lvl5pPr>
            <a:lvl6pPr marL="2536477"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6pPr>
            <a:lvl7pPr marL="2997655"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7pPr>
            <a:lvl8pPr marL="3458832"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8pPr>
            <a:lvl9pPr marL="3920010" indent="-230589" eaLnBrk="0" fontAlgn="base" hangingPunct="0">
              <a:spcBef>
                <a:spcPct val="0"/>
              </a:spcBef>
              <a:spcAft>
                <a:spcPct val="0"/>
              </a:spcAft>
              <a:defRPr kumimoji="1" sz="2400" b="1">
                <a:solidFill>
                  <a:schemeClr val="tx2"/>
                </a:solidFill>
                <a:latin typeface="Arial" pitchFamily="34" charset="0"/>
                <a:ea typeface="ＭＳ Ｐゴシック" pitchFamily="50" charset="-128"/>
              </a:defRPr>
            </a:lvl9pPr>
          </a:lstStyle>
          <a:p>
            <a:fld id="{4646FBF8-0A9B-4E1B-B371-3F37779A1AA1}" type="slidenum">
              <a:rPr lang="en-US" altLang="ja-JP" sz="1200" b="0">
                <a:solidFill>
                  <a:schemeClr val="tx1"/>
                </a:solidFill>
              </a:rPr>
              <a:pPr/>
              <a:t>7</a:t>
            </a:fld>
            <a:endParaRPr lang="en-US" altLang="ja-JP" sz="1200" b="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282" indent="-288185">
              <a:defRPr>
                <a:solidFill>
                  <a:schemeClr val="tx1"/>
                </a:solidFill>
                <a:latin typeface="Arial" charset="0"/>
                <a:ea typeface="ＭＳ Ｐゴシック" charset="-128"/>
              </a:defRPr>
            </a:lvl2pPr>
            <a:lvl3pPr marL="1152741" indent="-230547">
              <a:defRPr>
                <a:solidFill>
                  <a:schemeClr val="tx1"/>
                </a:solidFill>
                <a:latin typeface="Arial" charset="0"/>
                <a:ea typeface="ＭＳ Ｐゴシック" charset="-128"/>
              </a:defRPr>
            </a:lvl3pPr>
            <a:lvl4pPr marL="1613836" indent="-230547">
              <a:defRPr>
                <a:solidFill>
                  <a:schemeClr val="tx1"/>
                </a:solidFill>
                <a:latin typeface="Arial" charset="0"/>
                <a:ea typeface="ＭＳ Ｐゴシック" charset="-128"/>
              </a:defRPr>
            </a:lvl4pPr>
            <a:lvl5pPr marL="2074933" indent="-230547">
              <a:defRPr>
                <a:solidFill>
                  <a:schemeClr val="tx1"/>
                </a:solidFill>
                <a:latin typeface="Arial" charset="0"/>
                <a:ea typeface="ＭＳ Ｐゴシック" charset="-128"/>
              </a:defRPr>
            </a:lvl5pPr>
            <a:lvl6pPr marL="2536030" indent="-230547" eaLnBrk="0" fontAlgn="base" hangingPunct="0">
              <a:spcBef>
                <a:spcPct val="0"/>
              </a:spcBef>
              <a:spcAft>
                <a:spcPct val="0"/>
              </a:spcAft>
              <a:defRPr>
                <a:solidFill>
                  <a:schemeClr val="tx1"/>
                </a:solidFill>
                <a:latin typeface="Arial" charset="0"/>
                <a:ea typeface="ＭＳ Ｐゴシック" charset="-128"/>
              </a:defRPr>
            </a:lvl6pPr>
            <a:lvl7pPr marL="2997125" indent="-230547" eaLnBrk="0" fontAlgn="base" hangingPunct="0">
              <a:spcBef>
                <a:spcPct val="0"/>
              </a:spcBef>
              <a:spcAft>
                <a:spcPct val="0"/>
              </a:spcAft>
              <a:defRPr>
                <a:solidFill>
                  <a:schemeClr val="tx1"/>
                </a:solidFill>
                <a:latin typeface="Arial" charset="0"/>
                <a:ea typeface="ＭＳ Ｐゴシック" charset="-128"/>
              </a:defRPr>
            </a:lvl7pPr>
            <a:lvl8pPr marL="3458222" indent="-230547" eaLnBrk="0" fontAlgn="base" hangingPunct="0">
              <a:spcBef>
                <a:spcPct val="0"/>
              </a:spcBef>
              <a:spcAft>
                <a:spcPct val="0"/>
              </a:spcAft>
              <a:defRPr>
                <a:solidFill>
                  <a:schemeClr val="tx1"/>
                </a:solidFill>
                <a:latin typeface="Arial" charset="0"/>
                <a:ea typeface="ＭＳ Ｐゴシック" charset="-128"/>
              </a:defRPr>
            </a:lvl8pPr>
            <a:lvl9pPr marL="3919317" indent="-230547" eaLnBrk="0" fontAlgn="base" hangingPunct="0">
              <a:spcBef>
                <a:spcPct val="0"/>
              </a:spcBef>
              <a:spcAft>
                <a:spcPct val="0"/>
              </a:spcAft>
              <a:defRPr>
                <a:solidFill>
                  <a:schemeClr val="tx1"/>
                </a:solidFill>
                <a:latin typeface="Arial" charset="0"/>
                <a:ea typeface="ＭＳ Ｐゴシック" charset="-128"/>
              </a:defRPr>
            </a:lvl9pPr>
          </a:lstStyle>
          <a:p>
            <a:fld id="{60AE2CF0-551A-40A5-8460-95630AB312B4}" type="slidenum">
              <a:rPr lang="en-US" altLang="ja-JP" smtClean="0"/>
              <a:pPr/>
              <a:t>9</a:t>
            </a:fld>
            <a:endParaRPr lang="en-US" altLang="ja-JP"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08056" y="4720985"/>
            <a:ext cx="4991091" cy="4473102"/>
          </a:xfrm>
          <a:noFill/>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1298091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A74184C2-8EF4-4E6B-885C-66C0083D1E7F}" type="slidenum">
              <a:rPr lang="en-US" altLang="ja-JP" smtClean="0"/>
              <a:pPr/>
              <a:t>10</a:t>
            </a:fld>
            <a:endParaRPr lang="en-US" altLang="ja-JP"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08055" y="4720985"/>
            <a:ext cx="4991091" cy="4473102"/>
          </a:xfrm>
          <a:noFill/>
        </p:spPr>
        <p:txBody>
          <a:bodyPr/>
          <a:lstStyle/>
          <a:p>
            <a:pPr eaLnBrk="1" hangingPunct="1"/>
            <a:endParaRPr lang="ja-JP" altLang="ja-JP">
              <a:ea typeface="ＭＳ Ｐ明朝" charset="-128"/>
            </a:endParaRPr>
          </a:p>
        </p:txBody>
      </p:sp>
    </p:spTree>
    <p:extLst>
      <p:ext uri="{BB962C8B-B14F-4D97-AF65-F5344CB8AC3E}">
        <p14:creationId xmlns:p14="http://schemas.microsoft.com/office/powerpoint/2010/main" val="82969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a:solidFill>
                  <a:schemeClr val="tx1"/>
                </a:solidFill>
                <a:latin typeface="Arial" charset="0"/>
                <a:ea typeface="ＭＳ Ｐゴシック" charset="-128"/>
              </a:defRPr>
            </a:lvl1pPr>
            <a:lvl2pPr marL="749414" indent="-288236">
              <a:defRPr>
                <a:solidFill>
                  <a:schemeClr val="tx1"/>
                </a:solidFill>
                <a:latin typeface="Arial" charset="0"/>
                <a:ea typeface="ＭＳ Ｐゴシック" charset="-128"/>
              </a:defRPr>
            </a:lvl2pPr>
            <a:lvl3pPr marL="1152944" indent="-230589">
              <a:defRPr>
                <a:solidFill>
                  <a:schemeClr val="tx1"/>
                </a:solidFill>
                <a:latin typeface="Arial" charset="0"/>
                <a:ea typeface="ＭＳ Ｐゴシック" charset="-128"/>
              </a:defRPr>
            </a:lvl3pPr>
            <a:lvl4pPr marL="1614122" indent="-230589">
              <a:defRPr>
                <a:solidFill>
                  <a:schemeClr val="tx1"/>
                </a:solidFill>
                <a:latin typeface="Arial" charset="0"/>
                <a:ea typeface="ＭＳ Ｐゴシック" charset="-128"/>
              </a:defRPr>
            </a:lvl4pPr>
            <a:lvl5pPr marL="2075299" indent="-230589">
              <a:defRPr>
                <a:solidFill>
                  <a:schemeClr val="tx1"/>
                </a:solidFill>
                <a:latin typeface="Arial" charset="0"/>
                <a:ea typeface="ＭＳ Ｐゴシック" charset="-128"/>
              </a:defRPr>
            </a:lvl5pPr>
            <a:lvl6pPr marL="2536477" indent="-230589" eaLnBrk="0" fontAlgn="base" hangingPunct="0">
              <a:spcBef>
                <a:spcPct val="0"/>
              </a:spcBef>
              <a:spcAft>
                <a:spcPct val="0"/>
              </a:spcAft>
              <a:defRPr>
                <a:solidFill>
                  <a:schemeClr val="tx1"/>
                </a:solidFill>
                <a:latin typeface="Arial" charset="0"/>
                <a:ea typeface="ＭＳ Ｐゴシック" charset="-128"/>
              </a:defRPr>
            </a:lvl6pPr>
            <a:lvl7pPr marL="2997655" indent="-230589" eaLnBrk="0" fontAlgn="base" hangingPunct="0">
              <a:spcBef>
                <a:spcPct val="0"/>
              </a:spcBef>
              <a:spcAft>
                <a:spcPct val="0"/>
              </a:spcAft>
              <a:defRPr>
                <a:solidFill>
                  <a:schemeClr val="tx1"/>
                </a:solidFill>
                <a:latin typeface="Arial" charset="0"/>
                <a:ea typeface="ＭＳ Ｐゴシック" charset="-128"/>
              </a:defRPr>
            </a:lvl7pPr>
            <a:lvl8pPr marL="3458832" indent="-230589" eaLnBrk="0" fontAlgn="base" hangingPunct="0">
              <a:spcBef>
                <a:spcPct val="0"/>
              </a:spcBef>
              <a:spcAft>
                <a:spcPct val="0"/>
              </a:spcAft>
              <a:defRPr>
                <a:solidFill>
                  <a:schemeClr val="tx1"/>
                </a:solidFill>
                <a:latin typeface="Arial" charset="0"/>
                <a:ea typeface="ＭＳ Ｐゴシック" charset="-128"/>
              </a:defRPr>
            </a:lvl8pPr>
            <a:lvl9pPr marL="3920010" indent="-230589" eaLnBrk="0" fontAlgn="base" hangingPunct="0">
              <a:spcBef>
                <a:spcPct val="0"/>
              </a:spcBef>
              <a:spcAft>
                <a:spcPct val="0"/>
              </a:spcAft>
              <a:defRPr>
                <a:solidFill>
                  <a:schemeClr val="tx1"/>
                </a:solidFill>
                <a:latin typeface="Arial" charset="0"/>
                <a:ea typeface="ＭＳ Ｐゴシック" charset="-128"/>
              </a:defRPr>
            </a:lvl9pPr>
          </a:lstStyle>
          <a:p>
            <a:fld id="{A74184C2-8EF4-4E6B-885C-66C0083D1E7F}" type="slidenum">
              <a:rPr lang="en-US" altLang="ja-JP" smtClean="0"/>
              <a:pPr/>
              <a:t>11</a:t>
            </a:fld>
            <a:endParaRPr lang="en-US" altLang="ja-JP"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08055" y="4720985"/>
            <a:ext cx="4991091" cy="4473102"/>
          </a:xfrm>
          <a:noFill/>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4130007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7ACE7F-65D1-4C9D-AAF5-AA8F9BBFF608}"/>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086333A-DAE7-425C-8F40-F48C15CBD64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229A3E1-9664-465B-BA55-115317CFAE9C}"/>
              </a:ext>
            </a:extLst>
          </p:cNvPr>
          <p:cNvSpPr>
            <a:spLocks noGrp="1"/>
          </p:cNvSpPr>
          <p:nvPr>
            <p:ph type="dt" sz="half" idx="10"/>
          </p:nvPr>
        </p:nvSpPr>
        <p:spPr/>
        <p:txBody>
          <a:bodyPr/>
          <a:lstStyle/>
          <a:p>
            <a:pPr>
              <a:defRPr/>
            </a:pPr>
            <a:endParaRPr lang="en-US" altLang="ja-JP" dirty="0"/>
          </a:p>
        </p:txBody>
      </p:sp>
      <p:sp>
        <p:nvSpPr>
          <p:cNvPr id="5" name="フッター プレースホルダー 4">
            <a:extLst>
              <a:ext uri="{FF2B5EF4-FFF2-40B4-BE49-F238E27FC236}">
                <a16:creationId xmlns:a16="http://schemas.microsoft.com/office/drawing/2014/main" id="{8C5C8596-CE5E-421A-B49A-A4CCBFC1A17F}"/>
              </a:ext>
            </a:extLst>
          </p:cNvPr>
          <p:cNvSpPr>
            <a:spLocks noGrp="1"/>
          </p:cNvSpPr>
          <p:nvPr>
            <p:ph type="ftr" sz="quarter" idx="11"/>
          </p:nvPr>
        </p:nvSpPr>
        <p:spPr/>
        <p:txBody>
          <a:bodyPr/>
          <a:lstStyle/>
          <a:p>
            <a:pPr>
              <a:defRPr/>
            </a:pPr>
            <a:endParaRPr lang="en-US" altLang="ja-JP" dirty="0"/>
          </a:p>
        </p:txBody>
      </p:sp>
      <p:sp>
        <p:nvSpPr>
          <p:cNvPr id="6" name="スライド番号プレースホルダー 5">
            <a:extLst>
              <a:ext uri="{FF2B5EF4-FFF2-40B4-BE49-F238E27FC236}">
                <a16:creationId xmlns:a16="http://schemas.microsoft.com/office/drawing/2014/main" id="{989B3AF0-77F9-40A9-87C4-3112CEF03FF0}"/>
              </a:ext>
            </a:extLst>
          </p:cNvPr>
          <p:cNvSpPr>
            <a:spLocks noGrp="1"/>
          </p:cNvSpPr>
          <p:nvPr>
            <p:ph type="sldNum" sz="quarter" idx="12"/>
          </p:nvPr>
        </p:nvSpPr>
        <p:spPr/>
        <p:txBody>
          <a:bodyPr/>
          <a:lstStyle/>
          <a:p>
            <a:pPr>
              <a:defRPr/>
            </a:pPr>
            <a:fld id="{970E7A1B-444B-4339-9B8F-42E5D717B409}" type="slidenum">
              <a:rPr lang="en-US" altLang="ja-JP" smtClean="0"/>
              <a:pPr>
                <a:defRPr/>
              </a:pPr>
              <a:t>‹#›</a:t>
            </a:fld>
            <a:endParaRPr lang="en-US" altLang="ja-JP" dirty="0"/>
          </a:p>
        </p:txBody>
      </p:sp>
    </p:spTree>
    <p:extLst>
      <p:ext uri="{BB962C8B-B14F-4D97-AF65-F5344CB8AC3E}">
        <p14:creationId xmlns:p14="http://schemas.microsoft.com/office/powerpoint/2010/main" val="498594531"/>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03BC86-3443-4B8B-8AB5-4FC47882C50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8F4DF8-0BA8-447B-9821-9ECEBAAAAE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A06B020-9218-4C64-87F6-406E70905BA8}"/>
              </a:ext>
            </a:extLst>
          </p:cNvPr>
          <p:cNvSpPr>
            <a:spLocks noGrp="1"/>
          </p:cNvSpPr>
          <p:nvPr>
            <p:ph type="dt" sz="half" idx="10"/>
          </p:nvPr>
        </p:nvSpPr>
        <p:spPr/>
        <p:txBody>
          <a:bodyPr/>
          <a:lstStyle/>
          <a:p>
            <a:pPr>
              <a:defRPr/>
            </a:pPr>
            <a:endParaRPr lang="en-US" altLang="ja-JP" dirty="0"/>
          </a:p>
        </p:txBody>
      </p:sp>
      <p:sp>
        <p:nvSpPr>
          <p:cNvPr id="5" name="フッター プレースホルダー 4">
            <a:extLst>
              <a:ext uri="{FF2B5EF4-FFF2-40B4-BE49-F238E27FC236}">
                <a16:creationId xmlns:a16="http://schemas.microsoft.com/office/drawing/2014/main" id="{8105618A-DA9F-474F-B1F4-8CCCBD8523A9}"/>
              </a:ext>
            </a:extLst>
          </p:cNvPr>
          <p:cNvSpPr>
            <a:spLocks noGrp="1"/>
          </p:cNvSpPr>
          <p:nvPr>
            <p:ph type="ftr" sz="quarter" idx="11"/>
          </p:nvPr>
        </p:nvSpPr>
        <p:spPr/>
        <p:txBody>
          <a:bodyPr/>
          <a:lstStyle/>
          <a:p>
            <a:pPr>
              <a:defRPr/>
            </a:pPr>
            <a:endParaRPr lang="en-US" altLang="ja-JP" dirty="0"/>
          </a:p>
        </p:txBody>
      </p:sp>
      <p:sp>
        <p:nvSpPr>
          <p:cNvPr id="6" name="スライド番号プレースホルダー 5">
            <a:extLst>
              <a:ext uri="{FF2B5EF4-FFF2-40B4-BE49-F238E27FC236}">
                <a16:creationId xmlns:a16="http://schemas.microsoft.com/office/drawing/2014/main" id="{76AECE16-698B-4590-9BFF-A2551E2AEFE9}"/>
              </a:ext>
            </a:extLst>
          </p:cNvPr>
          <p:cNvSpPr>
            <a:spLocks noGrp="1"/>
          </p:cNvSpPr>
          <p:nvPr>
            <p:ph type="sldNum" sz="quarter" idx="12"/>
          </p:nvPr>
        </p:nvSpPr>
        <p:spPr/>
        <p:txBody>
          <a:bodyPr/>
          <a:lstStyle/>
          <a:p>
            <a:pPr>
              <a:defRPr/>
            </a:pPr>
            <a:fld id="{CD1D0890-70DC-4694-B975-E21FADAC712E}" type="slidenum">
              <a:rPr lang="en-US" altLang="ja-JP" smtClean="0"/>
              <a:pPr>
                <a:defRPr/>
              </a:pPr>
              <a:t>‹#›</a:t>
            </a:fld>
            <a:endParaRPr lang="en-US" altLang="ja-JP" dirty="0"/>
          </a:p>
        </p:txBody>
      </p:sp>
    </p:spTree>
    <p:extLst>
      <p:ext uri="{BB962C8B-B14F-4D97-AF65-F5344CB8AC3E}">
        <p14:creationId xmlns:p14="http://schemas.microsoft.com/office/powerpoint/2010/main" val="3702412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225CF06-D206-4619-99FB-6F3A5EA1564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56D306-500B-41FE-9324-195F0B1A693E}"/>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5EBEA9-B370-4AA1-89CE-6E860BEDCC04}"/>
              </a:ext>
            </a:extLst>
          </p:cNvPr>
          <p:cNvSpPr>
            <a:spLocks noGrp="1"/>
          </p:cNvSpPr>
          <p:nvPr>
            <p:ph type="dt" sz="half" idx="10"/>
          </p:nvPr>
        </p:nvSpPr>
        <p:spPr/>
        <p:txBody>
          <a:bodyPr/>
          <a:lstStyle/>
          <a:p>
            <a:pPr>
              <a:defRPr/>
            </a:pPr>
            <a:endParaRPr lang="en-US" altLang="ja-JP" dirty="0"/>
          </a:p>
        </p:txBody>
      </p:sp>
      <p:sp>
        <p:nvSpPr>
          <p:cNvPr id="5" name="フッター プレースホルダー 4">
            <a:extLst>
              <a:ext uri="{FF2B5EF4-FFF2-40B4-BE49-F238E27FC236}">
                <a16:creationId xmlns:a16="http://schemas.microsoft.com/office/drawing/2014/main" id="{B0AA37A3-40A3-45C2-8D7F-AAB48FE2DF27}"/>
              </a:ext>
            </a:extLst>
          </p:cNvPr>
          <p:cNvSpPr>
            <a:spLocks noGrp="1"/>
          </p:cNvSpPr>
          <p:nvPr>
            <p:ph type="ftr" sz="quarter" idx="11"/>
          </p:nvPr>
        </p:nvSpPr>
        <p:spPr/>
        <p:txBody>
          <a:bodyPr/>
          <a:lstStyle/>
          <a:p>
            <a:pPr>
              <a:defRPr/>
            </a:pPr>
            <a:endParaRPr lang="en-US" altLang="ja-JP" dirty="0"/>
          </a:p>
        </p:txBody>
      </p:sp>
      <p:sp>
        <p:nvSpPr>
          <p:cNvPr id="6" name="スライド番号プレースホルダー 5">
            <a:extLst>
              <a:ext uri="{FF2B5EF4-FFF2-40B4-BE49-F238E27FC236}">
                <a16:creationId xmlns:a16="http://schemas.microsoft.com/office/drawing/2014/main" id="{2D22CE57-A3AE-45BA-A78A-7B70034D7B28}"/>
              </a:ext>
            </a:extLst>
          </p:cNvPr>
          <p:cNvSpPr>
            <a:spLocks noGrp="1"/>
          </p:cNvSpPr>
          <p:nvPr>
            <p:ph type="sldNum" sz="quarter" idx="12"/>
          </p:nvPr>
        </p:nvSpPr>
        <p:spPr/>
        <p:txBody>
          <a:bodyPr/>
          <a:lstStyle/>
          <a:p>
            <a:pPr>
              <a:defRPr/>
            </a:pPr>
            <a:fld id="{53E2CFAF-AE7C-43E3-857A-45C9ADE88381}" type="slidenum">
              <a:rPr lang="en-US" altLang="ja-JP" smtClean="0"/>
              <a:pPr>
                <a:defRPr/>
              </a:pPr>
              <a:t>‹#›</a:t>
            </a:fld>
            <a:endParaRPr lang="en-US" altLang="ja-JP" dirty="0"/>
          </a:p>
        </p:txBody>
      </p:sp>
    </p:spTree>
    <p:extLst>
      <p:ext uri="{BB962C8B-B14F-4D97-AF65-F5344CB8AC3E}">
        <p14:creationId xmlns:p14="http://schemas.microsoft.com/office/powerpoint/2010/main" val="271429695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4D8DBD-C72C-424F-B7A0-6D05193FEC7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3940E5F-88A7-459D-BE3A-8F2B0E63BB4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FFD600-1F2F-4A55-9844-6B5E55A1811B}"/>
              </a:ext>
            </a:extLst>
          </p:cNvPr>
          <p:cNvSpPr>
            <a:spLocks noGrp="1"/>
          </p:cNvSpPr>
          <p:nvPr>
            <p:ph type="dt" sz="half" idx="10"/>
          </p:nvPr>
        </p:nvSpPr>
        <p:spPr/>
        <p:txBody>
          <a:bodyPr/>
          <a:lstStyle/>
          <a:p>
            <a:pPr>
              <a:defRPr/>
            </a:pPr>
            <a:endParaRPr lang="en-US" altLang="ja-JP" dirty="0"/>
          </a:p>
        </p:txBody>
      </p:sp>
      <p:sp>
        <p:nvSpPr>
          <p:cNvPr id="5" name="フッター プレースホルダー 4">
            <a:extLst>
              <a:ext uri="{FF2B5EF4-FFF2-40B4-BE49-F238E27FC236}">
                <a16:creationId xmlns:a16="http://schemas.microsoft.com/office/drawing/2014/main" id="{9FE1B34B-5F64-40C4-928E-1436D4D2AAF2}"/>
              </a:ext>
            </a:extLst>
          </p:cNvPr>
          <p:cNvSpPr>
            <a:spLocks noGrp="1"/>
          </p:cNvSpPr>
          <p:nvPr>
            <p:ph type="ftr" sz="quarter" idx="11"/>
          </p:nvPr>
        </p:nvSpPr>
        <p:spPr/>
        <p:txBody>
          <a:bodyPr/>
          <a:lstStyle/>
          <a:p>
            <a:pPr>
              <a:defRPr/>
            </a:pPr>
            <a:endParaRPr lang="en-US" altLang="ja-JP" dirty="0"/>
          </a:p>
        </p:txBody>
      </p:sp>
      <p:sp>
        <p:nvSpPr>
          <p:cNvPr id="6" name="スライド番号プレースホルダー 5">
            <a:extLst>
              <a:ext uri="{FF2B5EF4-FFF2-40B4-BE49-F238E27FC236}">
                <a16:creationId xmlns:a16="http://schemas.microsoft.com/office/drawing/2014/main" id="{35FF599D-CF70-4807-AB22-3B81364D9BB0}"/>
              </a:ext>
            </a:extLst>
          </p:cNvPr>
          <p:cNvSpPr>
            <a:spLocks noGrp="1"/>
          </p:cNvSpPr>
          <p:nvPr>
            <p:ph type="sldNum" sz="quarter" idx="12"/>
          </p:nvPr>
        </p:nvSpPr>
        <p:spPr/>
        <p:txBody>
          <a:bodyPr/>
          <a:lstStyle/>
          <a:p>
            <a:pPr>
              <a:defRPr/>
            </a:pPr>
            <a:fld id="{A69FE720-978D-458E-B655-1D956329B5F3}" type="slidenum">
              <a:rPr lang="en-US" altLang="ja-JP" smtClean="0"/>
              <a:pPr>
                <a:defRPr/>
              </a:pPr>
              <a:t>‹#›</a:t>
            </a:fld>
            <a:endParaRPr lang="en-US" altLang="ja-JP" dirty="0"/>
          </a:p>
        </p:txBody>
      </p:sp>
    </p:spTree>
    <p:extLst>
      <p:ext uri="{BB962C8B-B14F-4D97-AF65-F5344CB8AC3E}">
        <p14:creationId xmlns:p14="http://schemas.microsoft.com/office/powerpoint/2010/main" val="173225120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26C599-7D4B-495C-A0D1-E1C121D39E4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7A61BCE-3563-4291-9F79-6CAD18CA7DA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686E564-6F9B-4590-AA8E-C624DD8AD4A4}"/>
              </a:ext>
            </a:extLst>
          </p:cNvPr>
          <p:cNvSpPr>
            <a:spLocks noGrp="1"/>
          </p:cNvSpPr>
          <p:nvPr>
            <p:ph type="dt" sz="half" idx="10"/>
          </p:nvPr>
        </p:nvSpPr>
        <p:spPr/>
        <p:txBody>
          <a:bodyPr/>
          <a:lstStyle/>
          <a:p>
            <a:pPr>
              <a:defRPr/>
            </a:pPr>
            <a:endParaRPr lang="en-US" altLang="ja-JP" dirty="0"/>
          </a:p>
        </p:txBody>
      </p:sp>
      <p:sp>
        <p:nvSpPr>
          <p:cNvPr id="5" name="フッター プレースホルダー 4">
            <a:extLst>
              <a:ext uri="{FF2B5EF4-FFF2-40B4-BE49-F238E27FC236}">
                <a16:creationId xmlns:a16="http://schemas.microsoft.com/office/drawing/2014/main" id="{C10B16DF-B20E-48A5-BE99-1B215A9220D8}"/>
              </a:ext>
            </a:extLst>
          </p:cNvPr>
          <p:cNvSpPr>
            <a:spLocks noGrp="1"/>
          </p:cNvSpPr>
          <p:nvPr>
            <p:ph type="ftr" sz="quarter" idx="11"/>
          </p:nvPr>
        </p:nvSpPr>
        <p:spPr/>
        <p:txBody>
          <a:bodyPr/>
          <a:lstStyle/>
          <a:p>
            <a:pPr>
              <a:defRPr/>
            </a:pPr>
            <a:endParaRPr lang="en-US" altLang="ja-JP" dirty="0"/>
          </a:p>
        </p:txBody>
      </p:sp>
      <p:sp>
        <p:nvSpPr>
          <p:cNvPr id="6" name="スライド番号プレースホルダー 5">
            <a:extLst>
              <a:ext uri="{FF2B5EF4-FFF2-40B4-BE49-F238E27FC236}">
                <a16:creationId xmlns:a16="http://schemas.microsoft.com/office/drawing/2014/main" id="{20A8A1AA-5B8C-46FD-83ED-27C2A10BDEB6}"/>
              </a:ext>
            </a:extLst>
          </p:cNvPr>
          <p:cNvSpPr>
            <a:spLocks noGrp="1"/>
          </p:cNvSpPr>
          <p:nvPr>
            <p:ph type="sldNum" sz="quarter" idx="12"/>
          </p:nvPr>
        </p:nvSpPr>
        <p:spPr/>
        <p:txBody>
          <a:bodyPr/>
          <a:lstStyle/>
          <a:p>
            <a:pPr>
              <a:defRPr/>
            </a:pPr>
            <a:fld id="{0DF54CCD-B009-4559-97ED-F0DEA809569C}" type="slidenum">
              <a:rPr lang="en-US" altLang="ja-JP" smtClean="0"/>
              <a:pPr>
                <a:defRPr/>
              </a:pPr>
              <a:t>‹#›</a:t>
            </a:fld>
            <a:endParaRPr lang="en-US" altLang="ja-JP" dirty="0"/>
          </a:p>
        </p:txBody>
      </p:sp>
    </p:spTree>
    <p:extLst>
      <p:ext uri="{BB962C8B-B14F-4D97-AF65-F5344CB8AC3E}">
        <p14:creationId xmlns:p14="http://schemas.microsoft.com/office/powerpoint/2010/main" val="1144864691"/>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B187A0-3D74-4489-A068-005166552B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4F3133-6C0D-4C22-BCF2-03974D09A20F}"/>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83A7AD7-0401-4F50-BCB7-045BEF85ACF0}"/>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DA3253-42FE-4FF0-8AE0-F8497B1CC3E5}"/>
              </a:ext>
            </a:extLst>
          </p:cNvPr>
          <p:cNvSpPr>
            <a:spLocks noGrp="1"/>
          </p:cNvSpPr>
          <p:nvPr>
            <p:ph type="dt" sz="half" idx="10"/>
          </p:nvPr>
        </p:nvSpPr>
        <p:spPr/>
        <p:txBody>
          <a:bodyPr/>
          <a:lstStyle/>
          <a:p>
            <a:pPr>
              <a:defRPr/>
            </a:pPr>
            <a:endParaRPr lang="en-US" altLang="ja-JP" dirty="0"/>
          </a:p>
        </p:txBody>
      </p:sp>
      <p:sp>
        <p:nvSpPr>
          <p:cNvPr id="6" name="フッター プレースホルダー 5">
            <a:extLst>
              <a:ext uri="{FF2B5EF4-FFF2-40B4-BE49-F238E27FC236}">
                <a16:creationId xmlns:a16="http://schemas.microsoft.com/office/drawing/2014/main" id="{C45278D2-49EC-4901-8F86-2582025ABCFE}"/>
              </a:ext>
            </a:extLst>
          </p:cNvPr>
          <p:cNvSpPr>
            <a:spLocks noGrp="1"/>
          </p:cNvSpPr>
          <p:nvPr>
            <p:ph type="ftr" sz="quarter" idx="11"/>
          </p:nvPr>
        </p:nvSpPr>
        <p:spPr/>
        <p:txBody>
          <a:bodyPr/>
          <a:lstStyle/>
          <a:p>
            <a:pPr>
              <a:defRPr/>
            </a:pPr>
            <a:endParaRPr lang="en-US" altLang="ja-JP" dirty="0"/>
          </a:p>
        </p:txBody>
      </p:sp>
      <p:sp>
        <p:nvSpPr>
          <p:cNvPr id="7" name="スライド番号プレースホルダー 6">
            <a:extLst>
              <a:ext uri="{FF2B5EF4-FFF2-40B4-BE49-F238E27FC236}">
                <a16:creationId xmlns:a16="http://schemas.microsoft.com/office/drawing/2014/main" id="{B78B3C58-0A9C-4CA7-BF22-F314BDD7DF13}"/>
              </a:ext>
            </a:extLst>
          </p:cNvPr>
          <p:cNvSpPr>
            <a:spLocks noGrp="1"/>
          </p:cNvSpPr>
          <p:nvPr>
            <p:ph type="sldNum" sz="quarter" idx="12"/>
          </p:nvPr>
        </p:nvSpPr>
        <p:spPr/>
        <p:txBody>
          <a:bodyPr/>
          <a:lstStyle/>
          <a:p>
            <a:pPr>
              <a:defRPr/>
            </a:pPr>
            <a:fld id="{0AD0CB83-D267-4938-821B-A20D3B602567}" type="slidenum">
              <a:rPr lang="en-US" altLang="ja-JP" smtClean="0"/>
              <a:pPr>
                <a:defRPr/>
              </a:pPr>
              <a:t>‹#›</a:t>
            </a:fld>
            <a:endParaRPr lang="en-US" altLang="ja-JP" dirty="0"/>
          </a:p>
        </p:txBody>
      </p:sp>
    </p:spTree>
    <p:extLst>
      <p:ext uri="{BB962C8B-B14F-4D97-AF65-F5344CB8AC3E}">
        <p14:creationId xmlns:p14="http://schemas.microsoft.com/office/powerpoint/2010/main" val="2039059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D89AD0-5555-46F8-A94C-304F96E65522}"/>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39B985-F2DB-493D-8FEF-3EBD88539B9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131840D-FD04-4E26-A13B-E7F5ADF64C01}"/>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3749E4F-E22A-434E-8093-1B8768984E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78A40D5-01DC-4BF3-909D-0DFCC7D193E3}"/>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999A1DF-5527-4512-928E-C8B3EBC7A321}"/>
              </a:ext>
            </a:extLst>
          </p:cNvPr>
          <p:cNvSpPr>
            <a:spLocks noGrp="1"/>
          </p:cNvSpPr>
          <p:nvPr>
            <p:ph type="dt" sz="half" idx="10"/>
          </p:nvPr>
        </p:nvSpPr>
        <p:spPr/>
        <p:txBody>
          <a:bodyPr/>
          <a:lstStyle/>
          <a:p>
            <a:pPr>
              <a:defRPr/>
            </a:pPr>
            <a:endParaRPr lang="en-US" altLang="ja-JP" dirty="0"/>
          </a:p>
        </p:txBody>
      </p:sp>
      <p:sp>
        <p:nvSpPr>
          <p:cNvPr id="8" name="フッター プレースホルダー 7">
            <a:extLst>
              <a:ext uri="{FF2B5EF4-FFF2-40B4-BE49-F238E27FC236}">
                <a16:creationId xmlns:a16="http://schemas.microsoft.com/office/drawing/2014/main" id="{4AB274C9-540C-4DF4-9D27-7AA666EC36A9}"/>
              </a:ext>
            </a:extLst>
          </p:cNvPr>
          <p:cNvSpPr>
            <a:spLocks noGrp="1"/>
          </p:cNvSpPr>
          <p:nvPr>
            <p:ph type="ftr" sz="quarter" idx="11"/>
          </p:nvPr>
        </p:nvSpPr>
        <p:spPr/>
        <p:txBody>
          <a:bodyPr/>
          <a:lstStyle/>
          <a:p>
            <a:pPr>
              <a:defRPr/>
            </a:pPr>
            <a:endParaRPr lang="en-US" altLang="ja-JP" dirty="0"/>
          </a:p>
        </p:txBody>
      </p:sp>
      <p:sp>
        <p:nvSpPr>
          <p:cNvPr id="9" name="スライド番号プレースホルダー 8">
            <a:extLst>
              <a:ext uri="{FF2B5EF4-FFF2-40B4-BE49-F238E27FC236}">
                <a16:creationId xmlns:a16="http://schemas.microsoft.com/office/drawing/2014/main" id="{A51D1D8E-81A7-4BB2-AACA-0B36F3C30527}"/>
              </a:ext>
            </a:extLst>
          </p:cNvPr>
          <p:cNvSpPr>
            <a:spLocks noGrp="1"/>
          </p:cNvSpPr>
          <p:nvPr>
            <p:ph type="sldNum" sz="quarter" idx="12"/>
          </p:nvPr>
        </p:nvSpPr>
        <p:spPr/>
        <p:txBody>
          <a:bodyPr/>
          <a:lstStyle/>
          <a:p>
            <a:pPr>
              <a:defRPr/>
            </a:pPr>
            <a:fld id="{ABC32CFE-A3D4-4437-BB08-DAC87E6DAC9E}" type="slidenum">
              <a:rPr lang="en-US" altLang="ja-JP" smtClean="0"/>
              <a:pPr>
                <a:defRPr/>
              </a:pPr>
              <a:t>‹#›</a:t>
            </a:fld>
            <a:endParaRPr lang="en-US" altLang="ja-JP" dirty="0"/>
          </a:p>
        </p:txBody>
      </p:sp>
    </p:spTree>
    <p:extLst>
      <p:ext uri="{BB962C8B-B14F-4D97-AF65-F5344CB8AC3E}">
        <p14:creationId xmlns:p14="http://schemas.microsoft.com/office/powerpoint/2010/main" val="2307259819"/>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77F9A6-3FF2-470E-93EB-A839DA7CDFE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CEBEE33-A2DB-4982-870E-73DA131F78AC}"/>
              </a:ext>
            </a:extLst>
          </p:cNvPr>
          <p:cNvSpPr>
            <a:spLocks noGrp="1"/>
          </p:cNvSpPr>
          <p:nvPr>
            <p:ph type="dt" sz="half" idx="10"/>
          </p:nvPr>
        </p:nvSpPr>
        <p:spPr/>
        <p:txBody>
          <a:bodyPr/>
          <a:lstStyle/>
          <a:p>
            <a:pPr>
              <a:defRPr/>
            </a:pPr>
            <a:endParaRPr lang="en-US" altLang="ja-JP" dirty="0"/>
          </a:p>
        </p:txBody>
      </p:sp>
      <p:sp>
        <p:nvSpPr>
          <p:cNvPr id="4" name="フッター プレースホルダー 3">
            <a:extLst>
              <a:ext uri="{FF2B5EF4-FFF2-40B4-BE49-F238E27FC236}">
                <a16:creationId xmlns:a16="http://schemas.microsoft.com/office/drawing/2014/main" id="{38225830-0DDE-48D7-9655-335452CA4EB7}"/>
              </a:ext>
            </a:extLst>
          </p:cNvPr>
          <p:cNvSpPr>
            <a:spLocks noGrp="1"/>
          </p:cNvSpPr>
          <p:nvPr>
            <p:ph type="ftr" sz="quarter" idx="11"/>
          </p:nvPr>
        </p:nvSpPr>
        <p:spPr/>
        <p:txBody>
          <a:bodyPr/>
          <a:lstStyle/>
          <a:p>
            <a:pPr>
              <a:defRPr/>
            </a:pPr>
            <a:endParaRPr lang="en-US" altLang="ja-JP" dirty="0"/>
          </a:p>
        </p:txBody>
      </p:sp>
      <p:sp>
        <p:nvSpPr>
          <p:cNvPr id="5" name="スライド番号プレースホルダー 4">
            <a:extLst>
              <a:ext uri="{FF2B5EF4-FFF2-40B4-BE49-F238E27FC236}">
                <a16:creationId xmlns:a16="http://schemas.microsoft.com/office/drawing/2014/main" id="{C493C87E-B0DD-42DC-9AFA-5A4CFAF9F22E}"/>
              </a:ext>
            </a:extLst>
          </p:cNvPr>
          <p:cNvSpPr>
            <a:spLocks noGrp="1"/>
          </p:cNvSpPr>
          <p:nvPr>
            <p:ph type="sldNum" sz="quarter" idx="12"/>
          </p:nvPr>
        </p:nvSpPr>
        <p:spPr/>
        <p:txBody>
          <a:bodyPr/>
          <a:lstStyle/>
          <a:p>
            <a:pPr>
              <a:defRPr/>
            </a:pPr>
            <a:fld id="{780F3016-46C5-42EE-A998-F6664E63376A}" type="slidenum">
              <a:rPr lang="en-US" altLang="ja-JP" smtClean="0"/>
              <a:pPr>
                <a:defRPr/>
              </a:pPr>
              <a:t>‹#›</a:t>
            </a:fld>
            <a:endParaRPr lang="en-US" altLang="ja-JP" dirty="0"/>
          </a:p>
        </p:txBody>
      </p:sp>
    </p:spTree>
    <p:extLst>
      <p:ext uri="{BB962C8B-B14F-4D97-AF65-F5344CB8AC3E}">
        <p14:creationId xmlns:p14="http://schemas.microsoft.com/office/powerpoint/2010/main" val="746534542"/>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F5646E7-F564-4C04-9211-931661FA169E}"/>
              </a:ext>
            </a:extLst>
          </p:cNvPr>
          <p:cNvSpPr>
            <a:spLocks noGrp="1"/>
          </p:cNvSpPr>
          <p:nvPr>
            <p:ph type="dt" sz="half" idx="10"/>
          </p:nvPr>
        </p:nvSpPr>
        <p:spPr/>
        <p:txBody>
          <a:bodyPr/>
          <a:lstStyle/>
          <a:p>
            <a:pPr>
              <a:defRPr/>
            </a:pPr>
            <a:endParaRPr lang="en-US" altLang="ja-JP" dirty="0"/>
          </a:p>
        </p:txBody>
      </p:sp>
      <p:sp>
        <p:nvSpPr>
          <p:cNvPr id="3" name="フッター プレースホルダー 2">
            <a:extLst>
              <a:ext uri="{FF2B5EF4-FFF2-40B4-BE49-F238E27FC236}">
                <a16:creationId xmlns:a16="http://schemas.microsoft.com/office/drawing/2014/main" id="{7335DA8B-B595-4B0A-8DFE-A11DC9A62F91}"/>
              </a:ext>
            </a:extLst>
          </p:cNvPr>
          <p:cNvSpPr>
            <a:spLocks noGrp="1"/>
          </p:cNvSpPr>
          <p:nvPr>
            <p:ph type="ftr" sz="quarter" idx="11"/>
          </p:nvPr>
        </p:nvSpPr>
        <p:spPr/>
        <p:txBody>
          <a:bodyPr/>
          <a:lstStyle/>
          <a:p>
            <a:pPr>
              <a:defRPr/>
            </a:pPr>
            <a:endParaRPr lang="en-US" altLang="ja-JP" dirty="0"/>
          </a:p>
        </p:txBody>
      </p:sp>
      <p:sp>
        <p:nvSpPr>
          <p:cNvPr id="4" name="スライド番号プレースホルダー 3">
            <a:extLst>
              <a:ext uri="{FF2B5EF4-FFF2-40B4-BE49-F238E27FC236}">
                <a16:creationId xmlns:a16="http://schemas.microsoft.com/office/drawing/2014/main" id="{8B154CFB-AD9A-4B7A-A742-C84C46BF5DC6}"/>
              </a:ext>
            </a:extLst>
          </p:cNvPr>
          <p:cNvSpPr>
            <a:spLocks noGrp="1"/>
          </p:cNvSpPr>
          <p:nvPr>
            <p:ph type="sldNum" sz="quarter" idx="12"/>
          </p:nvPr>
        </p:nvSpPr>
        <p:spPr/>
        <p:txBody>
          <a:bodyPr/>
          <a:lstStyle/>
          <a:p>
            <a:pPr>
              <a:defRPr/>
            </a:pPr>
            <a:fld id="{9C838066-3641-49A3-88B5-6AC0FAAABFB0}" type="slidenum">
              <a:rPr lang="en-US" altLang="ja-JP" smtClean="0"/>
              <a:pPr>
                <a:defRPr/>
              </a:pPr>
              <a:t>‹#›</a:t>
            </a:fld>
            <a:endParaRPr lang="en-US" altLang="ja-JP" dirty="0"/>
          </a:p>
        </p:txBody>
      </p:sp>
    </p:spTree>
    <p:extLst>
      <p:ext uri="{BB962C8B-B14F-4D97-AF65-F5344CB8AC3E}">
        <p14:creationId xmlns:p14="http://schemas.microsoft.com/office/powerpoint/2010/main" val="926223970"/>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B74FEB-9FA3-4D62-90B8-86C54E754C5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BB46DDD-5055-4F84-8F36-437E8B7F3C4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84CAD7D-2CC5-41D4-AA3E-E4574F0525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C003DAF-D064-452A-9BD2-852E9A36B358}"/>
              </a:ext>
            </a:extLst>
          </p:cNvPr>
          <p:cNvSpPr>
            <a:spLocks noGrp="1"/>
          </p:cNvSpPr>
          <p:nvPr>
            <p:ph type="dt" sz="half" idx="10"/>
          </p:nvPr>
        </p:nvSpPr>
        <p:spPr/>
        <p:txBody>
          <a:bodyPr/>
          <a:lstStyle/>
          <a:p>
            <a:pPr>
              <a:defRPr/>
            </a:pPr>
            <a:endParaRPr lang="en-US" altLang="ja-JP" dirty="0"/>
          </a:p>
        </p:txBody>
      </p:sp>
      <p:sp>
        <p:nvSpPr>
          <p:cNvPr id="6" name="フッター プレースホルダー 5">
            <a:extLst>
              <a:ext uri="{FF2B5EF4-FFF2-40B4-BE49-F238E27FC236}">
                <a16:creationId xmlns:a16="http://schemas.microsoft.com/office/drawing/2014/main" id="{9BC831D1-10CC-4588-8C9A-B44B02771B8E}"/>
              </a:ext>
            </a:extLst>
          </p:cNvPr>
          <p:cNvSpPr>
            <a:spLocks noGrp="1"/>
          </p:cNvSpPr>
          <p:nvPr>
            <p:ph type="ftr" sz="quarter" idx="11"/>
          </p:nvPr>
        </p:nvSpPr>
        <p:spPr/>
        <p:txBody>
          <a:bodyPr/>
          <a:lstStyle/>
          <a:p>
            <a:pPr>
              <a:defRPr/>
            </a:pPr>
            <a:endParaRPr lang="en-US" altLang="ja-JP" dirty="0"/>
          </a:p>
        </p:txBody>
      </p:sp>
      <p:sp>
        <p:nvSpPr>
          <p:cNvPr id="7" name="スライド番号プレースホルダー 6">
            <a:extLst>
              <a:ext uri="{FF2B5EF4-FFF2-40B4-BE49-F238E27FC236}">
                <a16:creationId xmlns:a16="http://schemas.microsoft.com/office/drawing/2014/main" id="{3385A945-ADD2-4F26-95CC-E062D3F66438}"/>
              </a:ext>
            </a:extLst>
          </p:cNvPr>
          <p:cNvSpPr>
            <a:spLocks noGrp="1"/>
          </p:cNvSpPr>
          <p:nvPr>
            <p:ph type="sldNum" sz="quarter" idx="12"/>
          </p:nvPr>
        </p:nvSpPr>
        <p:spPr/>
        <p:txBody>
          <a:bodyPr/>
          <a:lstStyle/>
          <a:p>
            <a:pPr>
              <a:defRPr/>
            </a:pPr>
            <a:fld id="{1E6795D2-44C6-40AB-85B6-086F8FE6A807}" type="slidenum">
              <a:rPr lang="en-US" altLang="ja-JP" smtClean="0"/>
              <a:pPr>
                <a:defRPr/>
              </a:pPr>
              <a:t>‹#›</a:t>
            </a:fld>
            <a:endParaRPr lang="en-US" altLang="ja-JP" dirty="0"/>
          </a:p>
        </p:txBody>
      </p:sp>
    </p:spTree>
    <p:extLst>
      <p:ext uri="{BB962C8B-B14F-4D97-AF65-F5344CB8AC3E}">
        <p14:creationId xmlns:p14="http://schemas.microsoft.com/office/powerpoint/2010/main" val="307717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8FCFDE-083B-4EB5-BD10-727EB09FE8A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AEE20F5-C891-4362-A164-3001C3BC5BB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55F80684-A65C-41C5-9B8C-B3A9E868F5D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854EAD4-FB01-46B6-A214-926C544FBB55}"/>
              </a:ext>
            </a:extLst>
          </p:cNvPr>
          <p:cNvSpPr>
            <a:spLocks noGrp="1"/>
          </p:cNvSpPr>
          <p:nvPr>
            <p:ph type="dt" sz="half" idx="10"/>
          </p:nvPr>
        </p:nvSpPr>
        <p:spPr/>
        <p:txBody>
          <a:bodyPr/>
          <a:lstStyle/>
          <a:p>
            <a:pPr>
              <a:defRPr/>
            </a:pPr>
            <a:endParaRPr lang="en-US" altLang="ja-JP" dirty="0"/>
          </a:p>
        </p:txBody>
      </p:sp>
      <p:sp>
        <p:nvSpPr>
          <p:cNvPr id="6" name="フッター プレースホルダー 5">
            <a:extLst>
              <a:ext uri="{FF2B5EF4-FFF2-40B4-BE49-F238E27FC236}">
                <a16:creationId xmlns:a16="http://schemas.microsoft.com/office/drawing/2014/main" id="{C21A8391-ECA9-4462-A782-F0BFB9FD5C73}"/>
              </a:ext>
            </a:extLst>
          </p:cNvPr>
          <p:cNvSpPr>
            <a:spLocks noGrp="1"/>
          </p:cNvSpPr>
          <p:nvPr>
            <p:ph type="ftr" sz="quarter" idx="11"/>
          </p:nvPr>
        </p:nvSpPr>
        <p:spPr/>
        <p:txBody>
          <a:bodyPr/>
          <a:lstStyle/>
          <a:p>
            <a:pPr>
              <a:defRPr/>
            </a:pPr>
            <a:endParaRPr lang="en-US" altLang="ja-JP" dirty="0"/>
          </a:p>
        </p:txBody>
      </p:sp>
      <p:sp>
        <p:nvSpPr>
          <p:cNvPr id="7" name="スライド番号プレースホルダー 6">
            <a:extLst>
              <a:ext uri="{FF2B5EF4-FFF2-40B4-BE49-F238E27FC236}">
                <a16:creationId xmlns:a16="http://schemas.microsoft.com/office/drawing/2014/main" id="{72A6F888-EC4D-4B8C-99C7-7A0AC1A175C7}"/>
              </a:ext>
            </a:extLst>
          </p:cNvPr>
          <p:cNvSpPr>
            <a:spLocks noGrp="1"/>
          </p:cNvSpPr>
          <p:nvPr>
            <p:ph type="sldNum" sz="quarter" idx="12"/>
          </p:nvPr>
        </p:nvSpPr>
        <p:spPr/>
        <p:txBody>
          <a:bodyPr/>
          <a:lstStyle/>
          <a:p>
            <a:pPr>
              <a:defRPr/>
            </a:pPr>
            <a:fld id="{64388D3B-A2BC-4F17-886A-1C8E3BAB9F6A}" type="slidenum">
              <a:rPr lang="en-US" altLang="ja-JP" smtClean="0"/>
              <a:pPr>
                <a:defRPr/>
              </a:pPr>
              <a:t>‹#›</a:t>
            </a:fld>
            <a:endParaRPr lang="en-US" altLang="ja-JP" dirty="0"/>
          </a:p>
        </p:txBody>
      </p:sp>
    </p:spTree>
    <p:extLst>
      <p:ext uri="{BB962C8B-B14F-4D97-AF65-F5344CB8AC3E}">
        <p14:creationId xmlns:p14="http://schemas.microsoft.com/office/powerpoint/2010/main" val="1966821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8CDEC5-66F3-4D85-82F1-C0662CFFFF3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940DCD-79FB-419D-A2F8-F9E4EE920A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DD9667-0030-4FCB-9CA3-D63FE2141D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dirty="0"/>
          </a:p>
        </p:txBody>
      </p:sp>
      <p:sp>
        <p:nvSpPr>
          <p:cNvPr id="5" name="フッター プレースホルダー 4">
            <a:extLst>
              <a:ext uri="{FF2B5EF4-FFF2-40B4-BE49-F238E27FC236}">
                <a16:creationId xmlns:a16="http://schemas.microsoft.com/office/drawing/2014/main" id="{619FE556-F656-4065-88AB-FE12967CCA6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dirty="0"/>
          </a:p>
        </p:txBody>
      </p:sp>
      <p:sp>
        <p:nvSpPr>
          <p:cNvPr id="6" name="スライド番号プレースホルダー 5">
            <a:extLst>
              <a:ext uri="{FF2B5EF4-FFF2-40B4-BE49-F238E27FC236}">
                <a16:creationId xmlns:a16="http://schemas.microsoft.com/office/drawing/2014/main" id="{FDCFD063-E88D-4440-BE06-094179DD84F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193BECF9-A107-44D7-A88C-DF086B2C097B}" type="slidenum">
              <a:rPr lang="en-US" altLang="ja-JP" smtClean="0"/>
              <a:pPr>
                <a:defRPr/>
              </a:pPr>
              <a:t>‹#›</a:t>
            </a:fld>
            <a:endParaRPr lang="en-US" altLang="ja-JP" dirty="0"/>
          </a:p>
        </p:txBody>
      </p:sp>
    </p:spTree>
    <p:extLst>
      <p:ext uri="{BB962C8B-B14F-4D97-AF65-F5344CB8AC3E}">
        <p14:creationId xmlns:p14="http://schemas.microsoft.com/office/powerpoint/2010/main" val="1688393166"/>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ransition spd="slow">
    <p:fade thruBlk="1"/>
  </p:transition>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7.png"/><Relationship Id="rId7"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image" Target="../media/image50.jpg"/><Relationship Id="rId3" Type="http://schemas.openxmlformats.org/officeDocument/2006/relationships/image" Target="../media/image40.jpg"/><Relationship Id="rId7" Type="http://schemas.openxmlformats.org/officeDocument/2006/relationships/image" Target="../media/image44.jpg"/><Relationship Id="rId12" Type="http://schemas.openxmlformats.org/officeDocument/2006/relationships/image" Target="../media/image49.jp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3.jpg"/><Relationship Id="rId11" Type="http://schemas.openxmlformats.org/officeDocument/2006/relationships/image" Target="../media/image48.jpg"/><Relationship Id="rId5" Type="http://schemas.openxmlformats.org/officeDocument/2006/relationships/image" Target="../media/image42.jpg"/><Relationship Id="rId15" Type="http://schemas.openxmlformats.org/officeDocument/2006/relationships/image" Target="../media/image52.jpg"/><Relationship Id="rId10" Type="http://schemas.openxmlformats.org/officeDocument/2006/relationships/image" Target="../media/image47.jpg"/><Relationship Id="rId4" Type="http://schemas.openxmlformats.org/officeDocument/2006/relationships/image" Target="../media/image41.jpg"/><Relationship Id="rId9" Type="http://schemas.openxmlformats.org/officeDocument/2006/relationships/image" Target="../media/image46.jpg"/><Relationship Id="rId14" Type="http://schemas.openxmlformats.org/officeDocument/2006/relationships/image" Target="../media/image51.jp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17.png"/><Relationship Id="rId7"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863588" y="2236971"/>
            <a:ext cx="7416824"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メイリオ" pitchFamily="50" charset="-128"/>
                <a:cs typeface="メイリオ" pitchFamily="50" charset="-128"/>
              </a:defRPr>
            </a:lvl1pPr>
            <a:lvl2pPr marL="742950" indent="-285750" eaLnBrk="0" hangingPunct="0">
              <a:defRPr kumimoji="1">
                <a:solidFill>
                  <a:schemeClr val="tx1"/>
                </a:solidFill>
                <a:latin typeface="Calibri" pitchFamily="34" charset="0"/>
                <a:ea typeface="メイリオ" pitchFamily="50" charset="-128"/>
                <a:cs typeface="メイリオ" pitchFamily="50" charset="-128"/>
              </a:defRPr>
            </a:lvl2pPr>
            <a:lvl3pPr marL="1143000" indent="-228600" eaLnBrk="0" hangingPunct="0">
              <a:defRPr kumimoji="1">
                <a:solidFill>
                  <a:schemeClr val="tx1"/>
                </a:solidFill>
                <a:latin typeface="Calibri" pitchFamily="34" charset="0"/>
                <a:ea typeface="メイリオ" pitchFamily="50" charset="-128"/>
                <a:cs typeface="メイリオ" pitchFamily="50" charset="-128"/>
              </a:defRPr>
            </a:lvl3pPr>
            <a:lvl4pPr marL="1600200" indent="-228600" eaLnBrk="0" hangingPunct="0">
              <a:defRPr kumimoji="1">
                <a:solidFill>
                  <a:schemeClr val="tx1"/>
                </a:solidFill>
                <a:latin typeface="Calibri" pitchFamily="34" charset="0"/>
                <a:ea typeface="メイリオ" pitchFamily="50" charset="-128"/>
                <a:cs typeface="メイリオ" pitchFamily="50" charset="-128"/>
              </a:defRPr>
            </a:lvl4pPr>
            <a:lvl5pPr marL="2057400" indent="-228600" eaLnBrk="0" hangingPunct="0">
              <a:defRPr kumimoji="1">
                <a:solidFill>
                  <a:schemeClr val="tx1"/>
                </a:solidFill>
                <a:latin typeface="Calibri" pitchFamily="34" charset="0"/>
                <a:ea typeface="メイリオ" pitchFamily="50" charset="-128"/>
                <a:cs typeface="メイリオ"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メイリオ" pitchFamily="50" charset="-128"/>
                <a:cs typeface="メイリオ"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メイリオ" pitchFamily="50" charset="-128"/>
                <a:cs typeface="メイリオ"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メイリオ" pitchFamily="50" charset="-128"/>
                <a:cs typeface="メイリオ"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メイリオ" pitchFamily="50" charset="-128"/>
                <a:cs typeface="メイリオ" pitchFamily="50" charset="-128"/>
              </a:defRPr>
            </a:lvl9pPr>
          </a:lstStyle>
          <a:p>
            <a:pPr algn="ctr" eaLnBrk="1" hangingPunct="1">
              <a:spcAft>
                <a:spcPts val="1200"/>
              </a:spcAft>
            </a:pPr>
            <a:r>
              <a:rPr lang="ja-JP" altLang="en-US" sz="4400" b="1" dirty="0">
                <a:latin typeface="メイリオ" pitchFamily="50" charset="-128"/>
              </a:rPr>
              <a:t>第</a:t>
            </a:r>
            <a:r>
              <a:rPr lang="en-US" altLang="ja-JP" sz="4400" b="1" dirty="0">
                <a:latin typeface="メイリオ" pitchFamily="50" charset="-128"/>
              </a:rPr>
              <a:t>12</a:t>
            </a:r>
            <a:r>
              <a:rPr lang="ja-JP" altLang="en-US" sz="4400" b="1" dirty="0">
                <a:latin typeface="メイリオ" pitchFamily="50" charset="-128"/>
              </a:rPr>
              <a:t>回　リスクに備える②</a:t>
            </a:r>
            <a:endParaRPr lang="en-US" altLang="ja-JP" sz="4400" b="1" dirty="0">
              <a:latin typeface="メイリオ" pitchFamily="50" charset="-128"/>
            </a:endParaRPr>
          </a:p>
          <a:p>
            <a:pPr algn="ctr" eaLnBrk="1" hangingPunct="1"/>
            <a:r>
              <a:rPr lang="ja-JP" altLang="en-US" sz="4400" b="1" dirty="0">
                <a:latin typeface="メイリオ" pitchFamily="50" charset="-128"/>
              </a:rPr>
              <a:t>─ 損害保険を中心に ─</a:t>
            </a:r>
          </a:p>
        </p:txBody>
      </p:sp>
      <p:sp>
        <p:nvSpPr>
          <p:cNvPr id="11" name="正方形/長方形 10"/>
          <p:cNvSpPr/>
          <p:nvPr/>
        </p:nvSpPr>
        <p:spPr>
          <a:xfrm>
            <a:off x="548639" y="908720"/>
            <a:ext cx="3436219"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ysClr val="windowText" lastClr="000000"/>
                </a:solidFill>
                <a:effectLst/>
                <a:uLnTx/>
                <a:uFillTx/>
                <a:latin typeface="メイリオ" panose="020B0604030504040204" pitchFamily="50" charset="-128"/>
                <a:ea typeface="メイリオ" panose="020B0604030504040204" pitchFamily="50" charset="-128"/>
              </a:rPr>
              <a:t>金融リテラシー連続講義</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a:extLst>
              <a:ext uri="{FF2B5EF4-FFF2-40B4-BE49-F238E27FC236}">
                <a16:creationId xmlns:a16="http://schemas.microsoft.com/office/drawing/2014/main" id="{082BA325-0975-4C53-B379-03DBA2C80824}"/>
              </a:ext>
            </a:extLst>
          </p:cNvPr>
          <p:cNvSpPr txBox="1">
            <a:spLocks/>
          </p:cNvSpPr>
          <p:nvPr/>
        </p:nvSpPr>
        <p:spPr>
          <a:xfrm>
            <a:off x="8009395" y="6227771"/>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10</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7" name="Text Box 4">
            <a:extLst>
              <a:ext uri="{FF2B5EF4-FFF2-40B4-BE49-F238E27FC236}">
                <a16:creationId xmlns:a16="http://schemas.microsoft.com/office/drawing/2014/main" id="{790FAB4F-2190-48E8-BF11-0421ABC7BA52}"/>
              </a:ext>
            </a:extLst>
          </p:cNvPr>
          <p:cNvSpPr txBox="1">
            <a:spLocks noChangeArrowheads="1"/>
          </p:cNvSpPr>
          <p:nvPr/>
        </p:nvSpPr>
        <p:spPr bwMode="auto">
          <a:xfrm>
            <a:off x="290695" y="903441"/>
            <a:ext cx="8610280"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ja-JP" altLang="en-US" sz="2400" dirty="0">
                <a:latin typeface="BIZ UDPゴシック" panose="020B0400000000000000" pitchFamily="50" charset="-128"/>
                <a:ea typeface="BIZ UDPゴシック" panose="020B0400000000000000" pitchFamily="50" charset="-128"/>
              </a:rPr>
              <a:t>　問題３</a:t>
            </a:r>
          </a:p>
        </p:txBody>
      </p:sp>
      <p:graphicFrame>
        <p:nvGraphicFramePr>
          <p:cNvPr id="2" name="表 2">
            <a:extLst>
              <a:ext uri="{FF2B5EF4-FFF2-40B4-BE49-F238E27FC236}">
                <a16:creationId xmlns:a16="http://schemas.microsoft.com/office/drawing/2014/main" id="{EDC80DA9-B7E9-4CBA-BE70-39705F652775}"/>
              </a:ext>
            </a:extLst>
          </p:cNvPr>
          <p:cNvGraphicFramePr>
            <a:graphicFrameLocks noGrp="1"/>
          </p:cNvGraphicFramePr>
          <p:nvPr>
            <p:extLst>
              <p:ext uri="{D42A27DB-BD31-4B8C-83A1-F6EECF244321}">
                <p14:modId xmlns:p14="http://schemas.microsoft.com/office/powerpoint/2010/main" val="2858351483"/>
              </p:ext>
            </p:extLst>
          </p:nvPr>
        </p:nvGraphicFramePr>
        <p:xfrm>
          <a:off x="290695" y="1482698"/>
          <a:ext cx="8610280" cy="3962400"/>
        </p:xfrm>
        <a:graphic>
          <a:graphicData uri="http://schemas.openxmlformats.org/drawingml/2006/table">
            <a:tbl>
              <a:tblPr firstRow="1" bandRow="1">
                <a:tableStyleId>{5940675A-B579-460E-94D1-54222C63F5DA}</a:tableStyleId>
              </a:tblPr>
              <a:tblGrid>
                <a:gridCol w="7966897">
                  <a:extLst>
                    <a:ext uri="{9D8B030D-6E8A-4147-A177-3AD203B41FA5}">
                      <a16:colId xmlns:a16="http://schemas.microsoft.com/office/drawing/2014/main" val="4041811294"/>
                    </a:ext>
                  </a:extLst>
                </a:gridCol>
                <a:gridCol w="643383">
                  <a:extLst>
                    <a:ext uri="{9D8B030D-6E8A-4147-A177-3AD203B41FA5}">
                      <a16:colId xmlns:a16="http://schemas.microsoft.com/office/drawing/2014/main" val="3665128701"/>
                    </a:ext>
                  </a:extLst>
                </a:gridCol>
              </a:tblGrid>
              <a:tr h="306206">
                <a:tc>
                  <a:txBody>
                    <a:bodyPr/>
                    <a:lstStyle/>
                    <a:p>
                      <a:pPr marL="177800" indent="-177800"/>
                      <a:r>
                        <a:rPr kumimoji="1" lang="ja-JP" altLang="en-US" sz="1600" dirty="0">
                          <a:latin typeface="BIZ UDPゴシック" panose="020B0400000000000000" pitchFamily="50" charset="-128"/>
                          <a:ea typeface="BIZ UDPゴシック" panose="020B0400000000000000" pitchFamily="50" charset="-128"/>
                        </a:rPr>
                        <a:t>　自動車事故への対処法として適切な方法を選択肢から選んでください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p>
                  </a:txBody>
                  <a:tcPr>
                    <a:solidFill>
                      <a:srgbClr val="CCFFCC"/>
                    </a:solidFill>
                  </a:tcPr>
                </a:tc>
                <a:tc>
                  <a:txBody>
                    <a:bodyPr/>
                    <a:lstStyle/>
                    <a:p>
                      <a:r>
                        <a:rPr kumimoji="1" lang="ja-JP" altLang="en-US" sz="1600" dirty="0">
                          <a:latin typeface="BIZ UDPゴシック" panose="020B0400000000000000" pitchFamily="50" charset="-128"/>
                          <a:ea typeface="BIZ UDPゴシック" panose="020B0400000000000000" pitchFamily="50" charset="-128"/>
                        </a:rPr>
                        <a:t>回答</a:t>
                      </a:r>
                    </a:p>
                  </a:txBody>
                  <a:tcPr>
                    <a:solidFill>
                      <a:srgbClr val="CCFFCC"/>
                    </a:solidFill>
                  </a:tcPr>
                </a:tc>
                <a:extLst>
                  <a:ext uri="{0D108BD9-81ED-4DB2-BD59-A6C34878D82A}">
                    <a16:rowId xmlns:a16="http://schemas.microsoft.com/office/drawing/2014/main" val="1753375684"/>
                  </a:ext>
                </a:extLst>
              </a:tr>
              <a:tr h="306206">
                <a:tc>
                  <a:txBody>
                    <a:bodyPr/>
                    <a:lstStyle/>
                    <a:p>
                      <a:r>
                        <a:rPr kumimoji="1" lang="en-US" altLang="ja-JP" sz="1600" dirty="0">
                          <a:latin typeface="BIZ UDPゴシック" panose="020B0400000000000000" pitchFamily="50" charset="-128"/>
                          <a:ea typeface="BIZ UDPゴシック" panose="020B0400000000000000" pitchFamily="50" charset="-128"/>
                        </a:rPr>
                        <a:t>(1) </a:t>
                      </a:r>
                      <a:r>
                        <a:rPr kumimoji="1" lang="ja-JP" altLang="en-US" sz="1600" dirty="0">
                          <a:latin typeface="BIZ UDPゴシック" panose="020B0400000000000000" pitchFamily="50" charset="-128"/>
                          <a:ea typeface="BIZ UDPゴシック" panose="020B0400000000000000" pitchFamily="50" charset="-128"/>
                        </a:rPr>
                        <a:t>事故の発生確率をゼロにする。</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99944828"/>
                  </a:ext>
                </a:extLst>
              </a:tr>
              <a:tr h="306206">
                <a:tc>
                  <a:txBody>
                    <a:bodyPr/>
                    <a:lstStyle/>
                    <a:p>
                      <a:r>
                        <a:rPr kumimoji="1" lang="en-US" altLang="ja-JP" sz="1600" dirty="0">
                          <a:latin typeface="BIZ UDPゴシック" panose="020B0400000000000000" pitchFamily="50" charset="-128"/>
                          <a:ea typeface="BIZ UDPゴシック" panose="020B0400000000000000" pitchFamily="50" charset="-128"/>
                        </a:rPr>
                        <a:t>(2) </a:t>
                      </a:r>
                      <a:r>
                        <a:rPr kumimoji="1" lang="ja-JP" altLang="en-US" sz="1600" dirty="0">
                          <a:latin typeface="BIZ UDPゴシック" panose="020B0400000000000000" pitchFamily="50" charset="-128"/>
                          <a:ea typeface="BIZ UDPゴシック" panose="020B0400000000000000" pitchFamily="50" charset="-128"/>
                        </a:rPr>
                        <a:t>事故の発生を予防する。</a:t>
                      </a: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276850846"/>
                  </a:ext>
                </a:extLst>
              </a:tr>
              <a:tr h="306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Pゴシック" panose="020B0400000000000000" pitchFamily="50" charset="-128"/>
                          <a:ea typeface="BIZ UDPゴシック" panose="020B0400000000000000" pitchFamily="50" charset="-128"/>
                        </a:rPr>
                        <a:t>(3)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リスクを自分自身で保有する。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20945255"/>
                  </a:ext>
                </a:extLst>
              </a:tr>
              <a:tr h="306206">
                <a:tc>
                  <a:txBody>
                    <a:bodyPr/>
                    <a:lstStyle/>
                    <a:p>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リスクを第三者に移転する。</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29952401"/>
                  </a:ext>
                </a:extLst>
              </a:tr>
              <a:tr h="306206">
                <a:tc gridSpan="2">
                  <a:txBody>
                    <a:bodyPr/>
                    <a:lstStyle/>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選択肢</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CCFFCC"/>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solidFill>
                      <a:srgbClr val="CCFFCC"/>
                    </a:solidFill>
                  </a:tcPr>
                </a:tc>
                <a:extLst>
                  <a:ext uri="{0D108BD9-81ED-4DB2-BD59-A6C34878D82A}">
                    <a16:rowId xmlns:a16="http://schemas.microsoft.com/office/drawing/2014/main" val="236347200"/>
                  </a:ext>
                </a:extLst>
              </a:tr>
              <a:tr h="3062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Ａ．もしもの事故による損害に備えて貯蓄をしておく。</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343458288"/>
                  </a:ext>
                </a:extLst>
              </a:tr>
              <a:tr h="306206">
                <a:tc gridSpan="2">
                  <a:txBody>
                    <a:bodyPr/>
                    <a:lstStyle/>
                    <a:p>
                      <a:r>
                        <a:rPr kumimoji="1" lang="ja-JP" altLang="en-US" sz="1600" dirty="0">
                          <a:latin typeface="BIZ UDPゴシック" panose="020B0400000000000000" pitchFamily="50" charset="-128"/>
                          <a:ea typeface="BIZ UDPゴシック" panose="020B0400000000000000" pitchFamily="50" charset="-128"/>
                        </a:rPr>
                        <a:t>Ｂ．保険に加入する。</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a:tc>
                <a:tc hMerge="1">
                  <a:txBody>
                    <a:bodyPr/>
                    <a:lstStyle/>
                    <a:p>
                      <a:endPar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958490076"/>
                  </a:ext>
                </a:extLst>
              </a:tr>
              <a:tr h="306206">
                <a:tc gridSpan="2">
                  <a:txBody>
                    <a:bodyPr/>
                    <a:lstStyle/>
                    <a:p>
                      <a:r>
                        <a:rPr kumimoji="1" lang="ja-JP" altLang="en-US" sz="1600" dirty="0">
                          <a:latin typeface="BIZ UDPゴシック" panose="020B0400000000000000" pitchFamily="50" charset="-128"/>
                          <a:ea typeface="BIZ UDPゴシック" panose="020B0400000000000000" pitchFamily="50" charset="-128"/>
                        </a:rPr>
                        <a:t>Ｃ．安全運転支援システム搭載のくるまを購入する。</a:t>
                      </a: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397055237"/>
                  </a:ext>
                </a:extLst>
              </a:tr>
              <a:tr h="306206">
                <a:tc gridSpan="2">
                  <a:txBody>
                    <a:bodyPr/>
                    <a:lstStyle/>
                    <a:p>
                      <a:r>
                        <a:rPr kumimoji="1" lang="ja-JP" altLang="en-US" sz="1600" dirty="0">
                          <a:latin typeface="BIZ UDPゴシック" panose="020B0400000000000000" pitchFamily="50" charset="-128"/>
                          <a:ea typeface="BIZ UDPゴシック" panose="020B0400000000000000" pitchFamily="50" charset="-128"/>
                        </a:rPr>
                        <a:t>Ｄ．運転をしない。</a:t>
                      </a: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749067980"/>
                  </a:ext>
                </a:extLst>
              </a:tr>
              <a:tr h="306206">
                <a:tc gridSpan="2">
                  <a:txBody>
                    <a:bodyPr/>
                    <a:lstStyle/>
                    <a:p>
                      <a:r>
                        <a:rPr kumimoji="1" lang="ja-JP" altLang="en-US" sz="1600" dirty="0">
                          <a:latin typeface="BIZ UDPゴシック" panose="020B0400000000000000" pitchFamily="50" charset="-128"/>
                          <a:ea typeface="BIZ UDPゴシック" panose="020B0400000000000000" pitchFamily="50" charset="-128"/>
                        </a:rPr>
                        <a:t>Ｅ．安全運転を心がける。</a:t>
                      </a: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983506997"/>
                  </a:ext>
                </a:extLst>
              </a:tr>
              <a:tr h="25458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＜出典＞日本損害保険協会「明るい未来へ</a:t>
                      </a:r>
                      <a:r>
                        <a:rPr lang="en-US" altLang="ja-JP" sz="1200" kern="0" dirty="0">
                          <a:solidFill>
                            <a:srgbClr val="0000FF"/>
                          </a:solidFill>
                          <a:latin typeface="BIZ UDゴシック" panose="020B0400000000000000" pitchFamily="49" charset="-128"/>
                          <a:ea typeface="BIZ UDゴシック" panose="020B0400000000000000" pitchFamily="49" charset="-128"/>
                        </a:rPr>
                        <a:t>TRY</a:t>
                      </a:r>
                      <a:r>
                        <a:rPr lang="ja-JP" altLang="en-US" sz="1200" kern="0" dirty="0">
                          <a:solidFill>
                            <a:srgbClr val="0000FF"/>
                          </a:solidFill>
                          <a:latin typeface="BIZ UDゴシック" panose="020B0400000000000000" pitchFamily="49" charset="-128"/>
                          <a:ea typeface="BIZ UDゴシック" panose="020B0400000000000000" pitchFamily="49" charset="-128"/>
                        </a:rPr>
                        <a:t>！～リスクと備え～」</a:t>
                      </a:r>
                      <a:r>
                        <a:rPr lang="en-US" altLang="ja-JP" sz="1200" kern="0" dirty="0">
                          <a:solidFill>
                            <a:srgbClr val="0000FF"/>
                          </a:solidFill>
                          <a:latin typeface="BIZ UDゴシック" panose="020B0400000000000000" pitchFamily="49" charset="-128"/>
                          <a:ea typeface="BIZ UDゴシック" panose="020B0400000000000000" pitchFamily="49" charset="-128"/>
                        </a:rPr>
                        <a:t>15</a:t>
                      </a:r>
                      <a:r>
                        <a:rPr lang="ja-JP" altLang="en-US" sz="1200" kern="0" dirty="0">
                          <a:solidFill>
                            <a:srgbClr val="0000FF"/>
                          </a:solidFill>
                          <a:latin typeface="BIZ UDゴシック" panose="020B0400000000000000" pitchFamily="49" charset="-128"/>
                          <a:ea typeface="BIZ UDゴシック" panose="020B0400000000000000" pitchFamily="49" charset="-128"/>
                        </a:rPr>
                        <a:t>頁より。</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0" dirty="0">
                        <a:solidFill>
                          <a:srgbClr val="0000FF"/>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94264552"/>
                  </a:ext>
                </a:extLst>
              </a:tr>
            </a:tbl>
          </a:graphicData>
        </a:graphic>
      </p:graphicFrame>
      <p:sp>
        <p:nvSpPr>
          <p:cNvPr id="9" name="Rectangle 7">
            <a:extLst>
              <a:ext uri="{FF2B5EF4-FFF2-40B4-BE49-F238E27FC236}">
                <a16:creationId xmlns:a16="http://schemas.microsoft.com/office/drawing/2014/main" id="{53D7D6AF-E808-4854-9847-0CAA492978D0}"/>
              </a:ext>
            </a:extLst>
          </p:cNvPr>
          <p:cNvSpPr>
            <a:spLocks noChangeArrowheads="1"/>
          </p:cNvSpPr>
          <p:nvPr/>
        </p:nvSpPr>
        <p:spPr bwMode="auto">
          <a:xfrm>
            <a:off x="256357" y="195107"/>
            <a:ext cx="8644618"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2.</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2069372654"/>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a:extLst>
              <a:ext uri="{FF2B5EF4-FFF2-40B4-BE49-F238E27FC236}">
                <a16:creationId xmlns:a16="http://schemas.microsoft.com/office/drawing/2014/main" id="{082BA325-0975-4C53-B379-03DBA2C80824}"/>
              </a:ext>
            </a:extLst>
          </p:cNvPr>
          <p:cNvSpPr txBox="1">
            <a:spLocks/>
          </p:cNvSpPr>
          <p:nvPr/>
        </p:nvSpPr>
        <p:spPr>
          <a:xfrm>
            <a:off x="8051385" y="6091095"/>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11</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7" name="Text Box 4">
            <a:extLst>
              <a:ext uri="{FF2B5EF4-FFF2-40B4-BE49-F238E27FC236}">
                <a16:creationId xmlns:a16="http://schemas.microsoft.com/office/drawing/2014/main" id="{790FAB4F-2190-48E8-BF11-0421ABC7BA52}"/>
              </a:ext>
            </a:extLst>
          </p:cNvPr>
          <p:cNvSpPr txBox="1">
            <a:spLocks noChangeArrowheads="1"/>
          </p:cNvSpPr>
          <p:nvPr/>
        </p:nvSpPr>
        <p:spPr bwMode="auto">
          <a:xfrm>
            <a:off x="290695" y="903441"/>
            <a:ext cx="8610280"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ja-JP" altLang="en-US" sz="2400" dirty="0">
                <a:latin typeface="BIZ UDPゴシック" panose="020B0400000000000000" pitchFamily="50" charset="-128"/>
                <a:ea typeface="BIZ UDPゴシック" panose="020B0400000000000000" pitchFamily="50" charset="-128"/>
              </a:rPr>
              <a:t>　問題３：正解</a:t>
            </a:r>
          </a:p>
        </p:txBody>
      </p:sp>
      <p:graphicFrame>
        <p:nvGraphicFramePr>
          <p:cNvPr id="2" name="表 2">
            <a:extLst>
              <a:ext uri="{FF2B5EF4-FFF2-40B4-BE49-F238E27FC236}">
                <a16:creationId xmlns:a16="http://schemas.microsoft.com/office/drawing/2014/main" id="{EDC80DA9-B7E9-4CBA-BE70-39705F652775}"/>
              </a:ext>
            </a:extLst>
          </p:cNvPr>
          <p:cNvGraphicFramePr>
            <a:graphicFrameLocks noGrp="1"/>
          </p:cNvGraphicFramePr>
          <p:nvPr>
            <p:extLst>
              <p:ext uri="{D42A27DB-BD31-4B8C-83A1-F6EECF244321}">
                <p14:modId xmlns:p14="http://schemas.microsoft.com/office/powerpoint/2010/main" val="1902711424"/>
              </p:ext>
            </p:extLst>
          </p:nvPr>
        </p:nvGraphicFramePr>
        <p:xfrm>
          <a:off x="290695" y="1482698"/>
          <a:ext cx="8610280" cy="3261360"/>
        </p:xfrm>
        <a:graphic>
          <a:graphicData uri="http://schemas.openxmlformats.org/drawingml/2006/table">
            <a:tbl>
              <a:tblPr firstRow="1" bandRow="1">
                <a:tableStyleId>{5940675A-B579-460E-94D1-54222C63F5DA}</a:tableStyleId>
              </a:tblPr>
              <a:tblGrid>
                <a:gridCol w="3441550">
                  <a:extLst>
                    <a:ext uri="{9D8B030D-6E8A-4147-A177-3AD203B41FA5}">
                      <a16:colId xmlns:a16="http://schemas.microsoft.com/office/drawing/2014/main" val="4041811294"/>
                    </a:ext>
                  </a:extLst>
                </a:gridCol>
                <a:gridCol w="5168730">
                  <a:extLst>
                    <a:ext uri="{9D8B030D-6E8A-4147-A177-3AD203B41FA5}">
                      <a16:colId xmlns:a16="http://schemas.microsoft.com/office/drawing/2014/main" val="3665128701"/>
                    </a:ext>
                  </a:extLst>
                </a:gridCol>
              </a:tblGrid>
              <a:tr h="3062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問題</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自動車事故への対処法として適切な方法を選択肢から選んでください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複数回答可</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p>
                  </a:txBody>
                  <a:tcPr>
                    <a:solidFill>
                      <a:srgbClr val="CCFFCC"/>
                    </a:solidFill>
                  </a:tcPr>
                </a:tc>
                <a:tc hMerge="1">
                  <a:txBody>
                    <a:bodyPr/>
                    <a:lstStyle/>
                    <a:p>
                      <a:endParaRPr kumimoji="1" lang="ja-JP" altLang="en-US"/>
                    </a:p>
                  </a:txBody>
                  <a:tcPr/>
                </a:tc>
                <a:extLst>
                  <a:ext uri="{0D108BD9-81ED-4DB2-BD59-A6C34878D82A}">
                    <a16:rowId xmlns:a16="http://schemas.microsoft.com/office/drawing/2014/main" val="3221566447"/>
                  </a:ext>
                </a:extLst>
              </a:tr>
              <a:tr h="306206">
                <a:tc>
                  <a:txBody>
                    <a:bodyPr/>
                    <a:lstStyle/>
                    <a:p>
                      <a:pPr marL="177800" indent="-177800"/>
                      <a:r>
                        <a:rPr kumimoji="1" lang="ja-JP" altLang="en-US" sz="1600" dirty="0">
                          <a:latin typeface="BIZ UDPゴシック" panose="020B0400000000000000" pitchFamily="50" charset="-128"/>
                          <a:ea typeface="BIZ UDPゴシック" panose="020B0400000000000000" pitchFamily="50" charset="-128"/>
                        </a:rPr>
                        <a:t>・自動車事故への対処法</a:t>
                      </a:r>
                    </a:p>
                  </a:txBody>
                  <a:tcPr>
                    <a:solidFill>
                      <a:srgbClr val="FFFFCC"/>
                    </a:solidFill>
                  </a:tcPr>
                </a:tc>
                <a:tc>
                  <a:txBody>
                    <a:bodyPr/>
                    <a:lstStyle/>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正解</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自動車事故への対処法として適切な方法</a:t>
                      </a:r>
                    </a:p>
                  </a:txBody>
                  <a:tcPr>
                    <a:solidFill>
                      <a:srgbClr val="FFFFCC"/>
                    </a:solidFill>
                  </a:tcPr>
                </a:tc>
                <a:extLst>
                  <a:ext uri="{0D108BD9-81ED-4DB2-BD59-A6C34878D82A}">
                    <a16:rowId xmlns:a16="http://schemas.microsoft.com/office/drawing/2014/main" val="1753375684"/>
                  </a:ext>
                </a:extLst>
              </a:tr>
              <a:tr h="306206">
                <a:tc>
                  <a:txBody>
                    <a:bodyPr/>
                    <a:lstStyle/>
                    <a:p>
                      <a:r>
                        <a:rPr kumimoji="1" lang="en-US" altLang="ja-JP" sz="1600" dirty="0">
                          <a:latin typeface="BIZ UDPゴシック" panose="020B0400000000000000" pitchFamily="50" charset="-128"/>
                          <a:ea typeface="BIZ UDPゴシック" panose="020B0400000000000000" pitchFamily="50" charset="-128"/>
                        </a:rPr>
                        <a:t>(1) </a:t>
                      </a:r>
                      <a:r>
                        <a:rPr kumimoji="1" lang="ja-JP" altLang="en-US" sz="1600" dirty="0">
                          <a:latin typeface="BIZ UDPゴシック" panose="020B0400000000000000" pitchFamily="50" charset="-128"/>
                          <a:ea typeface="BIZ UDPゴシック" panose="020B0400000000000000" pitchFamily="50" charset="-128"/>
                        </a:rPr>
                        <a:t>事故の発生確率をゼロにする。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Ｄ．運転をしない。</a:t>
                      </a:r>
                    </a:p>
                    <a:p>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99944828"/>
                  </a:ext>
                </a:extLst>
              </a:tr>
              <a:tr h="306206">
                <a:tc>
                  <a:txBody>
                    <a:bodyPr/>
                    <a:lstStyle/>
                    <a:p>
                      <a:r>
                        <a:rPr kumimoji="1" lang="en-US" altLang="ja-JP" sz="1600" dirty="0">
                          <a:latin typeface="BIZ UDPゴシック" panose="020B0400000000000000" pitchFamily="50" charset="-128"/>
                          <a:ea typeface="BIZ UDPゴシック" panose="020B0400000000000000" pitchFamily="50" charset="-128"/>
                        </a:rPr>
                        <a:t>(2) </a:t>
                      </a:r>
                      <a:r>
                        <a:rPr kumimoji="1" lang="ja-JP" altLang="en-US" sz="1600" dirty="0">
                          <a:latin typeface="BIZ UDPゴシック" panose="020B0400000000000000" pitchFamily="50" charset="-128"/>
                          <a:ea typeface="BIZ UDPゴシック" panose="020B0400000000000000" pitchFamily="50" charset="-128"/>
                        </a:rPr>
                        <a:t>事故の発生を予防する。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Ｃ．安全運転支援システム搭載のくるまを購入する。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Ｅ．安全運転を心がける。</a:t>
                      </a:r>
                    </a:p>
                  </a:txBody>
                  <a:tcPr/>
                </a:tc>
                <a:extLst>
                  <a:ext uri="{0D108BD9-81ED-4DB2-BD59-A6C34878D82A}">
                    <a16:rowId xmlns:a16="http://schemas.microsoft.com/office/drawing/2014/main" val="1276850846"/>
                  </a:ext>
                </a:extLst>
              </a:tr>
              <a:tr h="306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リスクを自分自身で保有する。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Ａ．もしもの事故による損害に備えて貯蓄をしておく。</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20945255"/>
                  </a:ext>
                </a:extLst>
              </a:tr>
              <a:tr h="306206">
                <a:tc>
                  <a:txBody>
                    <a:bodyPr/>
                    <a:lstStyle/>
                    <a:p>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リスクを第三者に移転する。</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Ｂ．保険に加入する。</a:t>
                      </a:r>
                      <a:endParaRPr kumimoji="1" lang="en-US" altLang="ja-JP" sz="16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129952401"/>
                  </a:ext>
                </a:extLst>
              </a:tr>
              <a:tr h="25458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＜出典＞日本損害保険協会「明るい未来へ</a:t>
                      </a:r>
                      <a:r>
                        <a:rPr lang="en-US" altLang="ja-JP" sz="1200" kern="0" dirty="0">
                          <a:solidFill>
                            <a:srgbClr val="0000FF"/>
                          </a:solidFill>
                          <a:latin typeface="BIZ UDゴシック" panose="020B0400000000000000" pitchFamily="49" charset="-128"/>
                          <a:ea typeface="BIZ UDゴシック" panose="020B0400000000000000" pitchFamily="49" charset="-128"/>
                        </a:rPr>
                        <a:t>TRY</a:t>
                      </a:r>
                      <a:r>
                        <a:rPr lang="ja-JP" altLang="en-US" sz="1200" kern="0" dirty="0">
                          <a:solidFill>
                            <a:srgbClr val="0000FF"/>
                          </a:solidFill>
                          <a:latin typeface="BIZ UDゴシック" panose="020B0400000000000000" pitchFamily="49" charset="-128"/>
                          <a:ea typeface="BIZ UDゴシック" panose="020B0400000000000000" pitchFamily="49" charset="-128"/>
                        </a:rPr>
                        <a:t>！～リスクと備え～」</a:t>
                      </a:r>
                      <a:r>
                        <a:rPr lang="en-US" altLang="ja-JP" sz="1200" kern="0" dirty="0">
                          <a:solidFill>
                            <a:srgbClr val="0000FF"/>
                          </a:solidFill>
                          <a:latin typeface="BIZ UDゴシック" panose="020B0400000000000000" pitchFamily="49" charset="-128"/>
                          <a:ea typeface="BIZ UDゴシック" panose="020B0400000000000000" pitchFamily="49" charset="-128"/>
                        </a:rPr>
                        <a:t>37</a:t>
                      </a:r>
                      <a:r>
                        <a:rPr lang="ja-JP" altLang="en-US" sz="1200" kern="0" dirty="0">
                          <a:solidFill>
                            <a:srgbClr val="0000FF"/>
                          </a:solidFill>
                          <a:latin typeface="BIZ UDゴシック" panose="020B0400000000000000" pitchFamily="49" charset="-128"/>
                          <a:ea typeface="BIZ UDゴシック" panose="020B0400000000000000" pitchFamily="49" charset="-128"/>
                        </a:rPr>
                        <a:t>頁より。</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kern="0" dirty="0">
                        <a:solidFill>
                          <a:srgbClr val="0000FF"/>
                        </a:solidFill>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94264552"/>
                  </a:ext>
                </a:extLst>
              </a:tr>
            </a:tbl>
          </a:graphicData>
        </a:graphic>
      </p:graphicFrame>
      <p:sp>
        <p:nvSpPr>
          <p:cNvPr id="9" name="Rectangle 7">
            <a:extLst>
              <a:ext uri="{FF2B5EF4-FFF2-40B4-BE49-F238E27FC236}">
                <a16:creationId xmlns:a16="http://schemas.microsoft.com/office/drawing/2014/main" id="{727A93C5-2FCF-42E3-9442-AC4A3B67F5CA}"/>
              </a:ext>
            </a:extLst>
          </p:cNvPr>
          <p:cNvSpPr>
            <a:spLocks noChangeArrowheads="1"/>
          </p:cNvSpPr>
          <p:nvPr/>
        </p:nvSpPr>
        <p:spPr bwMode="auto">
          <a:xfrm>
            <a:off x="256357" y="195107"/>
            <a:ext cx="8644618"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2.</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840303303"/>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5">
            <a:extLst>
              <a:ext uri="{FF2B5EF4-FFF2-40B4-BE49-F238E27FC236}">
                <a16:creationId xmlns:a16="http://schemas.microsoft.com/office/drawing/2014/main" id="{1E00A344-BA7B-400D-80DF-EC20D4920CB3}"/>
              </a:ext>
            </a:extLst>
          </p:cNvPr>
          <p:cNvSpPr txBox="1">
            <a:spLocks/>
          </p:cNvSpPr>
          <p:nvPr/>
        </p:nvSpPr>
        <p:spPr>
          <a:xfrm>
            <a:off x="8192108" y="6418293"/>
            <a:ext cx="370407" cy="33855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9pPr>
          </a:lstStyle>
          <a:p>
            <a:pPr algn="r">
              <a:spcBef>
                <a:spcPct val="0"/>
              </a:spcBef>
              <a:buClrTx/>
              <a:buSzTx/>
              <a:buFontTx/>
              <a:buNone/>
            </a:pPr>
            <a:fld id="{9A5A6DEE-CBAD-4BE5-ACDD-D9B5ED987581}" type="slidenum">
              <a:rPr lang="en-US" altLang="ja-JP" sz="1400" b="1" smtClean="0">
                <a:solidFill>
                  <a:srgbClr val="000000"/>
                </a:solidFill>
                <a:latin typeface="ＭＳ ゴシック" panose="020B0609070205080204" pitchFamily="49" charset="-128"/>
                <a:ea typeface="ＭＳ ゴシック" panose="020B0609070205080204" pitchFamily="49" charset="-128"/>
              </a:rPr>
              <a:pPr algn="r">
                <a:spcBef>
                  <a:spcPct val="0"/>
                </a:spcBef>
                <a:buClrTx/>
                <a:buSzTx/>
                <a:buFontTx/>
                <a:buNone/>
              </a:pPr>
              <a:t>12</a:t>
            </a:fld>
            <a:endParaRPr lang="en-US" altLang="ja-JP" sz="1400" b="1" dirty="0">
              <a:solidFill>
                <a:srgbClr val="000000"/>
              </a:solidFill>
              <a:latin typeface="ＭＳ ゴシック" panose="020B0609070205080204" pitchFamily="49" charset="-128"/>
              <a:ea typeface="ＭＳ ゴシック" panose="020B0609070205080204" pitchFamily="49" charset="-128"/>
            </a:endParaRPr>
          </a:p>
        </p:txBody>
      </p:sp>
      <p:sp>
        <p:nvSpPr>
          <p:cNvPr id="21" name="Rectangle 7">
            <a:extLst>
              <a:ext uri="{FF2B5EF4-FFF2-40B4-BE49-F238E27FC236}">
                <a16:creationId xmlns:a16="http://schemas.microsoft.com/office/drawing/2014/main" id="{96B1EC1D-0CF4-4FEF-AA15-0AA7FC98CD59}"/>
              </a:ext>
            </a:extLst>
          </p:cNvPr>
          <p:cNvSpPr>
            <a:spLocks noChangeArrowheads="1"/>
          </p:cNvSpPr>
          <p:nvPr/>
        </p:nvSpPr>
        <p:spPr bwMode="auto">
          <a:xfrm>
            <a:off x="308025" y="239652"/>
            <a:ext cx="8570186"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2.</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sp>
        <p:nvSpPr>
          <p:cNvPr id="22" name="Text Box 4">
            <a:extLst>
              <a:ext uri="{FF2B5EF4-FFF2-40B4-BE49-F238E27FC236}">
                <a16:creationId xmlns:a16="http://schemas.microsoft.com/office/drawing/2014/main" id="{2F56DAD5-41D2-4AF4-AB46-C01C4DB973EA}"/>
              </a:ext>
            </a:extLst>
          </p:cNvPr>
          <p:cNvSpPr txBox="1">
            <a:spLocks noChangeArrowheads="1"/>
          </p:cNvSpPr>
          <p:nvPr/>
        </p:nvSpPr>
        <p:spPr bwMode="auto">
          <a:xfrm>
            <a:off x="315197" y="967531"/>
            <a:ext cx="8570186"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貯蓄と保険</a:t>
            </a:r>
          </a:p>
        </p:txBody>
      </p:sp>
      <p:sp>
        <p:nvSpPr>
          <p:cNvPr id="23" name="正方形/長方形 22">
            <a:extLst>
              <a:ext uri="{FF2B5EF4-FFF2-40B4-BE49-F238E27FC236}">
                <a16:creationId xmlns:a16="http://schemas.microsoft.com/office/drawing/2014/main" id="{872C7CEA-74BF-42AA-808B-7D251AD14ED8}"/>
              </a:ext>
            </a:extLst>
          </p:cNvPr>
          <p:cNvSpPr/>
          <p:nvPr/>
        </p:nvSpPr>
        <p:spPr>
          <a:xfrm>
            <a:off x="299645" y="6479848"/>
            <a:ext cx="8031555" cy="276999"/>
          </a:xfrm>
          <a:prstGeom prst="rect">
            <a:avLst/>
          </a:prstGeom>
        </p:spPr>
        <p:txBody>
          <a:bodyPr wrap="square">
            <a:spAutoFit/>
          </a:bodyPr>
          <a:lstStyle/>
          <a:p>
            <a:pPr marL="0" indent="0" eaLnBrk="1" hangingPunct="1">
              <a:spcBef>
                <a:spcPts val="0"/>
              </a:spcBef>
              <a:buNone/>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＜出典＞日本損害保険協会「明るい未来へ</a:t>
            </a:r>
            <a:r>
              <a:rPr lang="en-US" altLang="ja-JP" sz="1200" kern="0" dirty="0">
                <a:solidFill>
                  <a:srgbClr val="0000FF"/>
                </a:solidFill>
                <a:latin typeface="BIZ UDゴシック" panose="020B0400000000000000" pitchFamily="49" charset="-128"/>
                <a:ea typeface="BIZ UDゴシック" panose="020B0400000000000000" pitchFamily="49" charset="-128"/>
              </a:rPr>
              <a:t>TRY</a:t>
            </a:r>
            <a:r>
              <a:rPr lang="ja-JP" altLang="en-US" sz="1200" kern="0" dirty="0">
                <a:solidFill>
                  <a:srgbClr val="0000FF"/>
                </a:solidFill>
                <a:latin typeface="BIZ UDゴシック" panose="020B0400000000000000" pitchFamily="49" charset="-128"/>
                <a:ea typeface="BIZ UDゴシック" panose="020B0400000000000000" pitchFamily="49" charset="-128"/>
              </a:rPr>
              <a:t>！～リスクと備え～」</a:t>
            </a:r>
            <a:r>
              <a:rPr lang="en-US" altLang="ja-JP" sz="1200" kern="0" dirty="0">
                <a:solidFill>
                  <a:srgbClr val="0000FF"/>
                </a:solidFill>
                <a:latin typeface="BIZ UDゴシック" panose="020B0400000000000000" pitchFamily="49" charset="-128"/>
                <a:ea typeface="BIZ UDゴシック" panose="020B0400000000000000" pitchFamily="49" charset="-128"/>
              </a:rPr>
              <a:t>14</a:t>
            </a:r>
            <a:r>
              <a:rPr lang="ja-JP" altLang="en-US" sz="1200" kern="0" dirty="0">
                <a:solidFill>
                  <a:srgbClr val="0000FF"/>
                </a:solidFill>
                <a:latin typeface="BIZ UDゴシック" panose="020B0400000000000000" pitchFamily="49" charset="-128"/>
                <a:ea typeface="BIZ UDゴシック" panose="020B0400000000000000" pitchFamily="49" charset="-128"/>
              </a:rPr>
              <a:t>頁より。</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4DC84ED7-302D-FF85-6F93-26118CAD0FCD}"/>
              </a:ext>
            </a:extLst>
          </p:cNvPr>
          <p:cNvPicPr>
            <a:picLocks noChangeAspect="1"/>
          </p:cNvPicPr>
          <p:nvPr/>
        </p:nvPicPr>
        <p:blipFill>
          <a:blip r:embed="rId3"/>
          <a:stretch>
            <a:fillRect/>
          </a:stretch>
        </p:blipFill>
        <p:spPr>
          <a:xfrm>
            <a:off x="316261" y="2731708"/>
            <a:ext cx="8021863" cy="3665422"/>
          </a:xfrm>
          <a:prstGeom prst="rect">
            <a:avLst/>
          </a:prstGeom>
        </p:spPr>
      </p:pic>
      <p:graphicFrame>
        <p:nvGraphicFramePr>
          <p:cNvPr id="2" name="表 3">
            <a:extLst>
              <a:ext uri="{FF2B5EF4-FFF2-40B4-BE49-F238E27FC236}">
                <a16:creationId xmlns:a16="http://schemas.microsoft.com/office/drawing/2014/main" id="{6CC18178-41C7-0513-6E96-5B3AFB38E856}"/>
              </a:ext>
            </a:extLst>
          </p:cNvPr>
          <p:cNvGraphicFramePr>
            <a:graphicFrameLocks noGrp="1"/>
          </p:cNvGraphicFramePr>
          <p:nvPr>
            <p:extLst>
              <p:ext uri="{D42A27DB-BD31-4B8C-83A1-F6EECF244321}">
                <p14:modId xmlns:p14="http://schemas.microsoft.com/office/powerpoint/2010/main" val="2955338568"/>
              </p:ext>
            </p:extLst>
          </p:nvPr>
        </p:nvGraphicFramePr>
        <p:xfrm>
          <a:off x="315197" y="1490751"/>
          <a:ext cx="8570186" cy="1158240"/>
        </p:xfrm>
        <a:graphic>
          <a:graphicData uri="http://schemas.openxmlformats.org/drawingml/2006/table">
            <a:tbl>
              <a:tblPr firstRow="1" bandRow="1">
                <a:tableStyleId>{5940675A-B579-460E-94D1-54222C63F5DA}</a:tableStyleId>
              </a:tblPr>
              <a:tblGrid>
                <a:gridCol w="8570186">
                  <a:extLst>
                    <a:ext uri="{9D8B030D-6E8A-4147-A177-3AD203B41FA5}">
                      <a16:colId xmlns:a16="http://schemas.microsoft.com/office/drawing/2014/main" val="3820823322"/>
                    </a:ext>
                  </a:extLst>
                </a:gridCol>
              </a:tblGrid>
              <a:tr h="0">
                <a:tc>
                  <a:txBody>
                    <a:bodyPr/>
                    <a:lstStyle/>
                    <a:p>
                      <a:pPr marL="88900" marR="0" lvl="0" indent="-88900" algn="l" defTabSz="6858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・貯蓄は、お金を貯めている途中で事故に遭った場合、そのときにたまっている金額しか損失をカバーできない。</a:t>
                      </a:r>
                      <a:endParaRPr kumimoji="1" lang="en-US" altLang="ja-JP"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623250964"/>
                  </a:ext>
                </a:extLst>
              </a:tr>
              <a:tr h="159949">
                <a:tc>
                  <a:txBody>
                    <a:bodyPr/>
                    <a:lstStyle/>
                    <a:p>
                      <a:pPr marL="88900" indent="-88900"/>
                      <a:r>
                        <a:rPr kumimoji="1" lang="ja-JP" altLang="en-US" sz="1600" i="0" strike="noStrike" kern="1200" cap="none" spc="0" normalizeH="0" baseline="0" noProof="0" dirty="0">
                          <a:ln>
                            <a:noFill/>
                          </a:ln>
                          <a:solidFill>
                            <a:prstClr val="black"/>
                          </a:solidFill>
                          <a:effectLst/>
                          <a:uLnTx/>
                          <a:uFill>
                            <a:solidFill>
                              <a:srgbClr val="FF0000"/>
                            </a:solidFill>
                          </a:uFill>
                          <a:latin typeface="BIZ UDPゴシック" panose="020B0400000000000000" pitchFamily="50" charset="-128"/>
                          <a:ea typeface="BIZ UDPゴシック" panose="020B0400000000000000" pitchFamily="50" charset="-128"/>
                        </a:rPr>
                        <a:t>・保険は加入の直後から、保険期間中であれば、保険金を受け取ることができるので、不測の出費に備えられる</a:t>
                      </a:r>
                      <a:r>
                        <a:rPr kumimoji="1" lang="ja-JP" altLang="en-US" sz="1600" i="0"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474453674"/>
                  </a:ext>
                </a:extLst>
              </a:tr>
            </a:tbl>
          </a:graphicData>
        </a:graphic>
      </p:graphicFrame>
    </p:spTree>
    <p:extLst>
      <p:ext uri="{BB962C8B-B14F-4D97-AF65-F5344CB8AC3E}">
        <p14:creationId xmlns:p14="http://schemas.microsoft.com/office/powerpoint/2010/main" val="2201227781"/>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5" descr="step1_img_chicken"/>
          <p:cNvSpPr>
            <a:spLocks noChangeArrowheads="1"/>
          </p:cNvSpPr>
          <p:nvPr/>
        </p:nvSpPr>
        <p:spPr bwMode="auto">
          <a:xfrm>
            <a:off x="569194" y="2197006"/>
            <a:ext cx="2232025" cy="25209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33798" name="Rectangle 7" descr="eve_img01"/>
          <p:cNvSpPr>
            <a:spLocks noChangeArrowheads="1"/>
          </p:cNvSpPr>
          <p:nvPr/>
        </p:nvSpPr>
        <p:spPr bwMode="auto">
          <a:xfrm>
            <a:off x="6988681" y="3239123"/>
            <a:ext cx="2016125" cy="2592387"/>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10" name="Rectangle 4"/>
          <p:cNvSpPr>
            <a:spLocks noChangeArrowheads="1"/>
          </p:cNvSpPr>
          <p:nvPr/>
        </p:nvSpPr>
        <p:spPr bwMode="auto">
          <a:xfrm>
            <a:off x="390287" y="1432626"/>
            <a:ext cx="8502990" cy="627062"/>
          </a:xfrm>
          <a:prstGeom prst="rect">
            <a:avLst/>
          </a:prstGeom>
          <a:solidFill>
            <a:srgbClr val="CCFFCC"/>
          </a:solidFill>
          <a:ln w="38100" cmpd="dbl">
            <a:solidFill>
              <a:schemeClr val="tx1"/>
            </a:solidFill>
            <a:miter lim="800000"/>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4500" indent="-444500" eaLnBrk="1" hangingPunct="1">
              <a:spcBef>
                <a:spcPct val="0"/>
              </a:spcBef>
              <a:buFontTx/>
              <a:buNone/>
            </a:pPr>
            <a:r>
              <a:rPr kumimoji="0" lang="ja-JP" altLang="en-US" dirty="0">
                <a:latin typeface="BIZ UDPゴシック" panose="020B0400000000000000" pitchFamily="50" charset="-128"/>
                <a:ea typeface="BIZ UDPゴシック" panose="020B0400000000000000" pitchFamily="50" charset="-128"/>
              </a:rPr>
              <a:t>・「損害保険の精神」を表す言葉は？</a:t>
            </a:r>
          </a:p>
        </p:txBody>
      </p:sp>
      <p:sp>
        <p:nvSpPr>
          <p:cNvPr id="13" name="Rectangle 6">
            <a:extLst>
              <a:ext uri="{FF2B5EF4-FFF2-40B4-BE49-F238E27FC236}">
                <a16:creationId xmlns:a16="http://schemas.microsoft.com/office/drawing/2014/main" id="{986FC34B-2AF7-4B27-B75B-0FAC1FC0DB4E}"/>
              </a:ext>
            </a:extLst>
          </p:cNvPr>
          <p:cNvSpPr>
            <a:spLocks noChangeArrowheads="1"/>
          </p:cNvSpPr>
          <p:nvPr/>
        </p:nvSpPr>
        <p:spPr bwMode="auto">
          <a:xfrm>
            <a:off x="3436605" y="2393504"/>
            <a:ext cx="2728221" cy="172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buNone/>
            </a:pPr>
            <a:r>
              <a:rPr lang="ja-JP" altLang="en-US" sz="2800" dirty="0">
                <a:latin typeface="BIZ UDPゴシック" panose="020B0400000000000000" pitchFamily="50" charset="-128"/>
                <a:ea typeface="BIZ UDPゴシック" panose="020B0400000000000000" pitchFamily="50" charset="-128"/>
              </a:rPr>
              <a:t>１：　互譲</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２：　独立独歩</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buNone/>
            </a:pPr>
            <a:r>
              <a:rPr lang="ja-JP" altLang="en-US" sz="2800" dirty="0">
                <a:latin typeface="BIZ UDPゴシック" panose="020B0400000000000000" pitchFamily="50" charset="-128"/>
                <a:ea typeface="BIZ UDPゴシック" panose="020B0400000000000000" pitchFamily="50" charset="-128"/>
              </a:rPr>
              <a:t>３：　相互扶助</a:t>
            </a:r>
            <a:endParaRPr lang="en-US" altLang="ja-JP" sz="2800" b="1"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buNone/>
            </a:pPr>
            <a:endParaRPr lang="en-US" altLang="ja-JP" dirty="0">
              <a:latin typeface="ＭＳ ゴシック" panose="020B0609070205080204" pitchFamily="49" charset="-128"/>
              <a:ea typeface="ＭＳ ゴシック" panose="020B0609070205080204" pitchFamily="49" charset="-128"/>
            </a:endParaRPr>
          </a:p>
          <a:p>
            <a:pPr marL="0" indent="0" eaLnBrk="1" hangingPunct="1">
              <a:buNone/>
            </a:pPr>
            <a:r>
              <a:rPr lang="en-US" altLang="ja-JP" dirty="0">
                <a:latin typeface="ＭＳ ゴシック" panose="020B0609070205080204" pitchFamily="49" charset="-128"/>
                <a:ea typeface="ＭＳ ゴシック" panose="020B0609070205080204" pitchFamily="49" charset="-128"/>
              </a:rPr>
              <a:t> </a:t>
            </a:r>
            <a:endParaRPr lang="ja-JP" altLang="en-US" dirty="0">
              <a:latin typeface="ＭＳ ゴシック" panose="020B0609070205080204" pitchFamily="49" charset="-128"/>
              <a:ea typeface="ＭＳ ゴシック" panose="020B0609070205080204" pitchFamily="49" charset="-128"/>
            </a:endParaRPr>
          </a:p>
        </p:txBody>
      </p:sp>
      <p:sp>
        <p:nvSpPr>
          <p:cNvPr id="14" name="Text Box 4">
            <a:extLst>
              <a:ext uri="{FF2B5EF4-FFF2-40B4-BE49-F238E27FC236}">
                <a16:creationId xmlns:a16="http://schemas.microsoft.com/office/drawing/2014/main" id="{536FFE54-7A44-494E-8E97-1FAA3C052384}"/>
              </a:ext>
            </a:extLst>
          </p:cNvPr>
          <p:cNvSpPr txBox="1">
            <a:spLocks noChangeArrowheads="1"/>
          </p:cNvSpPr>
          <p:nvPr/>
        </p:nvSpPr>
        <p:spPr bwMode="auto">
          <a:xfrm>
            <a:off x="390287" y="845976"/>
            <a:ext cx="8500329"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　問題４</a:t>
            </a:r>
          </a:p>
        </p:txBody>
      </p:sp>
      <p:sp>
        <p:nvSpPr>
          <p:cNvPr id="15" name="スライド番号プレースホルダー 2">
            <a:extLst>
              <a:ext uri="{FF2B5EF4-FFF2-40B4-BE49-F238E27FC236}">
                <a16:creationId xmlns:a16="http://schemas.microsoft.com/office/drawing/2014/main" id="{E08E5092-2000-4377-96EE-48AFFC1D470C}"/>
              </a:ext>
            </a:extLst>
          </p:cNvPr>
          <p:cNvSpPr txBox="1">
            <a:spLocks/>
          </p:cNvSpPr>
          <p:nvPr/>
        </p:nvSpPr>
        <p:spPr>
          <a:xfrm>
            <a:off x="7974361" y="6282264"/>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13</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9" name="Rectangle 8">
            <a:extLst>
              <a:ext uri="{FF2B5EF4-FFF2-40B4-BE49-F238E27FC236}">
                <a16:creationId xmlns:a16="http://schemas.microsoft.com/office/drawing/2014/main" id="{DE3FD737-8CA1-48FC-925F-F6EA6BB362FB}"/>
              </a:ext>
            </a:extLst>
          </p:cNvPr>
          <p:cNvSpPr txBox="1">
            <a:spLocks noChangeArrowheads="1"/>
          </p:cNvSpPr>
          <p:nvPr/>
        </p:nvSpPr>
        <p:spPr bwMode="auto">
          <a:xfrm>
            <a:off x="406948" y="5097703"/>
            <a:ext cx="6954410" cy="1204699"/>
          </a:xfrm>
          <a:prstGeom prst="rect">
            <a:avLst/>
          </a:prstGeom>
          <a:noFill/>
          <a:ln>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eaLnBrk="1" hangingPunct="1">
              <a:lnSpc>
                <a:spcPct val="150000"/>
              </a:lnSpc>
              <a:spcBef>
                <a:spcPct val="0"/>
              </a:spcBef>
              <a:buNone/>
            </a:pPr>
            <a:r>
              <a:rPr lang="ja-JP" altLang="en-US" sz="1600" kern="0" dirty="0">
                <a:latin typeface="BIZ UDPゴシック" panose="020B0400000000000000" pitchFamily="50" charset="-128"/>
                <a:ea typeface="BIZ UDPゴシック" panose="020B0400000000000000" pitchFamily="50" charset="-128"/>
              </a:rPr>
              <a:t>１：互譲：互いに譲り合うこと。</a:t>
            </a:r>
            <a:endParaRPr lang="en-US" altLang="ja-JP" sz="1600" kern="0" dirty="0">
              <a:latin typeface="BIZ UDPゴシック" panose="020B0400000000000000" pitchFamily="50" charset="-128"/>
              <a:ea typeface="BIZ UDPゴシック" panose="020B0400000000000000" pitchFamily="50" charset="-128"/>
            </a:endParaRPr>
          </a:p>
          <a:p>
            <a:pPr marL="0" indent="0" eaLnBrk="1" hangingPunct="1">
              <a:lnSpc>
                <a:spcPct val="150000"/>
              </a:lnSpc>
              <a:spcBef>
                <a:spcPct val="0"/>
              </a:spcBef>
              <a:buNone/>
            </a:pPr>
            <a:r>
              <a:rPr lang="ja-JP" altLang="en-US" sz="1600" kern="0" dirty="0">
                <a:latin typeface="BIZ UDPゴシック" panose="020B0400000000000000" pitchFamily="50" charset="-128"/>
                <a:ea typeface="BIZ UDPゴシック" panose="020B0400000000000000" pitchFamily="50" charset="-128"/>
              </a:rPr>
              <a:t>２：独立独歩：他人を頼らず、自分の信じるところに従って行動すること。</a:t>
            </a:r>
            <a:endParaRPr lang="en-US" altLang="ja-JP" sz="1600" kern="0" dirty="0">
              <a:latin typeface="BIZ UDPゴシック" panose="020B0400000000000000" pitchFamily="50" charset="-128"/>
              <a:ea typeface="BIZ UDPゴシック" panose="020B0400000000000000" pitchFamily="50" charset="-128"/>
            </a:endParaRPr>
          </a:p>
          <a:p>
            <a:pPr marL="0" indent="0" eaLnBrk="1" hangingPunct="1">
              <a:lnSpc>
                <a:spcPct val="150000"/>
              </a:lnSpc>
              <a:spcBef>
                <a:spcPct val="0"/>
              </a:spcBef>
              <a:buNone/>
            </a:pPr>
            <a:r>
              <a:rPr lang="ja-JP" altLang="en-US" sz="1600" kern="0" dirty="0">
                <a:latin typeface="BIZ UDPゴシック" panose="020B0400000000000000" pitchFamily="50" charset="-128"/>
                <a:ea typeface="BIZ UDPゴシック" panose="020B0400000000000000" pitchFamily="50" charset="-128"/>
              </a:rPr>
              <a:t>３：相互扶助：お互いに助け合い、支え合うこと。</a:t>
            </a:r>
            <a:endParaRPr lang="en-US" altLang="ja-JP" sz="1600" kern="0" dirty="0">
              <a:latin typeface="BIZ UDPゴシック" panose="020B0400000000000000" pitchFamily="50" charset="-128"/>
              <a:ea typeface="BIZ UDPゴシック" panose="020B0400000000000000" pitchFamily="50" charset="-128"/>
            </a:endParaRPr>
          </a:p>
        </p:txBody>
      </p:sp>
      <p:sp>
        <p:nvSpPr>
          <p:cNvPr id="11" name="Rectangle 7">
            <a:extLst>
              <a:ext uri="{FF2B5EF4-FFF2-40B4-BE49-F238E27FC236}">
                <a16:creationId xmlns:a16="http://schemas.microsoft.com/office/drawing/2014/main" id="{E09E2204-E66D-48B2-A3EA-17AF145B6259}"/>
              </a:ext>
            </a:extLst>
          </p:cNvPr>
          <p:cNvSpPr>
            <a:spLocks noChangeArrowheads="1"/>
          </p:cNvSpPr>
          <p:nvPr/>
        </p:nvSpPr>
        <p:spPr bwMode="auto">
          <a:xfrm>
            <a:off x="390287" y="143079"/>
            <a:ext cx="8492897"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 2.</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1651516256"/>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4"/>
          <p:cNvSpPr txBox="1">
            <a:spLocks noChangeArrowheads="1"/>
          </p:cNvSpPr>
          <p:nvPr/>
        </p:nvSpPr>
        <p:spPr bwMode="auto">
          <a:xfrm>
            <a:off x="419941" y="860788"/>
            <a:ext cx="8508342"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保険の機能</a:t>
            </a:r>
          </a:p>
        </p:txBody>
      </p:sp>
      <p:sp>
        <p:nvSpPr>
          <p:cNvPr id="8" name="スライド番号プレースホルダー 2">
            <a:extLst>
              <a:ext uri="{FF2B5EF4-FFF2-40B4-BE49-F238E27FC236}">
                <a16:creationId xmlns:a16="http://schemas.microsoft.com/office/drawing/2014/main" id="{082BA325-0975-4C53-B379-03DBA2C80824}"/>
              </a:ext>
            </a:extLst>
          </p:cNvPr>
          <p:cNvSpPr txBox="1">
            <a:spLocks/>
          </p:cNvSpPr>
          <p:nvPr/>
        </p:nvSpPr>
        <p:spPr>
          <a:xfrm>
            <a:off x="8082090" y="6389734"/>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14</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9" name="Rectangle 7">
            <a:extLst>
              <a:ext uri="{FF2B5EF4-FFF2-40B4-BE49-F238E27FC236}">
                <a16:creationId xmlns:a16="http://schemas.microsoft.com/office/drawing/2014/main" id="{17E965A0-92B4-4D35-B2D5-0031D10C62B2}"/>
              </a:ext>
            </a:extLst>
          </p:cNvPr>
          <p:cNvSpPr>
            <a:spLocks noChangeArrowheads="1"/>
          </p:cNvSpPr>
          <p:nvPr/>
        </p:nvSpPr>
        <p:spPr bwMode="auto">
          <a:xfrm>
            <a:off x="419940" y="150212"/>
            <a:ext cx="8508342"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 2.</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graphicFrame>
        <p:nvGraphicFramePr>
          <p:cNvPr id="10" name="表 9">
            <a:extLst>
              <a:ext uri="{FF2B5EF4-FFF2-40B4-BE49-F238E27FC236}">
                <a16:creationId xmlns:a16="http://schemas.microsoft.com/office/drawing/2014/main" id="{30ACCB5E-E3D7-49A7-8AC6-C3C0A5223B49}"/>
              </a:ext>
            </a:extLst>
          </p:cNvPr>
          <p:cNvGraphicFramePr>
            <a:graphicFrameLocks noGrp="1"/>
          </p:cNvGraphicFramePr>
          <p:nvPr>
            <p:extLst>
              <p:ext uri="{D42A27DB-BD31-4B8C-83A1-F6EECF244321}">
                <p14:modId xmlns:p14="http://schemas.microsoft.com/office/powerpoint/2010/main" val="2143621538"/>
              </p:ext>
            </p:extLst>
          </p:nvPr>
        </p:nvGraphicFramePr>
        <p:xfrm>
          <a:off x="419940" y="1416460"/>
          <a:ext cx="8508342" cy="4511040"/>
        </p:xfrm>
        <a:graphic>
          <a:graphicData uri="http://schemas.openxmlformats.org/drawingml/2006/table">
            <a:tbl>
              <a:tblPr firstRow="1" bandRow="1">
                <a:tableStyleId>{5940675A-B579-460E-94D1-54222C63F5DA}</a:tableStyleId>
              </a:tblPr>
              <a:tblGrid>
                <a:gridCol w="8508342">
                  <a:extLst>
                    <a:ext uri="{9D8B030D-6E8A-4147-A177-3AD203B41FA5}">
                      <a16:colId xmlns:a16="http://schemas.microsoft.com/office/drawing/2014/main" val="2397102737"/>
                    </a:ext>
                  </a:extLst>
                </a:gridCol>
              </a:tblGrid>
              <a:tr h="297083">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600" b="0" u="none" kern="0"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一人は万人のために、万人は一人のために</a:t>
                      </a:r>
                      <a:endParaRPr lang="en-US" altLang="ja-JP" sz="1600" b="0" u="none" kern="0" dirty="0">
                        <a:solidFill>
                          <a:schemeClr val="tx1"/>
                        </a:solidFill>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4275975344"/>
                  </a:ext>
                </a:extLst>
              </a:tr>
              <a:tr h="729203">
                <a:tc>
                  <a:txBody>
                    <a:bodyPr/>
                    <a:lstStyle/>
                    <a:p>
                      <a:pPr marL="177800" marR="0" lvl="0" indent="-177800" algn="l" defTabSz="914400" rtl="0" eaLnBrk="1" fontAlgn="auto" latinLnBrk="0" hangingPunct="1">
                        <a:lnSpc>
                          <a:spcPct val="100000"/>
                        </a:lnSpc>
                        <a:spcBef>
                          <a:spcPct val="0"/>
                        </a:spcBef>
                        <a:spcAft>
                          <a:spcPts val="0"/>
                        </a:spcAft>
                        <a:buClrTx/>
                        <a:buSzTx/>
                        <a:buFontTx/>
                        <a:buNone/>
                        <a:tabLst/>
                        <a:defRPr/>
                      </a:pPr>
                      <a:r>
                        <a:rPr lang="ja-JP" altLang="en-US" sz="1600" b="0" kern="0" dirty="0">
                          <a:latin typeface="BIZ UDPゴシック" panose="020B0400000000000000" pitchFamily="50" charset="-128"/>
                          <a:ea typeface="BIZ UDPゴシック" panose="020B0400000000000000" pitchFamily="50" charset="-128"/>
                        </a:rPr>
                        <a:t>・保険制度⇒損失を被る可能性のある多くの人々がお金を出し合って大きな</a:t>
                      </a:r>
                      <a:r>
                        <a:rPr lang="ja-JP" altLang="en-US" sz="1600" b="0" u="none" kern="0" dirty="0">
                          <a:solidFill>
                            <a:schemeClr val="tx1"/>
                          </a:solidFill>
                          <a:latin typeface="BIZ UDPゴシック" panose="020B0400000000000000" pitchFamily="50" charset="-128"/>
                          <a:ea typeface="BIZ UDPゴシック" panose="020B0400000000000000" pitchFamily="50" charset="-128"/>
                        </a:rPr>
                        <a:t>共有の準備財産</a:t>
                      </a:r>
                      <a:r>
                        <a:rPr lang="en-US" altLang="ja-JP" sz="1600" b="0" u="none" kern="0" dirty="0">
                          <a:solidFill>
                            <a:schemeClr val="tx1"/>
                          </a:solidFill>
                          <a:latin typeface="BIZ UDPゴシック" panose="020B0400000000000000" pitchFamily="50" charset="-128"/>
                          <a:ea typeface="BIZ UDPゴシック" panose="020B0400000000000000" pitchFamily="50" charset="-128"/>
                        </a:rPr>
                        <a:t>(</a:t>
                      </a:r>
                      <a:r>
                        <a:rPr lang="ja-JP" altLang="en-US" sz="1600" b="0" u="none" kern="0" dirty="0">
                          <a:solidFill>
                            <a:schemeClr val="tx1"/>
                          </a:solidFill>
                          <a:latin typeface="BIZ UDPゴシック" panose="020B0400000000000000" pitchFamily="50" charset="-128"/>
                          <a:ea typeface="BIZ UDPゴシック" panose="020B0400000000000000" pitchFamily="50" charset="-128"/>
                        </a:rPr>
                        <a:t>資金プール</a:t>
                      </a:r>
                      <a:r>
                        <a:rPr lang="en-US" altLang="ja-JP" sz="1600" b="0" u="none" kern="0" dirty="0">
                          <a:solidFill>
                            <a:schemeClr val="tx1"/>
                          </a:solidFill>
                          <a:latin typeface="BIZ UDPゴシック" panose="020B0400000000000000" pitchFamily="50" charset="-128"/>
                          <a:ea typeface="BIZ UDPゴシック" panose="020B0400000000000000" pitchFamily="50" charset="-128"/>
                        </a:rPr>
                        <a:t>)</a:t>
                      </a:r>
                      <a:r>
                        <a:rPr lang="ja-JP" altLang="en-US" sz="1600" b="0" u="none" kern="0" dirty="0">
                          <a:solidFill>
                            <a:schemeClr val="tx1"/>
                          </a:solidFill>
                          <a:latin typeface="BIZ UDPゴシック" panose="020B0400000000000000" pitchFamily="50" charset="-128"/>
                          <a:ea typeface="BIZ UDPゴシック" panose="020B0400000000000000" pitchFamily="50" charset="-128"/>
                        </a:rPr>
                        <a:t>をつくり、実際に</a:t>
                      </a:r>
                      <a:r>
                        <a:rPr lang="ja-JP" altLang="en-US" sz="1600" b="0" kern="0" dirty="0">
                          <a:latin typeface="BIZ UDPゴシック" panose="020B0400000000000000" pitchFamily="50" charset="-128"/>
                          <a:ea typeface="BIZ UDPゴシック" panose="020B0400000000000000" pitchFamily="50" charset="-128"/>
                        </a:rPr>
                        <a:t>災害や事故によって損失を被った人に対して、</a:t>
                      </a:r>
                      <a:r>
                        <a:rPr lang="ja-JP" altLang="en-US" sz="1600" b="0" u="none" kern="0" dirty="0">
                          <a:solidFill>
                            <a:schemeClr val="tx1"/>
                          </a:solidFill>
                          <a:latin typeface="BIZ UDPゴシック" panose="020B0400000000000000" pitchFamily="50" charset="-128"/>
                          <a:ea typeface="BIZ UDPゴシック" panose="020B0400000000000000" pitchFamily="50" charset="-128"/>
                        </a:rPr>
                        <a:t>資金プールをもとに</a:t>
                      </a:r>
                      <a:r>
                        <a:rPr lang="ja-JP" altLang="en-US" sz="1600" b="0" u="sng" kern="0" dirty="0">
                          <a:solidFill>
                            <a:srgbClr val="FF0000"/>
                          </a:solidFill>
                          <a:latin typeface="BIZ UDPゴシック" panose="020B0400000000000000" pitchFamily="50" charset="-128"/>
                          <a:ea typeface="BIZ UDPゴシック" panose="020B0400000000000000" pitchFamily="50" charset="-128"/>
                        </a:rPr>
                        <a:t>損失を補償する制度</a:t>
                      </a:r>
                      <a:r>
                        <a:rPr lang="ja-JP" altLang="en-US" sz="1600" b="0" kern="0" dirty="0">
                          <a:latin typeface="BIZ UDPゴシック" panose="020B0400000000000000" pitchFamily="50" charset="-128"/>
                          <a:ea typeface="BIZ UDPゴシック" panose="020B0400000000000000" pitchFamily="50" charset="-128"/>
                        </a:rPr>
                        <a:t>。</a:t>
                      </a:r>
                      <a:endParaRPr lang="en-US" altLang="ja-JP" sz="1600" b="0" kern="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540816608"/>
                  </a:ext>
                </a:extLst>
              </a:tr>
              <a:tr h="513143">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600" b="0" kern="0" dirty="0">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一人は万人のために、万人は一人のために</a:t>
                      </a:r>
                      <a:r>
                        <a:rPr lang="en-US" altLang="ja-JP" sz="1600" b="0" dirty="0">
                          <a:latin typeface="BIZ UDPゴシック" panose="020B0400000000000000" pitchFamily="50" charset="-128"/>
                          <a:ea typeface="BIZ UDPゴシック" panose="020B0400000000000000" pitchFamily="50" charset="-128"/>
                        </a:rPr>
                        <a:t>(One for All, All for</a:t>
                      </a:r>
                      <a:r>
                        <a:rPr lang="ja-JP" altLang="en-US" sz="1600" b="0" dirty="0">
                          <a:latin typeface="BIZ UDPゴシック" panose="020B0400000000000000" pitchFamily="50" charset="-128"/>
                          <a:ea typeface="BIZ UDPゴシック" panose="020B0400000000000000" pitchFamily="50" charset="-128"/>
                        </a:rPr>
                        <a:t> </a:t>
                      </a:r>
                      <a:r>
                        <a:rPr lang="en-US" altLang="ja-JP" sz="1600" b="0" dirty="0">
                          <a:latin typeface="BIZ UDPゴシック" panose="020B0400000000000000" pitchFamily="50" charset="-128"/>
                          <a:ea typeface="BIZ UDPゴシック" panose="020B0400000000000000" pitchFamily="50" charset="-128"/>
                        </a:rPr>
                        <a:t>One.)</a:t>
                      </a:r>
                      <a:r>
                        <a:rPr lang="ja-JP" altLang="en-US" sz="1600" b="0" dirty="0">
                          <a:latin typeface="BIZ UDPゴシック" panose="020B0400000000000000" pitchFamily="50" charset="-128"/>
                          <a:ea typeface="BIZ UDPゴシック" panose="020B0400000000000000" pitchFamily="50" charset="-128"/>
                        </a:rPr>
                        <a:t>」という</a:t>
                      </a:r>
                      <a:endParaRPr lang="en-US" altLang="ja-JP" sz="16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600" b="0" kern="0" dirty="0">
                          <a:latin typeface="BIZ UDPゴシック" panose="020B0400000000000000" pitchFamily="50" charset="-128"/>
                          <a:ea typeface="BIZ UDPゴシック" panose="020B0400000000000000" pitchFamily="50" charset="-128"/>
                        </a:rPr>
                        <a:t>　</a:t>
                      </a:r>
                      <a:r>
                        <a:rPr lang="ja-JP" altLang="en-US" sz="1600" b="0" u="sng" kern="0" dirty="0">
                          <a:solidFill>
                            <a:srgbClr val="FF0000"/>
                          </a:solidFill>
                          <a:latin typeface="BIZ UDPゴシック" panose="020B0400000000000000" pitchFamily="50" charset="-128"/>
                          <a:ea typeface="BIZ UDPゴシック" panose="020B0400000000000000" pitchFamily="50" charset="-128"/>
                        </a:rPr>
                        <a:t>相互扶助・助け合い・支え合いの精神</a:t>
                      </a:r>
                      <a:r>
                        <a:rPr lang="ja-JP" altLang="en-US" sz="1600" b="0" kern="0" dirty="0">
                          <a:latin typeface="BIZ UDPゴシック" panose="020B0400000000000000" pitchFamily="50" charset="-128"/>
                          <a:ea typeface="BIZ UDPゴシック" panose="020B0400000000000000" pitchFamily="50" charset="-128"/>
                        </a:rPr>
                        <a:t>により成り立つ。</a:t>
                      </a:r>
                      <a:endParaRPr lang="en-US" altLang="ja-JP" sz="1600" b="0" kern="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1873426835"/>
                  </a:ext>
                </a:extLst>
              </a:tr>
              <a:tr h="729203">
                <a:tc>
                  <a:txBody>
                    <a:bodyPr/>
                    <a:lstStyle/>
                    <a:p>
                      <a:pPr eaLnBrk="1" hangingPunct="1">
                        <a:spcBef>
                          <a:spcPct val="0"/>
                        </a:spcBef>
                        <a:buFontTx/>
                        <a:buNone/>
                      </a:pPr>
                      <a:r>
                        <a:rPr lang="ja-JP" altLang="en-US" sz="1600" dirty="0">
                          <a:latin typeface="BIZ UDPゴシック" panose="020B0400000000000000" pitchFamily="50" charset="-128"/>
                          <a:ea typeface="BIZ UDPゴシック" panose="020B0400000000000000" pitchFamily="50" charset="-128"/>
                        </a:rPr>
                        <a:t>・万が一の補償のための保険の存在</a:t>
                      </a:r>
                      <a:endParaRPr lang="en-US" altLang="ja-JP" sz="16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家庭生活</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様々なリスクから自分や家庭の生活を守る大切な備え。</a:t>
                      </a:r>
                      <a:endParaRPr lang="en-US" altLang="ja-JP" sz="1600" dirty="0">
                        <a:latin typeface="BIZ UDPゴシック" panose="020B0400000000000000" pitchFamily="50" charset="-128"/>
                        <a:ea typeface="BIZ UDPゴシック" panose="020B0400000000000000" pitchFamily="50" charset="-128"/>
                      </a:endParaRPr>
                    </a:p>
                    <a:p>
                      <a:pPr eaLnBrk="1" hangingPunct="1">
                        <a:spcBef>
                          <a:spcPct val="0"/>
                        </a:spcBef>
                        <a:buFontTx/>
                        <a:buNone/>
                      </a:pP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企業経営</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円滑な企業活動を継続していくうえでの大きな支え。</a:t>
                      </a:r>
                    </a:p>
                  </a:txBody>
                  <a:tcPr/>
                </a:tc>
                <a:extLst>
                  <a:ext uri="{0D108BD9-81ED-4DB2-BD59-A6C34878D82A}">
                    <a16:rowId xmlns:a16="http://schemas.microsoft.com/office/drawing/2014/main" val="901356224"/>
                  </a:ext>
                </a:extLst>
              </a:tr>
              <a:tr h="297083">
                <a:tc>
                  <a:txBody>
                    <a:bodyPr/>
                    <a:lstStyle/>
                    <a:p>
                      <a:pPr marL="177800" marR="0" lvl="0" indent="-177800" algn="l" defTabSz="914400" rtl="0" eaLnBrk="1" fontAlgn="auto" latinLnBrk="0" hangingPunct="1">
                        <a:lnSpc>
                          <a:spcPct val="100000"/>
                        </a:lnSpc>
                        <a:spcBef>
                          <a:spcPct val="1000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▼小さな負担で大きな安心を得る</a:t>
                      </a:r>
                    </a:p>
                  </a:txBody>
                  <a:tcPr>
                    <a:solidFill>
                      <a:srgbClr val="FFFFCC"/>
                    </a:solidFill>
                  </a:tcPr>
                </a:tc>
                <a:extLst>
                  <a:ext uri="{0D108BD9-81ED-4DB2-BD59-A6C34878D82A}">
                    <a16:rowId xmlns:a16="http://schemas.microsoft.com/office/drawing/2014/main" val="128267319"/>
                  </a:ext>
                </a:extLst>
              </a:tr>
              <a:tr h="297083">
                <a:tc>
                  <a:txBody>
                    <a:bodyPr/>
                    <a:lstStyle/>
                    <a:p>
                      <a:pPr marL="177800" marR="0" lvl="0" indent="-177800" algn="l" defTabSz="914400" rtl="0" eaLnBrk="1" fontAlgn="auto" latinLnBrk="0" hangingPunct="1">
                        <a:lnSpc>
                          <a:spcPct val="100000"/>
                        </a:lnSpc>
                        <a:spcBef>
                          <a:spcPct val="10000"/>
                        </a:spcBef>
                        <a:spcAft>
                          <a:spcPts val="0"/>
                        </a:spcAft>
                        <a:buClrTx/>
                        <a:buSzTx/>
                        <a:buFontTx/>
                        <a:buNone/>
                        <a:tabLst/>
                        <a:defRPr/>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例</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自動車を運転するリスク：他人を死傷させ高額な賠償金を負担する可能性。</a:t>
                      </a:r>
                      <a:endParaRPr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30491020"/>
                  </a:ext>
                </a:extLst>
              </a:tr>
              <a:tr h="297083">
                <a:tc>
                  <a:txBody>
                    <a:bodyPr/>
                    <a:lstStyle/>
                    <a:p>
                      <a:pPr marL="177800" indent="-177800" eaLnBrk="1" hangingPunct="1">
                        <a:spcBef>
                          <a:spcPct val="10000"/>
                        </a:spcBef>
                        <a:buClrTx/>
                        <a:buSzTx/>
                        <a:buFontTx/>
                        <a:buNone/>
                      </a:pPr>
                      <a:r>
                        <a:rPr lang="ja-JP" altLang="en-US" sz="1600" dirty="0">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リスクへの備えとして適切な保険に加入</a:t>
                      </a:r>
                      <a:r>
                        <a:rPr lang="ja-JP" altLang="en-US" sz="1600" dirty="0">
                          <a:latin typeface="BIZ UDPゴシック" panose="020B0400000000000000" pitchFamily="50" charset="-128"/>
                          <a:ea typeface="BIZ UDPゴシック" panose="020B0400000000000000" pitchFamily="50" charset="-128"/>
                        </a:rPr>
                        <a:t>することが必要。</a:t>
                      </a:r>
                      <a:endParaRPr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88392176"/>
                  </a:ext>
                </a:extLst>
              </a:tr>
              <a:tr h="297083">
                <a:tc>
                  <a:txBody>
                    <a:bodyPr/>
                    <a:lstStyle/>
                    <a:p>
                      <a:pPr marL="177800" indent="-177800" eaLnBrk="1" hangingPunct="1">
                        <a:spcBef>
                          <a:spcPct val="10000"/>
                        </a:spcBef>
                        <a:buClrTx/>
                        <a:buSzTx/>
                        <a:buFontTx/>
                        <a:buNone/>
                      </a:pPr>
                      <a:r>
                        <a:rPr lang="ja-JP" altLang="en-US" sz="1600" dirty="0">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小さな負担で大きな安心</a:t>
                      </a:r>
                      <a:r>
                        <a:rPr lang="ja-JP" altLang="en-US" sz="1600" dirty="0">
                          <a:latin typeface="BIZ UDPゴシック" panose="020B0400000000000000" pitchFamily="50" charset="-128"/>
                          <a:ea typeface="BIZ UDPゴシック" panose="020B0400000000000000" pitchFamily="50" charset="-128"/>
                        </a:rPr>
                        <a:t>が得られる。</a:t>
                      </a:r>
                    </a:p>
                  </a:txBody>
                  <a:tcPr/>
                </a:tc>
                <a:extLst>
                  <a:ext uri="{0D108BD9-81ED-4DB2-BD59-A6C34878D82A}">
                    <a16:rowId xmlns:a16="http://schemas.microsoft.com/office/drawing/2014/main" val="1792876450"/>
                  </a:ext>
                </a:extLst>
              </a:tr>
              <a:tr h="297083">
                <a:tc>
                  <a:txBody>
                    <a:bodyPr/>
                    <a:lstStyle/>
                    <a:p>
                      <a:pPr marL="177800" indent="-177800" eaLnBrk="1" hangingPunct="1">
                        <a:spcBef>
                          <a:spcPct val="10000"/>
                        </a:spcBef>
                        <a:buClrTx/>
                        <a:buSzTx/>
                        <a:buFontTx/>
                        <a:buNone/>
                      </a:pPr>
                      <a:r>
                        <a:rPr lang="ja-JP" altLang="en-US" sz="1600" dirty="0">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リスクに備えるための合理的な方法</a:t>
                      </a:r>
                      <a:r>
                        <a:rPr lang="ja-JP" altLang="en-US" sz="160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3578066634"/>
                  </a:ext>
                </a:extLst>
              </a:tr>
              <a:tr h="243068">
                <a:tc>
                  <a:txBody>
                    <a:bodyPr/>
                    <a:lstStyle/>
                    <a:p>
                      <a:pPr marL="177800" marR="0" lvl="0" indent="-177800" algn="l" defTabSz="685800" rtl="0" eaLnBrk="1" fontAlgn="auto" latinLnBrk="0" hangingPunct="1">
                        <a:lnSpc>
                          <a:spcPct val="100000"/>
                        </a:lnSpc>
                        <a:spcBef>
                          <a:spcPct val="10000"/>
                        </a:spcBef>
                        <a:spcAft>
                          <a:spcPts val="0"/>
                        </a:spcAft>
                        <a:buClrTx/>
                        <a:buSzTx/>
                        <a:buFontTx/>
                        <a:buNone/>
                        <a:tabLst/>
                        <a:defRPr/>
                      </a:pPr>
                      <a:r>
                        <a:rPr lang="ja-JP" altLang="en-US" sz="1200" b="0" dirty="0">
                          <a:solidFill>
                            <a:srgbClr val="FF0000"/>
                          </a:solidFill>
                          <a:latin typeface="BIZ UDゴシック" panose="020B0400000000000000" pitchFamily="49" charset="-128"/>
                          <a:ea typeface="BIZ UDゴシック" panose="020B0400000000000000" pitchFamily="49" charset="-128"/>
                        </a:rPr>
                        <a:t>＊問題４の正解⇒３：相互扶助</a:t>
                      </a:r>
                      <a:endParaRPr lang="en-US" altLang="ja-JP" sz="1200" b="0" dirty="0">
                        <a:solidFill>
                          <a:srgbClr val="FF0000"/>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extLst>
                  <a:ext uri="{0D108BD9-81ED-4DB2-BD59-A6C34878D82A}">
                    <a16:rowId xmlns:a16="http://schemas.microsoft.com/office/drawing/2014/main" val="277274751"/>
                  </a:ext>
                </a:extLst>
              </a:tr>
            </a:tbl>
          </a:graphicData>
        </a:graphic>
      </p:graphicFrame>
    </p:spTree>
    <p:extLst>
      <p:ext uri="{BB962C8B-B14F-4D97-AF65-F5344CB8AC3E}">
        <p14:creationId xmlns:p14="http://schemas.microsoft.com/office/powerpoint/2010/main" val="218532174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4"/>
          <p:cNvSpPr txBox="1">
            <a:spLocks noChangeArrowheads="1"/>
          </p:cNvSpPr>
          <p:nvPr/>
        </p:nvSpPr>
        <p:spPr bwMode="auto">
          <a:xfrm>
            <a:off x="348216" y="842256"/>
            <a:ext cx="8447568"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(5) </a:t>
            </a:r>
            <a:r>
              <a:rPr lang="ja-JP" altLang="en-US" sz="2400" dirty="0">
                <a:latin typeface="BIZ UDPゴシック" panose="020B0400000000000000" pitchFamily="50" charset="-128"/>
                <a:ea typeface="BIZ UDPゴシック" panose="020B0400000000000000" pitchFamily="50" charset="-128"/>
              </a:rPr>
              <a:t>保険の基本原則</a:t>
            </a:r>
          </a:p>
        </p:txBody>
      </p:sp>
      <p:pic>
        <p:nvPicPr>
          <p:cNvPr id="23" name="Picture 62" descr="MCj031153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9639" y="1741331"/>
            <a:ext cx="872680" cy="77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0" descr="MCj03077830000[1]">
            <a:extLst>
              <a:ext uri="{FF2B5EF4-FFF2-40B4-BE49-F238E27FC236}">
                <a16:creationId xmlns:a16="http://schemas.microsoft.com/office/drawing/2014/main" id="{E8762C89-F6B3-4FDB-9ADC-D98B2278C6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6839" y="4244318"/>
            <a:ext cx="1185283" cy="579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68">
            <a:extLst>
              <a:ext uri="{FF2B5EF4-FFF2-40B4-BE49-F238E27FC236}">
                <a16:creationId xmlns:a16="http://schemas.microsoft.com/office/drawing/2014/main" id="{AA2AC4E8-79D8-4AC8-8956-83127BE8046F}"/>
              </a:ext>
            </a:extLst>
          </p:cNvPr>
          <p:cNvSpPr>
            <a:spLocks noChangeArrowheads="1"/>
          </p:cNvSpPr>
          <p:nvPr/>
        </p:nvSpPr>
        <p:spPr bwMode="auto">
          <a:xfrm>
            <a:off x="7040092" y="4019255"/>
            <a:ext cx="755198" cy="306851"/>
          </a:xfrm>
          <a:prstGeom prst="can">
            <a:avLst>
              <a:gd name="adj" fmla="val 20778"/>
            </a:avLst>
          </a:prstGeom>
          <a:solidFill>
            <a:srgbClr val="FFCC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lIns="0" tIns="0" rIns="0" bIns="0"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600" dirty="0">
                <a:solidFill>
                  <a:srgbClr val="FF3300"/>
                </a:solidFill>
                <a:latin typeface="ＭＳ ゴシック" panose="020B0609070205080204" pitchFamily="49" charset="-128"/>
                <a:ea typeface="ＭＳ ゴシック" panose="020B0609070205080204" pitchFamily="49" charset="-128"/>
              </a:rPr>
              <a:t>保険料</a:t>
            </a:r>
          </a:p>
        </p:txBody>
      </p:sp>
      <p:sp>
        <p:nvSpPr>
          <p:cNvPr id="9" name="AutoShape 69">
            <a:extLst>
              <a:ext uri="{FF2B5EF4-FFF2-40B4-BE49-F238E27FC236}">
                <a16:creationId xmlns:a16="http://schemas.microsoft.com/office/drawing/2014/main" id="{E0DAED66-2B12-41DC-A12F-BFEEEAA44FC2}"/>
              </a:ext>
            </a:extLst>
          </p:cNvPr>
          <p:cNvSpPr>
            <a:spLocks noChangeArrowheads="1"/>
          </p:cNvSpPr>
          <p:nvPr/>
        </p:nvSpPr>
        <p:spPr bwMode="auto">
          <a:xfrm>
            <a:off x="8041668" y="4010881"/>
            <a:ext cx="714005" cy="323597"/>
          </a:xfrm>
          <a:prstGeom prst="can">
            <a:avLst>
              <a:gd name="adj" fmla="val 20778"/>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969696"/>
                  </a:outerShdw>
                </a:effectLst>
              </a14:hiddenEffects>
            </a:ext>
          </a:extLst>
        </p:spPr>
        <p:txBody>
          <a:bodyPr lIns="0" tIns="0" rIns="0" bIns="0"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r>
              <a:rPr lang="ja-JP" altLang="en-US" sz="1600" dirty="0">
                <a:solidFill>
                  <a:srgbClr val="0000FF"/>
                </a:solidFill>
                <a:latin typeface="ＭＳ ゴシック" panose="020B0609070205080204" pitchFamily="49" charset="-128"/>
                <a:ea typeface="ＭＳ ゴシック" panose="020B0609070205080204" pitchFamily="49" charset="-128"/>
              </a:rPr>
              <a:t>保険金</a:t>
            </a:r>
          </a:p>
        </p:txBody>
      </p:sp>
      <p:sp>
        <p:nvSpPr>
          <p:cNvPr id="12" name="スライド番号プレースホルダー 2">
            <a:extLst>
              <a:ext uri="{FF2B5EF4-FFF2-40B4-BE49-F238E27FC236}">
                <a16:creationId xmlns:a16="http://schemas.microsoft.com/office/drawing/2014/main" id="{39FBAB0C-76C6-4DAD-8B68-3A1D773DFAFB}"/>
              </a:ext>
            </a:extLst>
          </p:cNvPr>
          <p:cNvSpPr txBox="1">
            <a:spLocks/>
          </p:cNvSpPr>
          <p:nvPr/>
        </p:nvSpPr>
        <p:spPr>
          <a:xfrm>
            <a:off x="8094680" y="6432518"/>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15</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13" name="表 12">
            <a:extLst>
              <a:ext uri="{FF2B5EF4-FFF2-40B4-BE49-F238E27FC236}">
                <a16:creationId xmlns:a16="http://schemas.microsoft.com/office/drawing/2014/main" id="{2835E996-A9EB-4FB4-9CDE-3EB20805254E}"/>
              </a:ext>
            </a:extLst>
          </p:cNvPr>
          <p:cNvGraphicFramePr>
            <a:graphicFrameLocks noGrp="1"/>
          </p:cNvGraphicFramePr>
          <p:nvPr>
            <p:extLst>
              <p:ext uri="{D42A27DB-BD31-4B8C-83A1-F6EECF244321}">
                <p14:modId xmlns:p14="http://schemas.microsoft.com/office/powerpoint/2010/main" val="485658212"/>
              </p:ext>
            </p:extLst>
          </p:nvPr>
        </p:nvGraphicFramePr>
        <p:xfrm>
          <a:off x="348216" y="1419135"/>
          <a:ext cx="8447568" cy="4958336"/>
        </p:xfrm>
        <a:graphic>
          <a:graphicData uri="http://schemas.openxmlformats.org/drawingml/2006/table">
            <a:tbl>
              <a:tblPr firstRow="1" bandRow="1">
                <a:tableStyleId>{5940675A-B579-460E-94D1-54222C63F5DA}</a:tableStyleId>
              </a:tblPr>
              <a:tblGrid>
                <a:gridCol w="8447568">
                  <a:extLst>
                    <a:ext uri="{9D8B030D-6E8A-4147-A177-3AD203B41FA5}">
                      <a16:colId xmlns:a16="http://schemas.microsoft.com/office/drawing/2014/main" val="2119942724"/>
                    </a:ext>
                  </a:extLst>
                </a:gridCol>
              </a:tblGrid>
              <a:tr h="312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▼大数の法則</a:t>
                      </a:r>
                    </a:p>
                  </a:txBody>
                  <a:tcPr>
                    <a:solidFill>
                      <a:srgbClr val="FFFFCC"/>
                    </a:solidFill>
                  </a:tcPr>
                </a:tc>
                <a:extLst>
                  <a:ext uri="{0D108BD9-81ED-4DB2-BD59-A6C34878D82A}">
                    <a16:rowId xmlns:a16="http://schemas.microsoft.com/office/drawing/2014/main" val="281186968"/>
                  </a:ext>
                </a:extLst>
              </a:tr>
              <a:tr h="768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　サイコロを何千回、何万回と振ると、それぞれの目の出る確率は</a:t>
                      </a:r>
                      <a:r>
                        <a:rPr lang="en-US" altLang="ja-JP" sz="1600" dirty="0">
                          <a:latin typeface="BIZ UDPゴシック" panose="020B0400000000000000" pitchFamily="50" charset="-128"/>
                          <a:ea typeface="BIZ UDPゴシック" panose="020B0400000000000000" pitchFamily="50" charset="-128"/>
                        </a:rPr>
                        <a:t>6</a:t>
                      </a:r>
                      <a:r>
                        <a:rPr lang="ja-JP" altLang="en-US" sz="1600" dirty="0">
                          <a:latin typeface="BIZ UDPゴシック" panose="020B0400000000000000" pitchFamily="50" charset="-128"/>
                          <a:ea typeface="BIZ UDPゴシック" panose="020B0400000000000000" pitchFamily="50" charset="-128"/>
                        </a:rPr>
                        <a:t>分の</a:t>
                      </a:r>
                      <a:r>
                        <a:rPr lang="en-US" altLang="ja-JP" sz="1600" dirty="0">
                          <a:latin typeface="BIZ UDPゴシック" panose="020B0400000000000000" pitchFamily="50" charset="-128"/>
                          <a:ea typeface="BIZ UDPゴシック" panose="020B0400000000000000" pitchFamily="50" charset="-128"/>
                        </a:rPr>
                        <a:t>1</a:t>
                      </a:r>
                      <a:r>
                        <a:rPr lang="ja-JP" altLang="en-US" sz="1600" dirty="0">
                          <a:latin typeface="BIZ UDPゴシック" panose="020B0400000000000000" pitchFamily="50" charset="-128"/>
                          <a:ea typeface="BIZ UDPゴシック" panose="020B0400000000000000" pitchFamily="50" charset="-128"/>
                        </a:rPr>
                        <a:t>に</a:t>
                      </a:r>
                      <a:endParaRPr lang="en-US" altLang="ja-JP" sz="16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近づいていく。数少ない経験では何の法則もないようなことでも、</a:t>
                      </a:r>
                      <a:r>
                        <a:rPr lang="ja-JP" altLang="en-US" sz="1600" u="sng" dirty="0">
                          <a:solidFill>
                            <a:srgbClr val="FF0000"/>
                          </a:solidFill>
                          <a:latin typeface="BIZ UDPゴシック" panose="020B0400000000000000" pitchFamily="50" charset="-128"/>
                          <a:ea typeface="BIZ UDPゴシック" panose="020B0400000000000000" pitchFamily="50" charset="-128"/>
                        </a:rPr>
                        <a:t>数多くの</a:t>
                      </a:r>
                      <a:endParaRPr lang="en-US" altLang="ja-JP" sz="1600"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u="sng" dirty="0">
                          <a:solidFill>
                            <a:srgbClr val="FF0000"/>
                          </a:solidFill>
                          <a:latin typeface="BIZ UDPゴシック" panose="020B0400000000000000" pitchFamily="50" charset="-128"/>
                          <a:ea typeface="BIZ UDPゴシック" panose="020B0400000000000000" pitchFamily="50" charset="-128"/>
                        </a:rPr>
                        <a:t>経験を集めると、一定の法則を見いだすことができる</a:t>
                      </a:r>
                      <a:r>
                        <a:rPr lang="ja-JP" altLang="en-US" sz="1600" dirty="0">
                          <a:latin typeface="BIZ UDPゴシック" panose="020B0400000000000000" pitchFamily="50" charset="-128"/>
                          <a:ea typeface="BIZ UDPゴシック" panose="020B0400000000000000" pitchFamily="50" charset="-128"/>
                        </a:rPr>
                        <a:t>。</a:t>
                      </a:r>
                      <a:endParaRPr lang="en-US" altLang="ja-JP" sz="1600" kern="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706006677"/>
                  </a:ext>
                </a:extLst>
              </a:tr>
              <a:tr h="995572">
                <a:tc>
                  <a:txBody>
                    <a:bodyPr/>
                    <a:lstStyle/>
                    <a:p>
                      <a:pPr marL="177800" indent="-177800"/>
                      <a:r>
                        <a:rPr lang="ja-JP" altLang="en-US" sz="1600" dirty="0">
                          <a:latin typeface="BIZ UDPゴシック" panose="020B0400000000000000" pitchFamily="50" charset="-128"/>
                          <a:ea typeface="BIZ UDPゴシック" panose="020B0400000000000000" pitchFamily="50" charset="-128"/>
                        </a:rPr>
                        <a:t>⇒保険制度は、「大数の法則」を基礎としている。</a:t>
                      </a:r>
                      <a:endParaRPr lang="en-US" altLang="ja-JP" sz="1600" dirty="0">
                        <a:latin typeface="BIZ UDPゴシック" panose="020B0400000000000000" pitchFamily="50" charset="-128"/>
                        <a:ea typeface="BIZ UDPゴシック" panose="020B0400000000000000" pitchFamily="50" charset="-128"/>
                      </a:endParaRPr>
                    </a:p>
                    <a:p>
                      <a:pPr marL="177800" indent="-177800"/>
                      <a:r>
                        <a:rPr lang="ja-JP" altLang="en-US" sz="1600" dirty="0">
                          <a:latin typeface="BIZ UDPゴシック" panose="020B0400000000000000" pitchFamily="50" charset="-128"/>
                          <a:ea typeface="BIZ UDPゴシック" panose="020B0400000000000000" pitchFamily="50" charset="-128"/>
                        </a:rPr>
                        <a:t>　一人ひとりにとっては偶然な事故であっても、</a:t>
                      </a:r>
                      <a:r>
                        <a:rPr lang="ja-JP" altLang="en-US" sz="1600" u="sng" dirty="0">
                          <a:solidFill>
                            <a:srgbClr val="FF0000"/>
                          </a:solidFill>
                          <a:latin typeface="BIZ UDPゴシック" panose="020B0400000000000000" pitchFamily="50" charset="-128"/>
                          <a:ea typeface="BIZ UDPゴシック" panose="020B0400000000000000" pitchFamily="50" charset="-128"/>
                        </a:rPr>
                        <a:t>大量に観察することによって、全体として事故の発生頻度や損害の規模がどの程度になるか確率的に予測できる</a:t>
                      </a:r>
                      <a:r>
                        <a:rPr lang="ja-JP" altLang="en-US" sz="1600" dirty="0">
                          <a:latin typeface="BIZ UDPゴシック" panose="020B0400000000000000" pitchFamily="50" charset="-128"/>
                          <a:ea typeface="BIZ UDPゴシック" panose="020B0400000000000000" pitchFamily="50" charset="-128"/>
                        </a:rPr>
                        <a:t>という仕組みを応用し、多くの人が加入することが前提となる。</a:t>
                      </a:r>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31854002"/>
                  </a:ext>
                </a:extLst>
              </a:tr>
              <a:tr h="312894">
                <a:tc>
                  <a:txBody>
                    <a:bodyPr/>
                    <a:lstStyle/>
                    <a:p>
                      <a:pPr marL="0" marR="0" lvl="0" indent="0" algn="l" defTabSz="914400" rtl="0" eaLnBrk="1" fontAlgn="auto" latinLnBrk="0" hangingPunct="1">
                        <a:lnSpc>
                          <a:spcPct val="100000"/>
                        </a:lnSpc>
                        <a:spcBef>
                          <a:spcPct val="1000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▼収支相等の原則</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必要十分の原則</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3960144760"/>
                  </a:ext>
                </a:extLst>
              </a:tr>
              <a:tr h="813524">
                <a:tc>
                  <a:txBody>
                    <a:bodyPr/>
                    <a:lstStyle/>
                    <a:p>
                      <a:pPr marL="0" indent="0" eaLnBrk="1" hangingPunct="1">
                        <a:spcBef>
                          <a:spcPct val="10000"/>
                        </a:spcBef>
                        <a:buClrTx/>
                        <a:buSzTx/>
                        <a:buFontTx/>
                        <a:buNone/>
                      </a:pPr>
                      <a:r>
                        <a:rPr lang="ja-JP" altLang="en-US" sz="1600" b="0" kern="0" dirty="0">
                          <a:latin typeface="BIZ UDPゴシック" panose="020B0400000000000000" pitchFamily="50" charset="-128"/>
                          <a:ea typeface="BIZ UDPゴシック" panose="020B0400000000000000" pitchFamily="50" charset="-128"/>
                        </a:rPr>
                        <a:t>　保険契約者が保険会社に払い込む</a:t>
                      </a:r>
                      <a:r>
                        <a:rPr lang="ja-JP" altLang="en-US" sz="1600" b="0" u="none" kern="0" dirty="0">
                          <a:solidFill>
                            <a:schemeClr val="tx1"/>
                          </a:solidFill>
                          <a:latin typeface="BIZ UDPゴシック" panose="020B0400000000000000" pitchFamily="50" charset="-128"/>
                          <a:ea typeface="BIZ UDPゴシック" panose="020B0400000000000000" pitchFamily="50" charset="-128"/>
                        </a:rPr>
                        <a:t>保険料のうち、保険金に充当される</a:t>
                      </a:r>
                      <a:endParaRPr lang="en-US" altLang="ja-JP" sz="1600" b="0" u="none" kern="0" dirty="0">
                        <a:solidFill>
                          <a:schemeClr val="tx1"/>
                        </a:solidFill>
                        <a:latin typeface="BIZ UDPゴシック" panose="020B0400000000000000" pitchFamily="50" charset="-128"/>
                        <a:ea typeface="BIZ UDPゴシック" panose="020B0400000000000000" pitchFamily="50" charset="-128"/>
                      </a:endParaRPr>
                    </a:p>
                    <a:p>
                      <a:pPr marL="0" indent="0" eaLnBrk="1" hangingPunct="1">
                        <a:spcBef>
                          <a:spcPct val="10000"/>
                        </a:spcBef>
                        <a:buClrTx/>
                        <a:buSzTx/>
                        <a:buFontTx/>
                        <a:buNone/>
                      </a:pPr>
                      <a:r>
                        <a:rPr lang="ja-JP" altLang="en-US" sz="1600" b="0" u="sng" kern="0" dirty="0">
                          <a:solidFill>
                            <a:srgbClr val="FF0000"/>
                          </a:solidFill>
                          <a:latin typeface="BIZ UDPゴシック" panose="020B0400000000000000" pitchFamily="50" charset="-128"/>
                          <a:ea typeface="BIZ UDPゴシック" panose="020B0400000000000000" pitchFamily="50" charset="-128"/>
                        </a:rPr>
                        <a:t>純保険料の総額</a:t>
                      </a:r>
                      <a:r>
                        <a:rPr lang="ja-JP" altLang="en-US" sz="1600" b="0" kern="0" dirty="0">
                          <a:latin typeface="BIZ UDPゴシック" panose="020B0400000000000000" pitchFamily="50" charset="-128"/>
                          <a:ea typeface="BIZ UDPゴシック" panose="020B0400000000000000" pitchFamily="50" charset="-128"/>
                        </a:rPr>
                        <a:t>と実際に保険会社が支払う</a:t>
                      </a:r>
                      <a:r>
                        <a:rPr lang="ja-JP" altLang="en-US" sz="1600" b="0" u="sng" kern="0" dirty="0">
                          <a:solidFill>
                            <a:srgbClr val="0000FF"/>
                          </a:solidFill>
                          <a:latin typeface="BIZ UDPゴシック" panose="020B0400000000000000" pitchFamily="50" charset="-128"/>
                          <a:ea typeface="BIZ UDPゴシック" panose="020B0400000000000000" pitchFamily="50" charset="-128"/>
                        </a:rPr>
                        <a:t>保険金の総額</a:t>
                      </a:r>
                      <a:r>
                        <a:rPr lang="ja-JP" altLang="en-US" sz="1600" b="0" kern="0" dirty="0">
                          <a:latin typeface="BIZ UDPゴシック" panose="020B0400000000000000" pitchFamily="50" charset="-128"/>
                          <a:ea typeface="BIZ UDPゴシック" panose="020B0400000000000000" pitchFamily="50" charset="-128"/>
                        </a:rPr>
                        <a:t>とが等しくなる</a:t>
                      </a:r>
                      <a:endParaRPr lang="en-US" altLang="ja-JP" sz="1600" b="0" kern="0" dirty="0">
                        <a:latin typeface="BIZ UDPゴシック" panose="020B0400000000000000" pitchFamily="50" charset="-128"/>
                        <a:ea typeface="BIZ UDPゴシック" panose="020B0400000000000000" pitchFamily="50" charset="-128"/>
                      </a:endParaRPr>
                    </a:p>
                    <a:p>
                      <a:pPr marL="0" indent="0" eaLnBrk="1" hangingPunct="1">
                        <a:spcBef>
                          <a:spcPct val="10000"/>
                        </a:spcBef>
                        <a:buClrTx/>
                        <a:buSzTx/>
                        <a:buFontTx/>
                        <a:buNone/>
                      </a:pPr>
                      <a:r>
                        <a:rPr lang="ja-JP" altLang="en-US" sz="1600" b="0" kern="0" dirty="0">
                          <a:latin typeface="BIZ UDPゴシック" panose="020B0400000000000000" pitchFamily="50" charset="-128"/>
                          <a:ea typeface="BIZ UDPゴシック" panose="020B0400000000000000" pitchFamily="50" charset="-128"/>
                        </a:rPr>
                        <a:t>ようにして、</a:t>
                      </a:r>
                      <a:r>
                        <a:rPr lang="ja-JP" altLang="en-US" sz="1600" b="0" u="sng" kern="0" dirty="0">
                          <a:solidFill>
                            <a:srgbClr val="FF0000"/>
                          </a:solidFill>
                          <a:latin typeface="BIZ UDPゴシック" panose="020B0400000000000000" pitchFamily="50" charset="-128"/>
                          <a:ea typeface="BIZ UDPゴシック" panose="020B0400000000000000" pitchFamily="50" charset="-128"/>
                        </a:rPr>
                        <a:t>保険契約全体で収支バランスを保つ</a:t>
                      </a:r>
                      <a:r>
                        <a:rPr lang="ja-JP" altLang="en-US" sz="1600" b="0" kern="0" dirty="0">
                          <a:latin typeface="BIZ UDPゴシック" panose="020B0400000000000000" pitchFamily="50" charset="-128"/>
                          <a:ea typeface="BIZ UDPゴシック" panose="020B0400000000000000" pitchFamily="50" charset="-128"/>
                        </a:rPr>
                        <a:t>という考え方。</a:t>
                      </a:r>
                      <a:endParaRPr lang="en-US" altLang="ja-JP" sz="1600" b="0" u="sng" kern="0" dirty="0">
                        <a:solidFill>
                          <a:srgbClr val="FF0000"/>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4742286"/>
                  </a:ext>
                </a:extLst>
              </a:tr>
              <a:tr h="312894">
                <a:tc>
                  <a:txBody>
                    <a:bodyPr/>
                    <a:lstStyle/>
                    <a:p>
                      <a:pPr marL="0" marR="0" lvl="0" indent="0" algn="l" defTabSz="914400" rtl="0" eaLnBrk="1" fontAlgn="auto" latinLnBrk="0" hangingPunct="1">
                        <a:lnSpc>
                          <a:spcPct val="100000"/>
                        </a:lnSpc>
                        <a:spcBef>
                          <a:spcPct val="1000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公平の原則</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給付・反対給付均等の原則</a:t>
                      </a:r>
                      <a:r>
                        <a:rPr lang="en-US" altLang="ja-JP" sz="1600" dirty="0">
                          <a:latin typeface="BIZ UDPゴシック" panose="020B0400000000000000" pitchFamily="50" charset="-128"/>
                          <a:ea typeface="BIZ UDPゴシック" panose="020B0400000000000000" pitchFamily="50" charset="-128"/>
                        </a:rPr>
                        <a:t>)</a:t>
                      </a:r>
                      <a:endParaRPr lang="ja-JP" altLang="en-US" sz="1600" dirty="0">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2804381660"/>
                  </a:ext>
                </a:extLst>
              </a:tr>
              <a:tr h="540453">
                <a:tc>
                  <a:txBody>
                    <a:bodyPr/>
                    <a:lstStyle/>
                    <a:p>
                      <a:pPr marL="0" marR="0" lvl="0" indent="0" algn="l" defTabSz="914400" rtl="0" eaLnBrk="1" fontAlgn="auto" latinLnBrk="0" hangingPunct="1">
                        <a:lnSpc>
                          <a:spcPct val="100000"/>
                        </a:lnSpc>
                        <a:spcBef>
                          <a:spcPct val="10000"/>
                        </a:spcBef>
                        <a:spcAft>
                          <a:spcPts val="0"/>
                        </a:spcAft>
                        <a:buClrTx/>
                        <a:buSzTx/>
                        <a:buFontTx/>
                        <a:buNone/>
                        <a:tabLst/>
                        <a:defRPr/>
                      </a:pPr>
                      <a:r>
                        <a:rPr lang="ja-JP" altLang="en-US" sz="1600" kern="0" dirty="0">
                          <a:latin typeface="BIZ UDPゴシック" panose="020B0400000000000000" pitchFamily="50" charset="-128"/>
                          <a:ea typeface="BIZ UDPゴシック" panose="020B0400000000000000" pitchFamily="50" charset="-128"/>
                        </a:rPr>
                        <a:t>　保険には、危険度の異なる様々な人々が加入しており、</a:t>
                      </a:r>
                      <a:r>
                        <a:rPr lang="ja-JP" altLang="en-US" sz="1600" u="sng" kern="0" dirty="0">
                          <a:solidFill>
                            <a:srgbClr val="FF0000"/>
                          </a:solidFill>
                          <a:latin typeface="BIZ UDPゴシック" panose="020B0400000000000000" pitchFamily="50" charset="-128"/>
                          <a:ea typeface="BIZ UDPゴシック" panose="020B0400000000000000" pitchFamily="50" charset="-128"/>
                        </a:rPr>
                        <a:t>全員が同じ保険料では不公平が生じる</a:t>
                      </a:r>
                      <a:r>
                        <a:rPr lang="ja-JP" altLang="en-US" sz="1600" kern="0" dirty="0">
                          <a:latin typeface="BIZ UDPゴシック" panose="020B0400000000000000" pitchFamily="50" charset="-128"/>
                          <a:ea typeface="BIZ UDPゴシック" panose="020B0400000000000000" pitchFamily="50" charset="-128"/>
                        </a:rPr>
                        <a:t>。</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例</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木造建物は鉄筋コンクリート建物よりも火災の発生率や損傷度が高い。</a:t>
                      </a:r>
                      <a:endParaRPr lang="en-US" altLang="ja-JP" sz="1600" kern="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491811973"/>
                  </a:ext>
                </a:extLst>
              </a:tr>
              <a:tr h="312894">
                <a:tc>
                  <a:txBody>
                    <a:bodyPr/>
                    <a:lstStyle/>
                    <a:p>
                      <a:pPr marL="177800" marR="0" lvl="0" indent="-177800" algn="l" defTabSz="914400" rtl="0" eaLnBrk="1" fontAlgn="auto" latinLnBrk="0" hangingPunct="1">
                        <a:lnSpc>
                          <a:spcPct val="100000"/>
                        </a:lnSpc>
                        <a:spcBef>
                          <a:spcPct val="10000"/>
                        </a:spcBef>
                        <a:spcAft>
                          <a:spcPts val="0"/>
                        </a:spcAft>
                        <a:buClrTx/>
                        <a:buSzTx/>
                        <a:buFontTx/>
                        <a:buNone/>
                        <a:tabLst/>
                        <a:defRPr/>
                      </a:pPr>
                      <a:r>
                        <a:rPr lang="ja-JP" altLang="en-US" sz="1600" kern="0" dirty="0">
                          <a:latin typeface="BIZ UDPゴシック" panose="020B0400000000000000" pitchFamily="50" charset="-128"/>
                          <a:ea typeface="BIZ UDPゴシック" panose="020B0400000000000000" pitchFamily="50" charset="-128"/>
                        </a:rPr>
                        <a:t>⇒保険料は、保険による補償の対価として、</a:t>
                      </a:r>
                      <a:r>
                        <a:rPr lang="ja-JP" altLang="en-US" sz="1600" u="sng" kern="0" dirty="0">
                          <a:solidFill>
                            <a:srgbClr val="FF0000"/>
                          </a:solidFill>
                          <a:latin typeface="BIZ UDPゴシック" panose="020B0400000000000000" pitchFamily="50" charset="-128"/>
                          <a:ea typeface="BIZ UDPゴシック" panose="020B0400000000000000" pitchFamily="50" charset="-128"/>
                        </a:rPr>
                        <a:t>危険度の高低を反映</a:t>
                      </a:r>
                      <a:r>
                        <a:rPr lang="ja-JP" altLang="en-US" sz="1600" kern="0" dirty="0">
                          <a:latin typeface="BIZ UDPゴシック" panose="020B0400000000000000" pitchFamily="50" charset="-128"/>
                          <a:ea typeface="BIZ UDPゴシック" panose="020B0400000000000000" pitchFamily="50" charset="-128"/>
                        </a:rPr>
                        <a:t>して決める。</a:t>
                      </a:r>
                      <a:endParaRPr lang="en-US" altLang="ja-JP" sz="1600" kern="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18407032"/>
                  </a:ext>
                </a:extLst>
              </a:tr>
              <a:tr h="276608">
                <a:tc>
                  <a:txBody>
                    <a:bodyPr/>
                    <a:lstStyle/>
                    <a:p>
                      <a:pPr marL="177800" marR="0" lvl="0" indent="-177800" algn="l" defTabSz="914400" rtl="0" eaLnBrk="1" fontAlgn="auto" latinLnBrk="0" hangingPunct="1">
                        <a:lnSpc>
                          <a:spcPct val="100000"/>
                        </a:lnSpc>
                        <a:spcBef>
                          <a:spcPct val="10000"/>
                        </a:spcBef>
                        <a:spcAft>
                          <a:spcPts val="0"/>
                        </a:spcAft>
                        <a:buClrTx/>
                        <a:buSzTx/>
                        <a:buFontTx/>
                        <a:buNone/>
                        <a:tabLst/>
                        <a:defRPr/>
                      </a:pP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extLst>
                  <a:ext uri="{0D108BD9-81ED-4DB2-BD59-A6C34878D82A}">
                    <a16:rowId xmlns:a16="http://schemas.microsoft.com/office/drawing/2014/main" val="3084506945"/>
                  </a:ext>
                </a:extLst>
              </a:tr>
            </a:tbl>
          </a:graphicData>
        </a:graphic>
      </p:graphicFrame>
      <p:sp>
        <p:nvSpPr>
          <p:cNvPr id="14" name="Rectangle 7">
            <a:extLst>
              <a:ext uri="{FF2B5EF4-FFF2-40B4-BE49-F238E27FC236}">
                <a16:creationId xmlns:a16="http://schemas.microsoft.com/office/drawing/2014/main" id="{7C253C44-ED0A-4FF3-BFE1-1FE651B1E4F4}"/>
              </a:ext>
            </a:extLst>
          </p:cNvPr>
          <p:cNvSpPr>
            <a:spLocks noChangeArrowheads="1"/>
          </p:cNvSpPr>
          <p:nvPr/>
        </p:nvSpPr>
        <p:spPr bwMode="auto">
          <a:xfrm>
            <a:off x="348216" y="117087"/>
            <a:ext cx="8467896"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 2.</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2713932019"/>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a:extLst>
              <a:ext uri="{FF2B5EF4-FFF2-40B4-BE49-F238E27FC236}">
                <a16:creationId xmlns:a16="http://schemas.microsoft.com/office/drawing/2014/main" id="{082BA325-0975-4C53-B379-03DBA2C80824}"/>
              </a:ext>
            </a:extLst>
          </p:cNvPr>
          <p:cNvSpPr txBox="1">
            <a:spLocks/>
          </p:cNvSpPr>
          <p:nvPr/>
        </p:nvSpPr>
        <p:spPr>
          <a:xfrm>
            <a:off x="8236293" y="6458910"/>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16</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7" name="Text Box 4">
            <a:extLst>
              <a:ext uri="{FF2B5EF4-FFF2-40B4-BE49-F238E27FC236}">
                <a16:creationId xmlns:a16="http://schemas.microsoft.com/office/drawing/2014/main" id="{790FAB4F-2190-48E8-BF11-0421ABC7BA52}"/>
              </a:ext>
            </a:extLst>
          </p:cNvPr>
          <p:cNvSpPr txBox="1">
            <a:spLocks noChangeArrowheads="1"/>
          </p:cNvSpPr>
          <p:nvPr/>
        </p:nvSpPr>
        <p:spPr bwMode="auto">
          <a:xfrm>
            <a:off x="175794" y="806460"/>
            <a:ext cx="8818749"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(6) </a:t>
            </a:r>
            <a:r>
              <a:rPr lang="ja-JP" altLang="en-US" sz="2400" dirty="0">
                <a:latin typeface="BIZ UDPゴシック" panose="020B0400000000000000" pitchFamily="50" charset="-128"/>
                <a:ea typeface="BIZ UDPゴシック" panose="020B0400000000000000" pitchFamily="50" charset="-128"/>
              </a:rPr>
              <a:t>保険料の算出方法</a:t>
            </a:r>
            <a:r>
              <a:rPr lang="en-US" altLang="ja-JP" sz="2400" dirty="0">
                <a:latin typeface="BIZ UDPゴシック" panose="020B0400000000000000" pitchFamily="50" charset="-128"/>
                <a:ea typeface="BIZ UDPゴシック" panose="020B0400000000000000" pitchFamily="50" charset="-128"/>
              </a:rPr>
              <a:t>(</a:t>
            </a:r>
            <a:r>
              <a:rPr lang="ja-JP" altLang="en-US" sz="2400" dirty="0">
                <a:latin typeface="BIZ UDPゴシック" panose="020B0400000000000000" pitchFamily="50" charset="-128"/>
                <a:ea typeface="BIZ UDPゴシック" panose="020B0400000000000000" pitchFamily="50" charset="-128"/>
              </a:rPr>
              <a:t>例</a:t>
            </a:r>
            <a:r>
              <a:rPr lang="en-US" altLang="ja-JP" sz="2400" dirty="0">
                <a:latin typeface="BIZ UDPゴシック" panose="020B0400000000000000" pitchFamily="50" charset="-128"/>
                <a:ea typeface="BIZ UDPゴシック" panose="020B0400000000000000" pitchFamily="50" charset="-128"/>
              </a:rPr>
              <a:t>)</a:t>
            </a:r>
            <a:endParaRPr lang="ja-JP" altLang="en-US" sz="2400" dirty="0">
              <a:latin typeface="BIZ UDPゴシック" panose="020B0400000000000000" pitchFamily="50" charset="-128"/>
              <a:ea typeface="BIZ UDPゴシック" panose="020B0400000000000000" pitchFamily="50" charset="-128"/>
            </a:endParaRPr>
          </a:p>
        </p:txBody>
      </p:sp>
      <p:graphicFrame>
        <p:nvGraphicFramePr>
          <p:cNvPr id="4" name="表 4">
            <a:extLst>
              <a:ext uri="{FF2B5EF4-FFF2-40B4-BE49-F238E27FC236}">
                <a16:creationId xmlns:a16="http://schemas.microsoft.com/office/drawing/2014/main" id="{19FFCF7E-749E-402D-9F75-41F01B00DADD}"/>
              </a:ext>
            </a:extLst>
          </p:cNvPr>
          <p:cNvGraphicFramePr>
            <a:graphicFrameLocks noGrp="1"/>
          </p:cNvGraphicFramePr>
          <p:nvPr/>
        </p:nvGraphicFramePr>
        <p:xfrm>
          <a:off x="175794" y="1404926"/>
          <a:ext cx="8845088" cy="5213012"/>
        </p:xfrm>
        <a:graphic>
          <a:graphicData uri="http://schemas.openxmlformats.org/drawingml/2006/table">
            <a:tbl>
              <a:tblPr firstRow="1" bandRow="1">
                <a:tableStyleId>{5940675A-B579-460E-94D1-54222C63F5DA}</a:tableStyleId>
              </a:tblPr>
              <a:tblGrid>
                <a:gridCol w="1207396">
                  <a:extLst>
                    <a:ext uri="{9D8B030D-6E8A-4147-A177-3AD203B41FA5}">
                      <a16:colId xmlns:a16="http://schemas.microsoft.com/office/drawing/2014/main" val="2323890969"/>
                    </a:ext>
                  </a:extLst>
                </a:gridCol>
                <a:gridCol w="344129">
                  <a:extLst>
                    <a:ext uri="{9D8B030D-6E8A-4147-A177-3AD203B41FA5}">
                      <a16:colId xmlns:a16="http://schemas.microsoft.com/office/drawing/2014/main" val="725516389"/>
                    </a:ext>
                  </a:extLst>
                </a:gridCol>
                <a:gridCol w="1415845">
                  <a:extLst>
                    <a:ext uri="{9D8B030D-6E8A-4147-A177-3AD203B41FA5}">
                      <a16:colId xmlns:a16="http://schemas.microsoft.com/office/drawing/2014/main" val="807026106"/>
                    </a:ext>
                  </a:extLst>
                </a:gridCol>
                <a:gridCol w="334297">
                  <a:extLst>
                    <a:ext uri="{9D8B030D-6E8A-4147-A177-3AD203B41FA5}">
                      <a16:colId xmlns:a16="http://schemas.microsoft.com/office/drawing/2014/main" val="2156485522"/>
                    </a:ext>
                  </a:extLst>
                </a:gridCol>
                <a:gridCol w="1406012">
                  <a:extLst>
                    <a:ext uri="{9D8B030D-6E8A-4147-A177-3AD203B41FA5}">
                      <a16:colId xmlns:a16="http://schemas.microsoft.com/office/drawing/2014/main" val="2455110811"/>
                    </a:ext>
                  </a:extLst>
                </a:gridCol>
                <a:gridCol w="353962">
                  <a:extLst>
                    <a:ext uri="{9D8B030D-6E8A-4147-A177-3AD203B41FA5}">
                      <a16:colId xmlns:a16="http://schemas.microsoft.com/office/drawing/2014/main" val="4152347772"/>
                    </a:ext>
                  </a:extLst>
                </a:gridCol>
                <a:gridCol w="1199535">
                  <a:extLst>
                    <a:ext uri="{9D8B030D-6E8A-4147-A177-3AD203B41FA5}">
                      <a16:colId xmlns:a16="http://schemas.microsoft.com/office/drawing/2014/main" val="1866286531"/>
                    </a:ext>
                  </a:extLst>
                </a:gridCol>
                <a:gridCol w="363794">
                  <a:extLst>
                    <a:ext uri="{9D8B030D-6E8A-4147-A177-3AD203B41FA5}">
                      <a16:colId xmlns:a16="http://schemas.microsoft.com/office/drawing/2014/main" val="85857077"/>
                    </a:ext>
                  </a:extLst>
                </a:gridCol>
                <a:gridCol w="1425677">
                  <a:extLst>
                    <a:ext uri="{9D8B030D-6E8A-4147-A177-3AD203B41FA5}">
                      <a16:colId xmlns:a16="http://schemas.microsoft.com/office/drawing/2014/main" val="2703130840"/>
                    </a:ext>
                  </a:extLst>
                </a:gridCol>
                <a:gridCol w="794441">
                  <a:extLst>
                    <a:ext uri="{9D8B030D-6E8A-4147-A177-3AD203B41FA5}">
                      <a16:colId xmlns:a16="http://schemas.microsoft.com/office/drawing/2014/main" val="1708119244"/>
                    </a:ext>
                  </a:extLst>
                </a:gridCol>
              </a:tblGrid>
              <a:tr h="0">
                <a:tc gridSpan="4">
                  <a:txBody>
                    <a:bodyPr/>
                    <a:lstStyle/>
                    <a:p>
                      <a:r>
                        <a:rPr kumimoji="1" lang="ja-JP" altLang="en-US" sz="1600" dirty="0">
                          <a:solidFill>
                            <a:srgbClr val="FF0000"/>
                          </a:solidFill>
                          <a:latin typeface="BIZ UDゴシック" panose="020B0400000000000000" pitchFamily="49" charset="-128"/>
                          <a:ea typeface="BIZ UDゴシック" panose="020B0400000000000000" pitchFamily="49" charset="-128"/>
                        </a:rPr>
                        <a:t>保険金</a:t>
                      </a:r>
                    </a:p>
                  </a:txBody>
                  <a:tcPr>
                    <a:solidFill>
                      <a:srgbClr val="CCECFF"/>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rowSpan="2" gridSpan="2">
                  <a:txBody>
                    <a:bodyPr/>
                    <a:lstStyle/>
                    <a:p>
                      <a:pPr algn="ctr"/>
                      <a:endParaRPr kumimoji="1" lang="ja-JP" altLang="en-US" sz="1600" dirty="0">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ゴシック" panose="020B0400000000000000" pitchFamily="49" charset="-128"/>
                          <a:ea typeface="BIZ UDゴシック" panose="020B0400000000000000" pitchFamily="49" charset="-128"/>
                        </a:rPr>
                        <a:t>＝</a:t>
                      </a:r>
                      <a:endParaRPr kumimoji="1" lang="en-US" altLang="ja-JP" sz="1600"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u="sng" dirty="0">
                          <a:solidFill>
                            <a:srgbClr val="FF0000"/>
                          </a:solidFill>
                          <a:latin typeface="BIZ UDゴシック" panose="020B0400000000000000" pitchFamily="49" charset="-128"/>
                          <a:ea typeface="BIZ UDゴシック" panose="020B0400000000000000" pitchFamily="49" charset="-128"/>
                        </a:rPr>
                        <a:t>収支相等の原則</a:t>
                      </a:r>
                    </a:p>
                  </a:txBody>
                  <a:tcPr>
                    <a:lnT w="12700" cmpd="sng">
                      <a:noFill/>
                    </a:lnT>
                    <a:lnB w="12700" cap="flat" cmpd="sng" algn="ctr">
                      <a:noFill/>
                      <a:prstDash val="solid"/>
                      <a:round/>
                      <a:headEnd type="none" w="med" len="med"/>
                      <a:tailEnd type="none" w="med" len="med"/>
                    </a:lnB>
                  </a:tcPr>
                </a:tc>
                <a:tc rowSpan="2"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gridSpan="3">
                  <a:txBody>
                    <a:bodyPr/>
                    <a:lstStyle/>
                    <a:p>
                      <a:r>
                        <a:rPr kumimoji="1" lang="ja-JP" altLang="en-US" sz="1600" dirty="0">
                          <a:solidFill>
                            <a:srgbClr val="FF0000"/>
                          </a:solidFill>
                          <a:latin typeface="BIZ UDゴシック" panose="020B0400000000000000" pitchFamily="49" charset="-128"/>
                          <a:ea typeface="BIZ UDゴシック" panose="020B0400000000000000" pitchFamily="49" charset="-128"/>
                        </a:rPr>
                        <a:t>保険料</a:t>
                      </a:r>
                    </a:p>
                  </a:txBody>
                  <a:tcPr>
                    <a:solidFill>
                      <a:srgbClr val="CCFFCC"/>
                    </a:solidFill>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rowSpan="8">
                  <a:txBody>
                    <a:bodyPr/>
                    <a:lstStyle/>
                    <a:p>
                      <a:r>
                        <a:rPr kumimoji="1" lang="ja-JP" altLang="en-US" sz="1600" dirty="0">
                          <a:solidFill>
                            <a:srgbClr val="FF0000"/>
                          </a:solidFill>
                          <a:latin typeface="BIZ UDゴシック" panose="020B0400000000000000" pitchFamily="49" charset="-128"/>
                          <a:ea typeface="BIZ UDゴシック" panose="020B0400000000000000" pitchFamily="49" charset="-128"/>
                        </a:rPr>
                        <a:t>　①</a:t>
                      </a:r>
                      <a:endParaRPr kumimoji="1" lang="en-US" altLang="ja-JP" sz="16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600" dirty="0">
                          <a:solidFill>
                            <a:srgbClr val="FF0000"/>
                          </a:solidFill>
                          <a:latin typeface="BIZ UDゴシック" panose="020B0400000000000000" pitchFamily="49" charset="-128"/>
                          <a:ea typeface="BIZ UDゴシック" panose="020B0400000000000000" pitchFamily="49" charset="-128"/>
                        </a:rPr>
                        <a:t>　純</a:t>
                      </a:r>
                      <a:endParaRPr kumimoji="1" lang="en-US" altLang="ja-JP" sz="16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600" dirty="0">
                          <a:solidFill>
                            <a:srgbClr val="FF0000"/>
                          </a:solidFill>
                          <a:latin typeface="BIZ UDゴシック" panose="020B0400000000000000" pitchFamily="49" charset="-128"/>
                          <a:ea typeface="BIZ UDゴシック" panose="020B0400000000000000" pitchFamily="49" charset="-128"/>
                        </a:rPr>
                        <a:t>　保</a:t>
                      </a:r>
                      <a:endParaRPr kumimoji="1" lang="en-US" altLang="ja-JP" sz="16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600" dirty="0">
                          <a:solidFill>
                            <a:srgbClr val="FF0000"/>
                          </a:solidFill>
                          <a:latin typeface="BIZ UDゴシック" panose="020B0400000000000000" pitchFamily="49" charset="-128"/>
                          <a:ea typeface="BIZ UDゴシック" panose="020B0400000000000000" pitchFamily="49" charset="-128"/>
                        </a:rPr>
                        <a:t>　険</a:t>
                      </a:r>
                      <a:endParaRPr kumimoji="1" lang="en-US" altLang="ja-JP" sz="1600" dirty="0">
                        <a:solidFill>
                          <a:srgbClr val="FF0000"/>
                        </a:solidFill>
                        <a:latin typeface="BIZ UDゴシック" panose="020B0400000000000000" pitchFamily="49" charset="-128"/>
                        <a:ea typeface="BIZ UDゴシック" panose="020B0400000000000000" pitchFamily="49" charset="-128"/>
                      </a:endParaRPr>
                    </a:p>
                    <a:p>
                      <a:r>
                        <a:rPr kumimoji="1" lang="ja-JP" altLang="en-US" sz="1600" dirty="0">
                          <a:solidFill>
                            <a:srgbClr val="FF0000"/>
                          </a:solidFill>
                          <a:latin typeface="BIZ UDゴシック" panose="020B0400000000000000" pitchFamily="49" charset="-128"/>
                          <a:ea typeface="BIZ UDゴシック" panose="020B0400000000000000" pitchFamily="49" charset="-128"/>
                        </a:rPr>
                        <a:t>　料</a:t>
                      </a:r>
                      <a:endParaRPr kumimoji="1" lang="en-US" altLang="ja-JP" sz="1600" dirty="0">
                        <a:solidFill>
                          <a:srgbClr val="FF0000"/>
                        </a:solidFill>
                        <a:latin typeface="BIZ UDゴシック" panose="020B0400000000000000" pitchFamily="49" charset="-128"/>
                        <a:ea typeface="BIZ UDゴシック" panose="020B0400000000000000" pitchFamily="49" charset="-128"/>
                      </a:endParaRPr>
                    </a:p>
                    <a:p>
                      <a:endParaRPr kumimoji="1" lang="en-US" altLang="ja-JP" sz="1600" dirty="0">
                        <a:latin typeface="BIZ UDゴシック" panose="020B0400000000000000" pitchFamily="49" charset="-128"/>
                        <a:ea typeface="BIZ UDゴシック" panose="020B0400000000000000" pitchFamily="49" charset="-128"/>
                      </a:endParaRPr>
                    </a:p>
                    <a:p>
                      <a:pPr algn="l"/>
                      <a:r>
                        <a:rPr kumimoji="1" lang="ja-JP" altLang="en-US" sz="1600" dirty="0">
                          <a:solidFill>
                            <a:srgbClr val="0000FF"/>
                          </a:solidFill>
                          <a:latin typeface="BIZ UDゴシック" panose="020B0400000000000000" pitchFamily="49" charset="-128"/>
                          <a:ea typeface="BIZ UDゴシック" panose="020B0400000000000000" pitchFamily="49" charset="-128"/>
                        </a:rPr>
                        <a:t>②付加</a:t>
                      </a:r>
                    </a:p>
                    <a:p>
                      <a:pPr algn="r"/>
                      <a:r>
                        <a:rPr kumimoji="1" lang="ja-JP" altLang="en-US" sz="1600" dirty="0">
                          <a:solidFill>
                            <a:srgbClr val="0000FF"/>
                          </a:solidFill>
                          <a:latin typeface="BIZ UDゴシック" panose="020B0400000000000000" pitchFamily="49" charset="-128"/>
                          <a:ea typeface="BIZ UDゴシック" panose="020B0400000000000000" pitchFamily="49" charset="-128"/>
                        </a:rPr>
                        <a:t>保険料</a:t>
                      </a:r>
                    </a:p>
                  </a:txBody>
                  <a:tcPr>
                    <a:lnR w="12700" cmpd="sng">
                      <a:noFill/>
                    </a:lnR>
                    <a:lnT w="12700" cmpd="sng">
                      <a:noFill/>
                    </a:lnT>
                    <a:lnB w="12700" cap="flat" cmpd="sng" algn="ctr">
                      <a:noFill/>
                      <a:prstDash val="solid"/>
                      <a:round/>
                      <a:headEnd type="none" w="med" len="med"/>
                      <a:tailEnd type="none" w="med" len="med"/>
                    </a:lnB>
                  </a:tcPr>
                </a:tc>
                <a:extLst>
                  <a:ext uri="{0D108BD9-81ED-4DB2-BD59-A6C34878D82A}">
                    <a16:rowId xmlns:a16="http://schemas.microsoft.com/office/drawing/2014/main" val="142530504"/>
                  </a:ext>
                </a:extLst>
              </a:tr>
              <a:tr h="822960">
                <a:tc gridSpan="4">
                  <a:txBody>
                    <a:bodyPr/>
                    <a:lstStyle/>
                    <a:p>
                      <a:pPr eaLnBrk="1" hangingPunct="1">
                        <a:spcBef>
                          <a:spcPct val="0"/>
                        </a:spcBef>
                        <a:buClrTx/>
                        <a:buSzTx/>
                        <a:buFontTx/>
                        <a:buNone/>
                      </a:pP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損害を被った人</a:t>
                      </a:r>
                      <a:r>
                        <a:rPr lang="en-US" altLang="ja-JP" sz="1600" dirty="0">
                          <a:latin typeface="BIZ UDゴシック" panose="020B0400000000000000" pitchFamily="49" charset="-128"/>
                          <a:ea typeface="BIZ UDゴシック" panose="020B0400000000000000" pitchFamily="49" charset="-128"/>
                        </a:rPr>
                        <a:t>)10</a:t>
                      </a:r>
                      <a:r>
                        <a:rPr lang="ja-JP" altLang="en-US" sz="1600" dirty="0">
                          <a:latin typeface="BIZ UDゴシック" panose="020B0400000000000000" pitchFamily="49" charset="-128"/>
                          <a:ea typeface="BIZ UDゴシック" panose="020B0400000000000000" pitchFamily="49" charset="-128"/>
                        </a:rPr>
                        <a:t>人　</a:t>
                      </a:r>
                      <a:r>
                        <a:rPr lang="en-US" altLang="ja-JP" sz="1600" dirty="0">
                          <a:latin typeface="BIZ UDゴシック" panose="020B0400000000000000" pitchFamily="49" charset="-128"/>
                          <a:ea typeface="BIZ UDゴシック" panose="020B0400000000000000" pitchFamily="49" charset="-128"/>
                        </a:rPr>
                        <a:t>×</a:t>
                      </a:r>
                    </a:p>
                    <a:p>
                      <a:pPr eaLnBrk="1" hangingPunct="1">
                        <a:spcBef>
                          <a:spcPct val="0"/>
                        </a:spcBef>
                        <a:buClrTx/>
                        <a:buSzTx/>
                        <a:buFontTx/>
                        <a:buNone/>
                      </a:pPr>
                      <a:r>
                        <a:rPr lang="en-US" altLang="ja-JP" sz="1600" dirty="0">
                          <a:latin typeface="BIZ UDゴシック" panose="020B0400000000000000" pitchFamily="49" charset="-128"/>
                          <a:ea typeface="BIZ UDゴシック" panose="020B0400000000000000" pitchFamily="49" charset="-128"/>
                        </a:rPr>
                        <a:t>(1</a:t>
                      </a:r>
                      <a:r>
                        <a:rPr lang="ja-JP" altLang="en-US" sz="1600" dirty="0">
                          <a:latin typeface="BIZ UDゴシック" panose="020B0400000000000000" pitchFamily="49" charset="-128"/>
                          <a:ea typeface="BIZ UDゴシック" panose="020B0400000000000000" pitchFamily="49" charset="-128"/>
                        </a:rPr>
                        <a:t>人あたりの損害額</a:t>
                      </a:r>
                      <a:r>
                        <a:rPr lang="en-US" altLang="ja-JP" sz="1600" dirty="0">
                          <a:latin typeface="BIZ UDゴシック" panose="020B0400000000000000" pitchFamily="49" charset="-128"/>
                          <a:ea typeface="BIZ UDゴシック" panose="020B0400000000000000" pitchFamily="49" charset="-128"/>
                        </a:rPr>
                        <a:t>)1,000</a:t>
                      </a:r>
                      <a:r>
                        <a:rPr lang="ja-JP" altLang="en-US" sz="1600" dirty="0">
                          <a:latin typeface="BIZ UDゴシック" panose="020B0400000000000000" pitchFamily="49" charset="-128"/>
                          <a:ea typeface="BIZ UDゴシック" panose="020B0400000000000000" pitchFamily="49" charset="-128"/>
                        </a:rPr>
                        <a:t>万円＝</a:t>
                      </a:r>
                      <a:endParaRPr lang="en-US" altLang="ja-JP" sz="1600" dirty="0">
                        <a:latin typeface="BIZ UDゴシック" panose="020B0400000000000000" pitchFamily="49" charset="-128"/>
                        <a:ea typeface="BIZ UDゴシック" panose="020B0400000000000000" pitchFamily="49" charset="-128"/>
                      </a:endParaRPr>
                    </a:p>
                    <a:p>
                      <a:pPr eaLnBrk="1" hangingPunct="1">
                        <a:spcBef>
                          <a:spcPct val="0"/>
                        </a:spcBef>
                        <a:buClrTx/>
                        <a:buSzTx/>
                        <a:buFontTx/>
                        <a:buNone/>
                      </a:pP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総額</a:t>
                      </a:r>
                      <a:r>
                        <a:rPr lang="en-US" altLang="ja-JP" sz="1600" dirty="0">
                          <a:latin typeface="BIZ UDゴシック" panose="020B0400000000000000" pitchFamily="49" charset="-128"/>
                          <a:ea typeface="BIZ UDゴシック" panose="020B0400000000000000" pitchFamily="49" charset="-128"/>
                        </a:rPr>
                        <a:t>)1</a:t>
                      </a:r>
                      <a:r>
                        <a:rPr lang="ja-JP" altLang="en-US" sz="1600" dirty="0">
                          <a:latin typeface="BIZ UDゴシック" panose="020B0400000000000000" pitchFamily="49" charset="-128"/>
                          <a:ea typeface="BIZ UDゴシック" panose="020B0400000000000000" pitchFamily="49" charset="-128"/>
                        </a:rPr>
                        <a:t>億円</a:t>
                      </a:r>
                      <a:endParaRPr lang="en-US" altLang="ja-JP" sz="1600" dirty="0">
                        <a:latin typeface="BIZ UDゴシック" panose="020B0400000000000000" pitchFamily="49" charset="-128"/>
                        <a:ea typeface="BIZ UDゴシック" panose="020B0400000000000000" pitchFamily="49" charset="-128"/>
                      </a:endParaRPr>
                    </a:p>
                    <a:p>
                      <a:pPr eaLnBrk="1" hangingPunct="1">
                        <a:spcBef>
                          <a:spcPct val="0"/>
                        </a:spcBef>
                        <a:buClrTx/>
                        <a:buSzTx/>
                        <a:buFontTx/>
                        <a:buNone/>
                      </a:pPr>
                      <a:endParaRPr lang="ja-JP" altLang="en-US" sz="1600" dirty="0">
                        <a:latin typeface="BIZ UDゴシック" panose="020B0400000000000000" pitchFamily="49" charset="-128"/>
                        <a:ea typeface="BIZ UDゴシック" panose="020B0400000000000000" pitchFamily="49" charset="-128"/>
                      </a:endParaRPr>
                    </a:p>
                  </a:txBody>
                  <a:tcPr>
                    <a:lnB w="12700"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gridSpan="3">
                  <a:txBody>
                    <a:bodyPr/>
                    <a:lstStyle/>
                    <a:p>
                      <a:pPr eaLnBrk="1" hangingPunct="1">
                        <a:spcBef>
                          <a:spcPct val="0"/>
                        </a:spcBef>
                        <a:buClrTx/>
                        <a:buSzTx/>
                        <a:buFontTx/>
                        <a:buNone/>
                      </a:pP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契約者</a:t>
                      </a:r>
                      <a:r>
                        <a:rPr lang="en-US" altLang="ja-JP" sz="1600" dirty="0">
                          <a:latin typeface="BIZ UDゴシック" panose="020B0400000000000000" pitchFamily="49" charset="-128"/>
                          <a:ea typeface="BIZ UDゴシック" panose="020B0400000000000000" pitchFamily="49" charset="-128"/>
                        </a:rPr>
                        <a:t>)1</a:t>
                      </a:r>
                      <a:r>
                        <a:rPr lang="ja-JP" altLang="en-US" sz="1600" dirty="0">
                          <a:latin typeface="BIZ UDゴシック" panose="020B0400000000000000" pitchFamily="49" charset="-128"/>
                          <a:ea typeface="BIZ UDゴシック" panose="020B0400000000000000" pitchFamily="49" charset="-128"/>
                        </a:rPr>
                        <a:t>万人　</a:t>
                      </a:r>
                      <a:r>
                        <a:rPr lang="en-US" altLang="ja-JP" sz="1600" dirty="0">
                          <a:latin typeface="BIZ UDゴシック" panose="020B0400000000000000" pitchFamily="49" charset="-128"/>
                          <a:ea typeface="BIZ UDゴシック" panose="020B0400000000000000" pitchFamily="49" charset="-128"/>
                        </a:rPr>
                        <a:t>×</a:t>
                      </a:r>
                    </a:p>
                    <a:p>
                      <a:pPr eaLnBrk="1" hangingPunct="1">
                        <a:spcBef>
                          <a:spcPct val="0"/>
                        </a:spcBef>
                        <a:buClrTx/>
                        <a:buSzTx/>
                        <a:buFontTx/>
                        <a:buNone/>
                      </a:pPr>
                      <a:r>
                        <a:rPr lang="en-US" altLang="ja-JP" sz="1600" dirty="0">
                          <a:latin typeface="BIZ UDゴシック" panose="020B0400000000000000" pitchFamily="49" charset="-128"/>
                          <a:ea typeface="BIZ UDゴシック" panose="020B0400000000000000" pitchFamily="49" charset="-128"/>
                        </a:rPr>
                        <a:t>(1</a:t>
                      </a:r>
                      <a:r>
                        <a:rPr lang="ja-JP" altLang="en-US" sz="1600" dirty="0">
                          <a:latin typeface="BIZ UDゴシック" panose="020B0400000000000000" pitchFamily="49" charset="-128"/>
                          <a:ea typeface="BIZ UDゴシック" panose="020B0400000000000000" pitchFamily="49" charset="-128"/>
                        </a:rPr>
                        <a:t>人あたりの保険料</a:t>
                      </a:r>
                      <a:r>
                        <a:rPr lang="en-US" altLang="ja-JP" sz="1600" dirty="0">
                          <a:latin typeface="BIZ UDゴシック" panose="020B0400000000000000" pitchFamily="49" charset="-128"/>
                          <a:ea typeface="BIZ UDゴシック" panose="020B0400000000000000" pitchFamily="49" charset="-128"/>
                        </a:rPr>
                        <a:t>)1</a:t>
                      </a:r>
                      <a:r>
                        <a:rPr lang="ja-JP" altLang="en-US" sz="1600" dirty="0">
                          <a:latin typeface="BIZ UDゴシック" panose="020B0400000000000000" pitchFamily="49" charset="-128"/>
                          <a:ea typeface="BIZ UDゴシック" panose="020B0400000000000000" pitchFamily="49" charset="-128"/>
                        </a:rPr>
                        <a:t>万円＝</a:t>
                      </a:r>
                      <a:endParaRPr lang="en-US" altLang="ja-JP" sz="1600" dirty="0">
                        <a:latin typeface="BIZ UDゴシック" panose="020B0400000000000000" pitchFamily="49" charset="-128"/>
                        <a:ea typeface="BIZ UDゴシック" panose="020B0400000000000000" pitchFamily="49" charset="-128"/>
                      </a:endParaRPr>
                    </a:p>
                    <a:p>
                      <a:pPr eaLnBrk="1" hangingPunct="1">
                        <a:spcBef>
                          <a:spcPct val="0"/>
                        </a:spcBef>
                        <a:buClrTx/>
                        <a:buSzTx/>
                        <a:buFontTx/>
                        <a:buNone/>
                      </a:pPr>
                      <a:r>
                        <a:rPr lang="en-US" altLang="ja-JP" sz="1600" dirty="0">
                          <a:latin typeface="BIZ UDゴシック" panose="020B0400000000000000" pitchFamily="49" charset="-128"/>
                          <a:ea typeface="BIZ UDゴシック" panose="020B0400000000000000" pitchFamily="49" charset="-128"/>
                        </a:rPr>
                        <a:t>(</a:t>
                      </a:r>
                      <a:r>
                        <a:rPr lang="ja-JP" altLang="en-US" sz="1600" dirty="0">
                          <a:latin typeface="BIZ UDゴシック" panose="020B0400000000000000" pitchFamily="49" charset="-128"/>
                          <a:ea typeface="BIZ UDゴシック" panose="020B0400000000000000" pitchFamily="49" charset="-128"/>
                        </a:rPr>
                        <a:t>総額</a:t>
                      </a:r>
                      <a:r>
                        <a:rPr lang="en-US" altLang="ja-JP" sz="1600" dirty="0">
                          <a:latin typeface="BIZ UDゴシック" panose="020B0400000000000000" pitchFamily="49" charset="-128"/>
                          <a:ea typeface="BIZ UDゴシック" panose="020B0400000000000000" pitchFamily="49" charset="-128"/>
                        </a:rPr>
                        <a:t>)1</a:t>
                      </a:r>
                      <a:r>
                        <a:rPr lang="ja-JP" altLang="en-US" sz="1600" dirty="0">
                          <a:latin typeface="BIZ UDゴシック" panose="020B0400000000000000" pitchFamily="49" charset="-128"/>
                          <a:ea typeface="BIZ UDゴシック" panose="020B0400000000000000" pitchFamily="49" charset="-128"/>
                        </a:rPr>
                        <a:t>億円</a:t>
                      </a:r>
                      <a:endParaRPr lang="en-US" altLang="ja-JP" sz="1600" dirty="0">
                        <a:latin typeface="BIZ UDゴシック" panose="020B0400000000000000" pitchFamily="49" charset="-128"/>
                        <a:ea typeface="BIZ UDゴシック" panose="020B0400000000000000" pitchFamily="49" charset="-128"/>
                      </a:endParaRPr>
                    </a:p>
                  </a:txBody>
                  <a:tcPr>
                    <a:lnB w="12700" cap="flat" cmpd="sng" algn="ctr">
                      <a:solidFill>
                        <a:schemeClr val="tx1"/>
                      </a:solidFill>
                      <a:prstDash val="solid"/>
                      <a:round/>
                      <a:headEnd type="none" w="med" len="med"/>
                      <a:tailEnd type="none" w="med" len="med"/>
                    </a:lnB>
                    <a:solidFill>
                      <a:srgbClr val="CCFFCC"/>
                    </a:solidFill>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15802"/>
                  </a:ext>
                </a:extLst>
              </a:tr>
              <a:tr h="275252">
                <a:tc rowSpan="2" gridSpan="6">
                  <a:txBody>
                    <a:bodyPr/>
                    <a:lstStyle/>
                    <a:p>
                      <a:endParaRPr kumimoji="1" lang="ja-JP" altLang="en-US" sz="1600" dirty="0">
                        <a:latin typeface="BIZ UDゴシック" panose="020B0400000000000000" pitchFamily="49" charset="-128"/>
                        <a:ea typeface="BIZ UDゴシック" panose="020B0400000000000000" pitchFamily="49" charset="-128"/>
                      </a:endParaRPr>
                    </a:p>
                  </a:txBody>
                  <a:tcPr>
                    <a:lnL w="12700" cmpd="sng">
                      <a:noFill/>
                    </a:lnL>
                    <a:lnT w="12700" cap="flat" cmpd="sng" algn="ctr">
                      <a:solidFill>
                        <a:schemeClr val="tx1"/>
                      </a:solidFill>
                      <a:prstDash val="solid"/>
                      <a:round/>
                      <a:headEnd type="none" w="med" len="med"/>
                      <a:tailEnd type="none" w="med" len="med"/>
                    </a:lnT>
                    <a:lnB w="12700" cmpd="sng">
                      <a:noFill/>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00FF"/>
                          </a:solidFill>
                          <a:latin typeface="BIZ UDゴシック" panose="020B0400000000000000" pitchFamily="49" charset="-128"/>
                          <a:ea typeface="BIZ UDゴシック" panose="020B0400000000000000" pitchFamily="49" charset="-128"/>
                        </a:rPr>
                        <a:t>社費</a:t>
                      </a:r>
                      <a:r>
                        <a:rPr kumimoji="1" lang="en-US" altLang="ja-JP" sz="1600" dirty="0">
                          <a:solidFill>
                            <a:srgbClr val="0000FF"/>
                          </a:solidFill>
                          <a:latin typeface="BIZ UDゴシック" panose="020B0400000000000000" pitchFamily="49" charset="-128"/>
                          <a:ea typeface="BIZ UDゴシック" panose="020B0400000000000000" pitchFamily="49" charset="-128"/>
                        </a:rPr>
                        <a:t>(</a:t>
                      </a:r>
                      <a:r>
                        <a:rPr kumimoji="1" lang="ja-JP" altLang="en-US" sz="1600" dirty="0">
                          <a:solidFill>
                            <a:srgbClr val="0000FF"/>
                          </a:solidFill>
                          <a:latin typeface="BIZ UDゴシック" panose="020B0400000000000000" pitchFamily="49" charset="-128"/>
                          <a:ea typeface="BIZ UDゴシック" panose="020B0400000000000000" pitchFamily="49" charset="-128"/>
                        </a:rPr>
                        <a:t>経費</a:t>
                      </a:r>
                      <a:r>
                        <a:rPr kumimoji="1" lang="en-US" altLang="ja-JP" sz="1600" dirty="0">
                          <a:solidFill>
                            <a:srgbClr val="0000FF"/>
                          </a:solidFill>
                          <a:latin typeface="BIZ UDゴシック" panose="020B0400000000000000" pitchFamily="49" charset="-128"/>
                          <a:ea typeface="BIZ UDゴシック" panose="020B0400000000000000" pitchFamily="49" charset="-128"/>
                        </a:rPr>
                        <a:t>)</a:t>
                      </a:r>
                    </a:p>
                  </a:txBody>
                  <a:tcPr>
                    <a:lnT w="12700" cap="flat" cmpd="sng" algn="ctr">
                      <a:solidFill>
                        <a:schemeClr val="tx1"/>
                      </a:solidFill>
                      <a:prstDash val="solid"/>
                      <a:round/>
                      <a:headEnd type="none" w="med" len="med"/>
                      <a:tailEnd type="none" w="med" len="med"/>
                    </a:lnT>
                    <a:solidFill>
                      <a:srgbClr val="FFFFCC"/>
                    </a:solidFill>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0000FF"/>
                          </a:solidFill>
                          <a:latin typeface="BIZ UDゴシック" panose="020B0400000000000000" pitchFamily="49" charset="-128"/>
                          <a:ea typeface="BIZ UDゴシック" panose="020B0400000000000000" pitchFamily="49" charset="-128"/>
                        </a:rPr>
                        <a:t>代理店手数料</a:t>
                      </a:r>
                      <a:endParaRPr kumimoji="1" lang="en-US" altLang="ja-JP" sz="1600" dirty="0">
                        <a:solidFill>
                          <a:srgbClr val="0000FF"/>
                        </a:solidFill>
                        <a:latin typeface="BIZ UDゴシック" panose="020B0400000000000000" pitchFamily="49" charset="-128"/>
                        <a:ea typeface="BIZ UDゴシック" panose="020B0400000000000000" pitchFamily="49" charset="-128"/>
                      </a:endParaRPr>
                    </a:p>
                  </a:txBody>
                  <a:tcPr>
                    <a:lnT w="12700" cap="flat" cmpd="sng" algn="ctr">
                      <a:solidFill>
                        <a:schemeClr val="tx1"/>
                      </a:solidFill>
                      <a:prstDash val="solid"/>
                      <a:round/>
                      <a:headEnd type="none" w="med" len="med"/>
                      <a:tailEnd type="none" w="med" len="med"/>
                    </a:lnT>
                    <a:solidFill>
                      <a:srgbClr val="FFFFCC"/>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95982739"/>
                  </a:ext>
                </a:extLst>
              </a:tr>
              <a:tr h="275252">
                <a:tc gridSpan="6"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gridSpan="2"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a:txBody>
                    <a:bodyPr/>
                    <a:lstStyle/>
                    <a:p>
                      <a:r>
                        <a:rPr kumimoji="1" lang="ja-JP" altLang="en-US" sz="1600" dirty="0">
                          <a:solidFill>
                            <a:srgbClr val="0000FF"/>
                          </a:solidFill>
                          <a:latin typeface="BIZ UDゴシック" panose="020B0400000000000000" pitchFamily="49" charset="-128"/>
                          <a:ea typeface="BIZ UDゴシック" panose="020B0400000000000000" pitchFamily="49" charset="-128"/>
                        </a:rPr>
                        <a:t>利潤</a:t>
                      </a:r>
                      <a:r>
                        <a:rPr kumimoji="1" lang="en-US" altLang="ja-JP" sz="1600" dirty="0">
                          <a:solidFill>
                            <a:srgbClr val="0000FF"/>
                          </a:solidFill>
                          <a:latin typeface="BIZ UDゴシック" panose="020B0400000000000000" pitchFamily="49" charset="-128"/>
                          <a:ea typeface="BIZ UDゴシック" panose="020B0400000000000000" pitchFamily="49" charset="-128"/>
                        </a:rPr>
                        <a:t>(</a:t>
                      </a:r>
                      <a:r>
                        <a:rPr kumimoji="1" lang="ja-JP" altLang="en-US" sz="1600" dirty="0">
                          <a:solidFill>
                            <a:srgbClr val="0000FF"/>
                          </a:solidFill>
                          <a:latin typeface="BIZ UDゴシック" panose="020B0400000000000000" pitchFamily="49" charset="-128"/>
                          <a:ea typeface="BIZ UDゴシック" panose="020B0400000000000000" pitchFamily="49" charset="-128"/>
                        </a:rPr>
                        <a:t>利益</a:t>
                      </a:r>
                      <a:r>
                        <a:rPr kumimoji="1" lang="en-US" altLang="ja-JP" sz="1600" dirty="0">
                          <a:solidFill>
                            <a:srgbClr val="0000FF"/>
                          </a:solidFill>
                          <a:latin typeface="BIZ UDゴシック" panose="020B0400000000000000" pitchFamily="49" charset="-128"/>
                          <a:ea typeface="BIZ UDゴシック" panose="020B0400000000000000" pitchFamily="49" charset="-128"/>
                        </a:rPr>
                        <a:t>)</a:t>
                      </a:r>
                      <a:endParaRPr kumimoji="1" lang="ja-JP" altLang="en-US" sz="1600" dirty="0">
                        <a:solidFill>
                          <a:srgbClr val="0000FF"/>
                        </a:solidFill>
                        <a:latin typeface="BIZ UDゴシック" panose="020B0400000000000000" pitchFamily="49" charset="-128"/>
                        <a:ea typeface="BIZ UDゴシック" panose="020B0400000000000000" pitchFamily="49" charset="-128"/>
                      </a:endParaRPr>
                    </a:p>
                  </a:txBody>
                  <a:tcPr>
                    <a:solidFill>
                      <a:srgbClr val="FFFFCC"/>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868474671"/>
                  </a:ext>
                </a:extLst>
              </a:tr>
              <a:tr h="275252">
                <a:tc gridSpan="9">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12700" cmpd="sng">
                      <a:noFill/>
                    </a:lnL>
                    <a:lnR w="12700" cmpd="sng">
                      <a:noFill/>
                    </a:lnR>
                    <a:lnT w="12700" cmpd="sng">
                      <a:noFill/>
                    </a:lnT>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R w="12700" cmpd="sng">
                      <a:noFill/>
                    </a:ln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ＭＳ ゴシック" panose="020B0609070205080204" pitchFamily="49" charset="-128"/>
                        <a:ea typeface="ＭＳ ゴシック" panose="020B0609070205080204" pitchFamily="49" charset="-128"/>
                      </a:endParaRPr>
                    </a:p>
                  </a:txBody>
                  <a:tcPr>
                    <a:lnR w="12700" cmpd="sng">
                      <a:noFill/>
                    </a:ln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ＭＳ ゴシック" panose="020B0609070205080204" pitchFamily="49" charset="-128"/>
                        <a:ea typeface="ＭＳ ゴシック" panose="020B0609070205080204" pitchFamily="49" charset="-128"/>
                      </a:endParaRPr>
                    </a:p>
                  </a:txBody>
                  <a:tcPr>
                    <a:lnR w="12700" cmpd="sng">
                      <a:noFill/>
                    </a:ln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ＭＳ ゴシック" panose="020B0609070205080204" pitchFamily="49" charset="-128"/>
                        <a:ea typeface="ＭＳ ゴシック" panose="020B0609070205080204" pitchFamily="49" charset="-128"/>
                      </a:endParaRPr>
                    </a:p>
                  </a:txBody>
                  <a:tcPr>
                    <a:lnR w="12700" cmpd="sng">
                      <a:noFill/>
                    </a:lnR>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R w="12700" cmpd="sng">
                      <a:noFill/>
                    </a:ln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ＭＳ ゴシック" panose="020B0609070205080204" pitchFamily="49" charset="-128"/>
                        <a:ea typeface="ＭＳ ゴシック" panose="020B0609070205080204" pitchFamily="49" charset="-128"/>
                      </a:endParaRPr>
                    </a:p>
                  </a:txBody>
                  <a:tcPr>
                    <a:lnR w="12700" cmpd="sng">
                      <a:noFill/>
                    </a:lnR>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R w="12700" cmpd="sng">
                      <a:noFill/>
                    </a:ln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ＭＳ ゴシック" panose="020B0609070205080204" pitchFamily="49" charset="-128"/>
                        <a:ea typeface="ＭＳ ゴシック" panose="020B0609070205080204" pitchFamily="49" charset="-128"/>
                      </a:endParaRPr>
                    </a:p>
                  </a:txBody>
                  <a:tcPr>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a:noFill/>
                    </a:lnL>
                    <a:lnR w="12700" cmpd="sng">
                      <a:noFill/>
                    </a:lnR>
                  </a:tcPr>
                </a:tc>
                <a:extLst>
                  <a:ext uri="{0D108BD9-81ED-4DB2-BD59-A6C34878D82A}">
                    <a16:rowId xmlns:a16="http://schemas.microsoft.com/office/drawing/2014/main" val="641613287"/>
                  </a:ext>
                </a:extLst>
              </a:tr>
              <a:tr h="275252">
                <a:tc>
                  <a:txBody>
                    <a:bodyPr/>
                    <a:lstStyle/>
                    <a:p>
                      <a:r>
                        <a:rPr kumimoji="1" lang="ja-JP" altLang="en-US" sz="1600" dirty="0">
                          <a:latin typeface="BIZ UDゴシック" panose="020B0400000000000000" pitchFamily="49" charset="-128"/>
                          <a:ea typeface="BIZ UDゴシック" panose="020B0400000000000000" pitchFamily="49" charset="-128"/>
                        </a:rPr>
                        <a:t>損害を</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被った人</a:t>
                      </a:r>
                      <a:endParaRPr kumimoji="1" lang="en-US" altLang="ja-JP" sz="1600" dirty="0">
                        <a:latin typeface="BIZ UDゴシック" panose="020B0400000000000000" pitchFamily="49" charset="-128"/>
                        <a:ea typeface="BIZ UDゴシック" panose="020B0400000000000000" pitchFamily="49" charset="-128"/>
                      </a:endParaRPr>
                    </a:p>
                    <a:p>
                      <a:r>
                        <a:rPr kumimoji="1" lang="en-US" altLang="ja-JP" sz="1600" dirty="0">
                          <a:latin typeface="BIZ UDゴシック" panose="020B0400000000000000" pitchFamily="49" charset="-128"/>
                          <a:ea typeface="BIZ UDゴシック" panose="020B0400000000000000" pitchFamily="49" charset="-128"/>
                        </a:rPr>
                        <a:t>10</a:t>
                      </a:r>
                      <a:r>
                        <a:rPr kumimoji="1" lang="ja-JP" altLang="en-US" sz="1600" dirty="0">
                          <a:latin typeface="BIZ UDゴシック" panose="020B0400000000000000" pitchFamily="49" charset="-128"/>
                          <a:ea typeface="BIZ UDゴシック" panose="020B0400000000000000" pitchFamily="49" charset="-128"/>
                        </a:rPr>
                        <a:t>人</a:t>
                      </a:r>
                      <a:endParaRPr kumimoji="1" lang="en-US" altLang="ja-JP" sz="1600" dirty="0">
                        <a:latin typeface="BIZ UDゴシック" panose="020B0400000000000000" pitchFamily="49" charset="-128"/>
                        <a:ea typeface="BIZ UDゴシック" panose="020B0400000000000000" pitchFamily="49" charset="-128"/>
                      </a:endParaRPr>
                    </a:p>
                  </a:txBody>
                  <a:tcPr>
                    <a:solidFill>
                      <a:srgbClr val="CCECFF"/>
                    </a:solidFill>
                  </a:tcPr>
                </a:tc>
                <a:tc rowSpan="2">
                  <a:txBody>
                    <a:bodyPr/>
                    <a:lstStyle/>
                    <a:p>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lnT w="12700" cmpd="sng">
                      <a:noFill/>
                    </a:lnT>
                    <a:lnB w="12700" cap="flat" cmpd="sng" algn="ctr">
                      <a:solidFill>
                        <a:schemeClr val="bg1"/>
                      </a:solidFill>
                      <a:prstDash val="solid"/>
                      <a:round/>
                      <a:headEnd type="none" w="med" len="med"/>
                      <a:tailEnd type="none" w="med" len="med"/>
                    </a:lnB>
                  </a:tcPr>
                </a:tc>
                <a:tc>
                  <a:txBody>
                    <a:bodyPr/>
                    <a:lstStyle/>
                    <a:p>
                      <a:r>
                        <a:rPr kumimoji="1" lang="ja-JP" altLang="en-US" sz="1600" dirty="0">
                          <a:latin typeface="BIZ UDゴシック" panose="020B0400000000000000" pitchFamily="49" charset="-128"/>
                          <a:ea typeface="BIZ UDゴシック" panose="020B0400000000000000" pitchFamily="49" charset="-128"/>
                        </a:rPr>
                        <a:t>１人あたりの損害額</a:t>
                      </a:r>
                      <a:endParaRPr kumimoji="1" lang="en-US" altLang="ja-JP" sz="1600" dirty="0">
                        <a:latin typeface="BIZ UDゴシック" panose="020B0400000000000000" pitchFamily="49" charset="-128"/>
                        <a:ea typeface="BIZ UDゴシック" panose="020B0400000000000000" pitchFamily="49" charset="-128"/>
                      </a:endParaRPr>
                    </a:p>
                    <a:p>
                      <a:r>
                        <a:rPr kumimoji="1" lang="en-US" altLang="ja-JP" sz="1600" dirty="0">
                          <a:latin typeface="BIZ UDゴシック" panose="020B0400000000000000" pitchFamily="49" charset="-128"/>
                          <a:ea typeface="BIZ UDゴシック" panose="020B0400000000000000" pitchFamily="49" charset="-128"/>
                        </a:rPr>
                        <a:t>1,000</a:t>
                      </a:r>
                      <a:r>
                        <a:rPr kumimoji="1" lang="ja-JP" altLang="en-US" sz="1600" dirty="0">
                          <a:latin typeface="BIZ UDゴシック" panose="020B0400000000000000" pitchFamily="49" charset="-128"/>
                          <a:ea typeface="BIZ UDゴシック" panose="020B0400000000000000" pitchFamily="49" charset="-128"/>
                        </a:rPr>
                        <a:t>万円</a:t>
                      </a:r>
                    </a:p>
                  </a:txBody>
                  <a:tcPr>
                    <a:solidFill>
                      <a:srgbClr val="CCECFF"/>
                    </a:solidFill>
                  </a:tcPr>
                </a:tc>
                <a:tc rowSpan="2">
                  <a:txBody>
                    <a:bodyPr/>
                    <a:lstStyle/>
                    <a:p>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ja-JP" altLang="en-US" sz="1600" dirty="0">
                          <a:latin typeface="BIZ UDゴシック" panose="020B0400000000000000" pitchFamily="49" charset="-128"/>
                          <a:ea typeface="BIZ UDゴシック" panose="020B0400000000000000" pitchFamily="49" charset="-128"/>
                        </a:rPr>
                        <a:t>＝</a:t>
                      </a:r>
                    </a:p>
                  </a:txBody>
                  <a:tcPr>
                    <a:lnT w="12700" cmpd="sng">
                      <a:noFill/>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総損害額</a:t>
                      </a:r>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億円</a:t>
                      </a:r>
                    </a:p>
                  </a:txBody>
                  <a:tcPr anchor="ctr">
                    <a:solidFill>
                      <a:srgbClr val="CCECFF"/>
                    </a:solidFill>
                  </a:tcPr>
                </a:tc>
                <a:tc rowSpan="2">
                  <a:txBody>
                    <a:bodyPr/>
                    <a:lstStyle/>
                    <a:p>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lnT w="12700" cmpd="sng">
                      <a:noFill/>
                    </a:lnT>
                    <a:lnB w="12700" cap="flat" cmpd="sng" algn="ctr">
                      <a:solidFill>
                        <a:schemeClr val="bg1"/>
                      </a:solidFill>
                      <a:prstDash val="solid"/>
                      <a:round/>
                      <a:headEnd type="none" w="med" len="med"/>
                      <a:tailEnd type="none" w="med" len="med"/>
                    </a:lnB>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契約者数</a:t>
                      </a:r>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万人</a:t>
                      </a:r>
                    </a:p>
                  </a:txBody>
                  <a:tcPr anchor="ctr">
                    <a:solidFill>
                      <a:srgbClr val="CCFFCC"/>
                    </a:solidFill>
                  </a:tcPr>
                </a:tc>
                <a:tc rowSpan="2">
                  <a:txBody>
                    <a:bodyPr/>
                    <a:lstStyle/>
                    <a:p>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ja-JP" altLang="en-US" sz="1600" dirty="0">
                          <a:latin typeface="BIZ UDゴシック" panose="020B0400000000000000" pitchFamily="49" charset="-128"/>
                          <a:ea typeface="BIZ UDゴシック" panose="020B0400000000000000" pitchFamily="49" charset="-128"/>
                        </a:rPr>
                        <a:t>＝</a:t>
                      </a:r>
                    </a:p>
                  </a:txBody>
                  <a:tcPr>
                    <a:lnT w="12700" cmpd="sng">
                      <a:noFill/>
                    </a:lnT>
                    <a:lnB w="12700" cap="flat" cmpd="sng" algn="ctr">
                      <a:solidFill>
                        <a:schemeClr val="bg1"/>
                      </a:solidFill>
                      <a:prstDash val="solid"/>
                      <a:round/>
                      <a:headEnd type="none" w="med" len="med"/>
                      <a:tailEnd type="none" w="med" len="med"/>
                    </a:lnB>
                  </a:tcPr>
                </a:tc>
                <a:tc>
                  <a:txBody>
                    <a:bodyPr/>
                    <a:lstStyle/>
                    <a:p>
                      <a:r>
                        <a:rPr kumimoji="1" lang="ja-JP" altLang="en-US" sz="1600" dirty="0">
                          <a:latin typeface="BIZ UDゴシック" panose="020B0400000000000000" pitchFamily="49" charset="-128"/>
                          <a:ea typeface="BIZ UDゴシック" panose="020B0400000000000000" pitchFamily="49" charset="-128"/>
                        </a:rPr>
                        <a:t>１人あたりの</a:t>
                      </a:r>
                      <a:r>
                        <a:rPr kumimoji="1" lang="ja-JP" altLang="en-US" sz="1600" u="sng" dirty="0">
                          <a:solidFill>
                            <a:srgbClr val="FF3300"/>
                          </a:solidFill>
                          <a:latin typeface="BIZ UDゴシック" panose="020B0400000000000000" pitchFamily="49" charset="-128"/>
                          <a:ea typeface="BIZ UDゴシック" panose="020B0400000000000000" pitchFamily="49" charset="-128"/>
                        </a:rPr>
                        <a:t>純保険料</a:t>
                      </a:r>
                      <a:endParaRPr kumimoji="1" lang="en-US" altLang="ja-JP" sz="1600" u="sng" dirty="0">
                        <a:solidFill>
                          <a:srgbClr val="FF3300"/>
                        </a:solidFill>
                        <a:latin typeface="BIZ UDゴシック" panose="020B0400000000000000" pitchFamily="49" charset="-128"/>
                        <a:ea typeface="BIZ UDゴシック" panose="020B0400000000000000" pitchFamily="49" charset="-128"/>
                      </a:endParaRPr>
                    </a:p>
                    <a:p>
                      <a:r>
                        <a:rPr kumimoji="1" lang="en-US" altLang="ja-JP" sz="1600" dirty="0">
                          <a:latin typeface="BIZ UDゴシック" panose="020B0400000000000000" pitchFamily="49" charset="-128"/>
                          <a:ea typeface="BIZ UDゴシック" panose="020B0400000000000000" pitchFamily="49" charset="-128"/>
                        </a:rPr>
                        <a:t>10,000</a:t>
                      </a:r>
                      <a:r>
                        <a:rPr kumimoji="1" lang="ja-JP" altLang="en-US" sz="1600" dirty="0">
                          <a:latin typeface="BIZ UDゴシック" panose="020B0400000000000000" pitchFamily="49" charset="-128"/>
                          <a:ea typeface="BIZ UDゴシック" panose="020B0400000000000000" pitchFamily="49" charset="-128"/>
                        </a:rPr>
                        <a:t>円</a:t>
                      </a:r>
                    </a:p>
                  </a:txBody>
                  <a:tcPr>
                    <a:solidFill>
                      <a:srgbClr val="CCFFCC"/>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R w="12700" cmpd="sng">
                      <a:noFill/>
                    </a:lnR>
                  </a:tcPr>
                </a:tc>
                <a:extLst>
                  <a:ext uri="{0D108BD9-81ED-4DB2-BD59-A6C34878D82A}">
                    <a16:rowId xmlns:a16="http://schemas.microsoft.com/office/drawing/2014/main" val="75426484"/>
                  </a:ext>
                </a:extLst>
              </a:tr>
              <a:tr h="0">
                <a:tc>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12700" cmpd="sng">
                      <a:noFill/>
                    </a:lnL>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12700" cmpd="sng">
                      <a:noFill/>
                    </a:lnL>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12700" cmpd="sng">
                      <a:noFill/>
                    </a:lnL>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12700" cmpd="sng">
                      <a:noFill/>
                    </a:lnL>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12700" cmpd="sng">
                      <a:noFill/>
                    </a:lnL>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a:noFill/>
                    </a:lnL>
                    <a:lnR w="12700" cmpd="sng">
                      <a:noFill/>
                    </a:lnR>
                  </a:tcPr>
                </a:tc>
                <a:extLst>
                  <a:ext uri="{0D108BD9-81ED-4DB2-BD59-A6C34878D82A}">
                    <a16:rowId xmlns:a16="http://schemas.microsoft.com/office/drawing/2014/main" val="4101914342"/>
                  </a:ext>
                </a:extLst>
              </a:tr>
              <a:tr h="304446">
                <a:tc>
                  <a:txBody>
                    <a:bodyPr/>
                    <a:lstStyle/>
                    <a:p>
                      <a:r>
                        <a:rPr kumimoji="1" lang="ja-JP" altLang="en-US" sz="1600" dirty="0">
                          <a:latin typeface="BIZ UDゴシック" panose="020B0400000000000000" pitchFamily="49" charset="-128"/>
                          <a:ea typeface="BIZ UDゴシック" panose="020B0400000000000000" pitchFamily="49" charset="-128"/>
                        </a:rPr>
                        <a:t>発生確率</a:t>
                      </a:r>
                      <a:endParaRPr kumimoji="1" lang="en-US" altLang="ja-JP" sz="1600" dirty="0">
                        <a:latin typeface="BIZ UDゴシック" panose="020B0400000000000000" pitchFamily="49" charset="-128"/>
                        <a:ea typeface="BIZ UDゴシック" panose="020B0400000000000000" pitchFamily="49" charset="-128"/>
                      </a:endParaRPr>
                    </a:p>
                    <a:p>
                      <a:r>
                        <a:rPr kumimoji="1" lang="en-US" altLang="ja-JP" sz="1600" dirty="0">
                          <a:latin typeface="BIZ UDゴシック" panose="020B0400000000000000" pitchFamily="49" charset="-128"/>
                          <a:ea typeface="BIZ UDゴシック" panose="020B0400000000000000" pitchFamily="49" charset="-128"/>
                        </a:rPr>
                        <a:t>10</a:t>
                      </a:r>
                      <a:r>
                        <a:rPr kumimoji="1" lang="ja-JP" altLang="en-US" sz="1600" dirty="0">
                          <a:latin typeface="BIZ UDゴシック" panose="020B0400000000000000" pitchFamily="49" charset="-128"/>
                          <a:ea typeface="BIZ UDゴシック" panose="020B0400000000000000" pitchFamily="49" charset="-128"/>
                        </a:rPr>
                        <a:t>人</a:t>
                      </a:r>
                      <a:r>
                        <a:rPr kumimoji="1"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万人</a:t>
                      </a:r>
                    </a:p>
                  </a:txBody>
                  <a:tcPr>
                    <a:solidFill>
                      <a:srgbClr val="CCECFF"/>
                    </a:solidFill>
                  </a:tcPr>
                </a:tc>
                <a:tc>
                  <a:txBody>
                    <a:bodyPr/>
                    <a:lstStyle/>
                    <a:p>
                      <a:pPr algn="ct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平均損害額</a:t>
                      </a:r>
                      <a:endParaRPr kumimoji="1" lang="en-US" altLang="ja-JP" sz="1600" dirty="0">
                        <a:latin typeface="BIZ UDゴシック" panose="020B0400000000000000" pitchFamily="49" charset="-128"/>
                        <a:ea typeface="BIZ UDゴシック" panose="020B0400000000000000" pitchFamily="49" charset="-128"/>
                      </a:endParaRPr>
                    </a:p>
                    <a:p>
                      <a:pPr algn="ctr"/>
                      <a:r>
                        <a:rPr kumimoji="1" lang="en-US" altLang="ja-JP" sz="1600" dirty="0">
                          <a:latin typeface="BIZ UDゴシック" panose="020B0400000000000000" pitchFamily="49" charset="-128"/>
                          <a:ea typeface="BIZ UDゴシック" panose="020B0400000000000000" pitchFamily="49" charset="-128"/>
                        </a:rPr>
                        <a:t>1,000</a:t>
                      </a:r>
                      <a:r>
                        <a:rPr kumimoji="1" lang="ja-JP" altLang="en-US" sz="1600" dirty="0">
                          <a:latin typeface="BIZ UDゴシック" panose="020B0400000000000000" pitchFamily="49" charset="-128"/>
                          <a:ea typeface="BIZ UDゴシック" panose="020B0400000000000000" pitchFamily="49" charset="-128"/>
                        </a:rPr>
                        <a:t>万円</a:t>
                      </a:r>
                    </a:p>
                  </a:txBody>
                  <a:tcPr>
                    <a:solidFill>
                      <a:srgbClr val="CCECFF"/>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kumimoji="1" lang="ja-JP" altLang="en-US" sz="1600" u="sng" dirty="0">
                          <a:solidFill>
                            <a:srgbClr val="FF0000"/>
                          </a:solidFill>
                          <a:latin typeface="BIZ UDゴシック" panose="020B0400000000000000" pitchFamily="49" charset="-128"/>
                          <a:ea typeface="BIZ UDゴシック" panose="020B0400000000000000" pitchFamily="49" charset="-128"/>
                        </a:rPr>
                        <a:t>純保険料</a:t>
                      </a:r>
                      <a:endParaRPr kumimoji="1" lang="en-US" altLang="ja-JP" sz="1600" u="sng" dirty="0">
                        <a:solidFill>
                          <a:srgbClr val="FF0000"/>
                        </a:solidFill>
                        <a:latin typeface="BIZ UDゴシック" panose="020B0400000000000000" pitchFamily="49" charset="-128"/>
                        <a:ea typeface="BIZ UDゴシック" panose="020B0400000000000000" pitchFamily="49" charset="-128"/>
                      </a:endParaRPr>
                    </a:p>
                    <a:p>
                      <a:pPr algn="ctr"/>
                      <a:r>
                        <a:rPr kumimoji="1" lang="en-US" altLang="ja-JP" sz="1600" dirty="0">
                          <a:solidFill>
                            <a:srgbClr val="FF0000"/>
                          </a:solidFill>
                          <a:latin typeface="BIZ UDゴシック" panose="020B0400000000000000" pitchFamily="49" charset="-128"/>
                          <a:ea typeface="BIZ UDゴシック" panose="020B0400000000000000" pitchFamily="49" charset="-128"/>
                        </a:rPr>
                        <a:t>10,000</a:t>
                      </a:r>
                      <a:r>
                        <a:rPr kumimoji="1" lang="ja-JP" altLang="en-US" sz="1600" dirty="0">
                          <a:solidFill>
                            <a:srgbClr val="FF0000"/>
                          </a:solidFill>
                          <a:latin typeface="BIZ UDゴシック" panose="020B0400000000000000" pitchFamily="49" charset="-128"/>
                          <a:ea typeface="BIZ UDゴシック" panose="020B0400000000000000" pitchFamily="49" charset="-128"/>
                        </a:rPr>
                        <a:t>円</a:t>
                      </a:r>
                      <a:endParaRPr kumimoji="1" lang="en-US" altLang="ja-JP" sz="1600" dirty="0">
                        <a:solidFill>
                          <a:srgbClr val="FF0000"/>
                        </a:solidFill>
                        <a:latin typeface="BIZ UDゴシック" panose="020B0400000000000000" pitchFamily="49" charset="-128"/>
                        <a:ea typeface="BIZ UDゴシック" panose="020B0400000000000000" pitchFamily="49" charset="-128"/>
                      </a:endParaRPr>
                    </a:p>
                  </a:txBody>
                  <a:tcPr anchor="ct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a:t>
                      </a:r>
                    </a:p>
                  </a:txBody>
                  <a:tcPr anchor="ctr">
                    <a:lnT w="12700" cap="flat" cmpd="sng" algn="ctr">
                      <a:solidFill>
                        <a:schemeClr val="bg1"/>
                      </a:solidFill>
                      <a:prstDash val="solid"/>
                      <a:round/>
                      <a:headEnd type="none" w="med" len="med"/>
                      <a:tailEnd type="none" w="med" len="med"/>
                    </a:lnT>
                    <a:lnB w="12700" cmpd="sng">
                      <a:noFill/>
                    </a:lnB>
                  </a:tcPr>
                </a:tc>
                <a:tc>
                  <a:txBody>
                    <a:bodyPr/>
                    <a:lstStyle/>
                    <a:p>
                      <a:r>
                        <a:rPr kumimoji="1" lang="ja-JP" altLang="en-US" sz="1600" u="sng" dirty="0">
                          <a:solidFill>
                            <a:srgbClr val="0000FF"/>
                          </a:solidFill>
                          <a:latin typeface="BIZ UDゴシック" panose="020B0400000000000000" pitchFamily="49" charset="-128"/>
                          <a:ea typeface="BIZ UDゴシック" panose="020B0400000000000000" pitchFamily="49" charset="-128"/>
                        </a:rPr>
                        <a:t>付加保険料</a:t>
                      </a:r>
                      <a:endParaRPr kumimoji="1" lang="en-US" altLang="ja-JP" sz="1600" u="sng" dirty="0">
                        <a:solidFill>
                          <a:srgbClr val="0000FF"/>
                        </a:solidFill>
                        <a:latin typeface="BIZ UDゴシック" panose="020B0400000000000000" pitchFamily="49" charset="-128"/>
                        <a:ea typeface="BIZ UDゴシック" panose="020B0400000000000000" pitchFamily="49" charset="-128"/>
                      </a:endParaRPr>
                    </a:p>
                    <a:p>
                      <a:pPr algn="ctr"/>
                      <a:r>
                        <a:rPr kumimoji="1" lang="en-US" altLang="ja-JP" sz="1600" dirty="0">
                          <a:solidFill>
                            <a:srgbClr val="0000FF"/>
                          </a:solidFill>
                          <a:latin typeface="BIZ UDゴシック" panose="020B0400000000000000" pitchFamily="49" charset="-128"/>
                          <a:ea typeface="BIZ UDゴシック" panose="020B0400000000000000" pitchFamily="49" charset="-128"/>
                        </a:rPr>
                        <a:t>α</a:t>
                      </a:r>
                      <a:endParaRPr kumimoji="1" lang="ja-JP" altLang="en-US" sz="1600" dirty="0">
                        <a:solidFill>
                          <a:srgbClr val="0000FF"/>
                        </a:solidFill>
                        <a:latin typeface="BIZ UDゴシック" panose="020B0400000000000000" pitchFamily="49" charset="-128"/>
                        <a:ea typeface="BIZ UDゴシック" panose="020B0400000000000000" pitchFamily="49" charset="-128"/>
                      </a:endParaRPr>
                    </a:p>
                  </a:txBody>
                  <a:tcPr>
                    <a:solidFill>
                      <a:srgbClr val="FF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l"/>
                      <a:r>
                        <a:rPr kumimoji="1" lang="ja-JP" altLang="en-US" sz="1600" u="sng" dirty="0">
                          <a:latin typeface="BIZ UDゴシック" panose="020B0400000000000000" pitchFamily="49" charset="-128"/>
                          <a:ea typeface="BIZ UDゴシック" panose="020B0400000000000000" pitchFamily="49" charset="-128"/>
                        </a:rPr>
                        <a:t>営業保険料</a:t>
                      </a:r>
                      <a:endParaRPr kumimoji="1" lang="en-US" altLang="ja-JP" sz="1600" u="sng" dirty="0">
                        <a:latin typeface="BIZ UDゴシック" panose="020B0400000000000000" pitchFamily="49" charset="-128"/>
                        <a:ea typeface="BIZ UDゴシック" panose="020B0400000000000000" pitchFamily="49" charset="-128"/>
                      </a:endParaRPr>
                    </a:p>
                    <a:p>
                      <a:pPr algn="ctr"/>
                      <a:r>
                        <a:rPr kumimoji="1" lang="en-US" altLang="ja-JP" sz="1600" dirty="0">
                          <a:latin typeface="BIZ UDゴシック" panose="020B0400000000000000" pitchFamily="49" charset="-128"/>
                          <a:ea typeface="BIZ UDゴシック" panose="020B0400000000000000" pitchFamily="49" charset="-128"/>
                        </a:rPr>
                        <a:t>10,000</a:t>
                      </a:r>
                      <a:r>
                        <a:rPr kumimoji="1" lang="ja-JP" altLang="en-US" sz="1600" dirty="0">
                          <a:latin typeface="BIZ UDゴシック" panose="020B0400000000000000" pitchFamily="49" charset="-128"/>
                          <a:ea typeface="BIZ UDゴシック" panose="020B0400000000000000" pitchFamily="49" charset="-128"/>
                        </a:rPr>
                        <a:t>円＋</a:t>
                      </a:r>
                      <a:r>
                        <a:rPr kumimoji="1" lang="en-US" altLang="ja-JP" sz="1600" dirty="0">
                          <a:latin typeface="BIZ UDゴシック" panose="020B0400000000000000" pitchFamily="49" charset="-128"/>
                          <a:ea typeface="BIZ UDゴシック" panose="020B0400000000000000" pitchFamily="49" charset="-128"/>
                        </a:rPr>
                        <a:t>α</a:t>
                      </a:r>
                      <a:endParaRPr kumimoji="1" lang="ja-JP" altLang="en-US" sz="1600" dirty="0">
                        <a:latin typeface="BIZ UDゴシック" panose="020B0400000000000000" pitchFamily="49" charset="-128"/>
                        <a:ea typeface="BIZ UDゴシック" panose="020B0400000000000000" pitchFamily="49" charset="-128"/>
                      </a:endParaRPr>
                    </a:p>
                  </a:txBody>
                  <a:tcPr anchor="ctr">
                    <a:solidFill>
                      <a:srgbClr val="FFFFCC"/>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R w="12700" cmpd="sng">
                      <a:noFill/>
                    </a:lnR>
                  </a:tcPr>
                </a:tc>
                <a:extLst>
                  <a:ext uri="{0D108BD9-81ED-4DB2-BD59-A6C34878D82A}">
                    <a16:rowId xmlns:a16="http://schemas.microsoft.com/office/drawing/2014/main" val="1464805251"/>
                  </a:ext>
                </a:extLst>
              </a:tr>
              <a:tr h="0">
                <a:tc gridSpan="10">
                  <a:txBody>
                    <a:bodyPr/>
                    <a:lstStyle/>
                    <a:p>
                      <a:endParaRPr kumimoji="1" lang="ja-JP" altLang="en-US" sz="1200" dirty="0">
                        <a:latin typeface="BIZ UDゴシック" panose="020B0400000000000000" pitchFamily="49" charset="-128"/>
                        <a:ea typeface="BIZ UDゴシック" panose="020B0400000000000000" pitchFamily="49" charset="-128"/>
                      </a:endParaRPr>
                    </a:p>
                  </a:txBody>
                  <a:tcPr>
                    <a:lnL w="12700" cmpd="sng">
                      <a:noFill/>
                    </a:lnL>
                    <a:lnR w="12700" cmpd="sng">
                      <a:noFill/>
                    </a:lnR>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998712155"/>
                  </a:ext>
                </a:extLst>
              </a:tr>
              <a:tr h="304446">
                <a:tc gridSpan="2">
                  <a:txBody>
                    <a:bodyPr/>
                    <a:lstStyle/>
                    <a:p>
                      <a:r>
                        <a:rPr kumimoji="1" lang="ja-JP" altLang="en-US" sz="1600" dirty="0">
                          <a:solidFill>
                            <a:srgbClr val="FF0000"/>
                          </a:solidFill>
                          <a:latin typeface="BIZ UDゴシック" panose="020B0400000000000000" pitchFamily="49" charset="-128"/>
                          <a:ea typeface="BIZ UDゴシック" panose="020B0400000000000000" pitchFamily="49" charset="-128"/>
                        </a:rPr>
                        <a:t>①純保険料</a:t>
                      </a:r>
                    </a:p>
                  </a:txBody>
                  <a:tcPr>
                    <a:solidFill>
                      <a:srgbClr val="CCFFCC"/>
                    </a:solidFill>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gridSpan="7">
                  <a:txBody>
                    <a:bodyPr/>
                    <a:lstStyle/>
                    <a:p>
                      <a:r>
                        <a:rPr kumimoji="1" lang="ja-JP" altLang="en-US" sz="1600" dirty="0">
                          <a:latin typeface="BIZ UDゴシック" panose="020B0400000000000000" pitchFamily="49" charset="-128"/>
                          <a:ea typeface="BIZ UDゴシック" panose="020B0400000000000000" pitchFamily="49" charset="-128"/>
                        </a:rPr>
                        <a:t>保険事故が起きた場合に保険会社が支払う保険金に充当。</a:t>
                      </a:r>
                    </a:p>
                  </a:txBody>
                  <a:tcPr>
                    <a:lnR w="12700" cap="flat" cmpd="sng" algn="ctr">
                      <a:solidFill>
                        <a:schemeClr val="tx1"/>
                      </a:solidFill>
                      <a:prstDash val="solid"/>
                      <a:round/>
                      <a:headEnd type="none" w="med" len="med"/>
                      <a:tailEnd type="none" w="med" len="med"/>
                    </a:lnR>
                    <a:solidFill>
                      <a:srgbClr val="CCFFCC"/>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noFill/>
                  </a:tcPr>
                </a:tc>
                <a:extLst>
                  <a:ext uri="{0D108BD9-81ED-4DB2-BD59-A6C34878D82A}">
                    <a16:rowId xmlns:a16="http://schemas.microsoft.com/office/drawing/2014/main" val="675823353"/>
                  </a:ext>
                </a:extLst>
              </a:tr>
              <a:tr h="188750">
                <a:tc gridSpan="2">
                  <a:txBody>
                    <a:bodyPr/>
                    <a:lstStyle/>
                    <a:p>
                      <a:r>
                        <a:rPr kumimoji="1" lang="ja-JP" altLang="en-US" sz="1600" dirty="0">
                          <a:solidFill>
                            <a:srgbClr val="0000FF"/>
                          </a:solidFill>
                          <a:latin typeface="BIZ UDゴシック" panose="020B0400000000000000" pitchFamily="49" charset="-128"/>
                          <a:ea typeface="BIZ UDゴシック" panose="020B0400000000000000" pitchFamily="49" charset="-128"/>
                        </a:rPr>
                        <a:t>②付加保険料</a:t>
                      </a:r>
                    </a:p>
                  </a:txBody>
                  <a:tcPr>
                    <a:solidFill>
                      <a:srgbClr val="FFFFCC"/>
                    </a:solidFill>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gridSpan="7">
                  <a:txBody>
                    <a:bodyPr/>
                    <a:lstStyle/>
                    <a:p>
                      <a:r>
                        <a:rPr kumimoji="1" lang="ja-JP" altLang="en-US" sz="1600" dirty="0">
                          <a:latin typeface="BIZ UDゴシック" panose="020B0400000000000000" pitchFamily="49" charset="-128"/>
                          <a:ea typeface="BIZ UDゴシック" panose="020B0400000000000000" pitchFamily="49" charset="-128"/>
                        </a:rPr>
                        <a:t>保険会社の経営に必要な社費</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契約事務処理や損害調査等の費用</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や</a:t>
                      </a:r>
                      <a:endParaRPr kumimoji="1" lang="en-US" altLang="ja-JP" sz="1600" dirty="0">
                        <a:latin typeface="BIZ UDゴシック" panose="020B0400000000000000" pitchFamily="49" charset="-128"/>
                        <a:ea typeface="BIZ UDゴシック" panose="020B0400000000000000" pitchFamily="49" charset="-128"/>
                      </a:endParaRPr>
                    </a:p>
                    <a:p>
                      <a:r>
                        <a:rPr kumimoji="1" lang="ja-JP" altLang="en-US" sz="1600" dirty="0">
                          <a:latin typeface="BIZ UDゴシック" panose="020B0400000000000000" pitchFamily="49" charset="-128"/>
                          <a:ea typeface="BIZ UDゴシック" panose="020B0400000000000000" pitchFamily="49" charset="-128"/>
                        </a:rPr>
                        <a:t>代理店手数料、利潤</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利益</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に充当。</a:t>
                      </a:r>
                    </a:p>
                  </a:txBody>
                  <a:tcPr>
                    <a:lnR w="12700" cap="flat" cmpd="sng" algn="ctr">
                      <a:solidFill>
                        <a:schemeClr val="tx1"/>
                      </a:solidFill>
                      <a:prstDash val="solid"/>
                      <a:round/>
                      <a:headEnd type="none" w="med" len="med"/>
                      <a:tailEnd type="none" w="med" len="med"/>
                    </a:lnR>
                    <a:solidFill>
                      <a:srgbClr val="FFFFCC"/>
                    </a:solidFill>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solidFill>
                      <a:srgbClr val="FFFFCC"/>
                    </a:solidFill>
                  </a:tcPr>
                </a:tc>
                <a:extLst>
                  <a:ext uri="{0D108BD9-81ED-4DB2-BD59-A6C34878D82A}">
                    <a16:rowId xmlns:a16="http://schemas.microsoft.com/office/drawing/2014/main" val="3995284011"/>
                  </a:ext>
                </a:extLst>
              </a:tr>
            </a:tbl>
          </a:graphicData>
        </a:graphic>
      </p:graphicFrame>
      <p:sp>
        <p:nvSpPr>
          <p:cNvPr id="11" name="AutoShape 173">
            <a:extLst>
              <a:ext uri="{FF2B5EF4-FFF2-40B4-BE49-F238E27FC236}">
                <a16:creationId xmlns:a16="http://schemas.microsoft.com/office/drawing/2014/main" id="{2C271973-23EC-4D60-87C6-33FBFF65AC8F}"/>
              </a:ext>
            </a:extLst>
          </p:cNvPr>
          <p:cNvSpPr>
            <a:spLocks/>
          </p:cNvSpPr>
          <p:nvPr/>
        </p:nvSpPr>
        <p:spPr bwMode="auto">
          <a:xfrm>
            <a:off x="8238855" y="1404926"/>
            <a:ext cx="90060" cy="1357939"/>
          </a:xfrm>
          <a:prstGeom prst="rightBrace">
            <a:avLst>
              <a:gd name="adj1" fmla="val 8214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000">
              <a:solidFill>
                <a:srgbClr val="FFCCFF"/>
              </a:solidFill>
            </a:endParaRPr>
          </a:p>
        </p:txBody>
      </p:sp>
      <p:sp>
        <p:nvSpPr>
          <p:cNvPr id="13" name="AutoShape 174">
            <a:extLst>
              <a:ext uri="{FF2B5EF4-FFF2-40B4-BE49-F238E27FC236}">
                <a16:creationId xmlns:a16="http://schemas.microsoft.com/office/drawing/2014/main" id="{252BD2E4-2790-4A08-BA33-5F7BBAF734F1}"/>
              </a:ext>
            </a:extLst>
          </p:cNvPr>
          <p:cNvSpPr>
            <a:spLocks/>
          </p:cNvSpPr>
          <p:nvPr/>
        </p:nvSpPr>
        <p:spPr bwMode="auto">
          <a:xfrm>
            <a:off x="8236293" y="2762864"/>
            <a:ext cx="90060" cy="660203"/>
          </a:xfrm>
          <a:prstGeom prst="rightBrace">
            <a:avLst>
              <a:gd name="adj1" fmla="val 46389"/>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eaLnBrk="1" hangingPunct="1">
              <a:spcBef>
                <a:spcPct val="0"/>
              </a:spcBef>
              <a:buClrTx/>
              <a:buSzTx/>
              <a:buFontTx/>
              <a:buNone/>
            </a:pPr>
            <a:endParaRPr lang="ja-JP" altLang="en-US" sz="1000">
              <a:solidFill>
                <a:srgbClr val="FFCCFF"/>
              </a:solidFill>
            </a:endParaRPr>
          </a:p>
        </p:txBody>
      </p:sp>
      <p:sp>
        <p:nvSpPr>
          <p:cNvPr id="10" name="Rectangle 7">
            <a:extLst>
              <a:ext uri="{FF2B5EF4-FFF2-40B4-BE49-F238E27FC236}">
                <a16:creationId xmlns:a16="http://schemas.microsoft.com/office/drawing/2014/main" id="{7C0B4F15-CBE6-4A17-AFEA-3C8A8FBD0753}"/>
              </a:ext>
            </a:extLst>
          </p:cNvPr>
          <p:cNvSpPr>
            <a:spLocks noChangeArrowheads="1"/>
          </p:cNvSpPr>
          <p:nvPr/>
        </p:nvSpPr>
        <p:spPr bwMode="auto">
          <a:xfrm>
            <a:off x="175794" y="112446"/>
            <a:ext cx="8818748"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 2.</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606897561"/>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2"/>
          <p:cNvSpPr>
            <a:spLocks noGrp="1"/>
          </p:cNvSpPr>
          <p:nvPr>
            <p:ph type="sldNum" sz="quarter" idx="11"/>
          </p:nvPr>
        </p:nvSpPr>
        <p:spPr>
          <a:xfrm>
            <a:off x="7944286" y="6403164"/>
            <a:ext cx="417442" cy="318054"/>
          </a:xfrm>
          <a:noFill/>
        </p:spPr>
        <p:txBody>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17</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5" name="Rectangle 7">
            <a:extLst>
              <a:ext uri="{FF2B5EF4-FFF2-40B4-BE49-F238E27FC236}">
                <a16:creationId xmlns:a16="http://schemas.microsoft.com/office/drawing/2014/main" id="{01786ECC-D4CE-45F1-A9FA-966CD3248BC6}"/>
              </a:ext>
            </a:extLst>
          </p:cNvPr>
          <p:cNvSpPr>
            <a:spLocks noChangeArrowheads="1"/>
          </p:cNvSpPr>
          <p:nvPr/>
        </p:nvSpPr>
        <p:spPr bwMode="auto">
          <a:xfrm>
            <a:off x="275306" y="136782"/>
            <a:ext cx="8721209"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3.</a:t>
            </a:r>
            <a:r>
              <a:rPr lang="ja-JP" altLang="en-US" b="1" dirty="0">
                <a:latin typeface="BIZ UDPゴシック" panose="020B0400000000000000" pitchFamily="50" charset="-128"/>
                <a:ea typeface="BIZ UDPゴシック" panose="020B0400000000000000" pitchFamily="50" charset="-128"/>
              </a:rPr>
              <a:t> くるまの保険</a:t>
            </a:r>
            <a:endParaRPr lang="ko-KR" altLang="en-US" b="1" dirty="0">
              <a:latin typeface="BIZ UDPゴシック" panose="020B0400000000000000" pitchFamily="50" charset="-128"/>
              <a:ea typeface="+mj-ea"/>
            </a:endParaRPr>
          </a:p>
        </p:txBody>
      </p:sp>
      <p:graphicFrame>
        <p:nvGraphicFramePr>
          <p:cNvPr id="3" name="表 3">
            <a:extLst>
              <a:ext uri="{FF2B5EF4-FFF2-40B4-BE49-F238E27FC236}">
                <a16:creationId xmlns:a16="http://schemas.microsoft.com/office/drawing/2014/main" id="{BA8D3756-0175-427B-B694-CED76BE9B0AF}"/>
              </a:ext>
            </a:extLst>
          </p:cNvPr>
          <p:cNvGraphicFramePr>
            <a:graphicFrameLocks noGrp="1"/>
          </p:cNvGraphicFramePr>
          <p:nvPr>
            <p:extLst>
              <p:ext uri="{D42A27DB-BD31-4B8C-83A1-F6EECF244321}">
                <p14:modId xmlns:p14="http://schemas.microsoft.com/office/powerpoint/2010/main" val="4276742994"/>
              </p:ext>
            </p:extLst>
          </p:nvPr>
        </p:nvGraphicFramePr>
        <p:xfrm>
          <a:off x="275306" y="899538"/>
          <a:ext cx="8721209" cy="5821680"/>
        </p:xfrm>
        <a:graphic>
          <a:graphicData uri="http://schemas.openxmlformats.org/drawingml/2006/table">
            <a:tbl>
              <a:tblPr firstRow="1" bandRow="1">
                <a:tableStyleId>{5940675A-B579-460E-94D1-54222C63F5DA}</a:tableStyleId>
              </a:tblPr>
              <a:tblGrid>
                <a:gridCol w="393289">
                  <a:extLst>
                    <a:ext uri="{9D8B030D-6E8A-4147-A177-3AD203B41FA5}">
                      <a16:colId xmlns:a16="http://schemas.microsoft.com/office/drawing/2014/main" val="2842478368"/>
                    </a:ext>
                  </a:extLst>
                </a:gridCol>
                <a:gridCol w="1042219">
                  <a:extLst>
                    <a:ext uri="{9D8B030D-6E8A-4147-A177-3AD203B41FA5}">
                      <a16:colId xmlns:a16="http://schemas.microsoft.com/office/drawing/2014/main" val="899144770"/>
                    </a:ext>
                  </a:extLst>
                </a:gridCol>
                <a:gridCol w="796413">
                  <a:extLst>
                    <a:ext uri="{9D8B030D-6E8A-4147-A177-3AD203B41FA5}">
                      <a16:colId xmlns:a16="http://schemas.microsoft.com/office/drawing/2014/main" val="3419270911"/>
                    </a:ext>
                  </a:extLst>
                </a:gridCol>
                <a:gridCol w="2635045">
                  <a:extLst>
                    <a:ext uri="{9D8B030D-6E8A-4147-A177-3AD203B41FA5}">
                      <a16:colId xmlns:a16="http://schemas.microsoft.com/office/drawing/2014/main" val="568982802"/>
                    </a:ext>
                  </a:extLst>
                </a:gridCol>
                <a:gridCol w="796413">
                  <a:extLst>
                    <a:ext uri="{9D8B030D-6E8A-4147-A177-3AD203B41FA5}">
                      <a16:colId xmlns:a16="http://schemas.microsoft.com/office/drawing/2014/main" val="3672366188"/>
                    </a:ext>
                  </a:extLst>
                </a:gridCol>
                <a:gridCol w="2664542">
                  <a:extLst>
                    <a:ext uri="{9D8B030D-6E8A-4147-A177-3AD203B41FA5}">
                      <a16:colId xmlns:a16="http://schemas.microsoft.com/office/drawing/2014/main" val="2638594397"/>
                    </a:ext>
                  </a:extLst>
                </a:gridCol>
                <a:gridCol w="393288">
                  <a:extLst>
                    <a:ext uri="{9D8B030D-6E8A-4147-A177-3AD203B41FA5}">
                      <a16:colId xmlns:a16="http://schemas.microsoft.com/office/drawing/2014/main" val="2280792391"/>
                    </a:ext>
                  </a:extLst>
                </a:gridCol>
              </a:tblGrid>
              <a:tr h="265369">
                <a:tc gridSpan="7">
                  <a:txBody>
                    <a:bodyPr/>
                    <a:lstStyle/>
                    <a:p>
                      <a:r>
                        <a:rPr kumimoji="1" lang="ja-JP" altLang="en-US" sz="1600" dirty="0">
                          <a:latin typeface="BIZ UDPゴシック" panose="020B0400000000000000" pitchFamily="50" charset="-128"/>
                          <a:ea typeface="BIZ UDPゴシック" panose="020B0400000000000000" pitchFamily="50" charset="-128"/>
                        </a:rPr>
                        <a:t>〇くるまの保険：自賠責保険、自動車保険</a:t>
                      </a:r>
                    </a:p>
                  </a:txBody>
                  <a:tcPr>
                    <a:solidFill>
                      <a:srgbClr val="66FFFF"/>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938961461"/>
                  </a:ext>
                </a:extLst>
              </a:tr>
              <a:tr h="265369">
                <a:tc gridSpan="7">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980823173"/>
                  </a:ext>
                </a:extLst>
              </a:tr>
              <a:tr h="265369">
                <a:tc rowSpan="9">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4">
                  <a:txBody>
                    <a:bodyPr/>
                    <a:lstStyle/>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くるま</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CCFFCC"/>
                    </a:solidFill>
                  </a:tcPr>
                </a:tc>
                <a:tc rowSpan="7">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自賠責保険</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CCFFCC"/>
                    </a:solidFill>
                  </a:tcPr>
                </a:tc>
                <a:tc rowSpan="2"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T w="12700" cmpd="sng">
                      <a:noFill/>
                    </a:lnT>
                    <a:lnB w="12700" cap="flat" cmpd="sng" algn="ctr">
                      <a:noFill/>
                      <a:prstDash val="solid"/>
                      <a:round/>
                      <a:headEnd type="none" w="med" len="med"/>
                      <a:tailEnd type="none" w="med" len="med"/>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08158083"/>
                  </a:ext>
                </a:extLst>
              </a:tr>
              <a:tr h="0">
                <a:tc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mpd="sng">
                      <a:noFill/>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9382153"/>
                  </a:ext>
                </a:extLst>
              </a:tr>
              <a:tr h="0">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a:txBody>
                    <a:bodyPr/>
                    <a:lstStyle/>
                    <a:p>
                      <a:pPr algn="l"/>
                      <a:r>
                        <a:rPr kumimoji="1" lang="ja-JP" altLang="en-US" sz="1600" dirty="0">
                          <a:solidFill>
                            <a:srgbClr val="FF0000"/>
                          </a:solidFill>
                          <a:latin typeface="BIZ UDPゴシック" panose="020B0400000000000000" pitchFamily="50" charset="-128"/>
                          <a:ea typeface="BIZ UDPゴシック" panose="020B0400000000000000" pitchFamily="50" charset="-128"/>
                        </a:rPr>
                        <a:t>自動車保険</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rgbClr val="FF0000"/>
                          </a:solidFill>
                          <a:latin typeface="BIZ UDPゴシック" panose="020B0400000000000000" pitchFamily="50" charset="-128"/>
                          <a:ea typeface="BIZ UDPゴシック" panose="020B0400000000000000" pitchFamily="50" charset="-128"/>
                        </a:rPr>
                        <a:t>・対人賠償保険</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rgbClr val="FF0000"/>
                          </a:solidFill>
                          <a:latin typeface="BIZ UDPゴシック" panose="020B0400000000000000" pitchFamily="50" charset="-128"/>
                          <a:ea typeface="BIZ UDPゴシック" panose="020B0400000000000000" pitchFamily="50" charset="-128"/>
                        </a:rPr>
                        <a:t>・対物賠償保険</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rgbClr val="FF0000"/>
                          </a:solidFill>
                          <a:latin typeface="BIZ UDPゴシック" panose="020B0400000000000000" pitchFamily="50" charset="-128"/>
                          <a:ea typeface="BIZ UDPゴシック" panose="020B0400000000000000" pitchFamily="50" charset="-128"/>
                        </a:rPr>
                        <a:t>・人身傷害保険</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rgbClr val="FF0000"/>
                          </a:solidFill>
                          <a:latin typeface="BIZ UDPゴシック" panose="020B0400000000000000" pitchFamily="50" charset="-128"/>
                          <a:ea typeface="BIZ UDPゴシック" panose="020B0400000000000000" pitchFamily="50" charset="-128"/>
                        </a:rPr>
                        <a:t>・搭乗者傷害保険</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1600" dirty="0">
                          <a:solidFill>
                            <a:srgbClr val="FF0000"/>
                          </a:solidFill>
                          <a:latin typeface="BIZ UDPゴシック" panose="020B0400000000000000" pitchFamily="50" charset="-128"/>
                          <a:ea typeface="BIZ UDPゴシック" panose="020B0400000000000000" pitchFamily="50" charset="-128"/>
                        </a:rPr>
                        <a:t>・車両保険　　　　　など</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CCFFCC"/>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個人賠償責任保険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特約</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rowSpan="2">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32014961"/>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658467"/>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3">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192226"/>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sz="1600" dirty="0">
                          <a:latin typeface="BIZ UDPゴシック" panose="020B0400000000000000" pitchFamily="50" charset="-128"/>
                          <a:ea typeface="BIZ UDPゴシック" panose="020B0400000000000000" pitchFamily="50" charset="-128"/>
                        </a:rPr>
                        <a:t>すまい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FF"/>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火災保険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建物</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FF"/>
                    </a:solidFill>
                  </a:tcPr>
                </a:tc>
                <a:tc gridSpan="3" vMerge="1">
                  <a:txBody>
                    <a:bodyPr/>
                    <a:lstStyle/>
                    <a:p>
                      <a:endParaRPr kumimoji="1" lang="en-US" altLang="ja-JP"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911103"/>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火災保険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家財</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FF"/>
                    </a:solidFill>
                  </a:tcPr>
                </a:tc>
                <a:tc>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600" dirty="0">
                          <a:latin typeface="BIZ UDPゴシック" panose="020B0400000000000000" pitchFamily="50" charset="-128"/>
                          <a:ea typeface="BIZ UDPゴシック" panose="020B0400000000000000" pitchFamily="50" charset="-128"/>
                        </a:rPr>
                        <a:t>借家人賠償責任保険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特約</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6075423"/>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5">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mpd="sng">
                      <a:noFill/>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614659007"/>
                  </a:ext>
                </a:extLst>
              </a:tr>
              <a:tr h="265369">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mpd="sng">
                      <a:noFill/>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地震保険</a:t>
                      </a:r>
                      <a:endParaRPr kumimoji="1" lang="en-US" altLang="ja-JP" sz="1600" dirty="0">
                        <a:latin typeface="BIZ UDPゴシック" panose="020B0400000000000000" pitchFamily="50" charset="-128"/>
                        <a:ea typeface="BIZ UDPゴシック" panose="020B0400000000000000" pitchFamily="50" charset="-128"/>
                      </a:endParaRPr>
                    </a:p>
                  </a:txBody>
                  <a:tcPr anchor="ctr">
                    <a:solidFill>
                      <a:srgbClr val="FFCCFF"/>
                    </a:solidFill>
                  </a:tcPr>
                </a:tc>
                <a:tc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mpd="sng">
                      <a:noFill/>
                    </a:lnB>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79166474"/>
                  </a:ext>
                </a:extLst>
              </a:tr>
              <a:tr h="265369">
                <a:tc gridSpan="7">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95811992"/>
                  </a:ext>
                </a:extLst>
              </a:tr>
              <a:tr h="265369">
                <a:tc rowSpan="4">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rowSpan="3">
                  <a:txBody>
                    <a:bodyPr/>
                    <a:lstStyle/>
                    <a:p>
                      <a:pPr algn="ctr"/>
                      <a:r>
                        <a:rPr kumimoji="1" lang="ja-JP" altLang="en-US" sz="1600" dirty="0">
                          <a:latin typeface="BIZ UDPゴシック" panose="020B0400000000000000" pitchFamily="50" charset="-128"/>
                          <a:ea typeface="BIZ UDPゴシック" panose="020B0400000000000000" pitchFamily="50" charset="-128"/>
                        </a:rPr>
                        <a:t>からだ</a:t>
                      </a:r>
                    </a:p>
                  </a:txBody>
                  <a:tcPr anchor="ctr">
                    <a:solidFill>
                      <a:srgbClr val="FFFFCC"/>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傷害保険</a:t>
                      </a:r>
                      <a:endParaRPr kumimoji="1" lang="en-US" altLang="ja-JP" sz="1600"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solid"/>
                      <a:round/>
                      <a:headEnd type="none" w="med" len="med"/>
                      <a:tailEnd type="none" w="med" len="med"/>
                    </a:lnB>
                    <a:solidFill>
                      <a:srgbClr val="FFFFCC"/>
                    </a:solidFill>
                  </a:tcPr>
                </a:tc>
                <a:tc rowSpan="4"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rowSpan="4"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rowSpan="4"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77191132"/>
                  </a:ext>
                </a:extLst>
              </a:tr>
              <a:tr h="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145938269"/>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rowSpan="2">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海外旅行保険</a:t>
                      </a:r>
                    </a:p>
                  </a:txBody>
                  <a:tcPr>
                    <a:lnT w="12700" cap="flat" cmpd="sng" algn="ctr">
                      <a:solidFill>
                        <a:schemeClr val="tx1"/>
                      </a:solidFill>
                      <a:prstDash val="solid"/>
                      <a:round/>
                      <a:headEnd type="none" w="med" len="med"/>
                      <a:tailEnd type="none" w="med" len="med"/>
                    </a:lnT>
                    <a:solidFill>
                      <a:srgbClr val="FFFFCC"/>
                    </a:solidFill>
                  </a:tcPr>
                </a:tc>
                <a:tc gridSpan="3"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81899026"/>
                  </a:ext>
                </a:extLst>
              </a:tr>
              <a:tr h="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29506636"/>
                  </a:ext>
                </a:extLst>
              </a:tr>
            </a:tbl>
          </a:graphicData>
        </a:graphic>
      </p:graphicFrame>
      <p:cxnSp>
        <p:nvCxnSpPr>
          <p:cNvPr id="4" name="直線コネクタ 3">
            <a:extLst>
              <a:ext uri="{FF2B5EF4-FFF2-40B4-BE49-F238E27FC236}">
                <a16:creationId xmlns:a16="http://schemas.microsoft.com/office/drawing/2014/main" id="{37666C31-3E70-43F0-AA12-C54427CB4BAB}"/>
              </a:ext>
            </a:extLst>
          </p:cNvPr>
          <p:cNvCxnSpPr>
            <a:cxnSpLocks/>
          </p:cNvCxnSpPr>
          <p:nvPr/>
        </p:nvCxnSpPr>
        <p:spPr>
          <a:xfrm flipH="1">
            <a:off x="1700983" y="2310580"/>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B38D8CF-EBC3-4626-BF21-8EB1F2418CA7}"/>
              </a:ext>
            </a:extLst>
          </p:cNvPr>
          <p:cNvCxnSpPr>
            <a:cxnSpLocks/>
          </p:cNvCxnSpPr>
          <p:nvPr/>
        </p:nvCxnSpPr>
        <p:spPr>
          <a:xfrm>
            <a:off x="2153263" y="1671483"/>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E7F5F79-2C34-464F-B10D-3C28DE1DFE12}"/>
              </a:ext>
            </a:extLst>
          </p:cNvPr>
          <p:cNvCxnSpPr>
            <a:cxnSpLocks/>
          </p:cNvCxnSpPr>
          <p:nvPr/>
        </p:nvCxnSpPr>
        <p:spPr>
          <a:xfrm>
            <a:off x="2153262" y="2895598"/>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60E5360-F421-4800-9D76-E5163076DF36}"/>
              </a:ext>
            </a:extLst>
          </p:cNvPr>
          <p:cNvCxnSpPr>
            <a:cxnSpLocks/>
          </p:cNvCxnSpPr>
          <p:nvPr/>
        </p:nvCxnSpPr>
        <p:spPr>
          <a:xfrm flipH="1">
            <a:off x="2153266" y="1680715"/>
            <a:ext cx="1" cy="1214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9D687DD-7BB8-455B-B2F1-6357FA5D6504}"/>
              </a:ext>
            </a:extLst>
          </p:cNvPr>
          <p:cNvCxnSpPr>
            <a:cxnSpLocks/>
          </p:cNvCxnSpPr>
          <p:nvPr/>
        </p:nvCxnSpPr>
        <p:spPr>
          <a:xfrm flipH="1">
            <a:off x="1700980" y="4682612"/>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F7B6345-77AA-4D61-B3D4-AB435F6780B0}"/>
              </a:ext>
            </a:extLst>
          </p:cNvPr>
          <p:cNvCxnSpPr>
            <a:cxnSpLocks/>
          </p:cNvCxnSpPr>
          <p:nvPr/>
        </p:nvCxnSpPr>
        <p:spPr>
          <a:xfrm>
            <a:off x="2153261" y="4291780"/>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1AE9F91-FF92-448D-9175-34F968F7563D}"/>
              </a:ext>
            </a:extLst>
          </p:cNvPr>
          <p:cNvCxnSpPr>
            <a:cxnSpLocks/>
          </p:cNvCxnSpPr>
          <p:nvPr/>
        </p:nvCxnSpPr>
        <p:spPr>
          <a:xfrm>
            <a:off x="2158173" y="5073444"/>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74AB9D0-9E17-4808-B1EB-D574561C111D}"/>
              </a:ext>
            </a:extLst>
          </p:cNvPr>
          <p:cNvCxnSpPr>
            <a:cxnSpLocks/>
          </p:cNvCxnSpPr>
          <p:nvPr/>
        </p:nvCxnSpPr>
        <p:spPr>
          <a:xfrm flipH="1">
            <a:off x="2153261" y="4291780"/>
            <a:ext cx="1" cy="781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6CB716B-CF8F-4571-9B29-FF6216CDEEF3}"/>
              </a:ext>
            </a:extLst>
          </p:cNvPr>
          <p:cNvCxnSpPr>
            <a:cxnSpLocks/>
          </p:cNvCxnSpPr>
          <p:nvPr/>
        </p:nvCxnSpPr>
        <p:spPr>
          <a:xfrm flipH="1">
            <a:off x="1700979" y="5955890"/>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151F0FE-E9D7-4F53-B2BC-7189382BBBC0}"/>
              </a:ext>
            </a:extLst>
          </p:cNvPr>
          <p:cNvCxnSpPr>
            <a:cxnSpLocks/>
          </p:cNvCxnSpPr>
          <p:nvPr/>
        </p:nvCxnSpPr>
        <p:spPr>
          <a:xfrm>
            <a:off x="2153261" y="5673212"/>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2F13146-693B-4E14-B0D2-CF42CCD5F442}"/>
              </a:ext>
            </a:extLst>
          </p:cNvPr>
          <p:cNvCxnSpPr>
            <a:cxnSpLocks/>
          </p:cNvCxnSpPr>
          <p:nvPr/>
        </p:nvCxnSpPr>
        <p:spPr>
          <a:xfrm>
            <a:off x="2153261" y="6277896"/>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5D013D9-8AAE-401F-A66D-6AF49FA3CADF}"/>
              </a:ext>
            </a:extLst>
          </p:cNvPr>
          <p:cNvCxnSpPr>
            <a:cxnSpLocks/>
          </p:cNvCxnSpPr>
          <p:nvPr/>
        </p:nvCxnSpPr>
        <p:spPr>
          <a:xfrm>
            <a:off x="2153260" y="5668297"/>
            <a:ext cx="0" cy="604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7FD52C5-B5CC-4F1F-8A26-33D7EA5F1488}"/>
              </a:ext>
            </a:extLst>
          </p:cNvPr>
          <p:cNvCxnSpPr>
            <a:cxnSpLocks/>
          </p:cNvCxnSpPr>
          <p:nvPr/>
        </p:nvCxnSpPr>
        <p:spPr>
          <a:xfrm flipH="1">
            <a:off x="5137358" y="2288156"/>
            <a:ext cx="791494" cy="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8F14398-12EB-41E4-A2A1-54E926EA4A58}"/>
              </a:ext>
            </a:extLst>
          </p:cNvPr>
          <p:cNvCxnSpPr>
            <a:cxnSpLocks/>
          </p:cNvCxnSpPr>
          <p:nvPr/>
        </p:nvCxnSpPr>
        <p:spPr>
          <a:xfrm flipH="1">
            <a:off x="5137358" y="2310580"/>
            <a:ext cx="791495" cy="198120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7FEFC1F-A5FA-4FDE-91E9-86B52B471EF9}"/>
              </a:ext>
            </a:extLst>
          </p:cNvPr>
          <p:cNvCxnSpPr>
            <a:cxnSpLocks/>
          </p:cNvCxnSpPr>
          <p:nvPr/>
        </p:nvCxnSpPr>
        <p:spPr>
          <a:xfrm flipH="1">
            <a:off x="5139811" y="2461156"/>
            <a:ext cx="789041" cy="3207141"/>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F28053E-D06C-45E3-83AE-A7075913AA86}"/>
              </a:ext>
            </a:extLst>
          </p:cNvPr>
          <p:cNvCxnSpPr>
            <a:cxnSpLocks/>
          </p:cNvCxnSpPr>
          <p:nvPr/>
        </p:nvCxnSpPr>
        <p:spPr>
          <a:xfrm flipH="1">
            <a:off x="5137358" y="4461387"/>
            <a:ext cx="791494" cy="0"/>
          </a:xfrm>
          <a:prstGeom prst="line">
            <a:avLst/>
          </a:prstGeom>
          <a:ln w="38100">
            <a:solidFill>
              <a:srgbClr val="FF33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454072"/>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340061" y="816956"/>
            <a:ext cx="8515350"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くるまに関するリスク</a:t>
            </a:r>
          </a:p>
        </p:txBody>
      </p:sp>
      <p:sp>
        <p:nvSpPr>
          <p:cNvPr id="15" name="スライド番号プレースホルダー 2">
            <a:extLst>
              <a:ext uri="{FF2B5EF4-FFF2-40B4-BE49-F238E27FC236}">
                <a16:creationId xmlns:a16="http://schemas.microsoft.com/office/drawing/2014/main" id="{1F23AB41-A855-4BA8-9761-05A98E287572}"/>
              </a:ext>
            </a:extLst>
          </p:cNvPr>
          <p:cNvSpPr txBox="1">
            <a:spLocks/>
          </p:cNvSpPr>
          <p:nvPr/>
        </p:nvSpPr>
        <p:spPr>
          <a:xfrm>
            <a:off x="8033802" y="6430791"/>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18</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6" name="Rectangle 7">
            <a:extLst>
              <a:ext uri="{FF2B5EF4-FFF2-40B4-BE49-F238E27FC236}">
                <a16:creationId xmlns:a16="http://schemas.microsoft.com/office/drawing/2014/main" id="{C96FE0A2-236D-485F-9B88-4A7B8E7D684B}"/>
              </a:ext>
            </a:extLst>
          </p:cNvPr>
          <p:cNvSpPr>
            <a:spLocks noChangeArrowheads="1"/>
          </p:cNvSpPr>
          <p:nvPr/>
        </p:nvSpPr>
        <p:spPr bwMode="auto">
          <a:xfrm>
            <a:off x="341240" y="115543"/>
            <a:ext cx="8515348"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 くるまの保険</a:t>
            </a:r>
            <a:endParaRPr lang="ko-KR" altLang="en-US" b="1" dirty="0">
              <a:latin typeface="BIZ UDPゴシック" panose="020B0400000000000000" pitchFamily="50" charset="-128"/>
              <a:ea typeface="+mj-ea"/>
            </a:endParaRPr>
          </a:p>
        </p:txBody>
      </p:sp>
      <p:pic>
        <p:nvPicPr>
          <p:cNvPr id="2" name="図 1">
            <a:extLst>
              <a:ext uri="{FF2B5EF4-FFF2-40B4-BE49-F238E27FC236}">
                <a16:creationId xmlns:a16="http://schemas.microsoft.com/office/drawing/2014/main" id="{D4C0CE86-1D5F-406C-827D-071672234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882" y="1332105"/>
            <a:ext cx="1797346" cy="1799921"/>
          </a:xfrm>
          <a:prstGeom prst="rect">
            <a:avLst/>
          </a:prstGeom>
        </p:spPr>
      </p:pic>
      <p:sp>
        <p:nvSpPr>
          <p:cNvPr id="8" name="テキスト ボックス 7">
            <a:extLst>
              <a:ext uri="{FF2B5EF4-FFF2-40B4-BE49-F238E27FC236}">
                <a16:creationId xmlns:a16="http://schemas.microsoft.com/office/drawing/2014/main" id="{284BAE77-37F1-4B14-ACE3-2CD5DAA9A7FD}"/>
              </a:ext>
            </a:extLst>
          </p:cNvPr>
          <p:cNvSpPr txBox="1"/>
          <p:nvPr/>
        </p:nvSpPr>
        <p:spPr>
          <a:xfrm>
            <a:off x="668826" y="1320199"/>
            <a:ext cx="1340432" cy="523220"/>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人をはねて</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ケガをさせた。</a:t>
            </a:r>
          </a:p>
        </p:txBody>
      </p:sp>
      <p:pic>
        <p:nvPicPr>
          <p:cNvPr id="9" name="図 8">
            <a:extLst>
              <a:ext uri="{FF2B5EF4-FFF2-40B4-BE49-F238E27FC236}">
                <a16:creationId xmlns:a16="http://schemas.microsoft.com/office/drawing/2014/main" id="{F213D8FB-FF52-42B5-816D-E1B9483A8B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664" y="1948952"/>
            <a:ext cx="1490980" cy="1178560"/>
          </a:xfrm>
          <a:prstGeom prst="rect">
            <a:avLst/>
          </a:prstGeom>
        </p:spPr>
      </p:pic>
      <p:sp>
        <p:nvSpPr>
          <p:cNvPr id="3" name="テキスト ボックス 2">
            <a:extLst>
              <a:ext uri="{FF2B5EF4-FFF2-40B4-BE49-F238E27FC236}">
                <a16:creationId xmlns:a16="http://schemas.microsoft.com/office/drawing/2014/main" id="{16F2B0EE-C5BB-4C26-9F66-AB920E523807}"/>
              </a:ext>
            </a:extLst>
          </p:cNvPr>
          <p:cNvSpPr txBox="1"/>
          <p:nvPr/>
        </p:nvSpPr>
        <p:spPr>
          <a:xfrm>
            <a:off x="317231" y="1362165"/>
            <a:ext cx="241825"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5" name="図 4">
            <a:extLst>
              <a:ext uri="{FF2B5EF4-FFF2-40B4-BE49-F238E27FC236}">
                <a16:creationId xmlns:a16="http://schemas.microsoft.com/office/drawing/2014/main" id="{FF0DCD81-FC4A-4FE9-94C1-4AF5A21E7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672" y="1327591"/>
            <a:ext cx="1797346" cy="1799921"/>
          </a:xfrm>
          <a:prstGeom prst="rect">
            <a:avLst/>
          </a:prstGeom>
        </p:spPr>
      </p:pic>
      <p:sp>
        <p:nvSpPr>
          <p:cNvPr id="17" name="テキスト ボックス 16">
            <a:extLst>
              <a:ext uri="{FF2B5EF4-FFF2-40B4-BE49-F238E27FC236}">
                <a16:creationId xmlns:a16="http://schemas.microsoft.com/office/drawing/2014/main" id="{03457018-AC0E-4D90-A1C8-4BF1BED7DC62}"/>
              </a:ext>
            </a:extLst>
          </p:cNvPr>
          <p:cNvSpPr txBox="1"/>
          <p:nvPr/>
        </p:nvSpPr>
        <p:spPr>
          <a:xfrm>
            <a:off x="2866190" y="1340264"/>
            <a:ext cx="1723549" cy="73866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ガードレールに</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ぶつかってくるまに</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キズがついた。</a:t>
            </a:r>
          </a:p>
        </p:txBody>
      </p:sp>
      <p:pic>
        <p:nvPicPr>
          <p:cNvPr id="18" name="図 17">
            <a:extLst>
              <a:ext uri="{FF2B5EF4-FFF2-40B4-BE49-F238E27FC236}">
                <a16:creationId xmlns:a16="http://schemas.microsoft.com/office/drawing/2014/main" id="{A282BDF5-7488-4CEE-97DA-2E494D5645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8221" y="2023772"/>
            <a:ext cx="1524000" cy="1069340"/>
          </a:xfrm>
          <a:prstGeom prst="rect">
            <a:avLst/>
          </a:prstGeom>
        </p:spPr>
      </p:pic>
      <p:sp>
        <p:nvSpPr>
          <p:cNvPr id="11" name="テキスト ボックス 10">
            <a:extLst>
              <a:ext uri="{FF2B5EF4-FFF2-40B4-BE49-F238E27FC236}">
                <a16:creationId xmlns:a16="http://schemas.microsoft.com/office/drawing/2014/main" id="{AF6C0CFE-4DAD-47F6-ABFB-370FA69A71E6}"/>
              </a:ext>
            </a:extLst>
          </p:cNvPr>
          <p:cNvSpPr txBox="1"/>
          <p:nvPr/>
        </p:nvSpPr>
        <p:spPr>
          <a:xfrm>
            <a:off x="2523913" y="134584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3" name="図 12">
            <a:extLst>
              <a:ext uri="{FF2B5EF4-FFF2-40B4-BE49-F238E27FC236}">
                <a16:creationId xmlns:a16="http://schemas.microsoft.com/office/drawing/2014/main" id="{6CA6E76B-B9F8-4657-AA0A-AC0CAF568E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5106" y="1340264"/>
            <a:ext cx="1797346" cy="1799921"/>
          </a:xfrm>
          <a:prstGeom prst="rect">
            <a:avLst/>
          </a:prstGeom>
        </p:spPr>
      </p:pic>
      <p:sp>
        <p:nvSpPr>
          <p:cNvPr id="21" name="テキスト ボックス 20">
            <a:extLst>
              <a:ext uri="{FF2B5EF4-FFF2-40B4-BE49-F238E27FC236}">
                <a16:creationId xmlns:a16="http://schemas.microsoft.com/office/drawing/2014/main" id="{D21F7D34-D9E1-4F98-B16B-A6E624DBCF94}"/>
              </a:ext>
            </a:extLst>
          </p:cNvPr>
          <p:cNvSpPr txBox="1"/>
          <p:nvPr/>
        </p:nvSpPr>
        <p:spPr>
          <a:xfrm>
            <a:off x="4720574" y="1375188"/>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B0E48949-0751-4A3A-8D00-37557E26B76E}"/>
              </a:ext>
            </a:extLst>
          </p:cNvPr>
          <p:cNvSpPr txBox="1"/>
          <p:nvPr/>
        </p:nvSpPr>
        <p:spPr>
          <a:xfrm>
            <a:off x="5052973" y="1375458"/>
            <a:ext cx="1773242" cy="73866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バッテリーが</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上がって走行不能に</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なった。</a:t>
            </a:r>
          </a:p>
        </p:txBody>
      </p:sp>
      <p:pic>
        <p:nvPicPr>
          <p:cNvPr id="25" name="図 24">
            <a:extLst>
              <a:ext uri="{FF2B5EF4-FFF2-40B4-BE49-F238E27FC236}">
                <a16:creationId xmlns:a16="http://schemas.microsoft.com/office/drawing/2014/main" id="{99C20B26-FFC2-405F-8447-617A0BACAC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2973" y="2076162"/>
            <a:ext cx="1435100" cy="1132840"/>
          </a:xfrm>
          <a:prstGeom prst="rect">
            <a:avLst/>
          </a:prstGeom>
        </p:spPr>
      </p:pic>
      <p:pic>
        <p:nvPicPr>
          <p:cNvPr id="27" name="図 26">
            <a:extLst>
              <a:ext uri="{FF2B5EF4-FFF2-40B4-BE49-F238E27FC236}">
                <a16:creationId xmlns:a16="http://schemas.microsoft.com/office/drawing/2014/main" id="{7F9BD95C-E15C-4404-B62D-73F80426C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910" y="1343475"/>
            <a:ext cx="1797346" cy="1799921"/>
          </a:xfrm>
          <a:prstGeom prst="rect">
            <a:avLst/>
          </a:prstGeom>
        </p:spPr>
      </p:pic>
      <p:sp>
        <p:nvSpPr>
          <p:cNvPr id="29" name="テキスト ボックス 28">
            <a:extLst>
              <a:ext uri="{FF2B5EF4-FFF2-40B4-BE49-F238E27FC236}">
                <a16:creationId xmlns:a16="http://schemas.microsoft.com/office/drawing/2014/main" id="{561A3961-D48A-4548-A11C-A7B188E3EA03}"/>
              </a:ext>
            </a:extLst>
          </p:cNvPr>
          <p:cNvSpPr txBox="1"/>
          <p:nvPr/>
        </p:nvSpPr>
        <p:spPr>
          <a:xfrm>
            <a:off x="6959979" y="1368643"/>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6EF95012-426E-4114-AD3D-49739A61413A}"/>
              </a:ext>
            </a:extLst>
          </p:cNvPr>
          <p:cNvSpPr txBox="1"/>
          <p:nvPr/>
        </p:nvSpPr>
        <p:spPr>
          <a:xfrm>
            <a:off x="7282458" y="1391848"/>
            <a:ext cx="1699504" cy="523220"/>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タイヤがパンクして</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走行不能になった。</a:t>
            </a:r>
          </a:p>
        </p:txBody>
      </p:sp>
      <p:pic>
        <p:nvPicPr>
          <p:cNvPr id="31" name="図 30">
            <a:extLst>
              <a:ext uri="{FF2B5EF4-FFF2-40B4-BE49-F238E27FC236}">
                <a16:creationId xmlns:a16="http://schemas.microsoft.com/office/drawing/2014/main" id="{A283C135-17E7-458D-8DBB-82F91A2F26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4662" y="2035520"/>
            <a:ext cx="1478280" cy="1127760"/>
          </a:xfrm>
          <a:prstGeom prst="rect">
            <a:avLst/>
          </a:prstGeom>
        </p:spPr>
      </p:pic>
      <p:pic>
        <p:nvPicPr>
          <p:cNvPr id="33" name="図 32">
            <a:extLst>
              <a:ext uri="{FF2B5EF4-FFF2-40B4-BE49-F238E27FC236}">
                <a16:creationId xmlns:a16="http://schemas.microsoft.com/office/drawing/2014/main" id="{E6258323-9225-434F-A627-11295C1293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81" y="3221154"/>
            <a:ext cx="1797346" cy="1799921"/>
          </a:xfrm>
          <a:prstGeom prst="rect">
            <a:avLst/>
          </a:prstGeom>
        </p:spPr>
      </p:pic>
      <p:sp>
        <p:nvSpPr>
          <p:cNvPr id="35" name="テキスト ボックス 34">
            <a:extLst>
              <a:ext uri="{FF2B5EF4-FFF2-40B4-BE49-F238E27FC236}">
                <a16:creationId xmlns:a16="http://schemas.microsoft.com/office/drawing/2014/main" id="{3C9996F3-BA14-495A-99F8-B99FA1D59791}"/>
              </a:ext>
            </a:extLst>
          </p:cNvPr>
          <p:cNvSpPr txBox="1"/>
          <p:nvPr/>
        </p:nvSpPr>
        <p:spPr>
          <a:xfrm>
            <a:off x="340353" y="3247625"/>
            <a:ext cx="20653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6" name="テキスト ボックス 35">
            <a:extLst>
              <a:ext uri="{FF2B5EF4-FFF2-40B4-BE49-F238E27FC236}">
                <a16:creationId xmlns:a16="http://schemas.microsoft.com/office/drawing/2014/main" id="{EA58546D-07EF-4CA1-908A-A64EC59DED3E}"/>
              </a:ext>
            </a:extLst>
          </p:cNvPr>
          <p:cNvSpPr txBox="1"/>
          <p:nvPr/>
        </p:nvSpPr>
        <p:spPr>
          <a:xfrm>
            <a:off x="683375" y="3218247"/>
            <a:ext cx="1739579" cy="73866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ぶつかって</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自分と他のくるまに</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キズがついた。</a:t>
            </a:r>
          </a:p>
        </p:txBody>
      </p:sp>
      <p:pic>
        <p:nvPicPr>
          <p:cNvPr id="37" name="図 36">
            <a:extLst>
              <a:ext uri="{FF2B5EF4-FFF2-40B4-BE49-F238E27FC236}">
                <a16:creationId xmlns:a16="http://schemas.microsoft.com/office/drawing/2014/main" id="{576F83FF-E431-42A5-A444-212D7A459F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712" y="3881217"/>
            <a:ext cx="1536700" cy="1178560"/>
          </a:xfrm>
          <a:prstGeom prst="rect">
            <a:avLst/>
          </a:prstGeom>
        </p:spPr>
      </p:pic>
      <p:pic>
        <p:nvPicPr>
          <p:cNvPr id="39" name="図 38">
            <a:extLst>
              <a:ext uri="{FF2B5EF4-FFF2-40B4-BE49-F238E27FC236}">
                <a16:creationId xmlns:a16="http://schemas.microsoft.com/office/drawing/2014/main" id="{C3B817AF-6230-4D84-96F8-BD3FA4A07D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90672" y="3228920"/>
            <a:ext cx="1797346" cy="1799921"/>
          </a:xfrm>
          <a:prstGeom prst="rect">
            <a:avLst/>
          </a:prstGeom>
        </p:spPr>
      </p:pic>
      <p:sp>
        <p:nvSpPr>
          <p:cNvPr id="41" name="テキスト ボックス 40">
            <a:extLst>
              <a:ext uri="{FF2B5EF4-FFF2-40B4-BE49-F238E27FC236}">
                <a16:creationId xmlns:a16="http://schemas.microsoft.com/office/drawing/2014/main" id="{CBC8C719-9E68-491F-8610-DAD4AA25262A}"/>
              </a:ext>
            </a:extLst>
          </p:cNvPr>
          <p:cNvSpPr txBox="1"/>
          <p:nvPr/>
        </p:nvSpPr>
        <p:spPr>
          <a:xfrm>
            <a:off x="2521866" y="324762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2" name="テキスト ボックス 41">
            <a:extLst>
              <a:ext uri="{FF2B5EF4-FFF2-40B4-BE49-F238E27FC236}">
                <a16:creationId xmlns:a16="http://schemas.microsoft.com/office/drawing/2014/main" id="{BC5EACAB-247A-4322-81C2-6607D81A18C6}"/>
              </a:ext>
            </a:extLst>
          </p:cNvPr>
          <p:cNvSpPr txBox="1"/>
          <p:nvPr/>
        </p:nvSpPr>
        <p:spPr>
          <a:xfrm>
            <a:off x="2866190" y="3318507"/>
            <a:ext cx="1356462"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落書きされた。</a:t>
            </a:r>
          </a:p>
        </p:txBody>
      </p:sp>
      <p:pic>
        <p:nvPicPr>
          <p:cNvPr id="43" name="図 42">
            <a:extLst>
              <a:ext uri="{FF2B5EF4-FFF2-40B4-BE49-F238E27FC236}">
                <a16:creationId xmlns:a16="http://schemas.microsoft.com/office/drawing/2014/main" id="{1252BD62-2468-483A-AAA9-6665C8663E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53329" y="3828342"/>
            <a:ext cx="1460500" cy="1135380"/>
          </a:xfrm>
          <a:prstGeom prst="rect">
            <a:avLst/>
          </a:prstGeom>
        </p:spPr>
      </p:pic>
      <p:pic>
        <p:nvPicPr>
          <p:cNvPr id="45" name="図 44">
            <a:extLst>
              <a:ext uri="{FF2B5EF4-FFF2-40B4-BE49-F238E27FC236}">
                <a16:creationId xmlns:a16="http://schemas.microsoft.com/office/drawing/2014/main" id="{676E8B41-56E1-4A10-83CC-D923BB1204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0713" y="3228919"/>
            <a:ext cx="1797346" cy="1799921"/>
          </a:xfrm>
          <a:prstGeom prst="rect">
            <a:avLst/>
          </a:prstGeom>
        </p:spPr>
      </p:pic>
      <p:sp>
        <p:nvSpPr>
          <p:cNvPr id="47" name="テキスト ボックス 46">
            <a:extLst>
              <a:ext uri="{FF2B5EF4-FFF2-40B4-BE49-F238E27FC236}">
                <a16:creationId xmlns:a16="http://schemas.microsoft.com/office/drawing/2014/main" id="{EB8851C6-9AE6-4363-BB5D-7D441AAC87A1}"/>
              </a:ext>
            </a:extLst>
          </p:cNvPr>
          <p:cNvSpPr txBox="1"/>
          <p:nvPr/>
        </p:nvSpPr>
        <p:spPr>
          <a:xfrm>
            <a:off x="4741570" y="3252178"/>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7</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061D7A2F-2768-4C14-9480-40A6BD84252D}"/>
              </a:ext>
            </a:extLst>
          </p:cNvPr>
          <p:cNvSpPr txBox="1"/>
          <p:nvPr/>
        </p:nvSpPr>
        <p:spPr>
          <a:xfrm>
            <a:off x="5078566" y="3275367"/>
            <a:ext cx="1391728" cy="523220"/>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くるまが盗難に</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あった。</a:t>
            </a:r>
          </a:p>
        </p:txBody>
      </p:sp>
      <p:pic>
        <p:nvPicPr>
          <p:cNvPr id="49" name="図 48">
            <a:extLst>
              <a:ext uri="{FF2B5EF4-FFF2-40B4-BE49-F238E27FC236}">
                <a16:creationId xmlns:a16="http://schemas.microsoft.com/office/drawing/2014/main" id="{CE5A6AF5-63FB-4B83-93AB-E6A2A844F6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010511" y="3774119"/>
            <a:ext cx="1442720" cy="1196340"/>
          </a:xfrm>
          <a:prstGeom prst="rect">
            <a:avLst/>
          </a:prstGeom>
        </p:spPr>
      </p:pic>
      <p:pic>
        <p:nvPicPr>
          <p:cNvPr id="51" name="図 50">
            <a:extLst>
              <a:ext uri="{FF2B5EF4-FFF2-40B4-BE49-F238E27FC236}">
                <a16:creationId xmlns:a16="http://schemas.microsoft.com/office/drawing/2014/main" id="{D0E38DD0-68C5-4523-869E-6C92D7F72F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660" y="3228918"/>
            <a:ext cx="1797346" cy="1799921"/>
          </a:xfrm>
          <a:prstGeom prst="rect">
            <a:avLst/>
          </a:prstGeom>
        </p:spPr>
      </p:pic>
      <p:sp>
        <p:nvSpPr>
          <p:cNvPr id="53" name="テキスト ボックス 52">
            <a:extLst>
              <a:ext uri="{FF2B5EF4-FFF2-40B4-BE49-F238E27FC236}">
                <a16:creationId xmlns:a16="http://schemas.microsoft.com/office/drawing/2014/main" id="{C542854A-8A5D-436D-BB4F-9F7FF5C7B5FA}"/>
              </a:ext>
            </a:extLst>
          </p:cNvPr>
          <p:cNvSpPr txBox="1"/>
          <p:nvPr/>
        </p:nvSpPr>
        <p:spPr>
          <a:xfrm>
            <a:off x="6959978" y="325429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4" name="テキスト ボックス 53">
            <a:extLst>
              <a:ext uri="{FF2B5EF4-FFF2-40B4-BE49-F238E27FC236}">
                <a16:creationId xmlns:a16="http://schemas.microsoft.com/office/drawing/2014/main" id="{DB2B67C7-E872-49B6-9B9E-1B2C846E9067}"/>
              </a:ext>
            </a:extLst>
          </p:cNvPr>
          <p:cNvSpPr txBox="1"/>
          <p:nvPr/>
        </p:nvSpPr>
        <p:spPr>
          <a:xfrm>
            <a:off x="7226158" y="3251885"/>
            <a:ext cx="1497526" cy="523220"/>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追突されて</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くるまが壊れた。</a:t>
            </a:r>
          </a:p>
        </p:txBody>
      </p:sp>
      <p:pic>
        <p:nvPicPr>
          <p:cNvPr id="55" name="図 54">
            <a:extLst>
              <a:ext uri="{FF2B5EF4-FFF2-40B4-BE49-F238E27FC236}">
                <a16:creationId xmlns:a16="http://schemas.microsoft.com/office/drawing/2014/main" id="{27BCB9DC-7E10-4C72-B63C-4728D5BE8F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9050" y="3805534"/>
            <a:ext cx="1493520" cy="1153160"/>
          </a:xfrm>
          <a:prstGeom prst="rect">
            <a:avLst/>
          </a:prstGeom>
        </p:spPr>
      </p:pic>
      <p:sp>
        <p:nvSpPr>
          <p:cNvPr id="57" name="正方形/長方形 56">
            <a:extLst>
              <a:ext uri="{FF2B5EF4-FFF2-40B4-BE49-F238E27FC236}">
                <a16:creationId xmlns:a16="http://schemas.microsoft.com/office/drawing/2014/main" id="{1849AA6C-A85E-4B94-9F90-7BB628CA4FD2}"/>
              </a:ext>
            </a:extLst>
          </p:cNvPr>
          <p:cNvSpPr/>
          <p:nvPr/>
        </p:nvSpPr>
        <p:spPr>
          <a:xfrm>
            <a:off x="317231" y="4986223"/>
            <a:ext cx="8480710" cy="276999"/>
          </a:xfrm>
          <a:prstGeom prst="rect">
            <a:avLst/>
          </a:prstGeom>
        </p:spPr>
        <p:txBody>
          <a:bodyPr wrap="square">
            <a:spAutoFit/>
          </a:bodyPr>
          <a:lstStyle/>
          <a:p>
            <a:pPr marL="0" indent="0" eaLnBrk="1" hangingPunct="1">
              <a:spcBef>
                <a:spcPts val="0"/>
              </a:spcBef>
              <a:buNone/>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＜出典＞日本損害保険協会「明るい未来へ</a:t>
            </a:r>
            <a:r>
              <a:rPr lang="en-US" altLang="ja-JP" sz="1200" kern="0" dirty="0">
                <a:solidFill>
                  <a:srgbClr val="0000FF"/>
                </a:solidFill>
                <a:latin typeface="BIZ UDゴシック" panose="020B0400000000000000" pitchFamily="49" charset="-128"/>
                <a:ea typeface="BIZ UDゴシック" panose="020B0400000000000000" pitchFamily="49" charset="-128"/>
              </a:rPr>
              <a:t>TRY</a:t>
            </a:r>
            <a:r>
              <a:rPr lang="ja-JP" altLang="en-US" sz="1200" kern="0" dirty="0">
                <a:solidFill>
                  <a:srgbClr val="0000FF"/>
                </a:solidFill>
                <a:latin typeface="BIZ UDゴシック" panose="020B0400000000000000" pitchFamily="49" charset="-128"/>
                <a:ea typeface="BIZ UDゴシック" panose="020B0400000000000000" pitchFamily="49" charset="-128"/>
              </a:rPr>
              <a:t>！～リスクと備え～」</a:t>
            </a:r>
            <a:r>
              <a:rPr lang="en-US" altLang="ja-JP" sz="1200" kern="0" dirty="0">
                <a:solidFill>
                  <a:srgbClr val="0000FF"/>
                </a:solidFill>
                <a:latin typeface="BIZ UDゴシック" panose="020B0400000000000000" pitchFamily="49" charset="-128"/>
                <a:ea typeface="BIZ UDゴシック" panose="020B0400000000000000" pitchFamily="49" charset="-128"/>
              </a:rPr>
              <a:t>22</a:t>
            </a:r>
            <a:r>
              <a:rPr lang="ja-JP" altLang="en-US" sz="1200" kern="0" dirty="0">
                <a:solidFill>
                  <a:srgbClr val="0000FF"/>
                </a:solidFill>
                <a:latin typeface="BIZ UDゴシック" panose="020B0400000000000000" pitchFamily="49" charset="-128"/>
                <a:ea typeface="BIZ UDゴシック" panose="020B0400000000000000" pitchFamily="49" charset="-128"/>
              </a:rPr>
              <a:t>頁より。</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p:txBody>
      </p:sp>
      <p:graphicFrame>
        <p:nvGraphicFramePr>
          <p:cNvPr id="60" name="表 60">
            <a:extLst>
              <a:ext uri="{FF2B5EF4-FFF2-40B4-BE49-F238E27FC236}">
                <a16:creationId xmlns:a16="http://schemas.microsoft.com/office/drawing/2014/main" id="{FB2730A2-5A41-49FE-87E6-01DA9D8D2E00}"/>
              </a:ext>
            </a:extLst>
          </p:cNvPr>
          <p:cNvGraphicFramePr>
            <a:graphicFrameLocks noGrp="1"/>
          </p:cNvGraphicFramePr>
          <p:nvPr/>
        </p:nvGraphicFramePr>
        <p:xfrm>
          <a:off x="317231" y="5309605"/>
          <a:ext cx="8604322" cy="1127760"/>
        </p:xfrm>
        <a:graphic>
          <a:graphicData uri="http://schemas.openxmlformats.org/drawingml/2006/table">
            <a:tbl>
              <a:tblPr firstRow="1" bandRow="1">
                <a:tableStyleId>{5940675A-B579-460E-94D1-54222C63F5DA}</a:tableStyleId>
              </a:tblPr>
              <a:tblGrid>
                <a:gridCol w="3871920">
                  <a:extLst>
                    <a:ext uri="{9D8B030D-6E8A-4147-A177-3AD203B41FA5}">
                      <a16:colId xmlns:a16="http://schemas.microsoft.com/office/drawing/2014/main" val="4045667947"/>
                    </a:ext>
                  </a:extLst>
                </a:gridCol>
                <a:gridCol w="4732402">
                  <a:extLst>
                    <a:ext uri="{9D8B030D-6E8A-4147-A177-3AD203B41FA5}">
                      <a16:colId xmlns:a16="http://schemas.microsoft.com/office/drawing/2014/main" val="3196688865"/>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latin typeface="BIZ UDPゴシック" panose="020B0400000000000000" pitchFamily="50" charset="-128"/>
                          <a:ea typeface="BIZ UDPゴシック" panose="020B0400000000000000" pitchFamily="50" charset="-128"/>
                        </a:rPr>
                        <a:t>(2) </a:t>
                      </a:r>
                      <a:r>
                        <a:rPr kumimoji="1" lang="ja-JP" altLang="en-US" sz="2400" dirty="0">
                          <a:latin typeface="BIZ UDPゴシック" panose="020B0400000000000000" pitchFamily="50" charset="-128"/>
                          <a:ea typeface="BIZ UDPゴシック" panose="020B0400000000000000" pitchFamily="50" charset="-128"/>
                        </a:rPr>
                        <a:t>くるまの保険</a:t>
                      </a:r>
                    </a:p>
                  </a:txBody>
                  <a:tcPr>
                    <a:solidFill>
                      <a:srgbClr val="66FFFF"/>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02731478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①自動車損害賠償責任保険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自賠責保険</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FFCCFF"/>
                    </a:solidFill>
                  </a:tcPr>
                </a:tc>
                <a:tc>
                  <a:txBody>
                    <a:bodyPr/>
                    <a:lstStyle/>
                    <a:p>
                      <a:r>
                        <a:rPr kumimoji="1" lang="ja-JP" altLang="en-US" sz="1600" dirty="0">
                          <a:latin typeface="BIZ UDPゴシック" panose="020B0400000000000000" pitchFamily="50" charset="-128"/>
                          <a:ea typeface="BIZ UDPゴシック" panose="020B0400000000000000" pitchFamily="50" charset="-128"/>
                        </a:rPr>
                        <a:t>法律で契約が義務づけられている</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強制保険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a:t>
                      </a:r>
                    </a:p>
                  </a:txBody>
                  <a:tcPr>
                    <a:solidFill>
                      <a:srgbClr val="FFCCFF"/>
                    </a:solidFill>
                  </a:tcPr>
                </a:tc>
                <a:extLst>
                  <a:ext uri="{0D108BD9-81ED-4DB2-BD59-A6C34878D82A}">
                    <a16:rowId xmlns:a16="http://schemas.microsoft.com/office/drawing/2014/main" val="2141923493"/>
                  </a:ext>
                </a:extLst>
              </a:tr>
              <a:tr h="0">
                <a:tc>
                  <a:txBody>
                    <a:bodyPr/>
                    <a:lstStyle/>
                    <a:p>
                      <a:r>
                        <a:rPr kumimoji="1" lang="ja-JP" altLang="en-US" sz="1600" dirty="0">
                          <a:latin typeface="BIZ UDPゴシック" panose="020B0400000000000000" pitchFamily="50" charset="-128"/>
                          <a:ea typeface="BIZ UDPゴシック" panose="020B0400000000000000" pitchFamily="50" charset="-128"/>
                        </a:rPr>
                        <a:t>②自動車保険</a:t>
                      </a:r>
                    </a:p>
                  </a:txBody>
                  <a:tcPr>
                    <a:solidFill>
                      <a:srgbClr val="FFFFCC"/>
                    </a:solidFill>
                  </a:tcPr>
                </a:tc>
                <a:tc>
                  <a:txBody>
                    <a:bodyPr/>
                    <a:lstStyle/>
                    <a:p>
                      <a:r>
                        <a:rPr kumimoji="1" lang="ja-JP" altLang="en-US" sz="1600" dirty="0">
                          <a:latin typeface="BIZ UDPゴシック" panose="020B0400000000000000" pitchFamily="50" charset="-128"/>
                          <a:ea typeface="BIZ UDPゴシック" panose="020B0400000000000000" pitchFamily="50" charset="-128"/>
                        </a:rPr>
                        <a:t>任意で契約する。</a:t>
                      </a:r>
                    </a:p>
                  </a:txBody>
                  <a:tcPr>
                    <a:solidFill>
                      <a:srgbClr val="FFFFCC"/>
                    </a:solidFill>
                  </a:tcPr>
                </a:tc>
                <a:extLst>
                  <a:ext uri="{0D108BD9-81ED-4DB2-BD59-A6C34878D82A}">
                    <a16:rowId xmlns:a16="http://schemas.microsoft.com/office/drawing/2014/main" val="1920610377"/>
                  </a:ext>
                </a:extLst>
              </a:tr>
            </a:tbl>
          </a:graphicData>
        </a:graphic>
      </p:graphicFrame>
    </p:spTree>
    <p:extLst>
      <p:ext uri="{BB962C8B-B14F-4D97-AF65-F5344CB8AC3E}">
        <p14:creationId xmlns:p14="http://schemas.microsoft.com/office/powerpoint/2010/main" val="3922565402"/>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ChangeArrowheads="1"/>
          </p:cNvSpPr>
          <p:nvPr/>
        </p:nvSpPr>
        <p:spPr bwMode="auto">
          <a:xfrm>
            <a:off x="392985" y="1409785"/>
            <a:ext cx="8536683" cy="1075699"/>
          </a:xfrm>
          <a:prstGeom prst="rect">
            <a:avLst/>
          </a:prstGeom>
          <a:solidFill>
            <a:srgbClr val="CCFFCC"/>
          </a:solidFill>
          <a:ln w="38100" cmpd="dbl">
            <a:solidFill>
              <a:schemeClr val="tx1"/>
            </a:solidFill>
            <a:miter lim="800000"/>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357188" indent="-357188" eaLnBrk="1" hangingPunct="1">
              <a:spcBef>
                <a:spcPct val="0"/>
              </a:spcBef>
              <a:buNone/>
            </a:pPr>
            <a:r>
              <a:rPr kumimoji="0" lang="ja-JP" altLang="en-US" sz="2800" dirty="0">
                <a:latin typeface="BIZ UDPゴシック" panose="020B0400000000000000" pitchFamily="50" charset="-128"/>
                <a:ea typeface="BIZ UDPゴシック" panose="020B0400000000000000" pitchFamily="50" charset="-128"/>
              </a:rPr>
              <a:t>・運転を誤ってガードレールに衝突してケガをした。</a:t>
            </a:r>
            <a:endParaRPr kumimoji="0" lang="en-US" altLang="ja-JP" sz="2800" dirty="0">
              <a:latin typeface="BIZ UDPゴシック" panose="020B0400000000000000" pitchFamily="50" charset="-128"/>
              <a:ea typeface="BIZ UDPゴシック" panose="020B0400000000000000" pitchFamily="50" charset="-128"/>
            </a:endParaRPr>
          </a:p>
          <a:p>
            <a:pPr marL="357188" indent="-357188" eaLnBrk="1" hangingPunct="1">
              <a:spcBef>
                <a:spcPct val="0"/>
              </a:spcBef>
              <a:buNone/>
            </a:pPr>
            <a:r>
              <a:rPr kumimoji="0" lang="ja-JP" altLang="en-US" sz="2800" dirty="0">
                <a:latin typeface="BIZ UDPゴシック" panose="020B0400000000000000" pitchFamily="50" charset="-128"/>
                <a:ea typeface="BIZ UDPゴシック" panose="020B0400000000000000" pitchFamily="50" charset="-128"/>
              </a:rPr>
              <a:t>　ケガの治療費は自賠責保険で補償される。</a:t>
            </a:r>
          </a:p>
        </p:txBody>
      </p:sp>
      <p:sp>
        <p:nvSpPr>
          <p:cNvPr id="31748" name="Rectangle 5" descr="step1_img_chicken"/>
          <p:cNvSpPr>
            <a:spLocks noChangeArrowheads="1"/>
          </p:cNvSpPr>
          <p:nvPr/>
        </p:nvSpPr>
        <p:spPr bwMode="auto">
          <a:xfrm>
            <a:off x="519739" y="2560521"/>
            <a:ext cx="2232025" cy="25209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31749" name="Rectangle 6" descr="eve_img01"/>
          <p:cNvSpPr>
            <a:spLocks noChangeArrowheads="1"/>
          </p:cNvSpPr>
          <p:nvPr/>
        </p:nvSpPr>
        <p:spPr bwMode="auto">
          <a:xfrm>
            <a:off x="6745787" y="3580378"/>
            <a:ext cx="2016125" cy="2592387"/>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31751" name="Text Box 10"/>
          <p:cNvSpPr txBox="1">
            <a:spLocks noChangeArrowheads="1"/>
          </p:cNvSpPr>
          <p:nvPr/>
        </p:nvSpPr>
        <p:spPr bwMode="auto">
          <a:xfrm>
            <a:off x="9785452" y="4344213"/>
            <a:ext cx="5524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r">
              <a:spcBef>
                <a:spcPct val="50000"/>
              </a:spcBef>
              <a:buFontTx/>
              <a:buNone/>
            </a:pPr>
            <a:r>
              <a:rPr kumimoji="0" lang="en-US" altLang="ja-JP" sz="1200" b="1" dirty="0">
                <a:latin typeface="ＭＳ ゴシック" panose="020B0609070205080204" pitchFamily="49" charset="-128"/>
                <a:ea typeface="ＭＳ ゴシック" panose="020B0609070205080204" pitchFamily="49" charset="-128"/>
              </a:rPr>
              <a:t>15</a:t>
            </a:r>
          </a:p>
        </p:txBody>
      </p:sp>
      <p:sp>
        <p:nvSpPr>
          <p:cNvPr id="15" name="Text Box 4">
            <a:extLst>
              <a:ext uri="{FF2B5EF4-FFF2-40B4-BE49-F238E27FC236}">
                <a16:creationId xmlns:a16="http://schemas.microsoft.com/office/drawing/2014/main" id="{56AE3D75-2687-415C-A8D6-DD970F51D472}"/>
              </a:ext>
            </a:extLst>
          </p:cNvPr>
          <p:cNvSpPr txBox="1">
            <a:spLocks noChangeArrowheads="1"/>
          </p:cNvSpPr>
          <p:nvPr/>
        </p:nvSpPr>
        <p:spPr bwMode="auto">
          <a:xfrm>
            <a:off x="392985" y="873083"/>
            <a:ext cx="8536683"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　問題５</a:t>
            </a:r>
          </a:p>
        </p:txBody>
      </p:sp>
      <p:sp>
        <p:nvSpPr>
          <p:cNvPr id="16" name="スライド番号プレースホルダー 2">
            <a:extLst>
              <a:ext uri="{FF2B5EF4-FFF2-40B4-BE49-F238E27FC236}">
                <a16:creationId xmlns:a16="http://schemas.microsoft.com/office/drawing/2014/main" id="{787E86F6-73A4-4E7C-AD9A-9FB70639AAA7}"/>
              </a:ext>
            </a:extLst>
          </p:cNvPr>
          <p:cNvSpPr txBox="1">
            <a:spLocks/>
          </p:cNvSpPr>
          <p:nvPr/>
        </p:nvSpPr>
        <p:spPr>
          <a:xfrm>
            <a:off x="8140771" y="6272213"/>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19</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17" name="Rectangle 6">
            <a:extLst>
              <a:ext uri="{FF2B5EF4-FFF2-40B4-BE49-F238E27FC236}">
                <a16:creationId xmlns:a16="http://schemas.microsoft.com/office/drawing/2014/main" id="{AFC55D47-C0A4-466A-A44B-BF7274961986}"/>
              </a:ext>
            </a:extLst>
          </p:cNvPr>
          <p:cNvSpPr>
            <a:spLocks noChangeArrowheads="1"/>
          </p:cNvSpPr>
          <p:nvPr/>
        </p:nvSpPr>
        <p:spPr bwMode="auto">
          <a:xfrm>
            <a:off x="3545312" y="2689122"/>
            <a:ext cx="2232025" cy="147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１：　正しい</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２：　間違い</a:t>
            </a:r>
            <a:endParaRPr lang="en-US" altLang="ja-JP" sz="2800" b="1"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buNone/>
            </a:pPr>
            <a:endParaRPr lang="en-US" altLang="ja-JP" dirty="0">
              <a:latin typeface="ＭＳ ゴシック" panose="020B0609070205080204" pitchFamily="49" charset="-128"/>
              <a:ea typeface="ＭＳ ゴシック" panose="020B0609070205080204" pitchFamily="49" charset="-128"/>
            </a:endParaRPr>
          </a:p>
          <a:p>
            <a:pPr marL="0" indent="0" eaLnBrk="1" hangingPunct="1">
              <a:buNone/>
            </a:pPr>
            <a:r>
              <a:rPr lang="en-US" altLang="ja-JP" dirty="0">
                <a:latin typeface="ＭＳ ゴシック" panose="020B0609070205080204" pitchFamily="49" charset="-128"/>
                <a:ea typeface="ＭＳ ゴシック" panose="020B0609070205080204" pitchFamily="49" charset="-128"/>
              </a:rPr>
              <a:t> </a:t>
            </a:r>
            <a:endParaRPr lang="ja-JP" altLang="en-US" dirty="0">
              <a:latin typeface="ＭＳ ゴシック" panose="020B0609070205080204" pitchFamily="49" charset="-128"/>
              <a:ea typeface="ＭＳ ゴシック" panose="020B0609070205080204" pitchFamily="49" charset="-128"/>
            </a:endParaRPr>
          </a:p>
        </p:txBody>
      </p:sp>
      <p:sp>
        <p:nvSpPr>
          <p:cNvPr id="11" name="Rectangle 7">
            <a:extLst>
              <a:ext uri="{FF2B5EF4-FFF2-40B4-BE49-F238E27FC236}">
                <a16:creationId xmlns:a16="http://schemas.microsoft.com/office/drawing/2014/main" id="{7063C87C-4780-43DF-8683-BCE0571832C0}"/>
              </a:ext>
            </a:extLst>
          </p:cNvPr>
          <p:cNvSpPr>
            <a:spLocks noChangeArrowheads="1"/>
          </p:cNvSpPr>
          <p:nvPr/>
        </p:nvSpPr>
        <p:spPr bwMode="auto">
          <a:xfrm>
            <a:off x="392984" y="175443"/>
            <a:ext cx="8536683"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3.</a:t>
            </a:r>
            <a:r>
              <a:rPr lang="ja-JP" altLang="en-US" b="1" dirty="0">
                <a:latin typeface="BIZ UDPゴシック" panose="020B0400000000000000" pitchFamily="50" charset="-128"/>
                <a:ea typeface="BIZ UDPゴシック" panose="020B0400000000000000" pitchFamily="50" charset="-128"/>
              </a:rPr>
              <a:t> くるまの保険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54838906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2"/>
          <p:cNvSpPr>
            <a:spLocks noGrp="1"/>
          </p:cNvSpPr>
          <p:nvPr>
            <p:ph type="sldNum" sz="quarter" idx="11"/>
          </p:nvPr>
        </p:nvSpPr>
        <p:spPr>
          <a:xfrm>
            <a:off x="8134794" y="6241278"/>
            <a:ext cx="417442" cy="318054"/>
          </a:xfrm>
          <a:noFill/>
        </p:spPr>
        <p:txBody>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4" name="表 3">
            <a:extLst>
              <a:ext uri="{FF2B5EF4-FFF2-40B4-BE49-F238E27FC236}">
                <a16:creationId xmlns:a16="http://schemas.microsoft.com/office/drawing/2014/main" id="{B9F9D87A-337D-4F0B-8428-8FDD966BD49A}"/>
              </a:ext>
            </a:extLst>
          </p:cNvPr>
          <p:cNvGraphicFramePr>
            <a:graphicFrameLocks noGrp="1"/>
          </p:cNvGraphicFramePr>
          <p:nvPr>
            <p:extLst>
              <p:ext uri="{D42A27DB-BD31-4B8C-83A1-F6EECF244321}">
                <p14:modId xmlns:p14="http://schemas.microsoft.com/office/powerpoint/2010/main" val="4189620822"/>
              </p:ext>
            </p:extLst>
          </p:nvPr>
        </p:nvGraphicFramePr>
        <p:xfrm>
          <a:off x="304801" y="1039356"/>
          <a:ext cx="8450636" cy="4419600"/>
        </p:xfrm>
        <a:graphic>
          <a:graphicData uri="http://schemas.openxmlformats.org/drawingml/2006/table">
            <a:tbl>
              <a:tblPr firstRow="1" bandRow="1">
                <a:tableStyleId>{5940675A-B579-460E-94D1-54222C63F5DA}</a:tableStyleId>
              </a:tblPr>
              <a:tblGrid>
                <a:gridCol w="8450636">
                  <a:extLst>
                    <a:ext uri="{9D8B030D-6E8A-4147-A177-3AD203B41FA5}">
                      <a16:colId xmlns:a16="http://schemas.microsoft.com/office/drawing/2014/main" val="4076622602"/>
                    </a:ext>
                  </a:extLst>
                </a:gridCol>
              </a:tblGrid>
              <a:tr h="0">
                <a:tc>
                  <a:txBody>
                    <a:bodyPr/>
                    <a:lstStyle/>
                    <a:p>
                      <a:pPr marL="177800" marR="0" lvl="0" indent="-177800" algn="l" defTabSz="914400" rtl="0" eaLnBrk="1" fontAlgn="auto" latinLnBrk="0" hangingPunct="1">
                        <a:lnSpc>
                          <a:spcPct val="100000"/>
                        </a:lnSpc>
                        <a:spcBef>
                          <a:spcPct val="0"/>
                        </a:spcBef>
                        <a:spcAft>
                          <a:spcPts val="0"/>
                        </a:spcAft>
                        <a:buClrTx/>
                        <a:buSzTx/>
                        <a:buFont typeface="Wingdings" pitchFamily="2" charset="2"/>
                        <a:buNone/>
                        <a:tabLst/>
                        <a:defRPr/>
                      </a:pPr>
                      <a:r>
                        <a:rPr kumimoji="1" lang="en-US" altLang="ja-JP" sz="2000" dirty="0">
                          <a:latin typeface="BIZ UDPゴシック" panose="020B0400000000000000" pitchFamily="50" charset="-128"/>
                          <a:ea typeface="BIZ UDPゴシック" panose="020B0400000000000000" pitchFamily="50" charset="-128"/>
                        </a:rPr>
                        <a:t> 1. </a:t>
                      </a:r>
                      <a:r>
                        <a:rPr lang="ja-JP" altLang="en-US" sz="2000" dirty="0">
                          <a:latin typeface="BIZ UDPゴシック" panose="020B0400000000000000" pitchFamily="50" charset="-128"/>
                          <a:ea typeface="BIZ UDPゴシック" panose="020B0400000000000000" pitchFamily="50" charset="-128"/>
                        </a:rPr>
                        <a:t>身の回りのリスクにはどのようなものがあるかを把握し、リスクへの対処の方法としての保険の役割を理解する。</a:t>
                      </a:r>
                      <a:endParaRPr lang="en-US" altLang="ja-JP" sz="2000" dirty="0">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ct val="0"/>
                        </a:spcBef>
                        <a:spcAft>
                          <a:spcPts val="0"/>
                        </a:spcAft>
                        <a:buClrTx/>
                        <a:buSzTx/>
                        <a:buFont typeface="Wingdings" pitchFamily="2" charset="2"/>
                        <a:buNone/>
                        <a:tabLst/>
                        <a:defRPr/>
                      </a:pPr>
                      <a:endParaRPr lang="en-US" altLang="ja-JP"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835536412"/>
                  </a:ext>
                </a:extLst>
              </a:tr>
              <a:tr h="0">
                <a:tc>
                  <a:txBody>
                    <a:bodyPr/>
                    <a:lstStyle/>
                    <a:p>
                      <a:pPr marL="177800" marR="0" lvl="0" indent="-177800" algn="l" defTabSz="914400" rtl="0" eaLnBrk="1" fontAlgn="auto" latinLnBrk="0" hangingPunct="1">
                        <a:lnSpc>
                          <a:spcPct val="100000"/>
                        </a:lnSpc>
                        <a:spcBef>
                          <a:spcPct val="0"/>
                        </a:spcBef>
                        <a:spcAft>
                          <a:spcPts val="0"/>
                        </a:spcAft>
                        <a:buClrTx/>
                        <a:buSzTx/>
                        <a:buFont typeface="Wingdings" pitchFamily="2" charset="2"/>
                        <a:buNone/>
                        <a:tabLst/>
                        <a:defRPr/>
                      </a:pPr>
                      <a:r>
                        <a:rPr lang="en-US" altLang="ja-JP" sz="2000" dirty="0">
                          <a:latin typeface="BIZ UDPゴシック" panose="020B0400000000000000" pitchFamily="50" charset="-128"/>
                          <a:ea typeface="BIZ UDPゴシック" panose="020B0400000000000000" pitchFamily="50" charset="-128"/>
                        </a:rPr>
                        <a:t> 2. </a:t>
                      </a:r>
                      <a:r>
                        <a:rPr lang="ja-JP" altLang="en-US" sz="2000" dirty="0">
                          <a:latin typeface="BIZ UDPゴシック" panose="020B0400000000000000" pitchFamily="50" charset="-128"/>
                          <a:ea typeface="BIZ UDPゴシック" panose="020B0400000000000000" pitchFamily="50" charset="-128"/>
                        </a:rPr>
                        <a:t>保険の機能や基本原則、仕組み、保険料の算出方法を理解する。</a:t>
                      </a:r>
                      <a:endParaRPr lang="en-US" altLang="ja-JP" sz="2000" dirty="0">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ct val="0"/>
                        </a:spcBef>
                        <a:spcAft>
                          <a:spcPts val="0"/>
                        </a:spcAft>
                        <a:buClrTx/>
                        <a:buSzTx/>
                        <a:buFont typeface="Wingdings" pitchFamily="2" charset="2"/>
                        <a:buNone/>
                        <a:tabLst/>
                        <a:defRPr/>
                      </a:pPr>
                      <a:endParaRPr lang="en-US" altLang="ja-JP"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8631413"/>
                  </a:ext>
                </a:extLst>
              </a:tr>
              <a:tr h="256064">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en-US" altLang="ja-JP" sz="2000" dirty="0">
                          <a:latin typeface="BIZ UDPゴシック" panose="020B0400000000000000" pitchFamily="50" charset="-128"/>
                          <a:ea typeface="BIZ UDPゴシック" panose="020B0400000000000000" pitchFamily="50" charset="-128"/>
                        </a:rPr>
                        <a:t> 3. </a:t>
                      </a:r>
                      <a:r>
                        <a:rPr lang="ja-JP" altLang="en-US" sz="2000" dirty="0">
                          <a:latin typeface="BIZ UDPゴシック" panose="020B0400000000000000" pitchFamily="50" charset="-128"/>
                          <a:ea typeface="BIZ UDPゴシック" panose="020B0400000000000000" pitchFamily="50" charset="-128"/>
                        </a:rPr>
                        <a:t>くるまの保険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自賠責保険、自動車保険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や、自転車事故に備える</a:t>
                      </a:r>
                      <a:endParaRPr lang="en-US" altLang="ja-JP" sz="2000" dirty="0">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　保険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個人賠償責任保険、傷害保険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を把握する。</a:t>
                      </a:r>
                      <a:endParaRPr lang="en-US" altLang="ja-JP" sz="2000" dirty="0">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95321525"/>
                  </a:ext>
                </a:extLst>
              </a:tr>
              <a:tr h="256064">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4. </a:t>
                      </a:r>
                      <a:r>
                        <a:rPr lang="ja-JP" altLang="en-US" sz="2000" dirty="0">
                          <a:latin typeface="BIZ UDPゴシック" panose="020B0400000000000000" pitchFamily="50" charset="-128"/>
                          <a:ea typeface="BIZ UDPゴシック" panose="020B0400000000000000" pitchFamily="50" charset="-128"/>
                        </a:rPr>
                        <a:t>すまいの保険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火災保険、賃貸住宅の保険、地震保険</a:t>
                      </a:r>
                      <a:r>
                        <a:rPr lang="en-US" altLang="ja-JP"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や、海外旅行保険などを概観し、損害保険の活用方法を把握する。</a:t>
                      </a:r>
                      <a:endParaRPr lang="en-US" altLang="ja-JP" sz="2000" dirty="0">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en-US" altLang="ja-JP"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709775984"/>
                  </a:ext>
                </a:extLst>
              </a:tr>
              <a:tr h="256064">
                <a:tc>
                  <a:txBody>
                    <a:bodyPr/>
                    <a:lstStyle/>
                    <a:p>
                      <a:pPr marL="177800" marR="0" lvl="0" indent="-177800" algn="l" defTabSz="914400" rtl="0" eaLnBrk="1" fontAlgn="auto" latinLnBrk="0" hangingPunct="1">
                        <a:lnSpc>
                          <a:spcPct val="100000"/>
                        </a:lnSpc>
                        <a:spcBef>
                          <a:spcPct val="0"/>
                        </a:spcBef>
                        <a:spcAft>
                          <a:spcPts val="0"/>
                        </a:spcAft>
                        <a:buClrTx/>
                        <a:buSzTx/>
                        <a:buFont typeface="Wingdings" pitchFamily="2" charset="2"/>
                        <a:buNone/>
                        <a:tabLst/>
                        <a:defRPr/>
                      </a:pPr>
                      <a:r>
                        <a:rPr lang="ja-JP" altLang="en-US" sz="2000"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5.</a:t>
                      </a:r>
                      <a:r>
                        <a:rPr lang="ja-JP" altLang="en-US" sz="2000" dirty="0">
                          <a:latin typeface="BIZ UDPゴシック" panose="020B0400000000000000" pitchFamily="50" charset="-128"/>
                          <a:ea typeface="BIZ UDPゴシック" panose="020B0400000000000000" pitchFamily="50" charset="-128"/>
                        </a:rPr>
                        <a:t> 損害保険の社会的役割を理解する。</a:t>
                      </a:r>
                      <a:endParaRPr lang="en-US" altLang="ja-JP" sz="2000" dirty="0">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ct val="0"/>
                        </a:spcBef>
                        <a:spcAft>
                          <a:spcPts val="0"/>
                        </a:spcAft>
                        <a:buClrTx/>
                        <a:buSzTx/>
                        <a:buFont typeface="Wingdings" pitchFamily="2" charset="2"/>
                        <a:buNone/>
                        <a:tabLst/>
                        <a:defRPr/>
                      </a:pPr>
                      <a:endParaRPr lang="en-US" altLang="ja-JP" sz="20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355996158"/>
                  </a:ext>
                </a:extLst>
              </a:tr>
            </a:tbl>
          </a:graphicData>
        </a:graphic>
      </p:graphicFrame>
      <p:sp>
        <p:nvSpPr>
          <p:cNvPr id="5" name="Rectangle 7">
            <a:extLst>
              <a:ext uri="{FF2B5EF4-FFF2-40B4-BE49-F238E27FC236}">
                <a16:creationId xmlns:a16="http://schemas.microsoft.com/office/drawing/2014/main" id="{EADA4138-5B6F-963B-A8AA-FFB484EF58DF}"/>
              </a:ext>
            </a:extLst>
          </p:cNvPr>
          <p:cNvSpPr>
            <a:spLocks noChangeArrowheads="1"/>
          </p:cNvSpPr>
          <p:nvPr/>
        </p:nvSpPr>
        <p:spPr bwMode="auto">
          <a:xfrm>
            <a:off x="292141" y="298668"/>
            <a:ext cx="8463295"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講義のポイント</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2719763943"/>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320541" y="786565"/>
            <a:ext cx="8515350"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自賠責保険の特徴</a:t>
            </a:r>
          </a:p>
        </p:txBody>
      </p:sp>
      <p:graphicFrame>
        <p:nvGraphicFramePr>
          <p:cNvPr id="14" name="表 13">
            <a:extLst>
              <a:ext uri="{FF2B5EF4-FFF2-40B4-BE49-F238E27FC236}">
                <a16:creationId xmlns:a16="http://schemas.microsoft.com/office/drawing/2014/main" id="{651E4693-9059-4372-8F20-B55BE3EB2094}"/>
              </a:ext>
            </a:extLst>
          </p:cNvPr>
          <p:cNvGraphicFramePr>
            <a:graphicFrameLocks noGrp="1"/>
          </p:cNvGraphicFramePr>
          <p:nvPr>
            <p:extLst>
              <p:ext uri="{D42A27DB-BD31-4B8C-83A1-F6EECF244321}">
                <p14:modId xmlns:p14="http://schemas.microsoft.com/office/powerpoint/2010/main" val="866178143"/>
              </p:ext>
            </p:extLst>
          </p:nvPr>
        </p:nvGraphicFramePr>
        <p:xfrm>
          <a:off x="314326" y="1312418"/>
          <a:ext cx="8515348" cy="5301742"/>
        </p:xfrm>
        <a:graphic>
          <a:graphicData uri="http://schemas.openxmlformats.org/drawingml/2006/table">
            <a:tbl>
              <a:tblPr firstRow="1" bandRow="1">
                <a:tableStyleId>{5940675A-B579-460E-94D1-54222C63F5DA}</a:tableStyleId>
              </a:tblPr>
              <a:tblGrid>
                <a:gridCol w="8515348">
                  <a:extLst>
                    <a:ext uri="{9D8B030D-6E8A-4147-A177-3AD203B41FA5}">
                      <a16:colId xmlns:a16="http://schemas.microsoft.com/office/drawing/2014/main" val="252864578"/>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①強制保険</a:t>
                      </a:r>
                    </a:p>
                  </a:txBody>
                  <a:tcPr>
                    <a:solidFill>
                      <a:srgbClr val="FFFFCC"/>
                    </a:solidFill>
                  </a:tcPr>
                </a:tc>
                <a:extLst>
                  <a:ext uri="{0D108BD9-81ED-4DB2-BD59-A6C34878D82A}">
                    <a16:rowId xmlns:a16="http://schemas.microsoft.com/office/drawing/2014/main" val="5603676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・自動車事故の</a:t>
                      </a:r>
                      <a:r>
                        <a:rPr kumimoji="1" lang="ja-JP" altLang="en-US" sz="1600" b="0" u="sng" dirty="0">
                          <a:solidFill>
                            <a:srgbClr val="FF0000"/>
                          </a:solidFill>
                          <a:latin typeface="BIZ UDPゴシック" panose="020B0400000000000000" pitchFamily="50" charset="-128"/>
                          <a:ea typeface="BIZ UDPゴシック" panose="020B0400000000000000" pitchFamily="50" charset="-128"/>
                        </a:rPr>
                        <a:t>被害者保護を目的</a:t>
                      </a: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a:t>
                      </a:r>
                    </a:p>
                  </a:txBody>
                  <a:tcPr>
                    <a:noFill/>
                  </a:tcPr>
                </a:tc>
                <a:extLst>
                  <a:ext uri="{0D108BD9-81ED-4DB2-BD59-A6C34878D82A}">
                    <a16:rowId xmlns:a16="http://schemas.microsoft.com/office/drawing/2014/main" val="1118736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・自賠法</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自動車損害賠償保障法、</a:t>
                      </a:r>
                      <a:r>
                        <a:rPr lang="en-US" altLang="ja-JP" sz="1600" b="0" dirty="0">
                          <a:latin typeface="BIZ UDPゴシック" panose="020B0400000000000000" pitchFamily="50" charset="-128"/>
                          <a:ea typeface="BIZ UDPゴシック" panose="020B0400000000000000" pitchFamily="50" charset="-128"/>
                        </a:rPr>
                        <a:t>1955</a:t>
                      </a:r>
                      <a:r>
                        <a:rPr lang="ja-JP" altLang="en-US" sz="1600" b="0" dirty="0">
                          <a:latin typeface="BIZ UDPゴシック" panose="020B0400000000000000" pitchFamily="50" charset="-128"/>
                          <a:ea typeface="BIZ UDPゴシック" panose="020B0400000000000000" pitchFamily="50" charset="-128"/>
                        </a:rPr>
                        <a:t>年制定</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に基づき、原動機付自転車</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原付バイク</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を</a:t>
                      </a:r>
                      <a:endParaRPr lang="en-US" altLang="ja-JP" sz="1600" b="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　含む</a:t>
                      </a:r>
                      <a:r>
                        <a:rPr lang="ja-JP" altLang="en-US" sz="1600" b="0" u="sng" dirty="0">
                          <a:solidFill>
                            <a:srgbClr val="FF0000"/>
                          </a:solidFill>
                          <a:latin typeface="BIZ UDPゴシック" panose="020B0400000000000000" pitchFamily="50" charset="-128"/>
                          <a:ea typeface="BIZ UDPゴシック" panose="020B0400000000000000" pitchFamily="50" charset="-128"/>
                        </a:rPr>
                        <a:t>全ての自動車に加入義務</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b="0" u="none"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222398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②車検制度とリンク</a:t>
                      </a:r>
                    </a:p>
                  </a:txBody>
                  <a:tcPr>
                    <a:solidFill>
                      <a:srgbClr val="FFFFCC"/>
                    </a:solidFill>
                  </a:tcPr>
                </a:tc>
                <a:extLst>
                  <a:ext uri="{0D108BD9-81ED-4DB2-BD59-A6C34878D82A}">
                    <a16:rowId xmlns:a16="http://schemas.microsoft.com/office/drawing/2014/main" val="1877159829"/>
                  </a:ext>
                </a:extLst>
              </a:tr>
              <a:tr h="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・自動車検査登録</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車検</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の対象となる自動車は、</a:t>
                      </a:r>
                      <a:r>
                        <a:rPr lang="ja-JP" altLang="en-US" sz="1600" b="0" u="sng" dirty="0">
                          <a:solidFill>
                            <a:srgbClr val="FF0000"/>
                          </a:solidFill>
                          <a:latin typeface="BIZ UDPゴシック" panose="020B0400000000000000" pitchFamily="50" charset="-128"/>
                          <a:ea typeface="BIZ UDPゴシック" panose="020B0400000000000000" pitchFamily="50" charset="-128"/>
                        </a:rPr>
                        <a:t>自賠責保険証明書</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自動車損害賠償責任保険証明書</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を提示しなければ、</a:t>
                      </a:r>
                      <a:r>
                        <a:rPr lang="ja-JP" altLang="en-US" sz="1600" b="0" u="sng" dirty="0">
                          <a:solidFill>
                            <a:srgbClr val="FF0000"/>
                          </a:solidFill>
                          <a:latin typeface="BIZ UDPゴシック" panose="020B0400000000000000" pitchFamily="50" charset="-128"/>
                          <a:ea typeface="BIZ UDPゴシック" panose="020B0400000000000000" pitchFamily="50" charset="-128"/>
                        </a:rPr>
                        <a:t>車検を受けることができない</a:t>
                      </a:r>
                      <a:endParaRPr kumimoji="1" lang="ja-JP" altLang="en-US" sz="1600" b="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125202519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③</a:t>
                      </a:r>
                      <a:r>
                        <a:rPr lang="ja-JP" altLang="en-US" sz="1600" b="0" u="sng" dirty="0">
                          <a:solidFill>
                            <a:srgbClr val="FF0000"/>
                          </a:solidFill>
                          <a:latin typeface="BIZ UDPゴシック" panose="020B0400000000000000" pitchFamily="50" charset="-128"/>
                          <a:ea typeface="BIZ UDPゴシック" panose="020B0400000000000000" pitchFamily="50" charset="-128"/>
                        </a:rPr>
                        <a:t>対人賠償のみ</a:t>
                      </a:r>
                      <a:r>
                        <a:rPr lang="ja-JP" altLang="en-US" sz="1600" b="0" u="none" dirty="0">
                          <a:solidFill>
                            <a:schemeClr val="tx1"/>
                          </a:solidFill>
                          <a:latin typeface="BIZ UDPゴシック" panose="020B0400000000000000" pitchFamily="50" charset="-128"/>
                          <a:ea typeface="BIZ UDPゴシック" panose="020B0400000000000000" pitchFamily="50" charset="-128"/>
                        </a:rPr>
                        <a:t>が対象</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3400634212"/>
                  </a:ext>
                </a:extLst>
              </a:tr>
              <a:tr h="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・自動車事故により、歩行者、同乗者、他の自動車の搭乗者などの他人</a:t>
                      </a:r>
                      <a:r>
                        <a:rPr lang="ja-JP" altLang="en-US" sz="1600" b="0" u="none" dirty="0">
                          <a:latin typeface="BIZ UDPゴシック" panose="020B0400000000000000" pitchFamily="50" charset="-128"/>
                          <a:ea typeface="BIZ UDPゴシック" panose="020B0400000000000000" pitchFamily="50" charset="-128"/>
                        </a:rPr>
                        <a:t>を死傷させ、法律上の損害賠償責任を負担する場合の損害を補償。</a:t>
                      </a:r>
                      <a:endParaRPr lang="en-US" altLang="ja-JP" sz="1600" b="0" u="none"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45069766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運転者自身のケガや他人の財物に与えた損害は補償しない。⇒自動車保険が補償。</a:t>
                      </a:r>
                      <a:endParaRPr kumimoji="1" lang="ja-JP" altLang="en-US" sz="1600" b="0" u="none" dirty="0">
                        <a:solidFill>
                          <a:schemeClr val="tx1"/>
                        </a:solidFill>
                        <a:latin typeface="BIZ UDPゴシック" panose="020B0400000000000000" pitchFamily="50" charset="-128"/>
                        <a:ea typeface="BIZ UDPゴシック" panose="020B0400000000000000" pitchFamily="50" charset="-128"/>
                      </a:endParaRPr>
                    </a:p>
                  </a:txBody>
                  <a:tcPr>
                    <a:solidFill>
                      <a:srgbClr val="CCFFCC"/>
                    </a:solidFill>
                  </a:tcPr>
                </a:tc>
                <a:extLst>
                  <a:ext uri="{0D108BD9-81ED-4DB2-BD59-A6C34878D82A}">
                    <a16:rowId xmlns:a16="http://schemas.microsoft.com/office/drawing/2014/main" val="4109397075"/>
                  </a:ext>
                </a:extLst>
              </a:tr>
              <a:tr h="24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④被害者１名あたりの</a:t>
                      </a:r>
                      <a:r>
                        <a:rPr lang="ja-JP" altLang="en-US" sz="1600" b="0" u="sng" dirty="0">
                          <a:solidFill>
                            <a:srgbClr val="FF0000"/>
                          </a:solidFill>
                          <a:latin typeface="BIZ UDPゴシック" panose="020B0400000000000000" pitchFamily="50" charset="-128"/>
                          <a:ea typeface="BIZ UDPゴシック" panose="020B0400000000000000" pitchFamily="50" charset="-128"/>
                        </a:rPr>
                        <a:t>保険金の限度額</a:t>
                      </a: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r>
                        <a:rPr lang="en-US" altLang="ja-JP" sz="1600" b="0" u="none" dirty="0">
                          <a:solidFill>
                            <a:schemeClr val="tx1"/>
                          </a:solidFill>
                          <a:latin typeface="BIZ UDPゴシック" panose="020B0400000000000000" pitchFamily="50" charset="-128"/>
                          <a:ea typeface="BIZ UDPゴシック" panose="020B0400000000000000" pitchFamily="50" charset="-128"/>
                        </a:rPr>
                        <a:t>)</a:t>
                      </a:r>
                    </a:p>
                  </a:txBody>
                  <a:tcPr>
                    <a:solidFill>
                      <a:srgbClr val="FFFFCC"/>
                    </a:solidFill>
                  </a:tcPr>
                </a:tc>
                <a:extLst>
                  <a:ext uri="{0D108BD9-81ED-4DB2-BD59-A6C34878D82A}">
                    <a16:rowId xmlns:a16="http://schemas.microsoft.com/office/drawing/2014/main" val="1553802765"/>
                  </a:ext>
                </a:extLst>
              </a:tr>
              <a:tr h="24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・死亡</a:t>
                      </a:r>
                      <a:r>
                        <a:rPr lang="en-US" altLang="ja-JP" sz="1600" b="0" u="none" dirty="0">
                          <a:solidFill>
                            <a:schemeClr val="tx1"/>
                          </a:solidFill>
                          <a:latin typeface="BIZ UDPゴシック" panose="020B0400000000000000" pitchFamily="50" charset="-128"/>
                          <a:ea typeface="BIZ UDPゴシック" panose="020B0400000000000000" pitchFamily="50" charset="-128"/>
                        </a:rPr>
                        <a:t>3,000</a:t>
                      </a:r>
                      <a:r>
                        <a:rPr lang="ja-JP" altLang="en-US" sz="1600" b="0" u="none" dirty="0">
                          <a:solidFill>
                            <a:schemeClr val="tx1"/>
                          </a:solidFill>
                          <a:latin typeface="BIZ UDPゴシック" panose="020B0400000000000000" pitchFamily="50" charset="-128"/>
                          <a:ea typeface="BIZ UDPゴシック" panose="020B0400000000000000" pitchFamily="50" charset="-128"/>
                        </a:rPr>
                        <a:t>万円、後遺障害</a:t>
                      </a:r>
                      <a:r>
                        <a:rPr lang="en-US" altLang="ja-JP" sz="1600" b="0" u="none" dirty="0">
                          <a:solidFill>
                            <a:schemeClr val="tx1"/>
                          </a:solidFill>
                          <a:latin typeface="BIZ UDPゴシック" panose="020B0400000000000000" pitchFamily="50" charset="-128"/>
                          <a:ea typeface="BIZ UDPゴシック" panose="020B0400000000000000" pitchFamily="50" charset="-128"/>
                        </a:rPr>
                        <a:t>75</a:t>
                      </a:r>
                      <a:r>
                        <a:rPr lang="ja-JP" altLang="en-US" sz="1600" b="0" u="none" dirty="0">
                          <a:solidFill>
                            <a:schemeClr val="tx1"/>
                          </a:solidFill>
                          <a:latin typeface="BIZ UDPゴシック" panose="020B0400000000000000" pitchFamily="50" charset="-128"/>
                          <a:ea typeface="BIZ UDPゴシック" panose="020B0400000000000000" pitchFamily="50" charset="-128"/>
                        </a:rPr>
                        <a:t>万円～</a:t>
                      </a:r>
                      <a:r>
                        <a:rPr lang="en-US" altLang="ja-JP" sz="1600" b="0" u="none" dirty="0">
                          <a:solidFill>
                            <a:schemeClr val="tx1"/>
                          </a:solidFill>
                          <a:latin typeface="BIZ UDPゴシック" panose="020B0400000000000000" pitchFamily="50" charset="-128"/>
                          <a:ea typeface="BIZ UDPゴシック" panose="020B0400000000000000" pitchFamily="50" charset="-128"/>
                        </a:rPr>
                        <a:t>4,000</a:t>
                      </a:r>
                      <a:r>
                        <a:rPr lang="ja-JP" altLang="en-US" sz="1600" b="0" u="none" dirty="0">
                          <a:solidFill>
                            <a:schemeClr val="tx1"/>
                          </a:solidFill>
                          <a:latin typeface="BIZ UDPゴシック" panose="020B0400000000000000" pitchFamily="50" charset="-128"/>
                          <a:ea typeface="BIZ UDPゴシック" panose="020B0400000000000000" pitchFamily="50" charset="-128"/>
                        </a:rPr>
                        <a:t>万円</a:t>
                      </a: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常時介護を要する場合</a:t>
                      </a: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、傷害</a:t>
                      </a:r>
                      <a:r>
                        <a:rPr lang="en-US" altLang="ja-JP" sz="1600" b="0" u="none" dirty="0">
                          <a:solidFill>
                            <a:schemeClr val="tx1"/>
                          </a:solidFill>
                          <a:latin typeface="BIZ UDPゴシック" panose="020B0400000000000000" pitchFamily="50" charset="-128"/>
                          <a:ea typeface="BIZ UDPゴシック" panose="020B0400000000000000" pitchFamily="50" charset="-128"/>
                        </a:rPr>
                        <a:t>120</a:t>
                      </a:r>
                      <a:r>
                        <a:rPr lang="ja-JP" altLang="en-US" sz="1600" b="0" u="none" dirty="0">
                          <a:solidFill>
                            <a:schemeClr val="tx1"/>
                          </a:solidFill>
                          <a:latin typeface="BIZ UDPゴシック" panose="020B0400000000000000" pitchFamily="50" charset="-128"/>
                          <a:ea typeface="BIZ UDPゴシック" panose="020B0400000000000000" pitchFamily="50" charset="-128"/>
                        </a:rPr>
                        <a:t>万円。</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07579063"/>
                  </a:ext>
                </a:extLst>
              </a:tr>
              <a:tr h="24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１事故あたりの支払限度額の定めはなく、１回の事故で被害者が複数の場合には、</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　被害者１名に付き、それぞれ支払限度額を適用して支払われる。</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262144173"/>
                  </a:ext>
                </a:extLst>
              </a:tr>
              <a:tr h="24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自賠責保険の支払限度額を超える部分⇒自動車保険に加入する必要がある。</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solidFill>
                      <a:srgbClr val="CCFFCC"/>
                    </a:solidFill>
                  </a:tcPr>
                </a:tc>
                <a:extLst>
                  <a:ext uri="{0D108BD9-81ED-4DB2-BD59-A6C34878D82A}">
                    <a16:rowId xmlns:a16="http://schemas.microsoft.com/office/drawing/2014/main" val="3024652837"/>
                  </a:ext>
                </a:extLst>
              </a:tr>
              <a:tr h="303022">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FF0000"/>
                          </a:solidFill>
                          <a:latin typeface="BIZ UDゴシック" panose="020B0400000000000000" pitchFamily="49" charset="-128"/>
                          <a:ea typeface="BIZ UDゴシック" panose="020B0400000000000000" pitchFamily="49" charset="-128"/>
                        </a:rPr>
                        <a:t>＊問題５の正解⇒２：間違い</a:t>
                      </a:r>
                      <a:r>
                        <a:rPr kumimoji="1" lang="en-US" altLang="ja-JP" sz="1200" b="0" dirty="0">
                          <a:solidFill>
                            <a:srgbClr val="FF3300"/>
                          </a:solidFill>
                          <a:latin typeface="BIZ UDゴシック" panose="020B0400000000000000" pitchFamily="49" charset="-128"/>
                          <a:ea typeface="BIZ UDゴシック" panose="020B0400000000000000" pitchFamily="49" charset="-128"/>
                        </a:rPr>
                        <a:t>(</a:t>
                      </a:r>
                      <a:r>
                        <a:rPr kumimoji="1" lang="ja-JP" altLang="en-US" sz="1200" b="0" dirty="0">
                          <a:solidFill>
                            <a:srgbClr val="FF3300"/>
                          </a:solidFill>
                          <a:latin typeface="BIZ UDゴシック" panose="020B0400000000000000" pitchFamily="49" charset="-128"/>
                          <a:ea typeface="BIZ UDゴシック" panose="020B0400000000000000" pitchFamily="49" charset="-128"/>
                        </a:rPr>
                        <a:t>運転者自身のケガの治療費は自賠責保険では補償されない。</a:t>
                      </a:r>
                      <a:r>
                        <a:rPr kumimoji="1" lang="en-US" altLang="ja-JP" sz="1200" b="0" dirty="0">
                          <a:solidFill>
                            <a:srgbClr val="FF3300"/>
                          </a:solidFill>
                          <a:latin typeface="BIZ UDゴシック" panose="020B0400000000000000" pitchFamily="49" charset="-128"/>
                          <a:ea typeface="BIZ UDゴシック" panose="020B0400000000000000" pitchFamily="49" charset="-128"/>
                        </a:rPr>
                        <a:t>)</a:t>
                      </a:r>
                      <a:endParaRPr lang="en-US" altLang="ja-JP" sz="1200" b="0" dirty="0">
                        <a:solidFill>
                          <a:srgbClr val="FF0000"/>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extLst>
                  <a:ext uri="{0D108BD9-81ED-4DB2-BD59-A6C34878D82A}">
                    <a16:rowId xmlns:a16="http://schemas.microsoft.com/office/drawing/2014/main" val="3157139618"/>
                  </a:ext>
                </a:extLst>
              </a:tr>
            </a:tbl>
          </a:graphicData>
        </a:graphic>
      </p:graphicFrame>
      <p:sp>
        <p:nvSpPr>
          <p:cNvPr id="15" name="スライド番号プレースホルダー 2">
            <a:extLst>
              <a:ext uri="{FF2B5EF4-FFF2-40B4-BE49-F238E27FC236}">
                <a16:creationId xmlns:a16="http://schemas.microsoft.com/office/drawing/2014/main" id="{1F23AB41-A855-4BA8-9761-05A98E287572}"/>
              </a:ext>
            </a:extLst>
          </p:cNvPr>
          <p:cNvSpPr txBox="1">
            <a:spLocks/>
          </p:cNvSpPr>
          <p:nvPr/>
        </p:nvSpPr>
        <p:spPr>
          <a:xfrm>
            <a:off x="8163148" y="6361938"/>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20</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6" name="Rectangle 7">
            <a:extLst>
              <a:ext uri="{FF2B5EF4-FFF2-40B4-BE49-F238E27FC236}">
                <a16:creationId xmlns:a16="http://schemas.microsoft.com/office/drawing/2014/main" id="{C96FE0A2-236D-485F-9B88-4A7B8E7D684B}"/>
              </a:ext>
            </a:extLst>
          </p:cNvPr>
          <p:cNvSpPr>
            <a:spLocks noChangeArrowheads="1"/>
          </p:cNvSpPr>
          <p:nvPr/>
        </p:nvSpPr>
        <p:spPr bwMode="auto">
          <a:xfrm>
            <a:off x="320541" y="106545"/>
            <a:ext cx="8515348"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3.</a:t>
            </a:r>
            <a:r>
              <a:rPr lang="ja-JP" altLang="en-US" b="1" dirty="0">
                <a:latin typeface="BIZ UDPゴシック" panose="020B0400000000000000" pitchFamily="50" charset="-128"/>
                <a:ea typeface="BIZ UDPゴシック" panose="020B0400000000000000" pitchFamily="50" charset="-128"/>
              </a:rPr>
              <a:t> くるまの保険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219130565"/>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304183" y="820619"/>
            <a:ext cx="8515352"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自賠責保険の特徴</a:t>
            </a:r>
          </a:p>
        </p:txBody>
      </p:sp>
      <p:graphicFrame>
        <p:nvGraphicFramePr>
          <p:cNvPr id="2" name="表 1">
            <a:extLst>
              <a:ext uri="{FF2B5EF4-FFF2-40B4-BE49-F238E27FC236}">
                <a16:creationId xmlns:a16="http://schemas.microsoft.com/office/drawing/2014/main" id="{5F9CE76F-EBD8-44DE-96E9-DD4B09C78549}"/>
              </a:ext>
            </a:extLst>
          </p:cNvPr>
          <p:cNvGraphicFramePr>
            <a:graphicFrameLocks noGrp="1"/>
          </p:cNvGraphicFramePr>
          <p:nvPr>
            <p:extLst>
              <p:ext uri="{D42A27DB-BD31-4B8C-83A1-F6EECF244321}">
                <p14:modId xmlns:p14="http://schemas.microsoft.com/office/powerpoint/2010/main" val="3635100117"/>
              </p:ext>
            </p:extLst>
          </p:nvPr>
        </p:nvGraphicFramePr>
        <p:xfrm>
          <a:off x="304183" y="1333813"/>
          <a:ext cx="8515352" cy="4912516"/>
        </p:xfrm>
        <a:graphic>
          <a:graphicData uri="http://schemas.openxmlformats.org/drawingml/2006/table">
            <a:tbl>
              <a:tblPr firstRow="1" bandRow="1">
                <a:tableStyleId>{5940675A-B579-460E-94D1-54222C63F5DA}</a:tableStyleId>
              </a:tblPr>
              <a:tblGrid>
                <a:gridCol w="8515352">
                  <a:extLst>
                    <a:ext uri="{9D8B030D-6E8A-4147-A177-3AD203B41FA5}">
                      <a16:colId xmlns:a16="http://schemas.microsoft.com/office/drawing/2014/main" val="1462813204"/>
                    </a:ext>
                  </a:extLst>
                </a:gridCol>
              </a:tblGrid>
              <a:tr h="31158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⑤</a:t>
                      </a:r>
                      <a:r>
                        <a:rPr lang="ja-JP" altLang="en-US" sz="1600" b="0" u="sng" dirty="0">
                          <a:solidFill>
                            <a:srgbClr val="FF0000"/>
                          </a:solidFill>
                          <a:latin typeface="BIZ UDPゴシック" panose="020B0400000000000000" pitchFamily="50" charset="-128"/>
                          <a:ea typeface="BIZ UDPゴシック" panose="020B0400000000000000" pitchFamily="50" charset="-128"/>
                        </a:rPr>
                        <a:t>ノーロス・ノープロフィットの原則</a:t>
                      </a:r>
                    </a:p>
                  </a:txBody>
                  <a:tcPr>
                    <a:solidFill>
                      <a:srgbClr val="FFFFCC"/>
                    </a:solidFill>
                  </a:tcPr>
                </a:tc>
                <a:extLst>
                  <a:ext uri="{0D108BD9-81ED-4DB2-BD59-A6C34878D82A}">
                    <a16:rowId xmlns:a16="http://schemas.microsoft.com/office/drawing/2014/main" val="2595685103"/>
                  </a:ext>
                </a:extLst>
              </a:tr>
              <a:tr h="538183">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a:t>
                      </a:r>
                      <a:r>
                        <a:rPr kumimoji="1" lang="ja-JP" altLang="en-US" sz="1600" b="0" i="0" kern="1200" dirty="0">
                          <a:solidFill>
                            <a:schemeClr val="tx1"/>
                          </a:solidFill>
                          <a:effectLst/>
                          <a:latin typeface="BIZ UDPゴシック" panose="020B0400000000000000" pitchFamily="50" charset="-128"/>
                          <a:ea typeface="BIZ UDPゴシック" panose="020B0400000000000000" pitchFamily="50" charset="-128"/>
                          <a:cs typeface="+mn-cs"/>
                        </a:rPr>
                        <a:t>自賠責保険は、被害者の救済を目的とした社会保障的な性格を有する保険であるため、保険料に利潤は含まれておらず、</a:t>
                      </a:r>
                      <a:r>
                        <a:rPr kumimoji="1" lang="ja-JP" altLang="en-US" sz="1600" b="0" i="0" u="sng" kern="1200" dirty="0">
                          <a:solidFill>
                            <a:srgbClr val="FF0000"/>
                          </a:solidFill>
                          <a:effectLst/>
                          <a:latin typeface="BIZ UDPゴシック" panose="020B0400000000000000" pitchFamily="50" charset="-128"/>
                          <a:ea typeface="BIZ UDPゴシック" panose="020B0400000000000000" pitchFamily="50" charset="-128"/>
                          <a:cs typeface="+mn-cs"/>
                        </a:rPr>
                        <a:t>損失も利益も出さないことが原則</a:t>
                      </a:r>
                      <a:r>
                        <a:rPr kumimoji="1" lang="ja-JP" altLang="en-US" sz="1600" b="0" i="0" kern="1200" dirty="0">
                          <a:solidFill>
                            <a:schemeClr val="tx1"/>
                          </a:solidFill>
                          <a:effectLst/>
                          <a:latin typeface="BIZ UDPゴシック" panose="020B0400000000000000" pitchFamily="50" charset="-128"/>
                          <a:ea typeface="BIZ UDPゴシック" panose="020B0400000000000000" pitchFamily="50" charset="-128"/>
                          <a:cs typeface="+mn-cs"/>
                        </a:rPr>
                        <a:t>。</a:t>
                      </a:r>
                      <a:endParaRPr kumimoji="1" lang="ja-JP" altLang="en-US" sz="160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1226770544"/>
                  </a:ext>
                </a:extLst>
              </a:tr>
              <a:tr h="31158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⑥</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政府の保障事業</a:t>
                      </a:r>
                    </a:p>
                  </a:txBody>
                  <a:tcPr>
                    <a:solidFill>
                      <a:srgbClr val="FFFFCC"/>
                    </a:solidFill>
                  </a:tcPr>
                </a:tc>
                <a:extLst>
                  <a:ext uri="{0D108BD9-81ED-4DB2-BD59-A6C34878D82A}">
                    <a16:rowId xmlns:a16="http://schemas.microsoft.com/office/drawing/2014/main" val="3670657322"/>
                  </a:ext>
                </a:extLst>
              </a:tr>
              <a:tr h="538183">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・ひき逃げにあったり、自賠責保険の付いていない自動車にひかれたりした被害者を救済するため、</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政府が自賠法に基づく保障事業を実施</a:t>
                      </a:r>
                      <a:r>
                        <a:rPr kumimoji="1" lang="ja-JP" altLang="en-US" sz="1600" u="none"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⇒自賠責保険とほぼ同様の補償。</a:t>
                      </a:r>
                    </a:p>
                  </a:txBody>
                  <a:tcPr>
                    <a:noFill/>
                  </a:tcPr>
                </a:tc>
                <a:extLst>
                  <a:ext uri="{0D108BD9-81ED-4DB2-BD59-A6C34878D82A}">
                    <a16:rowId xmlns:a16="http://schemas.microsoft.com/office/drawing/2014/main" val="253467949"/>
                  </a:ext>
                </a:extLst>
              </a:tr>
              <a:tr h="31158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契約期間の確認</a:t>
                      </a:r>
                    </a:p>
                  </a:txBody>
                  <a:tcPr>
                    <a:solidFill>
                      <a:srgbClr val="FFFFCC"/>
                    </a:solidFill>
                  </a:tcPr>
                </a:tc>
                <a:extLst>
                  <a:ext uri="{0D108BD9-81ED-4DB2-BD59-A6C34878D82A}">
                    <a16:rowId xmlns:a16="http://schemas.microsoft.com/office/drawing/2014/main" val="2216580564"/>
                  </a:ext>
                </a:extLst>
              </a:tr>
              <a:tr h="2217107">
                <a:tc>
                  <a:txBody>
                    <a:bodyPr/>
                    <a:lstStyle/>
                    <a:p>
                      <a:pPr marL="87313" marR="0" lvl="0" indent="-87313"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600" b="0" dirty="0">
                          <a:latin typeface="BIZ UDゴシック" panose="020B0400000000000000" pitchFamily="49" charset="-128"/>
                          <a:ea typeface="BIZ UDゴシック" panose="020B0400000000000000" pitchFamily="49" charset="-128"/>
                        </a:rPr>
                        <a:t>・車検制度の対象ではない</a:t>
                      </a:r>
                      <a:r>
                        <a:rPr lang="en-US" altLang="ja-JP" sz="1600" b="0" u="sng" dirty="0">
                          <a:solidFill>
                            <a:srgbClr val="FF0000"/>
                          </a:solidFill>
                          <a:latin typeface="BIZ UDゴシック" panose="020B0400000000000000" pitchFamily="49" charset="-128"/>
                          <a:ea typeface="BIZ UDゴシック" panose="020B0400000000000000" pitchFamily="49" charset="-128"/>
                        </a:rPr>
                        <a:t>250cc</a:t>
                      </a:r>
                      <a:r>
                        <a:rPr lang="ja-JP" altLang="en-US" sz="1600" b="0" u="sng" dirty="0">
                          <a:solidFill>
                            <a:srgbClr val="FF0000"/>
                          </a:solidFill>
                          <a:latin typeface="BIZ UDゴシック" panose="020B0400000000000000" pitchFamily="49" charset="-128"/>
                          <a:ea typeface="BIZ UDゴシック" panose="020B0400000000000000" pitchFamily="49" charset="-128"/>
                        </a:rPr>
                        <a:t>以下のバイク</a:t>
                      </a:r>
                      <a:r>
                        <a:rPr lang="en-US" altLang="ja-JP" sz="1600" b="0" u="sng" dirty="0">
                          <a:solidFill>
                            <a:srgbClr val="FF0000"/>
                          </a:solidFill>
                          <a:latin typeface="BIZ UDゴシック" panose="020B0400000000000000" pitchFamily="49" charset="-128"/>
                          <a:ea typeface="BIZ UDゴシック" panose="020B0400000000000000" pitchFamily="49" charset="-128"/>
                        </a:rPr>
                        <a:t>(</a:t>
                      </a:r>
                      <a:r>
                        <a:rPr lang="ja-JP" altLang="en-US" sz="1600" b="0" u="sng" dirty="0">
                          <a:solidFill>
                            <a:srgbClr val="FF0000"/>
                          </a:solidFill>
                          <a:latin typeface="BIZ UDゴシック" panose="020B0400000000000000" pitchFamily="49" charset="-128"/>
                          <a:ea typeface="BIZ UDゴシック" panose="020B0400000000000000" pitchFamily="49" charset="-128"/>
                        </a:rPr>
                        <a:t>原付バイクなど</a:t>
                      </a:r>
                      <a:r>
                        <a:rPr lang="en-US" altLang="ja-JP" sz="1600" b="0" u="sng" dirty="0">
                          <a:solidFill>
                            <a:srgbClr val="FF0000"/>
                          </a:solidFill>
                          <a:latin typeface="BIZ UDゴシック" panose="020B0400000000000000" pitchFamily="49" charset="-128"/>
                          <a:ea typeface="BIZ UDゴシック" panose="020B0400000000000000" pitchFamily="49" charset="-128"/>
                        </a:rPr>
                        <a:t>)</a:t>
                      </a:r>
                      <a:r>
                        <a:rPr lang="ja-JP" altLang="en-US" sz="1600" b="0" dirty="0">
                          <a:latin typeface="BIZ UDゴシック" panose="020B0400000000000000" pitchFamily="49" charset="-128"/>
                          <a:ea typeface="BIZ UDゴシック" panose="020B0400000000000000" pitchFamily="49" charset="-128"/>
                        </a:rPr>
                        <a:t>は自賠責保険の契約期間が切れていないか注意。⇒有効期限はナンバープレートの</a:t>
                      </a:r>
                      <a:r>
                        <a:rPr lang="ja-JP" altLang="en-US" sz="1600" b="0" u="sng" dirty="0">
                          <a:solidFill>
                            <a:srgbClr val="FF0000"/>
                          </a:solidFill>
                          <a:latin typeface="BIZ UDゴシック" panose="020B0400000000000000" pitchFamily="49" charset="-128"/>
                          <a:ea typeface="BIZ UDゴシック" panose="020B0400000000000000" pitchFamily="49" charset="-128"/>
                        </a:rPr>
                        <a:t>ステッカー</a:t>
                      </a:r>
                      <a:r>
                        <a:rPr lang="en-US" altLang="ja-JP" sz="1600" b="0" u="sng" dirty="0">
                          <a:solidFill>
                            <a:srgbClr val="FF0000"/>
                          </a:solidFill>
                          <a:latin typeface="BIZ UDゴシック" panose="020B0400000000000000" pitchFamily="49" charset="-128"/>
                          <a:ea typeface="BIZ UDゴシック" panose="020B0400000000000000" pitchFamily="49" charset="-128"/>
                        </a:rPr>
                        <a:t>(</a:t>
                      </a:r>
                      <a:r>
                        <a:rPr lang="ja-JP" altLang="en-US" sz="1600" b="0" u="sng" dirty="0">
                          <a:solidFill>
                            <a:srgbClr val="FF0000"/>
                          </a:solidFill>
                          <a:latin typeface="BIZ UDゴシック" panose="020B0400000000000000" pitchFamily="49" charset="-128"/>
                          <a:ea typeface="BIZ UDゴシック" panose="020B0400000000000000" pitchFamily="49" charset="-128"/>
                        </a:rPr>
                        <a:t>保険標章</a:t>
                      </a:r>
                      <a:r>
                        <a:rPr lang="en-US" altLang="ja-JP" sz="1600" b="0" u="sng" dirty="0">
                          <a:solidFill>
                            <a:srgbClr val="FF0000"/>
                          </a:solidFill>
                          <a:latin typeface="BIZ UDゴシック" panose="020B0400000000000000" pitchFamily="49" charset="-128"/>
                          <a:ea typeface="BIZ UDゴシック" panose="020B0400000000000000" pitchFamily="49" charset="-128"/>
                        </a:rPr>
                        <a:t>)</a:t>
                      </a:r>
                      <a:r>
                        <a:rPr lang="ja-JP" altLang="en-US" sz="1600" b="0" u="sng" dirty="0">
                          <a:solidFill>
                            <a:srgbClr val="FF0000"/>
                          </a:solidFill>
                          <a:latin typeface="BIZ UDゴシック" panose="020B0400000000000000" pitchFamily="49" charset="-128"/>
                          <a:ea typeface="BIZ UDゴシック" panose="020B0400000000000000" pitchFamily="49" charset="-128"/>
                        </a:rPr>
                        <a:t>で確認</a:t>
                      </a:r>
                      <a:r>
                        <a:rPr lang="ja-JP" altLang="en-US" sz="1600" b="0" dirty="0">
                          <a:latin typeface="BIZ UDゴシック" panose="020B0400000000000000" pitchFamily="49" charset="-128"/>
                          <a:ea typeface="BIZ UDゴシック" panose="020B0400000000000000" pitchFamily="49" charset="-128"/>
                        </a:rPr>
                        <a:t>。</a:t>
                      </a:r>
                      <a:endParaRPr lang="en-US" altLang="ja-JP" sz="1600" b="0" dirty="0">
                        <a:latin typeface="BIZ UDゴシック" panose="020B0400000000000000" pitchFamily="49" charset="-128"/>
                        <a:ea typeface="BIZ UDゴシック" panose="020B0400000000000000" pitchFamily="49" charset="-128"/>
                      </a:endParaRPr>
                    </a:p>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b="0" dirty="0">
                        <a:latin typeface="BIZ UDゴシック" panose="020B0400000000000000" pitchFamily="49" charset="-128"/>
                        <a:ea typeface="BIZ UDゴシック" panose="020B0400000000000000" pitchFamily="49" charset="-128"/>
                      </a:endParaRPr>
                    </a:p>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b="0" dirty="0">
                        <a:latin typeface="BIZ UDゴシック" panose="020B0400000000000000" pitchFamily="49" charset="-128"/>
                        <a:ea typeface="BIZ UDゴシック" panose="020B0400000000000000" pitchFamily="49" charset="-128"/>
                      </a:endParaRPr>
                    </a:p>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b="0" dirty="0">
                        <a:latin typeface="BIZ UDゴシック" panose="020B0400000000000000" pitchFamily="49" charset="-128"/>
                        <a:ea typeface="BIZ UDゴシック" panose="020B0400000000000000" pitchFamily="49" charset="-128"/>
                      </a:endParaRPr>
                    </a:p>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b="0" dirty="0">
                        <a:latin typeface="BIZ UDゴシック" panose="020B0400000000000000" pitchFamily="49" charset="-128"/>
                        <a:ea typeface="BIZ UDゴシック" panose="020B0400000000000000" pitchFamily="49" charset="-128"/>
                      </a:endParaRPr>
                    </a:p>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b="0" dirty="0">
                        <a:latin typeface="BIZ UDゴシック" panose="020B0400000000000000" pitchFamily="49" charset="-128"/>
                        <a:ea typeface="BIZ UDゴシック" panose="020B0400000000000000" pitchFamily="49" charset="-128"/>
                      </a:endParaRPr>
                    </a:p>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b="0" dirty="0">
                        <a:latin typeface="BIZ UDゴシック" panose="020B0400000000000000" pitchFamily="49" charset="-128"/>
                        <a:ea typeface="BIZ UDゴシック" panose="020B0400000000000000" pitchFamily="49" charset="-128"/>
                      </a:endParaRPr>
                    </a:p>
                  </a:txBody>
                  <a:tcPr>
                    <a:noFill/>
                  </a:tcPr>
                </a:tc>
                <a:extLst>
                  <a:ext uri="{0D108BD9-81ED-4DB2-BD59-A6C34878D82A}">
                    <a16:rowId xmlns:a16="http://schemas.microsoft.com/office/drawing/2014/main" val="1706490856"/>
                  </a:ext>
                </a:extLst>
              </a:tr>
              <a:tr h="531329">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14</a:t>
                      </a:r>
                      <a:r>
                        <a:rPr lang="ja-JP" altLang="en-US" sz="1200" kern="0" dirty="0">
                          <a:solidFill>
                            <a:srgbClr val="0000FF"/>
                          </a:solidFill>
                          <a:latin typeface="BIZ UDゴシック" panose="020B0400000000000000" pitchFamily="49" charset="-128"/>
                          <a:ea typeface="BIZ UDゴシック" panose="020B0400000000000000" pitchFamily="49" charset="-128"/>
                        </a:rPr>
                        <a:t>頁を基に作成。</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noFill/>
                  </a:tcPr>
                </a:tc>
                <a:extLst>
                  <a:ext uri="{0D108BD9-81ED-4DB2-BD59-A6C34878D82A}">
                    <a16:rowId xmlns:a16="http://schemas.microsoft.com/office/drawing/2014/main" val="2259577737"/>
                  </a:ext>
                </a:extLst>
              </a:tr>
            </a:tbl>
          </a:graphicData>
        </a:graphic>
      </p:graphicFrame>
      <p:sp>
        <p:nvSpPr>
          <p:cNvPr id="17" name="スライド番号プレースホルダー 2">
            <a:extLst>
              <a:ext uri="{FF2B5EF4-FFF2-40B4-BE49-F238E27FC236}">
                <a16:creationId xmlns:a16="http://schemas.microsoft.com/office/drawing/2014/main" id="{9511964E-4AD5-4D27-8C7C-E313EDB80870}"/>
              </a:ext>
            </a:extLst>
          </p:cNvPr>
          <p:cNvSpPr txBox="1">
            <a:spLocks/>
          </p:cNvSpPr>
          <p:nvPr/>
        </p:nvSpPr>
        <p:spPr>
          <a:xfrm>
            <a:off x="8023123" y="6376484"/>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21</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5" name="Rectangle 7">
            <a:extLst>
              <a:ext uri="{FF2B5EF4-FFF2-40B4-BE49-F238E27FC236}">
                <a16:creationId xmlns:a16="http://schemas.microsoft.com/office/drawing/2014/main" id="{BB33E7A3-6156-4C17-BB34-519692D523C0}"/>
              </a:ext>
            </a:extLst>
          </p:cNvPr>
          <p:cNvSpPr>
            <a:spLocks noChangeArrowheads="1"/>
          </p:cNvSpPr>
          <p:nvPr/>
        </p:nvSpPr>
        <p:spPr bwMode="auto">
          <a:xfrm>
            <a:off x="324987" y="163462"/>
            <a:ext cx="8494548" cy="516687"/>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3</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くるまの保険</a:t>
            </a:r>
            <a:endParaRPr lang="ko-KR" altLang="en-US" b="1" dirty="0">
              <a:latin typeface="BIZ UDPゴシック" panose="020B0400000000000000" pitchFamily="50" charset="-128"/>
              <a:ea typeface="+mj-ea"/>
            </a:endParaRPr>
          </a:p>
        </p:txBody>
      </p:sp>
      <p:pic>
        <p:nvPicPr>
          <p:cNvPr id="8" name="図 7">
            <a:extLst>
              <a:ext uri="{FF2B5EF4-FFF2-40B4-BE49-F238E27FC236}">
                <a16:creationId xmlns:a16="http://schemas.microsoft.com/office/drawing/2014/main" id="{7743BE0C-2DB1-468F-A631-C7B3EDA13B45}"/>
              </a:ext>
            </a:extLst>
          </p:cNvPr>
          <p:cNvPicPr>
            <a:picLocks noChangeAspect="1"/>
          </p:cNvPicPr>
          <p:nvPr/>
        </p:nvPicPr>
        <p:blipFill>
          <a:blip r:embed="rId3"/>
          <a:stretch>
            <a:fillRect/>
          </a:stretch>
        </p:blipFill>
        <p:spPr>
          <a:xfrm>
            <a:off x="555689" y="4180104"/>
            <a:ext cx="7467434" cy="1515058"/>
          </a:xfrm>
          <a:prstGeom prst="rect">
            <a:avLst/>
          </a:prstGeom>
        </p:spPr>
      </p:pic>
    </p:spTree>
    <p:extLst>
      <p:ext uri="{BB962C8B-B14F-4D97-AF65-F5344CB8AC3E}">
        <p14:creationId xmlns:p14="http://schemas.microsoft.com/office/powerpoint/2010/main" val="748775206"/>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bwMode="auto">
          <a:xfrm>
            <a:off x="3563816" y="1700214"/>
            <a:ext cx="4393223" cy="409333"/>
          </a:xfrm>
          <a:prstGeom prst="wedgeRoundRectCallout">
            <a:avLst>
              <a:gd name="adj1" fmla="val -57037"/>
              <a:gd name="adj2" fmla="val 99308"/>
              <a:gd name="adj3" fmla="val 16667"/>
            </a:avLst>
          </a:prstGeom>
          <a:noFill/>
          <a:ln w="9525" cap="flat" cmpd="sng" algn="ctr">
            <a:noFill/>
            <a:prstDash val="solid"/>
            <a:round/>
            <a:headEnd type="none" w="med" len="med"/>
            <a:tailEnd type="none" w="med" len="med"/>
          </a:ln>
          <a:effectLst/>
        </p:spPr>
        <p:txBody>
          <a:bodyPr lIns="92075" tIns="46038" rIns="92075" bIns="46038">
            <a:spAutoFit/>
          </a:bodyPr>
          <a:lstStyle/>
          <a:p>
            <a:pPr eaLnBrk="1" hangingPunct="1">
              <a:spcBef>
                <a:spcPct val="50000"/>
              </a:spcBef>
              <a:defRPr/>
            </a:pPr>
            <a:endParaRPr lang="ja-JP" altLang="en-US">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Century" pitchFamily="18" charset="0"/>
            </a:endParaRPr>
          </a:p>
        </p:txBody>
      </p:sp>
      <p:sp>
        <p:nvSpPr>
          <p:cNvPr id="13" name="Text Box 4"/>
          <p:cNvSpPr txBox="1">
            <a:spLocks noChangeArrowheads="1"/>
          </p:cNvSpPr>
          <p:nvPr/>
        </p:nvSpPr>
        <p:spPr bwMode="auto">
          <a:xfrm>
            <a:off x="476336" y="929535"/>
            <a:ext cx="8282968"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自動車保険</a:t>
            </a:r>
            <a:endParaRPr lang="en-US" altLang="ja-JP" sz="2400" dirty="0">
              <a:latin typeface="BIZ UDPゴシック" panose="020B0400000000000000" pitchFamily="50" charset="-128"/>
              <a:ea typeface="BIZ UDPゴシック" panose="020B0400000000000000" pitchFamily="50" charset="-128"/>
            </a:endParaRPr>
          </a:p>
        </p:txBody>
      </p:sp>
      <p:sp>
        <p:nvSpPr>
          <p:cNvPr id="15" name="Rectangle 7">
            <a:extLst>
              <a:ext uri="{FF2B5EF4-FFF2-40B4-BE49-F238E27FC236}">
                <a16:creationId xmlns:a16="http://schemas.microsoft.com/office/drawing/2014/main" id="{C295F33C-DDF8-43C8-AE75-50D8B4D64BF3}"/>
              </a:ext>
            </a:extLst>
          </p:cNvPr>
          <p:cNvSpPr>
            <a:spLocks noChangeArrowheads="1"/>
          </p:cNvSpPr>
          <p:nvPr/>
        </p:nvSpPr>
        <p:spPr bwMode="auto">
          <a:xfrm>
            <a:off x="476336" y="241994"/>
            <a:ext cx="8282968"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3</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くるまの保険</a:t>
            </a:r>
            <a:endParaRPr lang="ko-KR" altLang="en-US" b="1" dirty="0">
              <a:latin typeface="BIZ UDPゴシック" panose="020B0400000000000000" pitchFamily="50" charset="-128"/>
              <a:ea typeface="+mj-ea"/>
            </a:endParaRPr>
          </a:p>
        </p:txBody>
      </p:sp>
      <p:sp>
        <p:nvSpPr>
          <p:cNvPr id="11" name="スライド番号プレースホルダー 2">
            <a:extLst>
              <a:ext uri="{FF2B5EF4-FFF2-40B4-BE49-F238E27FC236}">
                <a16:creationId xmlns:a16="http://schemas.microsoft.com/office/drawing/2014/main" id="{DCD57D4E-8560-47C4-911F-0B1C012FEA4D}"/>
              </a:ext>
            </a:extLst>
          </p:cNvPr>
          <p:cNvSpPr txBox="1">
            <a:spLocks/>
          </p:cNvSpPr>
          <p:nvPr/>
        </p:nvSpPr>
        <p:spPr>
          <a:xfrm>
            <a:off x="7957039" y="6379921"/>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22</a:t>
            </a:fld>
            <a:endParaRPr kumimoji="0" lang="en-US" altLang="ja-JP" sz="1400" b="1" dirty="0">
              <a:latin typeface="ＭＳ ゴシック" panose="020B0609070205080204" pitchFamily="49" charset="-128"/>
              <a:ea typeface="ＭＳ ゴシック" panose="020B0609070205080204" pitchFamily="49" charset="-128"/>
            </a:endParaRPr>
          </a:p>
        </p:txBody>
      </p:sp>
      <p:pic>
        <p:nvPicPr>
          <p:cNvPr id="8" name="図 7">
            <a:extLst>
              <a:ext uri="{FF2B5EF4-FFF2-40B4-BE49-F238E27FC236}">
                <a16:creationId xmlns:a16="http://schemas.microsoft.com/office/drawing/2014/main" id="{BAA1996C-69AF-486C-AC40-C9F48C304FCD}"/>
              </a:ext>
            </a:extLst>
          </p:cNvPr>
          <p:cNvPicPr>
            <a:picLocks noChangeAspect="1"/>
          </p:cNvPicPr>
          <p:nvPr/>
        </p:nvPicPr>
        <p:blipFill>
          <a:blip r:embed="rId3"/>
          <a:stretch>
            <a:fillRect/>
          </a:stretch>
        </p:blipFill>
        <p:spPr>
          <a:xfrm>
            <a:off x="299744" y="1439559"/>
            <a:ext cx="8657450" cy="3801035"/>
          </a:xfrm>
          <a:prstGeom prst="rect">
            <a:avLst/>
          </a:prstGeom>
        </p:spPr>
      </p:pic>
      <p:graphicFrame>
        <p:nvGraphicFramePr>
          <p:cNvPr id="10" name="表 4">
            <a:extLst>
              <a:ext uri="{FF2B5EF4-FFF2-40B4-BE49-F238E27FC236}">
                <a16:creationId xmlns:a16="http://schemas.microsoft.com/office/drawing/2014/main" id="{0BE2756A-634A-45F5-9D4B-F2D102448EF5}"/>
              </a:ext>
            </a:extLst>
          </p:cNvPr>
          <p:cNvGraphicFramePr>
            <a:graphicFrameLocks noGrp="1"/>
          </p:cNvGraphicFramePr>
          <p:nvPr>
            <p:extLst>
              <p:ext uri="{D42A27DB-BD31-4B8C-83A1-F6EECF244321}">
                <p14:modId xmlns:p14="http://schemas.microsoft.com/office/powerpoint/2010/main" val="3044693146"/>
              </p:ext>
            </p:extLst>
          </p:nvPr>
        </p:nvGraphicFramePr>
        <p:xfrm>
          <a:off x="476336" y="1521528"/>
          <a:ext cx="6691381" cy="335280"/>
        </p:xfrm>
        <a:graphic>
          <a:graphicData uri="http://schemas.openxmlformats.org/drawingml/2006/table">
            <a:tbl>
              <a:tblPr firstRow="1" bandRow="1">
                <a:tableStyleId>{5940675A-B579-460E-94D1-54222C63F5DA}</a:tableStyleId>
              </a:tblPr>
              <a:tblGrid>
                <a:gridCol w="6691381">
                  <a:extLst>
                    <a:ext uri="{9D8B030D-6E8A-4147-A177-3AD203B41FA5}">
                      <a16:colId xmlns:a16="http://schemas.microsoft.com/office/drawing/2014/main" val="1933309592"/>
                    </a:ext>
                  </a:extLst>
                </a:gridCol>
              </a:tblGrid>
              <a:tr h="192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〇損害の種類と対応する自動車の保険</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881702079"/>
                  </a:ext>
                </a:extLst>
              </a:tr>
            </a:tbl>
          </a:graphicData>
        </a:graphic>
      </p:graphicFrame>
      <p:sp>
        <p:nvSpPr>
          <p:cNvPr id="12" name="テキスト ボックス 11">
            <a:extLst>
              <a:ext uri="{FF2B5EF4-FFF2-40B4-BE49-F238E27FC236}">
                <a16:creationId xmlns:a16="http://schemas.microsoft.com/office/drawing/2014/main" id="{4E4380F9-6A2F-4CE7-9720-48E1E42AE9E4}"/>
              </a:ext>
            </a:extLst>
          </p:cNvPr>
          <p:cNvSpPr txBox="1"/>
          <p:nvPr/>
        </p:nvSpPr>
        <p:spPr>
          <a:xfrm>
            <a:off x="476336" y="5102094"/>
            <a:ext cx="5703624"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b="0" kern="0" dirty="0">
                <a:solidFill>
                  <a:srgbClr val="0000FF"/>
                </a:solidFill>
                <a:latin typeface="BIZ UDゴシック" panose="020B0400000000000000" pitchFamily="49" charset="-128"/>
                <a:ea typeface="BIZ UDゴシック" panose="020B0400000000000000" pitchFamily="49" charset="-128"/>
              </a:rPr>
              <a:t>出典＞</a:t>
            </a:r>
            <a:r>
              <a:rPr lang="ja-JP" altLang="en-US" sz="1200" kern="0" dirty="0">
                <a:solidFill>
                  <a:srgbClr val="0000FF"/>
                </a:solidFill>
                <a:latin typeface="BIZ UDゴシック" panose="020B0400000000000000" pitchFamily="49" charset="-128"/>
                <a:ea typeface="BIZ UDゴシック" panose="020B0400000000000000" pitchFamily="49" charset="-128"/>
              </a:rPr>
              <a:t>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15</a:t>
            </a:r>
            <a:r>
              <a:rPr lang="ja-JP" altLang="en-US" sz="1200" kern="0" dirty="0">
                <a:solidFill>
                  <a:srgbClr val="0000FF"/>
                </a:solidFill>
                <a:latin typeface="BIZ UDゴシック" panose="020B0400000000000000" pitchFamily="49" charset="-128"/>
                <a:ea typeface="BIZ UDゴシック" panose="020B0400000000000000" pitchFamily="49" charset="-128"/>
              </a:rPr>
              <a:t>頁より。</a:t>
            </a:r>
            <a:endParaRPr lang="en-US" altLang="ja-JP" sz="1200" b="1" dirty="0">
              <a:solidFill>
                <a:srgbClr val="FF000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4063913814"/>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F1937DC7-731D-4377-B645-A074944BCA9C}"/>
              </a:ext>
            </a:extLst>
          </p:cNvPr>
          <p:cNvSpPr>
            <a:spLocks noChangeArrowheads="1"/>
          </p:cNvSpPr>
          <p:nvPr/>
        </p:nvSpPr>
        <p:spPr bwMode="auto">
          <a:xfrm>
            <a:off x="264130" y="114309"/>
            <a:ext cx="8752050"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3</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くるまの保険</a:t>
            </a:r>
            <a:endParaRPr lang="ko-KR" altLang="en-US" b="1" dirty="0">
              <a:latin typeface="BIZ UDPゴシック" panose="020B0400000000000000" pitchFamily="50" charset="-128"/>
              <a:ea typeface="+mj-ea"/>
            </a:endParaRPr>
          </a:p>
        </p:txBody>
      </p:sp>
      <p:sp>
        <p:nvSpPr>
          <p:cNvPr id="14" name="Text Box 4">
            <a:extLst>
              <a:ext uri="{FF2B5EF4-FFF2-40B4-BE49-F238E27FC236}">
                <a16:creationId xmlns:a16="http://schemas.microsoft.com/office/drawing/2014/main" id="{FE9E1ED0-18E4-4A87-8DC9-448CA96E9261}"/>
              </a:ext>
            </a:extLst>
          </p:cNvPr>
          <p:cNvSpPr txBox="1">
            <a:spLocks noChangeArrowheads="1"/>
          </p:cNvSpPr>
          <p:nvPr/>
        </p:nvSpPr>
        <p:spPr bwMode="auto">
          <a:xfrm>
            <a:off x="264130" y="813773"/>
            <a:ext cx="8752051"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自動車保険</a:t>
            </a:r>
            <a:endParaRPr lang="en-US" altLang="ja-JP" sz="2400" dirty="0">
              <a:latin typeface="BIZ UDPゴシック" panose="020B0400000000000000" pitchFamily="50" charset="-128"/>
              <a:ea typeface="BIZ UDPゴシック" panose="020B0400000000000000" pitchFamily="50" charset="-128"/>
            </a:endParaRPr>
          </a:p>
        </p:txBody>
      </p:sp>
      <p:sp>
        <p:nvSpPr>
          <p:cNvPr id="16" name="スライド番号プレースホルダー 2">
            <a:extLst>
              <a:ext uri="{FF2B5EF4-FFF2-40B4-BE49-F238E27FC236}">
                <a16:creationId xmlns:a16="http://schemas.microsoft.com/office/drawing/2014/main" id="{ACCA4B35-2229-41EA-B7E1-77F25FFFD831}"/>
              </a:ext>
            </a:extLst>
          </p:cNvPr>
          <p:cNvSpPr txBox="1">
            <a:spLocks/>
          </p:cNvSpPr>
          <p:nvPr/>
        </p:nvSpPr>
        <p:spPr>
          <a:xfrm>
            <a:off x="8195616" y="6425637"/>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23</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2" name="表 2">
            <a:extLst>
              <a:ext uri="{FF2B5EF4-FFF2-40B4-BE49-F238E27FC236}">
                <a16:creationId xmlns:a16="http://schemas.microsoft.com/office/drawing/2014/main" id="{B1535DC8-DB17-4E0B-B759-2C99A83A0F45}"/>
              </a:ext>
            </a:extLst>
          </p:cNvPr>
          <p:cNvGraphicFramePr>
            <a:graphicFrameLocks noGrp="1"/>
          </p:cNvGraphicFramePr>
          <p:nvPr/>
        </p:nvGraphicFramePr>
        <p:xfrm>
          <a:off x="264130" y="1380669"/>
          <a:ext cx="8780208" cy="5303520"/>
        </p:xfrm>
        <a:graphic>
          <a:graphicData uri="http://schemas.openxmlformats.org/drawingml/2006/table">
            <a:tbl>
              <a:tblPr firstRow="1" bandRow="1">
                <a:tableStyleId>{5940675A-B579-460E-94D1-54222C63F5DA}</a:tableStyleId>
              </a:tblPr>
              <a:tblGrid>
                <a:gridCol w="8780208">
                  <a:extLst>
                    <a:ext uri="{9D8B030D-6E8A-4147-A177-3AD203B41FA5}">
                      <a16:colId xmlns:a16="http://schemas.microsoft.com/office/drawing/2014/main" val="4020308067"/>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①</a:t>
                      </a:r>
                      <a:r>
                        <a:rPr lang="ja-JP" altLang="en-US" sz="1600" b="0" u="sng" dirty="0">
                          <a:solidFill>
                            <a:srgbClr val="FF0000"/>
                          </a:solidFill>
                          <a:latin typeface="BIZ UDPゴシック" panose="020B0400000000000000" pitchFamily="50" charset="-128"/>
                          <a:ea typeface="BIZ UDPゴシック" panose="020B0400000000000000" pitchFamily="50" charset="-128"/>
                        </a:rPr>
                        <a:t>対人賠償保険</a:t>
                      </a:r>
                      <a:r>
                        <a:rPr lang="ja-JP" altLang="en-US" sz="1600" b="0" u="none" dirty="0">
                          <a:solidFill>
                            <a:schemeClr val="tx1"/>
                          </a:solidFill>
                          <a:latin typeface="BIZ UDPゴシック" panose="020B0400000000000000" pitchFamily="50" charset="-128"/>
                          <a:ea typeface="BIZ UDPゴシック" panose="020B0400000000000000" pitchFamily="50" charset="-128"/>
                        </a:rPr>
                        <a:t>：自動車事故により、他人を死傷させ、法律上の損害賠償責任を負った</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　場合に、</a:t>
                      </a:r>
                      <a:r>
                        <a:rPr lang="ja-JP" altLang="en-US" sz="1600" b="0" u="sng" dirty="0">
                          <a:solidFill>
                            <a:srgbClr val="FF0000"/>
                          </a:solidFill>
                          <a:latin typeface="BIZ UDPゴシック" panose="020B0400000000000000" pitchFamily="50" charset="-128"/>
                          <a:ea typeface="BIZ UDPゴシック" panose="020B0400000000000000" pitchFamily="50" charset="-128"/>
                        </a:rPr>
                        <a:t>自賠責保険の支払限度額を超える損害が補償</a:t>
                      </a:r>
                      <a:r>
                        <a:rPr lang="ja-JP" altLang="en-US" sz="1600" b="0" u="none" dirty="0">
                          <a:solidFill>
                            <a:schemeClr val="tx1"/>
                          </a:solidFill>
                          <a:latin typeface="BIZ UDPゴシック" panose="020B0400000000000000" pitchFamily="50" charset="-128"/>
                          <a:ea typeface="BIZ UDPゴシック" panose="020B0400000000000000" pitchFamily="50" charset="-128"/>
                        </a:rPr>
                        <a:t>される。</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743652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②</a:t>
                      </a:r>
                      <a:r>
                        <a:rPr lang="ja-JP" altLang="en-US" sz="1600" b="0" u="sng" dirty="0">
                          <a:solidFill>
                            <a:srgbClr val="FF0000"/>
                          </a:solidFill>
                          <a:latin typeface="BIZ UDPゴシック" panose="020B0400000000000000" pitchFamily="50" charset="-128"/>
                          <a:ea typeface="BIZ UDPゴシック" panose="020B0400000000000000" pitchFamily="50" charset="-128"/>
                        </a:rPr>
                        <a:t>対物賠償保険</a:t>
                      </a:r>
                      <a:r>
                        <a:rPr lang="ja-JP" altLang="en-US" sz="1600" b="0" u="none" dirty="0">
                          <a:solidFill>
                            <a:schemeClr val="tx1"/>
                          </a:solidFill>
                          <a:latin typeface="BIZ UDPゴシック" panose="020B0400000000000000" pitchFamily="50" charset="-128"/>
                          <a:ea typeface="BIZ UDPゴシック" panose="020B0400000000000000" pitchFamily="50" charset="-128"/>
                        </a:rPr>
                        <a:t>：自動車事故により、</a:t>
                      </a:r>
                      <a:r>
                        <a:rPr lang="ja-JP" altLang="en-US" sz="1600" b="0" u="sng" dirty="0">
                          <a:solidFill>
                            <a:srgbClr val="FF0000"/>
                          </a:solidFill>
                          <a:latin typeface="BIZ UDPゴシック" panose="020B0400000000000000" pitchFamily="50" charset="-128"/>
                          <a:ea typeface="BIZ UDPゴシック" panose="020B0400000000000000" pitchFamily="50" charset="-128"/>
                        </a:rPr>
                        <a:t>他人の自動車や建物など他人の財物に損害</a:t>
                      </a:r>
                      <a:r>
                        <a:rPr lang="ja-JP" altLang="en-US" sz="1600" b="0" u="none" dirty="0">
                          <a:solidFill>
                            <a:schemeClr val="tx1"/>
                          </a:solidFill>
                          <a:latin typeface="BIZ UDPゴシック" panose="020B0400000000000000" pitchFamily="50" charset="-128"/>
                          <a:ea typeface="BIZ UDPゴシック" panose="020B0400000000000000" pitchFamily="50" charset="-128"/>
                        </a:rPr>
                        <a:t>を与え、　　</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　法律上の損害賠償責任を負った場合の損害が補償される。</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2098136"/>
                  </a:ext>
                </a:extLst>
              </a:tr>
              <a:tr h="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③</a:t>
                      </a:r>
                      <a:r>
                        <a:rPr lang="ja-JP" altLang="en-US" sz="1600" b="0" u="sng" dirty="0">
                          <a:solidFill>
                            <a:srgbClr val="FF0000"/>
                          </a:solidFill>
                          <a:latin typeface="BIZ UDPゴシック" panose="020B0400000000000000" pitchFamily="50" charset="-128"/>
                          <a:ea typeface="BIZ UDPゴシック" panose="020B0400000000000000" pitchFamily="50" charset="-128"/>
                        </a:rPr>
                        <a:t>人身傷害保険</a:t>
                      </a:r>
                      <a:r>
                        <a:rPr lang="ja-JP" altLang="en-US" sz="1600" b="0" u="none" dirty="0">
                          <a:solidFill>
                            <a:schemeClr val="tx1"/>
                          </a:solidFill>
                          <a:latin typeface="BIZ UDPゴシック" panose="020B0400000000000000" pitchFamily="50" charset="-128"/>
                          <a:ea typeface="BIZ UDPゴシック" panose="020B0400000000000000" pitchFamily="50" charset="-128"/>
                        </a:rPr>
                        <a:t>：自動車事故で自身や家族または自分の車の搭乗者が死傷した場合に、事故の相手との</a:t>
                      </a:r>
                      <a:r>
                        <a:rPr lang="ja-JP" altLang="en-US" sz="1600" b="0" u="sng" dirty="0">
                          <a:solidFill>
                            <a:srgbClr val="FF0000"/>
                          </a:solidFill>
                          <a:latin typeface="BIZ UDPゴシック" panose="020B0400000000000000" pitchFamily="50" charset="-128"/>
                          <a:ea typeface="BIZ UDPゴシック" panose="020B0400000000000000" pitchFamily="50" charset="-128"/>
                        </a:rPr>
                        <a:t>過失割合にかかわらず、実際に生じた損害額が支払われる</a:t>
                      </a:r>
                      <a:r>
                        <a:rPr lang="ja-JP" altLang="en-US" sz="1600" b="0" u="none" dirty="0">
                          <a:solidFill>
                            <a:schemeClr val="tx1"/>
                          </a:solidFill>
                          <a:latin typeface="BIZ UDPゴシック" panose="020B0400000000000000" pitchFamily="50" charset="-128"/>
                          <a:ea typeface="BIZ UDPゴシック" panose="020B0400000000000000" pitchFamily="50" charset="-128"/>
                        </a:rPr>
                        <a:t>。また、相手方のいない単独事故の場合も補償される。</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44944441"/>
                  </a:ext>
                </a:extLst>
              </a:tr>
              <a:tr h="262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例</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自分と相手方の過失割合が</a:t>
                      </a:r>
                      <a:r>
                        <a:rPr kumimoji="1" lang="en-US" altLang="ja-JP" sz="1600" dirty="0">
                          <a:solidFill>
                            <a:schemeClr val="tx1"/>
                          </a:solidFill>
                          <a:latin typeface="BIZ UDPゴシック" panose="020B0400000000000000" pitchFamily="50" charset="-128"/>
                          <a:ea typeface="BIZ UDPゴシック" panose="020B0400000000000000" pitchFamily="50" charset="-128"/>
                        </a:rPr>
                        <a:t>40</a:t>
                      </a:r>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kumimoji="1" lang="en-US" altLang="ja-JP" sz="1600" dirty="0">
                          <a:solidFill>
                            <a:schemeClr val="tx1"/>
                          </a:solidFill>
                          <a:latin typeface="BIZ UDPゴシック" panose="020B0400000000000000" pitchFamily="50" charset="-128"/>
                          <a:ea typeface="BIZ UDPゴシック" panose="020B0400000000000000" pitchFamily="50" charset="-128"/>
                        </a:rPr>
                        <a:t>60</a:t>
                      </a:r>
                      <a:r>
                        <a:rPr kumimoji="1" lang="ja-JP" altLang="en-US" sz="1600" dirty="0">
                          <a:solidFill>
                            <a:schemeClr val="tx1"/>
                          </a:solidFill>
                          <a:latin typeface="BIZ UDPゴシック" panose="020B0400000000000000" pitchFamily="50" charset="-128"/>
                          <a:ea typeface="BIZ UDPゴシック" panose="020B0400000000000000" pitchFamily="50" charset="-128"/>
                        </a:rPr>
                        <a:t>で、自分が被った損害額が</a:t>
                      </a:r>
                      <a:r>
                        <a:rPr kumimoji="1" lang="en-US" altLang="ja-JP" sz="1600" dirty="0">
                          <a:solidFill>
                            <a:schemeClr val="tx1"/>
                          </a:solidFill>
                          <a:latin typeface="BIZ UDPゴシック" panose="020B0400000000000000" pitchFamily="50" charset="-128"/>
                          <a:ea typeface="BIZ UDPゴシック" panose="020B0400000000000000" pitchFamily="50" charset="-128"/>
                        </a:rPr>
                        <a:t>8,000</a:t>
                      </a:r>
                      <a:r>
                        <a:rPr kumimoji="1" lang="ja-JP" altLang="en-US" sz="1600" dirty="0">
                          <a:solidFill>
                            <a:schemeClr val="tx1"/>
                          </a:solidFill>
                          <a:latin typeface="BIZ UDPゴシック" panose="020B0400000000000000" pitchFamily="50" charset="-128"/>
                          <a:ea typeface="BIZ UDPゴシック" panose="020B0400000000000000" pitchFamily="50" charset="-128"/>
                        </a:rPr>
                        <a:t>万円であった場合</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596882028"/>
                  </a:ext>
                </a:extLst>
              </a:tr>
              <a:tr h="2621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16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645228"/>
                  </a:ext>
                </a:extLst>
              </a:tr>
              <a:tr h="262184">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b="0" kern="0" dirty="0">
                          <a:solidFill>
                            <a:srgbClr val="0000FF"/>
                          </a:solidFill>
                          <a:latin typeface="BIZ UDゴシック" panose="020B0400000000000000" pitchFamily="49" charset="-128"/>
                          <a:ea typeface="BIZ UDゴシック" panose="020B0400000000000000" pitchFamily="49" charset="-128"/>
                        </a:rPr>
                        <a:t>出典＞</a:t>
                      </a:r>
                      <a:r>
                        <a:rPr lang="ja-JP" altLang="en-US" sz="1200" kern="0" dirty="0">
                          <a:solidFill>
                            <a:srgbClr val="0000FF"/>
                          </a:solidFill>
                          <a:latin typeface="BIZ UDゴシック" panose="020B0400000000000000" pitchFamily="49" charset="-128"/>
                          <a:ea typeface="BIZ UDゴシック" panose="020B0400000000000000" pitchFamily="49" charset="-128"/>
                        </a:rPr>
                        <a:t>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15</a:t>
                      </a:r>
                      <a:r>
                        <a:rPr lang="ja-JP" altLang="en-US" sz="1200" kern="0" dirty="0">
                          <a:solidFill>
                            <a:srgbClr val="0000FF"/>
                          </a:solidFill>
                          <a:latin typeface="BIZ UDゴシック" panose="020B0400000000000000" pitchFamily="49" charset="-128"/>
                          <a:ea typeface="BIZ UDゴシック" panose="020B0400000000000000" pitchFamily="49" charset="-128"/>
                        </a:rPr>
                        <a:t>頁、</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　　　　日本損害保険協会ホームページ＞「損害保険Ｑ＆Ａ」</a:t>
                      </a:r>
                      <a:r>
                        <a:rPr lang="en-US" altLang="ja-JP" sz="1200" kern="0" dirty="0">
                          <a:solidFill>
                            <a:srgbClr val="0000FF"/>
                          </a:solidFill>
                          <a:latin typeface="BIZ UDゴシック" panose="020B0400000000000000" pitchFamily="49" charset="-128"/>
                          <a:ea typeface="BIZ UDゴシック" panose="020B0400000000000000" pitchFamily="49" charset="-128"/>
                        </a:rPr>
                        <a:t>(2022</a:t>
                      </a:r>
                      <a:r>
                        <a:rPr lang="ja-JP" altLang="en-US" sz="1200" kern="0" dirty="0">
                          <a:solidFill>
                            <a:srgbClr val="0000FF"/>
                          </a:solidFill>
                          <a:latin typeface="BIZ UDゴシック" panose="020B0400000000000000" pitchFamily="49" charset="-128"/>
                          <a:ea typeface="BIZ UDゴシック" panose="020B0400000000000000" pitchFamily="49" charset="-128"/>
                        </a:rPr>
                        <a:t>年</a:t>
                      </a:r>
                      <a:r>
                        <a:rPr lang="en-US" altLang="ja-JP" sz="1200" kern="0" dirty="0">
                          <a:solidFill>
                            <a:srgbClr val="0000FF"/>
                          </a:solidFill>
                          <a:latin typeface="BIZ UDゴシック" panose="020B0400000000000000" pitchFamily="49" charset="-128"/>
                          <a:ea typeface="BIZ UDゴシック" panose="020B0400000000000000" pitchFamily="49" charset="-128"/>
                        </a:rPr>
                        <a:t>3</a:t>
                      </a:r>
                      <a:r>
                        <a:rPr lang="ja-JP" altLang="en-US" sz="1200" kern="0" dirty="0">
                          <a:solidFill>
                            <a:srgbClr val="0000FF"/>
                          </a:solidFill>
                          <a:latin typeface="BIZ UDゴシック" panose="020B0400000000000000" pitchFamily="49" charset="-128"/>
                          <a:ea typeface="BIZ UDゴシック" panose="020B0400000000000000" pitchFamily="49" charset="-128"/>
                        </a:rPr>
                        <a:t>月改訂</a:t>
                      </a:r>
                      <a:r>
                        <a:rPr lang="en-US" altLang="ja-JP"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kern="0" dirty="0">
                          <a:solidFill>
                            <a:srgbClr val="0000FF"/>
                          </a:solidFill>
                          <a:latin typeface="BIZ UDゴシック" panose="020B0400000000000000" pitchFamily="49" charset="-128"/>
                          <a:ea typeface="BIZ UDゴシック" panose="020B0400000000000000" pitchFamily="49" charset="-128"/>
                        </a:rPr>
                        <a:t>＞問</a:t>
                      </a:r>
                      <a:r>
                        <a:rPr lang="en-US" altLang="ja-JP" sz="1200" kern="0" dirty="0">
                          <a:solidFill>
                            <a:srgbClr val="0000FF"/>
                          </a:solidFill>
                          <a:latin typeface="BIZ UDゴシック" panose="020B0400000000000000" pitchFamily="49" charset="-128"/>
                          <a:ea typeface="BIZ UDゴシック" panose="020B0400000000000000" pitchFamily="49" charset="-128"/>
                        </a:rPr>
                        <a:t>11</a:t>
                      </a:r>
                      <a:r>
                        <a:rPr lang="ja-JP" altLang="en-US" sz="1200" kern="0" dirty="0">
                          <a:solidFill>
                            <a:srgbClr val="0000FF"/>
                          </a:solidFill>
                          <a:latin typeface="BIZ UDゴシック" panose="020B0400000000000000" pitchFamily="49" charset="-128"/>
                          <a:ea typeface="BIZ UDゴシック" panose="020B0400000000000000" pitchFamily="49" charset="-128"/>
                        </a:rPr>
                        <a:t>を基に作成。</a:t>
                      </a:r>
                      <a:endParaRPr lang="en-US" altLang="ja-JP" sz="1200" b="1" dirty="0">
                        <a:solidFill>
                          <a:srgbClr val="FF0000"/>
                        </a:solidFill>
                        <a:latin typeface="BIZ UDゴシック" panose="020B0400000000000000" pitchFamily="49" charset="-128"/>
                        <a:ea typeface="BIZ UDゴシック" panose="020B0400000000000000"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87904195"/>
                  </a:ext>
                </a:extLst>
              </a:tr>
            </a:tbl>
          </a:graphicData>
        </a:graphic>
      </p:graphicFrame>
      <p:pic>
        <p:nvPicPr>
          <p:cNvPr id="3" name="Picture 2" descr="C:\Users\yoshinori-daira\Desktop\過失.jpg">
            <a:extLst>
              <a:ext uri="{FF2B5EF4-FFF2-40B4-BE49-F238E27FC236}">
                <a16:creationId xmlns:a16="http://schemas.microsoft.com/office/drawing/2014/main" id="{52FB094F-9A6B-9C0E-7A61-8BB581AD6E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653" y="3840651"/>
            <a:ext cx="2448800" cy="1760075"/>
          </a:xfrm>
          <a:prstGeom prst="rect">
            <a:avLst/>
          </a:prstGeom>
          <a:noFill/>
          <a:extLst>
            <a:ext uri="{909E8E84-426E-40DD-AFC4-6F175D3DCCD1}">
              <a14:hiddenFill xmlns:a14="http://schemas.microsoft.com/office/drawing/2010/main">
                <a:solidFill>
                  <a:srgbClr val="FFFFFF"/>
                </a:solidFill>
              </a14:hiddenFill>
            </a:ext>
          </a:extLst>
        </p:spPr>
      </p:pic>
      <p:sp>
        <p:nvSpPr>
          <p:cNvPr id="4" name="ストライプ矢印 3">
            <a:extLst>
              <a:ext uri="{FF2B5EF4-FFF2-40B4-BE49-F238E27FC236}">
                <a16:creationId xmlns:a16="http://schemas.microsoft.com/office/drawing/2014/main" id="{31579F74-48BF-A357-5771-E19C5C2C9932}"/>
              </a:ext>
            </a:extLst>
          </p:cNvPr>
          <p:cNvSpPr/>
          <p:nvPr/>
        </p:nvSpPr>
        <p:spPr>
          <a:xfrm>
            <a:off x="2954300" y="4420347"/>
            <a:ext cx="766081" cy="600682"/>
          </a:xfrm>
          <a:prstGeom prst="stripedRightArrow">
            <a:avLst>
              <a:gd name="adj1" fmla="val 54613"/>
              <a:gd name="adj2" fmla="val 615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3" descr="C:\Users\yoshinori-daira\Desktop\型式別料率クラス制度.png">
            <a:extLst>
              <a:ext uri="{FF2B5EF4-FFF2-40B4-BE49-F238E27FC236}">
                <a16:creationId xmlns:a16="http://schemas.microsoft.com/office/drawing/2014/main" id="{C004DD5F-B8AC-0827-01C5-53E11BFCC3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7228" y="3785469"/>
            <a:ext cx="4805830" cy="237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375248"/>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bwMode="auto">
          <a:xfrm>
            <a:off x="3563816" y="1700214"/>
            <a:ext cx="4393223" cy="409333"/>
          </a:xfrm>
          <a:prstGeom prst="wedgeRoundRectCallout">
            <a:avLst>
              <a:gd name="adj1" fmla="val -57037"/>
              <a:gd name="adj2" fmla="val 99308"/>
              <a:gd name="adj3" fmla="val 16667"/>
            </a:avLst>
          </a:prstGeom>
          <a:noFill/>
          <a:ln w="9525" cap="flat" cmpd="sng" algn="ctr">
            <a:noFill/>
            <a:prstDash val="solid"/>
            <a:round/>
            <a:headEnd type="none" w="med" len="med"/>
            <a:tailEnd type="none" w="med" len="med"/>
          </a:ln>
          <a:effectLst/>
        </p:spPr>
        <p:txBody>
          <a:bodyPr lIns="92075" tIns="46038" rIns="92075" bIns="46038">
            <a:spAutoFit/>
          </a:bodyPr>
          <a:lstStyle/>
          <a:p>
            <a:pPr eaLnBrk="1" hangingPunct="1">
              <a:spcBef>
                <a:spcPct val="50000"/>
              </a:spcBef>
              <a:defRPr/>
            </a:pPr>
            <a:endParaRPr lang="ja-JP" altLang="en-US">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Century" pitchFamily="18" charset="0"/>
            </a:endParaRPr>
          </a:p>
        </p:txBody>
      </p:sp>
      <p:sp>
        <p:nvSpPr>
          <p:cNvPr id="13" name="Text Box 4"/>
          <p:cNvSpPr txBox="1">
            <a:spLocks noChangeArrowheads="1"/>
          </p:cNvSpPr>
          <p:nvPr/>
        </p:nvSpPr>
        <p:spPr bwMode="auto">
          <a:xfrm>
            <a:off x="393899" y="845970"/>
            <a:ext cx="8478338"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自動車保険</a:t>
            </a:r>
            <a:endParaRPr lang="en-US" altLang="ja-JP" sz="2400" dirty="0">
              <a:latin typeface="BIZ UDPゴシック" panose="020B0400000000000000" pitchFamily="50" charset="-128"/>
              <a:ea typeface="BIZ UDPゴシック" panose="020B0400000000000000" pitchFamily="50" charset="-128"/>
            </a:endParaRPr>
          </a:p>
        </p:txBody>
      </p:sp>
      <p:sp>
        <p:nvSpPr>
          <p:cNvPr id="15" name="Rectangle 7">
            <a:extLst>
              <a:ext uri="{FF2B5EF4-FFF2-40B4-BE49-F238E27FC236}">
                <a16:creationId xmlns:a16="http://schemas.microsoft.com/office/drawing/2014/main" id="{C295F33C-DDF8-43C8-AE75-50D8B4D64BF3}"/>
              </a:ext>
            </a:extLst>
          </p:cNvPr>
          <p:cNvSpPr>
            <a:spLocks noChangeArrowheads="1"/>
          </p:cNvSpPr>
          <p:nvPr/>
        </p:nvSpPr>
        <p:spPr bwMode="auto">
          <a:xfrm>
            <a:off x="393898" y="146180"/>
            <a:ext cx="8490722"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3</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くるまの保険</a:t>
            </a:r>
            <a:endParaRPr lang="ko-KR" altLang="en-US" b="1" dirty="0">
              <a:latin typeface="BIZ UDPゴシック" panose="020B0400000000000000" pitchFamily="50" charset="-128"/>
              <a:ea typeface="+mj-ea"/>
            </a:endParaRPr>
          </a:p>
        </p:txBody>
      </p:sp>
      <p:sp>
        <p:nvSpPr>
          <p:cNvPr id="11" name="スライド番号プレースホルダー 2">
            <a:extLst>
              <a:ext uri="{FF2B5EF4-FFF2-40B4-BE49-F238E27FC236}">
                <a16:creationId xmlns:a16="http://schemas.microsoft.com/office/drawing/2014/main" id="{DCD57D4E-8560-47C4-911F-0B1C012FEA4D}"/>
              </a:ext>
            </a:extLst>
          </p:cNvPr>
          <p:cNvSpPr txBox="1">
            <a:spLocks/>
          </p:cNvSpPr>
          <p:nvPr/>
        </p:nvSpPr>
        <p:spPr>
          <a:xfrm>
            <a:off x="7989278" y="6393766"/>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24</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14" name="表 13">
            <a:extLst>
              <a:ext uri="{FF2B5EF4-FFF2-40B4-BE49-F238E27FC236}">
                <a16:creationId xmlns:a16="http://schemas.microsoft.com/office/drawing/2014/main" id="{30060AA0-46C2-496A-8FF9-BDB0550E46D7}"/>
              </a:ext>
            </a:extLst>
          </p:cNvPr>
          <p:cNvGraphicFramePr>
            <a:graphicFrameLocks noGrp="1"/>
          </p:cNvGraphicFramePr>
          <p:nvPr/>
        </p:nvGraphicFramePr>
        <p:xfrm>
          <a:off x="381515" y="1412403"/>
          <a:ext cx="8490722" cy="4968240"/>
        </p:xfrm>
        <a:graphic>
          <a:graphicData uri="http://schemas.openxmlformats.org/drawingml/2006/table">
            <a:tbl>
              <a:tblPr firstRow="1" bandRow="1">
                <a:tableStyleId>{5940675A-B579-460E-94D1-54222C63F5DA}</a:tableStyleId>
              </a:tblPr>
              <a:tblGrid>
                <a:gridCol w="8490722">
                  <a:extLst>
                    <a:ext uri="{9D8B030D-6E8A-4147-A177-3AD203B41FA5}">
                      <a16:colId xmlns:a16="http://schemas.microsoft.com/office/drawing/2014/main" val="1569353498"/>
                    </a:ext>
                  </a:extLst>
                </a:gridCol>
              </a:tblGrid>
              <a:tr h="539594">
                <a:tc>
                  <a:txBody>
                    <a:bodyPr/>
                    <a:lstStyle/>
                    <a:p>
                      <a:pPr marL="176213" marR="0" lvl="0" indent="-176213" algn="l" defTabSz="914400" rtl="0" eaLnBrk="1" fontAlgn="auto" latinLnBrk="0" hangingPunct="1">
                        <a:lnSpc>
                          <a:spcPct val="100000"/>
                        </a:lnSpc>
                        <a:spcBef>
                          <a:spcPts val="0"/>
                        </a:spcBef>
                        <a:spcAft>
                          <a:spcPts val="0"/>
                        </a:spcAft>
                        <a:buClr>
                          <a:schemeClr val="accent1"/>
                        </a:buClr>
                        <a:buSzTx/>
                        <a:buFontTx/>
                        <a:buNone/>
                        <a:tabLst>
                          <a:tab pos="176213" algn="l"/>
                        </a:tabLst>
                        <a:defRPr/>
                      </a:pPr>
                      <a:r>
                        <a:rPr kumimoji="1" lang="ja-JP" altLang="en-US" sz="1600" dirty="0">
                          <a:solidFill>
                            <a:schemeClr val="tx1"/>
                          </a:solidFill>
                          <a:latin typeface="BIZ UDPゴシック" panose="020B0400000000000000" pitchFamily="50" charset="-128"/>
                          <a:ea typeface="BIZ UDPゴシック" panose="020B0400000000000000" pitchFamily="50" charset="-128"/>
                        </a:rPr>
                        <a:t>④</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搭乗者傷害保険</a:t>
                      </a:r>
                      <a:r>
                        <a:rPr kumimoji="1" lang="ja-JP" altLang="en-US" sz="1600"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自動車事故により、契約時に特定した自動車に乗車中の者が死傷した場合に</a:t>
                      </a:r>
                      <a:r>
                        <a:rPr lang="ja-JP" altLang="en-US" sz="1600" b="0" u="sng" dirty="0">
                          <a:solidFill>
                            <a:srgbClr val="FF0000"/>
                          </a:solidFill>
                          <a:latin typeface="BIZ UDPゴシック" panose="020B0400000000000000" pitchFamily="50" charset="-128"/>
                          <a:ea typeface="BIZ UDPゴシック" panose="020B0400000000000000" pitchFamily="50" charset="-128"/>
                        </a:rPr>
                        <a:t>保険金が定額で支払われる</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15615705"/>
                  </a:ext>
                </a:extLst>
              </a:tr>
              <a:tr h="539594">
                <a:tc>
                  <a:txBody>
                    <a:bodyPr/>
                    <a:lstStyle/>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r>
                        <a:rPr kumimoji="1" lang="ja-JP" altLang="en-US" sz="1600" dirty="0">
                          <a:latin typeface="BIZ UDPゴシック" panose="020B0400000000000000" pitchFamily="50" charset="-128"/>
                          <a:ea typeface="BIZ UDPゴシック" panose="020B0400000000000000" pitchFamily="50" charset="-128"/>
                        </a:rPr>
                        <a:t>⑤</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自損事故保険</a:t>
                      </a:r>
                      <a:r>
                        <a:rPr kumimoji="1" lang="ja-JP" altLang="en-US" sz="1600" dirty="0">
                          <a:latin typeface="BIZ UDPゴシック" panose="020B0400000000000000" pitchFamily="50" charset="-128"/>
                          <a:ea typeface="BIZ UDPゴシック" panose="020B0400000000000000" pitchFamily="50" charset="-128"/>
                        </a:rPr>
                        <a:t>：電柱に自ら衝突するような単独事故などによって運転者自身が死傷した場合に</a:t>
                      </a:r>
                      <a:r>
                        <a:rPr lang="ja-JP" altLang="en-US" sz="1600" b="0" u="sng" dirty="0">
                          <a:solidFill>
                            <a:srgbClr val="FF0000"/>
                          </a:solidFill>
                          <a:latin typeface="BIZ UDPゴシック" panose="020B0400000000000000" pitchFamily="50" charset="-128"/>
                          <a:ea typeface="BIZ UDPゴシック" panose="020B0400000000000000" pitchFamily="50" charset="-128"/>
                        </a:rPr>
                        <a:t>保険金が定額で支払われる</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72174545"/>
                  </a:ext>
                </a:extLst>
              </a:tr>
              <a:tr h="445697">
                <a:tc>
                  <a:txBody>
                    <a:bodyPr/>
                    <a:lstStyle/>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⑥</a:t>
                      </a:r>
                      <a:r>
                        <a:rPr lang="ja-JP" altLang="en-US" sz="1600" u="sng" dirty="0">
                          <a:solidFill>
                            <a:srgbClr val="FF0000"/>
                          </a:solidFill>
                          <a:latin typeface="BIZ UDPゴシック" panose="020B0400000000000000" pitchFamily="50" charset="-128"/>
                          <a:ea typeface="BIZ UDPゴシック" panose="020B0400000000000000" pitchFamily="50" charset="-128"/>
                        </a:rPr>
                        <a:t>車両保険</a:t>
                      </a:r>
                      <a:r>
                        <a:rPr lang="ja-JP" altLang="en-US" sz="1600" dirty="0">
                          <a:solidFill>
                            <a:schemeClr val="tx1"/>
                          </a:solidFill>
                          <a:latin typeface="BIZ UDPゴシック" panose="020B0400000000000000" pitchFamily="50" charset="-128"/>
                          <a:ea typeface="BIZ UDPゴシック" panose="020B0400000000000000" pitchFamily="50" charset="-128"/>
                        </a:rPr>
                        <a:t>：偶然な事故によって、自動車が損害を受けた場合に保険金が支払われる。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　補償する損害の種類によって複数のタイプから選択できる商品もあり、</a:t>
                      </a:r>
                      <a:r>
                        <a:rPr lang="ja-JP" altLang="en-US" sz="1600" u="sng" dirty="0">
                          <a:solidFill>
                            <a:srgbClr val="FF0000"/>
                          </a:solidFill>
                          <a:latin typeface="BIZ UDPゴシック" panose="020B0400000000000000" pitchFamily="50" charset="-128"/>
                          <a:ea typeface="BIZ UDPゴシック" panose="020B0400000000000000" pitchFamily="50" charset="-128"/>
                        </a:rPr>
                        <a:t>補償範囲を限定するほど保険料は安くなる</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600" b="0" dirty="0">
                          <a:solidFill>
                            <a:srgbClr val="C00000"/>
                          </a:solidFill>
                          <a:latin typeface="BIZ UDPゴシック" panose="020B0400000000000000" pitchFamily="50" charset="-128"/>
                          <a:ea typeface="BIZ UDPゴシック" panose="020B0400000000000000" pitchFamily="50" charset="-128"/>
                        </a:rPr>
                        <a:t>　　　　　　　　　　　　　　　　　</a:t>
                      </a:r>
                      <a:r>
                        <a:rPr lang="en-US" altLang="ja-JP" sz="1200" b="0" dirty="0">
                          <a:solidFill>
                            <a:srgbClr val="C00000"/>
                          </a:solidFill>
                          <a:latin typeface="BIZ UDPゴシック" panose="020B0400000000000000" pitchFamily="50" charset="-128"/>
                          <a:ea typeface="BIZ UDPゴシック" panose="020B0400000000000000" pitchFamily="50" charset="-128"/>
                        </a:rPr>
                        <a:t>※</a:t>
                      </a:r>
                      <a:r>
                        <a:rPr lang="ja-JP" altLang="en-US" sz="1200" b="0" dirty="0">
                          <a:latin typeface="BIZ UDPゴシック" panose="020B0400000000000000" pitchFamily="50" charset="-128"/>
                          <a:ea typeface="BIZ UDPゴシック" panose="020B0400000000000000" pitchFamily="50" charset="-128"/>
                        </a:rPr>
                        <a:t>相手自動車およびその運転者または所有者が確認された場合に限り、補償される。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2322090"/>
                  </a:ext>
                </a:extLst>
              </a:tr>
              <a:tr h="258053">
                <a:tc>
                  <a:txBody>
                    <a:bodyPr/>
                    <a:lstStyle/>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r>
                        <a:rPr lang="en-US" altLang="ja-JP" sz="1600" dirty="0">
                          <a:solidFill>
                            <a:schemeClr val="tx1"/>
                          </a:solidFill>
                          <a:latin typeface="BIZ UDゴシック" panose="020B0400000000000000" pitchFamily="49" charset="-128"/>
                          <a:ea typeface="BIZ UDゴシック" panose="020B0400000000000000" pitchFamily="49" charset="-128"/>
                        </a:rPr>
                        <a:t>※</a:t>
                      </a:r>
                      <a:r>
                        <a:rPr lang="ja-JP" altLang="en-US" sz="1600" u="sng" dirty="0">
                          <a:solidFill>
                            <a:srgbClr val="FF0000"/>
                          </a:solidFill>
                          <a:latin typeface="BIZ UDゴシック" panose="020B0400000000000000" pitchFamily="49" charset="-128"/>
                          <a:ea typeface="BIZ UDゴシック" panose="020B0400000000000000" pitchFamily="49" charset="-128"/>
                        </a:rPr>
                        <a:t>１日自動車保険</a:t>
                      </a:r>
                      <a:r>
                        <a:rPr lang="ja-JP" altLang="en-US" sz="1600" dirty="0">
                          <a:solidFill>
                            <a:schemeClr val="tx1"/>
                          </a:solidFill>
                          <a:latin typeface="BIZ UDゴシック" panose="020B0400000000000000" pitchFamily="49" charset="-128"/>
                          <a:ea typeface="BIZ UDゴシック" panose="020B0400000000000000" pitchFamily="49" charset="-128"/>
                        </a:rPr>
                        <a:t>：友人や親の車を借りて運転するときの事故に対応。１日単位で、補償内容に応じて</a:t>
                      </a:r>
                      <a:r>
                        <a:rPr lang="en-US" altLang="ja-JP" sz="1600" dirty="0">
                          <a:solidFill>
                            <a:schemeClr val="tx1"/>
                          </a:solidFill>
                          <a:latin typeface="BIZ UDゴシック" panose="020B0400000000000000" pitchFamily="49" charset="-128"/>
                          <a:ea typeface="BIZ UDゴシック" panose="020B0400000000000000" pitchFamily="49" charset="-128"/>
                        </a:rPr>
                        <a:t>500</a:t>
                      </a:r>
                      <a:r>
                        <a:rPr lang="ja-JP" altLang="en-US" sz="1600" dirty="0">
                          <a:solidFill>
                            <a:schemeClr val="tx1"/>
                          </a:solidFill>
                          <a:latin typeface="BIZ UDゴシック" panose="020B0400000000000000" pitchFamily="49" charset="-128"/>
                          <a:ea typeface="BIZ UDゴシック" panose="020B0400000000000000" pitchFamily="49" charset="-128"/>
                        </a:rPr>
                        <a:t>円から加入できる。スマホやコンビニなどで簡単に加入が可能。</a:t>
                      </a:r>
                      <a:endParaRPr lang="en-US" altLang="ja-JP" sz="1600" dirty="0">
                        <a:solidFill>
                          <a:schemeClr val="tx1"/>
                        </a:solidFill>
                        <a:latin typeface="BIZ UDゴシック" panose="020B0400000000000000" pitchFamily="49" charset="-128"/>
                        <a:ea typeface="BIZ UDゴシック" panose="020B0400000000000000"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8440760"/>
                  </a:ext>
                </a:extLst>
              </a:tr>
              <a:tr h="258053">
                <a:tc>
                  <a:txBody>
                    <a:bodyPr/>
                    <a:lstStyle/>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b="0" kern="0" dirty="0">
                          <a:solidFill>
                            <a:srgbClr val="0000FF"/>
                          </a:solidFill>
                          <a:latin typeface="BIZ UDゴシック" panose="020B0400000000000000" pitchFamily="49" charset="-128"/>
                          <a:ea typeface="BIZ UDゴシック" panose="020B0400000000000000" pitchFamily="49" charset="-128"/>
                        </a:rPr>
                        <a:t>出典＞</a:t>
                      </a:r>
                      <a:r>
                        <a:rPr lang="ja-JP" altLang="en-US" sz="1200" kern="0" dirty="0">
                          <a:solidFill>
                            <a:srgbClr val="0000FF"/>
                          </a:solidFill>
                          <a:latin typeface="BIZ UDゴシック" panose="020B0400000000000000" pitchFamily="49" charset="-128"/>
                          <a:ea typeface="BIZ UDゴシック" panose="020B0400000000000000" pitchFamily="49" charset="-128"/>
                        </a:rPr>
                        <a:t>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15</a:t>
                      </a:r>
                      <a:r>
                        <a:rPr lang="ja-JP" altLang="en-US" sz="1200" kern="0" dirty="0">
                          <a:solidFill>
                            <a:srgbClr val="0000FF"/>
                          </a:solidFill>
                          <a:latin typeface="BIZ UDゴシック" panose="020B0400000000000000" pitchFamily="49" charset="-128"/>
                          <a:ea typeface="BIZ UDゴシック" panose="020B0400000000000000" pitchFamily="49" charset="-128"/>
                        </a:rPr>
                        <a:t>頁、</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p>
                      <a:pPr marL="173038" marR="0" lvl="0" indent="-173038"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　　　　日本損害保険協会ホームページ＞「損害保険Ｑ＆Ａ」</a:t>
                      </a:r>
                      <a:r>
                        <a:rPr lang="en-US" altLang="ja-JP" sz="1200" kern="0" dirty="0">
                          <a:solidFill>
                            <a:srgbClr val="0000FF"/>
                          </a:solidFill>
                          <a:latin typeface="BIZ UDゴシック" panose="020B0400000000000000" pitchFamily="49" charset="-128"/>
                          <a:ea typeface="BIZ UDゴシック" panose="020B0400000000000000" pitchFamily="49" charset="-128"/>
                        </a:rPr>
                        <a:t>(2022</a:t>
                      </a:r>
                      <a:r>
                        <a:rPr lang="ja-JP" altLang="en-US" sz="1200" kern="0" dirty="0">
                          <a:solidFill>
                            <a:srgbClr val="0000FF"/>
                          </a:solidFill>
                          <a:latin typeface="BIZ UDゴシック" panose="020B0400000000000000" pitchFamily="49" charset="-128"/>
                          <a:ea typeface="BIZ UDゴシック" panose="020B0400000000000000" pitchFamily="49" charset="-128"/>
                        </a:rPr>
                        <a:t>年</a:t>
                      </a:r>
                      <a:r>
                        <a:rPr lang="en-US" altLang="ja-JP" sz="1200" kern="0" dirty="0">
                          <a:solidFill>
                            <a:srgbClr val="0000FF"/>
                          </a:solidFill>
                          <a:latin typeface="BIZ UDゴシック" panose="020B0400000000000000" pitchFamily="49" charset="-128"/>
                          <a:ea typeface="BIZ UDゴシック" panose="020B0400000000000000" pitchFamily="49" charset="-128"/>
                        </a:rPr>
                        <a:t>3</a:t>
                      </a:r>
                      <a:r>
                        <a:rPr lang="ja-JP" altLang="en-US" sz="1200" kern="0" dirty="0">
                          <a:solidFill>
                            <a:srgbClr val="0000FF"/>
                          </a:solidFill>
                          <a:latin typeface="BIZ UDゴシック" panose="020B0400000000000000" pitchFamily="49" charset="-128"/>
                          <a:ea typeface="BIZ UDゴシック" panose="020B0400000000000000" pitchFamily="49" charset="-128"/>
                        </a:rPr>
                        <a:t>月改訂</a:t>
                      </a:r>
                      <a:r>
                        <a:rPr lang="en-US" altLang="ja-JP"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kern="0" dirty="0">
                          <a:solidFill>
                            <a:srgbClr val="0000FF"/>
                          </a:solidFill>
                          <a:latin typeface="BIZ UDゴシック" panose="020B0400000000000000" pitchFamily="49" charset="-128"/>
                          <a:ea typeface="BIZ UDゴシック" panose="020B0400000000000000" pitchFamily="49" charset="-128"/>
                        </a:rPr>
                        <a:t>＞問</a:t>
                      </a:r>
                      <a:r>
                        <a:rPr lang="en-US" altLang="ja-JP" sz="1200" kern="0" dirty="0">
                          <a:solidFill>
                            <a:srgbClr val="0000FF"/>
                          </a:solidFill>
                          <a:latin typeface="BIZ UDゴシック" panose="020B0400000000000000" pitchFamily="49" charset="-128"/>
                          <a:ea typeface="BIZ UDゴシック" panose="020B0400000000000000" pitchFamily="49" charset="-128"/>
                        </a:rPr>
                        <a:t>15</a:t>
                      </a:r>
                      <a:r>
                        <a:rPr lang="ja-JP" altLang="en-US" sz="1200" kern="0" dirty="0">
                          <a:solidFill>
                            <a:srgbClr val="0000FF"/>
                          </a:solidFill>
                          <a:latin typeface="BIZ UDゴシック" panose="020B0400000000000000" pitchFamily="49" charset="-128"/>
                          <a:ea typeface="BIZ UDゴシック" panose="020B0400000000000000" pitchFamily="49" charset="-128"/>
                        </a:rPr>
                        <a:t>を基に作成。</a:t>
                      </a:r>
                      <a:endParaRPr lang="en-US" altLang="ja-JP" sz="1200" b="1" dirty="0">
                        <a:solidFill>
                          <a:srgbClr val="FF0000"/>
                        </a:solidFill>
                        <a:latin typeface="BIZ UDゴシック" panose="020B0400000000000000" pitchFamily="49" charset="-128"/>
                        <a:ea typeface="BIZ UDゴシック" panose="020B0400000000000000" pitchFamily="49"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1662950835"/>
                  </a:ext>
                </a:extLst>
              </a:tr>
            </a:tbl>
          </a:graphicData>
        </a:graphic>
      </p:graphicFrame>
      <p:pic>
        <p:nvPicPr>
          <p:cNvPr id="4" name="図 3" descr="文字と写真のスクリーンショット&#10;&#10;自動的に生成された説明">
            <a:extLst>
              <a:ext uri="{FF2B5EF4-FFF2-40B4-BE49-F238E27FC236}">
                <a16:creationId xmlns:a16="http://schemas.microsoft.com/office/drawing/2014/main" id="{84EE155C-49A7-C197-FBAF-7B2E86F77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43" y="3458109"/>
            <a:ext cx="8272232" cy="1573971"/>
          </a:xfrm>
          <a:prstGeom prst="rect">
            <a:avLst/>
          </a:prstGeom>
        </p:spPr>
      </p:pic>
    </p:spTree>
    <p:extLst>
      <p:ext uri="{BB962C8B-B14F-4D97-AF65-F5344CB8AC3E}">
        <p14:creationId xmlns:p14="http://schemas.microsoft.com/office/powerpoint/2010/main" val="1569992759"/>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2"/>
          <p:cNvSpPr>
            <a:spLocks noGrp="1"/>
          </p:cNvSpPr>
          <p:nvPr>
            <p:ph type="sldNum" sz="quarter" idx="11"/>
          </p:nvPr>
        </p:nvSpPr>
        <p:spPr>
          <a:xfrm>
            <a:off x="8057962" y="6387721"/>
            <a:ext cx="417442" cy="318054"/>
          </a:xfrm>
          <a:noFill/>
        </p:spPr>
        <p:txBody>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25</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3" name="表 3">
            <a:extLst>
              <a:ext uri="{FF2B5EF4-FFF2-40B4-BE49-F238E27FC236}">
                <a16:creationId xmlns:a16="http://schemas.microsoft.com/office/drawing/2014/main" id="{BA8D3756-0175-427B-B694-CED76BE9B0AF}"/>
              </a:ext>
            </a:extLst>
          </p:cNvPr>
          <p:cNvGraphicFramePr>
            <a:graphicFrameLocks noGrp="1"/>
          </p:cNvGraphicFramePr>
          <p:nvPr>
            <p:extLst>
              <p:ext uri="{D42A27DB-BD31-4B8C-83A1-F6EECF244321}">
                <p14:modId xmlns:p14="http://schemas.microsoft.com/office/powerpoint/2010/main" val="1500089363"/>
              </p:ext>
            </p:extLst>
          </p:nvPr>
        </p:nvGraphicFramePr>
        <p:xfrm>
          <a:off x="275305" y="936082"/>
          <a:ext cx="8721209" cy="5821680"/>
        </p:xfrm>
        <a:graphic>
          <a:graphicData uri="http://schemas.openxmlformats.org/drawingml/2006/table">
            <a:tbl>
              <a:tblPr firstRow="1" bandRow="1">
                <a:tableStyleId>{5940675A-B579-460E-94D1-54222C63F5DA}</a:tableStyleId>
              </a:tblPr>
              <a:tblGrid>
                <a:gridCol w="393289">
                  <a:extLst>
                    <a:ext uri="{9D8B030D-6E8A-4147-A177-3AD203B41FA5}">
                      <a16:colId xmlns:a16="http://schemas.microsoft.com/office/drawing/2014/main" val="2842478368"/>
                    </a:ext>
                  </a:extLst>
                </a:gridCol>
                <a:gridCol w="1042219">
                  <a:extLst>
                    <a:ext uri="{9D8B030D-6E8A-4147-A177-3AD203B41FA5}">
                      <a16:colId xmlns:a16="http://schemas.microsoft.com/office/drawing/2014/main" val="899144770"/>
                    </a:ext>
                  </a:extLst>
                </a:gridCol>
                <a:gridCol w="796413">
                  <a:extLst>
                    <a:ext uri="{9D8B030D-6E8A-4147-A177-3AD203B41FA5}">
                      <a16:colId xmlns:a16="http://schemas.microsoft.com/office/drawing/2014/main" val="3419270911"/>
                    </a:ext>
                  </a:extLst>
                </a:gridCol>
                <a:gridCol w="2635045">
                  <a:extLst>
                    <a:ext uri="{9D8B030D-6E8A-4147-A177-3AD203B41FA5}">
                      <a16:colId xmlns:a16="http://schemas.microsoft.com/office/drawing/2014/main" val="568982802"/>
                    </a:ext>
                  </a:extLst>
                </a:gridCol>
                <a:gridCol w="796413">
                  <a:extLst>
                    <a:ext uri="{9D8B030D-6E8A-4147-A177-3AD203B41FA5}">
                      <a16:colId xmlns:a16="http://schemas.microsoft.com/office/drawing/2014/main" val="3672366188"/>
                    </a:ext>
                  </a:extLst>
                </a:gridCol>
                <a:gridCol w="2664542">
                  <a:extLst>
                    <a:ext uri="{9D8B030D-6E8A-4147-A177-3AD203B41FA5}">
                      <a16:colId xmlns:a16="http://schemas.microsoft.com/office/drawing/2014/main" val="2638594397"/>
                    </a:ext>
                  </a:extLst>
                </a:gridCol>
                <a:gridCol w="393288">
                  <a:extLst>
                    <a:ext uri="{9D8B030D-6E8A-4147-A177-3AD203B41FA5}">
                      <a16:colId xmlns:a16="http://schemas.microsoft.com/office/drawing/2014/main" val="2280792391"/>
                    </a:ext>
                  </a:extLst>
                </a:gridCol>
              </a:tblGrid>
              <a:tr h="265369">
                <a:tc gridSpan="7">
                  <a:txBody>
                    <a:bodyPr/>
                    <a:lstStyle/>
                    <a:p>
                      <a:r>
                        <a:rPr kumimoji="1" lang="ja-JP" altLang="en-US" sz="1600" dirty="0">
                          <a:latin typeface="BIZ UDPゴシック" panose="020B0400000000000000" pitchFamily="50" charset="-128"/>
                          <a:ea typeface="BIZ UDPゴシック" panose="020B0400000000000000" pitchFamily="50" charset="-128"/>
                        </a:rPr>
                        <a:t>〇自転車事故に備える保険：個人賠償責任保険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特約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、傷害保険</a:t>
                      </a:r>
                    </a:p>
                  </a:txBody>
                  <a:tcPr>
                    <a:solidFill>
                      <a:srgbClr val="66FFFF"/>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938961461"/>
                  </a:ext>
                </a:extLst>
              </a:tr>
              <a:tr h="265369">
                <a:tc gridSpan="7">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980823173"/>
                  </a:ext>
                </a:extLst>
              </a:tr>
              <a:tr h="265369">
                <a:tc rowSpan="9">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4">
                  <a:txBody>
                    <a:bodyPr/>
                    <a:lstStyle/>
                    <a:p>
                      <a:pPr algn="ctr"/>
                      <a:r>
                        <a:rPr kumimoji="1" lang="ja-JP" altLang="en-US" sz="1600" dirty="0">
                          <a:latin typeface="BIZ UDPゴシック" panose="020B0400000000000000" pitchFamily="50" charset="-128"/>
                          <a:ea typeface="BIZ UDPゴシック" panose="020B0400000000000000" pitchFamily="50" charset="-128"/>
                        </a:rPr>
                        <a:t>くるま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7">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自賠責保険</a:t>
                      </a:r>
                      <a:endParaRPr kumimoji="1" lang="en-US" altLang="ja-JP"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solidFill>
                      <a:srgbClr val="CCFFCC"/>
                    </a:solidFill>
                  </a:tcPr>
                </a:tc>
                <a:tc rowSpan="2"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ap="flat" cmpd="sng" algn="ctr">
                      <a:noFill/>
                      <a:prstDash val="solid"/>
                      <a:round/>
                      <a:headEnd type="none" w="med" len="med"/>
                      <a:tailEnd type="none" w="med" len="med"/>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08158083"/>
                  </a:ext>
                </a:extLst>
              </a:tr>
              <a:tr h="0">
                <a:tc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mpd="sng">
                      <a:noFill/>
                    </a:lnR>
                    <a:lnB w="38100" cap="flat" cmpd="sng" algn="ctr">
                      <a:solidFill>
                        <a:srgbClr val="0000FF"/>
                      </a:solidFill>
                      <a:prstDash val="solid"/>
                      <a:round/>
                      <a:headEnd type="none" w="med" len="med"/>
                      <a:tailEnd type="none" w="med" len="med"/>
                    </a:lnB>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9382153"/>
                  </a:ext>
                </a:extLst>
              </a:tr>
              <a:tr h="0">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a:txBody>
                    <a:bodyPr/>
                    <a:lstStyle/>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自動車保険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・対人賠償保険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・対物賠償保険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・人身傷害保険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・搭乗者傷害保険</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l"/>
                      <a:r>
                        <a:rPr kumimoji="1" lang="ja-JP" altLang="en-US" sz="1600" dirty="0">
                          <a:solidFill>
                            <a:schemeClr val="tx1"/>
                          </a:solidFill>
                          <a:latin typeface="BIZ UDPゴシック" panose="020B0400000000000000" pitchFamily="50" charset="-128"/>
                          <a:ea typeface="BIZ UDPゴシック" panose="020B0400000000000000" pitchFamily="50" charset="-128"/>
                        </a:rPr>
                        <a:t>・車両保険　　　　　など</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txBody>
                  <a:tcPr anchor="ct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CCFFCC"/>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0000FF"/>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BIZ UDPゴシック" panose="020B0400000000000000" pitchFamily="50" charset="-128"/>
                          <a:ea typeface="BIZ UDPゴシック" panose="020B0400000000000000" pitchFamily="50" charset="-128"/>
                        </a:rPr>
                        <a:t>個人賠償責任保険</a:t>
                      </a:r>
                      <a:r>
                        <a:rPr kumimoji="1" lang="en-US" altLang="ja-JP" sz="1600" dirty="0">
                          <a:solidFill>
                            <a:srgbClr val="FF0000"/>
                          </a:solidFill>
                          <a:latin typeface="BIZ UDPゴシック" panose="020B0400000000000000" pitchFamily="50" charset="-128"/>
                          <a:ea typeface="BIZ UDPゴシック" panose="020B0400000000000000" pitchFamily="50" charset="-128"/>
                        </a:rPr>
                        <a:t>(</a:t>
                      </a:r>
                      <a:r>
                        <a:rPr kumimoji="1" lang="ja-JP" altLang="en-US" sz="1600" dirty="0">
                          <a:solidFill>
                            <a:srgbClr val="FF0000"/>
                          </a:solidFill>
                          <a:latin typeface="BIZ UDPゴシック" panose="020B0400000000000000" pitchFamily="50" charset="-128"/>
                          <a:ea typeface="BIZ UDPゴシック" panose="020B0400000000000000" pitchFamily="50" charset="-128"/>
                        </a:rPr>
                        <a:t>特約</a:t>
                      </a:r>
                      <a:r>
                        <a:rPr kumimoji="1" lang="en-US" altLang="ja-JP" sz="1600" dirty="0">
                          <a:solidFill>
                            <a:srgbClr val="FF0000"/>
                          </a:solidFill>
                          <a:latin typeface="BIZ UDPゴシック" panose="020B0400000000000000" pitchFamily="50" charset="-128"/>
                          <a:ea typeface="BIZ UDPゴシック" panose="020B0400000000000000" pitchFamily="50" charset="-128"/>
                        </a:rPr>
                        <a:t>)</a:t>
                      </a:r>
                      <a:endParaRPr kumimoji="1" lang="ja-JP" altLang="en-US" sz="1600" dirty="0">
                        <a:solidFill>
                          <a:srgbClr val="FF0000"/>
                        </a:solidFill>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66FFFF"/>
                    </a:solidFill>
                  </a:tcPr>
                </a:tc>
                <a:tc rowSpan="2">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32014961"/>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38100" cap="flat" cmpd="sng" algn="ctr">
                      <a:solidFill>
                        <a:srgbClr val="0000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658467"/>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tcPr>
                </a:tc>
                <a:tc rowSpan="2" gridSpan="3">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192226"/>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sz="1600" dirty="0">
                          <a:latin typeface="BIZ UDPゴシック" panose="020B0400000000000000" pitchFamily="50" charset="-128"/>
                          <a:ea typeface="BIZ UDPゴシック" panose="020B0400000000000000" pitchFamily="50" charset="-128"/>
                        </a:rPr>
                        <a:t>すまい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FF"/>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火災保険</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建物</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CCFF"/>
                    </a:solidFill>
                  </a:tcPr>
                </a:tc>
                <a:tc gridSpan="3" vMerge="1">
                  <a:txBody>
                    <a:bodyPr/>
                    <a:lstStyle/>
                    <a:p>
                      <a:endParaRPr kumimoji="1" lang="en-US" altLang="ja-JP"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911103"/>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火災保険</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家財</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lnL w="38100" cap="flat" cmpd="sng" algn="ctr">
                      <a:solidFill>
                        <a:srgbClr val="0000FF"/>
                      </a:solidFill>
                      <a:prstDash val="solid"/>
                      <a:round/>
                      <a:headEnd type="none" w="med" len="med"/>
                      <a:tailEnd type="none" w="med" len="med"/>
                    </a:lnL>
                    <a:lnR w="38100" cap="flat" cmpd="sng" algn="ctr">
                      <a:solidFill>
                        <a:srgbClr val="0000FF"/>
                      </a:solidFill>
                      <a:prstDash val="solid"/>
                      <a:round/>
                      <a:headEnd type="none" w="med" len="med"/>
                      <a:tailEnd type="none" w="med" len="med"/>
                    </a:lnR>
                    <a:lnT w="38100" cap="flat" cmpd="sng" algn="ctr">
                      <a:solidFill>
                        <a:srgbClr val="0000FF"/>
                      </a:solidFill>
                      <a:prstDash val="solid"/>
                      <a:round/>
                      <a:headEnd type="none" w="med" len="med"/>
                      <a:tailEnd type="none" w="med" len="med"/>
                    </a:lnT>
                    <a:lnB w="38100" cap="flat" cmpd="sng" algn="ctr">
                      <a:solidFill>
                        <a:srgbClr val="0000FF"/>
                      </a:solidFill>
                      <a:prstDash val="solid"/>
                      <a:round/>
                      <a:headEnd type="none" w="med" len="med"/>
                      <a:tailEnd type="none" w="med" len="med"/>
                    </a:lnB>
                    <a:solidFill>
                      <a:srgbClr val="FFCCFF"/>
                    </a:solidFill>
                  </a:tcPr>
                </a:tc>
                <a:tc>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38100" cap="flat" cmpd="sng" algn="ctr">
                      <a:solidFill>
                        <a:srgbClr val="0000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600" dirty="0">
                          <a:latin typeface="BIZ UDPゴシック" panose="020B0400000000000000" pitchFamily="50" charset="-128"/>
                          <a:ea typeface="BIZ UDPゴシック" panose="020B0400000000000000" pitchFamily="50" charset="-128"/>
                        </a:rPr>
                        <a:t>借家人賠償責任保険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特約</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6075423"/>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5">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mpd="sng">
                      <a:noFill/>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614659007"/>
                  </a:ext>
                </a:extLst>
              </a:tr>
              <a:tr h="265369">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mpd="sng">
                      <a:noFill/>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地震保険</a:t>
                      </a:r>
                      <a:endParaRPr kumimoji="1" lang="en-US" altLang="ja-JP" sz="1600" dirty="0">
                        <a:latin typeface="BIZ UDPゴシック" panose="020B0400000000000000" pitchFamily="50" charset="-128"/>
                        <a:ea typeface="BIZ UDPゴシック" panose="020B0400000000000000" pitchFamily="50" charset="-128"/>
                      </a:endParaRPr>
                    </a:p>
                  </a:txBody>
                  <a:tcPr anchor="ctr">
                    <a:solidFill>
                      <a:srgbClr val="FFCCFF"/>
                    </a:solidFill>
                  </a:tcPr>
                </a:tc>
                <a:tc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mpd="sng">
                      <a:noFill/>
                    </a:lnB>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79166474"/>
                  </a:ext>
                </a:extLst>
              </a:tr>
              <a:tr h="265369">
                <a:tc gridSpan="7">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95811992"/>
                  </a:ext>
                </a:extLst>
              </a:tr>
              <a:tr h="265369">
                <a:tc rowSpan="4">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rowSpan="3">
                  <a:txBody>
                    <a:bodyPr/>
                    <a:lstStyle/>
                    <a:p>
                      <a:pPr algn="ctr"/>
                      <a:r>
                        <a:rPr kumimoji="1" lang="ja-JP" altLang="en-US" sz="1600" dirty="0">
                          <a:latin typeface="BIZ UDPゴシック" panose="020B0400000000000000" pitchFamily="50" charset="-128"/>
                          <a:ea typeface="BIZ UDPゴシック" panose="020B0400000000000000" pitchFamily="50" charset="-128"/>
                        </a:rPr>
                        <a:t>からだ</a:t>
                      </a:r>
                    </a:p>
                  </a:txBody>
                  <a:tcPr anchor="ctr">
                    <a:solidFill>
                      <a:srgbClr val="FFFFCC"/>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1600" dirty="0">
                          <a:solidFill>
                            <a:srgbClr val="FF3300"/>
                          </a:solidFill>
                          <a:latin typeface="BIZ UDPゴシック" panose="020B0400000000000000" pitchFamily="50" charset="-128"/>
                          <a:ea typeface="BIZ UDPゴシック" panose="020B0400000000000000" pitchFamily="50" charset="-128"/>
                        </a:rPr>
                        <a:t>傷害保険</a:t>
                      </a:r>
                      <a:endParaRPr kumimoji="1" lang="en-US" altLang="ja-JP" sz="1600" dirty="0">
                        <a:solidFill>
                          <a:srgbClr val="FF3300"/>
                        </a:solidFill>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CC"/>
                    </a:solidFill>
                  </a:tcPr>
                </a:tc>
                <a:tc rowSpan="4"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T w="12700" cap="flat" cmpd="sng" algn="ctr">
                      <a:noFill/>
                      <a:prstDash val="solid"/>
                      <a:round/>
                      <a:headEnd type="none" w="med" len="med"/>
                      <a:tailEnd type="none" w="med" len="med"/>
                    </a:lnT>
                  </a:tcPr>
                </a:tc>
                <a:tc rowSpan="4"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rowSpan="4"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77191132"/>
                  </a:ext>
                </a:extLst>
              </a:tr>
              <a:tr h="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145938269"/>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rowSpan="2">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海外旅行保険</a:t>
                      </a:r>
                    </a:p>
                  </a:txBody>
                  <a:tcPr>
                    <a:lnT w="12700" cap="flat" cmpd="sng" algn="ctr">
                      <a:solidFill>
                        <a:schemeClr val="tx1"/>
                      </a:solidFill>
                      <a:prstDash val="solid"/>
                      <a:round/>
                      <a:headEnd type="none" w="med" len="med"/>
                      <a:tailEnd type="none" w="med" len="med"/>
                    </a:lnT>
                    <a:solidFill>
                      <a:srgbClr val="FFFFCC"/>
                    </a:solidFill>
                  </a:tcPr>
                </a:tc>
                <a:tc gridSpan="3"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81899026"/>
                  </a:ext>
                </a:extLst>
              </a:tr>
              <a:tr h="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29506636"/>
                  </a:ext>
                </a:extLst>
              </a:tr>
            </a:tbl>
          </a:graphicData>
        </a:graphic>
      </p:graphicFrame>
      <p:cxnSp>
        <p:nvCxnSpPr>
          <p:cNvPr id="4" name="直線コネクタ 3">
            <a:extLst>
              <a:ext uri="{FF2B5EF4-FFF2-40B4-BE49-F238E27FC236}">
                <a16:creationId xmlns:a16="http://schemas.microsoft.com/office/drawing/2014/main" id="{37666C31-3E70-43F0-AA12-C54427CB4BAB}"/>
              </a:ext>
            </a:extLst>
          </p:cNvPr>
          <p:cNvCxnSpPr>
            <a:cxnSpLocks/>
          </p:cNvCxnSpPr>
          <p:nvPr/>
        </p:nvCxnSpPr>
        <p:spPr>
          <a:xfrm flipH="1">
            <a:off x="1700983" y="2310580"/>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B38D8CF-EBC3-4626-BF21-8EB1F2418CA7}"/>
              </a:ext>
            </a:extLst>
          </p:cNvPr>
          <p:cNvCxnSpPr>
            <a:cxnSpLocks/>
          </p:cNvCxnSpPr>
          <p:nvPr/>
        </p:nvCxnSpPr>
        <p:spPr>
          <a:xfrm>
            <a:off x="2153263" y="1671483"/>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E7F5F79-2C34-464F-B10D-3C28DE1DFE12}"/>
              </a:ext>
            </a:extLst>
          </p:cNvPr>
          <p:cNvCxnSpPr>
            <a:cxnSpLocks/>
          </p:cNvCxnSpPr>
          <p:nvPr/>
        </p:nvCxnSpPr>
        <p:spPr>
          <a:xfrm>
            <a:off x="2153262" y="2895598"/>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60E5360-F421-4800-9D76-E5163076DF36}"/>
              </a:ext>
            </a:extLst>
          </p:cNvPr>
          <p:cNvCxnSpPr>
            <a:cxnSpLocks/>
          </p:cNvCxnSpPr>
          <p:nvPr/>
        </p:nvCxnSpPr>
        <p:spPr>
          <a:xfrm flipH="1">
            <a:off x="2153266" y="1680715"/>
            <a:ext cx="1" cy="1214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9D687DD-7BB8-455B-B2F1-6357FA5D6504}"/>
              </a:ext>
            </a:extLst>
          </p:cNvPr>
          <p:cNvCxnSpPr>
            <a:cxnSpLocks/>
          </p:cNvCxnSpPr>
          <p:nvPr/>
        </p:nvCxnSpPr>
        <p:spPr>
          <a:xfrm flipH="1">
            <a:off x="1700980" y="4682612"/>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F7B6345-77AA-4D61-B3D4-AB435F6780B0}"/>
              </a:ext>
            </a:extLst>
          </p:cNvPr>
          <p:cNvCxnSpPr>
            <a:cxnSpLocks/>
          </p:cNvCxnSpPr>
          <p:nvPr/>
        </p:nvCxnSpPr>
        <p:spPr>
          <a:xfrm>
            <a:off x="2153261" y="4291780"/>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1AE9F91-FF92-448D-9175-34F968F7563D}"/>
              </a:ext>
            </a:extLst>
          </p:cNvPr>
          <p:cNvCxnSpPr>
            <a:cxnSpLocks/>
          </p:cNvCxnSpPr>
          <p:nvPr/>
        </p:nvCxnSpPr>
        <p:spPr>
          <a:xfrm>
            <a:off x="2158173" y="5073444"/>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74AB9D0-9E17-4808-B1EB-D574561C111D}"/>
              </a:ext>
            </a:extLst>
          </p:cNvPr>
          <p:cNvCxnSpPr>
            <a:cxnSpLocks/>
          </p:cNvCxnSpPr>
          <p:nvPr/>
        </p:nvCxnSpPr>
        <p:spPr>
          <a:xfrm flipH="1">
            <a:off x="2153261" y="4291780"/>
            <a:ext cx="1" cy="781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6CB716B-CF8F-4571-9B29-FF6216CDEEF3}"/>
              </a:ext>
            </a:extLst>
          </p:cNvPr>
          <p:cNvCxnSpPr>
            <a:cxnSpLocks/>
          </p:cNvCxnSpPr>
          <p:nvPr/>
        </p:nvCxnSpPr>
        <p:spPr>
          <a:xfrm flipH="1">
            <a:off x="1700979" y="5955890"/>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151F0FE-E9D7-4F53-B2BC-7189382BBBC0}"/>
              </a:ext>
            </a:extLst>
          </p:cNvPr>
          <p:cNvCxnSpPr>
            <a:cxnSpLocks/>
          </p:cNvCxnSpPr>
          <p:nvPr/>
        </p:nvCxnSpPr>
        <p:spPr>
          <a:xfrm>
            <a:off x="2153261" y="5673212"/>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2F13146-693B-4E14-B0D2-CF42CCD5F442}"/>
              </a:ext>
            </a:extLst>
          </p:cNvPr>
          <p:cNvCxnSpPr>
            <a:cxnSpLocks/>
          </p:cNvCxnSpPr>
          <p:nvPr/>
        </p:nvCxnSpPr>
        <p:spPr>
          <a:xfrm>
            <a:off x="2153261" y="6277896"/>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5D013D9-8AAE-401F-A66D-6AF49FA3CADF}"/>
              </a:ext>
            </a:extLst>
          </p:cNvPr>
          <p:cNvCxnSpPr>
            <a:cxnSpLocks/>
          </p:cNvCxnSpPr>
          <p:nvPr/>
        </p:nvCxnSpPr>
        <p:spPr>
          <a:xfrm>
            <a:off x="2153260" y="5668297"/>
            <a:ext cx="0" cy="604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7FD52C5-B5CC-4F1F-8A26-33D7EA5F1488}"/>
              </a:ext>
            </a:extLst>
          </p:cNvPr>
          <p:cNvCxnSpPr>
            <a:cxnSpLocks/>
          </p:cNvCxnSpPr>
          <p:nvPr/>
        </p:nvCxnSpPr>
        <p:spPr>
          <a:xfrm flipH="1">
            <a:off x="5137358" y="2288156"/>
            <a:ext cx="791494" cy="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8F14398-12EB-41E4-A2A1-54E926EA4A58}"/>
              </a:ext>
            </a:extLst>
          </p:cNvPr>
          <p:cNvCxnSpPr>
            <a:cxnSpLocks/>
          </p:cNvCxnSpPr>
          <p:nvPr/>
        </p:nvCxnSpPr>
        <p:spPr>
          <a:xfrm flipH="1">
            <a:off x="5137358" y="2310580"/>
            <a:ext cx="791495" cy="198120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7FEFC1F-A5FA-4FDE-91E9-86B52B471EF9}"/>
              </a:ext>
            </a:extLst>
          </p:cNvPr>
          <p:cNvCxnSpPr>
            <a:cxnSpLocks/>
          </p:cNvCxnSpPr>
          <p:nvPr/>
        </p:nvCxnSpPr>
        <p:spPr>
          <a:xfrm flipH="1">
            <a:off x="5139811" y="2461156"/>
            <a:ext cx="789041" cy="3207141"/>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F28053E-D06C-45E3-83AE-A7075913AA86}"/>
              </a:ext>
            </a:extLst>
          </p:cNvPr>
          <p:cNvCxnSpPr>
            <a:cxnSpLocks/>
          </p:cNvCxnSpPr>
          <p:nvPr/>
        </p:nvCxnSpPr>
        <p:spPr>
          <a:xfrm flipH="1">
            <a:off x="5137358" y="4461387"/>
            <a:ext cx="791494" cy="0"/>
          </a:xfrm>
          <a:prstGeom prst="line">
            <a:avLst/>
          </a:prstGeom>
          <a:ln w="38100">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22" name="Rectangle 7">
            <a:extLst>
              <a:ext uri="{FF2B5EF4-FFF2-40B4-BE49-F238E27FC236}">
                <a16:creationId xmlns:a16="http://schemas.microsoft.com/office/drawing/2014/main" id="{C99E0B72-E3CB-406A-B017-96168F99CED4}"/>
              </a:ext>
            </a:extLst>
          </p:cNvPr>
          <p:cNvSpPr>
            <a:spLocks noChangeArrowheads="1"/>
          </p:cNvSpPr>
          <p:nvPr/>
        </p:nvSpPr>
        <p:spPr bwMode="auto">
          <a:xfrm>
            <a:off x="275305" y="186895"/>
            <a:ext cx="8701544"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4</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自転車事故に備える保険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518181551"/>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5" descr="step1_img_chicken"/>
          <p:cNvSpPr>
            <a:spLocks noChangeArrowheads="1"/>
          </p:cNvSpPr>
          <p:nvPr/>
        </p:nvSpPr>
        <p:spPr bwMode="auto">
          <a:xfrm>
            <a:off x="502722" y="2168525"/>
            <a:ext cx="2232025" cy="25209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33798" name="Rectangle 7" descr="eve_img01"/>
          <p:cNvSpPr>
            <a:spLocks noChangeArrowheads="1"/>
          </p:cNvSpPr>
          <p:nvPr/>
        </p:nvSpPr>
        <p:spPr bwMode="auto">
          <a:xfrm>
            <a:off x="6867214" y="3475201"/>
            <a:ext cx="2016125" cy="2592387"/>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10" name="Rectangle 4"/>
          <p:cNvSpPr>
            <a:spLocks noChangeArrowheads="1"/>
          </p:cNvSpPr>
          <p:nvPr/>
        </p:nvSpPr>
        <p:spPr bwMode="auto">
          <a:xfrm>
            <a:off x="383010" y="1424056"/>
            <a:ext cx="8493052" cy="627062"/>
          </a:xfrm>
          <a:prstGeom prst="rect">
            <a:avLst/>
          </a:prstGeom>
          <a:solidFill>
            <a:srgbClr val="CCFFCC"/>
          </a:solidFill>
          <a:ln w="38100" cmpd="dbl">
            <a:solidFill>
              <a:schemeClr val="tx1"/>
            </a:solidFill>
            <a:miter lim="800000"/>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4500" indent="-444500" eaLnBrk="1" hangingPunct="1">
              <a:spcBef>
                <a:spcPct val="0"/>
              </a:spcBef>
              <a:buFontTx/>
              <a:buNone/>
            </a:pPr>
            <a:r>
              <a:rPr kumimoji="0" lang="ja-JP" altLang="en-US" sz="2800" dirty="0">
                <a:latin typeface="BIZ UDPゴシック" panose="020B0400000000000000" pitchFamily="50" charset="-128"/>
                <a:ea typeface="BIZ UDPゴシック" panose="020B0400000000000000" pitchFamily="50" charset="-128"/>
              </a:rPr>
              <a:t>・自転車事故による賠償額の最高額は？</a:t>
            </a:r>
          </a:p>
        </p:txBody>
      </p:sp>
      <p:sp>
        <p:nvSpPr>
          <p:cNvPr id="13" name="Rectangle 6">
            <a:extLst>
              <a:ext uri="{FF2B5EF4-FFF2-40B4-BE49-F238E27FC236}">
                <a16:creationId xmlns:a16="http://schemas.microsoft.com/office/drawing/2014/main" id="{986FC34B-2AF7-4B27-B75B-0FAC1FC0DB4E}"/>
              </a:ext>
            </a:extLst>
          </p:cNvPr>
          <p:cNvSpPr>
            <a:spLocks noChangeArrowheads="1"/>
          </p:cNvSpPr>
          <p:nvPr/>
        </p:nvSpPr>
        <p:spPr bwMode="auto">
          <a:xfrm>
            <a:off x="3254832" y="2168525"/>
            <a:ext cx="3092296" cy="212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１：　</a:t>
            </a:r>
            <a:r>
              <a:rPr lang="en-US" altLang="ja-JP" sz="2800" dirty="0">
                <a:latin typeface="BIZ UDPゴシック" panose="020B0400000000000000" pitchFamily="50" charset="-128"/>
                <a:ea typeface="BIZ UDPゴシック" panose="020B0400000000000000" pitchFamily="50" charset="-128"/>
              </a:rPr>
              <a:t>1,500</a:t>
            </a:r>
            <a:r>
              <a:rPr lang="ja-JP" altLang="en-US" sz="2800" dirty="0">
                <a:latin typeface="BIZ UDPゴシック" panose="020B0400000000000000" pitchFamily="50" charset="-128"/>
                <a:ea typeface="BIZ UDPゴシック" panose="020B0400000000000000" pitchFamily="50" charset="-128"/>
              </a:rPr>
              <a:t>万円</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２：　</a:t>
            </a:r>
            <a:r>
              <a:rPr lang="en-US" altLang="ja-JP" sz="2800" dirty="0">
                <a:latin typeface="BIZ UDPゴシック" panose="020B0400000000000000" pitchFamily="50" charset="-128"/>
                <a:ea typeface="BIZ UDPゴシック" panose="020B0400000000000000" pitchFamily="50" charset="-128"/>
              </a:rPr>
              <a:t>5,500</a:t>
            </a:r>
            <a:r>
              <a:rPr lang="ja-JP" altLang="en-US" sz="2800" dirty="0">
                <a:latin typeface="BIZ UDPゴシック" panose="020B0400000000000000" pitchFamily="50" charset="-128"/>
                <a:ea typeface="BIZ UDPゴシック" panose="020B0400000000000000" pitchFamily="50" charset="-128"/>
              </a:rPr>
              <a:t>万円</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３：　</a:t>
            </a:r>
            <a:r>
              <a:rPr lang="en-US" altLang="ja-JP" sz="2800" dirty="0">
                <a:latin typeface="BIZ UDPゴシック" panose="020B0400000000000000" pitchFamily="50" charset="-128"/>
                <a:ea typeface="BIZ UDPゴシック" panose="020B0400000000000000" pitchFamily="50" charset="-128"/>
              </a:rPr>
              <a:t>9,500</a:t>
            </a:r>
            <a:r>
              <a:rPr lang="ja-JP" altLang="en-US" sz="2800" dirty="0">
                <a:latin typeface="BIZ UDPゴシック" panose="020B0400000000000000" pitchFamily="50" charset="-128"/>
                <a:ea typeface="BIZ UDPゴシック" panose="020B0400000000000000" pitchFamily="50" charset="-128"/>
              </a:rPr>
              <a:t>万円</a:t>
            </a:r>
            <a:endParaRPr lang="en-US" altLang="ja-JP" sz="2800" b="1"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buNone/>
            </a:pPr>
            <a:endParaRPr lang="en-US" altLang="ja-JP" dirty="0">
              <a:latin typeface="ＭＳ ゴシック" panose="020B0609070205080204" pitchFamily="49" charset="-128"/>
              <a:ea typeface="ＭＳ ゴシック" panose="020B0609070205080204" pitchFamily="49" charset="-128"/>
            </a:endParaRPr>
          </a:p>
          <a:p>
            <a:pPr marL="0" indent="0" eaLnBrk="1" hangingPunct="1">
              <a:buNone/>
            </a:pPr>
            <a:r>
              <a:rPr lang="en-US" altLang="ja-JP" dirty="0">
                <a:latin typeface="ＭＳ ゴシック" panose="020B0609070205080204" pitchFamily="49" charset="-128"/>
                <a:ea typeface="ＭＳ ゴシック" panose="020B0609070205080204" pitchFamily="49" charset="-128"/>
              </a:rPr>
              <a:t> </a:t>
            </a:r>
            <a:endParaRPr lang="ja-JP" altLang="en-US" dirty="0">
              <a:latin typeface="ＭＳ ゴシック" panose="020B0609070205080204" pitchFamily="49" charset="-128"/>
              <a:ea typeface="ＭＳ ゴシック" panose="020B0609070205080204" pitchFamily="49" charset="-128"/>
            </a:endParaRPr>
          </a:p>
        </p:txBody>
      </p:sp>
      <p:sp>
        <p:nvSpPr>
          <p:cNvPr id="14" name="Text Box 4">
            <a:extLst>
              <a:ext uri="{FF2B5EF4-FFF2-40B4-BE49-F238E27FC236}">
                <a16:creationId xmlns:a16="http://schemas.microsoft.com/office/drawing/2014/main" id="{536FFE54-7A44-494E-8E97-1FAA3C052384}"/>
              </a:ext>
            </a:extLst>
          </p:cNvPr>
          <p:cNvSpPr txBox="1">
            <a:spLocks noChangeArrowheads="1"/>
          </p:cNvSpPr>
          <p:nvPr/>
        </p:nvSpPr>
        <p:spPr bwMode="auto">
          <a:xfrm>
            <a:off x="383010" y="881562"/>
            <a:ext cx="8500329"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　問題６</a:t>
            </a:r>
          </a:p>
        </p:txBody>
      </p:sp>
      <p:sp>
        <p:nvSpPr>
          <p:cNvPr id="15" name="スライド番号プレースホルダー 2">
            <a:extLst>
              <a:ext uri="{FF2B5EF4-FFF2-40B4-BE49-F238E27FC236}">
                <a16:creationId xmlns:a16="http://schemas.microsoft.com/office/drawing/2014/main" id="{E08E5092-2000-4377-96EE-48AFFC1D470C}"/>
              </a:ext>
            </a:extLst>
          </p:cNvPr>
          <p:cNvSpPr txBox="1">
            <a:spLocks/>
          </p:cNvSpPr>
          <p:nvPr/>
        </p:nvSpPr>
        <p:spPr>
          <a:xfrm>
            <a:off x="8088921" y="6301997"/>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26</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2" name="Rectangle 7">
            <a:extLst>
              <a:ext uri="{FF2B5EF4-FFF2-40B4-BE49-F238E27FC236}">
                <a16:creationId xmlns:a16="http://schemas.microsoft.com/office/drawing/2014/main" id="{FCCADF9B-0CAD-4327-9E6D-D6A0B1DB2AC6}"/>
              </a:ext>
            </a:extLst>
          </p:cNvPr>
          <p:cNvSpPr>
            <a:spLocks noChangeArrowheads="1"/>
          </p:cNvSpPr>
          <p:nvPr/>
        </p:nvSpPr>
        <p:spPr bwMode="auto">
          <a:xfrm>
            <a:off x="339268" y="208033"/>
            <a:ext cx="8544071"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4</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自転車事故に備える保険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910212292"/>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A412BEAF-9006-4CC7-9146-31A936C5D0B5}"/>
              </a:ext>
            </a:extLst>
          </p:cNvPr>
          <p:cNvSpPr txBox="1">
            <a:spLocks noChangeArrowheads="1"/>
          </p:cNvSpPr>
          <p:nvPr/>
        </p:nvSpPr>
        <p:spPr bwMode="auto">
          <a:xfrm>
            <a:off x="297613" y="892112"/>
            <a:ext cx="8580913"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自転車での加害事故例</a:t>
            </a:r>
            <a:endParaRPr lang="en-US" altLang="ja-JP" sz="2400" dirty="0">
              <a:latin typeface="BIZ UDPゴシック" panose="020B0400000000000000" pitchFamily="50" charset="-128"/>
              <a:ea typeface="BIZ UDPゴシック" panose="020B0400000000000000" pitchFamily="50" charset="-128"/>
            </a:endParaRPr>
          </a:p>
        </p:txBody>
      </p:sp>
      <p:sp>
        <p:nvSpPr>
          <p:cNvPr id="15" name="スライド番号プレースホルダー 2">
            <a:extLst>
              <a:ext uri="{FF2B5EF4-FFF2-40B4-BE49-F238E27FC236}">
                <a16:creationId xmlns:a16="http://schemas.microsoft.com/office/drawing/2014/main" id="{C3893E44-1BBD-40DA-A338-FF1E3DB0AADF}"/>
              </a:ext>
            </a:extLst>
          </p:cNvPr>
          <p:cNvSpPr txBox="1">
            <a:spLocks/>
          </p:cNvSpPr>
          <p:nvPr/>
        </p:nvSpPr>
        <p:spPr>
          <a:xfrm>
            <a:off x="8013268" y="6403930"/>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27</a:t>
            </a:fld>
            <a:endParaRPr kumimoji="0" lang="en-US" altLang="ja-JP" sz="1400" b="1" dirty="0">
              <a:latin typeface="ＭＳ ゴシック" panose="020B0609070205080204" pitchFamily="49" charset="-128"/>
              <a:ea typeface="ＭＳ ゴシック" panose="020B0609070205080204" pitchFamily="49" charset="-128"/>
            </a:endParaRPr>
          </a:p>
        </p:txBody>
      </p:sp>
      <p:pic>
        <p:nvPicPr>
          <p:cNvPr id="8" name="Picture 7">
            <a:extLst>
              <a:ext uri="{FF2B5EF4-FFF2-40B4-BE49-F238E27FC236}">
                <a16:creationId xmlns:a16="http://schemas.microsoft.com/office/drawing/2014/main" id="{C9788C00-978B-4633-A2F7-DE9D76DBEC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268" y="4955394"/>
            <a:ext cx="2036262" cy="144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58568388-031F-6B34-7091-108338043852}"/>
              </a:ext>
            </a:extLst>
          </p:cNvPr>
          <p:cNvSpPr>
            <a:spLocks noChangeArrowheads="1"/>
          </p:cNvSpPr>
          <p:nvPr/>
        </p:nvSpPr>
        <p:spPr bwMode="auto">
          <a:xfrm>
            <a:off x="281542" y="196110"/>
            <a:ext cx="8580913"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4</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自転車事故に備える保険</a:t>
            </a:r>
            <a:endParaRPr lang="ko-KR" altLang="en-US" b="1" dirty="0">
              <a:latin typeface="BIZ UDPゴシック" panose="020B0400000000000000" pitchFamily="50" charset="-128"/>
              <a:ea typeface="+mj-ea"/>
            </a:endParaRPr>
          </a:p>
        </p:txBody>
      </p:sp>
      <p:graphicFrame>
        <p:nvGraphicFramePr>
          <p:cNvPr id="4" name="表 2">
            <a:extLst>
              <a:ext uri="{FF2B5EF4-FFF2-40B4-BE49-F238E27FC236}">
                <a16:creationId xmlns:a16="http://schemas.microsoft.com/office/drawing/2014/main" id="{2D834970-C12B-5C79-7134-F9182F6D37E9}"/>
              </a:ext>
            </a:extLst>
          </p:cNvPr>
          <p:cNvGraphicFramePr>
            <a:graphicFrameLocks noGrp="1"/>
          </p:cNvGraphicFramePr>
          <p:nvPr>
            <p:extLst>
              <p:ext uri="{D42A27DB-BD31-4B8C-83A1-F6EECF244321}">
                <p14:modId xmlns:p14="http://schemas.microsoft.com/office/powerpoint/2010/main" val="2724534286"/>
              </p:ext>
            </p:extLst>
          </p:nvPr>
        </p:nvGraphicFramePr>
        <p:xfrm>
          <a:off x="281542" y="1441851"/>
          <a:ext cx="8580913" cy="3627120"/>
        </p:xfrm>
        <a:graphic>
          <a:graphicData uri="http://schemas.openxmlformats.org/drawingml/2006/table">
            <a:tbl>
              <a:tblPr firstRow="1" bandRow="1">
                <a:tableStyleId>{5940675A-B579-460E-94D1-54222C63F5DA}</a:tableStyleId>
              </a:tblPr>
              <a:tblGrid>
                <a:gridCol w="2198625">
                  <a:extLst>
                    <a:ext uri="{9D8B030D-6E8A-4147-A177-3AD203B41FA5}">
                      <a16:colId xmlns:a16="http://schemas.microsoft.com/office/drawing/2014/main" val="3410082773"/>
                    </a:ext>
                  </a:extLst>
                </a:gridCol>
                <a:gridCol w="6382288">
                  <a:extLst>
                    <a:ext uri="{9D8B030D-6E8A-4147-A177-3AD203B41FA5}">
                      <a16:colId xmlns:a16="http://schemas.microsoft.com/office/drawing/2014/main" val="1036992552"/>
                    </a:ext>
                  </a:extLst>
                </a:gridCol>
              </a:tblGrid>
              <a:tr h="310755">
                <a:tc>
                  <a:txBody>
                    <a:bodyPr/>
                    <a:lstStyle/>
                    <a:p>
                      <a:pPr algn="ctr"/>
                      <a:r>
                        <a:rPr kumimoji="1" lang="ja-JP" altLang="en-US" sz="1600" dirty="0">
                          <a:latin typeface="BIZ UDゴシック" panose="020B0400000000000000" pitchFamily="49" charset="-128"/>
                          <a:ea typeface="BIZ UDゴシック" panose="020B0400000000000000" pitchFamily="49" charset="-128"/>
                        </a:rPr>
                        <a:t>判決認容額</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nchor="b">
                    <a:lnTlToBr w="12700" cap="flat" cmpd="sng" algn="ctr">
                      <a:noFill/>
                      <a:prstDash val="solid"/>
                      <a:round/>
                      <a:headEnd type="none" w="med" len="med"/>
                      <a:tailEnd type="none" w="med" len="med"/>
                    </a:lnTlToB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事故の概要</a:t>
                      </a:r>
                    </a:p>
                  </a:txBody>
                  <a:tcPr>
                    <a:solidFill>
                      <a:srgbClr val="CCFFCC"/>
                    </a:solidFill>
                  </a:tcPr>
                </a:tc>
                <a:extLst>
                  <a:ext uri="{0D108BD9-81ED-4DB2-BD59-A6C34878D82A}">
                    <a16:rowId xmlns:a16="http://schemas.microsoft.com/office/drawing/2014/main" val="2637259087"/>
                  </a:ext>
                </a:extLst>
              </a:tr>
              <a:tr h="7627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9,521</a:t>
                      </a:r>
                      <a:r>
                        <a:rPr kumimoji="1" lang="ja-JP" altLang="en-US"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万円</a:t>
                      </a:r>
                      <a:endParaRPr kumimoji="1" lang="en-US" altLang="ja-JP"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神戸地方裁判所、 </a:t>
                      </a:r>
                      <a:endPar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2013</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年</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7</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月</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4</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日判決</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endParaRPr kumimoji="1" lang="en-US" altLang="ja-JP" sz="1600" b="0" i="0" u="none" strike="noStrike" cap="none" normalizeH="0" baseline="0" dirty="0">
                        <a:ln>
                          <a:noFill/>
                        </a:ln>
                        <a:solidFill>
                          <a:srgbClr val="FF0000"/>
                        </a:solidFill>
                        <a:effectLst/>
                        <a:latin typeface="BIZ UDゴシック" panose="020B0400000000000000" pitchFamily="49" charset="-128"/>
                        <a:ea typeface="BIZ UDゴシック" panose="020B0400000000000000" pitchFamily="49" charset="-128"/>
                      </a:endParaRPr>
                    </a:p>
                  </a:txBody>
                  <a:tcPr>
                    <a:lnTlToBr w="12700" cap="flat" cmpd="sng" algn="ctr">
                      <a:noFill/>
                      <a:prstDash val="solid"/>
                      <a:round/>
                      <a:headEnd type="none" w="med" len="med"/>
                      <a:tailEnd type="none" w="med" len="med"/>
                    </a:lnTlToBr>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男子小学生</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(11</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歳</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が夜間、帰宅途中に自転車で走行中、歩道と車道の区別のつかない道路において歩行中の女性</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(62</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歳</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と正面衝突。女性は頭蓋骨骨折等の傷害を負い、意識が戻らない状態となった。</a:t>
                      </a:r>
                      <a:endPar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txBody>
                  <a:tcPr>
                    <a:noFill/>
                  </a:tcPr>
                </a:tc>
                <a:extLst>
                  <a:ext uri="{0D108BD9-81ED-4DB2-BD59-A6C34878D82A}">
                    <a16:rowId xmlns:a16="http://schemas.microsoft.com/office/drawing/2014/main" val="39619271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9,330</a:t>
                      </a:r>
                      <a:r>
                        <a:rPr kumimoji="1" lang="ja-JP" altLang="en-US"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万円</a:t>
                      </a:r>
                      <a:endParaRPr kumimoji="1" lang="en-US" altLang="ja-JP"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高松高等裁判所、 </a:t>
                      </a:r>
                      <a:endPar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2020</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年</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7</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月</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22</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日判決</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p>
                  </a:txBody>
                  <a:tcPr>
                    <a:lnTlToBr w="12700" cap="flat" cmpd="sng" algn="ctr">
                      <a:noFill/>
                      <a:prstDash val="solid"/>
                      <a:round/>
                      <a:headEnd type="none" w="med" len="med"/>
                      <a:tailEnd type="none" w="med" len="med"/>
                    </a:lnTlToBr>
                    <a:solidFill>
                      <a:srgbClr val="CCFFCC"/>
                    </a:solidFill>
                  </a:tcPr>
                </a:tc>
                <a:tc>
                  <a:txBody>
                    <a:bodyPr/>
                    <a:lstStyle/>
                    <a:p>
                      <a:r>
                        <a:rPr kumimoji="1" lang="ja-JP" altLang="en-US" sz="1600" b="0" i="0" kern="1200" dirty="0">
                          <a:solidFill>
                            <a:schemeClr val="tx1"/>
                          </a:solidFill>
                          <a:effectLst/>
                          <a:latin typeface="BIZ UDゴシック" panose="020B0400000000000000" pitchFamily="49" charset="-128"/>
                          <a:ea typeface="BIZ UDゴシック" panose="020B0400000000000000" pitchFamily="49" charset="-128"/>
                          <a:cs typeface="+mn-cs"/>
                        </a:rPr>
                        <a:t>男子高校生が、夜間、イヤホンで音楽を聞きながら無灯火で自転車を運転中に、パトカーの追跡を受けて逃走し、職務質問中の警察官</a:t>
                      </a:r>
                      <a:r>
                        <a:rPr kumimoji="1" lang="en-US" altLang="ja-JP" sz="1600" b="0" i="0" kern="1200" dirty="0">
                          <a:solidFill>
                            <a:schemeClr val="tx1"/>
                          </a:solidFill>
                          <a:effectLst/>
                          <a:latin typeface="BIZ UDゴシック" panose="020B0400000000000000" pitchFamily="49" charset="-128"/>
                          <a:ea typeface="BIZ UDゴシック" panose="020B0400000000000000" pitchFamily="49" charset="-128"/>
                          <a:cs typeface="+mn-cs"/>
                        </a:rPr>
                        <a:t>(25</a:t>
                      </a:r>
                      <a:r>
                        <a:rPr kumimoji="1" lang="ja-JP" altLang="en-US" sz="1600" b="0" i="0" kern="1200" dirty="0">
                          <a:solidFill>
                            <a:schemeClr val="tx1"/>
                          </a:solidFill>
                          <a:effectLst/>
                          <a:latin typeface="BIZ UDゴシック" panose="020B0400000000000000" pitchFamily="49" charset="-128"/>
                          <a:ea typeface="BIZ UDゴシック" panose="020B0400000000000000" pitchFamily="49" charset="-128"/>
                          <a:cs typeface="+mn-cs"/>
                        </a:rPr>
                        <a:t>歳</a:t>
                      </a:r>
                      <a:r>
                        <a:rPr kumimoji="1" lang="en-US" altLang="ja-JP" sz="1600" b="0" i="0" kern="1200" dirty="0">
                          <a:solidFill>
                            <a:schemeClr val="tx1"/>
                          </a:solidFill>
                          <a:effectLst/>
                          <a:latin typeface="BIZ UDゴシック" panose="020B0400000000000000" pitchFamily="49" charset="-128"/>
                          <a:ea typeface="BIZ UDゴシック" panose="020B0400000000000000" pitchFamily="49" charset="-128"/>
                          <a:cs typeface="+mn-cs"/>
                        </a:rPr>
                        <a:t>)</a:t>
                      </a:r>
                      <a:r>
                        <a:rPr kumimoji="1" lang="ja-JP" altLang="en-US" sz="1600" b="0" i="0" kern="1200" dirty="0">
                          <a:solidFill>
                            <a:schemeClr val="tx1"/>
                          </a:solidFill>
                          <a:effectLst/>
                          <a:latin typeface="BIZ UDゴシック" panose="020B0400000000000000" pitchFamily="49" charset="-128"/>
                          <a:ea typeface="BIZ UDゴシック" panose="020B0400000000000000" pitchFamily="49" charset="-128"/>
                          <a:cs typeface="+mn-cs"/>
                        </a:rPr>
                        <a:t>と衝突。警察官は頭蓋骨骨折等で約</a:t>
                      </a:r>
                      <a:r>
                        <a:rPr kumimoji="1" lang="en-US" altLang="ja-JP" sz="1600" b="0" i="0" kern="1200" dirty="0">
                          <a:solidFill>
                            <a:schemeClr val="tx1"/>
                          </a:solidFill>
                          <a:effectLst/>
                          <a:latin typeface="BIZ UDゴシック" panose="020B0400000000000000" pitchFamily="49" charset="-128"/>
                          <a:ea typeface="BIZ UDゴシック" panose="020B0400000000000000" pitchFamily="49" charset="-128"/>
                          <a:cs typeface="+mn-cs"/>
                        </a:rPr>
                        <a:t>2</a:t>
                      </a:r>
                      <a:r>
                        <a:rPr kumimoji="1" lang="ja-JP" altLang="en-US" sz="1600" b="0" i="0" kern="1200" dirty="0">
                          <a:solidFill>
                            <a:schemeClr val="tx1"/>
                          </a:solidFill>
                          <a:effectLst/>
                          <a:latin typeface="BIZ UDゴシック" panose="020B0400000000000000" pitchFamily="49" charset="-128"/>
                          <a:ea typeface="BIZ UDゴシック" panose="020B0400000000000000" pitchFamily="49" charset="-128"/>
                          <a:cs typeface="+mn-cs"/>
                        </a:rPr>
                        <a:t>か月後に死亡した。</a:t>
                      </a:r>
                      <a:endPar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txBody>
                  <a:tcPr>
                    <a:noFill/>
                  </a:tcPr>
                </a:tc>
                <a:extLst>
                  <a:ext uri="{0D108BD9-81ED-4DB2-BD59-A6C34878D82A}">
                    <a16:rowId xmlns:a16="http://schemas.microsoft.com/office/drawing/2014/main" val="2296421413"/>
                  </a:ext>
                </a:extLst>
              </a:tr>
              <a:tr h="458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9,266</a:t>
                      </a:r>
                      <a:r>
                        <a:rPr kumimoji="1" lang="ja-JP" altLang="en-US"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万円</a:t>
                      </a:r>
                      <a:endParaRPr kumimoji="1" lang="en-US" altLang="ja-JP" sz="1600" b="1" i="0" u="sng"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東京地方裁判所、 </a:t>
                      </a:r>
                      <a:endPar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 2008</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年</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6</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月</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5</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日判決</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p>
                  </a:txBody>
                  <a:tcPr>
                    <a:lnTlToBr w="12700" cap="flat" cmpd="sng" algn="ctr">
                      <a:noFill/>
                      <a:prstDash val="solid"/>
                      <a:round/>
                      <a:headEnd type="none" w="med" len="med"/>
                      <a:tailEnd type="none" w="med" len="med"/>
                    </a:lnTlToBr>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男子高校生が昼間、自転車横断帯のかなり手前の歩道から車道を斜めに横断し、対向車線を自転車で直進してきた男性会社員</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(24</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歳</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と衝突。男性会社員に重大な障害</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言語機能の喪失等</a:t>
                      </a:r>
                      <a:r>
                        <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a:t>
                      </a:r>
                      <a:r>
                        <a:rPr kumimoji="1" lang="ja-JP" altLang="en-US"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rPr>
                        <a:t>が残った。</a:t>
                      </a:r>
                      <a:endParaRPr kumimoji="1" lang="en-US" altLang="ja-JP" sz="1600" b="0" i="0" u="none" strike="noStrike" cap="none" normalizeH="0" baseline="0" dirty="0">
                        <a:ln>
                          <a:noFill/>
                        </a:ln>
                        <a:solidFill>
                          <a:schemeClr val="tx1"/>
                        </a:solidFill>
                        <a:effectLst/>
                        <a:latin typeface="BIZ UDゴシック" panose="020B0400000000000000" pitchFamily="49" charset="-128"/>
                        <a:ea typeface="BIZ UDゴシック" panose="020B0400000000000000" pitchFamily="49" charset="-128"/>
                      </a:endParaRPr>
                    </a:p>
                  </a:txBody>
                  <a:tcPr>
                    <a:noFill/>
                  </a:tcPr>
                </a:tc>
                <a:extLst>
                  <a:ext uri="{0D108BD9-81ED-4DB2-BD59-A6C34878D82A}">
                    <a16:rowId xmlns:a16="http://schemas.microsoft.com/office/drawing/2014/main" val="1468740574"/>
                  </a:ext>
                </a:extLst>
              </a:tr>
              <a:tr h="254254">
                <a:tc gridSpan="2">
                  <a:txBody>
                    <a:bodyPr/>
                    <a:lstStyle/>
                    <a:p>
                      <a:pPr marL="182563" indent="-182563" eaLnBrk="1" hangingPunct="1">
                        <a:spcBef>
                          <a:spcPts val="0"/>
                        </a:spcBef>
                        <a:buClrTx/>
                        <a:buSzTx/>
                        <a:buFontTx/>
                        <a:buNone/>
                      </a:pPr>
                      <a:r>
                        <a:rPr lang="en-US" altLang="ja-JP" sz="1200" dirty="0">
                          <a:solidFill>
                            <a:srgbClr val="000000"/>
                          </a:solidFill>
                          <a:latin typeface="BIZ UDゴシック" panose="020B0400000000000000" pitchFamily="49" charset="-128"/>
                          <a:ea typeface="BIZ UDゴシック" panose="020B0400000000000000" pitchFamily="49" charset="-128"/>
                        </a:rPr>
                        <a:t>(※)</a:t>
                      </a:r>
                      <a:r>
                        <a:rPr lang="ja-JP" altLang="en-US" sz="1200" dirty="0">
                          <a:solidFill>
                            <a:srgbClr val="000000"/>
                          </a:solidFill>
                          <a:latin typeface="BIZ UDゴシック" panose="020B0400000000000000" pitchFamily="49" charset="-128"/>
                          <a:ea typeface="BIZ UDゴシック" panose="020B0400000000000000" pitchFamily="49" charset="-128"/>
                        </a:rPr>
                        <a:t>判決認容額とは、裁判における判決文で加害者が支払いを命じられた金額</a:t>
                      </a:r>
                      <a:r>
                        <a:rPr lang="en-US" altLang="ja-JP" sz="1200" dirty="0">
                          <a:solidFill>
                            <a:srgbClr val="000000"/>
                          </a:solidFill>
                          <a:latin typeface="BIZ UDゴシック" panose="020B0400000000000000" pitchFamily="49" charset="-128"/>
                          <a:ea typeface="BIZ UDゴシック" panose="020B0400000000000000" pitchFamily="49" charset="-128"/>
                        </a:rPr>
                        <a:t>(</a:t>
                      </a:r>
                      <a:r>
                        <a:rPr lang="ja-JP" altLang="en-US" sz="1200" dirty="0">
                          <a:solidFill>
                            <a:srgbClr val="000000"/>
                          </a:solidFill>
                          <a:latin typeface="BIZ UDゴシック" panose="020B0400000000000000" pitchFamily="49" charset="-128"/>
                          <a:ea typeface="BIZ UDゴシック" panose="020B0400000000000000" pitchFamily="49" charset="-128"/>
                        </a:rPr>
                        <a:t>金額は概算額</a:t>
                      </a:r>
                      <a:r>
                        <a:rPr lang="en-US" altLang="ja-JP" sz="1200" dirty="0">
                          <a:solidFill>
                            <a:srgbClr val="000000"/>
                          </a:solidFill>
                          <a:latin typeface="BIZ UDゴシック" panose="020B0400000000000000" pitchFamily="49" charset="-128"/>
                          <a:ea typeface="BIZ UDゴシック" panose="020B0400000000000000" pitchFamily="49" charset="-128"/>
                        </a:rPr>
                        <a:t>)</a:t>
                      </a:r>
                      <a:r>
                        <a:rPr lang="ja-JP" altLang="en-US" sz="1200" dirty="0">
                          <a:solidFill>
                            <a:srgbClr val="000000"/>
                          </a:solidFill>
                          <a:latin typeface="BIZ UDゴシック" panose="020B0400000000000000" pitchFamily="49" charset="-128"/>
                          <a:ea typeface="BIZ UDゴシック" panose="020B0400000000000000" pitchFamily="49" charset="-128"/>
                        </a:rPr>
                        <a:t>。</a:t>
                      </a:r>
                      <a:endParaRPr lang="en-US" altLang="ja-JP" sz="1200" dirty="0">
                        <a:solidFill>
                          <a:srgbClr val="000000"/>
                        </a:solidFill>
                        <a:latin typeface="BIZ UDゴシック" panose="020B0400000000000000" pitchFamily="49" charset="-128"/>
                        <a:ea typeface="BIZ UDゴシック" panose="020B0400000000000000" pitchFamily="49" charset="-128"/>
                      </a:endParaRPr>
                    </a:p>
                    <a:p>
                      <a:pPr marL="182563" indent="-182563" eaLnBrk="1" hangingPunct="1">
                        <a:spcBef>
                          <a:spcPts val="0"/>
                        </a:spcBef>
                        <a:buClrTx/>
                        <a:buSzTx/>
                        <a:buFontTx/>
                        <a:buNone/>
                      </a:pPr>
                      <a:r>
                        <a:rPr lang="ja-JP" altLang="en-US" sz="1200" dirty="0">
                          <a:solidFill>
                            <a:srgbClr val="000000"/>
                          </a:solidFill>
                          <a:latin typeface="BIZ UDゴシック" panose="020B0400000000000000" pitchFamily="49" charset="-128"/>
                          <a:ea typeface="BIZ UDゴシック" panose="020B0400000000000000" pitchFamily="49" charset="-128"/>
                        </a:rPr>
                        <a:t>　　裁判後の上訴等により、加害者が実際に支払う金額とは異なる可能性がある。損保協会調べ。</a:t>
                      </a:r>
                      <a:endParaRPr lang="en-US" altLang="ja-JP" sz="1400" dirty="0">
                        <a:solidFill>
                          <a:srgbClr val="000000"/>
                        </a:solidFill>
                        <a:latin typeface="BIZ UDゴシック" panose="020B0400000000000000" pitchFamily="49" charset="-128"/>
                        <a:ea typeface="BIZ UDゴシック" panose="020B0400000000000000" pitchFamily="49" charset="-128"/>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b="0" kern="0" dirty="0">
                          <a:solidFill>
                            <a:srgbClr val="0000FF"/>
                          </a:solidFill>
                          <a:latin typeface="BIZ UDゴシック" panose="020B0400000000000000" pitchFamily="49" charset="-128"/>
                          <a:ea typeface="BIZ UDゴシック" panose="020B0400000000000000" pitchFamily="49" charset="-128"/>
                        </a:rPr>
                        <a:t>出典＞</a:t>
                      </a:r>
                      <a:r>
                        <a:rPr lang="ja-JP" altLang="en-US" sz="1200" kern="0" dirty="0">
                          <a:solidFill>
                            <a:srgbClr val="0000FF"/>
                          </a:solidFill>
                          <a:latin typeface="BIZ UDゴシック" panose="020B0400000000000000" pitchFamily="49" charset="-128"/>
                          <a:ea typeface="BIZ UDゴシック" panose="020B0400000000000000" pitchFamily="49" charset="-128"/>
                        </a:rPr>
                        <a:t>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76</a:t>
                      </a:r>
                      <a:r>
                        <a:rPr lang="ja-JP" altLang="en-US" sz="1200" b="0" kern="0" dirty="0">
                          <a:solidFill>
                            <a:srgbClr val="0000FF"/>
                          </a:solidFill>
                          <a:latin typeface="BIZ UDゴシック" panose="020B0400000000000000" pitchFamily="49" charset="-128"/>
                          <a:ea typeface="BIZ UDゴシック" panose="020B0400000000000000" pitchFamily="49" charset="-128"/>
                        </a:rPr>
                        <a:t>頁を</a:t>
                      </a:r>
                      <a:r>
                        <a:rPr lang="ja-JP" altLang="en-US" sz="1200" kern="0" dirty="0">
                          <a:solidFill>
                            <a:srgbClr val="0000FF"/>
                          </a:solidFill>
                          <a:latin typeface="BIZ UDゴシック" panose="020B0400000000000000" pitchFamily="49" charset="-128"/>
                          <a:ea typeface="BIZ UDゴシック" panose="020B0400000000000000" pitchFamily="49" charset="-128"/>
                        </a:rPr>
                        <a:t>基に作成。</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p>
                      <a:pPr marL="182563" marR="0" lvl="0" indent="-182563" algn="l" defTabSz="914400" rtl="0" eaLnBrk="1" fontAlgn="auto" latinLnBrk="0" hangingPunct="1">
                        <a:lnSpc>
                          <a:spcPct val="100000"/>
                        </a:lnSpc>
                        <a:spcBef>
                          <a:spcPts val="0"/>
                        </a:spcBef>
                        <a:spcAft>
                          <a:spcPts val="0"/>
                        </a:spcAft>
                        <a:buClrTx/>
                        <a:buSzTx/>
                        <a:buFontTx/>
                        <a:buNone/>
                        <a:tabLst/>
                        <a:defRPr/>
                      </a:pPr>
                      <a:r>
                        <a:rPr lang="ja-JP" altLang="en-US" sz="1200" b="0" kern="0" dirty="0">
                          <a:solidFill>
                            <a:srgbClr val="FF3300"/>
                          </a:solidFill>
                          <a:latin typeface="BIZ UDゴシック" panose="020B0400000000000000" pitchFamily="49" charset="-128"/>
                          <a:ea typeface="BIZ UDゴシック" panose="020B0400000000000000" pitchFamily="49" charset="-128"/>
                        </a:rPr>
                        <a:t>＊問題６の正解⇒３：</a:t>
                      </a:r>
                      <a:r>
                        <a:rPr lang="en-US" altLang="ja-JP" sz="1200" b="0" kern="0" dirty="0">
                          <a:solidFill>
                            <a:srgbClr val="FF3300"/>
                          </a:solidFill>
                          <a:latin typeface="BIZ UDゴシック" panose="020B0400000000000000" pitchFamily="49" charset="-128"/>
                          <a:ea typeface="BIZ UDゴシック" panose="020B0400000000000000" pitchFamily="49" charset="-128"/>
                        </a:rPr>
                        <a:t>9,500</a:t>
                      </a:r>
                      <a:r>
                        <a:rPr lang="ja-JP" altLang="en-US" sz="1200" b="0" kern="0" dirty="0">
                          <a:solidFill>
                            <a:srgbClr val="FF3300"/>
                          </a:solidFill>
                          <a:latin typeface="BIZ UDゴシック" panose="020B0400000000000000" pitchFamily="49" charset="-128"/>
                          <a:ea typeface="BIZ UDゴシック" panose="020B0400000000000000" pitchFamily="49" charset="-128"/>
                        </a:rPr>
                        <a:t>万円</a:t>
                      </a:r>
                    </a:p>
                  </a:txBody>
                  <a:tcPr>
                    <a:lnL w="12700" cmpd="sng">
                      <a:noFill/>
                    </a:lnL>
                    <a:lnR w="12700" cmpd="sng">
                      <a:noFill/>
                    </a:lnR>
                    <a:lnB w="12700" cmpd="sng">
                      <a:noFill/>
                    </a:lnB>
                    <a:lnTlToBr w="12700" cap="flat" cmpd="sng" algn="ctr">
                      <a:noFill/>
                      <a:prstDash val="solid"/>
                      <a:round/>
                      <a:headEnd type="none" w="med" len="med"/>
                      <a:tailEnd type="none" w="med" len="med"/>
                    </a:lnTlToB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oFill/>
                  </a:tcPr>
                </a:tc>
                <a:extLst>
                  <a:ext uri="{0D108BD9-81ED-4DB2-BD59-A6C34878D82A}">
                    <a16:rowId xmlns:a16="http://schemas.microsoft.com/office/drawing/2014/main" val="1119129362"/>
                  </a:ext>
                </a:extLst>
              </a:tr>
            </a:tbl>
          </a:graphicData>
        </a:graphic>
      </p:graphicFrame>
    </p:spTree>
    <p:extLst>
      <p:ext uri="{BB962C8B-B14F-4D97-AF65-F5344CB8AC3E}">
        <p14:creationId xmlns:p14="http://schemas.microsoft.com/office/powerpoint/2010/main" val="1259125786"/>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a:extLst>
              <a:ext uri="{FF2B5EF4-FFF2-40B4-BE49-F238E27FC236}">
                <a16:creationId xmlns:a16="http://schemas.microsoft.com/office/drawing/2014/main" id="{A412BEAF-9006-4CC7-9146-31A936C5D0B5}"/>
              </a:ext>
            </a:extLst>
          </p:cNvPr>
          <p:cNvSpPr txBox="1">
            <a:spLocks noChangeArrowheads="1"/>
          </p:cNvSpPr>
          <p:nvPr/>
        </p:nvSpPr>
        <p:spPr bwMode="auto">
          <a:xfrm>
            <a:off x="281543" y="901214"/>
            <a:ext cx="8610938"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自転車事故に備える保険</a:t>
            </a:r>
          </a:p>
        </p:txBody>
      </p:sp>
      <p:sp>
        <p:nvSpPr>
          <p:cNvPr id="15" name="スライド番号プレースホルダー 2">
            <a:extLst>
              <a:ext uri="{FF2B5EF4-FFF2-40B4-BE49-F238E27FC236}">
                <a16:creationId xmlns:a16="http://schemas.microsoft.com/office/drawing/2014/main" id="{C3893E44-1BBD-40DA-A338-FF1E3DB0AADF}"/>
              </a:ext>
            </a:extLst>
          </p:cNvPr>
          <p:cNvSpPr txBox="1">
            <a:spLocks/>
          </p:cNvSpPr>
          <p:nvPr/>
        </p:nvSpPr>
        <p:spPr>
          <a:xfrm>
            <a:off x="8038613" y="6316386"/>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28</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4" name="Rectangle 7">
            <a:extLst>
              <a:ext uri="{FF2B5EF4-FFF2-40B4-BE49-F238E27FC236}">
                <a16:creationId xmlns:a16="http://schemas.microsoft.com/office/drawing/2014/main" id="{B0515B42-2966-E34E-CDD9-3C4EBFFFACFA}"/>
              </a:ext>
            </a:extLst>
          </p:cNvPr>
          <p:cNvSpPr>
            <a:spLocks noChangeArrowheads="1"/>
          </p:cNvSpPr>
          <p:nvPr/>
        </p:nvSpPr>
        <p:spPr bwMode="auto">
          <a:xfrm>
            <a:off x="281542" y="196110"/>
            <a:ext cx="8580913"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4</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自転車事故に備える保険</a:t>
            </a:r>
            <a:endParaRPr lang="ko-KR" altLang="en-US" b="1" dirty="0">
              <a:latin typeface="BIZ UDPゴシック" panose="020B0400000000000000" pitchFamily="50" charset="-128"/>
              <a:ea typeface="+mj-ea"/>
            </a:endParaRPr>
          </a:p>
        </p:txBody>
      </p:sp>
      <p:graphicFrame>
        <p:nvGraphicFramePr>
          <p:cNvPr id="5" name="表 2">
            <a:extLst>
              <a:ext uri="{FF2B5EF4-FFF2-40B4-BE49-F238E27FC236}">
                <a16:creationId xmlns:a16="http://schemas.microsoft.com/office/drawing/2014/main" id="{331C15C3-BCFE-A8E3-335A-A8C7818B4092}"/>
              </a:ext>
            </a:extLst>
          </p:cNvPr>
          <p:cNvGraphicFramePr>
            <a:graphicFrameLocks noGrp="1"/>
          </p:cNvGraphicFramePr>
          <p:nvPr>
            <p:extLst>
              <p:ext uri="{D42A27DB-BD31-4B8C-83A1-F6EECF244321}">
                <p14:modId xmlns:p14="http://schemas.microsoft.com/office/powerpoint/2010/main" val="3078716777"/>
              </p:ext>
            </p:extLst>
          </p:nvPr>
        </p:nvGraphicFramePr>
        <p:xfrm>
          <a:off x="288747" y="1454402"/>
          <a:ext cx="8573708" cy="4949528"/>
        </p:xfrm>
        <a:graphic>
          <a:graphicData uri="http://schemas.openxmlformats.org/drawingml/2006/table">
            <a:tbl>
              <a:tblPr firstRow="1" bandRow="1">
                <a:tableStyleId>{5940675A-B579-460E-94D1-54222C63F5DA}</a:tableStyleId>
              </a:tblPr>
              <a:tblGrid>
                <a:gridCol w="2143427">
                  <a:extLst>
                    <a:ext uri="{9D8B030D-6E8A-4147-A177-3AD203B41FA5}">
                      <a16:colId xmlns:a16="http://schemas.microsoft.com/office/drawing/2014/main" val="3410082773"/>
                    </a:ext>
                  </a:extLst>
                </a:gridCol>
                <a:gridCol w="2143427">
                  <a:extLst>
                    <a:ext uri="{9D8B030D-6E8A-4147-A177-3AD203B41FA5}">
                      <a16:colId xmlns:a16="http://schemas.microsoft.com/office/drawing/2014/main" val="1036992552"/>
                    </a:ext>
                  </a:extLst>
                </a:gridCol>
                <a:gridCol w="2143427">
                  <a:extLst>
                    <a:ext uri="{9D8B030D-6E8A-4147-A177-3AD203B41FA5}">
                      <a16:colId xmlns:a16="http://schemas.microsoft.com/office/drawing/2014/main" val="1686811957"/>
                    </a:ext>
                  </a:extLst>
                </a:gridCol>
                <a:gridCol w="2143427">
                  <a:extLst>
                    <a:ext uri="{9D8B030D-6E8A-4147-A177-3AD203B41FA5}">
                      <a16:colId xmlns:a16="http://schemas.microsoft.com/office/drawing/2014/main" val="1225836780"/>
                    </a:ext>
                  </a:extLst>
                </a:gridCol>
              </a:tblGrid>
              <a:tr h="262247">
                <a:tc gridSpan="4">
                  <a:txBody>
                    <a:bodyPr/>
                    <a:lstStyle/>
                    <a:p>
                      <a:pPr marL="88900" marR="0" lvl="0" indent="-8890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・自転車による事故のリスクには、自分がケガをするリスクだけでなく、</a:t>
                      </a:r>
                      <a:r>
                        <a:rPr lang="ja-JP" altLang="en-US" sz="1600" u="sng" dirty="0">
                          <a:solidFill>
                            <a:srgbClr val="FF0000"/>
                          </a:solidFill>
                          <a:latin typeface="BIZ UDPゴシック" panose="020B0400000000000000" pitchFamily="50" charset="-128"/>
                          <a:ea typeface="BIZ UDPゴシック" panose="020B0400000000000000" pitchFamily="50" charset="-128"/>
                        </a:rPr>
                        <a:t>他人や財物に対する損害賠償責任を負うリスク</a:t>
                      </a:r>
                      <a:r>
                        <a:rPr lang="ja-JP" altLang="en-US" sz="1600" dirty="0">
                          <a:latin typeface="BIZ UDPゴシック" panose="020B0400000000000000" pitchFamily="50" charset="-128"/>
                          <a:ea typeface="BIZ UDPゴシック" panose="020B0400000000000000" pitchFamily="50" charset="-128"/>
                        </a:rPr>
                        <a:t>もある。</a:t>
                      </a:r>
                    </a:p>
                  </a:txBody>
                  <a:tcPr anchor="b">
                    <a:lnTlToBr w="12700" cap="flat" cmpd="sng" algn="ctr">
                      <a:noFill/>
                      <a:prstDash val="solid"/>
                      <a:round/>
                      <a:headEnd type="none" w="med" len="med"/>
                      <a:tailEnd type="none" w="med" len="med"/>
                    </a:lnTlToB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947550676"/>
                  </a:ext>
                </a:extLst>
              </a:tr>
              <a:tr h="26224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・自動車には「強制保険</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自賠責保険</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」があるが、</a:t>
                      </a:r>
                      <a:r>
                        <a:rPr lang="ja-JP" altLang="en-US" sz="1600" u="sng" dirty="0">
                          <a:solidFill>
                            <a:srgbClr val="FF0000"/>
                          </a:solidFill>
                          <a:latin typeface="BIZ UDPゴシック" panose="020B0400000000000000" pitchFamily="50" charset="-128"/>
                          <a:ea typeface="BIZ UDPゴシック" panose="020B0400000000000000" pitchFamily="50" charset="-128"/>
                        </a:rPr>
                        <a:t>自転車事故に備えるためには自らが任意で</a:t>
                      </a:r>
                      <a:endParaRPr lang="en-US" altLang="ja-JP" sz="1600" u="sng"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u="none" dirty="0">
                          <a:solidFill>
                            <a:srgbClr val="FF0000"/>
                          </a:solidFill>
                          <a:latin typeface="BIZ UDPゴシック" panose="020B0400000000000000" pitchFamily="50" charset="-128"/>
                          <a:ea typeface="BIZ UDPゴシック" panose="020B0400000000000000" pitchFamily="50" charset="-128"/>
                        </a:rPr>
                        <a:t>　</a:t>
                      </a:r>
                      <a:r>
                        <a:rPr lang="ja-JP" altLang="en-US" sz="1600" u="sng" dirty="0">
                          <a:solidFill>
                            <a:srgbClr val="FF0000"/>
                          </a:solidFill>
                          <a:latin typeface="BIZ UDPゴシック" panose="020B0400000000000000" pitchFamily="50" charset="-128"/>
                          <a:ea typeface="BIZ UDPゴシック" panose="020B0400000000000000" pitchFamily="50" charset="-128"/>
                        </a:rPr>
                        <a:t>保険に加入する必要</a:t>
                      </a:r>
                      <a:r>
                        <a:rPr lang="ja-JP" altLang="en-US" sz="1600" dirty="0">
                          <a:latin typeface="BIZ UDPゴシック" panose="020B0400000000000000" pitchFamily="50" charset="-128"/>
                          <a:ea typeface="BIZ UDPゴシック" panose="020B0400000000000000" pitchFamily="50" charset="-128"/>
                        </a:rPr>
                        <a:t>がある。</a:t>
                      </a:r>
                    </a:p>
                  </a:txBody>
                  <a:tcPr anchor="b">
                    <a:lnTlToBr w="12700" cap="flat" cmpd="sng" algn="ctr">
                      <a:noFill/>
                      <a:prstDash val="solid"/>
                      <a:round/>
                      <a:headEnd type="none" w="med" len="med"/>
                      <a:tailEnd type="none" w="med" len="med"/>
                    </a:lnTlToB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01178679"/>
                  </a:ext>
                </a:extLst>
              </a:tr>
              <a:tr h="262247">
                <a:tc gridSpan="4">
                  <a:txBody>
                    <a:bodyPr/>
                    <a:lstStyle/>
                    <a:p>
                      <a:pPr marL="88900" indent="-88900"/>
                      <a:r>
                        <a:rPr kumimoji="1" lang="ja-JP" altLang="en-US" sz="1600" dirty="0">
                          <a:latin typeface="BIZ UDPゴシック" panose="020B0400000000000000" pitchFamily="50" charset="-128"/>
                          <a:ea typeface="BIZ UDPゴシック" panose="020B0400000000000000" pitchFamily="50" charset="-128"/>
                        </a:rPr>
                        <a:t>・自転車事故による</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損害賠償責任は「個人賠償責任保険</a:t>
                      </a:r>
                      <a:r>
                        <a:rPr kumimoji="1" lang="en-US" altLang="ja-JP" sz="1600"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特約</a:t>
                      </a:r>
                      <a:r>
                        <a:rPr kumimoji="1" lang="en-US" altLang="ja-JP" sz="1600"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で、</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自分自身のケガは</a:t>
                      </a:r>
                      <a:endParaRPr kumimoji="1" lang="en-US" altLang="ja-JP" sz="1600" u="sng" dirty="0">
                        <a:solidFill>
                          <a:srgbClr val="FF0000"/>
                        </a:solidFill>
                        <a:latin typeface="BIZ UDPゴシック" panose="020B0400000000000000" pitchFamily="50" charset="-128"/>
                        <a:ea typeface="BIZ UDPゴシック" panose="020B0400000000000000" pitchFamily="50" charset="-128"/>
                      </a:endParaRPr>
                    </a:p>
                    <a:p>
                      <a:pPr marL="88900" indent="-88900"/>
                      <a:r>
                        <a:rPr kumimoji="1" lang="ja-JP" altLang="en-US" sz="1600" u="none" dirty="0">
                          <a:solidFill>
                            <a:srgbClr val="FF0000"/>
                          </a:solidFill>
                          <a:latin typeface="BIZ UDPゴシック" panose="020B0400000000000000" pitchFamily="50" charset="-128"/>
                          <a:ea typeface="BIZ UDPゴシック" panose="020B0400000000000000" pitchFamily="50" charset="-128"/>
                        </a:rPr>
                        <a:t>　</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「傷害保険」</a:t>
                      </a:r>
                      <a:r>
                        <a:rPr kumimoji="1" lang="ja-JP" altLang="en-US" sz="1600" dirty="0">
                          <a:latin typeface="BIZ UDPゴシック" panose="020B0400000000000000" pitchFamily="50" charset="-128"/>
                          <a:ea typeface="BIZ UDPゴシック" panose="020B0400000000000000" pitchFamily="50" charset="-128"/>
                        </a:rPr>
                        <a:t>でそれぞれ補償される。⇒保険への加入を検討することが重要。</a:t>
                      </a:r>
                    </a:p>
                  </a:txBody>
                  <a:tcPr anchor="b">
                    <a:lnTlToBr w="12700" cap="flat" cmpd="sng" algn="ctr">
                      <a:noFill/>
                      <a:prstDash val="solid"/>
                      <a:round/>
                      <a:headEnd type="none" w="med" len="med"/>
                      <a:tailEnd type="none" w="med" len="med"/>
                    </a:lnTlToBr>
                    <a:noFill/>
                  </a:tcPr>
                </a:tc>
                <a:tc h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solidFill>
                      <a:srgbClr val="CCFFCC"/>
                    </a:solidFill>
                  </a:tcPr>
                </a:tc>
                <a:tc hMerge="1">
                  <a:txBody>
                    <a:bodyPr/>
                    <a:lstStyle/>
                    <a:p>
                      <a:endParaRPr kumimoji="1" lang="ja-JP" altLang="en-US"/>
                    </a:p>
                  </a:txBody>
                  <a:tcPr/>
                </a:tc>
                <a:tc h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solidFill>
                      <a:srgbClr val="CCFFCC"/>
                    </a:solidFill>
                  </a:tcPr>
                </a:tc>
                <a:extLst>
                  <a:ext uri="{0D108BD9-81ED-4DB2-BD59-A6C34878D82A}">
                    <a16:rowId xmlns:a16="http://schemas.microsoft.com/office/drawing/2014/main" val="1666583368"/>
                  </a:ext>
                </a:extLst>
              </a:tr>
              <a:tr h="262247">
                <a:tc rowSpan="2">
                  <a:txBody>
                    <a:bodyPr/>
                    <a:lstStyle/>
                    <a:p>
                      <a:pPr algn="r"/>
                      <a:r>
                        <a:rPr kumimoji="1" lang="ja-JP" altLang="en-US" sz="1600" dirty="0">
                          <a:latin typeface="BIZ UDPゴシック" panose="020B0400000000000000" pitchFamily="50" charset="-128"/>
                          <a:ea typeface="BIZ UDPゴシック" panose="020B0400000000000000" pitchFamily="50" charset="-128"/>
                        </a:rPr>
                        <a:t>対象</a:t>
                      </a:r>
                    </a:p>
                    <a:p>
                      <a:r>
                        <a:rPr kumimoji="1" lang="ja-JP" altLang="en-US" sz="1600" dirty="0">
                          <a:latin typeface="BIZ UDPゴシック" panose="020B0400000000000000" pitchFamily="50" charset="-128"/>
                          <a:ea typeface="BIZ UDPゴシック" panose="020B0400000000000000" pitchFamily="50" charset="-128"/>
                        </a:rPr>
                        <a:t>保険の種類</a:t>
                      </a:r>
                    </a:p>
                  </a:txBody>
                  <a:tcPr anchor="b">
                    <a:lnTlToBr w="12700" cap="flat" cmpd="sng" algn="ctr">
                      <a:solidFill>
                        <a:schemeClr val="tx1"/>
                      </a:solidFill>
                      <a:prstDash val="solid"/>
                      <a:round/>
                      <a:headEnd type="none" w="med" len="med"/>
                      <a:tailEnd type="none" w="med" len="med"/>
                    </a:lnTlToBr>
                    <a:solidFill>
                      <a:srgbClr val="CCFFCC"/>
                    </a:solidFill>
                  </a:tcPr>
                </a:tc>
                <a:tc gridSpan="2">
                  <a:txBody>
                    <a:bodyPr/>
                    <a:lstStyle/>
                    <a:p>
                      <a:pPr algn="ctr"/>
                      <a:r>
                        <a:rPr kumimoji="1" lang="ja-JP" altLang="en-US" sz="1600" dirty="0">
                          <a:latin typeface="BIZ UDPゴシック" panose="020B0400000000000000" pitchFamily="50" charset="-128"/>
                          <a:ea typeface="BIZ UDPゴシック" panose="020B0400000000000000" pitchFamily="50" charset="-128"/>
                        </a:rPr>
                        <a:t>事故の相手</a:t>
                      </a:r>
                    </a:p>
                  </a:txBody>
                  <a:tcPr>
                    <a:solidFill>
                      <a:srgbClr val="CCFFCC"/>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自分</a:t>
                      </a:r>
                    </a:p>
                  </a:txBody>
                  <a:tcPr>
                    <a:solidFill>
                      <a:srgbClr val="CCFFCC"/>
                    </a:solidFill>
                  </a:tcPr>
                </a:tc>
                <a:extLst>
                  <a:ext uri="{0D108BD9-81ED-4DB2-BD59-A6C34878D82A}">
                    <a16:rowId xmlns:a16="http://schemas.microsoft.com/office/drawing/2014/main" val="36392546"/>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生命・からだ</a:t>
                      </a:r>
                    </a:p>
                  </a:txBody>
                  <a:tcPr>
                    <a:solidFill>
                      <a:srgbClr val="CCFFCC"/>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財産</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モノ</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生命・からだ</a:t>
                      </a:r>
                    </a:p>
                  </a:txBody>
                  <a:tcPr>
                    <a:solidFill>
                      <a:srgbClr val="CCFFCC"/>
                    </a:solidFill>
                  </a:tcPr>
                </a:tc>
                <a:extLst>
                  <a:ext uri="{0D108BD9-81ED-4DB2-BD59-A6C34878D82A}">
                    <a16:rowId xmlns:a16="http://schemas.microsoft.com/office/drawing/2014/main" val="1536059463"/>
                  </a:ext>
                </a:extLst>
              </a:tr>
              <a:tr h="262247">
                <a:tc>
                  <a:txBody>
                    <a:bodyPr/>
                    <a:lstStyle/>
                    <a:p>
                      <a:r>
                        <a:rPr kumimoji="1" lang="ja-JP" altLang="en-US" sz="1600" dirty="0">
                          <a:latin typeface="BIZ UDPゴシック" panose="020B0400000000000000" pitchFamily="50" charset="-128"/>
                          <a:ea typeface="BIZ UDPゴシック" panose="020B0400000000000000" pitchFamily="50" charset="-128"/>
                        </a:rPr>
                        <a:t>個人賠償責任保険</a:t>
                      </a:r>
                    </a:p>
                  </a:txBody>
                  <a:tcPr>
                    <a:solidFill>
                      <a:srgbClr val="CCFFCC"/>
                    </a:solidFill>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〇</a:t>
                      </a: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011706987"/>
                  </a:ext>
                </a:extLst>
              </a:tr>
              <a:tr h="262247">
                <a:tc>
                  <a:txBody>
                    <a:bodyPr/>
                    <a:lstStyle/>
                    <a:p>
                      <a:r>
                        <a:rPr kumimoji="1" lang="ja-JP" altLang="en-US" sz="1600" dirty="0">
                          <a:latin typeface="BIZ UDPゴシック" panose="020B0400000000000000" pitchFamily="50" charset="-128"/>
                          <a:ea typeface="BIZ UDPゴシック" panose="020B0400000000000000" pitchFamily="50" charset="-128"/>
                        </a:rPr>
                        <a:t>傷害保険</a:t>
                      </a:r>
                    </a:p>
                  </a:txBody>
                  <a:tcPr>
                    <a:solidFill>
                      <a:srgbClr val="CCFFCC"/>
                    </a:solidFill>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〇</a:t>
                      </a:r>
                    </a:p>
                  </a:txBody>
                  <a:tcPr/>
                </a:tc>
                <a:extLst>
                  <a:ext uri="{0D108BD9-81ED-4DB2-BD59-A6C34878D82A}">
                    <a16:rowId xmlns:a16="http://schemas.microsoft.com/office/drawing/2014/main" val="3003176248"/>
                  </a:ext>
                </a:extLst>
              </a:tr>
              <a:tr h="262247">
                <a:tc gridSpan="4">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個人賠償責任保険</a:t>
                      </a:r>
                      <a:r>
                        <a:rPr lang="en-US" altLang="ja-JP" sz="1600" u="sng" dirty="0">
                          <a:solidFill>
                            <a:srgbClr val="FF0000"/>
                          </a:solidFill>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特約</a:t>
                      </a:r>
                      <a:r>
                        <a:rPr lang="en-US" altLang="ja-JP" sz="1600" u="sng" dirty="0">
                          <a:solidFill>
                            <a:srgbClr val="FF0000"/>
                          </a:solidFill>
                          <a:latin typeface="BIZ UDPゴシック" panose="020B0400000000000000" pitchFamily="50" charset="-128"/>
                          <a:ea typeface="BIZ UDPゴシック" panose="020B0400000000000000" pitchFamily="50" charset="-128"/>
                        </a:rPr>
                        <a:t>)</a:t>
                      </a:r>
                    </a:p>
                  </a:txBody>
                  <a:tcPr>
                    <a:solidFill>
                      <a:srgbClr val="FFFFCC"/>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55035683"/>
                  </a:ext>
                </a:extLst>
              </a:tr>
              <a:tr h="26224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・日常生活で誤って他人にケガをさせたり他人の物を壊したりして、損害賠償金や弁護士費用</a:t>
                      </a:r>
                      <a:endParaRPr lang="en-US" altLang="ja-JP" sz="16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　などを負担した場合の損害を補償する。</a:t>
                      </a:r>
                      <a:endParaRPr lang="en-US" altLang="ja-JP" sz="16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389185807"/>
                  </a:ext>
                </a:extLst>
              </a:tr>
              <a:tr h="262247">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本人とその家族</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同居の親族、別居の未婚の子</a:t>
                      </a: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が補償対象。</a:t>
                      </a:r>
                      <a:endParaRPr lang="en-US" altLang="ja-JP" sz="16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24302386"/>
                  </a:ext>
                </a:extLst>
              </a:tr>
              <a:tr h="262247">
                <a:tc gridSpan="4">
                  <a:txBody>
                    <a:bodyPr/>
                    <a:lstStyle/>
                    <a:p>
                      <a:pPr marL="179388" marR="0" lvl="0" indent="-179388" algn="l" defTabSz="914400" rtl="0" eaLnBrk="1" fontAlgn="auto" latinLnBrk="0" hangingPunct="1">
                        <a:lnSpc>
                          <a:spcPct val="100000"/>
                        </a:lnSpc>
                        <a:spcBef>
                          <a:spcPts val="0"/>
                        </a:spcBef>
                        <a:spcAft>
                          <a:spcPts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・火災保険や傷害保険、自動車保険などの</a:t>
                      </a:r>
                      <a:r>
                        <a:rPr lang="ja-JP" altLang="en-US" sz="1600" u="sng" dirty="0">
                          <a:solidFill>
                            <a:srgbClr val="FF0000"/>
                          </a:solidFill>
                          <a:latin typeface="BIZ UDPゴシック" panose="020B0400000000000000" pitchFamily="50" charset="-128"/>
                          <a:ea typeface="BIZ UDPゴシック" panose="020B0400000000000000" pitchFamily="50" charset="-128"/>
                        </a:rPr>
                        <a:t>特約として契約</a:t>
                      </a:r>
                      <a:r>
                        <a:rPr lang="ja-JP" altLang="en-US" sz="1600" dirty="0">
                          <a:latin typeface="BIZ UDPゴシック" panose="020B0400000000000000" pitchFamily="50" charset="-128"/>
                          <a:ea typeface="BIZ UDPゴシック" panose="020B0400000000000000" pitchFamily="50" charset="-128"/>
                        </a:rPr>
                        <a:t>する場合が一般的。</a:t>
                      </a:r>
                      <a:endParaRPr lang="en-US" altLang="ja-JP" sz="1600" dirty="0">
                        <a:latin typeface="BIZ UDPゴシック" panose="020B0400000000000000" pitchFamily="50" charset="-128"/>
                        <a:ea typeface="BIZ UDPゴシック" panose="020B0400000000000000" pitchFamily="50" charset="-128"/>
                      </a:endParaRPr>
                    </a:p>
                  </a:txBody>
                  <a:tcP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779026016"/>
                  </a:ext>
                </a:extLst>
              </a:tr>
              <a:tr h="286088">
                <a:tc gridSpan="4">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b="0" kern="0" dirty="0">
                          <a:solidFill>
                            <a:srgbClr val="0000FF"/>
                          </a:solidFill>
                          <a:latin typeface="BIZ UDゴシック" panose="020B0400000000000000" pitchFamily="49" charset="-128"/>
                          <a:ea typeface="BIZ UDゴシック" panose="020B0400000000000000" pitchFamily="49" charset="-128"/>
                        </a:rPr>
                        <a:t>出典＞</a:t>
                      </a:r>
                      <a:r>
                        <a:rPr lang="ja-JP" altLang="en-US" sz="1200" kern="0" dirty="0">
                          <a:solidFill>
                            <a:srgbClr val="0000FF"/>
                          </a:solidFill>
                          <a:latin typeface="BIZ UDゴシック" panose="020B0400000000000000" pitchFamily="49" charset="-128"/>
                          <a:ea typeface="BIZ UDゴシック" panose="020B0400000000000000" pitchFamily="49" charset="-128"/>
                        </a:rPr>
                        <a:t>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21</a:t>
                      </a:r>
                      <a:r>
                        <a:rPr lang="ja-JP" altLang="en-US" sz="1200" kern="0" dirty="0">
                          <a:solidFill>
                            <a:srgbClr val="0000FF"/>
                          </a:solidFill>
                          <a:latin typeface="BIZ UDゴシック" panose="020B0400000000000000" pitchFamily="49" charset="-128"/>
                          <a:ea typeface="BIZ UDゴシック" panose="020B0400000000000000" pitchFamily="49" charset="-128"/>
                        </a:rPr>
                        <a:t>頁に基づき作成。</a:t>
                      </a:r>
                      <a:endParaRPr kumimoji="1" lang="ja-JP" altLang="en-US" sz="1200" dirty="0">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11434151"/>
                  </a:ext>
                </a:extLst>
              </a:tr>
            </a:tbl>
          </a:graphicData>
        </a:graphic>
      </p:graphicFrame>
    </p:spTree>
    <p:extLst>
      <p:ext uri="{BB962C8B-B14F-4D97-AF65-F5344CB8AC3E}">
        <p14:creationId xmlns:p14="http://schemas.microsoft.com/office/powerpoint/2010/main" val="184647053"/>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2"/>
          <p:cNvSpPr>
            <a:spLocks noGrp="1"/>
          </p:cNvSpPr>
          <p:nvPr>
            <p:ph type="sldNum" sz="quarter" idx="11"/>
          </p:nvPr>
        </p:nvSpPr>
        <p:spPr>
          <a:xfrm>
            <a:off x="8077626" y="6423946"/>
            <a:ext cx="417442" cy="318054"/>
          </a:xfrm>
          <a:noFill/>
        </p:spPr>
        <p:txBody>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29</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3" name="表 3">
            <a:extLst>
              <a:ext uri="{FF2B5EF4-FFF2-40B4-BE49-F238E27FC236}">
                <a16:creationId xmlns:a16="http://schemas.microsoft.com/office/drawing/2014/main" id="{BA8D3756-0175-427B-B694-CED76BE9B0AF}"/>
              </a:ext>
            </a:extLst>
          </p:cNvPr>
          <p:cNvGraphicFramePr>
            <a:graphicFrameLocks noGrp="1"/>
          </p:cNvGraphicFramePr>
          <p:nvPr>
            <p:extLst>
              <p:ext uri="{D42A27DB-BD31-4B8C-83A1-F6EECF244321}">
                <p14:modId xmlns:p14="http://schemas.microsoft.com/office/powerpoint/2010/main" val="3072583761"/>
              </p:ext>
            </p:extLst>
          </p:nvPr>
        </p:nvGraphicFramePr>
        <p:xfrm>
          <a:off x="255642" y="920320"/>
          <a:ext cx="8721209" cy="5821680"/>
        </p:xfrm>
        <a:graphic>
          <a:graphicData uri="http://schemas.openxmlformats.org/drawingml/2006/table">
            <a:tbl>
              <a:tblPr firstRow="1" bandRow="1">
                <a:tableStyleId>{5940675A-B579-460E-94D1-54222C63F5DA}</a:tableStyleId>
              </a:tblPr>
              <a:tblGrid>
                <a:gridCol w="393289">
                  <a:extLst>
                    <a:ext uri="{9D8B030D-6E8A-4147-A177-3AD203B41FA5}">
                      <a16:colId xmlns:a16="http://schemas.microsoft.com/office/drawing/2014/main" val="2842478368"/>
                    </a:ext>
                  </a:extLst>
                </a:gridCol>
                <a:gridCol w="1042219">
                  <a:extLst>
                    <a:ext uri="{9D8B030D-6E8A-4147-A177-3AD203B41FA5}">
                      <a16:colId xmlns:a16="http://schemas.microsoft.com/office/drawing/2014/main" val="899144770"/>
                    </a:ext>
                  </a:extLst>
                </a:gridCol>
                <a:gridCol w="796413">
                  <a:extLst>
                    <a:ext uri="{9D8B030D-6E8A-4147-A177-3AD203B41FA5}">
                      <a16:colId xmlns:a16="http://schemas.microsoft.com/office/drawing/2014/main" val="3419270911"/>
                    </a:ext>
                  </a:extLst>
                </a:gridCol>
                <a:gridCol w="2635045">
                  <a:extLst>
                    <a:ext uri="{9D8B030D-6E8A-4147-A177-3AD203B41FA5}">
                      <a16:colId xmlns:a16="http://schemas.microsoft.com/office/drawing/2014/main" val="568982802"/>
                    </a:ext>
                  </a:extLst>
                </a:gridCol>
                <a:gridCol w="796413">
                  <a:extLst>
                    <a:ext uri="{9D8B030D-6E8A-4147-A177-3AD203B41FA5}">
                      <a16:colId xmlns:a16="http://schemas.microsoft.com/office/drawing/2014/main" val="3672366188"/>
                    </a:ext>
                  </a:extLst>
                </a:gridCol>
                <a:gridCol w="2664542">
                  <a:extLst>
                    <a:ext uri="{9D8B030D-6E8A-4147-A177-3AD203B41FA5}">
                      <a16:colId xmlns:a16="http://schemas.microsoft.com/office/drawing/2014/main" val="2638594397"/>
                    </a:ext>
                  </a:extLst>
                </a:gridCol>
                <a:gridCol w="393288">
                  <a:extLst>
                    <a:ext uri="{9D8B030D-6E8A-4147-A177-3AD203B41FA5}">
                      <a16:colId xmlns:a16="http://schemas.microsoft.com/office/drawing/2014/main" val="2280792391"/>
                    </a:ext>
                  </a:extLst>
                </a:gridCol>
              </a:tblGrid>
              <a:tr h="265369">
                <a:tc gridSpan="7">
                  <a:txBody>
                    <a:bodyPr/>
                    <a:lstStyle/>
                    <a:p>
                      <a:r>
                        <a:rPr kumimoji="1" lang="ja-JP" altLang="en-US" sz="1600" dirty="0">
                          <a:latin typeface="BIZ UDPゴシック" panose="020B0400000000000000" pitchFamily="50" charset="-128"/>
                          <a:ea typeface="BIZ UDPゴシック" panose="020B0400000000000000" pitchFamily="50" charset="-128"/>
                        </a:rPr>
                        <a:t>〇すまいの保険：火災保険、借家人賠償責任保険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特約</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、地震保険</a:t>
                      </a:r>
                    </a:p>
                  </a:txBody>
                  <a:tcPr>
                    <a:solidFill>
                      <a:srgbClr val="66FFFF"/>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938961461"/>
                  </a:ext>
                </a:extLst>
              </a:tr>
              <a:tr h="265369">
                <a:tc gridSpan="7">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980823173"/>
                  </a:ext>
                </a:extLst>
              </a:tr>
              <a:tr h="265369">
                <a:tc rowSpan="9">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4">
                  <a:txBody>
                    <a:bodyPr/>
                    <a:lstStyle/>
                    <a:p>
                      <a:pPr algn="ctr"/>
                      <a:r>
                        <a:rPr kumimoji="1" lang="ja-JP" altLang="en-US" sz="1600" dirty="0">
                          <a:latin typeface="BIZ UDPゴシック" panose="020B0400000000000000" pitchFamily="50" charset="-128"/>
                          <a:ea typeface="BIZ UDPゴシック" panose="020B0400000000000000" pitchFamily="50" charset="-128"/>
                        </a:rPr>
                        <a:t>くるま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7">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自賠責保険</a:t>
                      </a:r>
                      <a:endParaRPr kumimoji="1" lang="en-US" altLang="ja-JP"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solidFill>
                      <a:srgbClr val="CCFFCC"/>
                    </a:solidFill>
                  </a:tcPr>
                </a:tc>
                <a:tc rowSpan="2"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ap="flat" cmpd="sng" algn="ctr">
                      <a:noFill/>
                      <a:prstDash val="solid"/>
                      <a:round/>
                      <a:headEnd type="none" w="med" len="med"/>
                      <a:tailEnd type="none" w="med" len="med"/>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08158083"/>
                  </a:ext>
                </a:extLst>
              </a:tr>
              <a:tr h="0">
                <a:tc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9382153"/>
                  </a:ext>
                </a:extLst>
              </a:tr>
              <a:tr h="0">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a:txBody>
                    <a:bodyPr/>
                    <a:lstStyle/>
                    <a:p>
                      <a:pPr algn="l"/>
                      <a:r>
                        <a:rPr kumimoji="1" lang="ja-JP" altLang="en-US" sz="1600" dirty="0">
                          <a:latin typeface="BIZ UDPゴシック" panose="020B0400000000000000" pitchFamily="50" charset="-128"/>
                          <a:ea typeface="BIZ UDPゴシック" panose="020B0400000000000000" pitchFamily="50" charset="-128"/>
                        </a:rPr>
                        <a:t>自動車保険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・対人賠償保険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・対物賠償保険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・人身傷害保険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・搭乗者傷害保険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・車両保険　　　　　など</a:t>
                      </a:r>
                      <a:endParaRPr kumimoji="1" lang="en-US" altLang="ja-JP"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0000"/>
                          </a:solidFill>
                          <a:latin typeface="BIZ UDPゴシック" panose="020B0400000000000000" pitchFamily="50" charset="-128"/>
                          <a:ea typeface="BIZ UDPゴシック" panose="020B0400000000000000" pitchFamily="50" charset="-128"/>
                        </a:rPr>
                        <a:t>個人賠償責任保険</a:t>
                      </a:r>
                      <a:r>
                        <a:rPr kumimoji="1" lang="en-US" altLang="ja-JP" sz="1600" dirty="0">
                          <a:solidFill>
                            <a:srgbClr val="FF0000"/>
                          </a:solidFill>
                          <a:latin typeface="BIZ UDPゴシック" panose="020B0400000000000000" pitchFamily="50" charset="-128"/>
                          <a:ea typeface="BIZ UDPゴシック" panose="020B0400000000000000" pitchFamily="50" charset="-128"/>
                        </a:rPr>
                        <a:t>(</a:t>
                      </a:r>
                      <a:r>
                        <a:rPr kumimoji="1" lang="ja-JP" altLang="en-US" sz="1600" dirty="0">
                          <a:solidFill>
                            <a:srgbClr val="FF0000"/>
                          </a:solidFill>
                          <a:latin typeface="BIZ UDPゴシック" panose="020B0400000000000000" pitchFamily="50" charset="-128"/>
                          <a:ea typeface="BIZ UDPゴシック" panose="020B0400000000000000" pitchFamily="50" charset="-128"/>
                        </a:rPr>
                        <a:t>特約</a:t>
                      </a:r>
                      <a:r>
                        <a:rPr kumimoji="1" lang="en-US" altLang="ja-JP" sz="1600" dirty="0">
                          <a:solidFill>
                            <a:srgbClr val="FF0000"/>
                          </a:solidFill>
                          <a:latin typeface="BIZ UDPゴシック" panose="020B0400000000000000" pitchFamily="50" charset="-128"/>
                          <a:ea typeface="BIZ UDPゴシック" panose="020B0400000000000000" pitchFamily="50" charset="-128"/>
                        </a:rPr>
                        <a:t>)</a:t>
                      </a:r>
                      <a:endParaRPr kumimoji="1" lang="ja-JP" altLang="en-US" sz="1600" dirty="0">
                        <a:solidFill>
                          <a:srgbClr val="FF0000"/>
                        </a:solidFill>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66FFFF"/>
                    </a:solidFill>
                  </a:tcPr>
                </a:tc>
                <a:tc rowSpan="2">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32014961"/>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658467"/>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rowSpan="2" gridSpan="3">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192226"/>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すまい</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CCFF"/>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rgbClr val="FF3300"/>
                          </a:solidFill>
                          <a:latin typeface="BIZ UDPゴシック" panose="020B0400000000000000" pitchFamily="50" charset="-128"/>
                          <a:ea typeface="BIZ UDPゴシック" panose="020B0400000000000000" pitchFamily="50" charset="-128"/>
                        </a:rPr>
                        <a:t>火災保険</a:t>
                      </a:r>
                      <a:r>
                        <a:rPr kumimoji="1" lang="en-US" altLang="ja-JP" sz="1600" dirty="0">
                          <a:solidFill>
                            <a:srgbClr val="FF3300"/>
                          </a:solidFill>
                          <a:latin typeface="BIZ UDPゴシック" panose="020B0400000000000000" pitchFamily="50" charset="-128"/>
                          <a:ea typeface="BIZ UDPゴシック" panose="020B0400000000000000" pitchFamily="50" charset="-128"/>
                        </a:rPr>
                        <a:t>(</a:t>
                      </a:r>
                      <a:r>
                        <a:rPr kumimoji="1" lang="ja-JP" altLang="en-US" sz="1600" dirty="0">
                          <a:solidFill>
                            <a:srgbClr val="FF3300"/>
                          </a:solidFill>
                          <a:latin typeface="BIZ UDPゴシック" panose="020B0400000000000000" pitchFamily="50" charset="-128"/>
                          <a:ea typeface="BIZ UDPゴシック" panose="020B0400000000000000" pitchFamily="50" charset="-128"/>
                        </a:rPr>
                        <a:t>建物</a:t>
                      </a:r>
                      <a:r>
                        <a:rPr kumimoji="1" lang="en-US" altLang="ja-JP" sz="1600" dirty="0">
                          <a:solidFill>
                            <a:srgbClr val="FF3300"/>
                          </a:solidFill>
                          <a:latin typeface="BIZ UDPゴシック" panose="020B0400000000000000" pitchFamily="50" charset="-128"/>
                          <a:ea typeface="BIZ UDPゴシック" panose="020B0400000000000000" pitchFamily="50" charset="-128"/>
                        </a:rPr>
                        <a:t>)</a:t>
                      </a:r>
                      <a:endParaRPr kumimoji="1" lang="ja-JP" altLang="en-US" sz="1600" dirty="0">
                        <a:solidFill>
                          <a:srgbClr val="FF3300"/>
                        </a:solidFill>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CCFF"/>
                    </a:solidFill>
                  </a:tcPr>
                </a:tc>
                <a:tc gridSpan="3" vMerge="1">
                  <a:txBody>
                    <a:bodyPr/>
                    <a:lstStyle/>
                    <a:p>
                      <a:endParaRPr kumimoji="1" lang="en-US" altLang="ja-JP"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911103"/>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solidFill>
                            <a:srgbClr val="FF3300"/>
                          </a:solidFill>
                          <a:latin typeface="BIZ UDPゴシック" panose="020B0400000000000000" pitchFamily="50" charset="-128"/>
                          <a:ea typeface="BIZ UDPゴシック" panose="020B0400000000000000" pitchFamily="50" charset="-128"/>
                        </a:rPr>
                        <a:t>火災保険</a:t>
                      </a:r>
                      <a:r>
                        <a:rPr kumimoji="1" lang="en-US" altLang="ja-JP" sz="1600" dirty="0">
                          <a:solidFill>
                            <a:srgbClr val="FF3300"/>
                          </a:solidFill>
                          <a:latin typeface="BIZ UDPゴシック" panose="020B0400000000000000" pitchFamily="50" charset="-128"/>
                          <a:ea typeface="BIZ UDPゴシック" panose="020B0400000000000000" pitchFamily="50" charset="-128"/>
                        </a:rPr>
                        <a:t>(</a:t>
                      </a:r>
                      <a:r>
                        <a:rPr kumimoji="1" lang="ja-JP" altLang="en-US" sz="1600" dirty="0">
                          <a:solidFill>
                            <a:srgbClr val="FF3300"/>
                          </a:solidFill>
                          <a:latin typeface="BIZ UDPゴシック" panose="020B0400000000000000" pitchFamily="50" charset="-128"/>
                          <a:ea typeface="BIZ UDPゴシック" panose="020B0400000000000000" pitchFamily="50" charset="-128"/>
                        </a:rPr>
                        <a:t>家財</a:t>
                      </a:r>
                      <a:r>
                        <a:rPr kumimoji="1" lang="en-US" altLang="ja-JP" sz="1600" dirty="0">
                          <a:solidFill>
                            <a:srgbClr val="FF3300"/>
                          </a:solidFill>
                          <a:latin typeface="BIZ UDPゴシック" panose="020B0400000000000000" pitchFamily="50" charset="-128"/>
                          <a:ea typeface="BIZ UDPゴシック" panose="020B0400000000000000" pitchFamily="50" charset="-128"/>
                        </a:rPr>
                        <a:t>)</a:t>
                      </a:r>
                      <a:endParaRPr kumimoji="1" lang="ja-JP" altLang="en-US" sz="1600" dirty="0">
                        <a:solidFill>
                          <a:srgbClr val="FF3300"/>
                        </a:solidFill>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CCFF"/>
                    </a:solidFill>
                  </a:tcPr>
                </a:tc>
                <a:tc>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600" dirty="0">
                          <a:solidFill>
                            <a:srgbClr val="FF0000"/>
                          </a:solidFill>
                          <a:latin typeface="BIZ UDPゴシック" panose="020B0400000000000000" pitchFamily="50" charset="-128"/>
                          <a:ea typeface="BIZ UDPゴシック" panose="020B0400000000000000" pitchFamily="50" charset="-128"/>
                        </a:rPr>
                        <a:t>借家人賠償責任保険</a:t>
                      </a:r>
                      <a:r>
                        <a:rPr kumimoji="1" lang="en-US" altLang="ja-JP" sz="1600" dirty="0">
                          <a:solidFill>
                            <a:srgbClr val="FF0000"/>
                          </a:solidFill>
                          <a:latin typeface="BIZ UDPゴシック" panose="020B0400000000000000" pitchFamily="50" charset="-128"/>
                          <a:ea typeface="BIZ UDPゴシック" panose="020B0400000000000000" pitchFamily="50" charset="-128"/>
                        </a:rPr>
                        <a:t>(</a:t>
                      </a:r>
                      <a:r>
                        <a:rPr kumimoji="1" lang="ja-JP" altLang="en-US" sz="1600" dirty="0">
                          <a:solidFill>
                            <a:srgbClr val="FF0000"/>
                          </a:solidFill>
                          <a:latin typeface="BIZ UDPゴシック" panose="020B0400000000000000" pitchFamily="50" charset="-128"/>
                          <a:ea typeface="BIZ UDPゴシック" panose="020B0400000000000000" pitchFamily="50" charset="-128"/>
                        </a:rPr>
                        <a:t>特約</a:t>
                      </a:r>
                      <a:r>
                        <a:rPr kumimoji="1" lang="en-US" altLang="ja-JP" sz="1600" dirty="0">
                          <a:solidFill>
                            <a:srgbClr val="FF0000"/>
                          </a:solidFill>
                          <a:latin typeface="BIZ UDPゴシック" panose="020B0400000000000000" pitchFamily="50" charset="-128"/>
                          <a:ea typeface="BIZ UDPゴシック" panose="020B0400000000000000" pitchFamily="50" charset="-128"/>
                        </a:rPr>
                        <a:t>)</a:t>
                      </a:r>
                      <a:endParaRPr kumimoji="1" lang="ja-JP" altLang="en-US" sz="1600" dirty="0">
                        <a:solidFill>
                          <a:srgbClr val="FF0000"/>
                        </a:solidFill>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CCFF"/>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6075423"/>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5">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T w="12700" cap="flat" cmpd="sng" algn="ctr">
                      <a:noFill/>
                      <a:prstDash val="solid"/>
                      <a:round/>
                      <a:headEnd type="none" w="med" len="med"/>
                      <a:tailEnd type="none" w="med" len="med"/>
                    </a:lnT>
                    <a:lnB w="12700" cmpd="sng">
                      <a:noFill/>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614659007"/>
                  </a:ext>
                </a:extLst>
              </a:tr>
              <a:tr h="265369">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mpd="sng">
                      <a:noFill/>
                    </a:lnT>
                    <a:lnB w="12700" cmpd="sng">
                      <a:noFill/>
                    </a:lnB>
                  </a:tcPr>
                </a:tc>
                <a:tc>
                  <a:txBody>
                    <a:bodyPr/>
                    <a:lstStyle/>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地震保険</a:t>
                      </a:r>
                      <a:endParaRPr kumimoji="1" lang="en-US" altLang="ja-JP" sz="1600" dirty="0">
                        <a:solidFill>
                          <a:srgbClr val="FF0000"/>
                        </a:solidFill>
                        <a:latin typeface="BIZ UDPゴシック" panose="020B0400000000000000" pitchFamily="50" charset="-128"/>
                        <a:ea typeface="BIZ UDPゴシック" panose="020B0400000000000000" pitchFamily="50" charset="-128"/>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CCFF"/>
                    </a:solidFill>
                  </a:tcPr>
                </a:tc>
                <a:tc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T w="12700" cmpd="sng">
                      <a:noFill/>
                    </a:lnT>
                    <a:lnB w="12700" cmpd="sng">
                      <a:noFill/>
                    </a:lnB>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79166474"/>
                  </a:ext>
                </a:extLst>
              </a:tr>
              <a:tr h="265369">
                <a:tc gridSpan="7">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95811992"/>
                  </a:ext>
                </a:extLst>
              </a:tr>
              <a:tr h="265369">
                <a:tc rowSpan="4">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rowSpan="3">
                  <a:txBody>
                    <a:bodyPr/>
                    <a:lstStyle/>
                    <a:p>
                      <a:pPr algn="ctr"/>
                      <a:r>
                        <a:rPr kumimoji="1" lang="ja-JP" altLang="en-US" sz="1600" dirty="0">
                          <a:latin typeface="BIZ UDPゴシック" panose="020B0400000000000000" pitchFamily="50" charset="-128"/>
                          <a:ea typeface="BIZ UDPゴシック" panose="020B0400000000000000" pitchFamily="50" charset="-128"/>
                        </a:rPr>
                        <a:t>からだ</a:t>
                      </a:r>
                    </a:p>
                  </a:txBody>
                  <a:tcPr anchor="ctr">
                    <a:solidFill>
                      <a:srgbClr val="FFFFCC"/>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傷害保険</a:t>
                      </a:r>
                      <a:endParaRPr kumimoji="1" lang="en-US" altLang="ja-JP" sz="1600"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solid"/>
                      <a:round/>
                      <a:headEnd type="none" w="med" len="med"/>
                      <a:tailEnd type="none" w="med" len="med"/>
                    </a:lnB>
                    <a:solidFill>
                      <a:srgbClr val="FFFFCC"/>
                    </a:solidFill>
                  </a:tcPr>
                </a:tc>
                <a:tc rowSpan="4"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rowSpan="4"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rowSpan="4"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77191132"/>
                  </a:ext>
                </a:extLst>
              </a:tr>
              <a:tr h="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145938269"/>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rowSpan="2">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海外旅行保険</a:t>
                      </a:r>
                    </a:p>
                  </a:txBody>
                  <a:tcPr>
                    <a:lnT w="12700" cap="flat" cmpd="sng" algn="ctr">
                      <a:solidFill>
                        <a:schemeClr val="tx1"/>
                      </a:solidFill>
                      <a:prstDash val="solid"/>
                      <a:round/>
                      <a:headEnd type="none" w="med" len="med"/>
                      <a:tailEnd type="none" w="med" len="med"/>
                    </a:lnT>
                    <a:solidFill>
                      <a:srgbClr val="FFFFCC"/>
                    </a:solidFill>
                  </a:tcPr>
                </a:tc>
                <a:tc gridSpan="3"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81899026"/>
                  </a:ext>
                </a:extLst>
              </a:tr>
              <a:tr h="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29506636"/>
                  </a:ext>
                </a:extLst>
              </a:tr>
            </a:tbl>
          </a:graphicData>
        </a:graphic>
      </p:graphicFrame>
      <p:cxnSp>
        <p:nvCxnSpPr>
          <p:cNvPr id="4" name="直線コネクタ 3">
            <a:extLst>
              <a:ext uri="{FF2B5EF4-FFF2-40B4-BE49-F238E27FC236}">
                <a16:creationId xmlns:a16="http://schemas.microsoft.com/office/drawing/2014/main" id="{37666C31-3E70-43F0-AA12-C54427CB4BAB}"/>
              </a:ext>
            </a:extLst>
          </p:cNvPr>
          <p:cNvCxnSpPr>
            <a:cxnSpLocks/>
          </p:cNvCxnSpPr>
          <p:nvPr/>
        </p:nvCxnSpPr>
        <p:spPr>
          <a:xfrm flipH="1">
            <a:off x="1700983" y="2310580"/>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B38D8CF-EBC3-4626-BF21-8EB1F2418CA7}"/>
              </a:ext>
            </a:extLst>
          </p:cNvPr>
          <p:cNvCxnSpPr>
            <a:cxnSpLocks/>
          </p:cNvCxnSpPr>
          <p:nvPr/>
        </p:nvCxnSpPr>
        <p:spPr>
          <a:xfrm>
            <a:off x="2153263" y="1671483"/>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E7F5F79-2C34-464F-B10D-3C28DE1DFE12}"/>
              </a:ext>
            </a:extLst>
          </p:cNvPr>
          <p:cNvCxnSpPr>
            <a:cxnSpLocks/>
          </p:cNvCxnSpPr>
          <p:nvPr/>
        </p:nvCxnSpPr>
        <p:spPr>
          <a:xfrm>
            <a:off x="2153262" y="2895598"/>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60E5360-F421-4800-9D76-E5163076DF36}"/>
              </a:ext>
            </a:extLst>
          </p:cNvPr>
          <p:cNvCxnSpPr>
            <a:cxnSpLocks/>
          </p:cNvCxnSpPr>
          <p:nvPr/>
        </p:nvCxnSpPr>
        <p:spPr>
          <a:xfrm flipH="1">
            <a:off x="2153266" y="1680715"/>
            <a:ext cx="1" cy="1214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9D687DD-7BB8-455B-B2F1-6357FA5D6504}"/>
              </a:ext>
            </a:extLst>
          </p:cNvPr>
          <p:cNvCxnSpPr>
            <a:cxnSpLocks/>
          </p:cNvCxnSpPr>
          <p:nvPr/>
        </p:nvCxnSpPr>
        <p:spPr>
          <a:xfrm flipH="1">
            <a:off x="1700980" y="4682612"/>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F7B6345-77AA-4D61-B3D4-AB435F6780B0}"/>
              </a:ext>
            </a:extLst>
          </p:cNvPr>
          <p:cNvCxnSpPr>
            <a:cxnSpLocks/>
          </p:cNvCxnSpPr>
          <p:nvPr/>
        </p:nvCxnSpPr>
        <p:spPr>
          <a:xfrm>
            <a:off x="2153261" y="4291780"/>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1AE9F91-FF92-448D-9175-34F968F7563D}"/>
              </a:ext>
            </a:extLst>
          </p:cNvPr>
          <p:cNvCxnSpPr>
            <a:cxnSpLocks/>
          </p:cNvCxnSpPr>
          <p:nvPr/>
        </p:nvCxnSpPr>
        <p:spPr>
          <a:xfrm>
            <a:off x="2158173" y="5073444"/>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74AB9D0-9E17-4808-B1EB-D574561C111D}"/>
              </a:ext>
            </a:extLst>
          </p:cNvPr>
          <p:cNvCxnSpPr>
            <a:cxnSpLocks/>
          </p:cNvCxnSpPr>
          <p:nvPr/>
        </p:nvCxnSpPr>
        <p:spPr>
          <a:xfrm flipH="1">
            <a:off x="2153261" y="4291780"/>
            <a:ext cx="1" cy="781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6CB716B-CF8F-4571-9B29-FF6216CDEEF3}"/>
              </a:ext>
            </a:extLst>
          </p:cNvPr>
          <p:cNvCxnSpPr>
            <a:cxnSpLocks/>
          </p:cNvCxnSpPr>
          <p:nvPr/>
        </p:nvCxnSpPr>
        <p:spPr>
          <a:xfrm flipH="1">
            <a:off x="1700979" y="5955890"/>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151F0FE-E9D7-4F53-B2BC-7189382BBBC0}"/>
              </a:ext>
            </a:extLst>
          </p:cNvPr>
          <p:cNvCxnSpPr>
            <a:cxnSpLocks/>
          </p:cNvCxnSpPr>
          <p:nvPr/>
        </p:nvCxnSpPr>
        <p:spPr>
          <a:xfrm>
            <a:off x="2153261" y="5673212"/>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2F13146-693B-4E14-B0D2-CF42CCD5F442}"/>
              </a:ext>
            </a:extLst>
          </p:cNvPr>
          <p:cNvCxnSpPr>
            <a:cxnSpLocks/>
          </p:cNvCxnSpPr>
          <p:nvPr/>
        </p:nvCxnSpPr>
        <p:spPr>
          <a:xfrm>
            <a:off x="2153261" y="6277896"/>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5D013D9-8AAE-401F-A66D-6AF49FA3CADF}"/>
              </a:ext>
            </a:extLst>
          </p:cNvPr>
          <p:cNvCxnSpPr>
            <a:cxnSpLocks/>
          </p:cNvCxnSpPr>
          <p:nvPr/>
        </p:nvCxnSpPr>
        <p:spPr>
          <a:xfrm>
            <a:off x="2153260" y="5668297"/>
            <a:ext cx="0" cy="604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7FD52C5-B5CC-4F1F-8A26-33D7EA5F1488}"/>
              </a:ext>
            </a:extLst>
          </p:cNvPr>
          <p:cNvCxnSpPr>
            <a:cxnSpLocks/>
          </p:cNvCxnSpPr>
          <p:nvPr/>
        </p:nvCxnSpPr>
        <p:spPr>
          <a:xfrm flipH="1">
            <a:off x="5137358" y="2288156"/>
            <a:ext cx="791494" cy="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8F14398-12EB-41E4-A2A1-54E926EA4A58}"/>
              </a:ext>
            </a:extLst>
          </p:cNvPr>
          <p:cNvCxnSpPr>
            <a:cxnSpLocks/>
          </p:cNvCxnSpPr>
          <p:nvPr/>
        </p:nvCxnSpPr>
        <p:spPr>
          <a:xfrm flipH="1">
            <a:off x="5137358" y="2310580"/>
            <a:ext cx="791495" cy="198120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7FEFC1F-A5FA-4FDE-91E9-86B52B471EF9}"/>
              </a:ext>
            </a:extLst>
          </p:cNvPr>
          <p:cNvCxnSpPr>
            <a:cxnSpLocks/>
          </p:cNvCxnSpPr>
          <p:nvPr/>
        </p:nvCxnSpPr>
        <p:spPr>
          <a:xfrm flipH="1">
            <a:off x="5180364" y="2461156"/>
            <a:ext cx="789041" cy="3207141"/>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F28053E-D06C-45E3-83AE-A7075913AA86}"/>
              </a:ext>
            </a:extLst>
          </p:cNvPr>
          <p:cNvCxnSpPr>
            <a:cxnSpLocks/>
          </p:cNvCxnSpPr>
          <p:nvPr/>
        </p:nvCxnSpPr>
        <p:spPr>
          <a:xfrm flipH="1">
            <a:off x="5137358" y="4461387"/>
            <a:ext cx="791494" cy="0"/>
          </a:xfrm>
          <a:prstGeom prst="line">
            <a:avLst/>
          </a:prstGeom>
          <a:ln w="38100">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7">
            <a:extLst>
              <a:ext uri="{FF2B5EF4-FFF2-40B4-BE49-F238E27FC236}">
                <a16:creationId xmlns:a16="http://schemas.microsoft.com/office/drawing/2014/main" id="{4834DC17-40F9-4782-AC2C-CD88D5E8AFDA}"/>
              </a:ext>
            </a:extLst>
          </p:cNvPr>
          <p:cNvSpPr>
            <a:spLocks noChangeArrowheads="1"/>
          </p:cNvSpPr>
          <p:nvPr/>
        </p:nvSpPr>
        <p:spPr bwMode="auto">
          <a:xfrm>
            <a:off x="255642" y="249551"/>
            <a:ext cx="8721207" cy="516687"/>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5</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すまいの保険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216080932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5" descr="step1_img_chicken"/>
          <p:cNvSpPr>
            <a:spLocks noChangeArrowheads="1"/>
          </p:cNvSpPr>
          <p:nvPr/>
        </p:nvSpPr>
        <p:spPr bwMode="auto">
          <a:xfrm>
            <a:off x="390289" y="2284414"/>
            <a:ext cx="2232025" cy="25209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dirty="0"/>
          </a:p>
        </p:txBody>
      </p:sp>
      <p:sp>
        <p:nvSpPr>
          <p:cNvPr id="33798" name="Rectangle 7" descr="eve_img01"/>
          <p:cNvSpPr>
            <a:spLocks noChangeArrowheads="1"/>
          </p:cNvSpPr>
          <p:nvPr/>
        </p:nvSpPr>
        <p:spPr bwMode="auto">
          <a:xfrm>
            <a:off x="6848576" y="3138154"/>
            <a:ext cx="2016125" cy="2592387"/>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dirty="0"/>
          </a:p>
        </p:txBody>
      </p:sp>
      <p:sp>
        <p:nvSpPr>
          <p:cNvPr id="10" name="Rectangle 4"/>
          <p:cNvSpPr>
            <a:spLocks noChangeArrowheads="1"/>
          </p:cNvSpPr>
          <p:nvPr/>
        </p:nvSpPr>
        <p:spPr bwMode="auto">
          <a:xfrm>
            <a:off x="390289" y="1532061"/>
            <a:ext cx="8474412" cy="627062"/>
          </a:xfrm>
          <a:prstGeom prst="rect">
            <a:avLst/>
          </a:prstGeom>
          <a:solidFill>
            <a:srgbClr val="CCFFCC"/>
          </a:solidFill>
          <a:ln w="38100" cmpd="dbl">
            <a:solidFill>
              <a:schemeClr val="tx1"/>
            </a:solidFill>
            <a:miter lim="800000"/>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4500" indent="-444500" eaLnBrk="1" hangingPunct="1">
              <a:spcBef>
                <a:spcPct val="0"/>
              </a:spcBef>
              <a:buFontTx/>
              <a:buNone/>
            </a:pPr>
            <a:r>
              <a:rPr kumimoji="0" lang="ja-JP" altLang="en-US" dirty="0">
                <a:latin typeface="BIZ UDPゴシック" panose="020B0400000000000000" pitchFamily="50" charset="-128"/>
                <a:ea typeface="BIZ UDPゴシック" panose="020B0400000000000000" pitchFamily="50" charset="-128"/>
              </a:rPr>
              <a:t>・交通事故の発生頻度は？</a:t>
            </a:r>
          </a:p>
        </p:txBody>
      </p:sp>
      <p:sp>
        <p:nvSpPr>
          <p:cNvPr id="8" name="Text Box 4"/>
          <p:cNvSpPr txBox="1">
            <a:spLocks noChangeArrowheads="1"/>
          </p:cNvSpPr>
          <p:nvPr/>
        </p:nvSpPr>
        <p:spPr bwMode="auto">
          <a:xfrm>
            <a:off x="390289" y="944808"/>
            <a:ext cx="8474412"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　問題１</a:t>
            </a:r>
          </a:p>
        </p:txBody>
      </p:sp>
      <p:sp>
        <p:nvSpPr>
          <p:cNvPr id="13" name="Rectangle 6">
            <a:extLst>
              <a:ext uri="{FF2B5EF4-FFF2-40B4-BE49-F238E27FC236}">
                <a16:creationId xmlns:a16="http://schemas.microsoft.com/office/drawing/2014/main" id="{3C3812B9-93A9-4734-9E98-C9EE89D76DBF}"/>
              </a:ext>
            </a:extLst>
          </p:cNvPr>
          <p:cNvSpPr>
            <a:spLocks noChangeArrowheads="1"/>
          </p:cNvSpPr>
          <p:nvPr/>
        </p:nvSpPr>
        <p:spPr bwMode="auto">
          <a:xfrm>
            <a:off x="3024926" y="2402049"/>
            <a:ext cx="3828158" cy="203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１：　　１分</a:t>
            </a:r>
            <a:r>
              <a:rPr lang="en-US" altLang="ja-JP" sz="2800" dirty="0">
                <a:latin typeface="BIZ UDPゴシック" panose="020B0400000000000000" pitchFamily="50" charset="-128"/>
                <a:ea typeface="BIZ UDPゴシック" panose="020B0400000000000000" pitchFamily="50" charset="-128"/>
              </a:rPr>
              <a:t>45</a:t>
            </a:r>
            <a:r>
              <a:rPr lang="ja-JP" altLang="en-US" sz="2800" dirty="0">
                <a:latin typeface="BIZ UDPゴシック" panose="020B0400000000000000" pitchFamily="50" charset="-128"/>
                <a:ea typeface="BIZ UDPゴシック" panose="020B0400000000000000" pitchFamily="50" charset="-128"/>
              </a:rPr>
              <a:t>秒に１件</a:t>
            </a:r>
            <a:endParaRPr lang="en-US" altLang="ja-JP" sz="2800" dirty="0">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２：　　</a:t>
            </a:r>
            <a:r>
              <a:rPr lang="en-US" altLang="ja-JP" sz="2800" dirty="0">
                <a:latin typeface="BIZ UDPゴシック" panose="020B0400000000000000" pitchFamily="50" charset="-128"/>
                <a:ea typeface="BIZ UDPゴシック" panose="020B0400000000000000" pitchFamily="50" charset="-128"/>
              </a:rPr>
              <a:t>7</a:t>
            </a:r>
            <a:r>
              <a:rPr lang="ja-JP" altLang="en-US" sz="2800" dirty="0">
                <a:latin typeface="BIZ UDPゴシック" panose="020B0400000000000000" pitchFamily="50" charset="-128"/>
                <a:ea typeface="BIZ UDPゴシック" panose="020B0400000000000000" pitchFamily="50" charset="-128"/>
              </a:rPr>
              <a:t>分</a:t>
            </a:r>
            <a:r>
              <a:rPr lang="en-US" altLang="ja-JP" sz="2800" dirty="0">
                <a:latin typeface="BIZ UDPゴシック" panose="020B0400000000000000" pitchFamily="50" charset="-128"/>
                <a:ea typeface="BIZ UDPゴシック" panose="020B0400000000000000" pitchFamily="50" charset="-128"/>
              </a:rPr>
              <a:t>30</a:t>
            </a:r>
            <a:r>
              <a:rPr lang="ja-JP" altLang="en-US" sz="2800" dirty="0">
                <a:latin typeface="BIZ UDPゴシック" panose="020B0400000000000000" pitchFamily="50" charset="-128"/>
                <a:ea typeface="BIZ UDPゴシック" panose="020B0400000000000000" pitchFamily="50" charset="-128"/>
              </a:rPr>
              <a:t>秒に１件</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３：　</a:t>
            </a:r>
            <a:r>
              <a:rPr lang="en-US" altLang="ja-JP" sz="2800" dirty="0">
                <a:latin typeface="BIZ UDPゴシック" panose="020B0400000000000000" pitchFamily="50" charset="-128"/>
                <a:ea typeface="BIZ UDPゴシック" panose="020B0400000000000000" pitchFamily="50" charset="-128"/>
              </a:rPr>
              <a:t>15</a:t>
            </a:r>
            <a:r>
              <a:rPr lang="ja-JP" altLang="en-US" sz="2800" dirty="0">
                <a:latin typeface="BIZ UDPゴシック" panose="020B0400000000000000" pitchFamily="50" charset="-128"/>
                <a:ea typeface="BIZ UDPゴシック" panose="020B0400000000000000" pitchFamily="50" charset="-128"/>
              </a:rPr>
              <a:t>分に１件</a:t>
            </a:r>
            <a:endParaRPr lang="en-US" altLang="ja-JP" sz="2800" b="1"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buNone/>
            </a:pPr>
            <a:endParaRPr lang="en-US" altLang="ja-JP" dirty="0">
              <a:latin typeface="ＭＳ ゴシック" panose="020B0609070205080204" pitchFamily="49" charset="-128"/>
              <a:ea typeface="ＭＳ ゴシック" panose="020B0609070205080204" pitchFamily="49" charset="-128"/>
            </a:endParaRPr>
          </a:p>
          <a:p>
            <a:pPr marL="0" indent="0" eaLnBrk="1" hangingPunct="1">
              <a:buNone/>
            </a:pPr>
            <a:r>
              <a:rPr lang="en-US" altLang="ja-JP" dirty="0">
                <a:latin typeface="ＭＳ ゴシック" panose="020B0609070205080204" pitchFamily="49" charset="-128"/>
                <a:ea typeface="ＭＳ ゴシック" panose="020B0609070205080204" pitchFamily="49" charset="-128"/>
              </a:rPr>
              <a:t> </a:t>
            </a:r>
            <a:endParaRPr lang="ja-JP" altLang="en-US" dirty="0">
              <a:latin typeface="ＭＳ ゴシック" panose="020B0609070205080204" pitchFamily="49" charset="-128"/>
              <a:ea typeface="ＭＳ ゴシック" panose="020B0609070205080204" pitchFamily="49" charset="-128"/>
            </a:endParaRPr>
          </a:p>
        </p:txBody>
      </p:sp>
      <p:sp>
        <p:nvSpPr>
          <p:cNvPr id="12" name="スライド番号プレースホルダー 5">
            <a:extLst>
              <a:ext uri="{FF2B5EF4-FFF2-40B4-BE49-F238E27FC236}">
                <a16:creationId xmlns:a16="http://schemas.microsoft.com/office/drawing/2014/main" id="{6EFFB42F-C53B-46F2-9E46-7A42925471DD}"/>
              </a:ext>
            </a:extLst>
          </p:cNvPr>
          <p:cNvSpPr txBox="1">
            <a:spLocks/>
          </p:cNvSpPr>
          <p:nvPr/>
        </p:nvSpPr>
        <p:spPr>
          <a:xfrm>
            <a:off x="7994289" y="6282317"/>
            <a:ext cx="370407" cy="33855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9pPr>
          </a:lstStyle>
          <a:p>
            <a:pPr algn="r">
              <a:spcBef>
                <a:spcPct val="0"/>
              </a:spcBef>
              <a:buClrTx/>
              <a:buSzTx/>
              <a:buFontTx/>
              <a:buNone/>
            </a:pPr>
            <a:fld id="{9A5A6DEE-CBAD-4BE5-ACDD-D9B5ED987581}" type="slidenum">
              <a:rPr lang="en-US" altLang="ja-JP" sz="1400" b="1" smtClean="0">
                <a:solidFill>
                  <a:srgbClr val="000000"/>
                </a:solidFill>
                <a:latin typeface="ＭＳ ゴシック" panose="020B0609070205080204" pitchFamily="49" charset="-128"/>
                <a:ea typeface="ＭＳ ゴシック" panose="020B0609070205080204" pitchFamily="49" charset="-128"/>
              </a:rPr>
              <a:pPr algn="r">
                <a:spcBef>
                  <a:spcPct val="0"/>
                </a:spcBef>
                <a:buClrTx/>
                <a:buSzTx/>
                <a:buFontTx/>
                <a:buNone/>
              </a:pPr>
              <a:t>3</a:t>
            </a:fld>
            <a:endParaRPr lang="en-US" altLang="ja-JP" sz="1400" b="1" dirty="0">
              <a:solidFill>
                <a:srgbClr val="000000"/>
              </a:solidFill>
              <a:latin typeface="ＭＳ ゴシック" panose="020B0609070205080204" pitchFamily="49" charset="-128"/>
              <a:ea typeface="ＭＳ ゴシック" panose="020B0609070205080204" pitchFamily="49" charset="-128"/>
            </a:endParaRPr>
          </a:p>
        </p:txBody>
      </p:sp>
      <p:sp>
        <p:nvSpPr>
          <p:cNvPr id="9" name="Rectangle 7">
            <a:extLst>
              <a:ext uri="{FF2B5EF4-FFF2-40B4-BE49-F238E27FC236}">
                <a16:creationId xmlns:a16="http://schemas.microsoft.com/office/drawing/2014/main" id="{CFC143C5-6BBB-4064-A967-A7FC8DFF5860}"/>
              </a:ext>
            </a:extLst>
          </p:cNvPr>
          <p:cNvSpPr>
            <a:spLocks noChangeArrowheads="1"/>
          </p:cNvSpPr>
          <p:nvPr/>
        </p:nvSpPr>
        <p:spPr bwMode="auto">
          <a:xfrm>
            <a:off x="390289" y="237129"/>
            <a:ext cx="8463295"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 身の回りのリスク</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2608984654"/>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2">
            <a:extLst>
              <a:ext uri="{FF2B5EF4-FFF2-40B4-BE49-F238E27FC236}">
                <a16:creationId xmlns:a16="http://schemas.microsoft.com/office/drawing/2014/main" id="{D6EBA1C2-BB50-46AA-81A4-B7289AD69D3C}"/>
              </a:ext>
            </a:extLst>
          </p:cNvPr>
          <p:cNvSpPr txBox="1">
            <a:spLocks/>
          </p:cNvSpPr>
          <p:nvPr/>
        </p:nvSpPr>
        <p:spPr>
          <a:xfrm>
            <a:off x="7874888" y="6308302"/>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30</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9" name="Text Box 4">
            <a:extLst>
              <a:ext uri="{FF2B5EF4-FFF2-40B4-BE49-F238E27FC236}">
                <a16:creationId xmlns:a16="http://schemas.microsoft.com/office/drawing/2014/main" id="{685176DA-BE73-4CD0-B2AD-5D650F0E1600}"/>
              </a:ext>
            </a:extLst>
          </p:cNvPr>
          <p:cNvSpPr txBox="1">
            <a:spLocks noChangeArrowheads="1"/>
          </p:cNvSpPr>
          <p:nvPr/>
        </p:nvSpPr>
        <p:spPr bwMode="auto">
          <a:xfrm>
            <a:off x="285133" y="850788"/>
            <a:ext cx="8563703"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）すまいに関するリスク</a:t>
            </a:r>
          </a:p>
        </p:txBody>
      </p:sp>
      <p:pic>
        <p:nvPicPr>
          <p:cNvPr id="2" name="図 1">
            <a:extLst>
              <a:ext uri="{FF2B5EF4-FFF2-40B4-BE49-F238E27FC236}">
                <a16:creationId xmlns:a16="http://schemas.microsoft.com/office/drawing/2014/main" id="{43559274-0935-4968-B189-0CBEDF512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70" y="1426823"/>
            <a:ext cx="1797346" cy="1799921"/>
          </a:xfrm>
          <a:prstGeom prst="rect">
            <a:avLst/>
          </a:prstGeom>
        </p:spPr>
      </p:pic>
      <p:sp>
        <p:nvSpPr>
          <p:cNvPr id="3" name="テキスト ボックス 2">
            <a:extLst>
              <a:ext uri="{FF2B5EF4-FFF2-40B4-BE49-F238E27FC236}">
                <a16:creationId xmlns:a16="http://schemas.microsoft.com/office/drawing/2014/main" id="{FAF90881-3344-4BC5-92D6-DDE52369123F}"/>
              </a:ext>
            </a:extLst>
          </p:cNvPr>
          <p:cNvSpPr txBox="1"/>
          <p:nvPr/>
        </p:nvSpPr>
        <p:spPr>
          <a:xfrm>
            <a:off x="460706" y="1449460"/>
            <a:ext cx="259106"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B63E5005-5C28-4B22-9A34-DACB2C85480C}"/>
              </a:ext>
            </a:extLst>
          </p:cNvPr>
          <p:cNvSpPr txBox="1"/>
          <p:nvPr/>
        </p:nvSpPr>
        <p:spPr>
          <a:xfrm>
            <a:off x="850503" y="1425995"/>
            <a:ext cx="1590500" cy="523220"/>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家が火事にあって</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燃えてしまった。</a:t>
            </a:r>
          </a:p>
        </p:txBody>
      </p:sp>
      <p:pic>
        <p:nvPicPr>
          <p:cNvPr id="13" name="図 12">
            <a:extLst>
              <a:ext uri="{FF2B5EF4-FFF2-40B4-BE49-F238E27FC236}">
                <a16:creationId xmlns:a16="http://schemas.microsoft.com/office/drawing/2014/main" id="{A6F59ABD-AAF5-4E59-B59D-10D25095BE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675" y="2002030"/>
            <a:ext cx="1600211" cy="1179103"/>
          </a:xfrm>
          <a:prstGeom prst="rect">
            <a:avLst/>
          </a:prstGeom>
        </p:spPr>
      </p:pic>
      <p:pic>
        <p:nvPicPr>
          <p:cNvPr id="4" name="図 3">
            <a:extLst>
              <a:ext uri="{FF2B5EF4-FFF2-40B4-BE49-F238E27FC236}">
                <a16:creationId xmlns:a16="http://schemas.microsoft.com/office/drawing/2014/main" id="{87D499DC-559C-4F69-83B7-584BD9AA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110" y="1441414"/>
            <a:ext cx="1731948" cy="1799921"/>
          </a:xfrm>
          <a:prstGeom prst="rect">
            <a:avLst/>
          </a:prstGeom>
        </p:spPr>
      </p:pic>
      <p:sp>
        <p:nvSpPr>
          <p:cNvPr id="5" name="テキスト ボックス 4">
            <a:extLst>
              <a:ext uri="{FF2B5EF4-FFF2-40B4-BE49-F238E27FC236}">
                <a16:creationId xmlns:a16="http://schemas.microsoft.com/office/drawing/2014/main" id="{8EC1F114-9A90-47BE-ACC7-E2FC39118A9A}"/>
              </a:ext>
            </a:extLst>
          </p:cNvPr>
          <p:cNvSpPr txBox="1"/>
          <p:nvPr/>
        </p:nvSpPr>
        <p:spPr>
          <a:xfrm>
            <a:off x="2773038" y="148126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9028D9B8-12AC-448C-908D-6D419B4AB246}"/>
              </a:ext>
            </a:extLst>
          </p:cNvPr>
          <p:cNvSpPr txBox="1"/>
          <p:nvPr/>
        </p:nvSpPr>
        <p:spPr>
          <a:xfrm>
            <a:off x="3031787" y="1436454"/>
            <a:ext cx="1604927" cy="73866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家財が火事で燃え</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使えなくなって</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しまった。</a:t>
            </a:r>
          </a:p>
        </p:txBody>
      </p:sp>
      <p:pic>
        <p:nvPicPr>
          <p:cNvPr id="17" name="図 16">
            <a:extLst>
              <a:ext uri="{FF2B5EF4-FFF2-40B4-BE49-F238E27FC236}">
                <a16:creationId xmlns:a16="http://schemas.microsoft.com/office/drawing/2014/main" id="{0E46B348-BDF7-4716-A4C3-975EEAC2E9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0950" y="2373516"/>
            <a:ext cx="1390650" cy="793750"/>
          </a:xfrm>
          <a:prstGeom prst="rect">
            <a:avLst/>
          </a:prstGeom>
        </p:spPr>
      </p:pic>
      <p:pic>
        <p:nvPicPr>
          <p:cNvPr id="19" name="図 18">
            <a:extLst>
              <a:ext uri="{FF2B5EF4-FFF2-40B4-BE49-F238E27FC236}">
                <a16:creationId xmlns:a16="http://schemas.microsoft.com/office/drawing/2014/main" id="{24ED527E-F64F-4A93-BE74-6DAFF536F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392" y="1427745"/>
            <a:ext cx="1797346" cy="1799921"/>
          </a:xfrm>
          <a:prstGeom prst="rect">
            <a:avLst/>
          </a:prstGeom>
        </p:spPr>
      </p:pic>
      <p:sp>
        <p:nvSpPr>
          <p:cNvPr id="21" name="テキスト ボックス 20">
            <a:extLst>
              <a:ext uri="{FF2B5EF4-FFF2-40B4-BE49-F238E27FC236}">
                <a16:creationId xmlns:a16="http://schemas.microsoft.com/office/drawing/2014/main" id="{B13B7569-7018-45C7-9F7E-ADB4A8EEB572}"/>
              </a:ext>
            </a:extLst>
          </p:cNvPr>
          <p:cNvSpPr txBox="1"/>
          <p:nvPr/>
        </p:nvSpPr>
        <p:spPr>
          <a:xfrm>
            <a:off x="4918670" y="1448178"/>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9F826CE6-F1F6-482F-AE8B-E0371490C956}"/>
              </a:ext>
            </a:extLst>
          </p:cNvPr>
          <p:cNvSpPr txBox="1"/>
          <p:nvPr/>
        </p:nvSpPr>
        <p:spPr>
          <a:xfrm>
            <a:off x="5210889" y="1477852"/>
            <a:ext cx="1614545" cy="523220"/>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台風で屋根が吹き</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飛ばされ壊れた。</a:t>
            </a:r>
          </a:p>
        </p:txBody>
      </p:sp>
      <p:pic>
        <p:nvPicPr>
          <p:cNvPr id="23" name="図 22">
            <a:extLst>
              <a:ext uri="{FF2B5EF4-FFF2-40B4-BE49-F238E27FC236}">
                <a16:creationId xmlns:a16="http://schemas.microsoft.com/office/drawing/2014/main" id="{AD3C7F6B-0C12-4DF0-BFFB-6E2B5A200A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0802" y="1940796"/>
            <a:ext cx="1308100" cy="1250950"/>
          </a:xfrm>
          <a:prstGeom prst="rect">
            <a:avLst/>
          </a:prstGeom>
        </p:spPr>
      </p:pic>
      <p:pic>
        <p:nvPicPr>
          <p:cNvPr id="25" name="図 24">
            <a:extLst>
              <a:ext uri="{FF2B5EF4-FFF2-40B4-BE49-F238E27FC236}">
                <a16:creationId xmlns:a16="http://schemas.microsoft.com/office/drawing/2014/main" id="{7FEAAF5B-E5D2-400D-8648-690530E2C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3697" y="1398351"/>
            <a:ext cx="1797346" cy="1799921"/>
          </a:xfrm>
          <a:prstGeom prst="rect">
            <a:avLst/>
          </a:prstGeom>
        </p:spPr>
      </p:pic>
      <p:sp>
        <p:nvSpPr>
          <p:cNvPr id="27" name="テキスト ボックス 26">
            <a:extLst>
              <a:ext uri="{FF2B5EF4-FFF2-40B4-BE49-F238E27FC236}">
                <a16:creationId xmlns:a16="http://schemas.microsoft.com/office/drawing/2014/main" id="{CC1FC4C1-DBDC-4863-9DA0-84C2749126FD}"/>
              </a:ext>
            </a:extLst>
          </p:cNvPr>
          <p:cNvSpPr txBox="1"/>
          <p:nvPr/>
        </p:nvSpPr>
        <p:spPr>
          <a:xfrm>
            <a:off x="7051330" y="1441414"/>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1D531124-EA07-4B86-BA82-73749D6B17E3}"/>
              </a:ext>
            </a:extLst>
          </p:cNvPr>
          <p:cNvSpPr txBox="1"/>
          <p:nvPr/>
        </p:nvSpPr>
        <p:spPr>
          <a:xfrm>
            <a:off x="7320271" y="1422969"/>
            <a:ext cx="1528405"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大雨で家の床上まで水浸しになった。</a:t>
            </a:r>
          </a:p>
        </p:txBody>
      </p:sp>
      <p:pic>
        <p:nvPicPr>
          <p:cNvPr id="29" name="図 28">
            <a:extLst>
              <a:ext uri="{FF2B5EF4-FFF2-40B4-BE49-F238E27FC236}">
                <a16:creationId xmlns:a16="http://schemas.microsoft.com/office/drawing/2014/main" id="{800603B4-60C5-49A1-BECE-83EFCC91F4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7932" y="2113092"/>
            <a:ext cx="1593708" cy="1145109"/>
          </a:xfrm>
          <a:prstGeom prst="rect">
            <a:avLst/>
          </a:prstGeom>
        </p:spPr>
      </p:pic>
      <p:pic>
        <p:nvPicPr>
          <p:cNvPr id="31" name="図 30">
            <a:extLst>
              <a:ext uri="{FF2B5EF4-FFF2-40B4-BE49-F238E27FC236}">
                <a16:creationId xmlns:a16="http://schemas.microsoft.com/office/drawing/2014/main" id="{45D9438F-E184-4BD2-861D-CB1D8A0C3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70" y="3469785"/>
            <a:ext cx="1797346" cy="1799921"/>
          </a:xfrm>
          <a:prstGeom prst="rect">
            <a:avLst/>
          </a:prstGeom>
        </p:spPr>
      </p:pic>
      <p:sp>
        <p:nvSpPr>
          <p:cNvPr id="33" name="テキスト ボックス 32">
            <a:extLst>
              <a:ext uri="{FF2B5EF4-FFF2-40B4-BE49-F238E27FC236}">
                <a16:creationId xmlns:a16="http://schemas.microsoft.com/office/drawing/2014/main" id="{58F748A4-794B-459E-B8BD-07A5EFAB5458}"/>
              </a:ext>
            </a:extLst>
          </p:cNvPr>
          <p:cNvSpPr txBox="1"/>
          <p:nvPr/>
        </p:nvSpPr>
        <p:spPr>
          <a:xfrm>
            <a:off x="450871" y="351539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ED8E48EE-C658-41F8-A24D-E7F91F93490C}"/>
              </a:ext>
            </a:extLst>
          </p:cNvPr>
          <p:cNvSpPr txBox="1"/>
          <p:nvPr/>
        </p:nvSpPr>
        <p:spPr>
          <a:xfrm>
            <a:off x="804967" y="3515396"/>
            <a:ext cx="1531188" cy="523220"/>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泥棒に入られて</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家財が盗まれた。</a:t>
            </a:r>
          </a:p>
        </p:txBody>
      </p:sp>
      <p:pic>
        <p:nvPicPr>
          <p:cNvPr id="35" name="図 34">
            <a:extLst>
              <a:ext uri="{FF2B5EF4-FFF2-40B4-BE49-F238E27FC236}">
                <a16:creationId xmlns:a16="http://schemas.microsoft.com/office/drawing/2014/main" id="{54BE43B2-E2F5-4A65-899A-5FBC46AB65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6660" y="4285935"/>
            <a:ext cx="1282700" cy="920750"/>
          </a:xfrm>
          <a:prstGeom prst="rect">
            <a:avLst/>
          </a:prstGeom>
        </p:spPr>
      </p:pic>
      <p:pic>
        <p:nvPicPr>
          <p:cNvPr id="37" name="図 36">
            <a:extLst>
              <a:ext uri="{FF2B5EF4-FFF2-40B4-BE49-F238E27FC236}">
                <a16:creationId xmlns:a16="http://schemas.microsoft.com/office/drawing/2014/main" id="{DCC527C1-6954-420E-9A74-45CB3C656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5526" y="3436015"/>
            <a:ext cx="1797346" cy="1799921"/>
          </a:xfrm>
          <a:prstGeom prst="rect">
            <a:avLst/>
          </a:prstGeom>
        </p:spPr>
      </p:pic>
      <p:sp>
        <p:nvSpPr>
          <p:cNvPr id="39" name="テキスト ボックス 38">
            <a:extLst>
              <a:ext uri="{FF2B5EF4-FFF2-40B4-BE49-F238E27FC236}">
                <a16:creationId xmlns:a16="http://schemas.microsoft.com/office/drawing/2014/main" id="{53D9A8E4-C602-4B2A-9A46-81E796A2FD0E}"/>
              </a:ext>
            </a:extLst>
          </p:cNvPr>
          <p:cNvSpPr txBox="1"/>
          <p:nvPr/>
        </p:nvSpPr>
        <p:spPr>
          <a:xfrm>
            <a:off x="2722797" y="346978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テキスト ボックス 39">
            <a:extLst>
              <a:ext uri="{FF2B5EF4-FFF2-40B4-BE49-F238E27FC236}">
                <a16:creationId xmlns:a16="http://schemas.microsoft.com/office/drawing/2014/main" id="{55EF17B5-08C2-4418-A17B-95CD3CB65C1F}"/>
              </a:ext>
            </a:extLst>
          </p:cNvPr>
          <p:cNvSpPr txBox="1"/>
          <p:nvPr/>
        </p:nvSpPr>
        <p:spPr>
          <a:xfrm>
            <a:off x="2997495" y="3469785"/>
            <a:ext cx="1573318"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上階からの水漏れにより、家財が</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水</a:t>
            </a:r>
            <a:r>
              <a:rPr kumimoji="1" lang="ja-JP" altLang="en-US" sz="1400" b="0"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rPr>
              <a:t>び</a:t>
            </a: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たしになった。</a:t>
            </a:r>
          </a:p>
        </p:txBody>
      </p:sp>
      <p:pic>
        <p:nvPicPr>
          <p:cNvPr id="41" name="図 40">
            <a:extLst>
              <a:ext uri="{FF2B5EF4-FFF2-40B4-BE49-F238E27FC236}">
                <a16:creationId xmlns:a16="http://schemas.microsoft.com/office/drawing/2014/main" id="{7E415D17-159D-4C23-9FD1-63B663BFE9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9108" y="4226426"/>
            <a:ext cx="1301750" cy="1085850"/>
          </a:xfrm>
          <a:prstGeom prst="rect">
            <a:avLst/>
          </a:prstGeom>
        </p:spPr>
      </p:pic>
      <p:pic>
        <p:nvPicPr>
          <p:cNvPr id="43" name="図 42">
            <a:extLst>
              <a:ext uri="{FF2B5EF4-FFF2-40B4-BE49-F238E27FC236}">
                <a16:creationId xmlns:a16="http://schemas.microsoft.com/office/drawing/2014/main" id="{5D43DA38-B0CB-412F-AEF5-4D77DF65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013" y="3429000"/>
            <a:ext cx="1797346" cy="1799921"/>
          </a:xfrm>
          <a:prstGeom prst="rect">
            <a:avLst/>
          </a:prstGeom>
        </p:spPr>
      </p:pic>
      <p:sp>
        <p:nvSpPr>
          <p:cNvPr id="45" name="テキスト ボックス 44">
            <a:extLst>
              <a:ext uri="{FF2B5EF4-FFF2-40B4-BE49-F238E27FC236}">
                <a16:creationId xmlns:a16="http://schemas.microsoft.com/office/drawing/2014/main" id="{557C3183-62F5-4C16-8C4E-C33D0064EDBC}"/>
              </a:ext>
            </a:extLst>
          </p:cNvPr>
          <p:cNvSpPr txBox="1"/>
          <p:nvPr/>
        </p:nvSpPr>
        <p:spPr>
          <a:xfrm>
            <a:off x="4960042" y="3469785"/>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7</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テキスト ボックス 45">
            <a:extLst>
              <a:ext uri="{FF2B5EF4-FFF2-40B4-BE49-F238E27FC236}">
                <a16:creationId xmlns:a16="http://schemas.microsoft.com/office/drawing/2014/main" id="{F3D62CA2-81DD-4D17-8902-2EA7F201998D}"/>
              </a:ext>
            </a:extLst>
          </p:cNvPr>
          <p:cNvSpPr txBox="1"/>
          <p:nvPr/>
        </p:nvSpPr>
        <p:spPr>
          <a:xfrm>
            <a:off x="5210889" y="3394634"/>
            <a:ext cx="1708072"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部屋の模様替え中にうっかりテレビを落として壊してしまった。</a:t>
            </a:r>
          </a:p>
        </p:txBody>
      </p:sp>
      <p:pic>
        <p:nvPicPr>
          <p:cNvPr id="47" name="図 46">
            <a:extLst>
              <a:ext uri="{FF2B5EF4-FFF2-40B4-BE49-F238E27FC236}">
                <a16:creationId xmlns:a16="http://schemas.microsoft.com/office/drawing/2014/main" id="{D9283FBB-A2FD-4C9B-8509-48C2A199DF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2375" y="4306724"/>
            <a:ext cx="1125100" cy="979362"/>
          </a:xfrm>
          <a:prstGeom prst="rect">
            <a:avLst/>
          </a:prstGeom>
        </p:spPr>
      </p:pic>
      <p:pic>
        <p:nvPicPr>
          <p:cNvPr id="49" name="図 48">
            <a:extLst>
              <a:ext uri="{FF2B5EF4-FFF2-40B4-BE49-F238E27FC236}">
                <a16:creationId xmlns:a16="http://schemas.microsoft.com/office/drawing/2014/main" id="{D04758FA-0ADA-4FCC-9408-E22C4ADDF2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6157" y="3406764"/>
            <a:ext cx="1797346" cy="1799921"/>
          </a:xfrm>
          <a:prstGeom prst="rect">
            <a:avLst/>
          </a:prstGeom>
        </p:spPr>
      </p:pic>
      <p:sp>
        <p:nvSpPr>
          <p:cNvPr id="51" name="テキスト ボックス 50">
            <a:extLst>
              <a:ext uri="{FF2B5EF4-FFF2-40B4-BE49-F238E27FC236}">
                <a16:creationId xmlns:a16="http://schemas.microsoft.com/office/drawing/2014/main" id="{F7590E1C-0B8B-409A-A85B-F1DEE1FE1168}"/>
              </a:ext>
            </a:extLst>
          </p:cNvPr>
          <p:cNvSpPr txBox="1"/>
          <p:nvPr/>
        </p:nvSpPr>
        <p:spPr>
          <a:xfrm>
            <a:off x="7013697" y="3433699"/>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テキスト ボックス 51">
            <a:extLst>
              <a:ext uri="{FF2B5EF4-FFF2-40B4-BE49-F238E27FC236}">
                <a16:creationId xmlns:a16="http://schemas.microsoft.com/office/drawing/2014/main" id="{965228CC-5FD6-4589-837C-ADE517B8C174}"/>
              </a:ext>
            </a:extLst>
          </p:cNvPr>
          <p:cNvSpPr txBox="1"/>
          <p:nvPr/>
        </p:nvSpPr>
        <p:spPr>
          <a:xfrm>
            <a:off x="7320271" y="3559117"/>
            <a:ext cx="1718740" cy="307777"/>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地震で家が壊れた。</a:t>
            </a:r>
          </a:p>
        </p:txBody>
      </p:sp>
      <p:pic>
        <p:nvPicPr>
          <p:cNvPr id="53" name="図 52">
            <a:extLst>
              <a:ext uri="{FF2B5EF4-FFF2-40B4-BE49-F238E27FC236}">
                <a16:creationId xmlns:a16="http://schemas.microsoft.com/office/drawing/2014/main" id="{F355F5A1-7913-4B07-844F-EAC39807838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56720" y="4279106"/>
            <a:ext cx="1511300" cy="895350"/>
          </a:xfrm>
          <a:prstGeom prst="rect">
            <a:avLst/>
          </a:prstGeom>
        </p:spPr>
      </p:pic>
      <p:sp>
        <p:nvSpPr>
          <p:cNvPr id="55" name="正方形/長方形 54">
            <a:extLst>
              <a:ext uri="{FF2B5EF4-FFF2-40B4-BE49-F238E27FC236}">
                <a16:creationId xmlns:a16="http://schemas.microsoft.com/office/drawing/2014/main" id="{3D759BA5-4053-432E-AAD6-5B55AC5BA4C7}"/>
              </a:ext>
            </a:extLst>
          </p:cNvPr>
          <p:cNvSpPr/>
          <p:nvPr/>
        </p:nvSpPr>
        <p:spPr>
          <a:xfrm>
            <a:off x="410775" y="5372676"/>
            <a:ext cx="8480710" cy="276999"/>
          </a:xfrm>
          <a:prstGeom prst="rect">
            <a:avLst/>
          </a:prstGeom>
        </p:spPr>
        <p:txBody>
          <a:bodyPr wrap="square">
            <a:spAutoFit/>
          </a:bodyPr>
          <a:lstStyle/>
          <a:p>
            <a:pPr marL="0" indent="0" eaLnBrk="1" hangingPunct="1">
              <a:spcBef>
                <a:spcPts val="0"/>
              </a:spcBef>
              <a:buNone/>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＜出典＞日本損害保険協会「明るい未来へ</a:t>
            </a:r>
            <a:r>
              <a:rPr lang="en-US" altLang="ja-JP" sz="1200" kern="0" dirty="0">
                <a:solidFill>
                  <a:srgbClr val="0000FF"/>
                </a:solidFill>
                <a:latin typeface="BIZ UDゴシック" panose="020B0400000000000000" pitchFamily="49" charset="-128"/>
                <a:ea typeface="BIZ UDゴシック" panose="020B0400000000000000" pitchFamily="49" charset="-128"/>
              </a:rPr>
              <a:t>TRY</a:t>
            </a:r>
            <a:r>
              <a:rPr lang="ja-JP" altLang="en-US" sz="1200" kern="0" dirty="0">
                <a:solidFill>
                  <a:srgbClr val="0000FF"/>
                </a:solidFill>
                <a:latin typeface="BIZ UDゴシック" panose="020B0400000000000000" pitchFamily="49" charset="-128"/>
                <a:ea typeface="BIZ UDゴシック" panose="020B0400000000000000" pitchFamily="49" charset="-128"/>
              </a:rPr>
              <a:t>！～リスクと備え～」</a:t>
            </a:r>
            <a:r>
              <a:rPr lang="en-US" altLang="ja-JP" sz="1200" kern="0" dirty="0">
                <a:solidFill>
                  <a:srgbClr val="0000FF"/>
                </a:solidFill>
                <a:latin typeface="BIZ UDゴシック" panose="020B0400000000000000" pitchFamily="49" charset="-128"/>
                <a:ea typeface="BIZ UDゴシック" panose="020B0400000000000000" pitchFamily="49" charset="-128"/>
              </a:rPr>
              <a:t>20</a:t>
            </a:r>
            <a:r>
              <a:rPr lang="ja-JP" altLang="en-US" sz="1200" kern="0" dirty="0">
                <a:solidFill>
                  <a:srgbClr val="0000FF"/>
                </a:solidFill>
                <a:latin typeface="BIZ UDゴシック" panose="020B0400000000000000" pitchFamily="49" charset="-128"/>
                <a:ea typeface="BIZ UDゴシック" panose="020B0400000000000000" pitchFamily="49" charset="-128"/>
              </a:rPr>
              <a:t>頁を基に作成</a:t>
            </a:r>
            <a:r>
              <a:rPr lang="ja-JP" altLang="en-US" sz="1200" kern="0" dirty="0">
                <a:solidFill>
                  <a:srgbClr val="0000FF"/>
                </a:solidFill>
                <a:latin typeface="ＭＳ ゴシック" panose="020B0609070205080204" pitchFamily="49" charset="-128"/>
                <a:ea typeface="ＭＳ ゴシック" panose="020B0609070205080204" pitchFamily="49" charset="-128"/>
              </a:rPr>
              <a:t>。</a:t>
            </a:r>
            <a:endParaRPr lang="en-US" altLang="ja-JP" sz="1200" kern="0" dirty="0">
              <a:solidFill>
                <a:srgbClr val="0000FF"/>
              </a:solidFill>
              <a:latin typeface="ＭＳ ゴシック" panose="020B0609070205080204" pitchFamily="49" charset="-128"/>
              <a:ea typeface="ＭＳ ゴシック" panose="020B0609070205080204" pitchFamily="49" charset="-128"/>
            </a:endParaRPr>
          </a:p>
        </p:txBody>
      </p:sp>
      <p:sp>
        <p:nvSpPr>
          <p:cNvPr id="6" name="Rectangle 7">
            <a:extLst>
              <a:ext uri="{FF2B5EF4-FFF2-40B4-BE49-F238E27FC236}">
                <a16:creationId xmlns:a16="http://schemas.microsoft.com/office/drawing/2014/main" id="{9F40067B-BAB8-8E85-55F6-BE673834C8F3}"/>
              </a:ext>
            </a:extLst>
          </p:cNvPr>
          <p:cNvSpPr>
            <a:spLocks noChangeArrowheads="1"/>
          </p:cNvSpPr>
          <p:nvPr/>
        </p:nvSpPr>
        <p:spPr bwMode="auto">
          <a:xfrm>
            <a:off x="265466" y="192597"/>
            <a:ext cx="8558310" cy="516687"/>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5</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すまいの保険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1295673746"/>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ChangeArrowheads="1"/>
          </p:cNvSpPr>
          <p:nvPr/>
        </p:nvSpPr>
        <p:spPr bwMode="auto">
          <a:xfrm>
            <a:off x="404122" y="1431295"/>
            <a:ext cx="8500328" cy="978935"/>
          </a:xfrm>
          <a:prstGeom prst="rect">
            <a:avLst/>
          </a:prstGeom>
          <a:solidFill>
            <a:srgbClr val="CCFFCC"/>
          </a:solidFill>
          <a:ln w="38100" cmpd="dbl">
            <a:solidFill>
              <a:schemeClr val="tx1"/>
            </a:solidFill>
            <a:miter lim="800000"/>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76213" indent="-176213" eaLnBrk="1" hangingPunct="1">
              <a:spcBef>
                <a:spcPct val="0"/>
              </a:spcBef>
              <a:buNone/>
            </a:pPr>
            <a:r>
              <a:rPr kumimoji="0" lang="ja-JP" altLang="en-US" sz="2800" dirty="0">
                <a:latin typeface="BIZ UDPゴシック" panose="020B0400000000000000" pitchFamily="50" charset="-128"/>
                <a:ea typeface="BIZ UDPゴシック" panose="020B0400000000000000" pitchFamily="50" charset="-128"/>
              </a:rPr>
              <a:t>・火災保険は、「火災による損害」のみを補償する保険である。</a:t>
            </a:r>
            <a:r>
              <a:rPr kumimoji="0" lang="ja-JP" altLang="en-US" sz="2800" dirty="0">
                <a:solidFill>
                  <a:schemeClr val="tx2"/>
                </a:solidFill>
                <a:latin typeface="BIZ UDPゴシック" panose="020B0400000000000000" pitchFamily="50" charset="-128"/>
                <a:ea typeface="BIZ UDPゴシック" panose="020B0400000000000000" pitchFamily="50" charset="-128"/>
              </a:rPr>
              <a:t>　</a:t>
            </a:r>
            <a:endParaRPr kumimoji="0" lang="ja-JP" altLang="en-US" sz="2800" dirty="0">
              <a:latin typeface="BIZ UDPゴシック" panose="020B0400000000000000" pitchFamily="50" charset="-128"/>
              <a:ea typeface="BIZ UDPゴシック" panose="020B0400000000000000" pitchFamily="50" charset="-128"/>
            </a:endParaRPr>
          </a:p>
        </p:txBody>
      </p:sp>
      <p:sp>
        <p:nvSpPr>
          <p:cNvPr id="31748" name="Rectangle 5" descr="step1_img_chicken"/>
          <p:cNvSpPr>
            <a:spLocks noChangeArrowheads="1"/>
          </p:cNvSpPr>
          <p:nvPr/>
        </p:nvSpPr>
        <p:spPr bwMode="auto">
          <a:xfrm>
            <a:off x="502445" y="2652946"/>
            <a:ext cx="2232025" cy="25209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31749" name="Rectangle 6" descr="eve_img01"/>
          <p:cNvSpPr>
            <a:spLocks noChangeArrowheads="1"/>
          </p:cNvSpPr>
          <p:nvPr/>
        </p:nvSpPr>
        <p:spPr bwMode="auto">
          <a:xfrm>
            <a:off x="6888325" y="3429000"/>
            <a:ext cx="2016125" cy="2592387"/>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15" name="Text Box 4">
            <a:extLst>
              <a:ext uri="{FF2B5EF4-FFF2-40B4-BE49-F238E27FC236}">
                <a16:creationId xmlns:a16="http://schemas.microsoft.com/office/drawing/2014/main" id="{A12DDB51-48C4-42CB-97E7-E9446EE27FF3}"/>
              </a:ext>
            </a:extLst>
          </p:cNvPr>
          <p:cNvSpPr txBox="1">
            <a:spLocks noChangeArrowheads="1"/>
          </p:cNvSpPr>
          <p:nvPr/>
        </p:nvSpPr>
        <p:spPr bwMode="auto">
          <a:xfrm>
            <a:off x="404122" y="874505"/>
            <a:ext cx="8500329"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　問題７</a:t>
            </a:r>
          </a:p>
        </p:txBody>
      </p:sp>
      <p:sp>
        <p:nvSpPr>
          <p:cNvPr id="16" name="Rectangle 6">
            <a:extLst>
              <a:ext uri="{FF2B5EF4-FFF2-40B4-BE49-F238E27FC236}">
                <a16:creationId xmlns:a16="http://schemas.microsoft.com/office/drawing/2014/main" id="{E542A877-3257-48B9-B274-398F3A816260}"/>
              </a:ext>
            </a:extLst>
          </p:cNvPr>
          <p:cNvSpPr>
            <a:spLocks noChangeArrowheads="1"/>
          </p:cNvSpPr>
          <p:nvPr/>
        </p:nvSpPr>
        <p:spPr bwMode="auto">
          <a:xfrm>
            <a:off x="3559236" y="2707964"/>
            <a:ext cx="2359824" cy="144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１：　正しい</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２：　間違い</a:t>
            </a:r>
            <a:endParaRPr lang="en-US" altLang="ja-JP" sz="2800" b="1"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buNone/>
            </a:pPr>
            <a:endParaRPr lang="en-US" altLang="ja-JP" dirty="0">
              <a:latin typeface="ＭＳ ゴシック" panose="020B0609070205080204" pitchFamily="49" charset="-128"/>
              <a:ea typeface="ＭＳ ゴシック" panose="020B0609070205080204" pitchFamily="49" charset="-128"/>
            </a:endParaRPr>
          </a:p>
          <a:p>
            <a:pPr marL="0" indent="0" eaLnBrk="1" hangingPunct="1">
              <a:buNone/>
            </a:pPr>
            <a:r>
              <a:rPr lang="en-US" altLang="ja-JP" dirty="0">
                <a:latin typeface="ＭＳ ゴシック" panose="020B0609070205080204" pitchFamily="49" charset="-128"/>
                <a:ea typeface="ＭＳ ゴシック" panose="020B0609070205080204" pitchFamily="49" charset="-128"/>
              </a:rPr>
              <a:t> </a:t>
            </a:r>
            <a:endParaRPr lang="ja-JP" altLang="en-US" dirty="0">
              <a:latin typeface="ＭＳ ゴシック" panose="020B0609070205080204" pitchFamily="49" charset="-128"/>
              <a:ea typeface="ＭＳ ゴシック" panose="020B0609070205080204" pitchFamily="49" charset="-128"/>
            </a:endParaRPr>
          </a:p>
        </p:txBody>
      </p:sp>
      <p:sp>
        <p:nvSpPr>
          <p:cNvPr id="17" name="スライド番号プレースホルダー 2">
            <a:extLst>
              <a:ext uri="{FF2B5EF4-FFF2-40B4-BE49-F238E27FC236}">
                <a16:creationId xmlns:a16="http://schemas.microsoft.com/office/drawing/2014/main" id="{9E88800A-9ABF-45B7-ADAA-B5DF4A1B66AA}"/>
              </a:ext>
            </a:extLst>
          </p:cNvPr>
          <p:cNvSpPr txBox="1">
            <a:spLocks/>
          </p:cNvSpPr>
          <p:nvPr/>
        </p:nvSpPr>
        <p:spPr>
          <a:xfrm>
            <a:off x="7896388" y="6354180"/>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31</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9" name="Rectangle 7">
            <a:extLst>
              <a:ext uri="{FF2B5EF4-FFF2-40B4-BE49-F238E27FC236}">
                <a16:creationId xmlns:a16="http://schemas.microsoft.com/office/drawing/2014/main" id="{9E58229F-9179-41FB-BF9C-DD0D62A668DE}"/>
              </a:ext>
            </a:extLst>
          </p:cNvPr>
          <p:cNvSpPr>
            <a:spLocks noChangeArrowheads="1"/>
          </p:cNvSpPr>
          <p:nvPr/>
        </p:nvSpPr>
        <p:spPr bwMode="auto">
          <a:xfrm>
            <a:off x="404122" y="185766"/>
            <a:ext cx="8500329"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 すまいの保険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249822963"/>
      </p:ext>
    </p:extLst>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4">
            <a:extLst>
              <a:ext uri="{FF2B5EF4-FFF2-40B4-BE49-F238E27FC236}">
                <a16:creationId xmlns:a16="http://schemas.microsoft.com/office/drawing/2014/main" id="{154E3BDC-9760-4F66-8A7B-78C8AE3E2543}"/>
              </a:ext>
            </a:extLst>
          </p:cNvPr>
          <p:cNvSpPr txBox="1">
            <a:spLocks noChangeArrowheads="1"/>
          </p:cNvSpPr>
          <p:nvPr/>
        </p:nvSpPr>
        <p:spPr bwMode="auto">
          <a:xfrm>
            <a:off x="148984" y="869057"/>
            <a:ext cx="8896691"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火災保険の補償内容</a:t>
            </a:r>
          </a:p>
        </p:txBody>
      </p:sp>
      <p:sp>
        <p:nvSpPr>
          <p:cNvPr id="24" name="スライド番号プレースホルダー 2">
            <a:extLst>
              <a:ext uri="{FF2B5EF4-FFF2-40B4-BE49-F238E27FC236}">
                <a16:creationId xmlns:a16="http://schemas.microsoft.com/office/drawing/2014/main" id="{B3C5A4FF-A6D1-4F26-83F7-103C256A6546}"/>
              </a:ext>
            </a:extLst>
          </p:cNvPr>
          <p:cNvSpPr txBox="1">
            <a:spLocks/>
          </p:cNvSpPr>
          <p:nvPr/>
        </p:nvSpPr>
        <p:spPr>
          <a:xfrm>
            <a:off x="8143423" y="6312284"/>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32</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19" name="Rectangle 7">
            <a:extLst>
              <a:ext uri="{FF2B5EF4-FFF2-40B4-BE49-F238E27FC236}">
                <a16:creationId xmlns:a16="http://schemas.microsoft.com/office/drawing/2014/main" id="{4D83E60C-698E-4FE3-BFF8-85C720D2225C}"/>
              </a:ext>
            </a:extLst>
          </p:cNvPr>
          <p:cNvSpPr>
            <a:spLocks noChangeArrowheads="1"/>
          </p:cNvSpPr>
          <p:nvPr/>
        </p:nvSpPr>
        <p:spPr bwMode="auto">
          <a:xfrm>
            <a:off x="148984" y="134515"/>
            <a:ext cx="8896691"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 すまいの保険</a:t>
            </a:r>
            <a:endParaRPr lang="ko-KR" altLang="en-US" b="1" dirty="0">
              <a:latin typeface="BIZ UDPゴシック" panose="020B0400000000000000" pitchFamily="50" charset="-128"/>
              <a:ea typeface="+mj-ea"/>
            </a:endParaRPr>
          </a:p>
        </p:txBody>
      </p:sp>
      <p:graphicFrame>
        <p:nvGraphicFramePr>
          <p:cNvPr id="3" name="表 3">
            <a:extLst>
              <a:ext uri="{FF2B5EF4-FFF2-40B4-BE49-F238E27FC236}">
                <a16:creationId xmlns:a16="http://schemas.microsoft.com/office/drawing/2014/main" id="{AA5F6813-EF77-4FF2-8AD6-4B8E15612A8E}"/>
              </a:ext>
            </a:extLst>
          </p:cNvPr>
          <p:cNvGraphicFramePr>
            <a:graphicFrameLocks noGrp="1"/>
          </p:cNvGraphicFramePr>
          <p:nvPr>
            <p:extLst>
              <p:ext uri="{D42A27DB-BD31-4B8C-83A1-F6EECF244321}">
                <p14:modId xmlns:p14="http://schemas.microsoft.com/office/powerpoint/2010/main" val="2901657181"/>
              </p:ext>
            </p:extLst>
          </p:nvPr>
        </p:nvGraphicFramePr>
        <p:xfrm>
          <a:off x="150304" y="1418258"/>
          <a:ext cx="8917857" cy="5076511"/>
        </p:xfrm>
        <a:graphic>
          <a:graphicData uri="http://schemas.openxmlformats.org/drawingml/2006/table">
            <a:tbl>
              <a:tblPr firstRow="1" bandRow="1">
                <a:tableStyleId>{5940675A-B579-460E-94D1-54222C63F5DA}</a:tableStyleId>
              </a:tblPr>
              <a:tblGrid>
                <a:gridCol w="1788723">
                  <a:extLst>
                    <a:ext uri="{9D8B030D-6E8A-4147-A177-3AD203B41FA5}">
                      <a16:colId xmlns:a16="http://schemas.microsoft.com/office/drawing/2014/main" val="435593659"/>
                    </a:ext>
                  </a:extLst>
                </a:gridCol>
                <a:gridCol w="3549445">
                  <a:extLst>
                    <a:ext uri="{9D8B030D-6E8A-4147-A177-3AD203B41FA5}">
                      <a16:colId xmlns:a16="http://schemas.microsoft.com/office/drawing/2014/main" val="2996642838"/>
                    </a:ext>
                  </a:extLst>
                </a:gridCol>
                <a:gridCol w="3579689">
                  <a:extLst>
                    <a:ext uri="{9D8B030D-6E8A-4147-A177-3AD203B41FA5}">
                      <a16:colId xmlns:a16="http://schemas.microsoft.com/office/drawing/2014/main" val="2946780367"/>
                    </a:ext>
                  </a:extLst>
                </a:gridCol>
              </a:tblGrid>
              <a:tr h="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600" kern="0" dirty="0">
                          <a:latin typeface="BIZ UDPゴシック" panose="020B0400000000000000" pitchFamily="50" charset="-128"/>
                          <a:ea typeface="BIZ UDPゴシック" panose="020B0400000000000000" pitchFamily="50" charset="-128"/>
                        </a:rPr>
                        <a:t>・火災だけでなく、風水災などの自然災害などによって</a:t>
                      </a:r>
                      <a:r>
                        <a:rPr lang="ja-JP" altLang="en-US" sz="1600" u="sng" kern="0" dirty="0">
                          <a:solidFill>
                            <a:srgbClr val="FF0000"/>
                          </a:solidFill>
                          <a:latin typeface="BIZ UDPゴシック" panose="020B0400000000000000" pitchFamily="50" charset="-128"/>
                          <a:ea typeface="BIZ UDPゴシック" panose="020B0400000000000000" pitchFamily="50" charset="-128"/>
                        </a:rPr>
                        <a:t>「建物」や「家財」などに生じた損害を補償</a:t>
                      </a:r>
                      <a:r>
                        <a:rPr lang="ja-JP" altLang="en-US" sz="1600" kern="0" dirty="0">
                          <a:latin typeface="BIZ UDPゴシック" panose="020B0400000000000000" pitchFamily="50" charset="-128"/>
                          <a:ea typeface="BIZ UDPゴシック" panose="020B0400000000000000" pitchFamily="50" charset="-128"/>
                        </a:rPr>
                        <a:t>。</a:t>
                      </a:r>
                      <a:endParaRPr lang="en-US" altLang="ja-JP" sz="1600" kern="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613200207"/>
                  </a:ext>
                </a:extLst>
              </a:tr>
              <a:tr h="0">
                <a:tc gridSpan="3">
                  <a:txBody>
                    <a:bodyPr/>
                    <a:lstStyle/>
                    <a:p>
                      <a:pPr marL="87313" marR="0" lvl="0" indent="-87313" algn="l" defTabSz="685800" rtl="0" eaLnBrk="1" fontAlgn="auto" latinLnBrk="0" hangingPunct="1">
                        <a:lnSpc>
                          <a:spcPct val="100000"/>
                        </a:lnSpc>
                        <a:spcBef>
                          <a:spcPts val="0"/>
                        </a:spcBef>
                        <a:spcAft>
                          <a:spcPts val="0"/>
                        </a:spcAft>
                        <a:buClrTx/>
                        <a:buSzTx/>
                        <a:buFontTx/>
                        <a:buNone/>
                        <a:tabLst/>
                        <a:defRPr/>
                      </a:pPr>
                      <a:r>
                        <a:rPr kumimoji="1" lang="ja-JP" altLang="en-US" sz="1600" b="0" i="0" kern="1200" dirty="0">
                          <a:solidFill>
                            <a:schemeClr val="tx1"/>
                          </a:solidFill>
                          <a:effectLst/>
                          <a:latin typeface="BIZ UDPゴシック" panose="020B0400000000000000" pitchFamily="50" charset="-128"/>
                          <a:ea typeface="BIZ UDPゴシック" panose="020B0400000000000000" pitchFamily="50" charset="-128"/>
                          <a:cs typeface="+mn-cs"/>
                        </a:rPr>
                        <a:t>・風水災などの自然災害や盗難などのほか、損害が発生した際に付随的に発生する費用についても保険金が支払われる、総合補償型の商品（いわゆる総合保険）が一般的になっている。</a:t>
                      </a:r>
                      <a:endParaRPr lang="en-US" altLang="ja-JP" sz="1600" kern="0" dirty="0">
                        <a:latin typeface="BIZ UDPゴシック" panose="020B0400000000000000" pitchFamily="50" charset="-128"/>
                        <a:ea typeface="BIZ UDPゴシック" panose="020B0400000000000000" pitchFamily="50" charset="-128"/>
                      </a:endParaRPr>
                    </a:p>
                  </a:txBody>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4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52656902"/>
                  </a:ext>
                </a:extLst>
              </a:tr>
              <a:tr h="264354">
                <a:tc>
                  <a:txBody>
                    <a:bodyPr/>
                    <a:lstStyle/>
                    <a:p>
                      <a:pPr algn="ctr"/>
                      <a:r>
                        <a:rPr kumimoji="1" lang="ja-JP" altLang="en-US" sz="1400" dirty="0">
                          <a:latin typeface="BIZ UDPゴシック" panose="020B0400000000000000" pitchFamily="50" charset="-128"/>
                          <a:ea typeface="BIZ UDPゴシック" panose="020B0400000000000000" pitchFamily="50" charset="-128"/>
                        </a:rPr>
                        <a:t>保険金を支払う事故</a:t>
                      </a:r>
                    </a:p>
                  </a:txBody>
                  <a:tcPr>
                    <a:solidFill>
                      <a:srgbClr val="CC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建物の例</a:t>
                      </a:r>
                    </a:p>
                  </a:txBody>
                  <a:tcPr>
                    <a:solidFill>
                      <a:srgbClr val="CCFFCC"/>
                    </a:solidFill>
                  </a:tcP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家財の例</a:t>
                      </a:r>
                    </a:p>
                  </a:txBody>
                  <a:tcPr>
                    <a:solidFill>
                      <a:srgbClr val="CCFFCC"/>
                    </a:solidFill>
                  </a:tcPr>
                </a:tc>
                <a:extLst>
                  <a:ext uri="{0D108BD9-81ED-4DB2-BD59-A6C34878D82A}">
                    <a16:rowId xmlns:a16="http://schemas.microsoft.com/office/drawing/2014/main" val="320242731"/>
                  </a:ext>
                </a:extLst>
              </a:tr>
              <a:tr h="264354">
                <a:tc>
                  <a:txBody>
                    <a:bodyPr/>
                    <a:lstStyle/>
                    <a:p>
                      <a:r>
                        <a:rPr kumimoji="1" lang="ja-JP" altLang="en-US" sz="1400" dirty="0">
                          <a:latin typeface="BIZ UDPゴシック" panose="020B0400000000000000" pitchFamily="50" charset="-128"/>
                          <a:ea typeface="BIZ UDPゴシック" panose="020B0400000000000000" pitchFamily="50" charset="-128"/>
                        </a:rPr>
                        <a:t>①火災、落雷、</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破裂・爆発</a:t>
                      </a:r>
                      <a:endParaRPr kumimoji="1" lang="en-US" altLang="ja-JP" sz="1400" dirty="0">
                        <a:latin typeface="BIZ UDPゴシック" panose="020B0400000000000000" pitchFamily="50" charset="-128"/>
                        <a:ea typeface="BIZ UDPゴシック" panose="020B0400000000000000" pitchFamily="50" charset="-128"/>
                      </a:endParaRPr>
                    </a:p>
                  </a:txBody>
                  <a:tcPr>
                    <a:solidFill>
                      <a:srgbClr val="CCFFCC"/>
                    </a:solidFill>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火災により建物が焼失した。</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落雷により家電製品がこわれた。</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771255136"/>
                  </a:ext>
                </a:extLst>
              </a:tr>
              <a:tr h="264354">
                <a:tc>
                  <a:txBody>
                    <a:bodyPr/>
                    <a:lstStyle/>
                    <a:p>
                      <a:r>
                        <a:rPr kumimoji="1" lang="ja-JP" altLang="en-US" sz="1400" dirty="0">
                          <a:latin typeface="BIZ UDPゴシック" panose="020B0400000000000000" pitchFamily="50" charset="-128"/>
                          <a:ea typeface="BIZ UDPゴシック" panose="020B0400000000000000" pitchFamily="50" charset="-128"/>
                        </a:rPr>
                        <a:t>②風災、</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雹</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ひょう</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災、雪災</a:t>
                      </a:r>
                      <a:endParaRPr kumimoji="1" lang="en-US" altLang="ja-JP" sz="1400" dirty="0">
                        <a:latin typeface="BIZ UDPゴシック" panose="020B0400000000000000" pitchFamily="50" charset="-128"/>
                        <a:ea typeface="BIZ UDPゴシック" panose="020B0400000000000000" pitchFamily="50" charset="-128"/>
                      </a:endParaRPr>
                    </a:p>
                  </a:txBody>
                  <a:tcPr>
                    <a:solidFill>
                      <a:srgbClr val="CCFFCC"/>
                    </a:solidFill>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台風や雹（ひょう）で窓ガラスが</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割れ建物が損害を受けた。</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台風や雹（ひょう）で窓ガラスが</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割れ家財が損害を受けた。</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004149873"/>
                  </a:ext>
                </a:extLst>
              </a:tr>
              <a:tr h="300287">
                <a:tc>
                  <a:txBody>
                    <a:bodyPr/>
                    <a:lstStyle/>
                    <a:p>
                      <a:r>
                        <a:rPr kumimoji="1" lang="ja-JP" altLang="en-US" sz="1400" dirty="0">
                          <a:latin typeface="BIZ UDPゴシック" panose="020B0400000000000000" pitchFamily="50" charset="-128"/>
                          <a:ea typeface="BIZ UDPゴシック" panose="020B0400000000000000" pitchFamily="50" charset="-128"/>
                        </a:rPr>
                        <a:t>③水ぬれ</a:t>
                      </a:r>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a:txBody>
                  <a:tcPr>
                    <a:solidFill>
                      <a:srgbClr val="CCFFCC"/>
                    </a:solidFill>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給排水設備の破損により、部屋が</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水びたしになった。</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給排水設備の破損やマンション上階からの水漏れにより、家財が水びたしになった。</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542361813"/>
                  </a:ext>
                </a:extLst>
              </a:tr>
              <a:tr h="264354">
                <a:tc>
                  <a:txBody>
                    <a:bodyPr/>
                    <a:lstStyle/>
                    <a:p>
                      <a:r>
                        <a:rPr kumimoji="1" lang="ja-JP" altLang="en-US" sz="1400" dirty="0">
                          <a:latin typeface="BIZ UDPゴシック" panose="020B0400000000000000" pitchFamily="50" charset="-128"/>
                          <a:ea typeface="BIZ UDPゴシック" panose="020B0400000000000000" pitchFamily="50" charset="-128"/>
                        </a:rPr>
                        <a:t>④盗難</a:t>
                      </a:r>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a:txBody>
                  <a:tcPr>
                    <a:solidFill>
                      <a:srgbClr val="CCFFCC"/>
                    </a:solidFill>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泥棒により窓ガラスが割られた。</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泥棒により現金や家財が盗まれた。</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79587437"/>
                  </a:ext>
                </a:extLst>
              </a:tr>
              <a:tr h="264354">
                <a:tc>
                  <a:txBody>
                    <a:bodyPr/>
                    <a:lstStyle/>
                    <a:p>
                      <a:r>
                        <a:rPr kumimoji="1" lang="ja-JP" altLang="en-US" sz="1400" dirty="0">
                          <a:latin typeface="BIZ UDPゴシック" panose="020B0400000000000000" pitchFamily="50" charset="-128"/>
                          <a:ea typeface="BIZ UDPゴシック" panose="020B0400000000000000" pitchFamily="50" charset="-128"/>
                        </a:rPr>
                        <a:t>⑤水災</a:t>
                      </a:r>
                      <a:endParaRPr kumimoji="1" lang="en-US" altLang="ja-JP" sz="1400" dirty="0">
                        <a:latin typeface="BIZ UDPゴシック" panose="020B0400000000000000" pitchFamily="50" charset="-128"/>
                        <a:ea typeface="BIZ UDPゴシック" panose="020B0400000000000000" pitchFamily="50" charset="-128"/>
                      </a:endParaRPr>
                    </a:p>
                    <a:p>
                      <a:endParaRPr kumimoji="1" lang="ja-JP" altLang="en-US" sz="1400" dirty="0">
                        <a:latin typeface="BIZ UDPゴシック" panose="020B0400000000000000" pitchFamily="50" charset="-128"/>
                        <a:ea typeface="BIZ UDPゴシック" panose="020B0400000000000000" pitchFamily="50" charset="-128"/>
                      </a:endParaRPr>
                    </a:p>
                  </a:txBody>
                  <a:tcPr>
                    <a:solidFill>
                      <a:srgbClr val="CCFFCC"/>
                    </a:solidFill>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大雨による洪水や土砂崩れにより</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床上浸水し、建物が損害を受けた。</a:t>
                      </a:r>
                      <a:endParaRPr kumimoji="1" lang="ja-JP" altLang="en-US"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大雨による洪水や土砂崩れにより</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床上浸水し、家財が損害を受けた。</a:t>
                      </a:r>
                      <a:endParaRPr kumimoji="1" lang="ja-JP" altLang="en-US"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928343715"/>
                  </a:ext>
                </a:extLst>
              </a:tr>
              <a:tr h="321631">
                <a:tc>
                  <a:txBody>
                    <a:bodyPr/>
                    <a:lstStyle/>
                    <a:p>
                      <a:r>
                        <a:rPr kumimoji="1" lang="ja-JP" altLang="en-US" sz="1400" dirty="0">
                          <a:latin typeface="BIZ UDPゴシック" panose="020B0400000000000000" pitchFamily="50" charset="-128"/>
                          <a:ea typeface="BIZ UDPゴシック" panose="020B0400000000000000" pitchFamily="50" charset="-128"/>
                        </a:rPr>
                        <a:t>⑥破損、汚損等</a:t>
                      </a:r>
                    </a:p>
                  </a:txBody>
                  <a:tcPr>
                    <a:solidFill>
                      <a:srgbClr val="CCFFCC"/>
                    </a:solidFill>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・自動車が飛び込んできて、</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　建物がこわれた。</a:t>
                      </a: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・家具をぶつけてドアをこわして</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　しまった。</a:t>
                      </a:r>
                    </a:p>
                  </a:txBody>
                  <a:tcPr/>
                </a:tc>
                <a:tc>
                  <a:txBody>
                    <a:bodyPr/>
                    <a:lstStyle/>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・誤ってコーヒーをこぼして、</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　パソコンをこわしてしまった。</a:t>
                      </a: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・液晶テレビをテレビ台から誤って</a:t>
                      </a:r>
                      <a:endParaRPr kumimoji="1" lang="en-US" altLang="ja-JP"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rPr>
                        <a:t>　落としてこわしてしまった。</a:t>
                      </a:r>
                    </a:p>
                  </a:txBody>
                  <a:tcPr/>
                </a:tc>
                <a:extLst>
                  <a:ext uri="{0D108BD9-81ED-4DB2-BD59-A6C34878D82A}">
                    <a16:rowId xmlns:a16="http://schemas.microsoft.com/office/drawing/2014/main" val="1207728147"/>
                  </a:ext>
                </a:extLst>
              </a:tr>
              <a:tr h="321631">
                <a:tc gridSpan="3">
                  <a:txBody>
                    <a:bodyPr/>
                    <a:lstStyle/>
                    <a:p>
                      <a:r>
                        <a:rPr kumimoji="1" lang="ja-JP" altLang="en-US" sz="1200" b="0" dirty="0">
                          <a:solidFill>
                            <a:srgbClr val="FF3300"/>
                          </a:solidFill>
                          <a:latin typeface="BIZ UDゴシック" panose="020B0400000000000000" pitchFamily="49" charset="-128"/>
                          <a:ea typeface="BIZ UDゴシック" panose="020B0400000000000000" pitchFamily="49" charset="-128"/>
                        </a:rPr>
                        <a:t>＊問題７の正解⇒２：間違い</a:t>
                      </a:r>
                      <a:r>
                        <a:rPr kumimoji="1" lang="en-US" altLang="ja-JP" sz="1200" b="0" dirty="0">
                          <a:solidFill>
                            <a:srgbClr val="FF3300"/>
                          </a:solidFill>
                          <a:latin typeface="BIZ UDゴシック" panose="020B0400000000000000" pitchFamily="49" charset="-128"/>
                          <a:ea typeface="BIZ UDゴシック" panose="020B0400000000000000" pitchFamily="49" charset="-128"/>
                        </a:rPr>
                        <a:t>(</a:t>
                      </a:r>
                      <a:r>
                        <a:rPr kumimoji="1" lang="ja-JP" altLang="en-US" sz="1200" b="0" dirty="0">
                          <a:solidFill>
                            <a:srgbClr val="FF3300"/>
                          </a:solidFill>
                          <a:latin typeface="BIZ UDゴシック" panose="020B0400000000000000" pitchFamily="49" charset="-128"/>
                          <a:ea typeface="BIZ UDゴシック" panose="020B0400000000000000" pitchFamily="49" charset="-128"/>
                        </a:rPr>
                        <a:t>火災による損害のみならず、爆発、風災、水災、水漏れなどの損害も補償する。</a:t>
                      </a:r>
                      <a:r>
                        <a:rPr kumimoji="1" lang="en-US" altLang="ja-JP" sz="1200" b="0" dirty="0">
                          <a:solidFill>
                            <a:srgbClr val="FF3300"/>
                          </a:solidFill>
                          <a:latin typeface="BIZ UDゴシック" panose="020B0400000000000000" pitchFamily="49" charset="-128"/>
                          <a:ea typeface="BIZ UDゴシック" panose="020B0400000000000000" pitchFamily="49" charset="-128"/>
                        </a:rPr>
                        <a:t>)</a:t>
                      </a:r>
                      <a:endParaRPr kumimoji="1" lang="ja-JP" altLang="en-US" sz="1200" b="0" dirty="0">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tc hMerge="1">
                  <a:txBody>
                    <a:bodyPr/>
                    <a:lstStyle/>
                    <a:p>
                      <a:endPar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tc>
                <a:tc hMerge="1">
                  <a:txBody>
                    <a:bodyPr/>
                    <a:lstStyle/>
                    <a:p>
                      <a:endParaRPr kumimoji="1" lang="ja-JP" altLang="en-US" sz="14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txBody>
                  <a:tcPr/>
                </a:tc>
                <a:extLst>
                  <a:ext uri="{0D108BD9-81ED-4DB2-BD59-A6C34878D82A}">
                    <a16:rowId xmlns:a16="http://schemas.microsoft.com/office/drawing/2014/main" val="3678962785"/>
                  </a:ext>
                </a:extLst>
              </a:tr>
            </a:tbl>
          </a:graphicData>
        </a:graphic>
      </p:graphicFrame>
      <p:pic>
        <p:nvPicPr>
          <p:cNvPr id="5" name="図 4">
            <a:extLst>
              <a:ext uri="{FF2B5EF4-FFF2-40B4-BE49-F238E27FC236}">
                <a16:creationId xmlns:a16="http://schemas.microsoft.com/office/drawing/2014/main" id="{D45AE7C0-CB95-44D9-87CA-41C2AFF01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944" y="2723564"/>
            <a:ext cx="584059" cy="373798"/>
          </a:xfrm>
          <a:prstGeom prst="rect">
            <a:avLst/>
          </a:prstGeom>
        </p:spPr>
      </p:pic>
      <p:pic>
        <p:nvPicPr>
          <p:cNvPr id="30" name="図 29">
            <a:extLst>
              <a:ext uri="{FF2B5EF4-FFF2-40B4-BE49-F238E27FC236}">
                <a16:creationId xmlns:a16="http://schemas.microsoft.com/office/drawing/2014/main" id="{A9FBC4E6-4CDD-40EA-B1FC-39C5F9062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944" y="3209978"/>
            <a:ext cx="584059" cy="438044"/>
          </a:xfrm>
          <a:prstGeom prst="rect">
            <a:avLst/>
          </a:prstGeom>
        </p:spPr>
      </p:pic>
      <p:pic>
        <p:nvPicPr>
          <p:cNvPr id="32" name="図 31">
            <a:extLst>
              <a:ext uri="{FF2B5EF4-FFF2-40B4-BE49-F238E27FC236}">
                <a16:creationId xmlns:a16="http://schemas.microsoft.com/office/drawing/2014/main" id="{4F970AAE-93CC-4313-877D-6A5AB990C1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3423" y="3207464"/>
            <a:ext cx="758806" cy="450814"/>
          </a:xfrm>
          <a:prstGeom prst="rect">
            <a:avLst/>
          </a:prstGeom>
        </p:spPr>
      </p:pic>
      <p:pic>
        <p:nvPicPr>
          <p:cNvPr id="34" name="図 33">
            <a:extLst>
              <a:ext uri="{FF2B5EF4-FFF2-40B4-BE49-F238E27FC236}">
                <a16:creationId xmlns:a16="http://schemas.microsoft.com/office/drawing/2014/main" id="{CD3503D3-FE8C-4165-93DB-F8263DAA8F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4605" y="3735558"/>
            <a:ext cx="573629" cy="438044"/>
          </a:xfrm>
          <a:prstGeom prst="rect">
            <a:avLst/>
          </a:prstGeom>
        </p:spPr>
      </p:pic>
      <p:pic>
        <p:nvPicPr>
          <p:cNvPr id="36" name="図 35" descr="時計 が含まれている画像&#10;&#10;自動的に生成された説明">
            <a:extLst>
              <a:ext uri="{FF2B5EF4-FFF2-40B4-BE49-F238E27FC236}">
                <a16:creationId xmlns:a16="http://schemas.microsoft.com/office/drawing/2014/main" id="{993C40D5-09CB-4F8E-ADBE-EC405270B4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17613" y="4240214"/>
            <a:ext cx="500621" cy="438044"/>
          </a:xfrm>
          <a:prstGeom prst="rect">
            <a:avLst/>
          </a:prstGeom>
        </p:spPr>
      </p:pic>
      <p:pic>
        <p:nvPicPr>
          <p:cNvPr id="38" name="図 37" descr="挿絵 が含まれている画像&#10;&#10;自動的に生成された説明">
            <a:extLst>
              <a:ext uri="{FF2B5EF4-FFF2-40B4-BE49-F238E27FC236}">
                <a16:creationId xmlns:a16="http://schemas.microsoft.com/office/drawing/2014/main" id="{2C21EB0F-E234-4DE5-87BB-4738B26D47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9454" y="4226000"/>
            <a:ext cx="414642" cy="466472"/>
          </a:xfrm>
          <a:prstGeom prst="rect">
            <a:avLst/>
          </a:prstGeom>
        </p:spPr>
      </p:pic>
      <p:pic>
        <p:nvPicPr>
          <p:cNvPr id="40" name="図 39" descr="アイコン&#10;&#10;中程度の精度で自動的に生成された説明">
            <a:extLst>
              <a:ext uri="{FF2B5EF4-FFF2-40B4-BE49-F238E27FC236}">
                <a16:creationId xmlns:a16="http://schemas.microsoft.com/office/drawing/2014/main" id="{B5AD9C4E-FBCB-48B1-9866-BEB17B9C9B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7455" y="4811798"/>
            <a:ext cx="510463" cy="368668"/>
          </a:xfrm>
          <a:prstGeom prst="rect">
            <a:avLst/>
          </a:prstGeom>
        </p:spPr>
      </p:pic>
      <p:pic>
        <p:nvPicPr>
          <p:cNvPr id="42" name="図 41">
            <a:extLst>
              <a:ext uri="{FF2B5EF4-FFF2-40B4-BE49-F238E27FC236}">
                <a16:creationId xmlns:a16="http://schemas.microsoft.com/office/drawing/2014/main" id="{9E80DE73-C38B-4A47-9486-F11B29546A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52144" y="4764351"/>
            <a:ext cx="584059" cy="402799"/>
          </a:xfrm>
          <a:prstGeom prst="rect">
            <a:avLst/>
          </a:prstGeom>
        </p:spPr>
      </p:pic>
      <p:pic>
        <p:nvPicPr>
          <p:cNvPr id="44" name="図 43" descr="ダイアグラム&#10;&#10;自動的に生成された説明">
            <a:extLst>
              <a:ext uri="{FF2B5EF4-FFF2-40B4-BE49-F238E27FC236}">
                <a16:creationId xmlns:a16="http://schemas.microsoft.com/office/drawing/2014/main" id="{56193741-AC59-4715-AA6A-A5565C8A8E9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24943" y="5274660"/>
            <a:ext cx="584059" cy="379638"/>
          </a:xfrm>
          <a:prstGeom prst="rect">
            <a:avLst/>
          </a:prstGeom>
        </p:spPr>
      </p:pic>
      <p:pic>
        <p:nvPicPr>
          <p:cNvPr id="46" name="図 45" descr="部屋, テーブル が含まれている画像&#10;&#10;自動的に生成された説明">
            <a:extLst>
              <a:ext uri="{FF2B5EF4-FFF2-40B4-BE49-F238E27FC236}">
                <a16:creationId xmlns:a16="http://schemas.microsoft.com/office/drawing/2014/main" id="{67F51F30-495F-4898-B10A-0FA6BFF38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44605" y="5686528"/>
            <a:ext cx="564397" cy="440935"/>
          </a:xfrm>
          <a:prstGeom prst="rect">
            <a:avLst/>
          </a:prstGeom>
        </p:spPr>
      </p:pic>
      <p:pic>
        <p:nvPicPr>
          <p:cNvPr id="48" name="図 47">
            <a:extLst>
              <a:ext uri="{FF2B5EF4-FFF2-40B4-BE49-F238E27FC236}">
                <a16:creationId xmlns:a16="http://schemas.microsoft.com/office/drawing/2014/main" id="{AEFEC69B-5AAE-4034-BA31-41CD63905B0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1974" y="5291471"/>
            <a:ext cx="605291" cy="389116"/>
          </a:xfrm>
          <a:prstGeom prst="rect">
            <a:avLst/>
          </a:prstGeom>
        </p:spPr>
      </p:pic>
      <p:pic>
        <p:nvPicPr>
          <p:cNvPr id="50" name="図 49" descr="ダイアグラム が含まれている画像&#10;&#10;自動的に生成された説明">
            <a:extLst>
              <a:ext uri="{FF2B5EF4-FFF2-40B4-BE49-F238E27FC236}">
                <a16:creationId xmlns:a16="http://schemas.microsoft.com/office/drawing/2014/main" id="{A9BFD8E5-C393-43EF-804C-C53B0742336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88451" y="5734726"/>
            <a:ext cx="526452" cy="389117"/>
          </a:xfrm>
          <a:prstGeom prst="rect">
            <a:avLst/>
          </a:prstGeom>
        </p:spPr>
      </p:pic>
      <p:pic>
        <p:nvPicPr>
          <p:cNvPr id="52" name="図 51" descr="挿絵, 時計, メーター が含まれている画像&#10;&#10;自動的に生成された説明">
            <a:extLst>
              <a:ext uri="{FF2B5EF4-FFF2-40B4-BE49-F238E27FC236}">
                <a16:creationId xmlns:a16="http://schemas.microsoft.com/office/drawing/2014/main" id="{30AE09FE-233A-4797-934D-EC2FB268A1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18447" y="2691766"/>
            <a:ext cx="356655" cy="419594"/>
          </a:xfrm>
          <a:prstGeom prst="rect">
            <a:avLst/>
          </a:prstGeom>
        </p:spPr>
      </p:pic>
    </p:spTree>
    <p:extLst>
      <p:ext uri="{BB962C8B-B14F-4D97-AF65-F5344CB8AC3E}">
        <p14:creationId xmlns:p14="http://schemas.microsoft.com/office/powerpoint/2010/main" val="1287115466"/>
      </p:ext>
    </p:extLst>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2">
            <a:extLst>
              <a:ext uri="{FF2B5EF4-FFF2-40B4-BE49-F238E27FC236}">
                <a16:creationId xmlns:a16="http://schemas.microsoft.com/office/drawing/2014/main" id="{A07BBF0D-1ED5-4453-9A0F-F3DDCDB3B8E8}"/>
              </a:ext>
            </a:extLst>
          </p:cNvPr>
          <p:cNvSpPr txBox="1">
            <a:spLocks/>
          </p:cNvSpPr>
          <p:nvPr/>
        </p:nvSpPr>
        <p:spPr>
          <a:xfrm>
            <a:off x="8233479" y="6425434"/>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33</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12" name="Text Box 4">
            <a:extLst>
              <a:ext uri="{FF2B5EF4-FFF2-40B4-BE49-F238E27FC236}">
                <a16:creationId xmlns:a16="http://schemas.microsoft.com/office/drawing/2014/main" id="{24464733-5F77-40B5-9E50-01D09244758A}"/>
              </a:ext>
            </a:extLst>
          </p:cNvPr>
          <p:cNvSpPr txBox="1">
            <a:spLocks noChangeArrowheads="1"/>
          </p:cNvSpPr>
          <p:nvPr/>
        </p:nvSpPr>
        <p:spPr bwMode="auto">
          <a:xfrm>
            <a:off x="302081" y="810843"/>
            <a:ext cx="8695925"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賃貸住宅の保険</a:t>
            </a:r>
          </a:p>
        </p:txBody>
      </p:sp>
      <p:pic>
        <p:nvPicPr>
          <p:cNvPr id="14" name="Picture 12">
            <a:extLst>
              <a:ext uri="{FF2B5EF4-FFF2-40B4-BE49-F238E27FC236}">
                <a16:creationId xmlns:a16="http://schemas.microsoft.com/office/drawing/2014/main" id="{FE36EBC2-6F89-459B-97D6-FFF5794448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823" y="4879711"/>
            <a:ext cx="1175147" cy="858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a:extLst>
              <a:ext uri="{FF2B5EF4-FFF2-40B4-BE49-F238E27FC236}">
                <a16:creationId xmlns:a16="http://schemas.microsoft.com/office/drawing/2014/main" id="{B4DD2CAE-1143-48E0-9BE7-DAA2818E8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4813" y="4977030"/>
            <a:ext cx="809625" cy="668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a:extLst>
              <a:ext uri="{FF2B5EF4-FFF2-40B4-BE49-F238E27FC236}">
                <a16:creationId xmlns:a16="http://schemas.microsoft.com/office/drawing/2014/main" id="{CE6259E6-8349-4EE4-A01A-CA804A66E8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9034" y="4996224"/>
            <a:ext cx="708423"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
            <a:extLst>
              <a:ext uri="{FF2B5EF4-FFF2-40B4-BE49-F238E27FC236}">
                <a16:creationId xmlns:a16="http://schemas.microsoft.com/office/drawing/2014/main" id="{9CF5E805-ADC9-4AF9-9097-7BF0F55456B6}"/>
              </a:ext>
            </a:extLst>
          </p:cNvPr>
          <p:cNvSpPr txBox="1">
            <a:spLocks noChangeArrowheads="1"/>
          </p:cNvSpPr>
          <p:nvPr/>
        </p:nvSpPr>
        <p:spPr bwMode="auto">
          <a:xfrm>
            <a:off x="845625" y="4663565"/>
            <a:ext cx="1347542" cy="290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5pPr>
            <a:lvl6pPr marL="457200" algn="l" rtl="0" fontAlgn="base">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6pPr>
            <a:lvl7pPr marL="914400" algn="l" rtl="0" fontAlgn="base">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7pPr>
            <a:lvl8pPr marL="1371600" algn="l" rtl="0" fontAlgn="base">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8pPr>
            <a:lvl9pPr marL="1828800" algn="l" rtl="0" fontAlgn="base">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9pPr>
          </a:lstStyle>
          <a:p>
            <a:pPr algn="ctr" eaLnBrk="1" hangingPunct="1">
              <a:defRPr/>
            </a:pPr>
            <a:r>
              <a:rPr lang="ja-JP" altLang="en-US" sz="1600" b="0" kern="0" dirty="0">
                <a:solidFill>
                  <a:srgbClr val="000000"/>
                </a:solidFill>
                <a:effectLst/>
                <a:latin typeface="BIZ UDPゴシック" panose="020B0400000000000000" pitchFamily="50" charset="-128"/>
                <a:ea typeface="BIZ UDPゴシック" panose="020B0400000000000000" pitchFamily="50" charset="-128"/>
              </a:rPr>
              <a:t>家主</a:t>
            </a:r>
            <a:r>
              <a:rPr lang="en-US" altLang="ja-JP" sz="1600" b="0" kern="0" dirty="0">
                <a:solidFill>
                  <a:srgbClr val="000000"/>
                </a:solidFill>
                <a:effectLst/>
                <a:latin typeface="BIZ UDPゴシック" panose="020B0400000000000000" pitchFamily="50" charset="-128"/>
                <a:ea typeface="BIZ UDPゴシック" panose="020B0400000000000000" pitchFamily="50" charset="-128"/>
              </a:rPr>
              <a:t>(</a:t>
            </a:r>
            <a:r>
              <a:rPr lang="ja-JP" altLang="en-US" sz="1600" b="0" kern="0" dirty="0">
                <a:solidFill>
                  <a:srgbClr val="000000"/>
                </a:solidFill>
                <a:effectLst/>
                <a:latin typeface="BIZ UDPゴシック" panose="020B0400000000000000" pitchFamily="50" charset="-128"/>
                <a:ea typeface="BIZ UDPゴシック" panose="020B0400000000000000" pitchFamily="50" charset="-128"/>
              </a:rPr>
              <a:t>貸主</a:t>
            </a:r>
            <a:r>
              <a:rPr lang="en-US" altLang="ja-JP" sz="1600" b="0" kern="0"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600" b="0" kern="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22" name="Rectangle 2">
            <a:extLst>
              <a:ext uri="{FF2B5EF4-FFF2-40B4-BE49-F238E27FC236}">
                <a16:creationId xmlns:a16="http://schemas.microsoft.com/office/drawing/2014/main" id="{59CAB006-165A-467A-9A80-B8F2DDF8DC5F}"/>
              </a:ext>
            </a:extLst>
          </p:cNvPr>
          <p:cNvSpPr txBox="1">
            <a:spLocks noChangeArrowheads="1"/>
          </p:cNvSpPr>
          <p:nvPr/>
        </p:nvSpPr>
        <p:spPr bwMode="auto">
          <a:xfrm>
            <a:off x="6469740" y="4623649"/>
            <a:ext cx="1473993" cy="422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5pPr>
            <a:lvl6pPr marL="457200" algn="l" rtl="0" fontAlgn="base">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6pPr>
            <a:lvl7pPr marL="914400" algn="l" rtl="0" fontAlgn="base">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7pPr>
            <a:lvl8pPr marL="1371600" algn="l" rtl="0" fontAlgn="base">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8pPr>
            <a:lvl9pPr marL="1828800" algn="l" rtl="0" fontAlgn="base">
              <a:spcBef>
                <a:spcPct val="0"/>
              </a:spcBef>
              <a:spcAft>
                <a:spcPct val="0"/>
              </a:spcAft>
              <a:defRPr kumimoji="1" sz="3200" b="1">
                <a:solidFill>
                  <a:schemeClr val="tx2"/>
                </a:solidFill>
                <a:effectLst>
                  <a:outerShdw blurRad="38100" dist="38100" dir="2700000" algn="tl">
                    <a:srgbClr val="C0C0C0"/>
                  </a:outerShdw>
                </a:effectLst>
                <a:latin typeface="HGP創英角ｺﾞｼｯｸUB" pitchFamily="50" charset="-128"/>
                <a:ea typeface="HGP創英角ｺﾞｼｯｸUB" pitchFamily="50" charset="-128"/>
              </a:defRPr>
            </a:lvl9pPr>
          </a:lstStyle>
          <a:p>
            <a:pPr eaLnBrk="1" hangingPunct="1">
              <a:defRPr/>
            </a:pPr>
            <a:r>
              <a:rPr lang="ja-JP" altLang="en-US" sz="1600" b="0" kern="0" dirty="0">
                <a:solidFill>
                  <a:srgbClr val="000000"/>
                </a:solidFill>
                <a:effectLst/>
                <a:latin typeface="BIZ UDPゴシック" panose="020B0400000000000000" pitchFamily="50" charset="-128"/>
                <a:ea typeface="BIZ UDPゴシック" panose="020B0400000000000000" pitchFamily="50" charset="-128"/>
              </a:rPr>
              <a:t>入居者</a:t>
            </a:r>
            <a:r>
              <a:rPr lang="en-US" altLang="ja-JP" sz="1600" b="0" kern="0" dirty="0">
                <a:solidFill>
                  <a:srgbClr val="000000"/>
                </a:solidFill>
                <a:effectLst/>
                <a:latin typeface="BIZ UDPゴシック" panose="020B0400000000000000" pitchFamily="50" charset="-128"/>
                <a:ea typeface="BIZ UDPゴシック" panose="020B0400000000000000" pitchFamily="50" charset="-128"/>
              </a:rPr>
              <a:t>(</a:t>
            </a:r>
            <a:r>
              <a:rPr lang="ja-JP" altLang="en-US" sz="1600" b="0" kern="0" dirty="0">
                <a:solidFill>
                  <a:srgbClr val="000000"/>
                </a:solidFill>
                <a:effectLst/>
                <a:latin typeface="BIZ UDPゴシック" panose="020B0400000000000000" pitchFamily="50" charset="-128"/>
                <a:ea typeface="BIZ UDPゴシック" panose="020B0400000000000000" pitchFamily="50" charset="-128"/>
              </a:rPr>
              <a:t>借主</a:t>
            </a:r>
            <a:r>
              <a:rPr lang="en-US" altLang="ja-JP" sz="1600" b="0" kern="0" dirty="0">
                <a:solidFill>
                  <a:srgbClr val="000000"/>
                </a:solidFill>
                <a:effectLst/>
                <a:latin typeface="BIZ UDPゴシック" panose="020B0400000000000000" pitchFamily="50" charset="-128"/>
                <a:ea typeface="BIZ UDPゴシック" panose="020B0400000000000000" pitchFamily="50" charset="-128"/>
              </a:rPr>
              <a:t>)</a:t>
            </a:r>
            <a:endParaRPr lang="ja-JP" altLang="en-US" sz="1600" b="0" kern="0" dirty="0">
              <a:solidFill>
                <a:srgbClr val="000000"/>
              </a:solidFill>
              <a:effectLst/>
              <a:latin typeface="BIZ UDPゴシック" panose="020B0400000000000000" pitchFamily="50" charset="-128"/>
              <a:ea typeface="BIZ UDPゴシック" panose="020B0400000000000000" pitchFamily="50" charset="-128"/>
            </a:endParaRPr>
          </a:p>
        </p:txBody>
      </p:sp>
      <p:sp>
        <p:nvSpPr>
          <p:cNvPr id="23" name="左右矢印 7">
            <a:extLst>
              <a:ext uri="{FF2B5EF4-FFF2-40B4-BE49-F238E27FC236}">
                <a16:creationId xmlns:a16="http://schemas.microsoft.com/office/drawing/2014/main" id="{5573FEE5-6F12-4C82-9065-DEEC00DFAD44}"/>
              </a:ext>
            </a:extLst>
          </p:cNvPr>
          <p:cNvSpPr/>
          <p:nvPr/>
        </p:nvSpPr>
        <p:spPr>
          <a:xfrm>
            <a:off x="3038941" y="4742667"/>
            <a:ext cx="2486787" cy="544467"/>
          </a:xfrm>
          <a:prstGeom prst="leftRightArrow">
            <a:avLst/>
          </a:prstGeom>
          <a:solidFill>
            <a:srgbClr val="FFCCFF"/>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latin typeface="BIZ UDPゴシック" panose="020B0400000000000000" pitchFamily="50" charset="-128"/>
                <a:ea typeface="BIZ UDPゴシック" panose="020B0400000000000000" pitchFamily="50" charset="-128"/>
              </a:rPr>
              <a:t>賃貸借契約</a:t>
            </a:r>
          </a:p>
        </p:txBody>
      </p:sp>
      <p:sp>
        <p:nvSpPr>
          <p:cNvPr id="26" name="テキスト ボックス 25">
            <a:extLst>
              <a:ext uri="{FF2B5EF4-FFF2-40B4-BE49-F238E27FC236}">
                <a16:creationId xmlns:a16="http://schemas.microsoft.com/office/drawing/2014/main" id="{E6793D29-E0C6-43B8-8668-E2261A741F57}"/>
              </a:ext>
            </a:extLst>
          </p:cNvPr>
          <p:cNvSpPr txBox="1"/>
          <p:nvPr/>
        </p:nvSpPr>
        <p:spPr>
          <a:xfrm>
            <a:off x="289879" y="5723752"/>
            <a:ext cx="2749063" cy="584775"/>
          </a:xfrm>
          <a:prstGeom prst="rect">
            <a:avLst/>
          </a:prstGeom>
          <a:solidFill>
            <a:srgbClr val="CCFFCC"/>
          </a:solidFill>
          <a:ln>
            <a:solidFill>
              <a:schemeClr val="tx1"/>
            </a:solidFill>
          </a:ln>
        </p:spPr>
        <p:txBody>
          <a:bodyPr wrap="square" rtlCol="0">
            <a:spAutoFit/>
          </a:bodyPr>
          <a:lstStyle/>
          <a:p>
            <a:r>
              <a:rPr lang="ja-JP" altLang="en-US" sz="1600" kern="0" dirty="0">
                <a:solidFill>
                  <a:srgbClr val="000000"/>
                </a:solidFill>
                <a:latin typeface="BIZ UDPゴシック" panose="020B0400000000000000" pitchFamily="50" charset="-128"/>
                <a:ea typeface="BIZ UDPゴシック" panose="020B0400000000000000" pitchFamily="50" charset="-128"/>
              </a:rPr>
              <a:t>建物</a:t>
            </a:r>
            <a:r>
              <a:rPr lang="en-US" altLang="ja-JP" sz="1600" kern="0" dirty="0">
                <a:solidFill>
                  <a:srgbClr val="000000"/>
                </a:solidFill>
                <a:latin typeface="BIZ UDPゴシック" panose="020B0400000000000000" pitchFamily="50" charset="-128"/>
                <a:ea typeface="BIZ UDPゴシック" panose="020B0400000000000000" pitchFamily="50" charset="-128"/>
              </a:rPr>
              <a:t>(</a:t>
            </a:r>
            <a:r>
              <a:rPr lang="ja-JP" altLang="en-US" sz="1600" kern="0" dirty="0">
                <a:solidFill>
                  <a:srgbClr val="000000"/>
                </a:solidFill>
                <a:latin typeface="BIZ UDPゴシック" panose="020B0400000000000000" pitchFamily="50" charset="-128"/>
                <a:ea typeface="BIZ UDPゴシック" panose="020B0400000000000000" pitchFamily="50" charset="-128"/>
              </a:rPr>
              <a:t>賃貸マンション・アパート等</a:t>
            </a:r>
            <a:r>
              <a:rPr lang="en-US" altLang="ja-JP" sz="1600" kern="0" dirty="0">
                <a:solidFill>
                  <a:srgbClr val="000000"/>
                </a:solidFill>
                <a:latin typeface="BIZ UDPゴシック" panose="020B0400000000000000" pitchFamily="50" charset="-128"/>
                <a:ea typeface="BIZ UDPゴシック" panose="020B0400000000000000" pitchFamily="50" charset="-128"/>
              </a:rPr>
              <a:t>)</a:t>
            </a:r>
            <a:r>
              <a:rPr lang="ja-JP" altLang="en-US" sz="1600" kern="0" dirty="0">
                <a:solidFill>
                  <a:srgbClr val="000000"/>
                </a:solidFill>
                <a:latin typeface="BIZ UDPゴシック" panose="020B0400000000000000" pitchFamily="50" charset="-128"/>
                <a:ea typeface="BIZ UDPゴシック" panose="020B0400000000000000" pitchFamily="50" charset="-128"/>
              </a:rPr>
              <a:t>の火災保険に加入</a:t>
            </a:r>
            <a:r>
              <a:rPr lang="ja-JP" altLang="en-US" sz="1600" kern="0" dirty="0">
                <a:solidFill>
                  <a:srgbClr val="000000"/>
                </a:solidFill>
                <a:latin typeface="ＭＳ ゴシック" panose="020B0609070205080204" pitchFamily="49" charset="-128"/>
                <a:ea typeface="ＭＳ ゴシック" panose="020B0609070205080204" pitchFamily="49" charset="-128"/>
              </a:rPr>
              <a:t>。</a:t>
            </a:r>
          </a:p>
        </p:txBody>
      </p:sp>
      <p:sp>
        <p:nvSpPr>
          <p:cNvPr id="27" name="テキスト ボックス 26">
            <a:extLst>
              <a:ext uri="{FF2B5EF4-FFF2-40B4-BE49-F238E27FC236}">
                <a16:creationId xmlns:a16="http://schemas.microsoft.com/office/drawing/2014/main" id="{42D53A83-10D1-4D2D-BD74-650DB07BC18A}"/>
              </a:ext>
            </a:extLst>
          </p:cNvPr>
          <p:cNvSpPr txBox="1"/>
          <p:nvPr/>
        </p:nvSpPr>
        <p:spPr>
          <a:xfrm>
            <a:off x="5788004" y="5694855"/>
            <a:ext cx="2942059" cy="584775"/>
          </a:xfrm>
          <a:prstGeom prst="rect">
            <a:avLst/>
          </a:prstGeom>
          <a:solidFill>
            <a:srgbClr val="FFFFCC"/>
          </a:solidFill>
          <a:ln>
            <a:solidFill>
              <a:schemeClr val="tx1"/>
            </a:solidFill>
          </a:ln>
        </p:spPr>
        <p:txBody>
          <a:bodyPr wrap="square" rtlCol="0">
            <a:spAutoFit/>
          </a:bodyPr>
          <a:lstStyle/>
          <a:p>
            <a:pPr eaLnBrk="1" hangingPunct="1">
              <a:defRPr/>
            </a:pPr>
            <a:r>
              <a:rPr lang="ja-JP" altLang="en-US" sz="1600" kern="0" dirty="0">
                <a:solidFill>
                  <a:srgbClr val="000000"/>
                </a:solidFill>
                <a:latin typeface="BIZ UDPゴシック" panose="020B0400000000000000" pitchFamily="50" charset="-128"/>
                <a:ea typeface="BIZ UDPゴシック" panose="020B0400000000000000" pitchFamily="50" charset="-128"/>
              </a:rPr>
              <a:t>家財の火災保険に借家人賠償</a:t>
            </a:r>
            <a:endParaRPr lang="en-US" altLang="ja-JP" sz="1600" kern="0" dirty="0">
              <a:solidFill>
                <a:srgbClr val="000000"/>
              </a:solidFill>
              <a:latin typeface="BIZ UDPゴシック" panose="020B0400000000000000" pitchFamily="50" charset="-128"/>
              <a:ea typeface="BIZ UDPゴシック" panose="020B0400000000000000" pitchFamily="50" charset="-128"/>
            </a:endParaRPr>
          </a:p>
          <a:p>
            <a:pPr eaLnBrk="1" hangingPunct="1">
              <a:defRPr/>
            </a:pPr>
            <a:r>
              <a:rPr lang="ja-JP" altLang="en-US" sz="1600" kern="0" dirty="0">
                <a:solidFill>
                  <a:srgbClr val="000000"/>
                </a:solidFill>
                <a:latin typeface="BIZ UDPゴシック" panose="020B0400000000000000" pitchFamily="50" charset="-128"/>
                <a:ea typeface="BIZ UDPゴシック" panose="020B0400000000000000" pitchFamily="50" charset="-128"/>
              </a:rPr>
              <a:t>責任保険等をセットして加入。</a:t>
            </a:r>
          </a:p>
        </p:txBody>
      </p:sp>
      <p:sp>
        <p:nvSpPr>
          <p:cNvPr id="5" name="矢印: 左 4">
            <a:extLst>
              <a:ext uri="{FF2B5EF4-FFF2-40B4-BE49-F238E27FC236}">
                <a16:creationId xmlns:a16="http://schemas.microsoft.com/office/drawing/2014/main" id="{688C12C2-510D-4AC0-9DB5-4B491D647F23}"/>
              </a:ext>
            </a:extLst>
          </p:cNvPr>
          <p:cNvSpPr/>
          <p:nvPr/>
        </p:nvSpPr>
        <p:spPr>
          <a:xfrm>
            <a:off x="3038942" y="5318874"/>
            <a:ext cx="2486786" cy="544467"/>
          </a:xfrm>
          <a:prstGeom prst="leftArrow">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原状回復義務</a:t>
            </a:r>
          </a:p>
        </p:txBody>
      </p:sp>
      <p:sp>
        <p:nvSpPr>
          <p:cNvPr id="15" name="Rectangle 7">
            <a:extLst>
              <a:ext uri="{FF2B5EF4-FFF2-40B4-BE49-F238E27FC236}">
                <a16:creationId xmlns:a16="http://schemas.microsoft.com/office/drawing/2014/main" id="{86DB748E-58B8-466A-89EA-97B7ACBE98E0}"/>
              </a:ext>
            </a:extLst>
          </p:cNvPr>
          <p:cNvSpPr>
            <a:spLocks noChangeArrowheads="1"/>
          </p:cNvSpPr>
          <p:nvPr/>
        </p:nvSpPr>
        <p:spPr bwMode="auto">
          <a:xfrm>
            <a:off x="289879" y="126815"/>
            <a:ext cx="8695925"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 すまいの保険</a:t>
            </a:r>
            <a:endParaRPr lang="ko-KR" altLang="en-US" b="1" dirty="0">
              <a:latin typeface="BIZ UDPゴシック" panose="020B0400000000000000" pitchFamily="50" charset="-128"/>
              <a:ea typeface="+mj-ea"/>
            </a:endParaRPr>
          </a:p>
        </p:txBody>
      </p:sp>
      <p:sp>
        <p:nvSpPr>
          <p:cNvPr id="3" name="正方形/長方形 2">
            <a:extLst>
              <a:ext uri="{FF2B5EF4-FFF2-40B4-BE49-F238E27FC236}">
                <a16:creationId xmlns:a16="http://schemas.microsoft.com/office/drawing/2014/main" id="{2F9D3FC8-FA26-4E51-B701-FAFA3751C541}"/>
              </a:ext>
            </a:extLst>
          </p:cNvPr>
          <p:cNvSpPr/>
          <p:nvPr/>
        </p:nvSpPr>
        <p:spPr>
          <a:xfrm>
            <a:off x="289879" y="6329119"/>
            <a:ext cx="8480710" cy="276999"/>
          </a:xfrm>
          <a:prstGeom prst="rect">
            <a:avLst/>
          </a:prstGeom>
        </p:spPr>
        <p:txBody>
          <a:bodyPr wrap="square">
            <a:spAutoFit/>
          </a:bodyPr>
          <a:lstStyle/>
          <a:p>
            <a:pPr marL="0" indent="0" eaLnBrk="1" hangingPunct="1">
              <a:spcBef>
                <a:spcPts val="0"/>
              </a:spcBef>
              <a:buNone/>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＜出典＞日本損害保険協会ホームページ＞「損害保険Ｑ＆Ａ」</a:t>
            </a:r>
            <a:r>
              <a:rPr lang="en-US" altLang="ja-JP" sz="1200" kern="0" dirty="0">
                <a:solidFill>
                  <a:srgbClr val="0000FF"/>
                </a:solidFill>
                <a:latin typeface="BIZ UDゴシック" panose="020B0400000000000000" pitchFamily="49" charset="-128"/>
                <a:ea typeface="BIZ UDゴシック" panose="020B0400000000000000" pitchFamily="49" charset="-128"/>
              </a:rPr>
              <a:t>(2022</a:t>
            </a:r>
            <a:r>
              <a:rPr lang="ja-JP" altLang="en-US" sz="1200" kern="0" dirty="0">
                <a:solidFill>
                  <a:srgbClr val="0000FF"/>
                </a:solidFill>
                <a:latin typeface="BIZ UDゴシック" panose="020B0400000000000000" pitchFamily="49" charset="-128"/>
                <a:ea typeface="BIZ UDゴシック" panose="020B0400000000000000" pitchFamily="49" charset="-128"/>
              </a:rPr>
              <a:t>年</a:t>
            </a:r>
            <a:r>
              <a:rPr lang="en-US" altLang="ja-JP" sz="1200" kern="0" dirty="0">
                <a:solidFill>
                  <a:srgbClr val="0000FF"/>
                </a:solidFill>
                <a:latin typeface="BIZ UDゴシック" panose="020B0400000000000000" pitchFamily="49" charset="-128"/>
                <a:ea typeface="BIZ UDゴシック" panose="020B0400000000000000" pitchFamily="49" charset="-128"/>
              </a:rPr>
              <a:t>3</a:t>
            </a:r>
            <a:r>
              <a:rPr lang="ja-JP" altLang="en-US" sz="1200" kern="0" dirty="0">
                <a:solidFill>
                  <a:srgbClr val="0000FF"/>
                </a:solidFill>
                <a:latin typeface="BIZ UDゴシック" panose="020B0400000000000000" pitchFamily="49" charset="-128"/>
                <a:ea typeface="BIZ UDゴシック" panose="020B0400000000000000" pitchFamily="49" charset="-128"/>
              </a:rPr>
              <a:t>月改訂</a:t>
            </a:r>
            <a:r>
              <a:rPr lang="en-US" altLang="ja-JP"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kern="0" dirty="0">
                <a:solidFill>
                  <a:srgbClr val="0000FF"/>
                </a:solidFill>
                <a:latin typeface="BIZ UDゴシック" panose="020B0400000000000000" pitchFamily="49" charset="-128"/>
                <a:ea typeface="BIZ UDゴシック" panose="020B0400000000000000" pitchFamily="49" charset="-128"/>
              </a:rPr>
              <a:t>＞問</a:t>
            </a:r>
            <a:r>
              <a:rPr lang="en-US" altLang="ja-JP" sz="1200" kern="0" dirty="0">
                <a:solidFill>
                  <a:srgbClr val="0000FF"/>
                </a:solidFill>
                <a:latin typeface="BIZ UDゴシック" panose="020B0400000000000000" pitchFamily="49" charset="-128"/>
                <a:ea typeface="BIZ UDゴシック" panose="020B0400000000000000" pitchFamily="49" charset="-128"/>
              </a:rPr>
              <a:t>52</a:t>
            </a:r>
            <a:r>
              <a:rPr lang="ja-JP" altLang="en-US" sz="1200" kern="0" dirty="0">
                <a:solidFill>
                  <a:srgbClr val="0000FF"/>
                </a:solidFill>
                <a:latin typeface="BIZ UDゴシック" panose="020B0400000000000000" pitchFamily="49" charset="-128"/>
                <a:ea typeface="BIZ UDゴシック" panose="020B0400000000000000" pitchFamily="49" charset="-128"/>
              </a:rPr>
              <a:t>を基に作成。</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p:txBody>
      </p:sp>
      <p:graphicFrame>
        <p:nvGraphicFramePr>
          <p:cNvPr id="4" name="表 3">
            <a:extLst>
              <a:ext uri="{FF2B5EF4-FFF2-40B4-BE49-F238E27FC236}">
                <a16:creationId xmlns:a16="http://schemas.microsoft.com/office/drawing/2014/main" id="{BB9A7916-3007-1BDA-CCF2-A22B3EE77431}"/>
              </a:ext>
            </a:extLst>
          </p:cNvPr>
          <p:cNvGraphicFramePr>
            <a:graphicFrameLocks noGrp="1"/>
          </p:cNvGraphicFramePr>
          <p:nvPr/>
        </p:nvGraphicFramePr>
        <p:xfrm>
          <a:off x="292990" y="1351256"/>
          <a:ext cx="8705017" cy="3322320"/>
        </p:xfrm>
        <a:graphic>
          <a:graphicData uri="http://schemas.openxmlformats.org/drawingml/2006/table">
            <a:tbl>
              <a:tblPr firstRow="1" bandRow="1">
                <a:tableStyleId>{5940675A-B579-460E-94D1-54222C63F5DA}</a:tableStyleId>
              </a:tblPr>
              <a:tblGrid>
                <a:gridCol w="8705017">
                  <a:extLst>
                    <a:ext uri="{9D8B030D-6E8A-4147-A177-3AD203B41FA5}">
                      <a16:colId xmlns:a16="http://schemas.microsoft.com/office/drawing/2014/main" val="3620673331"/>
                    </a:ext>
                  </a:extLst>
                </a:gridCol>
              </a:tblGrid>
              <a:tr h="0">
                <a:tc>
                  <a:txBody>
                    <a:bodyPr/>
                    <a:lstStyle/>
                    <a:p>
                      <a:pPr marL="176213" indent="-176213"/>
                      <a:r>
                        <a:rPr kumimoji="1" lang="ja-JP" altLang="en-US" sz="1600" dirty="0">
                          <a:latin typeface="BIZ UDPゴシック" panose="020B0400000000000000" pitchFamily="50" charset="-128"/>
                          <a:ea typeface="BIZ UDPゴシック" panose="020B0400000000000000" pitchFamily="50" charset="-128"/>
                        </a:rPr>
                        <a:t>①家財の火災保険</a:t>
                      </a:r>
                    </a:p>
                  </a:txBody>
                  <a:tcPr>
                    <a:solidFill>
                      <a:srgbClr val="FFFFCC"/>
                    </a:solidFill>
                  </a:tcPr>
                </a:tc>
                <a:extLst>
                  <a:ext uri="{0D108BD9-81ED-4DB2-BD59-A6C34878D82A}">
                    <a16:rowId xmlns:a16="http://schemas.microsoft.com/office/drawing/2014/main" val="309799825"/>
                  </a:ext>
                </a:extLst>
              </a:tr>
              <a:tr h="191425">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・賃貸住宅入居者</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借主</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は、</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家財を対象とした火災保険に加入して備える必要</a:t>
                      </a:r>
                      <a:r>
                        <a:rPr kumimoji="1" lang="ja-JP" altLang="en-US" sz="1600" dirty="0">
                          <a:latin typeface="BIZ UDPゴシック" panose="020B0400000000000000" pitchFamily="50" charset="-128"/>
                          <a:ea typeface="BIZ UDPゴシック" panose="020B0400000000000000" pitchFamily="50" charset="-128"/>
                        </a:rPr>
                        <a:t>がある。</a:t>
                      </a:r>
                    </a:p>
                  </a:txBody>
                  <a:tcPr/>
                </a:tc>
                <a:extLst>
                  <a:ext uri="{0D108BD9-81ED-4DB2-BD59-A6C34878D82A}">
                    <a16:rowId xmlns:a16="http://schemas.microsoft.com/office/drawing/2014/main" val="652478616"/>
                  </a:ext>
                </a:extLst>
              </a:tr>
              <a:tr h="0">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BIZ UDPゴシック" panose="020B0400000000000000" pitchFamily="50" charset="-128"/>
                          <a:ea typeface="BIZ UDPゴシック" panose="020B0400000000000000" pitchFamily="50" charset="-128"/>
                        </a:rPr>
                        <a:t>②借家人賠償責任保険</a:t>
                      </a: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特約</a:t>
                      </a:r>
                      <a:r>
                        <a:rPr lang="en-US" altLang="ja-JP" sz="1600" dirty="0">
                          <a:solidFill>
                            <a:srgbClr val="000000"/>
                          </a:solidFill>
                          <a:latin typeface="BIZ UDPゴシック" panose="020B0400000000000000" pitchFamily="50" charset="-128"/>
                          <a:ea typeface="BIZ UDPゴシック" panose="020B0400000000000000" pitchFamily="50" charset="-128"/>
                        </a:rPr>
                        <a:t>)</a:t>
                      </a:r>
                    </a:p>
                  </a:txBody>
                  <a:tcPr>
                    <a:solidFill>
                      <a:srgbClr val="FFFFCC"/>
                    </a:solidFill>
                  </a:tcPr>
                </a:tc>
                <a:extLst>
                  <a:ext uri="{0D108BD9-81ED-4DB2-BD59-A6C34878D82A}">
                    <a16:rowId xmlns:a16="http://schemas.microsoft.com/office/drawing/2014/main" val="1820186788"/>
                  </a:ext>
                </a:extLst>
              </a:tr>
              <a:tr h="152828">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BIZ UDPゴシック" panose="020B0400000000000000" pitchFamily="50" charset="-128"/>
                          <a:ea typeface="BIZ UDPゴシック" panose="020B0400000000000000" pitchFamily="50" charset="-128"/>
                        </a:rPr>
                        <a:t>・賃貸住宅入居者</a:t>
                      </a: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借主</a:t>
                      </a: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が誤って、借用住宅に損害を与えたことにより、</a:t>
                      </a:r>
                      <a:r>
                        <a:rPr lang="ja-JP" altLang="en-US" sz="1600" u="sng" dirty="0">
                          <a:solidFill>
                            <a:srgbClr val="FF0000"/>
                          </a:solidFill>
                          <a:latin typeface="BIZ UDPゴシック" panose="020B0400000000000000" pitchFamily="50" charset="-128"/>
                          <a:ea typeface="BIZ UDPゴシック" panose="020B0400000000000000" pitchFamily="50" charset="-128"/>
                        </a:rPr>
                        <a:t>家主</a:t>
                      </a:r>
                      <a:r>
                        <a:rPr lang="en-US" altLang="ja-JP" sz="1600" u="sng" dirty="0">
                          <a:solidFill>
                            <a:srgbClr val="FF0000"/>
                          </a:solidFill>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貸主</a:t>
                      </a:r>
                      <a:r>
                        <a:rPr lang="en-US" altLang="ja-JP" sz="1600" u="sng" dirty="0">
                          <a:solidFill>
                            <a:srgbClr val="FF0000"/>
                          </a:solidFill>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に対する損害賠償金を負担した場合の損害を補償</a:t>
                      </a:r>
                      <a:r>
                        <a:rPr lang="ja-JP" altLang="en-US" sz="1600" dirty="0">
                          <a:solidFill>
                            <a:srgbClr val="000000"/>
                          </a:solidFill>
                          <a:latin typeface="BIZ UDPゴシック" panose="020B0400000000000000" pitchFamily="50" charset="-128"/>
                          <a:ea typeface="BIZ UDPゴシック" panose="020B0400000000000000" pitchFamily="50" charset="-128"/>
                        </a:rPr>
                        <a:t>。</a:t>
                      </a:r>
                      <a:endParaRPr lang="en-US" altLang="ja-JP" sz="1600" dirty="0">
                        <a:solidFill>
                          <a:srgbClr val="000000"/>
                        </a:solidFill>
                        <a:latin typeface="BIZ UDPゴシック" panose="020B0400000000000000" pitchFamily="50" charset="-128"/>
                        <a:ea typeface="BIZ UDPゴシック" panose="020B0400000000000000" pitchFamily="50" charset="-128"/>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BIZ UDPゴシック" panose="020B0400000000000000" pitchFamily="50" charset="-128"/>
                          <a:ea typeface="BIZ UDPゴシック" panose="020B0400000000000000" pitchFamily="50" charset="-128"/>
                        </a:rPr>
                        <a:t>＊賃貸借契約により、入居者は家主に対して</a:t>
                      </a:r>
                      <a:r>
                        <a:rPr lang="ja-JP" altLang="en-US" sz="1600" u="sng" dirty="0">
                          <a:solidFill>
                            <a:srgbClr val="FF0000"/>
                          </a:solidFill>
                          <a:latin typeface="BIZ UDPゴシック" panose="020B0400000000000000" pitchFamily="50" charset="-128"/>
                          <a:ea typeface="BIZ UDPゴシック" panose="020B0400000000000000" pitchFamily="50" charset="-128"/>
                        </a:rPr>
                        <a:t>原状回復義務</a:t>
                      </a: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退去時には元の状態に回復して返す義務</a:t>
                      </a: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を負う。⇒原状回復義務には失火責任法</a:t>
                      </a: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が適用されない。</a:t>
                      </a:r>
                      <a:endParaRPr lang="en-US" altLang="ja-JP" sz="1600" dirty="0">
                        <a:solidFill>
                          <a:srgbClr val="000000"/>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577831841"/>
                  </a:ext>
                </a:extLst>
              </a:tr>
              <a:tr h="253421">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失火によって他人の家が延焼して場合であっても、失火者に重大な過失がなければ、失火者は損害賠償責任を負わない</a:t>
                      </a:r>
                      <a:endParaRPr lang="en-US" altLang="ja-JP" sz="1600" dirty="0">
                        <a:solidFill>
                          <a:srgbClr val="000000"/>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695733927"/>
                  </a:ext>
                </a:extLst>
              </a:tr>
              <a:tr h="253421">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BIZ UDPゴシック" panose="020B0400000000000000" pitchFamily="50" charset="-128"/>
                          <a:ea typeface="BIZ UDPゴシック" panose="020B0400000000000000" pitchFamily="50" charset="-128"/>
                        </a:rPr>
                        <a:t>③個人賠償責任保険</a:t>
                      </a:r>
                      <a:r>
                        <a:rPr lang="en-US" altLang="ja-JP" sz="1600" dirty="0">
                          <a:solidFill>
                            <a:srgbClr val="000000"/>
                          </a:solidFill>
                          <a:latin typeface="BIZ UDPゴシック" panose="020B0400000000000000" pitchFamily="50" charset="-128"/>
                          <a:ea typeface="BIZ UDPゴシック" panose="020B0400000000000000" pitchFamily="50" charset="-128"/>
                        </a:rPr>
                        <a:t>(</a:t>
                      </a:r>
                      <a:r>
                        <a:rPr lang="ja-JP" altLang="en-US" sz="1600" dirty="0">
                          <a:solidFill>
                            <a:srgbClr val="000000"/>
                          </a:solidFill>
                          <a:latin typeface="BIZ UDPゴシック" panose="020B0400000000000000" pitchFamily="50" charset="-128"/>
                          <a:ea typeface="BIZ UDPゴシック" panose="020B0400000000000000" pitchFamily="50" charset="-128"/>
                        </a:rPr>
                        <a:t>特約</a:t>
                      </a:r>
                      <a:r>
                        <a:rPr lang="en-US" altLang="ja-JP" sz="1600" dirty="0">
                          <a:solidFill>
                            <a:srgbClr val="000000"/>
                          </a:solidFill>
                          <a:latin typeface="BIZ UDPゴシック" panose="020B0400000000000000" pitchFamily="50" charset="-128"/>
                          <a:ea typeface="BIZ UDPゴシック" panose="020B0400000000000000" pitchFamily="50" charset="-128"/>
                        </a:rPr>
                        <a:t>)</a:t>
                      </a:r>
                    </a:p>
                  </a:txBody>
                  <a:tcPr>
                    <a:solidFill>
                      <a:srgbClr val="FFFFCC"/>
                    </a:solidFill>
                  </a:tcPr>
                </a:tc>
                <a:extLst>
                  <a:ext uri="{0D108BD9-81ED-4DB2-BD59-A6C34878D82A}">
                    <a16:rowId xmlns:a16="http://schemas.microsoft.com/office/drawing/2014/main" val="2478080240"/>
                  </a:ext>
                </a:extLst>
              </a:tr>
              <a:tr h="253421">
                <a:tc>
                  <a:txBody>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BIZ UDPゴシック" panose="020B0400000000000000" pitchFamily="50" charset="-128"/>
                          <a:ea typeface="BIZ UDPゴシック" panose="020B0400000000000000" pitchFamily="50" charset="-128"/>
                        </a:rPr>
                        <a:t>・水漏れなどによって階下の住民の家財に損害を与えた場合などの損害賠償費用を補償。</a:t>
                      </a:r>
                      <a:endParaRPr lang="en-US" altLang="ja-JP" sz="1600" dirty="0">
                        <a:solidFill>
                          <a:srgbClr val="000000"/>
                        </a:solidFill>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605026361"/>
                  </a:ext>
                </a:extLst>
              </a:tr>
            </a:tbl>
          </a:graphicData>
        </a:graphic>
      </p:graphicFrame>
    </p:spTree>
    <p:extLst>
      <p:ext uri="{BB962C8B-B14F-4D97-AF65-F5344CB8AC3E}">
        <p14:creationId xmlns:p14="http://schemas.microsoft.com/office/powerpoint/2010/main" val="1405389716"/>
      </p:ext>
    </p:extLst>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ChangeArrowheads="1"/>
          </p:cNvSpPr>
          <p:nvPr/>
        </p:nvSpPr>
        <p:spPr bwMode="auto">
          <a:xfrm>
            <a:off x="404122" y="1431295"/>
            <a:ext cx="8500328" cy="1036342"/>
          </a:xfrm>
          <a:prstGeom prst="rect">
            <a:avLst/>
          </a:prstGeom>
          <a:solidFill>
            <a:srgbClr val="CCFFCC"/>
          </a:solidFill>
          <a:ln w="38100" cmpd="dbl">
            <a:solidFill>
              <a:schemeClr val="tx1"/>
            </a:solidFill>
            <a:miter lim="800000"/>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176213" indent="-176213" eaLnBrk="1" hangingPunct="1">
              <a:spcBef>
                <a:spcPct val="0"/>
              </a:spcBef>
              <a:buNone/>
            </a:pPr>
            <a:r>
              <a:rPr kumimoji="0" lang="ja-JP" altLang="en-US" dirty="0">
                <a:latin typeface="BIZ UDPゴシック" panose="020B0400000000000000" pitchFamily="50" charset="-128"/>
                <a:ea typeface="BIZ UDPゴシック" panose="020B0400000000000000" pitchFamily="50" charset="-128"/>
              </a:rPr>
              <a:t>・地震による火災は、火災保険では補償され</a:t>
            </a:r>
            <a:endParaRPr kumimoji="0" lang="en-US" altLang="ja-JP" dirty="0">
              <a:latin typeface="BIZ UDPゴシック" panose="020B0400000000000000" pitchFamily="50" charset="-128"/>
              <a:ea typeface="BIZ UDPゴシック" panose="020B0400000000000000" pitchFamily="50" charset="-128"/>
            </a:endParaRPr>
          </a:p>
          <a:p>
            <a:pPr marL="176213" indent="-176213" eaLnBrk="1" hangingPunct="1">
              <a:spcBef>
                <a:spcPct val="0"/>
              </a:spcBef>
              <a:buNone/>
            </a:pPr>
            <a:r>
              <a:rPr kumimoji="0" lang="ja-JP" altLang="en-US" dirty="0">
                <a:latin typeface="BIZ UDPゴシック" panose="020B0400000000000000" pitchFamily="50" charset="-128"/>
                <a:ea typeface="BIZ UDPゴシック" panose="020B0400000000000000" pitchFamily="50" charset="-128"/>
              </a:rPr>
              <a:t>　ない。</a:t>
            </a:r>
            <a:r>
              <a:rPr kumimoji="0" lang="ja-JP" altLang="en-US" dirty="0">
                <a:solidFill>
                  <a:schemeClr val="tx2"/>
                </a:solidFill>
                <a:latin typeface="BIZ UDPゴシック" panose="020B0400000000000000" pitchFamily="50" charset="-128"/>
                <a:ea typeface="BIZ UDPゴシック" panose="020B0400000000000000" pitchFamily="50" charset="-128"/>
              </a:rPr>
              <a:t>　</a:t>
            </a:r>
            <a:endParaRPr kumimoji="0" lang="ja-JP" altLang="en-US" dirty="0">
              <a:latin typeface="BIZ UDPゴシック" panose="020B0400000000000000" pitchFamily="50" charset="-128"/>
              <a:ea typeface="BIZ UDPゴシック" panose="020B0400000000000000" pitchFamily="50" charset="-128"/>
            </a:endParaRPr>
          </a:p>
        </p:txBody>
      </p:sp>
      <p:sp>
        <p:nvSpPr>
          <p:cNvPr id="31748" name="Rectangle 5" descr="step1_img_chicken"/>
          <p:cNvSpPr>
            <a:spLocks noChangeArrowheads="1"/>
          </p:cNvSpPr>
          <p:nvPr/>
        </p:nvSpPr>
        <p:spPr bwMode="auto">
          <a:xfrm>
            <a:off x="502444" y="2800430"/>
            <a:ext cx="2232025" cy="25209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31749" name="Rectangle 6" descr="eve_img01"/>
          <p:cNvSpPr>
            <a:spLocks noChangeArrowheads="1"/>
          </p:cNvSpPr>
          <p:nvPr/>
        </p:nvSpPr>
        <p:spPr bwMode="auto">
          <a:xfrm>
            <a:off x="6888325" y="3429000"/>
            <a:ext cx="2016125" cy="2592387"/>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15" name="Text Box 4">
            <a:extLst>
              <a:ext uri="{FF2B5EF4-FFF2-40B4-BE49-F238E27FC236}">
                <a16:creationId xmlns:a16="http://schemas.microsoft.com/office/drawing/2014/main" id="{A12DDB51-48C4-42CB-97E7-E9446EE27FF3}"/>
              </a:ext>
            </a:extLst>
          </p:cNvPr>
          <p:cNvSpPr txBox="1">
            <a:spLocks noChangeArrowheads="1"/>
          </p:cNvSpPr>
          <p:nvPr/>
        </p:nvSpPr>
        <p:spPr bwMode="auto">
          <a:xfrm>
            <a:off x="404122" y="874505"/>
            <a:ext cx="8500329"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　問題８</a:t>
            </a:r>
          </a:p>
        </p:txBody>
      </p:sp>
      <p:sp>
        <p:nvSpPr>
          <p:cNvPr id="16" name="Rectangle 6">
            <a:extLst>
              <a:ext uri="{FF2B5EF4-FFF2-40B4-BE49-F238E27FC236}">
                <a16:creationId xmlns:a16="http://schemas.microsoft.com/office/drawing/2014/main" id="{E542A877-3257-48B9-B274-398F3A816260}"/>
              </a:ext>
            </a:extLst>
          </p:cNvPr>
          <p:cNvSpPr>
            <a:spLocks noChangeArrowheads="1"/>
          </p:cNvSpPr>
          <p:nvPr/>
        </p:nvSpPr>
        <p:spPr bwMode="auto">
          <a:xfrm>
            <a:off x="3631485" y="2800430"/>
            <a:ext cx="2359824" cy="144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１：　正しい</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２：　間違い</a:t>
            </a:r>
            <a:endParaRPr lang="en-US" altLang="ja-JP" sz="2800" b="1"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buNone/>
            </a:pPr>
            <a:endParaRPr lang="en-US" altLang="ja-JP" dirty="0">
              <a:latin typeface="ＭＳ ゴシック" panose="020B0609070205080204" pitchFamily="49" charset="-128"/>
              <a:ea typeface="ＭＳ ゴシック" panose="020B0609070205080204" pitchFamily="49" charset="-128"/>
            </a:endParaRPr>
          </a:p>
          <a:p>
            <a:pPr marL="0" indent="0" eaLnBrk="1" hangingPunct="1">
              <a:buNone/>
            </a:pPr>
            <a:r>
              <a:rPr lang="en-US" altLang="ja-JP" dirty="0">
                <a:latin typeface="ＭＳ ゴシック" panose="020B0609070205080204" pitchFamily="49" charset="-128"/>
                <a:ea typeface="ＭＳ ゴシック" panose="020B0609070205080204" pitchFamily="49" charset="-128"/>
              </a:rPr>
              <a:t> </a:t>
            </a:r>
            <a:endParaRPr lang="ja-JP" altLang="en-US" dirty="0">
              <a:latin typeface="ＭＳ ゴシック" panose="020B0609070205080204" pitchFamily="49" charset="-128"/>
              <a:ea typeface="ＭＳ ゴシック" panose="020B0609070205080204" pitchFamily="49" charset="-128"/>
            </a:endParaRPr>
          </a:p>
        </p:txBody>
      </p:sp>
      <p:sp>
        <p:nvSpPr>
          <p:cNvPr id="17" name="スライド番号プレースホルダー 2">
            <a:extLst>
              <a:ext uri="{FF2B5EF4-FFF2-40B4-BE49-F238E27FC236}">
                <a16:creationId xmlns:a16="http://schemas.microsoft.com/office/drawing/2014/main" id="{9E88800A-9ABF-45B7-ADAA-B5DF4A1B66AA}"/>
              </a:ext>
            </a:extLst>
          </p:cNvPr>
          <p:cNvSpPr txBox="1">
            <a:spLocks/>
          </p:cNvSpPr>
          <p:nvPr/>
        </p:nvSpPr>
        <p:spPr>
          <a:xfrm>
            <a:off x="7896388" y="6354180"/>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34</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9" name="Rectangle 7">
            <a:extLst>
              <a:ext uri="{FF2B5EF4-FFF2-40B4-BE49-F238E27FC236}">
                <a16:creationId xmlns:a16="http://schemas.microsoft.com/office/drawing/2014/main" id="{9E58229F-9179-41FB-BF9C-DD0D62A668DE}"/>
              </a:ext>
            </a:extLst>
          </p:cNvPr>
          <p:cNvSpPr>
            <a:spLocks noChangeArrowheads="1"/>
          </p:cNvSpPr>
          <p:nvPr/>
        </p:nvSpPr>
        <p:spPr bwMode="auto">
          <a:xfrm>
            <a:off x="395288" y="195689"/>
            <a:ext cx="8500329"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５</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 すまいの保険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046085149"/>
      </p:ext>
    </p:extLst>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272143" y="856343"/>
            <a:ext cx="8752587"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地震保険</a:t>
            </a:r>
          </a:p>
        </p:txBody>
      </p:sp>
      <p:graphicFrame>
        <p:nvGraphicFramePr>
          <p:cNvPr id="14" name="表 13">
            <a:extLst>
              <a:ext uri="{FF2B5EF4-FFF2-40B4-BE49-F238E27FC236}">
                <a16:creationId xmlns:a16="http://schemas.microsoft.com/office/drawing/2014/main" id="{2C457523-6CFB-4560-98EF-ED4D3389367F}"/>
              </a:ext>
            </a:extLst>
          </p:cNvPr>
          <p:cNvGraphicFramePr>
            <a:graphicFrameLocks noGrp="1"/>
          </p:cNvGraphicFramePr>
          <p:nvPr>
            <p:extLst>
              <p:ext uri="{D42A27DB-BD31-4B8C-83A1-F6EECF244321}">
                <p14:modId xmlns:p14="http://schemas.microsoft.com/office/powerpoint/2010/main" val="2037791905"/>
              </p:ext>
            </p:extLst>
          </p:nvPr>
        </p:nvGraphicFramePr>
        <p:xfrm>
          <a:off x="258417" y="1391322"/>
          <a:ext cx="8766313" cy="3535680"/>
        </p:xfrm>
        <a:graphic>
          <a:graphicData uri="http://schemas.openxmlformats.org/drawingml/2006/table">
            <a:tbl>
              <a:tblPr firstRow="1" bandRow="1">
                <a:tableStyleId>{5940675A-B579-460E-94D1-54222C63F5DA}</a:tableStyleId>
              </a:tblPr>
              <a:tblGrid>
                <a:gridCol w="8766313">
                  <a:extLst>
                    <a:ext uri="{9D8B030D-6E8A-4147-A177-3AD203B41FA5}">
                      <a16:colId xmlns:a16="http://schemas.microsoft.com/office/drawing/2014/main" val="319738156"/>
                    </a:ext>
                  </a:extLst>
                </a:gridCol>
              </a:tblGrid>
              <a:tr h="548841">
                <a:tc>
                  <a:txBody>
                    <a:bodyPr/>
                    <a:lstStyle/>
                    <a:p>
                      <a:pPr marL="173038" indent="-173038" eaLnBrk="1" fontAlgn="ctr" hangingPunct="1">
                        <a:spcBef>
                          <a:spcPts val="0"/>
                        </a:spcBef>
                        <a:buFontTx/>
                        <a:buNone/>
                      </a:pPr>
                      <a:r>
                        <a:rPr lang="ja-JP" altLang="en-US" sz="1600" b="0" dirty="0">
                          <a:solidFill>
                            <a:schemeClr val="tx1"/>
                          </a:solidFill>
                          <a:latin typeface="BIZ UDPゴシック" panose="020B0400000000000000" pitchFamily="50" charset="-128"/>
                          <a:ea typeface="BIZ UDPゴシック" panose="020B0400000000000000" pitchFamily="50" charset="-128"/>
                        </a:rPr>
                        <a:t>　地震リスクは、</a:t>
                      </a: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発生時期・規模・頻度の予測が極めて困難</a:t>
                      </a:r>
                      <a:r>
                        <a:rPr kumimoji="1" lang="ja-JP" altLang="en-US" sz="1600" b="0" u="none"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en-US" sz="1600" b="0" u="none" dirty="0">
                          <a:solidFill>
                            <a:schemeClr val="tx1"/>
                          </a:solidFill>
                          <a:latin typeface="BIZ UDPゴシック" panose="020B0400000000000000" pitchFamily="50" charset="-128"/>
                          <a:ea typeface="BIZ UDPゴシック" panose="020B0400000000000000" pitchFamily="50" charset="-128"/>
                        </a:rPr>
                        <a:t>巨大・広域災害の可能性。</a:t>
                      </a:r>
                      <a:endParaRPr kumimoji="1"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173038" indent="-173038" eaLnBrk="1" fontAlgn="ctr" hangingPunct="1">
                        <a:spcBef>
                          <a:spcPts val="0"/>
                        </a:spcBef>
                        <a:buFontTx/>
                        <a:buNone/>
                      </a:pPr>
                      <a:r>
                        <a:rPr kumimoji="1" lang="ja-JP" altLang="en-US" sz="1600" b="0" u="none"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ja-JP" altLang="ja-JP" sz="1600" b="0" u="none" kern="1200" dirty="0">
                          <a:solidFill>
                            <a:schemeClr val="tx1"/>
                          </a:solidFill>
                          <a:effectLst/>
                          <a:latin typeface="BIZ UDPゴシック" panose="020B0400000000000000" pitchFamily="50" charset="-128"/>
                          <a:ea typeface="BIZ UDPゴシック" panose="020B0400000000000000" pitchFamily="50" charset="-128"/>
                          <a:cs typeface="+mn-cs"/>
                        </a:rPr>
                        <a:t>民間の保険会社の資力では対応できない</a:t>
                      </a:r>
                      <a:r>
                        <a:rPr kumimoji="1" lang="ja-JP" altLang="en-US" sz="1600" b="0" u="none" kern="1200" dirty="0">
                          <a:solidFill>
                            <a:schemeClr val="tx1"/>
                          </a:solidFill>
                          <a:effectLst/>
                          <a:latin typeface="BIZ UDPゴシック" panose="020B0400000000000000" pitchFamily="50" charset="-128"/>
                          <a:ea typeface="BIZ UDPゴシック" panose="020B0400000000000000" pitchFamily="50" charset="-128"/>
                          <a:cs typeface="+mn-cs"/>
                        </a:rPr>
                        <a:t>。</a:t>
                      </a:r>
                      <a:r>
                        <a:rPr kumimoji="1" lang="en-US" altLang="ja-JP" sz="1600" b="0" u="none" kern="1200" dirty="0">
                          <a:solidFill>
                            <a:schemeClr val="tx1"/>
                          </a:solidFill>
                          <a:effectLst/>
                          <a:latin typeface="BIZ UDPゴシック" panose="020B0400000000000000" pitchFamily="50" charset="-128"/>
                          <a:ea typeface="BIZ UDPゴシック" panose="020B0400000000000000" pitchFamily="50" charset="-128"/>
                          <a:cs typeface="+mn-cs"/>
                        </a:rPr>
                        <a:t>1966</a:t>
                      </a:r>
                      <a:r>
                        <a:rPr kumimoji="1" lang="ja-JP" altLang="en-US" sz="1600" b="0" u="none" kern="1200" dirty="0">
                          <a:solidFill>
                            <a:schemeClr val="tx1"/>
                          </a:solidFill>
                          <a:effectLst/>
                          <a:latin typeface="BIZ UDPゴシック" panose="020B0400000000000000" pitchFamily="50" charset="-128"/>
                          <a:ea typeface="BIZ UDPゴシック" panose="020B0400000000000000" pitchFamily="50" charset="-128"/>
                          <a:cs typeface="+mn-cs"/>
                        </a:rPr>
                        <a:t>年に地震保険制度が創設。</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2197184445"/>
                  </a:ext>
                </a:extLst>
              </a:tr>
              <a:tr h="155460">
                <a:tc>
                  <a:txBody>
                    <a:bodyPr/>
                    <a:lstStyle/>
                    <a:p>
                      <a:pPr marL="173038" indent="-173038" eaLnBrk="1" fontAlgn="ctr" hangingPunct="1">
                        <a:spcBef>
                          <a:spcPts val="0"/>
                        </a:spcBef>
                        <a:buFontTx/>
                        <a:buNone/>
                      </a:pPr>
                      <a:r>
                        <a:rPr lang="ja-JP" altLang="en-US" sz="1600" b="0" dirty="0">
                          <a:solidFill>
                            <a:schemeClr val="tx1"/>
                          </a:solidFill>
                          <a:latin typeface="BIZ UDPゴシック" panose="020B0400000000000000" pitchFamily="50" charset="-128"/>
                          <a:ea typeface="BIZ UDPゴシック" panose="020B0400000000000000" pitchFamily="50" charset="-128"/>
                        </a:rPr>
                        <a:t>▼特徴</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1093139051"/>
                  </a:ext>
                </a:extLst>
              </a:tr>
              <a:tr h="0">
                <a:tc>
                  <a:txBody>
                    <a:bodyPr/>
                    <a:lstStyle/>
                    <a:p>
                      <a:pPr marL="173038" marR="0" lvl="0" indent="-173038" algn="l" defTabSz="914400" rtl="0" eaLnBrk="1" fontAlgn="ctr" latinLnBrk="0" hangingPunct="1">
                        <a:lnSpc>
                          <a:spcPct val="100000"/>
                        </a:lnSpc>
                        <a:spcBef>
                          <a:spcPts val="0"/>
                        </a:spcBef>
                        <a:spcAft>
                          <a:spcPts val="0"/>
                        </a:spcAft>
                        <a:buClrTx/>
                        <a:buSzTx/>
                        <a:buFontTx/>
                        <a:buNone/>
                        <a:tabLst/>
                        <a:defRPr/>
                      </a:pPr>
                      <a:r>
                        <a:rPr lang="ja-JP" altLang="en-US" sz="1600" b="0" dirty="0">
                          <a:solidFill>
                            <a:schemeClr val="tx1"/>
                          </a:solidFill>
                          <a:latin typeface="BIZ UDPゴシック" panose="020B0400000000000000" pitchFamily="50" charset="-128"/>
                          <a:ea typeface="BIZ UDPゴシック" panose="020B0400000000000000" pitchFamily="50" charset="-128"/>
                        </a:rPr>
                        <a:t>・地震保険に関する法律に基づき、</a:t>
                      </a:r>
                      <a:r>
                        <a:rPr lang="ja-JP" altLang="en-US" sz="1600" b="0" u="sng" dirty="0">
                          <a:solidFill>
                            <a:srgbClr val="FF0000"/>
                          </a:solidFill>
                          <a:latin typeface="BIZ UDPゴシック" panose="020B0400000000000000" pitchFamily="50" charset="-128"/>
                          <a:ea typeface="BIZ UDPゴシック" panose="020B0400000000000000" pitchFamily="50" charset="-128"/>
                        </a:rPr>
                        <a:t>政府と損害保険会社が共同で運営</a:t>
                      </a:r>
                      <a:r>
                        <a:rPr lang="ja-JP" altLang="en-US" sz="1600" b="0" u="none" dirty="0">
                          <a:solidFill>
                            <a:schemeClr val="tx1"/>
                          </a:solidFill>
                          <a:latin typeface="BIZ UDPゴシック" panose="020B0400000000000000" pitchFamily="50" charset="-128"/>
                          <a:ea typeface="BIZ UDPゴシック" panose="020B0400000000000000" pitchFamily="50" charset="-128"/>
                        </a:rPr>
                        <a:t>する公共性の高い保険。</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864665064"/>
                  </a:ext>
                </a:extLst>
              </a:tr>
              <a:tr h="317750">
                <a:tc>
                  <a:txBody>
                    <a:bodyPr/>
                    <a:lstStyle/>
                    <a:p>
                      <a:pPr marL="173038" indent="-173038" eaLnBrk="1" fontAlgn="ctr" hangingPunct="1">
                        <a:spcBef>
                          <a:spcPts val="0"/>
                        </a:spcBef>
                        <a:buFontTx/>
                        <a:buNone/>
                      </a:pPr>
                      <a:r>
                        <a:rPr lang="ja-JP" altLang="en-US"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sng" dirty="0">
                          <a:solidFill>
                            <a:srgbClr val="FF0000"/>
                          </a:solidFill>
                          <a:latin typeface="BIZ UDPゴシック" panose="020B0400000000000000" pitchFamily="50" charset="-128"/>
                          <a:ea typeface="BIZ UDPゴシック" panose="020B0400000000000000" pitchFamily="50" charset="-128"/>
                        </a:rPr>
                        <a:t>被災者の生活の安定に寄与</a:t>
                      </a:r>
                      <a:r>
                        <a:rPr lang="ja-JP" altLang="en-US" sz="1600" b="0" dirty="0">
                          <a:solidFill>
                            <a:schemeClr val="tx1"/>
                          </a:solidFill>
                          <a:latin typeface="BIZ UDPゴシック" panose="020B0400000000000000" pitchFamily="50" charset="-128"/>
                          <a:ea typeface="BIZ UDPゴシック" panose="020B0400000000000000" pitchFamily="50" charset="-128"/>
                        </a:rPr>
                        <a:t>することが目的⇒</a:t>
                      </a:r>
                      <a:r>
                        <a:rPr lang="ja-JP" altLang="en-US" sz="1600" b="0" u="none" dirty="0">
                          <a:solidFill>
                            <a:schemeClr val="tx1"/>
                          </a:solidFill>
                          <a:latin typeface="BIZ UDPゴシック" panose="020B0400000000000000" pitchFamily="50" charset="-128"/>
                          <a:ea typeface="BIZ UDPゴシック" panose="020B0400000000000000" pitchFamily="50" charset="-128"/>
                        </a:rPr>
                        <a:t>損害の修復自体を直接の目的とはしていない</a:t>
                      </a:r>
                      <a:r>
                        <a:rPr lang="ja-JP" altLang="en-US" sz="1600" b="0" dirty="0">
                          <a:solidFill>
                            <a:schemeClr val="tx1"/>
                          </a:solidFill>
                          <a:latin typeface="BIZ UDPゴシック" panose="020B0400000000000000" pitchFamily="50" charset="-128"/>
                          <a:ea typeface="BIZ UDPゴシック" panose="020B0400000000000000" pitchFamily="50" charset="-128"/>
                        </a:rPr>
                        <a:t>。</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1017615382"/>
                  </a:ext>
                </a:extLst>
              </a:tr>
              <a:tr h="317750">
                <a:tc>
                  <a:txBody>
                    <a:bodyPr/>
                    <a:lstStyle/>
                    <a:p>
                      <a:pPr marL="176213" marR="0" lvl="0" indent="-176213" algn="l" defTabSz="914400" rtl="0" eaLnBrk="1" fontAlgn="ctr" latinLnBrk="0" hangingPunct="1">
                        <a:lnSpc>
                          <a:spcPct val="100000"/>
                        </a:lnSpc>
                        <a:spcBef>
                          <a:spcPts val="0"/>
                        </a:spcBef>
                        <a:spcAft>
                          <a:spcPts val="0"/>
                        </a:spcAft>
                        <a:buClrTx/>
                        <a:buSzTx/>
                        <a:buFontTx/>
                        <a:buNone/>
                        <a:tabLst/>
                        <a:defRPr/>
                      </a:pPr>
                      <a:r>
                        <a:rPr lang="ja-JP" altLang="en-US" sz="1600" b="0" dirty="0">
                          <a:solidFill>
                            <a:schemeClr val="tx1"/>
                          </a:solidFill>
                          <a:latin typeface="BIZ UDPゴシック" panose="020B0400000000000000" pitchFamily="50" charset="-128"/>
                          <a:ea typeface="BIZ UDPゴシック" panose="020B0400000000000000" pitchFamily="50" charset="-128"/>
                        </a:rPr>
                        <a:t>・保険料や補償内容はすべての</a:t>
                      </a:r>
                      <a:r>
                        <a:rPr lang="ja-JP" altLang="en-US" sz="1600" b="0" u="sng" dirty="0">
                          <a:solidFill>
                            <a:srgbClr val="FF0000"/>
                          </a:solidFill>
                          <a:latin typeface="BIZ UDPゴシック" panose="020B0400000000000000" pitchFamily="50" charset="-128"/>
                          <a:ea typeface="BIZ UDPゴシック" panose="020B0400000000000000" pitchFamily="50" charset="-128"/>
                        </a:rPr>
                        <a:t>保険会社で一律</a:t>
                      </a:r>
                      <a:r>
                        <a:rPr lang="ja-JP" altLang="en-US" sz="1600" b="0" dirty="0">
                          <a:solidFill>
                            <a:schemeClr val="tx1"/>
                          </a:solidFill>
                          <a:latin typeface="BIZ UDPゴシック" panose="020B0400000000000000" pitchFamily="50" charset="-128"/>
                          <a:ea typeface="BIZ UDPゴシック" panose="020B0400000000000000" pitchFamily="50" charset="-128"/>
                        </a:rPr>
                        <a:t>。</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1585149065"/>
                  </a:ext>
                </a:extLst>
              </a:tr>
              <a:tr h="355088">
                <a:tc>
                  <a:txBody>
                    <a:bodyPr/>
                    <a:lstStyle/>
                    <a:p>
                      <a:pPr marL="176213" marR="0" lvl="0" indent="-176213" algn="l" defTabSz="914400" rtl="0" eaLnBrk="1" fontAlgn="ctr"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・保険料には保険会社の利潤は織り込まれておらず、</a:t>
                      </a:r>
                      <a:r>
                        <a:rPr lang="ja-JP" altLang="en-US" sz="1600" b="0" u="sng" dirty="0">
                          <a:solidFill>
                            <a:srgbClr val="FF0000"/>
                          </a:solidFill>
                          <a:latin typeface="BIZ UDPゴシック" panose="020B0400000000000000" pitchFamily="50" charset="-128"/>
                          <a:ea typeface="BIZ UDPゴシック" panose="020B0400000000000000" pitchFamily="50" charset="-128"/>
                        </a:rPr>
                        <a:t>将来発生する地震による保険金支払いに備えて積み立て</a:t>
                      </a:r>
                      <a:r>
                        <a:rPr lang="ja-JP" altLang="en-US" sz="1600" b="0" u="none" dirty="0">
                          <a:solidFill>
                            <a:schemeClr val="tx1"/>
                          </a:solidFill>
                          <a:latin typeface="BIZ UDPゴシック" panose="020B0400000000000000" pitchFamily="50" charset="-128"/>
                          <a:ea typeface="BIZ UDPゴシック" panose="020B0400000000000000" pitchFamily="50" charset="-128"/>
                        </a:rPr>
                        <a:t>られている。</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918670451"/>
                  </a:ext>
                </a:extLst>
              </a:tr>
              <a:tr h="548841">
                <a:tc>
                  <a:txBody>
                    <a:bodyPr/>
                    <a:lstStyle/>
                    <a:p>
                      <a:pPr marL="177800" marR="0" lvl="0" indent="-177800"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600" b="0" dirty="0">
                          <a:solidFill>
                            <a:schemeClr val="tx1"/>
                          </a:solidFill>
                          <a:latin typeface="BIZ UDPゴシック" panose="020B0400000000000000" pitchFamily="50" charset="-128"/>
                          <a:ea typeface="BIZ UDPゴシック" panose="020B0400000000000000" pitchFamily="50" charset="-128"/>
                        </a:rPr>
                        <a:t>・１回の地震等による保険金の</a:t>
                      </a:r>
                      <a:r>
                        <a:rPr lang="ja-JP" altLang="en-US" sz="1600" b="0" u="sng" dirty="0">
                          <a:solidFill>
                            <a:srgbClr val="FF0000"/>
                          </a:solidFill>
                          <a:latin typeface="BIZ UDPゴシック" panose="020B0400000000000000" pitchFamily="50" charset="-128"/>
                          <a:ea typeface="BIZ UDPゴシック" panose="020B0400000000000000" pitchFamily="50" charset="-128"/>
                        </a:rPr>
                        <a:t>総支払限度額は</a:t>
                      </a:r>
                      <a:r>
                        <a:rPr lang="en-US" altLang="ja-JP" sz="1600" b="0" u="sng" dirty="0">
                          <a:solidFill>
                            <a:srgbClr val="FF0000"/>
                          </a:solidFill>
                          <a:latin typeface="BIZ UDPゴシック" panose="020B0400000000000000" pitchFamily="50" charset="-128"/>
                          <a:ea typeface="BIZ UDPゴシック" panose="020B0400000000000000" pitchFamily="50" charset="-128"/>
                        </a:rPr>
                        <a:t>12</a:t>
                      </a:r>
                      <a:r>
                        <a:rPr lang="ja-JP" altLang="en-US" sz="1600" b="0" u="sng" dirty="0">
                          <a:solidFill>
                            <a:srgbClr val="FF0000"/>
                          </a:solidFill>
                          <a:latin typeface="BIZ UDPゴシック" panose="020B0400000000000000" pitchFamily="50" charset="-128"/>
                          <a:ea typeface="BIZ UDPゴシック" panose="020B0400000000000000" pitchFamily="50" charset="-128"/>
                        </a:rPr>
                        <a:t>兆円に設定</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　⇒</a:t>
                      </a:r>
                      <a:r>
                        <a:rPr lang="ja-JP" altLang="en-US" sz="1600" b="0" dirty="0">
                          <a:solidFill>
                            <a:schemeClr val="tx1"/>
                          </a:solidFill>
                          <a:latin typeface="BIZ UDPゴシック" panose="020B0400000000000000" pitchFamily="50" charset="-128"/>
                          <a:ea typeface="BIZ UDPゴシック" panose="020B0400000000000000" pitchFamily="50" charset="-128"/>
                        </a:rPr>
                        <a:t>関東大震災クラスの大地震が発生しても保険金の支払いに支障がないように設定。</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2336711677"/>
                  </a:ext>
                </a:extLst>
              </a:tr>
              <a:tr h="302485">
                <a:tc>
                  <a:txBody>
                    <a:bodyPr/>
                    <a:lstStyle/>
                    <a:p>
                      <a:pPr marL="177800" marR="0" lvl="0" indent="-177800"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17</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19</a:t>
                      </a:r>
                      <a:r>
                        <a:rPr lang="ja-JP" altLang="en-US" sz="1200" kern="0" dirty="0">
                          <a:solidFill>
                            <a:srgbClr val="0000FF"/>
                          </a:solidFill>
                          <a:latin typeface="BIZ UDゴシック" panose="020B0400000000000000" pitchFamily="49" charset="-128"/>
                          <a:ea typeface="BIZ UDゴシック" panose="020B0400000000000000" pitchFamily="49" charset="-128"/>
                        </a:rPr>
                        <a:t>頁に基づき作成。</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p>
                      <a:pPr marL="177800" marR="0" lvl="0" indent="-177800" algn="l" defTabSz="914400" rtl="0" eaLnBrk="1" fontAlgn="auto" latinLnBrk="0" hangingPunct="1">
                        <a:lnSpc>
                          <a:spcPct val="100000"/>
                        </a:lnSpc>
                        <a:spcBef>
                          <a:spcPts val="0"/>
                        </a:spcBef>
                        <a:spcAft>
                          <a:spcPts val="0"/>
                        </a:spcAft>
                        <a:buClr>
                          <a:schemeClr val="accent1"/>
                        </a:buClr>
                        <a:buSzTx/>
                        <a:buFontTx/>
                        <a:buNone/>
                        <a:tabLst/>
                        <a:defRPr/>
                      </a:pPr>
                      <a:r>
                        <a:rPr lang="ja-JP" altLang="en-US" sz="1200" b="0" dirty="0">
                          <a:solidFill>
                            <a:srgbClr val="FF0000"/>
                          </a:solidFill>
                          <a:latin typeface="BIZ UDゴシック" panose="020B0400000000000000" pitchFamily="49" charset="-128"/>
                          <a:ea typeface="BIZ UDゴシック" panose="020B0400000000000000" pitchFamily="49" charset="-128"/>
                        </a:rPr>
                        <a:t>＊問題８の正解⇒１：正しい</a:t>
                      </a:r>
                      <a:endParaRPr lang="en-US" altLang="ja-JP" sz="1200" b="0" dirty="0">
                        <a:solidFill>
                          <a:srgbClr val="FF0000"/>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noFill/>
                  </a:tcPr>
                </a:tc>
                <a:extLst>
                  <a:ext uri="{0D108BD9-81ED-4DB2-BD59-A6C34878D82A}">
                    <a16:rowId xmlns:a16="http://schemas.microsoft.com/office/drawing/2014/main" val="3270824904"/>
                  </a:ext>
                </a:extLst>
              </a:tr>
            </a:tbl>
          </a:graphicData>
        </a:graphic>
      </p:graphicFrame>
      <p:sp>
        <p:nvSpPr>
          <p:cNvPr id="9" name="スライド番号プレースホルダー 2">
            <a:extLst>
              <a:ext uri="{FF2B5EF4-FFF2-40B4-BE49-F238E27FC236}">
                <a16:creationId xmlns:a16="http://schemas.microsoft.com/office/drawing/2014/main" id="{43163363-2491-403F-9CB0-543599AE3C51}"/>
              </a:ext>
            </a:extLst>
          </p:cNvPr>
          <p:cNvSpPr txBox="1">
            <a:spLocks/>
          </p:cNvSpPr>
          <p:nvPr/>
        </p:nvSpPr>
        <p:spPr>
          <a:xfrm>
            <a:off x="8140771" y="6272213"/>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35</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7" name="Rectangle 7">
            <a:extLst>
              <a:ext uri="{FF2B5EF4-FFF2-40B4-BE49-F238E27FC236}">
                <a16:creationId xmlns:a16="http://schemas.microsoft.com/office/drawing/2014/main" id="{1119AFD3-F6AE-44DE-8F58-8EABD6144179}"/>
              </a:ext>
            </a:extLst>
          </p:cNvPr>
          <p:cNvSpPr>
            <a:spLocks noChangeArrowheads="1"/>
          </p:cNvSpPr>
          <p:nvPr/>
        </p:nvSpPr>
        <p:spPr bwMode="auto">
          <a:xfrm>
            <a:off x="255257" y="168704"/>
            <a:ext cx="8744069"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 すまいの保険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033728373"/>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380540" y="857433"/>
            <a:ext cx="8459045"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(4) </a:t>
            </a:r>
            <a:r>
              <a:rPr lang="ja-JP" altLang="en-US" sz="2400" dirty="0">
                <a:latin typeface="BIZ UDPゴシック" panose="020B0400000000000000" pitchFamily="50" charset="-128"/>
                <a:ea typeface="BIZ UDPゴシック" panose="020B0400000000000000" pitchFamily="50" charset="-128"/>
              </a:rPr>
              <a:t>地震保険</a:t>
            </a:r>
          </a:p>
        </p:txBody>
      </p:sp>
      <p:graphicFrame>
        <p:nvGraphicFramePr>
          <p:cNvPr id="10" name="表 9">
            <a:extLst>
              <a:ext uri="{FF2B5EF4-FFF2-40B4-BE49-F238E27FC236}">
                <a16:creationId xmlns:a16="http://schemas.microsoft.com/office/drawing/2014/main" id="{844B03EF-989C-44ED-B7AE-983BD2F05645}"/>
              </a:ext>
            </a:extLst>
          </p:cNvPr>
          <p:cNvGraphicFramePr>
            <a:graphicFrameLocks noGrp="1"/>
          </p:cNvGraphicFramePr>
          <p:nvPr>
            <p:extLst>
              <p:ext uri="{D42A27DB-BD31-4B8C-83A1-F6EECF244321}">
                <p14:modId xmlns:p14="http://schemas.microsoft.com/office/powerpoint/2010/main" val="3721850234"/>
              </p:ext>
            </p:extLst>
          </p:nvPr>
        </p:nvGraphicFramePr>
        <p:xfrm>
          <a:off x="380540" y="1364016"/>
          <a:ext cx="8474412" cy="4175760"/>
        </p:xfrm>
        <a:graphic>
          <a:graphicData uri="http://schemas.openxmlformats.org/drawingml/2006/table">
            <a:tbl>
              <a:tblPr firstRow="1" bandRow="1">
                <a:tableStyleId>{5940675A-B579-460E-94D1-54222C63F5DA}</a:tableStyleId>
              </a:tblPr>
              <a:tblGrid>
                <a:gridCol w="8474412">
                  <a:extLst>
                    <a:ext uri="{9D8B030D-6E8A-4147-A177-3AD203B41FA5}">
                      <a16:colId xmlns:a16="http://schemas.microsoft.com/office/drawing/2014/main" val="3949595926"/>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BIZ UDPゴシック" panose="020B0400000000000000" pitchFamily="50" charset="-128"/>
                          <a:ea typeface="BIZ UDPゴシック" panose="020B0400000000000000" pitchFamily="50" charset="-128"/>
                        </a:rPr>
                        <a:t>▼概要</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1567681482"/>
                  </a:ext>
                </a:extLst>
              </a:tr>
              <a:tr h="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BIZ UDPゴシック" panose="020B0400000000000000" pitchFamily="50" charset="-128"/>
                          <a:ea typeface="BIZ UDPゴシック" panose="020B0400000000000000" pitchFamily="50" charset="-128"/>
                        </a:rPr>
                        <a:t>・地震・噴火またはこれらによる津波を原因とする火災・損壊・</a:t>
                      </a:r>
                      <a:r>
                        <a:rPr lang="ja-JP" altLang="en-US" sz="1600" b="0">
                          <a:solidFill>
                            <a:schemeClr val="tx1"/>
                          </a:solidFill>
                          <a:latin typeface="BIZ UDPゴシック" panose="020B0400000000000000" pitchFamily="50" charset="-128"/>
                          <a:ea typeface="BIZ UDPゴシック" panose="020B0400000000000000" pitchFamily="50" charset="-128"/>
                        </a:rPr>
                        <a:t>埋没・流失に</a:t>
                      </a:r>
                      <a:r>
                        <a:rPr lang="ja-JP" altLang="en-US" sz="1600" b="0" dirty="0">
                          <a:solidFill>
                            <a:schemeClr val="tx1"/>
                          </a:solidFill>
                          <a:latin typeface="BIZ UDPゴシック" panose="020B0400000000000000" pitchFamily="50" charset="-128"/>
                          <a:ea typeface="BIZ UDPゴシック" panose="020B0400000000000000" pitchFamily="50" charset="-128"/>
                        </a:rPr>
                        <a:t>よって建物や家財に損害を被った場合に、</a:t>
                      </a:r>
                      <a:r>
                        <a:rPr lang="ja-JP" altLang="en-US" sz="1600" b="0" u="sng" dirty="0">
                          <a:solidFill>
                            <a:srgbClr val="FF0000"/>
                          </a:solidFill>
                          <a:latin typeface="BIZ UDPゴシック" panose="020B0400000000000000" pitchFamily="50" charset="-128"/>
                          <a:ea typeface="BIZ UDPゴシック" panose="020B0400000000000000" pitchFamily="50" charset="-128"/>
                        </a:rPr>
                        <a:t>生活を再建するための資金が保険金として支払われる</a:t>
                      </a:r>
                      <a:r>
                        <a:rPr lang="ja-JP" altLang="en-US" sz="1600" b="0" dirty="0">
                          <a:solidFill>
                            <a:schemeClr val="tx1"/>
                          </a:solidFill>
                          <a:latin typeface="BIZ UDPゴシック" panose="020B0400000000000000" pitchFamily="50" charset="-128"/>
                          <a:ea typeface="BIZ UDPゴシック" panose="020B0400000000000000" pitchFamily="50" charset="-128"/>
                        </a:rPr>
                        <a:t>。</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161663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sng" dirty="0">
                          <a:solidFill>
                            <a:srgbClr val="FF0000"/>
                          </a:solidFill>
                          <a:latin typeface="BIZ UDPゴシック" panose="020B0400000000000000" pitchFamily="50" charset="-128"/>
                          <a:ea typeface="BIZ UDPゴシック" panose="020B0400000000000000" pitchFamily="50" charset="-128"/>
                        </a:rPr>
                        <a:t>居住用の建物と家財が対象</a:t>
                      </a: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工場や事務所・店舗専用建物などは対象外</a:t>
                      </a: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030686169"/>
                  </a:ext>
                </a:extLst>
              </a:tr>
              <a:tr h="0">
                <a:tc>
                  <a:txBody>
                    <a:bodyPr/>
                    <a:lstStyle/>
                    <a:p>
                      <a:pPr marL="176213" indent="-176213" eaLnBrk="1" fontAlgn="ctr" hangingPunct="1">
                        <a:spcBef>
                          <a:spcPts val="0"/>
                        </a:spcBef>
                        <a:buFontTx/>
                        <a:buNone/>
                      </a:pPr>
                      <a:r>
                        <a:rPr lang="ja-JP" altLang="en-US" sz="1600" b="0" dirty="0">
                          <a:solidFill>
                            <a:schemeClr val="tx1"/>
                          </a:solidFill>
                          <a:latin typeface="BIZ UDPゴシック" panose="020B0400000000000000" pitchFamily="50" charset="-128"/>
                          <a:ea typeface="BIZ UDPゴシック" panose="020B0400000000000000" pitchFamily="50" charset="-128"/>
                        </a:rPr>
                        <a:t>・建物や家財の</a:t>
                      </a:r>
                      <a:r>
                        <a:rPr lang="ja-JP" altLang="en-US" sz="1600" b="0" u="sng" dirty="0">
                          <a:solidFill>
                            <a:srgbClr val="FF0000"/>
                          </a:solidFill>
                          <a:latin typeface="BIZ UDPゴシック" panose="020B0400000000000000" pitchFamily="50" charset="-128"/>
                          <a:ea typeface="BIZ UDPゴシック" panose="020B0400000000000000" pitchFamily="50" charset="-128"/>
                        </a:rPr>
                        <a:t>火災保険とセットで加入</a:t>
                      </a:r>
                      <a:r>
                        <a:rPr lang="en-US" altLang="ja-JP" sz="1600" b="0" dirty="0">
                          <a:solidFill>
                            <a:schemeClr val="tx1"/>
                          </a:solidFill>
                          <a:latin typeface="BIZ UDPゴシック" panose="020B0400000000000000" pitchFamily="50" charset="-128"/>
                          <a:ea typeface="BIZ UDPゴシック" panose="020B0400000000000000" pitchFamily="50" charset="-128"/>
                        </a:rPr>
                        <a:t>(</a:t>
                      </a:r>
                      <a:r>
                        <a:rPr lang="ja-JP" altLang="en-US" sz="1600" b="0" dirty="0">
                          <a:solidFill>
                            <a:schemeClr val="tx1"/>
                          </a:solidFill>
                          <a:latin typeface="BIZ UDPゴシック" panose="020B0400000000000000" pitchFamily="50" charset="-128"/>
                          <a:ea typeface="BIZ UDPゴシック" panose="020B0400000000000000" pitchFamily="50" charset="-128"/>
                        </a:rPr>
                        <a:t>販売経費を極力低く設定</a:t>
                      </a:r>
                      <a:r>
                        <a:rPr lang="en-US" altLang="ja-JP" sz="1600" b="0" dirty="0">
                          <a:solidFill>
                            <a:schemeClr val="tx1"/>
                          </a:solidFill>
                          <a:latin typeface="BIZ UDPゴシック" panose="020B0400000000000000" pitchFamily="50" charset="-128"/>
                          <a:ea typeface="BIZ UDPゴシック" panose="020B0400000000000000" pitchFamily="50" charset="-128"/>
                        </a:rPr>
                        <a:t>)</a:t>
                      </a:r>
                      <a:r>
                        <a:rPr lang="ja-JP" altLang="en-US" sz="1600" b="0" dirty="0">
                          <a:solidFill>
                            <a:schemeClr val="tx1"/>
                          </a:solidFill>
                          <a:latin typeface="BIZ UDPゴシック" panose="020B0400000000000000" pitchFamily="50" charset="-128"/>
                          <a:ea typeface="BIZ UDPゴシック" panose="020B0400000000000000" pitchFamily="50" charset="-128"/>
                        </a:rPr>
                        <a:t>。</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p>
                      <a:pPr marL="176213" indent="-176213" eaLnBrk="1" fontAlgn="ctr" hangingPunct="1">
                        <a:spcBef>
                          <a:spcPts val="0"/>
                        </a:spcBef>
                        <a:buFontTx/>
                        <a:buNone/>
                      </a:pPr>
                      <a:r>
                        <a:rPr lang="ja-JP" altLang="en-US" sz="1600" b="0" dirty="0">
                          <a:solidFill>
                            <a:schemeClr val="tx1"/>
                          </a:solidFill>
                          <a:latin typeface="BIZ UDPゴシック" panose="020B0400000000000000" pitchFamily="50" charset="-128"/>
                          <a:ea typeface="BIZ UDPゴシック" panose="020B0400000000000000" pitchFamily="50" charset="-128"/>
                        </a:rPr>
                        <a:t>　⇒加入しない場合は、「地震保険ご確認欄」に押印。</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2934496803"/>
                  </a:ext>
                </a:extLst>
              </a:tr>
              <a:tr h="0">
                <a:tc>
                  <a:txBody>
                    <a:bodyPr/>
                    <a:lstStyle/>
                    <a:p>
                      <a:pPr marL="176213" indent="-176213" eaLnBrk="1" fontAlgn="ctr" hangingPunct="1">
                        <a:spcBef>
                          <a:spcPts val="0"/>
                        </a:spcBef>
                        <a:buFontTx/>
                        <a:buNone/>
                      </a:pPr>
                      <a:r>
                        <a:rPr lang="ja-JP" altLang="en-US" sz="1600" b="0" dirty="0">
                          <a:solidFill>
                            <a:schemeClr val="tx1"/>
                          </a:solidFill>
                          <a:latin typeface="BIZ UDPゴシック" panose="020B0400000000000000" pitchFamily="50" charset="-128"/>
                          <a:ea typeface="BIZ UDPゴシック" panose="020B0400000000000000" pitchFamily="50" charset="-128"/>
                        </a:rPr>
                        <a:t>・契約金額は</a:t>
                      </a:r>
                      <a:r>
                        <a:rPr lang="ja-JP" altLang="en-US" sz="1600" b="0" u="sng" dirty="0">
                          <a:solidFill>
                            <a:srgbClr val="FF0000"/>
                          </a:solidFill>
                          <a:latin typeface="BIZ UDPゴシック" panose="020B0400000000000000" pitchFamily="50" charset="-128"/>
                          <a:ea typeface="BIZ UDPゴシック" panose="020B0400000000000000" pitchFamily="50" charset="-128"/>
                        </a:rPr>
                        <a:t>火災保険の契約金額の</a:t>
                      </a:r>
                      <a:r>
                        <a:rPr lang="en-US" altLang="ja-JP" sz="1600" b="0" u="sng" dirty="0">
                          <a:solidFill>
                            <a:srgbClr val="FF0000"/>
                          </a:solidFill>
                          <a:latin typeface="BIZ UDPゴシック" panose="020B0400000000000000" pitchFamily="50" charset="-128"/>
                          <a:ea typeface="BIZ UDPゴシック" panose="020B0400000000000000" pitchFamily="50" charset="-128"/>
                        </a:rPr>
                        <a:t>30</a:t>
                      </a:r>
                      <a:r>
                        <a:rPr lang="ja-JP" altLang="en-US" sz="1600" b="0" u="sng" dirty="0">
                          <a:solidFill>
                            <a:srgbClr val="FF0000"/>
                          </a:solidFill>
                          <a:latin typeface="BIZ UDPゴシック" panose="020B0400000000000000" pitchFamily="50" charset="-128"/>
                          <a:ea typeface="BIZ UDPゴシック" panose="020B0400000000000000" pitchFamily="50" charset="-128"/>
                        </a:rPr>
                        <a:t>～</a:t>
                      </a:r>
                      <a:r>
                        <a:rPr lang="en-US" altLang="ja-JP" sz="1600" b="0" u="sng" dirty="0">
                          <a:solidFill>
                            <a:srgbClr val="FF0000"/>
                          </a:solidFill>
                          <a:latin typeface="BIZ UDPゴシック" panose="020B0400000000000000" pitchFamily="50" charset="-128"/>
                          <a:ea typeface="BIZ UDPゴシック" panose="020B0400000000000000" pitchFamily="50" charset="-128"/>
                        </a:rPr>
                        <a:t>50</a:t>
                      </a:r>
                      <a:r>
                        <a:rPr lang="ja-JP" altLang="en-US" sz="1600" b="0" u="sng" dirty="0">
                          <a:solidFill>
                            <a:srgbClr val="FF0000"/>
                          </a:solidFill>
                          <a:latin typeface="BIZ UDPゴシック" panose="020B0400000000000000" pitchFamily="50" charset="-128"/>
                          <a:ea typeface="BIZ UDPゴシック" panose="020B0400000000000000" pitchFamily="50" charset="-128"/>
                        </a:rPr>
                        <a:t>％の範囲内</a:t>
                      </a:r>
                      <a:r>
                        <a:rPr lang="ja-JP" altLang="en-US" sz="1600" b="0" dirty="0">
                          <a:solidFill>
                            <a:schemeClr val="tx1"/>
                          </a:solidFill>
                          <a:latin typeface="BIZ UDPゴシック" panose="020B0400000000000000" pitchFamily="50" charset="-128"/>
                          <a:ea typeface="BIZ UDPゴシック" panose="020B0400000000000000" pitchFamily="50" charset="-128"/>
                        </a:rPr>
                        <a:t>で設定。</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p>
                      <a:pPr marL="176213" indent="-176213" eaLnBrk="1" fontAlgn="ctr" hangingPunct="1">
                        <a:spcBef>
                          <a:spcPts val="0"/>
                        </a:spcBef>
                        <a:buFontTx/>
                        <a:buNone/>
                      </a:pPr>
                      <a:r>
                        <a:rPr lang="ja-JP" altLang="en-US" sz="1600" b="0" dirty="0">
                          <a:solidFill>
                            <a:schemeClr val="tx1"/>
                          </a:solidFill>
                          <a:latin typeface="BIZ UDPゴシック" panose="020B0400000000000000" pitchFamily="50" charset="-128"/>
                          <a:ea typeface="BIZ UDPゴシック" panose="020B0400000000000000" pitchFamily="50" charset="-128"/>
                        </a:rPr>
                        <a:t>　ただし、建物</a:t>
                      </a:r>
                      <a:r>
                        <a:rPr lang="en-US" altLang="ja-JP" sz="1600" b="0" dirty="0">
                          <a:solidFill>
                            <a:schemeClr val="tx1"/>
                          </a:solidFill>
                          <a:latin typeface="BIZ UDPゴシック" panose="020B0400000000000000" pitchFamily="50" charset="-128"/>
                          <a:ea typeface="BIZ UDPゴシック" panose="020B0400000000000000" pitchFamily="50" charset="-128"/>
                        </a:rPr>
                        <a:t>5,000</a:t>
                      </a:r>
                      <a:r>
                        <a:rPr lang="ja-JP" altLang="en-US" sz="1600" b="0" dirty="0">
                          <a:solidFill>
                            <a:schemeClr val="tx1"/>
                          </a:solidFill>
                          <a:latin typeface="BIZ UDPゴシック" panose="020B0400000000000000" pitchFamily="50" charset="-128"/>
                          <a:ea typeface="BIZ UDPゴシック" panose="020B0400000000000000" pitchFamily="50" charset="-128"/>
                        </a:rPr>
                        <a:t>万円、家財</a:t>
                      </a:r>
                      <a:r>
                        <a:rPr lang="en-US" altLang="ja-JP" sz="1600" b="0" dirty="0">
                          <a:solidFill>
                            <a:schemeClr val="tx1"/>
                          </a:solidFill>
                          <a:latin typeface="BIZ UDPゴシック" panose="020B0400000000000000" pitchFamily="50" charset="-128"/>
                          <a:ea typeface="BIZ UDPゴシック" panose="020B0400000000000000" pitchFamily="50" charset="-128"/>
                        </a:rPr>
                        <a:t>1,000</a:t>
                      </a:r>
                      <a:r>
                        <a:rPr lang="ja-JP" altLang="en-US" sz="1600" b="0" dirty="0">
                          <a:solidFill>
                            <a:schemeClr val="tx1"/>
                          </a:solidFill>
                          <a:latin typeface="BIZ UDPゴシック" panose="020B0400000000000000" pitchFamily="50" charset="-128"/>
                          <a:ea typeface="BIZ UDPゴシック" panose="020B0400000000000000" pitchFamily="50" charset="-128"/>
                        </a:rPr>
                        <a:t>万円が限度。</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0781894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BIZ UDPゴシック" panose="020B0400000000000000" pitchFamily="50" charset="-128"/>
                          <a:ea typeface="BIZ UDPゴシック" panose="020B0400000000000000" pitchFamily="50" charset="-128"/>
                        </a:rPr>
                        <a:t>・保険料は、契約金額のほか、</a:t>
                      </a:r>
                      <a:r>
                        <a:rPr lang="ja-JP" altLang="en-US" sz="1600" b="0" u="sng" dirty="0">
                          <a:solidFill>
                            <a:srgbClr val="FF0000"/>
                          </a:solidFill>
                          <a:latin typeface="BIZ UDPゴシック" panose="020B0400000000000000" pitchFamily="50" charset="-128"/>
                          <a:ea typeface="BIZ UDPゴシック" panose="020B0400000000000000" pitchFamily="50" charset="-128"/>
                        </a:rPr>
                        <a:t>建物の構造、所在地などのリスクの大きさによって算出</a:t>
                      </a:r>
                      <a:r>
                        <a:rPr lang="ja-JP" altLang="en-US" sz="1600" b="0" dirty="0">
                          <a:solidFill>
                            <a:schemeClr val="tx1"/>
                          </a:solidFill>
                          <a:latin typeface="BIZ UDPゴシック" panose="020B0400000000000000" pitchFamily="50" charset="-128"/>
                          <a:ea typeface="BIZ UDPゴシック" panose="020B0400000000000000" pitchFamily="50" charset="-128"/>
                        </a:rPr>
                        <a:t>。</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209040824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・保険金は、</a:t>
                      </a:r>
                      <a:r>
                        <a:rPr lang="ja-JP" altLang="en-US" sz="1600" b="0" u="sng" dirty="0">
                          <a:solidFill>
                            <a:srgbClr val="FF0000"/>
                          </a:solidFill>
                          <a:latin typeface="BIZ UDPゴシック" panose="020B0400000000000000" pitchFamily="50" charset="-128"/>
                          <a:ea typeface="BIZ UDPゴシック" panose="020B0400000000000000" pitchFamily="50" charset="-128"/>
                        </a:rPr>
                        <a:t>損害の程度</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r>
                        <a:rPr lang="ja-JP" altLang="en-US" sz="1600" b="0" u="sng" dirty="0">
                          <a:solidFill>
                            <a:srgbClr val="FF0000"/>
                          </a:solidFill>
                          <a:latin typeface="BIZ UDPゴシック" panose="020B0400000000000000" pitchFamily="50" charset="-128"/>
                          <a:ea typeface="BIZ UDPゴシック" panose="020B0400000000000000" pitchFamily="50" charset="-128"/>
                        </a:rPr>
                        <a:t>４区分</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r>
                        <a:rPr lang="ja-JP" altLang="en-US" sz="1600" b="0" u="sng" dirty="0">
                          <a:solidFill>
                            <a:srgbClr val="FF0000"/>
                          </a:solidFill>
                          <a:latin typeface="BIZ UDPゴシック" panose="020B0400000000000000" pitchFamily="50" charset="-128"/>
                          <a:ea typeface="BIZ UDPゴシック" panose="020B0400000000000000" pitchFamily="50" charset="-128"/>
                        </a:rPr>
                        <a:t>に応じて、契約金額の一定割合</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r>
                        <a:rPr lang="ja-JP" altLang="en-US" sz="1600" b="0" u="sng" dirty="0">
                          <a:solidFill>
                            <a:srgbClr val="FF0000"/>
                          </a:solidFill>
                          <a:latin typeface="BIZ UDPゴシック" panose="020B0400000000000000" pitchFamily="50" charset="-128"/>
                          <a:ea typeface="BIZ UDPゴシック" panose="020B0400000000000000" pitchFamily="50" charset="-128"/>
                        </a:rPr>
                        <a:t>が支払われる</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u="none" dirty="0">
                          <a:solidFill>
                            <a:schemeClr val="tx1"/>
                          </a:solidFill>
                          <a:latin typeface="BIZ UDPゴシック" panose="020B0400000000000000" pitchFamily="50" charset="-128"/>
                          <a:ea typeface="BIZ UDPゴシック" panose="020B0400000000000000" pitchFamily="50" charset="-128"/>
                        </a:rPr>
                        <a:t>　</a:t>
                      </a:r>
                      <a:r>
                        <a:rPr lang="en-US" altLang="ja-JP" sz="1600" b="0" u="none" dirty="0">
                          <a:solidFill>
                            <a:schemeClr val="tx1"/>
                          </a:solidFill>
                          <a:latin typeface="BIZ UDPゴシック" panose="020B0400000000000000" pitchFamily="50" charset="-128"/>
                          <a:ea typeface="BIZ UDPゴシック" panose="020B0400000000000000" pitchFamily="50" charset="-128"/>
                        </a:rPr>
                        <a:t>(※)</a:t>
                      </a:r>
                      <a:r>
                        <a:rPr lang="ja-JP" altLang="en-US" sz="1600" b="0" dirty="0">
                          <a:solidFill>
                            <a:srgbClr val="000000"/>
                          </a:solidFill>
                          <a:latin typeface="BIZ UDPゴシック" panose="020B0400000000000000" pitchFamily="50" charset="-128"/>
                          <a:ea typeface="BIZ UDPゴシック" panose="020B0400000000000000" pitchFamily="50" charset="-128"/>
                        </a:rPr>
                        <a:t>全損⇒</a:t>
                      </a:r>
                      <a:r>
                        <a:rPr lang="en-US" altLang="ja-JP" sz="1600" b="0" dirty="0">
                          <a:solidFill>
                            <a:srgbClr val="000000"/>
                          </a:solidFill>
                          <a:latin typeface="BIZ UDPゴシック" panose="020B0400000000000000" pitchFamily="50" charset="-128"/>
                          <a:ea typeface="BIZ UDPゴシック" panose="020B0400000000000000" pitchFamily="50" charset="-128"/>
                        </a:rPr>
                        <a:t>100</a:t>
                      </a:r>
                      <a:r>
                        <a:rPr lang="ja-JP" altLang="en-US" sz="1600" b="0" dirty="0">
                          <a:solidFill>
                            <a:srgbClr val="000000"/>
                          </a:solidFill>
                          <a:latin typeface="BIZ UDPゴシック" panose="020B0400000000000000" pitchFamily="50" charset="-128"/>
                          <a:ea typeface="BIZ UDPゴシック" panose="020B0400000000000000" pitchFamily="50" charset="-128"/>
                        </a:rPr>
                        <a:t>％、大半損⇒</a:t>
                      </a:r>
                      <a:r>
                        <a:rPr kumimoji="1" lang="en-US" altLang="ja-JP" sz="1600" dirty="0">
                          <a:latin typeface="BIZ UDPゴシック" panose="020B0400000000000000" pitchFamily="50" charset="-128"/>
                          <a:ea typeface="BIZ UDPゴシック" panose="020B0400000000000000" pitchFamily="50" charset="-128"/>
                        </a:rPr>
                        <a:t>60</a:t>
                      </a:r>
                      <a:r>
                        <a:rPr kumimoji="1" lang="ja-JP" altLang="en-US" sz="1600" dirty="0">
                          <a:latin typeface="BIZ UDPゴシック" panose="020B0400000000000000" pitchFamily="50" charset="-128"/>
                          <a:ea typeface="BIZ UDPゴシック" panose="020B0400000000000000" pitchFamily="50" charset="-128"/>
                        </a:rPr>
                        <a:t>％</a:t>
                      </a:r>
                      <a:r>
                        <a:rPr lang="ja-JP" altLang="en-US" sz="1600" b="0" dirty="0">
                          <a:solidFill>
                            <a:srgbClr val="000000"/>
                          </a:solidFill>
                          <a:latin typeface="BIZ UDPゴシック" panose="020B0400000000000000" pitchFamily="50" charset="-128"/>
                          <a:ea typeface="BIZ UDPゴシック" panose="020B0400000000000000" pitchFamily="50" charset="-128"/>
                        </a:rPr>
                        <a:t>、小半損⇒</a:t>
                      </a:r>
                      <a:r>
                        <a:rPr kumimoji="1" lang="en-US" altLang="ja-JP" sz="1600" dirty="0">
                          <a:latin typeface="BIZ UDPゴシック" panose="020B0400000000000000" pitchFamily="50" charset="-128"/>
                          <a:ea typeface="BIZ UDPゴシック" panose="020B0400000000000000" pitchFamily="50" charset="-128"/>
                        </a:rPr>
                        <a:t>30</a:t>
                      </a:r>
                      <a:r>
                        <a:rPr kumimoji="1" lang="ja-JP" altLang="en-US" sz="1600" dirty="0">
                          <a:latin typeface="BIZ UDPゴシック" panose="020B0400000000000000" pitchFamily="50" charset="-128"/>
                          <a:ea typeface="BIZ UDPゴシック" panose="020B0400000000000000" pitchFamily="50" charset="-128"/>
                        </a:rPr>
                        <a:t>％</a:t>
                      </a:r>
                      <a:r>
                        <a:rPr lang="ja-JP" altLang="en-US" sz="1600" b="0" dirty="0">
                          <a:solidFill>
                            <a:srgbClr val="000000"/>
                          </a:solidFill>
                          <a:latin typeface="BIZ UDPゴシック" panose="020B0400000000000000" pitchFamily="50" charset="-128"/>
                          <a:ea typeface="BIZ UDPゴシック" panose="020B0400000000000000" pitchFamily="50" charset="-128"/>
                        </a:rPr>
                        <a:t>、一部損⇒</a:t>
                      </a:r>
                      <a:r>
                        <a:rPr kumimoji="1" lang="en-US" altLang="ja-JP" sz="1600" dirty="0">
                          <a:latin typeface="BIZ UDPゴシック" panose="020B0400000000000000" pitchFamily="50" charset="-128"/>
                          <a:ea typeface="BIZ UDPゴシック" panose="020B0400000000000000" pitchFamily="50" charset="-128"/>
                        </a:rPr>
                        <a:t>5</a:t>
                      </a:r>
                      <a:r>
                        <a:rPr kumimoji="1" lang="ja-JP" altLang="en-US" sz="1600" dirty="0">
                          <a:latin typeface="BIZ UDPゴシック" panose="020B0400000000000000" pitchFamily="50" charset="-128"/>
                          <a:ea typeface="BIZ UDPゴシック" panose="020B0400000000000000" pitchFamily="50" charset="-128"/>
                        </a:rPr>
                        <a:t>％。</a:t>
                      </a:r>
                      <a:endParaRPr lang="en-US" altLang="ja-JP" sz="1600" b="0" dirty="0">
                        <a:solidFill>
                          <a:srgbClr val="000000"/>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894564719"/>
                  </a:ext>
                </a:extLst>
              </a:tr>
              <a:tr h="0">
                <a:tc>
                  <a:txBody>
                    <a:bodyPr/>
                    <a:lstStyle/>
                    <a:p>
                      <a:pPr marL="173038" indent="-173038" eaLnBrk="1" hangingPunct="1">
                        <a:spcBef>
                          <a:spcPts val="0"/>
                        </a:spcBef>
                        <a:buClrTx/>
                        <a:buSzTx/>
                        <a:buNone/>
                      </a:pPr>
                      <a:r>
                        <a:rPr lang="ja-JP" altLang="en-US" sz="1600" b="0" dirty="0">
                          <a:solidFill>
                            <a:schemeClr val="tx1"/>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大地震発生時でも、</a:t>
                      </a:r>
                      <a:r>
                        <a:rPr lang="ja-JP" altLang="en-US" sz="1600" b="0" u="sng" dirty="0">
                          <a:solidFill>
                            <a:srgbClr val="FF0000"/>
                          </a:solidFill>
                          <a:latin typeface="BIZ UDPゴシック" panose="020B0400000000000000" pitchFamily="50" charset="-128"/>
                          <a:ea typeface="BIZ UDPゴシック" panose="020B0400000000000000" pitchFamily="50" charset="-128"/>
                        </a:rPr>
                        <a:t>短期間に大量の損害調査を行い、迅速かつ公正な保険金支払が可能</a:t>
                      </a:r>
                      <a:r>
                        <a:rPr lang="ja-JP" altLang="en-US" sz="1600" b="0" u="none" dirty="0">
                          <a:solidFill>
                            <a:schemeClr val="tx1"/>
                          </a:solidFill>
                          <a:latin typeface="BIZ UDPゴシック" panose="020B0400000000000000" pitchFamily="50" charset="-128"/>
                          <a:ea typeface="BIZ UDPゴシック" panose="020B0400000000000000" pitchFamily="50" charset="-128"/>
                        </a:rPr>
                        <a:t>。</a:t>
                      </a:r>
                      <a:endParaRPr lang="en-US" altLang="ja-JP" sz="1600" b="0" u="none" dirty="0">
                        <a:solidFill>
                          <a:schemeClr val="tx1"/>
                        </a:solidFill>
                        <a:latin typeface="BIZ UDPゴシック" panose="020B0400000000000000" pitchFamily="50" charset="-128"/>
                        <a:ea typeface="BIZ UDPゴシック" panose="020B0400000000000000" pitchFamily="50" charset="-128"/>
                      </a:endParaRPr>
                    </a:p>
                    <a:p>
                      <a:pPr marL="173038" marR="0" lvl="0" indent="-173038" algn="l" defTabSz="914400" rtl="0" eaLnBrk="1" fontAlgn="auto" latinLnBrk="0" hangingPunct="1">
                        <a:lnSpc>
                          <a:spcPct val="100000"/>
                        </a:lnSpc>
                        <a:spcBef>
                          <a:spcPts val="0"/>
                        </a:spcBef>
                        <a:spcAft>
                          <a:spcPts val="0"/>
                        </a:spcAft>
                        <a:buClrTx/>
                        <a:buSzTx/>
                        <a:buFontTx/>
                        <a:buNone/>
                        <a:tabLst/>
                        <a:defRPr/>
                      </a:pPr>
                      <a:r>
                        <a:rPr lang="en-US" altLang="ja-JP" sz="1600" b="0" dirty="0">
                          <a:solidFill>
                            <a:schemeClr val="tx1"/>
                          </a:solidFill>
                          <a:latin typeface="BIZ UDPゴシック" panose="020B0400000000000000" pitchFamily="50" charset="-128"/>
                          <a:ea typeface="BIZ UDPゴシック" panose="020B0400000000000000" pitchFamily="50" charset="-128"/>
                        </a:rPr>
                        <a:t>※</a:t>
                      </a:r>
                      <a:r>
                        <a:rPr lang="ja-JP" altLang="en-US" sz="1600" b="0" dirty="0">
                          <a:solidFill>
                            <a:schemeClr val="tx1"/>
                          </a:solidFill>
                          <a:latin typeface="BIZ UDPゴシック" panose="020B0400000000000000" pitchFamily="50" charset="-128"/>
                          <a:ea typeface="BIZ UDPゴシック" panose="020B0400000000000000" pitchFamily="50" charset="-128"/>
                        </a:rPr>
                        <a:t>東日本大震災</a:t>
                      </a:r>
                      <a:r>
                        <a:rPr lang="en-US" altLang="ja-JP" sz="1600" b="0" dirty="0">
                          <a:solidFill>
                            <a:schemeClr val="tx1"/>
                          </a:solidFill>
                          <a:latin typeface="BIZ UDPゴシック" panose="020B0400000000000000" pitchFamily="50" charset="-128"/>
                          <a:ea typeface="BIZ UDPゴシック" panose="020B0400000000000000" pitchFamily="50" charset="-128"/>
                        </a:rPr>
                        <a:t>(2011</a:t>
                      </a:r>
                      <a:r>
                        <a:rPr lang="ja-JP" altLang="en-US" sz="1600" b="0" dirty="0">
                          <a:solidFill>
                            <a:schemeClr val="tx1"/>
                          </a:solidFill>
                          <a:latin typeface="BIZ UDPゴシック" panose="020B0400000000000000" pitchFamily="50" charset="-128"/>
                          <a:ea typeface="BIZ UDPゴシック" panose="020B0400000000000000" pitchFamily="50" charset="-128"/>
                        </a:rPr>
                        <a:t>年</a:t>
                      </a:r>
                      <a:r>
                        <a:rPr lang="en-US" altLang="ja-JP" sz="1600" b="0" dirty="0">
                          <a:solidFill>
                            <a:schemeClr val="tx1"/>
                          </a:solidFill>
                          <a:latin typeface="BIZ UDPゴシック" panose="020B0400000000000000" pitchFamily="50" charset="-128"/>
                          <a:ea typeface="BIZ UDPゴシック" panose="020B0400000000000000" pitchFamily="50" charset="-128"/>
                        </a:rPr>
                        <a:t>)</a:t>
                      </a:r>
                      <a:r>
                        <a:rPr lang="ja-JP" altLang="en-US" sz="1600" b="0" dirty="0">
                          <a:solidFill>
                            <a:schemeClr val="tx1"/>
                          </a:solidFill>
                          <a:latin typeface="BIZ UDPゴシック" panose="020B0400000000000000" pitchFamily="50" charset="-128"/>
                          <a:ea typeface="BIZ UDPゴシック" panose="020B0400000000000000" pitchFamily="50" charset="-128"/>
                        </a:rPr>
                        <a:t>：</a:t>
                      </a:r>
                      <a:r>
                        <a:rPr lang="en-US" altLang="ja-JP" sz="1600" b="0" dirty="0">
                          <a:solidFill>
                            <a:schemeClr val="tx1"/>
                          </a:solidFill>
                          <a:latin typeface="BIZ UDPゴシック" panose="020B0400000000000000" pitchFamily="50" charset="-128"/>
                          <a:ea typeface="BIZ UDPゴシック" panose="020B0400000000000000" pitchFamily="50" charset="-128"/>
                        </a:rPr>
                        <a:t>6</a:t>
                      </a:r>
                      <a:r>
                        <a:rPr lang="ja-JP" altLang="en-US" sz="1600" b="0" dirty="0">
                          <a:solidFill>
                            <a:schemeClr val="tx1"/>
                          </a:solidFill>
                          <a:latin typeface="BIZ UDPゴシック" panose="020B0400000000000000" pitchFamily="50" charset="-128"/>
                          <a:ea typeface="BIZ UDPゴシック" panose="020B0400000000000000" pitchFamily="50" charset="-128"/>
                        </a:rPr>
                        <a:t>月</a:t>
                      </a:r>
                      <a:r>
                        <a:rPr lang="en-US" altLang="ja-JP" sz="1600" b="0" dirty="0">
                          <a:solidFill>
                            <a:schemeClr val="tx1"/>
                          </a:solidFill>
                          <a:latin typeface="BIZ UDPゴシック" panose="020B0400000000000000" pitchFamily="50" charset="-128"/>
                          <a:ea typeface="BIZ UDPゴシック" panose="020B0400000000000000" pitchFamily="50" charset="-128"/>
                        </a:rPr>
                        <a:t>21</a:t>
                      </a:r>
                      <a:r>
                        <a:rPr lang="ja-JP" altLang="en-US" sz="1600" b="0" dirty="0">
                          <a:solidFill>
                            <a:schemeClr val="tx1"/>
                          </a:solidFill>
                          <a:latin typeface="BIZ UDPゴシック" panose="020B0400000000000000" pitchFamily="50" charset="-128"/>
                          <a:ea typeface="BIZ UDPゴシック" panose="020B0400000000000000" pitchFamily="50" charset="-128"/>
                        </a:rPr>
                        <a:t>日に</a:t>
                      </a:r>
                      <a:r>
                        <a:rPr lang="en-US" altLang="ja-JP" sz="1600" b="0" dirty="0">
                          <a:solidFill>
                            <a:schemeClr val="tx1"/>
                          </a:solidFill>
                          <a:latin typeface="BIZ UDPゴシック" panose="020B0400000000000000" pitchFamily="50" charset="-128"/>
                          <a:ea typeface="BIZ UDPゴシック" panose="020B0400000000000000" pitchFamily="50" charset="-128"/>
                        </a:rPr>
                        <a:t>1</a:t>
                      </a:r>
                      <a:r>
                        <a:rPr lang="ja-JP" altLang="en-US" sz="1600" b="0" dirty="0">
                          <a:solidFill>
                            <a:schemeClr val="tx1"/>
                          </a:solidFill>
                          <a:latin typeface="BIZ UDPゴシック" panose="020B0400000000000000" pitchFamily="50" charset="-128"/>
                          <a:ea typeface="BIZ UDPゴシック" panose="020B0400000000000000" pitchFamily="50" charset="-128"/>
                        </a:rPr>
                        <a:t>兆円を超える支払い。</a:t>
                      </a:r>
                      <a:r>
                        <a:rPr lang="en-US" altLang="ja-JP" sz="1600" b="0" dirty="0">
                          <a:solidFill>
                            <a:schemeClr val="tx1"/>
                          </a:solidFill>
                          <a:latin typeface="BIZ UDPゴシック" panose="020B0400000000000000" pitchFamily="50" charset="-128"/>
                          <a:ea typeface="BIZ UDPゴシック" panose="020B0400000000000000" pitchFamily="50" charset="-128"/>
                        </a:rPr>
                        <a:t>9</a:t>
                      </a:r>
                      <a:r>
                        <a:rPr lang="ja-JP" altLang="en-US" sz="1600" b="0" dirty="0">
                          <a:solidFill>
                            <a:schemeClr val="tx1"/>
                          </a:solidFill>
                          <a:latin typeface="BIZ UDPゴシック" panose="020B0400000000000000" pitchFamily="50" charset="-128"/>
                          <a:ea typeface="BIZ UDPゴシック" panose="020B0400000000000000" pitchFamily="50" charset="-128"/>
                        </a:rPr>
                        <a:t>か月で調査完了率は</a:t>
                      </a:r>
                      <a:r>
                        <a:rPr lang="en-US" altLang="ja-JP" sz="1600" b="0" dirty="0">
                          <a:solidFill>
                            <a:schemeClr val="tx1"/>
                          </a:solidFill>
                          <a:latin typeface="BIZ UDPゴシック" panose="020B0400000000000000" pitchFamily="50" charset="-128"/>
                          <a:ea typeface="BIZ UDPゴシック" panose="020B0400000000000000" pitchFamily="50" charset="-128"/>
                        </a:rPr>
                        <a:t>98.7</a:t>
                      </a:r>
                      <a:r>
                        <a:rPr lang="ja-JP" altLang="en-US" sz="1600" b="0" dirty="0">
                          <a:solidFill>
                            <a:schemeClr val="tx1"/>
                          </a:solidFill>
                          <a:latin typeface="BIZ UDPゴシック" panose="020B0400000000000000" pitchFamily="50" charset="-128"/>
                          <a:ea typeface="BIZ UDPゴシック" panose="020B0400000000000000" pitchFamily="50" charset="-128"/>
                        </a:rPr>
                        <a:t>％。</a:t>
                      </a:r>
                      <a:endParaRPr lang="en-US" altLang="ja-JP" sz="1600" b="0" dirty="0">
                        <a:solidFill>
                          <a:srgbClr val="000000"/>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4116384677"/>
                  </a:ext>
                </a:extLst>
              </a:tr>
              <a:tr h="0">
                <a:tc>
                  <a:txBody>
                    <a:bodyPr/>
                    <a:lstStyle/>
                    <a:p>
                      <a:pPr marL="173038" marR="0" lvl="0" indent="-173038"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17</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19</a:t>
                      </a:r>
                      <a:r>
                        <a:rPr lang="ja-JP" altLang="en-US" sz="1200" kern="0" dirty="0">
                          <a:solidFill>
                            <a:srgbClr val="0000FF"/>
                          </a:solidFill>
                          <a:latin typeface="BIZ UDゴシック" panose="020B0400000000000000" pitchFamily="49" charset="-128"/>
                          <a:ea typeface="BIZ UDゴシック" panose="020B0400000000000000" pitchFamily="49" charset="-128"/>
                        </a:rPr>
                        <a:t>頁に基づき作成。</a:t>
                      </a:r>
                      <a:endParaRPr kumimoji="1" lang="en-US" altLang="ja-JP" sz="1200" b="1" dirty="0">
                        <a:solidFill>
                          <a:srgbClr val="FF3300"/>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noFill/>
                  </a:tcPr>
                </a:tc>
                <a:extLst>
                  <a:ext uri="{0D108BD9-81ED-4DB2-BD59-A6C34878D82A}">
                    <a16:rowId xmlns:a16="http://schemas.microsoft.com/office/drawing/2014/main" val="1130686587"/>
                  </a:ext>
                </a:extLst>
              </a:tr>
            </a:tbl>
          </a:graphicData>
        </a:graphic>
      </p:graphicFrame>
      <p:sp>
        <p:nvSpPr>
          <p:cNvPr id="5" name="スライド番号プレースホルダー 2">
            <a:extLst>
              <a:ext uri="{FF2B5EF4-FFF2-40B4-BE49-F238E27FC236}">
                <a16:creationId xmlns:a16="http://schemas.microsoft.com/office/drawing/2014/main" id="{4FB8521D-2AC9-44EB-AD36-74EF582C4671}"/>
              </a:ext>
            </a:extLst>
          </p:cNvPr>
          <p:cNvSpPr txBox="1">
            <a:spLocks/>
          </p:cNvSpPr>
          <p:nvPr/>
        </p:nvSpPr>
        <p:spPr>
          <a:xfrm>
            <a:off x="8101575" y="6291255"/>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36</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7" name="Rectangle 7">
            <a:extLst>
              <a:ext uri="{FF2B5EF4-FFF2-40B4-BE49-F238E27FC236}">
                <a16:creationId xmlns:a16="http://schemas.microsoft.com/office/drawing/2014/main" id="{5EF3D1CF-FDF2-4623-991B-28798E396A75}"/>
              </a:ext>
            </a:extLst>
          </p:cNvPr>
          <p:cNvSpPr>
            <a:spLocks noChangeArrowheads="1"/>
          </p:cNvSpPr>
          <p:nvPr/>
        </p:nvSpPr>
        <p:spPr bwMode="auto">
          <a:xfrm>
            <a:off x="350443" y="159984"/>
            <a:ext cx="8443114"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 すまいの保険</a:t>
            </a:r>
            <a:endParaRPr lang="ko-KR" altLang="en-US" b="1" dirty="0">
              <a:latin typeface="BIZ UDPゴシック" panose="020B0400000000000000" pitchFamily="50" charset="-128"/>
              <a:ea typeface="+mj-ea"/>
            </a:endParaRPr>
          </a:p>
        </p:txBody>
      </p:sp>
      <p:pic>
        <p:nvPicPr>
          <p:cNvPr id="2" name="Picture 3">
            <a:extLst>
              <a:ext uri="{FF2B5EF4-FFF2-40B4-BE49-F238E27FC236}">
                <a16:creationId xmlns:a16="http://schemas.microsoft.com/office/drawing/2014/main" id="{791F66A0-D57C-4606-876D-A874157E38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9385" y="2338134"/>
            <a:ext cx="1384380" cy="138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989463"/>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2"/>
          <p:cNvSpPr>
            <a:spLocks noGrp="1"/>
          </p:cNvSpPr>
          <p:nvPr>
            <p:ph type="sldNum" sz="quarter" idx="11"/>
          </p:nvPr>
        </p:nvSpPr>
        <p:spPr>
          <a:xfrm>
            <a:off x="8077627" y="6397729"/>
            <a:ext cx="417442" cy="318054"/>
          </a:xfrm>
          <a:noFill/>
        </p:spPr>
        <p:txBody>
          <a:bodyPr/>
          <a:lstStyle>
            <a:lvl1pPr>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37</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3" name="表 3">
            <a:extLst>
              <a:ext uri="{FF2B5EF4-FFF2-40B4-BE49-F238E27FC236}">
                <a16:creationId xmlns:a16="http://schemas.microsoft.com/office/drawing/2014/main" id="{BA8D3756-0175-427B-B694-CED76BE9B0AF}"/>
              </a:ext>
            </a:extLst>
          </p:cNvPr>
          <p:cNvGraphicFramePr>
            <a:graphicFrameLocks noGrp="1"/>
          </p:cNvGraphicFramePr>
          <p:nvPr>
            <p:extLst>
              <p:ext uri="{D42A27DB-BD31-4B8C-83A1-F6EECF244321}">
                <p14:modId xmlns:p14="http://schemas.microsoft.com/office/powerpoint/2010/main" val="1421792363"/>
              </p:ext>
            </p:extLst>
          </p:nvPr>
        </p:nvGraphicFramePr>
        <p:xfrm>
          <a:off x="275305" y="894103"/>
          <a:ext cx="8721209" cy="5821680"/>
        </p:xfrm>
        <a:graphic>
          <a:graphicData uri="http://schemas.openxmlformats.org/drawingml/2006/table">
            <a:tbl>
              <a:tblPr firstRow="1" bandRow="1">
                <a:tableStyleId>{5940675A-B579-460E-94D1-54222C63F5DA}</a:tableStyleId>
              </a:tblPr>
              <a:tblGrid>
                <a:gridCol w="393289">
                  <a:extLst>
                    <a:ext uri="{9D8B030D-6E8A-4147-A177-3AD203B41FA5}">
                      <a16:colId xmlns:a16="http://schemas.microsoft.com/office/drawing/2014/main" val="2842478368"/>
                    </a:ext>
                  </a:extLst>
                </a:gridCol>
                <a:gridCol w="1042219">
                  <a:extLst>
                    <a:ext uri="{9D8B030D-6E8A-4147-A177-3AD203B41FA5}">
                      <a16:colId xmlns:a16="http://schemas.microsoft.com/office/drawing/2014/main" val="899144770"/>
                    </a:ext>
                  </a:extLst>
                </a:gridCol>
                <a:gridCol w="796413">
                  <a:extLst>
                    <a:ext uri="{9D8B030D-6E8A-4147-A177-3AD203B41FA5}">
                      <a16:colId xmlns:a16="http://schemas.microsoft.com/office/drawing/2014/main" val="3419270911"/>
                    </a:ext>
                  </a:extLst>
                </a:gridCol>
                <a:gridCol w="2635045">
                  <a:extLst>
                    <a:ext uri="{9D8B030D-6E8A-4147-A177-3AD203B41FA5}">
                      <a16:colId xmlns:a16="http://schemas.microsoft.com/office/drawing/2014/main" val="568982802"/>
                    </a:ext>
                  </a:extLst>
                </a:gridCol>
                <a:gridCol w="796413">
                  <a:extLst>
                    <a:ext uri="{9D8B030D-6E8A-4147-A177-3AD203B41FA5}">
                      <a16:colId xmlns:a16="http://schemas.microsoft.com/office/drawing/2014/main" val="3672366188"/>
                    </a:ext>
                  </a:extLst>
                </a:gridCol>
                <a:gridCol w="2664542">
                  <a:extLst>
                    <a:ext uri="{9D8B030D-6E8A-4147-A177-3AD203B41FA5}">
                      <a16:colId xmlns:a16="http://schemas.microsoft.com/office/drawing/2014/main" val="2638594397"/>
                    </a:ext>
                  </a:extLst>
                </a:gridCol>
                <a:gridCol w="393288">
                  <a:extLst>
                    <a:ext uri="{9D8B030D-6E8A-4147-A177-3AD203B41FA5}">
                      <a16:colId xmlns:a16="http://schemas.microsoft.com/office/drawing/2014/main" val="2280792391"/>
                    </a:ext>
                  </a:extLst>
                </a:gridCol>
              </a:tblGrid>
              <a:tr h="265369">
                <a:tc gridSpan="7">
                  <a:txBody>
                    <a:bodyPr/>
                    <a:lstStyle/>
                    <a:p>
                      <a:r>
                        <a:rPr kumimoji="1" lang="ja-JP" altLang="en-US" sz="1600" dirty="0">
                          <a:latin typeface="BIZ UDPゴシック" panose="020B0400000000000000" pitchFamily="50" charset="-128"/>
                          <a:ea typeface="BIZ UDPゴシック" panose="020B0400000000000000" pitchFamily="50" charset="-128"/>
                        </a:rPr>
                        <a:t>〇海外旅行保険</a:t>
                      </a:r>
                    </a:p>
                  </a:txBody>
                  <a:tcPr>
                    <a:solidFill>
                      <a:srgbClr val="66FFFF"/>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938961461"/>
                  </a:ext>
                </a:extLst>
              </a:tr>
              <a:tr h="265369">
                <a:tc gridSpan="7">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980823173"/>
                  </a:ext>
                </a:extLst>
              </a:tr>
              <a:tr h="265369">
                <a:tc rowSpan="9">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4">
                  <a:txBody>
                    <a:bodyPr/>
                    <a:lstStyle/>
                    <a:p>
                      <a:pPr algn="ctr"/>
                      <a:r>
                        <a:rPr kumimoji="1" lang="ja-JP" altLang="en-US" sz="1600" dirty="0">
                          <a:latin typeface="BIZ UDPゴシック" panose="020B0400000000000000" pitchFamily="50" charset="-128"/>
                          <a:ea typeface="BIZ UDPゴシック" panose="020B0400000000000000" pitchFamily="50" charset="-128"/>
                        </a:rPr>
                        <a:t>くるま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7">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自賠責保険</a:t>
                      </a:r>
                      <a:endParaRPr kumimoji="1" lang="en-US" altLang="ja-JP"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solidFill>
                      <a:srgbClr val="CCFFCC"/>
                    </a:solidFill>
                  </a:tcPr>
                </a:tc>
                <a:tc rowSpan="2"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ap="flat" cmpd="sng" algn="ctr">
                      <a:noFill/>
                      <a:prstDash val="solid"/>
                      <a:round/>
                      <a:headEnd type="none" w="med" len="med"/>
                      <a:tailEnd type="none" w="med" len="med"/>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608158083"/>
                  </a:ext>
                </a:extLst>
              </a:tr>
              <a:tr h="0">
                <a:tc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mpd="sng">
                      <a:noFill/>
                    </a:lnR>
                    <a:lnB w="12700" cap="flat" cmpd="sng" algn="ctr">
                      <a:solidFill>
                        <a:schemeClr val="tx1"/>
                      </a:solidFill>
                      <a:prstDash val="solid"/>
                      <a:round/>
                      <a:headEnd type="none" w="med" len="med"/>
                      <a:tailEnd type="none" w="med" len="med"/>
                    </a:lnB>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9382153"/>
                  </a:ext>
                </a:extLst>
              </a:tr>
              <a:tr h="0">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rowSpan="2">
                  <a:txBody>
                    <a:bodyPr/>
                    <a:lstStyle/>
                    <a:p>
                      <a:pPr algn="l"/>
                      <a:r>
                        <a:rPr kumimoji="1" lang="ja-JP" altLang="en-US" sz="1600" dirty="0">
                          <a:latin typeface="BIZ UDPゴシック" panose="020B0400000000000000" pitchFamily="50" charset="-128"/>
                          <a:ea typeface="BIZ UDPゴシック" panose="020B0400000000000000" pitchFamily="50" charset="-128"/>
                        </a:rPr>
                        <a:t>自動車保険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・対人賠償保険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・対物賠償保険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・人身傷害保険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・搭乗者傷害保険</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・車両保険　　　　　など</a:t>
                      </a:r>
                      <a:endParaRPr kumimoji="1" lang="en-US" altLang="ja-JP" sz="1600"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個人賠償責任保険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特約</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FF"/>
                    </a:solidFill>
                  </a:tcPr>
                </a:tc>
                <a:tc rowSpan="2">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132014961"/>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658467"/>
                  </a:ext>
                </a:extLst>
              </a:tr>
              <a:tr h="0">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3">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rowSpan="2"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rowSpan="2"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3192226"/>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kumimoji="1" lang="ja-JP" altLang="en-US" sz="1600" dirty="0">
                          <a:latin typeface="BIZ UDPゴシック" panose="020B0400000000000000" pitchFamily="50" charset="-128"/>
                          <a:ea typeface="BIZ UDPゴシック" panose="020B0400000000000000" pitchFamily="50" charset="-128"/>
                        </a:rPr>
                        <a:t>すまい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FF"/>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火災保険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建物</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CFF"/>
                    </a:solidFill>
                  </a:tcPr>
                </a:tc>
                <a:tc gridSpan="3" vMerge="1">
                  <a:txBody>
                    <a:bodyPr/>
                    <a:lstStyle/>
                    <a:p>
                      <a:endParaRPr kumimoji="1" lang="en-US" altLang="ja-JP"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6911103"/>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火災保険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家財</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CCFF"/>
                    </a:solidFill>
                  </a:tcPr>
                </a:tc>
                <a:tc>
                  <a:txBody>
                    <a:bodyPr/>
                    <a:lstStyle/>
                    <a:p>
                      <a:endParaRPr kumimoji="1" lang="en-US" altLang="ja-JP"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ja-JP" altLang="en-US" sz="1600" dirty="0">
                          <a:latin typeface="BIZ UDPゴシック" panose="020B0400000000000000" pitchFamily="50" charset="-128"/>
                          <a:ea typeface="BIZ UDPゴシック" panose="020B0400000000000000" pitchFamily="50" charset="-128"/>
                        </a:rPr>
                        <a:t>借家人賠償責任保険</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特約</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66075423"/>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5">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mpd="sng">
                      <a:noFill/>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614659007"/>
                  </a:ext>
                </a:extLst>
              </a:tr>
              <a:tr h="265369">
                <a:tc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mpd="sng">
                      <a:noFill/>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地震保険</a:t>
                      </a:r>
                      <a:endParaRPr kumimoji="1" lang="en-US" altLang="ja-JP" sz="1600" dirty="0">
                        <a:latin typeface="BIZ UDPゴシック" panose="020B0400000000000000" pitchFamily="50" charset="-128"/>
                        <a:ea typeface="BIZ UDPゴシック" panose="020B0400000000000000" pitchFamily="50" charset="-128"/>
                      </a:endParaRPr>
                    </a:p>
                  </a:txBody>
                  <a:tcPr anchor="ctr">
                    <a:solidFill>
                      <a:srgbClr val="FFCCFF"/>
                    </a:solidFill>
                  </a:tcPr>
                </a:tc>
                <a:tc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mpd="sng">
                      <a:noFill/>
                    </a:lnT>
                    <a:lnB w="12700" cmpd="sng">
                      <a:noFill/>
                    </a:lnB>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579166474"/>
                  </a:ext>
                </a:extLst>
              </a:tr>
              <a:tr h="265369">
                <a:tc gridSpan="7">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695811992"/>
                  </a:ext>
                </a:extLst>
              </a:tr>
              <a:tr h="265369">
                <a:tc rowSpan="4">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tcPr>
                </a:tc>
                <a:tc rowSpan="3">
                  <a:txBody>
                    <a:bodyPr/>
                    <a:lstStyle/>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からだ</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CC"/>
                    </a:solidFill>
                  </a:tcPr>
                </a:tc>
                <a:tc>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傷害保険</a:t>
                      </a:r>
                      <a:endParaRPr kumimoji="1" lang="en-US" altLang="ja-JP" sz="1600" dirty="0">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solid"/>
                      <a:round/>
                      <a:headEnd type="none" w="med" len="med"/>
                      <a:tailEnd type="none" w="med" len="med"/>
                    </a:lnB>
                    <a:solidFill>
                      <a:srgbClr val="FFFFCC"/>
                    </a:solidFill>
                  </a:tcPr>
                </a:tc>
                <a:tc rowSpan="4" gridSpan="3">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T w="12700" cap="flat" cmpd="sng" algn="ctr">
                      <a:noFill/>
                      <a:prstDash val="solid"/>
                      <a:round/>
                      <a:headEnd type="none" w="med" len="med"/>
                      <a:tailEnd type="none" w="med" len="med"/>
                    </a:lnT>
                  </a:tcPr>
                </a:tc>
                <a:tc rowSpan="4"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rowSpan="4"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77191132"/>
                  </a:ext>
                </a:extLst>
              </a:tr>
              <a:tr h="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2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kumimoji="1" lang="ja-JP" altLang="en-US" sz="12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145938269"/>
                  </a:ext>
                </a:extLst>
              </a:tr>
              <a:tr h="265369">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vMerge="1">
                  <a:txBody>
                    <a:bodyPr/>
                    <a:lstStyle/>
                    <a:p>
                      <a:pPr algn="ctr"/>
                      <a:endParaRPr kumimoji="1" lang="ja-JP" altLang="en-US" sz="1600" dirty="0">
                        <a:latin typeface="ＭＳ ゴシック" panose="020B0609070205080204" pitchFamily="49" charset="-128"/>
                        <a:ea typeface="ＭＳ ゴシック" panose="020B0609070205080204" pitchFamily="49" charset="-128"/>
                      </a:endParaRPr>
                    </a:p>
                  </a:txBody>
                  <a:tcPr anchor="ctr">
                    <a:lnT w="12700" cap="flat" cmpd="sng" algn="ctr">
                      <a:solidFill>
                        <a:schemeClr val="tx1"/>
                      </a:solidFill>
                      <a:prstDash val="solid"/>
                      <a:round/>
                      <a:headEnd type="none" w="med" len="med"/>
                      <a:tailEnd type="none" w="med" len="med"/>
                    </a:lnT>
                  </a:tcPr>
                </a:tc>
                <a:tc rowSpan="2">
                  <a:txBody>
                    <a:bodyPr/>
                    <a:lstStyle/>
                    <a:p>
                      <a:endParaRPr kumimoji="1" lang="ja-JP" altLang="en-US" sz="1600" dirty="0">
                        <a:latin typeface="BIZ UDPゴシック" panose="020B0400000000000000" pitchFamily="50" charset="-128"/>
                        <a:ea typeface="BIZ UDPゴシック" panose="020B0400000000000000" pitchFamily="50" charset="-128"/>
                      </a:endParaRP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rgbClr val="FF3300"/>
                          </a:solidFill>
                          <a:latin typeface="BIZ UDPゴシック" panose="020B0400000000000000" pitchFamily="50" charset="-128"/>
                          <a:ea typeface="BIZ UDPゴシック" panose="020B0400000000000000" pitchFamily="50" charset="-128"/>
                        </a:rPr>
                        <a:t>海外旅行保険</a:t>
                      </a:r>
                    </a:p>
                  </a:txBody>
                  <a:tcP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CC"/>
                    </a:solidFill>
                  </a:tcPr>
                </a:tc>
                <a:tc gridSpan="3"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hMerge="1" v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181899026"/>
                  </a:ext>
                </a:extLst>
              </a:tr>
              <a:tr h="0">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38100" cap="flat" cmpd="sng" algn="ctr">
                      <a:solidFill>
                        <a:srgbClr val="FF0000"/>
                      </a:solidFill>
                      <a:prstDash val="solid"/>
                      <a:round/>
                      <a:headEnd type="none" w="med" len="med"/>
                      <a:tailEnd type="none" w="med" len="med"/>
                    </a:lnT>
                  </a:tcPr>
                </a:tc>
                <a:tc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a:txBody>
                    <a:bodyPr/>
                    <a:lstStyle/>
                    <a:p>
                      <a:endParaRPr kumimoji="1" lang="ja-JP" altLang="en-US" sz="1200" dirty="0">
                        <a:latin typeface="BIZ UDPゴシック" panose="020B0400000000000000" pitchFamily="50" charset="-128"/>
                        <a:ea typeface="BIZ UDPゴシック" panose="020B0400000000000000" pitchFamily="50" charset="-128"/>
                      </a:endParaRPr>
                    </a:p>
                  </a:txBody>
                  <a:tcPr>
                    <a:lnL w="12700" cmpd="sng">
                      <a:noFill/>
                    </a:lnL>
                    <a:lnR w="12700" cmpd="sng">
                      <a:noFill/>
                    </a:lnR>
                    <a:lnT w="38100" cap="flat" cmpd="sng" algn="ctr">
                      <a:solidFill>
                        <a:srgbClr val="FF0000"/>
                      </a:solidFill>
                      <a:prstDash val="solid"/>
                      <a:round/>
                      <a:headEnd type="none" w="med" len="med"/>
                      <a:tailEnd type="none" w="med" len="med"/>
                    </a:lnT>
                  </a:tcPr>
                </a:tc>
                <a:tc gridSpan="3"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tc hMerge="1" v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429506636"/>
                  </a:ext>
                </a:extLst>
              </a:tr>
            </a:tbl>
          </a:graphicData>
        </a:graphic>
      </p:graphicFrame>
      <p:cxnSp>
        <p:nvCxnSpPr>
          <p:cNvPr id="4" name="直線コネクタ 3">
            <a:extLst>
              <a:ext uri="{FF2B5EF4-FFF2-40B4-BE49-F238E27FC236}">
                <a16:creationId xmlns:a16="http://schemas.microsoft.com/office/drawing/2014/main" id="{37666C31-3E70-43F0-AA12-C54427CB4BAB}"/>
              </a:ext>
            </a:extLst>
          </p:cNvPr>
          <p:cNvCxnSpPr>
            <a:cxnSpLocks/>
          </p:cNvCxnSpPr>
          <p:nvPr/>
        </p:nvCxnSpPr>
        <p:spPr>
          <a:xfrm flipH="1">
            <a:off x="1700983" y="2310580"/>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5B38D8CF-EBC3-4626-BF21-8EB1F2418CA7}"/>
              </a:ext>
            </a:extLst>
          </p:cNvPr>
          <p:cNvCxnSpPr>
            <a:cxnSpLocks/>
          </p:cNvCxnSpPr>
          <p:nvPr/>
        </p:nvCxnSpPr>
        <p:spPr>
          <a:xfrm>
            <a:off x="2153263" y="1671483"/>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DE7F5F79-2C34-464F-B10D-3C28DE1DFE12}"/>
              </a:ext>
            </a:extLst>
          </p:cNvPr>
          <p:cNvCxnSpPr>
            <a:cxnSpLocks/>
          </p:cNvCxnSpPr>
          <p:nvPr/>
        </p:nvCxnSpPr>
        <p:spPr>
          <a:xfrm>
            <a:off x="2153262" y="2895598"/>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60E5360-F421-4800-9D76-E5163076DF36}"/>
              </a:ext>
            </a:extLst>
          </p:cNvPr>
          <p:cNvCxnSpPr>
            <a:cxnSpLocks/>
          </p:cNvCxnSpPr>
          <p:nvPr/>
        </p:nvCxnSpPr>
        <p:spPr>
          <a:xfrm flipH="1">
            <a:off x="2153266" y="1680715"/>
            <a:ext cx="1" cy="1214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9D687DD-7BB8-455B-B2F1-6357FA5D6504}"/>
              </a:ext>
            </a:extLst>
          </p:cNvPr>
          <p:cNvCxnSpPr>
            <a:cxnSpLocks/>
          </p:cNvCxnSpPr>
          <p:nvPr/>
        </p:nvCxnSpPr>
        <p:spPr>
          <a:xfrm flipH="1">
            <a:off x="1700980" y="4682612"/>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F7B6345-77AA-4D61-B3D4-AB435F6780B0}"/>
              </a:ext>
            </a:extLst>
          </p:cNvPr>
          <p:cNvCxnSpPr>
            <a:cxnSpLocks/>
          </p:cNvCxnSpPr>
          <p:nvPr/>
        </p:nvCxnSpPr>
        <p:spPr>
          <a:xfrm>
            <a:off x="2153261" y="4291780"/>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01AE9F91-FF92-448D-9175-34F968F7563D}"/>
              </a:ext>
            </a:extLst>
          </p:cNvPr>
          <p:cNvCxnSpPr>
            <a:cxnSpLocks/>
          </p:cNvCxnSpPr>
          <p:nvPr/>
        </p:nvCxnSpPr>
        <p:spPr>
          <a:xfrm>
            <a:off x="2158173" y="5073444"/>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C74AB9D0-9E17-4808-B1EB-D574561C111D}"/>
              </a:ext>
            </a:extLst>
          </p:cNvPr>
          <p:cNvCxnSpPr>
            <a:cxnSpLocks/>
          </p:cNvCxnSpPr>
          <p:nvPr/>
        </p:nvCxnSpPr>
        <p:spPr>
          <a:xfrm flipH="1">
            <a:off x="2153261" y="4291780"/>
            <a:ext cx="1" cy="781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A6CB716B-CF8F-4571-9B29-FF6216CDEEF3}"/>
              </a:ext>
            </a:extLst>
          </p:cNvPr>
          <p:cNvCxnSpPr>
            <a:cxnSpLocks/>
          </p:cNvCxnSpPr>
          <p:nvPr/>
        </p:nvCxnSpPr>
        <p:spPr>
          <a:xfrm flipH="1">
            <a:off x="1700979" y="5955890"/>
            <a:ext cx="4522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151F0FE-E9D7-4F53-B2BC-7189382BBBC0}"/>
              </a:ext>
            </a:extLst>
          </p:cNvPr>
          <p:cNvCxnSpPr>
            <a:cxnSpLocks/>
          </p:cNvCxnSpPr>
          <p:nvPr/>
        </p:nvCxnSpPr>
        <p:spPr>
          <a:xfrm>
            <a:off x="2153261" y="5673212"/>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2F13146-693B-4E14-B0D2-CF42CCD5F442}"/>
              </a:ext>
            </a:extLst>
          </p:cNvPr>
          <p:cNvCxnSpPr>
            <a:cxnSpLocks/>
          </p:cNvCxnSpPr>
          <p:nvPr/>
        </p:nvCxnSpPr>
        <p:spPr>
          <a:xfrm>
            <a:off x="2153261" y="6277896"/>
            <a:ext cx="3441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5D013D9-8AAE-401F-A66D-6AF49FA3CADF}"/>
              </a:ext>
            </a:extLst>
          </p:cNvPr>
          <p:cNvCxnSpPr>
            <a:cxnSpLocks/>
          </p:cNvCxnSpPr>
          <p:nvPr/>
        </p:nvCxnSpPr>
        <p:spPr>
          <a:xfrm>
            <a:off x="2153260" y="5668297"/>
            <a:ext cx="0" cy="6046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D7FD52C5-B5CC-4F1F-8A26-33D7EA5F1488}"/>
              </a:ext>
            </a:extLst>
          </p:cNvPr>
          <p:cNvCxnSpPr>
            <a:cxnSpLocks/>
          </p:cNvCxnSpPr>
          <p:nvPr/>
        </p:nvCxnSpPr>
        <p:spPr>
          <a:xfrm flipH="1">
            <a:off x="5137358" y="2288156"/>
            <a:ext cx="791494" cy="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A8F14398-12EB-41E4-A2A1-54E926EA4A58}"/>
              </a:ext>
            </a:extLst>
          </p:cNvPr>
          <p:cNvCxnSpPr>
            <a:cxnSpLocks/>
          </p:cNvCxnSpPr>
          <p:nvPr/>
        </p:nvCxnSpPr>
        <p:spPr>
          <a:xfrm flipH="1">
            <a:off x="5137358" y="2310580"/>
            <a:ext cx="791495" cy="1981200"/>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67FEFC1F-A5FA-4FDE-91E9-86B52B471EF9}"/>
              </a:ext>
            </a:extLst>
          </p:cNvPr>
          <p:cNvCxnSpPr>
            <a:cxnSpLocks/>
          </p:cNvCxnSpPr>
          <p:nvPr/>
        </p:nvCxnSpPr>
        <p:spPr>
          <a:xfrm flipH="1">
            <a:off x="5139811" y="2461156"/>
            <a:ext cx="789041" cy="3207141"/>
          </a:xfrm>
          <a:prstGeom prst="line">
            <a:avLst/>
          </a:prstGeom>
          <a:ln w="38100">
            <a:solidFill>
              <a:srgbClr val="0000FF"/>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F28053E-D06C-45E3-83AE-A7075913AA86}"/>
              </a:ext>
            </a:extLst>
          </p:cNvPr>
          <p:cNvCxnSpPr>
            <a:cxnSpLocks/>
          </p:cNvCxnSpPr>
          <p:nvPr/>
        </p:nvCxnSpPr>
        <p:spPr>
          <a:xfrm flipH="1">
            <a:off x="5137358" y="4461387"/>
            <a:ext cx="791494" cy="0"/>
          </a:xfrm>
          <a:prstGeom prst="line">
            <a:avLst/>
          </a:prstGeom>
          <a:ln w="38100">
            <a:solidFill>
              <a:srgbClr val="FF3300"/>
            </a:solidFill>
            <a:prstDash val="sysDot"/>
          </a:ln>
        </p:spPr>
        <p:style>
          <a:lnRef idx="1">
            <a:schemeClr val="accent1"/>
          </a:lnRef>
          <a:fillRef idx="0">
            <a:schemeClr val="accent1"/>
          </a:fillRef>
          <a:effectRef idx="0">
            <a:schemeClr val="accent1"/>
          </a:effectRef>
          <a:fontRef idx="minor">
            <a:schemeClr val="tx1"/>
          </a:fontRef>
        </p:style>
      </p:cxnSp>
      <p:sp>
        <p:nvSpPr>
          <p:cNvPr id="23" name="Rectangle 7">
            <a:extLst>
              <a:ext uri="{FF2B5EF4-FFF2-40B4-BE49-F238E27FC236}">
                <a16:creationId xmlns:a16="http://schemas.microsoft.com/office/drawing/2014/main" id="{C473A3E3-C6CC-4BC2-B86F-7191507CD2F5}"/>
              </a:ext>
            </a:extLst>
          </p:cNvPr>
          <p:cNvSpPr>
            <a:spLocks noChangeArrowheads="1"/>
          </p:cNvSpPr>
          <p:nvPr/>
        </p:nvSpPr>
        <p:spPr bwMode="auto">
          <a:xfrm>
            <a:off x="275305" y="215263"/>
            <a:ext cx="8701544" cy="516687"/>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6</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海外旅行の保険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71684853"/>
      </p:ext>
    </p:extLst>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2">
            <a:extLst>
              <a:ext uri="{FF2B5EF4-FFF2-40B4-BE49-F238E27FC236}">
                <a16:creationId xmlns:a16="http://schemas.microsoft.com/office/drawing/2014/main" id="{D6EBA1C2-BB50-46AA-81A4-B7289AD69D3C}"/>
              </a:ext>
            </a:extLst>
          </p:cNvPr>
          <p:cNvSpPr txBox="1">
            <a:spLocks/>
          </p:cNvSpPr>
          <p:nvPr/>
        </p:nvSpPr>
        <p:spPr>
          <a:xfrm>
            <a:off x="7945223" y="6338121"/>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38</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7" name="Rectangle 7">
            <a:extLst>
              <a:ext uri="{FF2B5EF4-FFF2-40B4-BE49-F238E27FC236}">
                <a16:creationId xmlns:a16="http://schemas.microsoft.com/office/drawing/2014/main" id="{73798A39-9742-41EB-B3E3-D7F0DDF839C5}"/>
              </a:ext>
            </a:extLst>
          </p:cNvPr>
          <p:cNvSpPr>
            <a:spLocks noChangeArrowheads="1"/>
          </p:cNvSpPr>
          <p:nvPr/>
        </p:nvSpPr>
        <p:spPr bwMode="auto">
          <a:xfrm>
            <a:off x="274827" y="185766"/>
            <a:ext cx="8574009" cy="516687"/>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en-US" altLang="ko-KR"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6</a:t>
            </a:r>
            <a:r>
              <a:rPr lang="en-US" altLang="ko-KR"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海外旅行の保険</a:t>
            </a:r>
            <a:endParaRPr lang="ko-KR" altLang="en-US" b="1" dirty="0">
              <a:latin typeface="BIZ UDPゴシック" panose="020B0400000000000000" pitchFamily="50" charset="-128"/>
              <a:ea typeface="+mj-ea"/>
            </a:endParaRPr>
          </a:p>
        </p:txBody>
      </p:sp>
      <p:sp>
        <p:nvSpPr>
          <p:cNvPr id="9" name="Text Box 4">
            <a:extLst>
              <a:ext uri="{FF2B5EF4-FFF2-40B4-BE49-F238E27FC236}">
                <a16:creationId xmlns:a16="http://schemas.microsoft.com/office/drawing/2014/main" id="{685176DA-BE73-4CD0-B2AD-5D650F0E1600}"/>
              </a:ext>
            </a:extLst>
          </p:cNvPr>
          <p:cNvSpPr txBox="1">
            <a:spLocks noChangeArrowheads="1"/>
          </p:cNvSpPr>
          <p:nvPr/>
        </p:nvSpPr>
        <p:spPr bwMode="auto">
          <a:xfrm>
            <a:off x="285133" y="850788"/>
            <a:ext cx="8563703"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a:t>
            </a:r>
            <a:r>
              <a:rPr lang="ja-JP" altLang="en-US" sz="2400" dirty="0">
                <a:latin typeface="BIZ UDPゴシック" panose="020B0400000000000000" pitchFamily="50" charset="-128"/>
                <a:ea typeface="BIZ UDPゴシック" panose="020B0400000000000000" pitchFamily="50" charset="-128"/>
              </a:rPr>
              <a:t>）海外旅行に関するリスク</a:t>
            </a:r>
          </a:p>
        </p:txBody>
      </p:sp>
      <p:pic>
        <p:nvPicPr>
          <p:cNvPr id="2" name="図 1">
            <a:extLst>
              <a:ext uri="{FF2B5EF4-FFF2-40B4-BE49-F238E27FC236}">
                <a16:creationId xmlns:a16="http://schemas.microsoft.com/office/drawing/2014/main" id="{43559274-0935-4968-B189-0CBEDF5122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713" y="1585997"/>
            <a:ext cx="1797346" cy="1799921"/>
          </a:xfrm>
          <a:prstGeom prst="rect">
            <a:avLst/>
          </a:prstGeom>
        </p:spPr>
      </p:pic>
      <p:sp>
        <p:nvSpPr>
          <p:cNvPr id="3" name="テキスト ボックス 2">
            <a:extLst>
              <a:ext uri="{FF2B5EF4-FFF2-40B4-BE49-F238E27FC236}">
                <a16:creationId xmlns:a16="http://schemas.microsoft.com/office/drawing/2014/main" id="{FAF90881-3344-4BC5-92D6-DDE52369123F}"/>
              </a:ext>
            </a:extLst>
          </p:cNvPr>
          <p:cNvSpPr txBox="1"/>
          <p:nvPr/>
        </p:nvSpPr>
        <p:spPr>
          <a:xfrm>
            <a:off x="646158" y="1609763"/>
            <a:ext cx="259106"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87D499DC-559C-4F69-83B7-584BD9AA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7009" y="1523490"/>
            <a:ext cx="1731948" cy="1799921"/>
          </a:xfrm>
          <a:prstGeom prst="rect">
            <a:avLst/>
          </a:prstGeom>
        </p:spPr>
      </p:pic>
      <p:sp>
        <p:nvSpPr>
          <p:cNvPr id="5" name="テキスト ボックス 4">
            <a:extLst>
              <a:ext uri="{FF2B5EF4-FFF2-40B4-BE49-F238E27FC236}">
                <a16:creationId xmlns:a16="http://schemas.microsoft.com/office/drawing/2014/main" id="{8EC1F114-9A90-47BE-ACC7-E2FC39118A9A}"/>
              </a:ext>
            </a:extLst>
          </p:cNvPr>
          <p:cNvSpPr txBox="1"/>
          <p:nvPr/>
        </p:nvSpPr>
        <p:spPr>
          <a:xfrm>
            <a:off x="3648491" y="154608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9" name="図 18">
            <a:extLst>
              <a:ext uri="{FF2B5EF4-FFF2-40B4-BE49-F238E27FC236}">
                <a16:creationId xmlns:a16="http://schemas.microsoft.com/office/drawing/2014/main" id="{24ED527E-F64F-4A93-BE74-6DAFF536F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3965" y="1508519"/>
            <a:ext cx="1797346" cy="1799921"/>
          </a:xfrm>
          <a:prstGeom prst="rect">
            <a:avLst/>
          </a:prstGeom>
        </p:spPr>
      </p:pic>
      <p:sp>
        <p:nvSpPr>
          <p:cNvPr id="21" name="テキスト ボックス 20">
            <a:extLst>
              <a:ext uri="{FF2B5EF4-FFF2-40B4-BE49-F238E27FC236}">
                <a16:creationId xmlns:a16="http://schemas.microsoft.com/office/drawing/2014/main" id="{B13B7569-7018-45C7-9F7E-ADB4A8EEB572}"/>
              </a:ext>
            </a:extLst>
          </p:cNvPr>
          <p:cNvSpPr txBox="1"/>
          <p:nvPr/>
        </p:nvSpPr>
        <p:spPr>
          <a:xfrm>
            <a:off x="6431657" y="1548957"/>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25" name="図 24">
            <a:extLst>
              <a:ext uri="{FF2B5EF4-FFF2-40B4-BE49-F238E27FC236}">
                <a16:creationId xmlns:a16="http://schemas.microsoft.com/office/drawing/2014/main" id="{7FEAAF5B-E5D2-400D-8648-690530E2C6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23" y="3735462"/>
            <a:ext cx="1797346" cy="1799921"/>
          </a:xfrm>
          <a:prstGeom prst="rect">
            <a:avLst/>
          </a:prstGeom>
        </p:spPr>
      </p:pic>
      <p:sp>
        <p:nvSpPr>
          <p:cNvPr id="27" name="テキスト ボックス 26">
            <a:extLst>
              <a:ext uri="{FF2B5EF4-FFF2-40B4-BE49-F238E27FC236}">
                <a16:creationId xmlns:a16="http://schemas.microsoft.com/office/drawing/2014/main" id="{CC1FC4C1-DBDC-4863-9DA0-84C2749126FD}"/>
              </a:ext>
            </a:extLst>
          </p:cNvPr>
          <p:cNvSpPr txBox="1"/>
          <p:nvPr/>
        </p:nvSpPr>
        <p:spPr>
          <a:xfrm>
            <a:off x="692013" y="3755380"/>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1" name="図 30">
            <a:extLst>
              <a:ext uri="{FF2B5EF4-FFF2-40B4-BE49-F238E27FC236}">
                <a16:creationId xmlns:a16="http://schemas.microsoft.com/office/drawing/2014/main" id="{45D9438F-E184-4BD2-861D-CB1D8A0C3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957" y="3707387"/>
            <a:ext cx="1797346" cy="1799921"/>
          </a:xfrm>
          <a:prstGeom prst="rect">
            <a:avLst/>
          </a:prstGeom>
        </p:spPr>
      </p:pic>
      <p:sp>
        <p:nvSpPr>
          <p:cNvPr id="33" name="テキスト ボックス 32">
            <a:extLst>
              <a:ext uri="{FF2B5EF4-FFF2-40B4-BE49-F238E27FC236}">
                <a16:creationId xmlns:a16="http://schemas.microsoft.com/office/drawing/2014/main" id="{58F748A4-794B-459E-B8BD-07A5EFAB5458}"/>
              </a:ext>
            </a:extLst>
          </p:cNvPr>
          <p:cNvSpPr txBox="1"/>
          <p:nvPr/>
        </p:nvSpPr>
        <p:spPr>
          <a:xfrm>
            <a:off x="3682507" y="3715030"/>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37" name="図 36">
            <a:extLst>
              <a:ext uri="{FF2B5EF4-FFF2-40B4-BE49-F238E27FC236}">
                <a16:creationId xmlns:a16="http://schemas.microsoft.com/office/drawing/2014/main" id="{DCC527C1-6954-420E-9A74-45CB3C656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598" y="3707386"/>
            <a:ext cx="1797346" cy="1799921"/>
          </a:xfrm>
          <a:prstGeom prst="rect">
            <a:avLst/>
          </a:prstGeom>
        </p:spPr>
      </p:pic>
      <p:sp>
        <p:nvSpPr>
          <p:cNvPr id="39" name="テキスト ボックス 38">
            <a:extLst>
              <a:ext uri="{FF2B5EF4-FFF2-40B4-BE49-F238E27FC236}">
                <a16:creationId xmlns:a16="http://schemas.microsoft.com/office/drawing/2014/main" id="{53D9A8E4-C602-4B2A-9A46-81E796A2FD0E}"/>
              </a:ext>
            </a:extLst>
          </p:cNvPr>
          <p:cNvSpPr txBox="1"/>
          <p:nvPr/>
        </p:nvSpPr>
        <p:spPr>
          <a:xfrm>
            <a:off x="6403542" y="3715030"/>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F7590E1C-0B8B-409A-A85B-F1DEE1FE1168}"/>
              </a:ext>
            </a:extLst>
          </p:cNvPr>
          <p:cNvSpPr txBox="1"/>
          <p:nvPr/>
        </p:nvSpPr>
        <p:spPr>
          <a:xfrm>
            <a:off x="7013697" y="3433699"/>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8</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5" name="正方形/長方形 54">
            <a:extLst>
              <a:ext uri="{FF2B5EF4-FFF2-40B4-BE49-F238E27FC236}">
                <a16:creationId xmlns:a16="http://schemas.microsoft.com/office/drawing/2014/main" id="{3D759BA5-4053-432E-AAD6-5B55AC5BA4C7}"/>
              </a:ext>
            </a:extLst>
          </p:cNvPr>
          <p:cNvSpPr/>
          <p:nvPr/>
        </p:nvSpPr>
        <p:spPr>
          <a:xfrm>
            <a:off x="460706" y="5966031"/>
            <a:ext cx="8480710" cy="276999"/>
          </a:xfrm>
          <a:prstGeom prst="rect">
            <a:avLst/>
          </a:prstGeom>
        </p:spPr>
        <p:txBody>
          <a:bodyPr wrap="square">
            <a:spAutoFit/>
          </a:bodyPr>
          <a:lstStyle/>
          <a:p>
            <a:pPr marL="0" indent="0" eaLnBrk="1" hangingPunct="1">
              <a:spcBef>
                <a:spcPts val="0"/>
              </a:spcBef>
              <a:buNone/>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＜出典＞日本損害保険協会「明るい未来へ</a:t>
            </a:r>
            <a:r>
              <a:rPr lang="en-US" altLang="ja-JP" sz="1200" kern="0" dirty="0">
                <a:solidFill>
                  <a:srgbClr val="0000FF"/>
                </a:solidFill>
                <a:latin typeface="BIZ UDゴシック" panose="020B0400000000000000" pitchFamily="49" charset="-128"/>
                <a:ea typeface="BIZ UDゴシック" panose="020B0400000000000000" pitchFamily="49" charset="-128"/>
              </a:rPr>
              <a:t>TRY</a:t>
            </a:r>
            <a:r>
              <a:rPr lang="ja-JP" altLang="en-US" sz="1200" kern="0" dirty="0">
                <a:solidFill>
                  <a:srgbClr val="0000FF"/>
                </a:solidFill>
                <a:latin typeface="BIZ UDゴシック" panose="020B0400000000000000" pitchFamily="49" charset="-128"/>
                <a:ea typeface="BIZ UDゴシック" panose="020B0400000000000000" pitchFamily="49" charset="-128"/>
              </a:rPr>
              <a:t>！～リスクと備え～」</a:t>
            </a:r>
            <a:r>
              <a:rPr lang="en-US" altLang="ja-JP" sz="1200" kern="0" dirty="0">
                <a:solidFill>
                  <a:srgbClr val="0000FF"/>
                </a:solidFill>
                <a:latin typeface="BIZ UDゴシック" panose="020B0400000000000000" pitchFamily="49" charset="-128"/>
                <a:ea typeface="BIZ UDゴシック" panose="020B0400000000000000" pitchFamily="49" charset="-128"/>
              </a:rPr>
              <a:t>25</a:t>
            </a:r>
            <a:r>
              <a:rPr lang="ja-JP" altLang="en-US" sz="1200" kern="0" dirty="0">
                <a:solidFill>
                  <a:srgbClr val="0000FF"/>
                </a:solidFill>
                <a:latin typeface="BIZ UDゴシック" panose="020B0400000000000000" pitchFamily="49" charset="-128"/>
                <a:ea typeface="BIZ UDゴシック" panose="020B0400000000000000" pitchFamily="49" charset="-128"/>
              </a:rPr>
              <a:t>頁より。</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E6A948D1-0866-4A7D-AE75-72BAEE27860A}"/>
              </a:ext>
            </a:extLst>
          </p:cNvPr>
          <p:cNvSpPr txBox="1"/>
          <p:nvPr/>
        </p:nvSpPr>
        <p:spPr>
          <a:xfrm>
            <a:off x="912550" y="1601244"/>
            <a:ext cx="1696298" cy="73866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ケガをした。</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食中毒や水あたり、</a:t>
            </a: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病気にかかった。</a:t>
            </a:r>
          </a:p>
        </p:txBody>
      </p:sp>
      <p:pic>
        <p:nvPicPr>
          <p:cNvPr id="42" name="図 41">
            <a:extLst>
              <a:ext uri="{FF2B5EF4-FFF2-40B4-BE49-F238E27FC236}">
                <a16:creationId xmlns:a16="http://schemas.microsoft.com/office/drawing/2014/main" id="{34716C44-EFE8-4AFF-A908-9238F58D51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848" y="2336268"/>
            <a:ext cx="1600211" cy="1036573"/>
          </a:xfrm>
          <a:prstGeom prst="rect">
            <a:avLst/>
          </a:prstGeom>
        </p:spPr>
      </p:pic>
      <p:sp>
        <p:nvSpPr>
          <p:cNvPr id="44" name="テキスト ボックス 43">
            <a:extLst>
              <a:ext uri="{FF2B5EF4-FFF2-40B4-BE49-F238E27FC236}">
                <a16:creationId xmlns:a16="http://schemas.microsoft.com/office/drawing/2014/main" id="{DFBCF971-41BD-4C23-BE51-0874F7BC0081}"/>
              </a:ext>
            </a:extLst>
          </p:cNvPr>
          <p:cNvSpPr txBox="1"/>
          <p:nvPr/>
        </p:nvSpPr>
        <p:spPr>
          <a:xfrm>
            <a:off x="3797671" y="1654731"/>
            <a:ext cx="1691762" cy="523220"/>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お店の物や他人の物を壊してしまった。</a:t>
            </a:r>
          </a:p>
        </p:txBody>
      </p:sp>
      <p:pic>
        <p:nvPicPr>
          <p:cNvPr id="48" name="図 47">
            <a:extLst>
              <a:ext uri="{FF2B5EF4-FFF2-40B4-BE49-F238E27FC236}">
                <a16:creationId xmlns:a16="http://schemas.microsoft.com/office/drawing/2014/main" id="{6E69B50B-A9A2-404D-99D3-99D89EA57E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9667" y="2240647"/>
            <a:ext cx="1298594" cy="1130258"/>
          </a:xfrm>
          <a:prstGeom prst="rect">
            <a:avLst/>
          </a:prstGeom>
        </p:spPr>
      </p:pic>
      <p:sp>
        <p:nvSpPr>
          <p:cNvPr id="56" name="テキスト ボックス 55">
            <a:extLst>
              <a:ext uri="{FF2B5EF4-FFF2-40B4-BE49-F238E27FC236}">
                <a16:creationId xmlns:a16="http://schemas.microsoft.com/office/drawing/2014/main" id="{E8046516-1553-4E4E-BE44-A5CE59C6B1DA}"/>
              </a:ext>
            </a:extLst>
          </p:cNvPr>
          <p:cNvSpPr txBox="1"/>
          <p:nvPr/>
        </p:nvSpPr>
        <p:spPr>
          <a:xfrm>
            <a:off x="3966882" y="3805020"/>
            <a:ext cx="1468357" cy="738664"/>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ホテルの部屋を水浸しにして</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損害を与えた。</a:t>
            </a:r>
          </a:p>
        </p:txBody>
      </p:sp>
      <p:pic>
        <p:nvPicPr>
          <p:cNvPr id="57" name="図 56">
            <a:extLst>
              <a:ext uri="{FF2B5EF4-FFF2-40B4-BE49-F238E27FC236}">
                <a16:creationId xmlns:a16="http://schemas.microsoft.com/office/drawing/2014/main" id="{211566FB-928A-4AC4-A52E-3586C2429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1110" y="4722341"/>
            <a:ext cx="1451480" cy="1067265"/>
          </a:xfrm>
          <a:prstGeom prst="rect">
            <a:avLst/>
          </a:prstGeom>
        </p:spPr>
      </p:pic>
      <p:sp>
        <p:nvSpPr>
          <p:cNvPr id="58" name="テキスト ボックス 57">
            <a:extLst>
              <a:ext uri="{FF2B5EF4-FFF2-40B4-BE49-F238E27FC236}">
                <a16:creationId xmlns:a16="http://schemas.microsoft.com/office/drawing/2014/main" id="{E039C38F-0247-42BF-98AA-EF4E7B819AC1}"/>
              </a:ext>
            </a:extLst>
          </p:cNvPr>
          <p:cNvSpPr txBox="1"/>
          <p:nvPr/>
        </p:nvSpPr>
        <p:spPr>
          <a:xfrm>
            <a:off x="6837417" y="1527274"/>
            <a:ext cx="1436612" cy="523220"/>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手荷物が盗難に</a:t>
            </a:r>
            <a:endParaRPr kumimoji="1" lang="en-US" altLang="ja-JP"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あった。</a:t>
            </a:r>
          </a:p>
        </p:txBody>
      </p:sp>
      <p:pic>
        <p:nvPicPr>
          <p:cNvPr id="59" name="図 58">
            <a:extLst>
              <a:ext uri="{FF2B5EF4-FFF2-40B4-BE49-F238E27FC236}">
                <a16:creationId xmlns:a16="http://schemas.microsoft.com/office/drawing/2014/main" id="{05D4E52B-F537-41A8-B24B-A17F94DD6B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5870" y="2228949"/>
            <a:ext cx="1555855" cy="1087882"/>
          </a:xfrm>
          <a:prstGeom prst="rect">
            <a:avLst/>
          </a:prstGeom>
        </p:spPr>
      </p:pic>
      <p:sp>
        <p:nvSpPr>
          <p:cNvPr id="60" name="テキスト ボックス 59">
            <a:extLst>
              <a:ext uri="{FF2B5EF4-FFF2-40B4-BE49-F238E27FC236}">
                <a16:creationId xmlns:a16="http://schemas.microsoft.com/office/drawing/2014/main" id="{C384E9D0-0644-4FFE-A823-9E3585064E4F}"/>
              </a:ext>
            </a:extLst>
          </p:cNvPr>
          <p:cNvSpPr txBox="1"/>
          <p:nvPr/>
        </p:nvSpPr>
        <p:spPr>
          <a:xfrm>
            <a:off x="990056" y="3833645"/>
            <a:ext cx="1553191" cy="954107"/>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自分の持ち物を落としたり、事故にあって壊れてしまった。</a:t>
            </a:r>
          </a:p>
        </p:txBody>
      </p:sp>
      <p:pic>
        <p:nvPicPr>
          <p:cNvPr id="61" name="図 60">
            <a:extLst>
              <a:ext uri="{FF2B5EF4-FFF2-40B4-BE49-F238E27FC236}">
                <a16:creationId xmlns:a16="http://schemas.microsoft.com/office/drawing/2014/main" id="{FDB984AB-BEF7-4295-97C1-FA66644C77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05268" y="4770658"/>
            <a:ext cx="1301750" cy="1058756"/>
          </a:xfrm>
          <a:prstGeom prst="rect">
            <a:avLst/>
          </a:prstGeom>
        </p:spPr>
      </p:pic>
      <p:sp>
        <p:nvSpPr>
          <p:cNvPr id="62" name="テキスト ボックス 61">
            <a:extLst>
              <a:ext uri="{FF2B5EF4-FFF2-40B4-BE49-F238E27FC236}">
                <a16:creationId xmlns:a16="http://schemas.microsoft.com/office/drawing/2014/main" id="{57E19034-F4E1-4598-8473-29FB7E58E1F6}"/>
              </a:ext>
            </a:extLst>
          </p:cNvPr>
          <p:cNvSpPr txBox="1"/>
          <p:nvPr/>
        </p:nvSpPr>
        <p:spPr>
          <a:xfrm>
            <a:off x="6679380" y="3799374"/>
            <a:ext cx="1719900" cy="1169551"/>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航空会社に預けたスーツケースの到着が遅れ、最低限必要な身の回り品を購入した。</a:t>
            </a:r>
          </a:p>
        </p:txBody>
      </p:sp>
      <p:pic>
        <p:nvPicPr>
          <p:cNvPr id="63" name="図 62">
            <a:extLst>
              <a:ext uri="{FF2B5EF4-FFF2-40B4-BE49-F238E27FC236}">
                <a16:creationId xmlns:a16="http://schemas.microsoft.com/office/drawing/2014/main" id="{761BCE14-BBEB-409F-A8D6-5C0CBE9662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8255" y="4968925"/>
            <a:ext cx="1174141" cy="895350"/>
          </a:xfrm>
          <a:prstGeom prst="rect">
            <a:avLst/>
          </a:prstGeom>
        </p:spPr>
      </p:pic>
    </p:spTree>
    <p:extLst>
      <p:ext uri="{BB962C8B-B14F-4D97-AF65-F5344CB8AC3E}">
        <p14:creationId xmlns:p14="http://schemas.microsoft.com/office/powerpoint/2010/main" val="1312017570"/>
      </p:ext>
    </p:extLst>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ChangeArrowheads="1"/>
          </p:cNvSpPr>
          <p:nvPr/>
        </p:nvSpPr>
        <p:spPr bwMode="auto">
          <a:xfrm>
            <a:off x="333056" y="1508735"/>
            <a:ext cx="8510139" cy="1000463"/>
          </a:xfrm>
          <a:prstGeom prst="rect">
            <a:avLst/>
          </a:prstGeom>
          <a:solidFill>
            <a:srgbClr val="CCFFCC"/>
          </a:solidFill>
          <a:ln w="38100" cmpd="dbl">
            <a:solidFill>
              <a:schemeClr val="tx1"/>
            </a:solidFill>
            <a:miter lim="800000"/>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355600" indent="-355600" eaLnBrk="1" hangingPunct="1">
              <a:spcBef>
                <a:spcPct val="0"/>
              </a:spcBef>
              <a:buNone/>
            </a:pPr>
            <a:r>
              <a:rPr kumimoji="0" lang="ja-JP" altLang="en-US" sz="2800" dirty="0">
                <a:latin typeface="BIZ UDPゴシック" panose="020B0400000000000000" pitchFamily="50" charset="-128"/>
                <a:ea typeface="BIZ UDPゴシック" panose="020B0400000000000000" pitchFamily="50" charset="-128"/>
              </a:rPr>
              <a:t>・海外旅行保険では、日本国内で発生した事故は</a:t>
            </a:r>
            <a:endParaRPr kumimoji="0" lang="en-US" altLang="ja-JP" sz="2800" dirty="0">
              <a:latin typeface="BIZ UDPゴシック" panose="020B0400000000000000" pitchFamily="50" charset="-128"/>
              <a:ea typeface="BIZ UDPゴシック" panose="020B0400000000000000" pitchFamily="50" charset="-128"/>
            </a:endParaRPr>
          </a:p>
          <a:p>
            <a:pPr marL="355600" indent="-355600" eaLnBrk="1" hangingPunct="1">
              <a:spcBef>
                <a:spcPct val="0"/>
              </a:spcBef>
              <a:buNone/>
            </a:pPr>
            <a:r>
              <a:rPr kumimoji="0" lang="ja-JP" altLang="en-US" sz="2800" dirty="0">
                <a:latin typeface="BIZ UDPゴシック" panose="020B0400000000000000" pitchFamily="50" charset="-128"/>
                <a:ea typeface="BIZ UDPゴシック" panose="020B0400000000000000" pitchFamily="50" charset="-128"/>
              </a:rPr>
              <a:t>　補償の対象とならない。</a:t>
            </a:r>
          </a:p>
        </p:txBody>
      </p:sp>
      <p:sp>
        <p:nvSpPr>
          <p:cNvPr id="31748" name="Rectangle 5" descr="step1_img_chicken"/>
          <p:cNvSpPr>
            <a:spLocks noChangeArrowheads="1"/>
          </p:cNvSpPr>
          <p:nvPr/>
        </p:nvSpPr>
        <p:spPr bwMode="auto">
          <a:xfrm>
            <a:off x="378206" y="2705104"/>
            <a:ext cx="2232025" cy="25209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31749" name="Rectangle 6" descr="eve_img01"/>
          <p:cNvSpPr>
            <a:spLocks noChangeArrowheads="1"/>
          </p:cNvSpPr>
          <p:nvPr/>
        </p:nvSpPr>
        <p:spPr bwMode="auto">
          <a:xfrm>
            <a:off x="6905318" y="3493468"/>
            <a:ext cx="2016125" cy="2592387"/>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15" name="Text Box 4">
            <a:extLst>
              <a:ext uri="{FF2B5EF4-FFF2-40B4-BE49-F238E27FC236}">
                <a16:creationId xmlns:a16="http://schemas.microsoft.com/office/drawing/2014/main" id="{D1A63D2F-5BC6-4C0F-8222-DC1F641DC82E}"/>
              </a:ext>
            </a:extLst>
          </p:cNvPr>
          <p:cNvSpPr txBox="1">
            <a:spLocks noChangeArrowheads="1"/>
          </p:cNvSpPr>
          <p:nvPr/>
        </p:nvSpPr>
        <p:spPr bwMode="auto">
          <a:xfrm>
            <a:off x="342477" y="968352"/>
            <a:ext cx="8510140"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　問題９</a:t>
            </a:r>
          </a:p>
        </p:txBody>
      </p:sp>
      <p:sp>
        <p:nvSpPr>
          <p:cNvPr id="11" name="スライド番号プレースホルダー 2">
            <a:extLst>
              <a:ext uri="{FF2B5EF4-FFF2-40B4-BE49-F238E27FC236}">
                <a16:creationId xmlns:a16="http://schemas.microsoft.com/office/drawing/2014/main" id="{078238A3-A238-4C9F-8BE0-A1C1D560E1FD}"/>
              </a:ext>
            </a:extLst>
          </p:cNvPr>
          <p:cNvSpPr txBox="1">
            <a:spLocks/>
          </p:cNvSpPr>
          <p:nvPr/>
        </p:nvSpPr>
        <p:spPr>
          <a:xfrm>
            <a:off x="7913381" y="6234699"/>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39</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12" name="Rectangle 6">
            <a:extLst>
              <a:ext uri="{FF2B5EF4-FFF2-40B4-BE49-F238E27FC236}">
                <a16:creationId xmlns:a16="http://schemas.microsoft.com/office/drawing/2014/main" id="{216894CD-2CC0-4055-8F46-0E0DD052CA3B}"/>
              </a:ext>
            </a:extLst>
          </p:cNvPr>
          <p:cNvSpPr>
            <a:spLocks noChangeArrowheads="1"/>
          </p:cNvSpPr>
          <p:nvPr/>
        </p:nvSpPr>
        <p:spPr bwMode="auto">
          <a:xfrm>
            <a:off x="3472112" y="2798396"/>
            <a:ext cx="2232025" cy="1390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１：　正しい</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２：　間違い</a:t>
            </a:r>
            <a:endParaRPr lang="en-US" altLang="ja-JP" dirty="0">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en-US" altLang="ja-JP" dirty="0">
                <a:latin typeface="BIZ UDPゴシック" panose="020B0400000000000000" pitchFamily="50" charset="-128"/>
                <a:ea typeface="BIZ UDPゴシック" panose="020B0400000000000000" pitchFamily="50" charset="-128"/>
              </a:rPr>
              <a:t> </a:t>
            </a:r>
            <a:endParaRPr lang="ja-JP" altLang="en-US" dirty="0">
              <a:latin typeface="BIZ UDPゴシック" panose="020B0400000000000000" pitchFamily="50" charset="-128"/>
              <a:ea typeface="BIZ UDPゴシック" panose="020B0400000000000000" pitchFamily="50" charset="-128"/>
            </a:endParaRPr>
          </a:p>
        </p:txBody>
      </p:sp>
      <p:sp>
        <p:nvSpPr>
          <p:cNvPr id="9" name="Rectangle 7">
            <a:extLst>
              <a:ext uri="{FF2B5EF4-FFF2-40B4-BE49-F238E27FC236}">
                <a16:creationId xmlns:a16="http://schemas.microsoft.com/office/drawing/2014/main" id="{DE49E280-EF81-4A8C-953C-D9220561B704}"/>
              </a:ext>
            </a:extLst>
          </p:cNvPr>
          <p:cNvSpPr>
            <a:spLocks noChangeArrowheads="1"/>
          </p:cNvSpPr>
          <p:nvPr/>
        </p:nvSpPr>
        <p:spPr bwMode="auto">
          <a:xfrm>
            <a:off x="327145" y="236945"/>
            <a:ext cx="8465478"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6.</a:t>
            </a:r>
            <a:r>
              <a:rPr lang="ja-JP" altLang="en-US" b="1" dirty="0">
                <a:latin typeface="BIZ UDPゴシック" panose="020B0400000000000000" pitchFamily="50" charset="-128"/>
                <a:ea typeface="BIZ UDPゴシック" panose="020B0400000000000000" pitchFamily="50" charset="-128"/>
              </a:rPr>
              <a:t> 海外旅行の保険</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84512570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6" descr="step1_box02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2676525"/>
            <a:ext cx="35528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7" descr="step1_box02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2676525"/>
            <a:ext cx="35528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p:cNvSpPr txBox="1">
            <a:spLocks noChangeArrowheads="1"/>
          </p:cNvSpPr>
          <p:nvPr/>
        </p:nvSpPr>
        <p:spPr bwMode="auto">
          <a:xfrm>
            <a:off x="349242" y="852539"/>
            <a:ext cx="8489707"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交通事故の発生状況</a:t>
            </a:r>
            <a:r>
              <a:rPr lang="en-US" altLang="ja-JP" sz="2400" dirty="0">
                <a:latin typeface="BIZ UDPゴシック" panose="020B0400000000000000" pitchFamily="50" charset="-128"/>
                <a:ea typeface="BIZ UDPゴシック" panose="020B0400000000000000" pitchFamily="50" charset="-128"/>
              </a:rPr>
              <a:t>(2022</a:t>
            </a:r>
            <a:r>
              <a:rPr lang="ja-JP" altLang="en-US" sz="2400" dirty="0">
                <a:latin typeface="BIZ UDPゴシック" panose="020B0400000000000000" pitchFamily="50" charset="-128"/>
                <a:ea typeface="BIZ UDPゴシック" panose="020B0400000000000000" pitchFamily="50" charset="-128"/>
              </a:rPr>
              <a:t>年</a:t>
            </a:r>
            <a:r>
              <a:rPr lang="en-US" altLang="ja-JP" sz="2400" dirty="0">
                <a:latin typeface="BIZ UDPゴシック" panose="020B0400000000000000" pitchFamily="50" charset="-128"/>
                <a:ea typeface="BIZ UDPゴシック" panose="020B0400000000000000" pitchFamily="50" charset="-128"/>
              </a:rPr>
              <a:t>)</a:t>
            </a:r>
            <a:endParaRPr lang="ja-JP" altLang="en-US" sz="2400" dirty="0">
              <a:latin typeface="BIZ UDPゴシック" panose="020B0400000000000000" pitchFamily="50" charset="-128"/>
              <a:ea typeface="BIZ UDPゴシック" panose="020B0400000000000000" pitchFamily="50" charset="-128"/>
            </a:endParaRPr>
          </a:p>
        </p:txBody>
      </p:sp>
      <p:sp>
        <p:nvSpPr>
          <p:cNvPr id="9" name="スライド番号プレースホルダー 5">
            <a:extLst>
              <a:ext uri="{FF2B5EF4-FFF2-40B4-BE49-F238E27FC236}">
                <a16:creationId xmlns:a16="http://schemas.microsoft.com/office/drawing/2014/main" id="{9CAD1CFD-A112-4B0A-805E-E7D0ABA9D263}"/>
              </a:ext>
            </a:extLst>
          </p:cNvPr>
          <p:cNvSpPr txBox="1">
            <a:spLocks/>
          </p:cNvSpPr>
          <p:nvPr/>
        </p:nvSpPr>
        <p:spPr>
          <a:xfrm>
            <a:off x="8187806" y="6307152"/>
            <a:ext cx="370407" cy="33855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charset="-128"/>
                <a:cs typeface="+mn-cs"/>
              </a:defRPr>
            </a:lvl9pPr>
          </a:lstStyle>
          <a:p>
            <a:pPr algn="r">
              <a:spcBef>
                <a:spcPct val="0"/>
              </a:spcBef>
              <a:buClrTx/>
              <a:buSzTx/>
              <a:buFontTx/>
              <a:buNone/>
            </a:pPr>
            <a:fld id="{9A5A6DEE-CBAD-4BE5-ACDD-D9B5ED987581}" type="slidenum">
              <a:rPr lang="en-US" altLang="ja-JP" sz="1400" b="1" smtClean="0">
                <a:solidFill>
                  <a:srgbClr val="000000"/>
                </a:solidFill>
                <a:latin typeface="ＭＳ ゴシック" panose="020B0609070205080204" pitchFamily="49" charset="-128"/>
                <a:ea typeface="ＭＳ ゴシック" panose="020B0609070205080204" pitchFamily="49" charset="-128"/>
              </a:rPr>
              <a:pPr algn="r">
                <a:spcBef>
                  <a:spcPct val="0"/>
                </a:spcBef>
                <a:buClrTx/>
                <a:buSzTx/>
                <a:buFontTx/>
                <a:buNone/>
              </a:pPr>
              <a:t>4</a:t>
            </a:fld>
            <a:endParaRPr lang="en-US" altLang="ja-JP" sz="1400" b="1" dirty="0">
              <a:solidFill>
                <a:srgbClr val="000000"/>
              </a:solidFill>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C2F582D9-D4AB-4122-8602-A5925FC6E44C}"/>
              </a:ext>
            </a:extLst>
          </p:cNvPr>
          <p:cNvGraphicFramePr>
            <a:graphicFrameLocks noGrp="1"/>
          </p:cNvGraphicFramePr>
          <p:nvPr>
            <p:extLst>
              <p:ext uri="{D42A27DB-BD31-4B8C-83A1-F6EECF244321}">
                <p14:modId xmlns:p14="http://schemas.microsoft.com/office/powerpoint/2010/main" val="2484081666"/>
              </p:ext>
            </p:extLst>
          </p:nvPr>
        </p:nvGraphicFramePr>
        <p:xfrm>
          <a:off x="349242" y="1365339"/>
          <a:ext cx="8489706" cy="2680049"/>
        </p:xfrm>
        <a:graphic>
          <a:graphicData uri="http://schemas.openxmlformats.org/drawingml/2006/table">
            <a:tbl>
              <a:tblPr firstRow="1" bandRow="1">
                <a:tableStyleId>{5940675A-B579-460E-94D1-54222C63F5DA}</a:tableStyleId>
              </a:tblPr>
              <a:tblGrid>
                <a:gridCol w="1247013">
                  <a:extLst>
                    <a:ext uri="{9D8B030D-6E8A-4147-A177-3AD203B41FA5}">
                      <a16:colId xmlns:a16="http://schemas.microsoft.com/office/drawing/2014/main" val="72159085"/>
                    </a:ext>
                  </a:extLst>
                </a:gridCol>
                <a:gridCol w="1618000">
                  <a:extLst>
                    <a:ext uri="{9D8B030D-6E8A-4147-A177-3AD203B41FA5}">
                      <a16:colId xmlns:a16="http://schemas.microsoft.com/office/drawing/2014/main" val="2729209912"/>
                    </a:ext>
                  </a:extLst>
                </a:gridCol>
                <a:gridCol w="5624693">
                  <a:extLst>
                    <a:ext uri="{9D8B030D-6E8A-4147-A177-3AD203B41FA5}">
                      <a16:colId xmlns:a16="http://schemas.microsoft.com/office/drawing/2014/main" val="814653796"/>
                    </a:ext>
                  </a:extLst>
                </a:gridCol>
              </a:tblGrid>
              <a:tr h="217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①事故件数</a:t>
                      </a:r>
                    </a:p>
                  </a:txBody>
                  <a:tcPr>
                    <a:solidFill>
                      <a:srgbClr val="FF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30</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万</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0,839</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件</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lang="en-US" altLang="ja-JP" sz="1600" b="0" dirty="0">
                          <a:latin typeface="BIZ UDPゴシック" panose="020B0400000000000000" pitchFamily="50" charset="-128"/>
                          <a:ea typeface="BIZ UDPゴシック" panose="020B0400000000000000" pitchFamily="50" charset="-128"/>
                        </a:rPr>
                        <a:t>1</a:t>
                      </a:r>
                      <a:r>
                        <a:rPr lang="ja-JP" altLang="en-US" sz="1600" b="0" dirty="0">
                          <a:latin typeface="BIZ UDPゴシック" panose="020B0400000000000000" pitchFamily="50" charset="-128"/>
                          <a:ea typeface="BIZ UDPゴシック" panose="020B0400000000000000" pitchFamily="50" charset="-128"/>
                        </a:rPr>
                        <a:t>日あたり</a:t>
                      </a:r>
                      <a:r>
                        <a:rPr lang="en-US" altLang="ja-JP" sz="1600" b="0" dirty="0">
                          <a:latin typeface="BIZ UDPゴシック" panose="020B0400000000000000" pitchFamily="50" charset="-128"/>
                          <a:ea typeface="BIZ UDPゴシック" panose="020B0400000000000000" pitchFamily="50" charset="-128"/>
                        </a:rPr>
                        <a:t>824</a:t>
                      </a:r>
                      <a:r>
                        <a:rPr lang="ja-JP" altLang="en-US" sz="1600" b="0" dirty="0">
                          <a:latin typeface="BIZ UDPゴシック" panose="020B0400000000000000" pitchFamily="50" charset="-128"/>
                          <a:ea typeface="BIZ UDPゴシック" panose="020B0400000000000000" pitchFamily="50" charset="-128"/>
                        </a:rPr>
                        <a:t>件、約</a:t>
                      </a:r>
                      <a:r>
                        <a:rPr lang="en-US" altLang="ja-JP" sz="1600" b="0" dirty="0">
                          <a:latin typeface="BIZ UDPゴシック" panose="020B0400000000000000" pitchFamily="50" charset="-128"/>
                          <a:ea typeface="BIZ UDPゴシック" panose="020B0400000000000000" pitchFamily="50" charset="-128"/>
                        </a:rPr>
                        <a:t>105</a:t>
                      </a:r>
                      <a:r>
                        <a:rPr lang="ja-JP" altLang="en-US" sz="1600" b="0" dirty="0">
                          <a:latin typeface="BIZ UDPゴシック" panose="020B0400000000000000" pitchFamily="50" charset="-128"/>
                          <a:ea typeface="BIZ UDPゴシック" panose="020B0400000000000000" pitchFamily="50" charset="-128"/>
                        </a:rPr>
                        <a:t>秒に</a:t>
                      </a:r>
                      <a:r>
                        <a:rPr lang="en-US" altLang="ja-JP" sz="1600" b="0" dirty="0">
                          <a:latin typeface="BIZ UDPゴシック" panose="020B0400000000000000" pitchFamily="50" charset="-128"/>
                          <a:ea typeface="BIZ UDPゴシック" panose="020B0400000000000000" pitchFamily="50" charset="-128"/>
                        </a:rPr>
                        <a:t>1</a:t>
                      </a:r>
                      <a:r>
                        <a:rPr lang="ja-JP" altLang="en-US" sz="1600" b="0" dirty="0">
                          <a:latin typeface="BIZ UDPゴシック" panose="020B0400000000000000" pitchFamily="50" charset="-128"/>
                          <a:ea typeface="BIZ UDPゴシック" panose="020B0400000000000000" pitchFamily="50" charset="-128"/>
                        </a:rPr>
                        <a:t>件発生。</a:t>
                      </a:r>
                      <a:endParaRPr lang="en-US" altLang="ja-JP"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34158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②死者数</a:t>
                      </a:r>
                    </a:p>
                  </a:txBody>
                  <a:tcPr>
                    <a:solidFill>
                      <a:srgbClr val="FFFFCC"/>
                    </a:solidFill>
                  </a:tcPr>
                </a:tc>
                <a:tc>
                  <a:txBody>
                    <a:bodyPr/>
                    <a:lstStyle/>
                    <a:p>
                      <a:pPr algn="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2,610</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人</a:t>
                      </a:r>
                      <a:endParaRPr kumimoji="1" lang="ja-JP" altLang="en-US" sz="1600" u="none" dirty="0">
                        <a:solidFill>
                          <a:schemeClr val="tx1"/>
                        </a:solidFill>
                        <a:latin typeface="BIZ UDPゴシック" panose="020B0400000000000000" pitchFamily="50" charset="-128"/>
                        <a:ea typeface="BIZ UDPゴシック" panose="020B0400000000000000" pitchFamily="50" charset="-128"/>
                      </a:endParaRPr>
                    </a:p>
                  </a:txBody>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endParaRPr lang="ja-JP" altLang="en-US"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023133088"/>
                  </a:ext>
                </a:extLst>
              </a:tr>
              <a:tr h="298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③負傷者数</a:t>
                      </a:r>
                    </a:p>
                  </a:txBody>
                  <a:tcPr>
                    <a:solidFill>
                      <a:srgbClr val="FFFFCC"/>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35</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万</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6,601</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人</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271951985"/>
                  </a:ext>
                </a:extLst>
              </a:tr>
              <a:tr h="515969">
                <a:tc>
                  <a:txBody>
                    <a:bodyPr/>
                    <a:lstStyle/>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重傷者</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FFFFCC"/>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2</a:t>
                      </a:r>
                      <a:r>
                        <a:rPr kumimoji="1" lang="ja-JP" altLang="en-US" sz="1600" dirty="0">
                          <a:latin typeface="BIZ UDPゴシック" panose="020B0400000000000000" pitchFamily="50" charset="-128"/>
                          <a:ea typeface="BIZ UDPゴシック" panose="020B0400000000000000" pitchFamily="50" charset="-128"/>
                        </a:rPr>
                        <a:t>万</a:t>
                      </a:r>
                      <a:r>
                        <a:rPr kumimoji="1" lang="en-US" altLang="ja-JP" sz="1600" dirty="0">
                          <a:latin typeface="BIZ UDPゴシック" panose="020B0400000000000000" pitchFamily="50" charset="-128"/>
                          <a:ea typeface="BIZ UDPゴシック" panose="020B0400000000000000" pitchFamily="50" charset="-128"/>
                        </a:rPr>
                        <a:t>6,027</a:t>
                      </a:r>
                      <a:r>
                        <a:rPr kumimoji="1" lang="ja-JP" altLang="en-US" sz="1600" dirty="0">
                          <a:latin typeface="BIZ UDPゴシック" panose="020B0400000000000000" pitchFamily="50" charset="-128"/>
                          <a:ea typeface="BIZ UDPゴシック" panose="020B0400000000000000" pitchFamily="50" charset="-128"/>
                        </a:rPr>
                        <a:t>人</a:t>
                      </a:r>
                      <a:endParaRPr kumimoji="1" lang="en-US" altLang="ja-JP" sz="1600" dirty="0">
                        <a:latin typeface="BIZ UDPゴシック" panose="020B0400000000000000" pitchFamily="50" charset="-128"/>
                        <a:ea typeface="BIZ UDPゴシック" panose="020B0400000000000000" pitchFamily="50" charset="-128"/>
                      </a:endParaRPr>
                    </a:p>
                    <a:p>
                      <a:pPr algn="r"/>
                      <a:endParaRPr kumimoji="1" lang="ja-JP" altLang="en-US" sz="1600" dirty="0">
                        <a:latin typeface="BIZ UDPゴシック" panose="020B0400000000000000" pitchFamily="50" charset="-128"/>
                        <a:ea typeface="BIZ UDPゴシック" panose="020B0400000000000000" pitchFamily="50" charset="-128"/>
                      </a:endParaRPr>
                    </a:p>
                  </a:txBody>
                  <a:tcPr/>
                </a:tc>
                <a:tc>
                  <a:txBody>
                    <a:bodyPr/>
                    <a:lstStyle/>
                    <a:p>
                      <a:pPr marL="177800" indent="-177800"/>
                      <a:r>
                        <a:rPr kumimoji="1" lang="ja-JP" altLang="en-US" sz="1600" dirty="0">
                          <a:latin typeface="BIZ UDPゴシック" panose="020B0400000000000000" pitchFamily="50" charset="-128"/>
                          <a:ea typeface="BIZ UDPゴシック" panose="020B0400000000000000" pitchFamily="50" charset="-128"/>
                        </a:rPr>
                        <a:t>＊重傷：交通事故によって負傷し、</a:t>
                      </a:r>
                      <a:endParaRPr kumimoji="1" lang="en-US" altLang="ja-JP" sz="1600" dirty="0">
                        <a:latin typeface="BIZ UDPゴシック" panose="020B0400000000000000" pitchFamily="50" charset="-128"/>
                        <a:ea typeface="BIZ UDPゴシック" panose="020B0400000000000000" pitchFamily="50" charset="-128"/>
                      </a:endParaRPr>
                    </a:p>
                    <a:p>
                      <a:pPr marL="177800" indent="-177800"/>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か月</a:t>
                      </a:r>
                      <a:r>
                        <a:rPr kumimoji="1" lang="en-US" altLang="ja-JP" sz="1600" dirty="0">
                          <a:latin typeface="BIZ UDPゴシック" panose="020B0400000000000000" pitchFamily="50" charset="-128"/>
                          <a:ea typeface="BIZ UDPゴシック" panose="020B0400000000000000" pitchFamily="50" charset="-128"/>
                        </a:rPr>
                        <a:t>(30</a:t>
                      </a:r>
                      <a:r>
                        <a:rPr kumimoji="1" lang="ja-JP" altLang="en-US" sz="1600" dirty="0">
                          <a:latin typeface="BIZ UDPゴシック" panose="020B0400000000000000" pitchFamily="50" charset="-128"/>
                          <a:ea typeface="BIZ UDPゴシック" panose="020B0400000000000000" pitchFamily="50" charset="-128"/>
                        </a:rPr>
                        <a:t>日</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以上の治療を要する場合。</a:t>
                      </a:r>
                    </a:p>
                  </a:txBody>
                  <a:tcPr/>
                </a:tc>
                <a:extLst>
                  <a:ext uri="{0D108BD9-81ED-4DB2-BD59-A6C34878D82A}">
                    <a16:rowId xmlns:a16="http://schemas.microsoft.com/office/drawing/2014/main" val="3564723544"/>
                  </a:ext>
                </a:extLst>
              </a:tr>
              <a:tr h="515969">
                <a:tc>
                  <a:txBody>
                    <a:bodyPr/>
                    <a:lstStyle/>
                    <a:p>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軽傷者</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FFFFCC"/>
                    </a:solidFill>
                  </a:tcPr>
                </a:tc>
                <a:tc>
                  <a:txBody>
                    <a:bodyPr/>
                    <a:lstStyle/>
                    <a:p>
                      <a:pPr algn="r"/>
                      <a:r>
                        <a:rPr kumimoji="1" lang="en-US" altLang="ja-JP" sz="1600" dirty="0">
                          <a:latin typeface="BIZ UDPゴシック" panose="020B0400000000000000" pitchFamily="50" charset="-128"/>
                          <a:ea typeface="BIZ UDPゴシック" panose="020B0400000000000000" pitchFamily="50" charset="-128"/>
                        </a:rPr>
                        <a:t>33</a:t>
                      </a:r>
                      <a:r>
                        <a:rPr kumimoji="1" lang="ja-JP" altLang="en-US" sz="1600" dirty="0">
                          <a:latin typeface="BIZ UDPゴシック" panose="020B0400000000000000" pitchFamily="50" charset="-128"/>
                          <a:ea typeface="BIZ UDPゴシック" panose="020B0400000000000000" pitchFamily="50" charset="-128"/>
                        </a:rPr>
                        <a:t>万</a:t>
                      </a:r>
                      <a:r>
                        <a:rPr kumimoji="1" lang="en-US" altLang="ja-JP" sz="1600" dirty="0">
                          <a:latin typeface="BIZ UDPゴシック" panose="020B0400000000000000" pitchFamily="50" charset="-128"/>
                          <a:ea typeface="BIZ UDPゴシック" panose="020B0400000000000000" pitchFamily="50" charset="-128"/>
                        </a:rPr>
                        <a:t>0,574</a:t>
                      </a:r>
                      <a:r>
                        <a:rPr kumimoji="1" lang="ja-JP" altLang="en-US" sz="1600" dirty="0">
                          <a:latin typeface="BIZ UDPゴシック" panose="020B0400000000000000" pitchFamily="50" charset="-128"/>
                          <a:ea typeface="BIZ UDPゴシック" panose="020B0400000000000000" pitchFamily="50" charset="-128"/>
                        </a:rPr>
                        <a:t>人</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＊軽傷：交通事故によって負傷し、</a:t>
                      </a:r>
                      <a:endParaRPr kumimoji="1" lang="en-US" altLang="ja-JP" sz="1600" dirty="0">
                        <a:latin typeface="BIZ UDPゴシック" panose="020B0400000000000000" pitchFamily="50" charset="-128"/>
                        <a:ea typeface="BIZ UDPゴシック" panose="020B0400000000000000" pitchFamily="50" charset="-128"/>
                      </a:endParaRP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か月</a:t>
                      </a:r>
                      <a:r>
                        <a:rPr kumimoji="1" lang="en-US" altLang="ja-JP" sz="1600" dirty="0">
                          <a:latin typeface="BIZ UDPゴシック" panose="020B0400000000000000" pitchFamily="50" charset="-128"/>
                          <a:ea typeface="BIZ UDPゴシック" panose="020B0400000000000000" pitchFamily="50" charset="-128"/>
                        </a:rPr>
                        <a:t>(30</a:t>
                      </a:r>
                      <a:r>
                        <a:rPr kumimoji="1" lang="ja-JP" altLang="en-US" sz="1600" dirty="0">
                          <a:latin typeface="BIZ UDPゴシック" panose="020B0400000000000000" pitchFamily="50" charset="-128"/>
                          <a:ea typeface="BIZ UDPゴシック" panose="020B0400000000000000" pitchFamily="50" charset="-128"/>
                        </a:rPr>
                        <a:t>日</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未満の治療を要する場合。</a:t>
                      </a:r>
                    </a:p>
                  </a:txBody>
                  <a:tcPr/>
                </a:tc>
                <a:extLst>
                  <a:ext uri="{0D108BD9-81ED-4DB2-BD59-A6C34878D82A}">
                    <a16:rowId xmlns:a16="http://schemas.microsoft.com/office/drawing/2014/main" val="1783165490"/>
                  </a:ext>
                </a:extLst>
              </a:tr>
              <a:tr h="515969">
                <a:tc gridSpan="3">
                  <a:txBody>
                    <a:bodyPr/>
                    <a:lstStyle/>
                    <a:p>
                      <a:pPr eaLnBrk="1" hangingPunct="1">
                        <a:spcBef>
                          <a:spcPct val="0"/>
                        </a:spcBef>
                        <a:buNone/>
                      </a:pPr>
                      <a:r>
                        <a:rPr lang="ja-JP" altLang="en-US" sz="1200" kern="0" dirty="0">
                          <a:solidFill>
                            <a:srgbClr val="0000FF"/>
                          </a:solidFill>
                          <a:latin typeface="BIZ UDゴシック" panose="020B0400000000000000" pitchFamily="49" charset="-128"/>
                          <a:ea typeface="BIZ UDゴシック" panose="020B0400000000000000" pitchFamily="49" charset="-128"/>
                        </a:rPr>
                        <a:t>＜出典＞警察庁交通局「令和４年中の交通事故発生状況」</a:t>
                      </a:r>
                      <a:r>
                        <a:rPr lang="en-US" altLang="ja-JP" sz="1200" kern="0" dirty="0">
                          <a:solidFill>
                            <a:srgbClr val="0000FF"/>
                          </a:solidFill>
                          <a:latin typeface="BIZ UDゴシック" panose="020B0400000000000000" pitchFamily="49" charset="-128"/>
                          <a:ea typeface="BIZ UDゴシック" panose="020B0400000000000000" pitchFamily="49" charset="-128"/>
                        </a:rPr>
                        <a:t>(2023</a:t>
                      </a:r>
                      <a:r>
                        <a:rPr lang="ja-JP" altLang="en-US" sz="1200" kern="0" dirty="0">
                          <a:solidFill>
                            <a:srgbClr val="0000FF"/>
                          </a:solidFill>
                          <a:latin typeface="BIZ UDゴシック" panose="020B0400000000000000" pitchFamily="49" charset="-128"/>
                          <a:ea typeface="BIZ UDゴシック" panose="020B0400000000000000" pitchFamily="49" charset="-128"/>
                        </a:rPr>
                        <a:t>年</a:t>
                      </a:r>
                      <a:r>
                        <a:rPr lang="en-US" altLang="ja-JP" sz="1200" kern="0" dirty="0">
                          <a:solidFill>
                            <a:srgbClr val="0000FF"/>
                          </a:solidFill>
                          <a:latin typeface="BIZ UDゴシック" panose="020B0400000000000000" pitchFamily="49" charset="-128"/>
                          <a:ea typeface="BIZ UDゴシック" panose="020B0400000000000000" pitchFamily="49" charset="-128"/>
                        </a:rPr>
                        <a:t>3</a:t>
                      </a:r>
                      <a:r>
                        <a:rPr lang="ja-JP" altLang="en-US" sz="1200" kern="0" dirty="0">
                          <a:solidFill>
                            <a:srgbClr val="0000FF"/>
                          </a:solidFill>
                          <a:latin typeface="BIZ UDゴシック" panose="020B0400000000000000" pitchFamily="49" charset="-128"/>
                          <a:ea typeface="BIZ UDゴシック" panose="020B0400000000000000" pitchFamily="49" charset="-128"/>
                        </a:rPr>
                        <a:t>月</a:t>
                      </a:r>
                      <a:r>
                        <a:rPr lang="en-US" altLang="ja-JP" sz="1200" kern="0" dirty="0">
                          <a:solidFill>
                            <a:srgbClr val="0000FF"/>
                          </a:solidFill>
                          <a:latin typeface="BIZ UDゴシック" panose="020B0400000000000000" pitchFamily="49" charset="-128"/>
                          <a:ea typeface="BIZ UDゴシック" panose="020B0400000000000000" pitchFamily="49" charset="-128"/>
                        </a:rPr>
                        <a:t>2</a:t>
                      </a:r>
                      <a:r>
                        <a:rPr lang="ja-JP" altLang="en-US" sz="1200" kern="0" dirty="0">
                          <a:solidFill>
                            <a:srgbClr val="0000FF"/>
                          </a:solidFill>
                          <a:latin typeface="BIZ UDゴシック" panose="020B0400000000000000" pitchFamily="49" charset="-128"/>
                          <a:ea typeface="BIZ UDゴシック" panose="020B0400000000000000" pitchFamily="49" charset="-128"/>
                        </a:rPr>
                        <a:t>日公表</a:t>
                      </a:r>
                      <a:r>
                        <a:rPr lang="en-US" altLang="ja-JP" sz="1200" kern="0" dirty="0">
                          <a:solidFill>
                            <a:srgbClr val="0000FF"/>
                          </a:solidFill>
                          <a:latin typeface="BIZ UDゴシック" panose="020B0400000000000000" pitchFamily="49" charset="-128"/>
                          <a:ea typeface="BIZ UDゴシック" panose="020B0400000000000000" pitchFamily="49" charset="-128"/>
                        </a:rPr>
                        <a:t>)1</a:t>
                      </a:r>
                      <a:r>
                        <a:rPr lang="ja-JP" altLang="en-US" sz="1200" kern="0" dirty="0">
                          <a:solidFill>
                            <a:srgbClr val="0000FF"/>
                          </a:solidFill>
                          <a:latin typeface="BIZ UDゴシック" panose="020B0400000000000000" pitchFamily="49" charset="-128"/>
                          <a:ea typeface="BIZ UDゴシック" panose="020B0400000000000000" pitchFamily="49" charset="-128"/>
                        </a:rPr>
                        <a:t>頁を基に作成。</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p>
                      <a:pPr marL="0" marR="0" lvl="0" indent="0" algn="l" defTabSz="685800" rtl="0" eaLnBrk="1" fontAlgn="auto" latinLnBrk="0" hangingPunct="1">
                        <a:lnSpc>
                          <a:spcPct val="100000"/>
                        </a:lnSpc>
                        <a:spcBef>
                          <a:spcPct val="0"/>
                        </a:spcBef>
                        <a:spcAft>
                          <a:spcPts val="0"/>
                        </a:spcAft>
                        <a:buClrTx/>
                        <a:buSzTx/>
                        <a:buFontTx/>
                        <a:buNone/>
                        <a:tabLst/>
                        <a:defRPr/>
                      </a:pPr>
                      <a:r>
                        <a:rPr lang="ja-JP" altLang="en-US" sz="1200" b="0" kern="0" dirty="0">
                          <a:solidFill>
                            <a:srgbClr val="FF3300"/>
                          </a:solidFill>
                          <a:latin typeface="BIZ UDゴシック" panose="020B0400000000000000" pitchFamily="49" charset="-128"/>
                          <a:ea typeface="BIZ UDゴシック" panose="020B0400000000000000" pitchFamily="49" charset="-128"/>
                        </a:rPr>
                        <a:t>＊問題１の正解⇒１：</a:t>
                      </a:r>
                      <a:r>
                        <a:rPr lang="en-US" altLang="ja-JP" sz="1200" b="0" kern="0" dirty="0">
                          <a:solidFill>
                            <a:srgbClr val="FF3300"/>
                          </a:solidFill>
                          <a:latin typeface="BIZ UDゴシック" panose="020B0400000000000000" pitchFamily="49" charset="-128"/>
                          <a:ea typeface="BIZ UDゴシック" panose="020B0400000000000000" pitchFamily="49" charset="-128"/>
                        </a:rPr>
                        <a:t>1</a:t>
                      </a:r>
                      <a:r>
                        <a:rPr lang="ja-JP" altLang="en-US" sz="1200" b="0" kern="0" dirty="0">
                          <a:solidFill>
                            <a:srgbClr val="FF3300"/>
                          </a:solidFill>
                          <a:latin typeface="BIZ UDゴシック" panose="020B0400000000000000" pitchFamily="49" charset="-128"/>
                          <a:ea typeface="BIZ UDゴシック" panose="020B0400000000000000" pitchFamily="49" charset="-128"/>
                        </a:rPr>
                        <a:t>分</a:t>
                      </a:r>
                      <a:r>
                        <a:rPr lang="en-US" altLang="ja-JP" sz="1200" b="0" kern="0" dirty="0">
                          <a:solidFill>
                            <a:srgbClr val="FF3300"/>
                          </a:solidFill>
                          <a:latin typeface="BIZ UDゴシック" panose="020B0400000000000000" pitchFamily="49" charset="-128"/>
                          <a:ea typeface="BIZ UDゴシック" panose="020B0400000000000000" pitchFamily="49" charset="-128"/>
                        </a:rPr>
                        <a:t>45</a:t>
                      </a:r>
                      <a:r>
                        <a:rPr lang="ja-JP" altLang="en-US" sz="1200" b="0" kern="0" dirty="0">
                          <a:solidFill>
                            <a:srgbClr val="FF3300"/>
                          </a:solidFill>
                          <a:latin typeface="BIZ UDゴシック" panose="020B0400000000000000" pitchFamily="49" charset="-128"/>
                          <a:ea typeface="BIZ UDゴシック" panose="020B0400000000000000" pitchFamily="49" charset="-128"/>
                        </a:rPr>
                        <a:t>秒に１件</a:t>
                      </a:r>
                      <a:endParaRPr lang="en-US" altLang="ja-JP" sz="1200" b="0" kern="0" dirty="0">
                        <a:solidFill>
                          <a:srgbClr val="FF3300"/>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noFill/>
                  </a:tcPr>
                </a:tc>
                <a:tc hMerge="1">
                  <a:txBody>
                    <a:bodyPr/>
                    <a:lstStyle/>
                    <a:p>
                      <a:pPr algn="r"/>
                      <a:endParaRPr kumimoji="1" lang="ja-JP" altLang="en-US" sz="1600" dirty="0">
                        <a:latin typeface="BIZ UDPゴシック" panose="020B0400000000000000" pitchFamily="50" charset="-128"/>
                        <a:ea typeface="BIZ UDPゴシック" panose="020B0400000000000000" pitchFamily="50" charset="-128"/>
                      </a:endParaRPr>
                    </a:p>
                  </a:txBody>
                  <a:tcPr/>
                </a:tc>
                <a:tc hMerge="1">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65682112"/>
                  </a:ext>
                </a:extLst>
              </a:tr>
            </a:tbl>
          </a:graphicData>
        </a:graphic>
      </p:graphicFrame>
      <p:pic>
        <p:nvPicPr>
          <p:cNvPr id="15" name="Picture 8" descr="step2_st01_img03">
            <a:extLst>
              <a:ext uri="{FF2B5EF4-FFF2-40B4-BE49-F238E27FC236}">
                <a16:creationId xmlns:a16="http://schemas.microsoft.com/office/drawing/2014/main" id="{9A0B9882-1180-4A0A-8ED8-FEB3CCDF5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330" y="1514754"/>
            <a:ext cx="1472151" cy="13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a:extLst>
              <a:ext uri="{FF2B5EF4-FFF2-40B4-BE49-F238E27FC236}">
                <a16:creationId xmlns:a16="http://schemas.microsoft.com/office/drawing/2014/main" id="{F9D09E50-1CB2-4E7D-A8BB-6897B439A493}"/>
              </a:ext>
            </a:extLst>
          </p:cNvPr>
          <p:cNvSpPr>
            <a:spLocks noChangeArrowheads="1"/>
          </p:cNvSpPr>
          <p:nvPr/>
        </p:nvSpPr>
        <p:spPr bwMode="auto">
          <a:xfrm>
            <a:off x="338266" y="152533"/>
            <a:ext cx="8468104"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 身の回りのリスク</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052191874"/>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a16="http://schemas.microsoft.com/office/drawing/2014/main" id="{C4231844-2179-453C-8CDC-01EE25F1BA19}"/>
              </a:ext>
            </a:extLst>
          </p:cNvPr>
          <p:cNvSpPr txBox="1">
            <a:spLocks noChangeArrowheads="1"/>
          </p:cNvSpPr>
          <p:nvPr/>
        </p:nvSpPr>
        <p:spPr bwMode="auto">
          <a:xfrm>
            <a:off x="283026" y="850332"/>
            <a:ext cx="8477905"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海外旅行保険</a:t>
            </a:r>
            <a:endParaRPr lang="en-US" altLang="ja-JP" sz="2400" dirty="0">
              <a:latin typeface="BIZ UDPゴシック" panose="020B0400000000000000" pitchFamily="50" charset="-128"/>
              <a:ea typeface="BIZ UDPゴシック" panose="020B0400000000000000" pitchFamily="50" charset="-128"/>
            </a:endParaRPr>
          </a:p>
        </p:txBody>
      </p:sp>
      <p:sp>
        <p:nvSpPr>
          <p:cNvPr id="11" name="スライド番号プレースホルダー 2">
            <a:extLst>
              <a:ext uri="{FF2B5EF4-FFF2-40B4-BE49-F238E27FC236}">
                <a16:creationId xmlns:a16="http://schemas.microsoft.com/office/drawing/2014/main" id="{BC712405-0024-4C58-8861-79C9A6A08583}"/>
              </a:ext>
            </a:extLst>
          </p:cNvPr>
          <p:cNvSpPr txBox="1">
            <a:spLocks/>
          </p:cNvSpPr>
          <p:nvPr/>
        </p:nvSpPr>
        <p:spPr>
          <a:xfrm>
            <a:off x="8030577" y="6476484"/>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40</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6" name="Rectangle 7">
            <a:extLst>
              <a:ext uri="{FF2B5EF4-FFF2-40B4-BE49-F238E27FC236}">
                <a16:creationId xmlns:a16="http://schemas.microsoft.com/office/drawing/2014/main" id="{BF1BEDB2-E8AD-4245-B0A3-DFEA33D9A701}"/>
              </a:ext>
            </a:extLst>
          </p:cNvPr>
          <p:cNvSpPr>
            <a:spLocks noChangeArrowheads="1"/>
          </p:cNvSpPr>
          <p:nvPr/>
        </p:nvSpPr>
        <p:spPr bwMode="auto">
          <a:xfrm>
            <a:off x="283026" y="156743"/>
            <a:ext cx="8477905"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6.</a:t>
            </a:r>
            <a:r>
              <a:rPr lang="ja-JP" altLang="en-US" b="1" dirty="0">
                <a:latin typeface="BIZ UDPゴシック" panose="020B0400000000000000" pitchFamily="50" charset="-128"/>
                <a:ea typeface="BIZ UDPゴシック" panose="020B0400000000000000" pitchFamily="50" charset="-128"/>
              </a:rPr>
              <a:t> 海外旅行の保険</a:t>
            </a:r>
            <a:endParaRPr lang="ko-KR" altLang="en-US" b="1" dirty="0">
              <a:latin typeface="BIZ UDPゴシック" panose="020B0400000000000000" pitchFamily="50" charset="-128"/>
              <a:ea typeface="+mj-ea"/>
            </a:endParaRPr>
          </a:p>
        </p:txBody>
      </p:sp>
      <p:graphicFrame>
        <p:nvGraphicFramePr>
          <p:cNvPr id="3" name="表 2">
            <a:extLst>
              <a:ext uri="{FF2B5EF4-FFF2-40B4-BE49-F238E27FC236}">
                <a16:creationId xmlns:a16="http://schemas.microsoft.com/office/drawing/2014/main" id="{3088BC32-AACA-3C33-BE3B-895B71E271A1}"/>
              </a:ext>
            </a:extLst>
          </p:cNvPr>
          <p:cNvGraphicFramePr>
            <a:graphicFrameLocks noGrp="1"/>
          </p:cNvGraphicFramePr>
          <p:nvPr>
            <p:extLst>
              <p:ext uri="{D42A27DB-BD31-4B8C-83A1-F6EECF244321}">
                <p14:modId xmlns:p14="http://schemas.microsoft.com/office/powerpoint/2010/main" val="1326753927"/>
              </p:ext>
            </p:extLst>
          </p:nvPr>
        </p:nvGraphicFramePr>
        <p:xfrm>
          <a:off x="283026" y="1399218"/>
          <a:ext cx="8477905" cy="5120640"/>
        </p:xfrm>
        <a:graphic>
          <a:graphicData uri="http://schemas.openxmlformats.org/drawingml/2006/table">
            <a:tbl>
              <a:tblPr firstRow="1" bandRow="1">
                <a:tableStyleId>{5940675A-B579-460E-94D1-54222C63F5DA}</a:tableStyleId>
              </a:tblPr>
              <a:tblGrid>
                <a:gridCol w="8477905">
                  <a:extLst>
                    <a:ext uri="{9D8B030D-6E8A-4147-A177-3AD203B41FA5}">
                      <a16:colId xmlns:a16="http://schemas.microsoft.com/office/drawing/2014/main" val="1605993248"/>
                    </a:ext>
                  </a:extLst>
                </a:gridCol>
              </a:tblGrid>
              <a:tr h="330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chemeClr val="tx1"/>
                          </a:solidFill>
                          <a:latin typeface="BIZ UDPゴシック" panose="020B0400000000000000" pitchFamily="50" charset="-128"/>
                          <a:ea typeface="BIZ UDPゴシック" panose="020B0400000000000000" pitchFamily="50" charset="-128"/>
                        </a:rPr>
                        <a:t>▼概要</a:t>
                      </a:r>
                      <a:endParaRPr lang="en-US" altLang="ja-JP" sz="1600" b="0" dirty="0">
                        <a:solidFill>
                          <a:schemeClr val="tx1"/>
                        </a:solidFill>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1281889630"/>
                  </a:ext>
                </a:extLst>
              </a:tr>
              <a:tr h="571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solidFill>
                            <a:srgbClr val="FF0000"/>
                          </a:solidFill>
                          <a:latin typeface="BIZ UDPゴシック" panose="020B0400000000000000" pitchFamily="50" charset="-128"/>
                          <a:ea typeface="BIZ UDPゴシック" panose="020B0400000000000000" pitchFamily="50" charset="-128"/>
                        </a:rPr>
                        <a:t>　</a:t>
                      </a:r>
                      <a:r>
                        <a:rPr lang="ja-JP" altLang="en-US" sz="1600" b="0" dirty="0">
                          <a:latin typeface="BIZ UDPゴシック" panose="020B0400000000000000" pitchFamily="50" charset="-128"/>
                          <a:ea typeface="BIZ UDPゴシック" panose="020B0400000000000000" pitchFamily="50" charset="-128"/>
                        </a:rPr>
                        <a:t>海外旅行を目的として住居を出発してから帰るまでの</a:t>
                      </a:r>
                      <a:r>
                        <a:rPr lang="ja-JP" altLang="en-US" sz="1600" b="0" u="sng" dirty="0">
                          <a:solidFill>
                            <a:srgbClr val="FF0000"/>
                          </a:solidFill>
                          <a:latin typeface="BIZ UDPゴシック" panose="020B0400000000000000" pitchFamily="50" charset="-128"/>
                          <a:ea typeface="BIZ UDPゴシック" panose="020B0400000000000000" pitchFamily="50" charset="-128"/>
                        </a:rPr>
                        <a:t>旅行行程中に被った損害を補償</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空港で加入した場合には、加入時点から補償</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err="1">
                          <a:latin typeface="BIZ UDPゴシック" panose="020B0400000000000000" pitchFamily="50" charset="-128"/>
                          <a:ea typeface="BIZ UDPゴシック" panose="020B0400000000000000" pitchFamily="50" charset="-128"/>
                        </a:rPr>
                        <a:t>。</a:t>
                      </a:r>
                      <a:endParaRPr lang="en-US" altLang="ja-JP" sz="1600" b="0" dirty="0">
                        <a:solidFill>
                          <a:srgbClr val="FF0000"/>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536369774"/>
                  </a:ext>
                </a:extLst>
              </a:tr>
              <a:tr h="330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▼補償する主なリスク</a:t>
                      </a:r>
                      <a:endParaRPr lang="en-US" altLang="ja-JP" sz="1600" b="0" dirty="0">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3022574787"/>
                  </a:ext>
                </a:extLst>
              </a:tr>
              <a:tr h="330681">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 </a:t>
                      </a:r>
                      <a:r>
                        <a:rPr lang="en-US" altLang="ja-JP" sz="1600" b="0" dirty="0">
                          <a:latin typeface="BIZ UDPゴシック" panose="020B0400000000000000" pitchFamily="50" charset="-128"/>
                          <a:ea typeface="BIZ UDPゴシック" panose="020B0400000000000000" pitchFamily="50" charset="-128"/>
                        </a:rPr>
                        <a:t>1. </a:t>
                      </a:r>
                      <a:r>
                        <a:rPr lang="ja-JP" altLang="en-US" sz="1600" b="0" dirty="0">
                          <a:latin typeface="BIZ UDPゴシック" panose="020B0400000000000000" pitchFamily="50" charset="-128"/>
                          <a:ea typeface="BIZ UDPゴシック" panose="020B0400000000000000" pitchFamily="50" charset="-128"/>
                        </a:rPr>
                        <a:t>傷害</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死亡・後遺障害、治療費用</a:t>
                      </a:r>
                      <a:r>
                        <a:rPr lang="en-US" altLang="ja-JP" sz="1600" b="0" dirty="0">
                          <a:latin typeface="BIZ UDPゴシック" panose="020B0400000000000000" pitchFamily="50" charset="-128"/>
                          <a:ea typeface="BIZ UDPゴシック" panose="020B0400000000000000" pitchFamily="50" charset="-128"/>
                        </a:rPr>
                        <a:t>)</a:t>
                      </a:r>
                    </a:p>
                  </a:txBody>
                  <a:tcPr/>
                </a:tc>
                <a:extLst>
                  <a:ext uri="{0D108BD9-81ED-4DB2-BD59-A6C34878D82A}">
                    <a16:rowId xmlns:a16="http://schemas.microsoft.com/office/drawing/2014/main" val="665906921"/>
                  </a:ext>
                </a:extLst>
              </a:tr>
              <a:tr h="571176">
                <a:tc>
                  <a:txBody>
                    <a:bodyPr/>
                    <a:lstStyle/>
                    <a:p>
                      <a:pPr marL="441325" indent="-441325" eaLnBrk="1" hangingPunct="1">
                        <a:spcBef>
                          <a:spcPts val="0"/>
                        </a:spcBef>
                        <a:buClrTx/>
                        <a:buSzTx/>
                        <a:buNone/>
                        <a:defRPr/>
                      </a:pPr>
                      <a:r>
                        <a:rPr lang="ja-JP" altLang="en-US" sz="1600" b="0" dirty="0">
                          <a:latin typeface="BIZ UDPゴシック" panose="020B0400000000000000" pitchFamily="50" charset="-128"/>
                          <a:ea typeface="BIZ UDPゴシック" panose="020B0400000000000000" pitchFamily="50" charset="-128"/>
                        </a:rPr>
                        <a:t> </a:t>
                      </a:r>
                      <a:r>
                        <a:rPr lang="en-US" altLang="ja-JP" sz="1600" b="0" dirty="0">
                          <a:latin typeface="BIZ UDPゴシック" panose="020B0400000000000000" pitchFamily="50" charset="-128"/>
                          <a:ea typeface="BIZ UDPゴシック" panose="020B0400000000000000" pitchFamily="50" charset="-128"/>
                        </a:rPr>
                        <a:t>2. </a:t>
                      </a:r>
                      <a:r>
                        <a:rPr lang="ja-JP" altLang="en-US" sz="1600" b="0" u="sng" dirty="0">
                          <a:solidFill>
                            <a:srgbClr val="FF0000"/>
                          </a:solidFill>
                          <a:latin typeface="BIZ UDPゴシック" panose="020B0400000000000000" pitchFamily="50" charset="-128"/>
                          <a:ea typeface="BIZ UDPゴシック" panose="020B0400000000000000" pitchFamily="50" charset="-128"/>
                        </a:rPr>
                        <a:t>疾病</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r>
                        <a:rPr lang="ja-JP" altLang="en-US" sz="1600" b="0" u="sng" dirty="0">
                          <a:solidFill>
                            <a:srgbClr val="FF0000"/>
                          </a:solidFill>
                          <a:latin typeface="BIZ UDPゴシック" panose="020B0400000000000000" pitchFamily="50" charset="-128"/>
                          <a:ea typeface="BIZ UDPゴシック" panose="020B0400000000000000" pitchFamily="50" charset="-128"/>
                        </a:rPr>
                        <a:t>死亡、治療費用</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p>
                      <a:pPr marL="441325" indent="-441325" eaLnBrk="1" hangingPunct="1">
                        <a:spcBef>
                          <a:spcPts val="0"/>
                        </a:spcBef>
                        <a:buClrTx/>
                        <a:buSzTx/>
                        <a:buNone/>
                        <a:defRPr/>
                      </a:pPr>
                      <a:r>
                        <a:rPr lang="ja-JP" altLang="en-US" sz="1600" b="0" dirty="0">
                          <a:latin typeface="BIZ UDPゴシック" panose="020B0400000000000000" pitchFamily="50" charset="-128"/>
                          <a:ea typeface="BIZ UDPゴシック" panose="020B0400000000000000" pitchFamily="50" charset="-128"/>
                        </a:rPr>
                        <a:t>　　他の傷害保険と異なり病気も補償。</a:t>
                      </a:r>
                      <a:r>
                        <a:rPr lang="ja-JP" altLang="en-US" sz="1600" b="0" u="sng" dirty="0">
                          <a:solidFill>
                            <a:srgbClr val="FF0000"/>
                          </a:solidFill>
                          <a:latin typeface="BIZ UDPゴシック" panose="020B0400000000000000" pitchFamily="50" charset="-128"/>
                          <a:ea typeface="BIZ UDPゴシック" panose="020B0400000000000000" pitchFamily="50" charset="-128"/>
                        </a:rPr>
                        <a:t>治療費用は定額ではなく、実費で補償</a:t>
                      </a:r>
                      <a:r>
                        <a:rPr lang="ja-JP" altLang="en-US" sz="1600" b="0" dirty="0">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796375320"/>
                  </a:ext>
                </a:extLst>
              </a:tr>
              <a:tr h="330681">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 </a:t>
                      </a:r>
                      <a:r>
                        <a:rPr lang="en-US" altLang="ja-JP" sz="1600" b="0" dirty="0">
                          <a:latin typeface="BIZ UDPゴシック" panose="020B0400000000000000" pitchFamily="50" charset="-128"/>
                          <a:ea typeface="BIZ UDPゴシック" panose="020B0400000000000000" pitchFamily="50" charset="-128"/>
                        </a:rPr>
                        <a:t>3. </a:t>
                      </a:r>
                      <a:r>
                        <a:rPr lang="ja-JP" altLang="en-US" sz="1600" b="0" dirty="0">
                          <a:latin typeface="BIZ UDPゴシック" panose="020B0400000000000000" pitchFamily="50" charset="-128"/>
                          <a:ea typeface="BIZ UDPゴシック" panose="020B0400000000000000" pitchFamily="50" charset="-128"/>
                        </a:rPr>
                        <a:t>救援者費用／</a:t>
                      </a:r>
                      <a:r>
                        <a:rPr lang="en-US" altLang="ja-JP" sz="1600" b="0" dirty="0">
                          <a:latin typeface="BIZ UDPゴシック" panose="020B0400000000000000" pitchFamily="50" charset="-128"/>
                          <a:ea typeface="BIZ UDPゴシック" panose="020B0400000000000000" pitchFamily="50" charset="-128"/>
                        </a:rPr>
                        <a:t>4. </a:t>
                      </a:r>
                      <a:r>
                        <a:rPr lang="ja-JP" altLang="en-US" sz="1600" b="0" dirty="0">
                          <a:latin typeface="BIZ UDPゴシック" panose="020B0400000000000000" pitchFamily="50" charset="-128"/>
                          <a:ea typeface="BIZ UDPゴシック" panose="020B0400000000000000" pitchFamily="50" charset="-128"/>
                        </a:rPr>
                        <a:t>携行品損害／ </a:t>
                      </a:r>
                      <a:r>
                        <a:rPr lang="en-US" altLang="ja-JP" sz="1600" b="0" dirty="0">
                          <a:latin typeface="BIZ UDPゴシック" panose="020B0400000000000000" pitchFamily="50" charset="-128"/>
                          <a:ea typeface="BIZ UDPゴシック" panose="020B0400000000000000" pitchFamily="50" charset="-128"/>
                        </a:rPr>
                        <a:t>5. </a:t>
                      </a:r>
                      <a:r>
                        <a:rPr lang="ja-JP" altLang="en-US" sz="1600" b="0" dirty="0">
                          <a:latin typeface="BIZ UDPゴシック" panose="020B0400000000000000" pitchFamily="50" charset="-128"/>
                          <a:ea typeface="BIZ UDPゴシック" panose="020B0400000000000000" pitchFamily="50" charset="-128"/>
                        </a:rPr>
                        <a:t>賠償責任／ </a:t>
                      </a:r>
                      <a:r>
                        <a:rPr lang="en-US" altLang="ja-JP" sz="1600" b="0" dirty="0">
                          <a:latin typeface="BIZ UDPゴシック" panose="020B0400000000000000" pitchFamily="50" charset="-128"/>
                          <a:ea typeface="BIZ UDPゴシック" panose="020B0400000000000000" pitchFamily="50" charset="-128"/>
                        </a:rPr>
                        <a:t>6. </a:t>
                      </a:r>
                      <a:r>
                        <a:rPr lang="ja-JP" altLang="en-US" sz="1600" b="0" dirty="0">
                          <a:latin typeface="BIZ UDPゴシック" panose="020B0400000000000000" pitchFamily="50" charset="-128"/>
                          <a:ea typeface="BIZ UDPゴシック" panose="020B0400000000000000" pitchFamily="50" charset="-128"/>
                        </a:rPr>
                        <a:t>航空機遅延・手荷物遅延費用など</a:t>
                      </a:r>
                      <a:endParaRPr lang="en-US" altLang="ja-JP" sz="1600" b="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98666036"/>
                  </a:ext>
                </a:extLst>
              </a:tr>
              <a:tr h="330681">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病院の手配、治療費の支払代行、現地スタッフの付添等の</a:t>
                      </a:r>
                      <a:r>
                        <a:rPr lang="ja-JP" altLang="en-US" sz="1600" b="0" u="sng" dirty="0">
                          <a:solidFill>
                            <a:srgbClr val="FF0000"/>
                          </a:solidFill>
                          <a:latin typeface="BIZ UDPゴシック" panose="020B0400000000000000" pitchFamily="50" charset="-128"/>
                          <a:ea typeface="BIZ UDPゴシック" panose="020B0400000000000000" pitchFamily="50" charset="-128"/>
                        </a:rPr>
                        <a:t>付帯サービスあり</a:t>
                      </a:r>
                      <a:r>
                        <a:rPr lang="ja-JP" altLang="en-US" sz="1600" b="0" dirty="0">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1450558319"/>
                  </a:ext>
                </a:extLst>
              </a:tr>
              <a:tr h="330681">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▼留意点</a:t>
                      </a:r>
                      <a:endParaRPr lang="en-US" altLang="ja-JP" sz="1600" b="0" dirty="0">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2711653273"/>
                  </a:ext>
                </a:extLst>
              </a:tr>
              <a:tr h="751547">
                <a:tc>
                  <a:txBody>
                    <a:bodyPr/>
                    <a:lstStyle/>
                    <a:p>
                      <a:pPr marL="177800" indent="-177800" eaLnBrk="1" hangingPunct="1">
                        <a:spcBef>
                          <a:spcPts val="0"/>
                        </a:spcBef>
                        <a:buClrTx/>
                        <a:buSzTx/>
                        <a:buFontTx/>
                        <a:buNone/>
                        <a:defRPr/>
                      </a:pPr>
                      <a:r>
                        <a:rPr lang="ja-JP" altLang="en-US" sz="1600" b="0" dirty="0">
                          <a:latin typeface="BIZ UDPゴシック" panose="020B0400000000000000" pitchFamily="50" charset="-128"/>
                          <a:ea typeface="BIZ UDPゴシック" panose="020B0400000000000000" pitchFamily="50" charset="-128"/>
                        </a:rPr>
                        <a:t>・海外では、日本に比べ、</a:t>
                      </a:r>
                      <a:r>
                        <a:rPr lang="ja-JP" altLang="en-US" sz="1600" b="0" u="sng" dirty="0">
                          <a:solidFill>
                            <a:srgbClr val="FF0000"/>
                          </a:solidFill>
                          <a:latin typeface="BIZ UDPゴシック" panose="020B0400000000000000" pitchFamily="50" charset="-128"/>
                          <a:ea typeface="BIZ UDPゴシック" panose="020B0400000000000000" pitchFamily="50" charset="-128"/>
                        </a:rPr>
                        <a:t>入院・手術費用などの医療費が高額になるのが一般的</a:t>
                      </a:r>
                      <a:r>
                        <a:rPr lang="ja-JP" altLang="en-US" sz="1600" b="0" dirty="0">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p>
                      <a:pPr marL="177800" indent="-177800" eaLnBrk="1" hangingPunct="1">
                        <a:spcBef>
                          <a:spcPts val="0"/>
                        </a:spcBef>
                        <a:buClrTx/>
                        <a:buSzTx/>
                        <a:buFontTx/>
                        <a:buNone/>
                        <a:defRPr/>
                      </a:pP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例</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虫垂炎手術の治療費</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平均入院日数</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：ハワイ</a:t>
                      </a:r>
                      <a:r>
                        <a:rPr lang="en-US" altLang="ja-JP" sz="1600" b="0" dirty="0">
                          <a:latin typeface="BIZ UDPゴシック" panose="020B0400000000000000" pitchFamily="50" charset="-128"/>
                          <a:ea typeface="BIZ UDPゴシック" panose="020B0400000000000000" pitchFamily="50" charset="-128"/>
                        </a:rPr>
                        <a:t>315</a:t>
                      </a:r>
                      <a:r>
                        <a:rPr lang="ja-JP" altLang="en-US" sz="1600" b="0" dirty="0">
                          <a:latin typeface="BIZ UDPゴシック" panose="020B0400000000000000" pitchFamily="50" charset="-128"/>
                          <a:ea typeface="BIZ UDPゴシック" panose="020B0400000000000000" pitchFamily="50" charset="-128"/>
                        </a:rPr>
                        <a:t>万円</a:t>
                      </a:r>
                      <a:r>
                        <a:rPr lang="en-US" altLang="ja-JP" sz="1600" b="0" dirty="0">
                          <a:latin typeface="BIZ UDPゴシック" panose="020B0400000000000000" pitchFamily="50" charset="-128"/>
                          <a:ea typeface="BIZ UDPゴシック" panose="020B0400000000000000" pitchFamily="50" charset="-128"/>
                        </a:rPr>
                        <a:t>(2</a:t>
                      </a:r>
                      <a:r>
                        <a:rPr lang="ja-JP" altLang="en-US" sz="1600" b="0" dirty="0">
                          <a:latin typeface="BIZ UDPゴシック" panose="020B0400000000000000" pitchFamily="50" charset="-128"/>
                          <a:ea typeface="BIZ UDPゴシック" panose="020B0400000000000000" pitchFamily="50" charset="-128"/>
                        </a:rPr>
                        <a:t>～</a:t>
                      </a:r>
                      <a:r>
                        <a:rPr lang="en-US" altLang="ja-JP" sz="1600" b="0" dirty="0">
                          <a:latin typeface="BIZ UDPゴシック" panose="020B0400000000000000" pitchFamily="50" charset="-128"/>
                          <a:ea typeface="BIZ UDPゴシック" panose="020B0400000000000000" pitchFamily="50" charset="-128"/>
                        </a:rPr>
                        <a:t>3</a:t>
                      </a:r>
                      <a:r>
                        <a:rPr lang="ja-JP" altLang="en-US" sz="1600" b="0" dirty="0">
                          <a:latin typeface="BIZ UDPゴシック" panose="020B0400000000000000" pitchFamily="50" charset="-128"/>
                          <a:ea typeface="BIZ UDPゴシック" panose="020B0400000000000000" pitchFamily="50" charset="-128"/>
                        </a:rPr>
                        <a:t>日間</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、日本</a:t>
                      </a:r>
                      <a:r>
                        <a:rPr lang="en-US" altLang="ja-JP" sz="1600" b="0" dirty="0">
                          <a:latin typeface="BIZ UDPゴシック" panose="020B0400000000000000" pitchFamily="50" charset="-128"/>
                          <a:ea typeface="BIZ UDPゴシック" panose="020B0400000000000000" pitchFamily="50" charset="-128"/>
                        </a:rPr>
                        <a:t>60</a:t>
                      </a:r>
                      <a:r>
                        <a:rPr lang="ja-JP" altLang="en-US" sz="1600" b="0" dirty="0">
                          <a:latin typeface="BIZ UDPゴシック" panose="020B0400000000000000" pitchFamily="50" charset="-128"/>
                          <a:ea typeface="BIZ UDPゴシック" panose="020B0400000000000000" pitchFamily="50" charset="-128"/>
                        </a:rPr>
                        <a:t>万円</a:t>
                      </a:r>
                      <a:r>
                        <a:rPr lang="en-US" altLang="ja-JP" sz="1600" b="0" dirty="0">
                          <a:latin typeface="BIZ UDPゴシック" panose="020B0400000000000000" pitchFamily="50" charset="-128"/>
                          <a:ea typeface="BIZ UDPゴシック" panose="020B0400000000000000" pitchFamily="50" charset="-128"/>
                        </a:rPr>
                        <a:t>(4</a:t>
                      </a:r>
                      <a:r>
                        <a:rPr lang="ja-JP" altLang="en-US" sz="1600" b="0" dirty="0">
                          <a:latin typeface="BIZ UDPゴシック" panose="020B0400000000000000" pitchFamily="50" charset="-128"/>
                          <a:ea typeface="BIZ UDPゴシック" panose="020B0400000000000000" pitchFamily="50" charset="-128"/>
                        </a:rPr>
                        <a:t>日間</a:t>
                      </a: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p>
                      <a:pPr marL="177800" indent="-177800" eaLnBrk="1" hangingPunct="1">
                        <a:spcBef>
                          <a:spcPts val="0"/>
                        </a:spcBef>
                        <a:buClrTx/>
                        <a:buSzTx/>
                        <a:buFontTx/>
                        <a:buNone/>
                        <a:defRPr/>
                      </a:pPr>
                      <a:r>
                        <a:rPr lang="ja-JP" altLang="en-US" sz="1200" b="0" dirty="0">
                          <a:solidFill>
                            <a:srgbClr val="0000FF"/>
                          </a:solidFill>
                          <a:latin typeface="BIZ UDPゴシック" panose="020B0400000000000000" pitchFamily="50" charset="-128"/>
                          <a:ea typeface="BIZ UDPゴシック" panose="020B0400000000000000" pitchFamily="50" charset="-128"/>
                        </a:rPr>
                        <a:t>　　　　＜出典＞ジェイアイ傷害火災保険株式会社ホームページ「海外の医療事情」</a:t>
                      </a:r>
                      <a:r>
                        <a:rPr lang="en-US" altLang="ja-JP" sz="1200" b="0" dirty="0">
                          <a:solidFill>
                            <a:srgbClr val="0000FF"/>
                          </a:solidFill>
                          <a:latin typeface="BIZ UDPゴシック" panose="020B0400000000000000" pitchFamily="50" charset="-128"/>
                          <a:ea typeface="BIZ UDPゴシック" panose="020B0400000000000000" pitchFamily="50" charset="-128"/>
                        </a:rPr>
                        <a:t>(2021</a:t>
                      </a:r>
                      <a:r>
                        <a:rPr lang="ja-JP" altLang="en-US" sz="1200" b="0" dirty="0">
                          <a:solidFill>
                            <a:srgbClr val="0000FF"/>
                          </a:solidFill>
                          <a:latin typeface="BIZ UDPゴシック" panose="020B0400000000000000" pitchFamily="50" charset="-128"/>
                          <a:ea typeface="BIZ UDPゴシック" panose="020B0400000000000000" pitchFamily="50" charset="-128"/>
                        </a:rPr>
                        <a:t>年</a:t>
                      </a:r>
                      <a:r>
                        <a:rPr lang="en-US" altLang="ja-JP" sz="1200" b="0" dirty="0">
                          <a:solidFill>
                            <a:srgbClr val="0000FF"/>
                          </a:solidFill>
                          <a:latin typeface="BIZ UDPゴシック" panose="020B0400000000000000" pitchFamily="50" charset="-128"/>
                          <a:ea typeface="BIZ UDPゴシック" panose="020B0400000000000000" pitchFamily="50" charset="-128"/>
                        </a:rPr>
                        <a:t>2</a:t>
                      </a:r>
                      <a:r>
                        <a:rPr lang="ja-JP" altLang="en-US" sz="1200" b="0" dirty="0">
                          <a:solidFill>
                            <a:srgbClr val="0000FF"/>
                          </a:solidFill>
                          <a:latin typeface="BIZ UDPゴシック" panose="020B0400000000000000" pitchFamily="50" charset="-128"/>
                          <a:ea typeface="BIZ UDPゴシック" panose="020B0400000000000000" pitchFamily="50" charset="-128"/>
                        </a:rPr>
                        <a:t>月時点</a:t>
                      </a:r>
                      <a:r>
                        <a:rPr lang="en-US" altLang="ja-JP" sz="1200" b="0" dirty="0">
                          <a:solidFill>
                            <a:srgbClr val="0000FF"/>
                          </a:solidFill>
                          <a:latin typeface="BIZ UDPゴシック" panose="020B0400000000000000" pitchFamily="50" charset="-128"/>
                          <a:ea typeface="BIZ UDPゴシック" panose="020B0400000000000000" pitchFamily="50" charset="-128"/>
                        </a:rPr>
                        <a:t>)</a:t>
                      </a:r>
                      <a:r>
                        <a:rPr lang="ja-JP" altLang="en-US" sz="1200" b="0" dirty="0">
                          <a:solidFill>
                            <a:srgbClr val="0000FF"/>
                          </a:solidFill>
                          <a:latin typeface="BIZ UDPゴシック" panose="020B0400000000000000" pitchFamily="50" charset="-128"/>
                          <a:ea typeface="BIZ UDPゴシック" panose="020B0400000000000000" pitchFamily="50" charset="-128"/>
                        </a:rPr>
                        <a:t>より。</a:t>
                      </a:r>
                      <a:endParaRPr lang="en-US" altLang="ja-JP" sz="1200" b="0" dirty="0">
                        <a:solidFill>
                          <a:srgbClr val="0000FF"/>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317376908"/>
                  </a:ext>
                </a:extLst>
              </a:tr>
              <a:tr h="330681">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・海外旅行保険に入っていないと</a:t>
                      </a:r>
                      <a:r>
                        <a:rPr lang="ja-JP" altLang="en-US" sz="1600" b="0" u="sng" dirty="0">
                          <a:solidFill>
                            <a:srgbClr val="FF0000"/>
                          </a:solidFill>
                          <a:latin typeface="BIZ UDPゴシック" panose="020B0400000000000000" pitchFamily="50" charset="-128"/>
                          <a:ea typeface="BIZ UDPゴシック" panose="020B0400000000000000" pitchFamily="50" charset="-128"/>
                        </a:rPr>
                        <a:t>治療してもらえない場合がある</a:t>
                      </a:r>
                      <a:r>
                        <a:rPr lang="ja-JP" altLang="en-US" sz="1600" b="0" dirty="0">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734707429"/>
                  </a:ext>
                </a:extLst>
              </a:tr>
              <a:tr h="571176">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u="none" dirty="0">
                          <a:solidFill>
                            <a:schemeClr val="tx1"/>
                          </a:solidFill>
                          <a:latin typeface="BIZ UDPゴシック" panose="020B0400000000000000" pitchFamily="50" charset="-128"/>
                          <a:ea typeface="BIZ UDPゴシック" panose="020B0400000000000000" pitchFamily="50" charset="-128"/>
                        </a:rPr>
                        <a:t>・</a:t>
                      </a:r>
                      <a:r>
                        <a:rPr lang="ja-JP" altLang="en-US" sz="1600" u="sng" dirty="0">
                          <a:solidFill>
                            <a:srgbClr val="FF0000"/>
                          </a:solidFill>
                          <a:latin typeface="BIZ UDPゴシック" panose="020B0400000000000000" pitchFamily="50" charset="-128"/>
                          <a:ea typeface="BIZ UDPゴシック" panose="020B0400000000000000" pitchFamily="50" charset="-128"/>
                        </a:rPr>
                        <a:t>クレジットカード附帯の海外旅行保険</a:t>
                      </a:r>
                      <a:r>
                        <a:rPr lang="ja-JP" altLang="en-US" sz="1600" dirty="0">
                          <a:latin typeface="BIZ UDPゴシック" panose="020B0400000000000000" pitchFamily="50" charset="-128"/>
                          <a:ea typeface="BIZ UDPゴシック" panose="020B0400000000000000" pitchFamily="50" charset="-128"/>
                        </a:rPr>
                        <a:t>は、旅行代金などをクレジットカードで支払った場合に限り保険が適用されるものや、補償内容が十分でないものもある。</a:t>
                      </a:r>
                      <a:endParaRPr lang="en-US" altLang="ja-JP" sz="1600" b="0" dirty="0">
                        <a:latin typeface="BIZ UDPゴシック" panose="020B0400000000000000" pitchFamily="50" charset="-128"/>
                        <a:ea typeface="BIZ UDPゴシック" panose="020B0400000000000000" pitchFamily="50" charset="-128"/>
                      </a:endParaRPr>
                    </a:p>
                  </a:txBody>
                  <a:tcPr>
                    <a:solidFill>
                      <a:srgbClr val="CCFFCC"/>
                    </a:solidFill>
                  </a:tcPr>
                </a:tc>
                <a:extLst>
                  <a:ext uri="{0D108BD9-81ED-4DB2-BD59-A6C34878D82A}">
                    <a16:rowId xmlns:a16="http://schemas.microsoft.com/office/drawing/2014/main" val="389420306"/>
                  </a:ext>
                </a:extLst>
              </a:tr>
              <a:tr h="145887">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rgbClr val="FF3300"/>
                          </a:solidFill>
                          <a:latin typeface="BIZ UDゴシック" panose="020B0400000000000000" pitchFamily="49" charset="-128"/>
                          <a:ea typeface="BIZ UDゴシック" panose="020B0400000000000000" pitchFamily="49" charset="-128"/>
                        </a:rPr>
                        <a:t>＊問題９の正解⇒２：間違い</a:t>
                      </a:r>
                      <a:r>
                        <a:rPr lang="en-US" altLang="ja-JP" sz="1200" b="0" dirty="0">
                          <a:solidFill>
                            <a:srgbClr val="FF3300"/>
                          </a:solidFill>
                          <a:latin typeface="BIZ UDゴシック" panose="020B0400000000000000" pitchFamily="49" charset="-128"/>
                          <a:ea typeface="BIZ UDゴシック" panose="020B0400000000000000" pitchFamily="49" charset="-128"/>
                        </a:rPr>
                        <a:t>(</a:t>
                      </a:r>
                      <a:r>
                        <a:rPr lang="ja-JP" altLang="en-US" sz="1200" b="0" dirty="0">
                          <a:solidFill>
                            <a:srgbClr val="FF3300"/>
                          </a:solidFill>
                          <a:latin typeface="BIZ UDゴシック" panose="020B0400000000000000" pitchFamily="49" charset="-128"/>
                          <a:ea typeface="BIZ UDゴシック" panose="020B0400000000000000" pitchFamily="49" charset="-128"/>
                        </a:rPr>
                        <a:t>海外旅行のために家を出発してから帰るまでの日本国内で発生した事故も補償の対象</a:t>
                      </a:r>
                      <a:r>
                        <a:rPr lang="en-US" altLang="ja-JP" sz="1200" b="0" dirty="0">
                          <a:solidFill>
                            <a:srgbClr val="FF3300"/>
                          </a:solidFill>
                          <a:latin typeface="BIZ UDゴシック" panose="020B0400000000000000" pitchFamily="49" charset="-128"/>
                          <a:ea typeface="BIZ UDゴシック" panose="020B0400000000000000" pitchFamily="49" charset="-128"/>
                        </a:rPr>
                        <a:t>)</a:t>
                      </a:r>
                    </a:p>
                  </a:txBody>
                  <a:tcPr>
                    <a:lnL w="12700" cmpd="sng">
                      <a:noFill/>
                    </a:lnL>
                    <a:lnR w="12700" cmpd="sng">
                      <a:noFill/>
                    </a:lnR>
                    <a:lnB w="12700" cmpd="sng">
                      <a:noFill/>
                    </a:lnB>
                    <a:noFill/>
                  </a:tcPr>
                </a:tc>
                <a:extLst>
                  <a:ext uri="{0D108BD9-81ED-4DB2-BD59-A6C34878D82A}">
                    <a16:rowId xmlns:a16="http://schemas.microsoft.com/office/drawing/2014/main" val="2229129366"/>
                  </a:ext>
                </a:extLst>
              </a:tr>
            </a:tbl>
          </a:graphicData>
        </a:graphic>
      </p:graphicFrame>
    </p:spTree>
    <p:extLst>
      <p:ext uri="{BB962C8B-B14F-4D97-AF65-F5344CB8AC3E}">
        <p14:creationId xmlns:p14="http://schemas.microsoft.com/office/powerpoint/2010/main" val="958899741"/>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a:extLst>
              <a:ext uri="{FF2B5EF4-FFF2-40B4-BE49-F238E27FC236}">
                <a16:creationId xmlns:a16="http://schemas.microsoft.com/office/drawing/2014/main" id="{082BA325-0975-4C53-B379-03DBA2C80824}"/>
              </a:ext>
            </a:extLst>
          </p:cNvPr>
          <p:cNvSpPr txBox="1">
            <a:spLocks/>
          </p:cNvSpPr>
          <p:nvPr/>
        </p:nvSpPr>
        <p:spPr>
          <a:xfrm>
            <a:off x="8140771" y="6360559"/>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41</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5" name="Rectangle 7">
            <a:extLst>
              <a:ext uri="{FF2B5EF4-FFF2-40B4-BE49-F238E27FC236}">
                <a16:creationId xmlns:a16="http://schemas.microsoft.com/office/drawing/2014/main" id="{FF52EF88-2089-4AE4-AB6F-7B6A68291B78}"/>
              </a:ext>
            </a:extLst>
          </p:cNvPr>
          <p:cNvSpPr>
            <a:spLocks noChangeArrowheads="1"/>
          </p:cNvSpPr>
          <p:nvPr/>
        </p:nvSpPr>
        <p:spPr bwMode="auto">
          <a:xfrm>
            <a:off x="139884" y="251527"/>
            <a:ext cx="8854660"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7. </a:t>
            </a:r>
            <a:r>
              <a:rPr lang="ja-JP" altLang="en-US" b="1" dirty="0">
                <a:latin typeface="BIZ UDPゴシック" panose="020B0400000000000000" pitchFamily="50" charset="-128"/>
                <a:ea typeface="BIZ UDPゴシック" panose="020B0400000000000000" pitchFamily="50" charset="-128"/>
              </a:rPr>
              <a:t>損害保険の社会的役割</a:t>
            </a:r>
            <a:endParaRPr lang="ko-KR" altLang="en-US" b="1" dirty="0">
              <a:latin typeface="BIZ UDPゴシック" panose="020B0400000000000000" pitchFamily="50" charset="-128"/>
              <a:ea typeface="+mj-ea"/>
            </a:endParaRPr>
          </a:p>
        </p:txBody>
      </p:sp>
      <p:graphicFrame>
        <p:nvGraphicFramePr>
          <p:cNvPr id="2" name="表 3">
            <a:extLst>
              <a:ext uri="{FF2B5EF4-FFF2-40B4-BE49-F238E27FC236}">
                <a16:creationId xmlns:a16="http://schemas.microsoft.com/office/drawing/2014/main" id="{C6183C6A-78C4-040B-D625-F4BA0835810A}"/>
              </a:ext>
            </a:extLst>
          </p:cNvPr>
          <p:cNvGraphicFramePr>
            <a:graphicFrameLocks noGrp="1"/>
          </p:cNvGraphicFramePr>
          <p:nvPr>
            <p:extLst>
              <p:ext uri="{D42A27DB-BD31-4B8C-83A1-F6EECF244321}">
                <p14:modId xmlns:p14="http://schemas.microsoft.com/office/powerpoint/2010/main" val="1285605226"/>
              </p:ext>
            </p:extLst>
          </p:nvPr>
        </p:nvGraphicFramePr>
        <p:xfrm>
          <a:off x="139884" y="958114"/>
          <a:ext cx="8854660" cy="5455920"/>
        </p:xfrm>
        <a:graphic>
          <a:graphicData uri="http://schemas.openxmlformats.org/drawingml/2006/table">
            <a:tbl>
              <a:tblPr firstRow="1" bandRow="1">
                <a:tableStyleId>{5940675A-B579-460E-94D1-54222C63F5DA}</a:tableStyleId>
              </a:tblPr>
              <a:tblGrid>
                <a:gridCol w="1101516">
                  <a:extLst>
                    <a:ext uri="{9D8B030D-6E8A-4147-A177-3AD203B41FA5}">
                      <a16:colId xmlns:a16="http://schemas.microsoft.com/office/drawing/2014/main" val="3953690194"/>
                    </a:ext>
                  </a:extLst>
                </a:gridCol>
                <a:gridCol w="2556084">
                  <a:extLst>
                    <a:ext uri="{9D8B030D-6E8A-4147-A177-3AD203B41FA5}">
                      <a16:colId xmlns:a16="http://schemas.microsoft.com/office/drawing/2014/main" val="1617736461"/>
                    </a:ext>
                  </a:extLst>
                </a:gridCol>
                <a:gridCol w="914400">
                  <a:extLst>
                    <a:ext uri="{9D8B030D-6E8A-4147-A177-3AD203B41FA5}">
                      <a16:colId xmlns:a16="http://schemas.microsoft.com/office/drawing/2014/main" val="2272215717"/>
                    </a:ext>
                  </a:extLst>
                </a:gridCol>
                <a:gridCol w="4282660">
                  <a:extLst>
                    <a:ext uri="{9D8B030D-6E8A-4147-A177-3AD203B41FA5}">
                      <a16:colId xmlns:a16="http://schemas.microsoft.com/office/drawing/2014/main" val="3021050991"/>
                    </a:ext>
                  </a:extLst>
                </a:gridCol>
              </a:tblGrid>
              <a:tr h="30984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BIZ UDPゴシック" panose="020B0400000000000000" pitchFamily="50" charset="-128"/>
                          <a:ea typeface="BIZ UDPゴシック" panose="020B0400000000000000" pitchFamily="50" charset="-128"/>
                        </a:rPr>
                        <a:t>▼多様な損害保険</a:t>
                      </a:r>
                    </a:p>
                  </a:txBody>
                  <a:tcPr>
                    <a:solidFill>
                      <a:srgbClr val="66FFFF"/>
                    </a:solidFill>
                  </a:tcPr>
                </a:tc>
                <a:tc hMerge="1">
                  <a:txBody>
                    <a:bodyPr/>
                    <a:lstStyle/>
                    <a:p>
                      <a:endParaRPr kumimoji="1" lang="ja-JP" altLang="en-US"/>
                    </a:p>
                  </a:txBody>
                  <a:tcPr/>
                </a:tc>
                <a:tc hMerge="1">
                  <a:txBody>
                    <a:bodyPr/>
                    <a:lstStyle/>
                    <a:p>
                      <a:endParaRPr kumimoji="1" lang="ja-JP" altLang="en-US" sz="1600" b="0" dirty="0">
                        <a:latin typeface="ＭＳ ゴシック" panose="020B0609070205080204" pitchFamily="49" charset="-128"/>
                        <a:ea typeface="ＭＳ ゴシック" panose="020B0609070205080204" pitchFamily="49" charset="-128"/>
                      </a:endParaRPr>
                    </a:p>
                  </a:txBody>
                  <a:tcPr>
                    <a:solidFill>
                      <a:srgbClr val="CCFFCC"/>
                    </a:solidFill>
                  </a:tcPr>
                </a:tc>
                <a:tc hMerge="1">
                  <a:txBody>
                    <a:bodyPr/>
                    <a:lstStyle/>
                    <a:p>
                      <a:endParaRPr kumimoji="1" lang="ja-JP" altLang="en-US"/>
                    </a:p>
                  </a:txBody>
                  <a:tcPr/>
                </a:tc>
                <a:extLst>
                  <a:ext uri="{0D108BD9-81ED-4DB2-BD59-A6C34878D82A}">
                    <a16:rowId xmlns:a16="http://schemas.microsoft.com/office/drawing/2014/main" val="1566654490"/>
                  </a:ext>
                </a:extLst>
              </a:tr>
              <a:tr h="309846">
                <a:tc gridSpan="2">
                  <a:txBody>
                    <a:bodyPr/>
                    <a:lstStyle/>
                    <a:p>
                      <a:r>
                        <a:rPr kumimoji="1" lang="ja-JP" altLang="en-US" sz="1600" b="0" dirty="0">
                          <a:latin typeface="BIZ UDPゴシック" panose="020B0400000000000000" pitchFamily="50" charset="-128"/>
                          <a:ea typeface="BIZ UDPゴシック" panose="020B0400000000000000" pitchFamily="50" charset="-128"/>
                        </a:rPr>
                        <a:t>くらしの安心を支える保険</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個人向け</a:t>
                      </a:r>
                      <a:r>
                        <a:rPr kumimoji="1" lang="en-US" altLang="ja-JP" sz="1600" b="0" dirty="0">
                          <a:latin typeface="BIZ UDPゴシック" panose="020B0400000000000000" pitchFamily="50" charset="-128"/>
                          <a:ea typeface="BIZ UDPゴシック" panose="020B0400000000000000" pitchFamily="50" charset="-128"/>
                        </a:rPr>
                        <a:t>)</a:t>
                      </a:r>
                      <a:endParaRPr kumimoji="1" lang="ja-JP" altLang="en-US" sz="1600" b="0" dirty="0">
                        <a:latin typeface="BIZ UDPゴシック" panose="020B0400000000000000" pitchFamily="50" charset="-128"/>
                        <a:ea typeface="BIZ UDPゴシック" panose="020B0400000000000000" pitchFamily="50" charset="-128"/>
                      </a:endParaRPr>
                    </a:p>
                  </a:txBody>
                  <a:tcPr>
                    <a:solidFill>
                      <a:srgbClr val="FFFFCC"/>
                    </a:solidFill>
                  </a:tcPr>
                </a:tc>
                <a:tc hMerge="1">
                  <a:txBody>
                    <a:bodyPr/>
                    <a:lstStyle/>
                    <a:p>
                      <a:endParaRPr kumimoji="1" lang="en-US" altLang="ja-JP" sz="1400" dirty="0">
                        <a:latin typeface="ＭＳ ゴシック" panose="020B0609070205080204" pitchFamily="49" charset="-128"/>
                        <a:ea typeface="ＭＳ ゴシック" panose="020B0609070205080204" pitchFamily="49" charset="-128"/>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latin typeface="BIZ UDPゴシック" panose="020B0400000000000000" pitchFamily="50" charset="-128"/>
                          <a:ea typeface="BIZ UDPゴシック" panose="020B0400000000000000" pitchFamily="50" charset="-128"/>
                        </a:rPr>
                        <a:t>事業活動の安心を支える保険</a:t>
                      </a:r>
                      <a:r>
                        <a:rPr kumimoji="1" lang="en-US" altLang="ja-JP" sz="1600" b="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企業向け</a:t>
                      </a:r>
                      <a:r>
                        <a:rPr kumimoji="1" lang="en-US" altLang="ja-JP" sz="1600" b="0" dirty="0">
                          <a:latin typeface="BIZ UDPゴシック" panose="020B0400000000000000" pitchFamily="50" charset="-128"/>
                          <a:ea typeface="BIZ UDPゴシック" panose="020B0400000000000000" pitchFamily="50" charset="-128"/>
                        </a:rPr>
                        <a:t>)</a:t>
                      </a:r>
                      <a:endParaRPr kumimoji="1" lang="ja-JP" altLang="en-US" sz="1600" b="0" dirty="0">
                        <a:latin typeface="BIZ UDPゴシック" panose="020B0400000000000000" pitchFamily="50" charset="-128"/>
                        <a:ea typeface="BIZ UDPゴシック" panose="020B0400000000000000" pitchFamily="50" charset="-128"/>
                      </a:endParaRPr>
                    </a:p>
                  </a:txBody>
                  <a:tcPr>
                    <a:solidFill>
                      <a:srgbClr val="CCFFCC"/>
                    </a:solidFill>
                  </a:tcPr>
                </a:tc>
                <a:tc hMerge="1">
                  <a:txBody>
                    <a:bodyPr/>
                    <a:lstStyle/>
                    <a:p>
                      <a:endParaRPr kumimoji="1" lang="ja-JP" altLang="en-US" sz="1600" b="0"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solidFill>
                      <a:srgbClr val="CCFFCC"/>
                    </a:solidFill>
                  </a:tcPr>
                </a:tc>
                <a:extLst>
                  <a:ext uri="{0D108BD9-81ED-4DB2-BD59-A6C34878D82A}">
                    <a16:rowId xmlns:a16="http://schemas.microsoft.com/office/drawing/2014/main" val="4147790042"/>
                  </a:ext>
                </a:extLst>
              </a:tr>
              <a:tr h="478853">
                <a:tc>
                  <a:txBody>
                    <a:bodyPr/>
                    <a:lstStyle/>
                    <a:p>
                      <a:r>
                        <a:rPr kumimoji="1" lang="ja-JP" altLang="en-US" sz="1400" b="1" dirty="0">
                          <a:latin typeface="BIZ UDPゴシック" panose="020B0400000000000000" pitchFamily="50" charset="-128"/>
                          <a:ea typeface="BIZ UDPゴシック" panose="020B0400000000000000" pitchFamily="50" charset="-128"/>
                        </a:rPr>
                        <a:t>くるま</a:t>
                      </a:r>
                    </a:p>
                  </a:txBody>
                  <a:tcPr>
                    <a:solidFill>
                      <a:srgbClr val="FFFFCC"/>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〇自動車損害賠償責任保険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〇自動車保険　　　　　　　など</a:t>
                      </a:r>
                      <a:endParaRPr kumimoji="1" lang="en-US" altLang="ja-JP"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1" dirty="0">
                          <a:latin typeface="BIZ UDPゴシック" panose="020B0400000000000000" pitchFamily="50" charset="-128"/>
                          <a:ea typeface="BIZ UDPゴシック" panose="020B0400000000000000" pitchFamily="50" charset="-128"/>
                        </a:rPr>
                        <a:t>自動車</a:t>
                      </a:r>
                    </a:p>
                  </a:txBody>
                  <a:tcPr>
                    <a:solidFill>
                      <a:srgbClr val="CCFFCC"/>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〇自動車損害賠償責任保険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〇自動車保険　　　　　　　　　　　　　　　             など</a:t>
                      </a:r>
                      <a:endParaRPr kumimoji="1" lang="en-US" altLang="ja-JP"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76574169"/>
                  </a:ext>
                </a:extLst>
              </a:tr>
              <a:tr h="676027">
                <a:tc>
                  <a:txBody>
                    <a:bodyPr/>
                    <a:lstStyle/>
                    <a:p>
                      <a:r>
                        <a:rPr kumimoji="1" lang="ja-JP" altLang="en-US" sz="1400" b="1" dirty="0">
                          <a:latin typeface="BIZ UDPゴシック" panose="020B0400000000000000" pitchFamily="50" charset="-128"/>
                          <a:ea typeface="BIZ UDPゴシック" panose="020B0400000000000000" pitchFamily="50" charset="-128"/>
                        </a:rPr>
                        <a:t>すまい</a:t>
                      </a:r>
                    </a:p>
                  </a:txBody>
                  <a:tcPr>
                    <a:solidFill>
                      <a:srgbClr val="FFFFCC"/>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〇火災保険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〇地震保険　　　　　　　　など</a:t>
                      </a:r>
                    </a:p>
                  </a:txBody>
                  <a:tcPr/>
                </a:tc>
                <a:tc>
                  <a:txBody>
                    <a:bodyPr/>
                    <a:lstStyle/>
                    <a:p>
                      <a:r>
                        <a:rPr kumimoji="1" lang="ja-JP" altLang="en-US" sz="1400" b="1" dirty="0">
                          <a:latin typeface="BIZ UDPゴシック" panose="020B0400000000000000" pitchFamily="50" charset="-128"/>
                          <a:ea typeface="BIZ UDPゴシック" panose="020B0400000000000000" pitchFamily="50" charset="-128"/>
                        </a:rPr>
                        <a:t>建物</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財物</a:t>
                      </a:r>
                    </a:p>
                  </a:txBody>
                  <a:tcPr>
                    <a:solidFill>
                      <a:srgbClr val="CCFFCC"/>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〇火災保険　　　　　　　　　　　〇盗難保険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〇動産総合保険　　　　　　　　〇機械保険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〇コンピュータ総合保険　　　　　　　　　　   　　　など</a:t>
                      </a:r>
                    </a:p>
                  </a:txBody>
                  <a:tcPr/>
                </a:tc>
                <a:extLst>
                  <a:ext uri="{0D108BD9-81ED-4DB2-BD59-A6C34878D82A}">
                    <a16:rowId xmlns:a16="http://schemas.microsoft.com/office/drawing/2014/main" val="1032307411"/>
                  </a:ext>
                </a:extLst>
              </a:tr>
              <a:tr h="478853">
                <a:tc rowSpan="2">
                  <a:txBody>
                    <a:bodyPr/>
                    <a:lstStyle/>
                    <a:p>
                      <a:r>
                        <a:rPr kumimoji="1" lang="ja-JP" altLang="en-US" sz="1400" b="1" dirty="0">
                          <a:latin typeface="BIZ UDPゴシック" panose="020B0400000000000000" pitchFamily="50" charset="-128"/>
                          <a:ea typeface="BIZ UDPゴシック" panose="020B0400000000000000" pitchFamily="50" charset="-128"/>
                        </a:rPr>
                        <a:t>からだ</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老後の生活</a:t>
                      </a:r>
                      <a:endParaRPr kumimoji="1" lang="en-US" altLang="ja-JP" sz="1400" b="1" dirty="0">
                        <a:latin typeface="BIZ UDPゴシック" panose="020B0400000000000000" pitchFamily="50" charset="-128"/>
                        <a:ea typeface="BIZ UDPゴシック" panose="020B0400000000000000" pitchFamily="50" charset="-128"/>
                      </a:endParaRPr>
                    </a:p>
                  </a:txBody>
                  <a:tcPr>
                    <a:solidFill>
                      <a:srgbClr val="FFFFCC"/>
                    </a:solidFill>
                  </a:tcPr>
                </a:tc>
                <a:tc rowSpan="2">
                  <a:txBody>
                    <a:bodyPr/>
                    <a:lstStyle/>
                    <a:p>
                      <a:r>
                        <a:rPr kumimoji="1" lang="ja-JP" altLang="en-US" sz="1400" dirty="0">
                          <a:latin typeface="BIZ UDPゴシック" panose="020B0400000000000000" pitchFamily="50" charset="-128"/>
                          <a:ea typeface="BIZ UDPゴシック" panose="020B0400000000000000" pitchFamily="50" charset="-128"/>
                        </a:rPr>
                        <a:t>〇傷害保険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〇医療保険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〇がん保険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〇所得補償保険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〇介護</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費用</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〇年金払積立傷害保険　など</a:t>
                      </a:r>
                      <a:endParaRPr kumimoji="1" lang="en-US" altLang="ja-JP" sz="1400" dirty="0">
                        <a:latin typeface="BIZ UDPゴシック" panose="020B0400000000000000" pitchFamily="50" charset="-128"/>
                        <a:ea typeface="BIZ UDPゴシック" panose="020B0400000000000000" pitchFamily="50" charset="-128"/>
                      </a:endParaRPr>
                    </a:p>
                  </a:txBody>
                  <a:tcPr/>
                </a:tc>
                <a:tc>
                  <a:txBody>
                    <a:bodyPr/>
                    <a:lstStyle/>
                    <a:p>
                      <a:r>
                        <a:rPr kumimoji="1" lang="ja-JP" altLang="en-US" sz="1400" b="1" dirty="0">
                          <a:latin typeface="BIZ UDPゴシック" panose="020B0400000000000000" pitchFamily="50" charset="-128"/>
                          <a:ea typeface="BIZ UDPゴシック" panose="020B0400000000000000" pitchFamily="50" charset="-128"/>
                        </a:rPr>
                        <a:t>売上利益</a:t>
                      </a:r>
                    </a:p>
                  </a:txBody>
                  <a:tcPr>
                    <a:lnB w="12700"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〇企業費用・利益総合保険　 〇店舗休業保険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〇生産物回収費用保険　　　 〇興行中止保険　など</a:t>
                      </a:r>
                    </a:p>
                  </a:txBody>
                  <a:tcPr/>
                </a:tc>
                <a:extLst>
                  <a:ext uri="{0D108BD9-81ED-4DB2-BD59-A6C34878D82A}">
                    <a16:rowId xmlns:a16="http://schemas.microsoft.com/office/drawing/2014/main" val="4221671471"/>
                  </a:ext>
                </a:extLst>
              </a:tr>
              <a:tr h="406151">
                <a:tc vMerge="1">
                  <a:txBody>
                    <a:bodyPr/>
                    <a:lstStyle/>
                    <a:p>
                      <a:endParaRPr kumimoji="1" lang="ja-JP" altLang="en-US" sz="1400" b="1"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solidFill>
                      <a:srgbClr val="FFFFCC"/>
                    </a:solidFill>
                  </a:tcPr>
                </a:tc>
                <a:tc vMerge="1">
                  <a:txBody>
                    <a:bodyPr/>
                    <a:lstStyle/>
                    <a:p>
                      <a:endParaRPr kumimoji="1" lang="en-US" altLang="ja-JP" sz="14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a:txBody>
                    <a:bodyPr/>
                    <a:lstStyle/>
                    <a:p>
                      <a:r>
                        <a:rPr kumimoji="1" lang="ja-JP" altLang="en-US" sz="1400" b="1" dirty="0">
                          <a:latin typeface="BIZ UDPゴシック" panose="020B0400000000000000" pitchFamily="50" charset="-128"/>
                          <a:ea typeface="BIZ UDPゴシック" panose="020B0400000000000000" pitchFamily="50" charset="-128"/>
                        </a:rPr>
                        <a:t>輸送</a:t>
                      </a:r>
                    </a:p>
                  </a:txBody>
                  <a:tcPr>
                    <a:lnT w="12700" cap="flat" cmpd="sng" algn="ctr">
                      <a:solidFill>
                        <a:schemeClr val="tx1"/>
                      </a:solidFill>
                      <a:prstDash val="solid"/>
                      <a:round/>
                      <a:headEnd type="none" w="med" len="med"/>
                      <a:tailEnd type="none" w="med" len="med"/>
                    </a:lnT>
                    <a:solidFill>
                      <a:srgbClr val="CCFFCC"/>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〇運送保険　　　　　　　　　　　〇貨物海上保険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〇船舶保険　　　　　　　　　　　〇航空保険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〇船客傷害賠償責任保険　　　        　　　　　　　など</a:t>
                      </a:r>
                    </a:p>
                  </a:txBody>
                  <a:tcPr/>
                </a:tc>
                <a:extLst>
                  <a:ext uri="{0D108BD9-81ED-4DB2-BD59-A6C34878D82A}">
                    <a16:rowId xmlns:a16="http://schemas.microsoft.com/office/drawing/2014/main" val="189907438"/>
                  </a:ext>
                </a:extLst>
              </a:tr>
              <a:tr h="873202">
                <a:tc rowSpan="2">
                  <a:txBody>
                    <a:bodyPr/>
                    <a:lstStyle/>
                    <a:p>
                      <a:r>
                        <a:rPr kumimoji="1" lang="ja-JP" altLang="en-US" sz="1400" b="1" dirty="0">
                          <a:latin typeface="BIZ UDPゴシック" panose="020B0400000000000000" pitchFamily="50" charset="-128"/>
                          <a:ea typeface="BIZ UDPゴシック" panose="020B0400000000000000" pitchFamily="50" charset="-128"/>
                        </a:rPr>
                        <a:t>くらし</a:t>
                      </a:r>
                      <a:endParaRPr kumimoji="1" lang="en-US" altLang="ja-JP" sz="1400" b="1" dirty="0">
                        <a:latin typeface="BIZ UDPゴシック" panose="020B0400000000000000" pitchFamily="50" charset="-128"/>
                        <a:ea typeface="BIZ UDPゴシック" panose="020B0400000000000000" pitchFamily="50" charset="-128"/>
                      </a:endParaRPr>
                    </a:p>
                    <a:p>
                      <a:r>
                        <a:rPr kumimoji="1" lang="ja-JP" altLang="en-US" sz="1400" b="1" dirty="0">
                          <a:latin typeface="BIZ UDPゴシック" panose="020B0400000000000000" pitchFamily="50" charset="-128"/>
                          <a:ea typeface="BIZ UDPゴシック" panose="020B0400000000000000" pitchFamily="50" charset="-128"/>
                        </a:rPr>
                        <a:t>レジャー</a:t>
                      </a:r>
                    </a:p>
                  </a:txBody>
                  <a:tcPr>
                    <a:solidFill>
                      <a:srgbClr val="FF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〇海外旅行保険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〇国内旅行傷害保険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〇ゴルファー保険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〇個人賠償責任保険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〇自転車保険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〇ペット保険　　　　　　　など</a:t>
                      </a:r>
                    </a:p>
                  </a:txBody>
                  <a:tcPr>
                    <a:lnB w="12700" cap="flat" cmpd="sng" algn="ctr">
                      <a:solidFill>
                        <a:schemeClr val="tx1"/>
                      </a:solidFill>
                      <a:prstDash val="solid"/>
                      <a:round/>
                      <a:headEnd type="none" w="med" len="med"/>
                      <a:tailEnd type="none" w="med" len="med"/>
                    </a:lnB>
                  </a:tcPr>
                </a:tc>
                <a:tc>
                  <a:txBody>
                    <a:bodyPr/>
                    <a:lstStyle/>
                    <a:p>
                      <a:r>
                        <a:rPr kumimoji="1" lang="ja-JP" altLang="en-US" sz="1400" b="1" dirty="0">
                          <a:latin typeface="BIZ UDPゴシック" panose="020B0400000000000000" pitchFamily="50" charset="-128"/>
                          <a:ea typeface="BIZ UDPゴシック" panose="020B0400000000000000" pitchFamily="50" charset="-128"/>
                        </a:rPr>
                        <a:t>損害賠償</a:t>
                      </a:r>
                    </a:p>
                  </a:txBody>
                  <a:tcPr>
                    <a:solidFill>
                      <a:srgbClr val="CCFFCC"/>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〇施設賠償責任保険　　　</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a:t>
                      </a:r>
                      <a:r>
                        <a:rPr kumimoji="1" lang="en-US" altLang="ja-JP" sz="1400" dirty="0">
                          <a:latin typeface="BIZ UDPゴシック" panose="020B0400000000000000" pitchFamily="50" charset="-128"/>
                          <a:ea typeface="BIZ UDPゴシック" panose="020B0400000000000000" pitchFamily="50" charset="-128"/>
                        </a:rPr>
                        <a:t>PL</a:t>
                      </a:r>
                      <a:r>
                        <a:rPr kumimoji="1" lang="ja-JP" altLang="en-US" sz="1400" dirty="0">
                          <a:latin typeface="BIZ UDPゴシック" panose="020B0400000000000000" pitchFamily="50" charset="-128"/>
                          <a:ea typeface="BIZ UDPゴシック" panose="020B0400000000000000" pitchFamily="50" charset="-128"/>
                        </a:rPr>
                        <a:t>保険</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生産物賠償責任保険</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〇</a:t>
                      </a:r>
                      <a:r>
                        <a:rPr kumimoji="1" lang="en-US" altLang="ja-JP" sz="1400" dirty="0">
                          <a:latin typeface="BIZ UDPゴシック" panose="020B0400000000000000" pitchFamily="50" charset="-128"/>
                          <a:ea typeface="BIZ UDPゴシック" panose="020B0400000000000000" pitchFamily="50" charset="-128"/>
                        </a:rPr>
                        <a:t>D&amp;O</a:t>
                      </a:r>
                      <a:r>
                        <a:rPr kumimoji="1" lang="ja-JP" altLang="en-US" sz="1400" dirty="0">
                          <a:latin typeface="BIZ UDPゴシック" panose="020B0400000000000000" pitchFamily="50" charset="-128"/>
                          <a:ea typeface="BIZ UDPゴシック" panose="020B0400000000000000" pitchFamily="50" charset="-128"/>
                        </a:rPr>
                        <a:t>保険</a:t>
                      </a:r>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会社役員賠償責任保険</a:t>
                      </a:r>
                      <a:r>
                        <a:rPr kumimoji="1" lang="en-US" altLang="ja-JP" sz="1400" dirty="0">
                          <a:latin typeface="BIZ UDPゴシック" panose="020B0400000000000000" pitchFamily="50" charset="-128"/>
                          <a:ea typeface="BIZ UDPゴシック" panose="020B0400000000000000" pitchFamily="50" charset="-128"/>
                        </a:rPr>
                        <a:t>) </a:t>
                      </a:r>
                    </a:p>
                    <a:p>
                      <a:r>
                        <a:rPr kumimoji="1" lang="ja-JP" altLang="en-US" sz="1400" dirty="0">
                          <a:latin typeface="BIZ UDPゴシック" panose="020B0400000000000000" pitchFamily="50" charset="-128"/>
                          <a:ea typeface="BIZ UDPゴシック" panose="020B0400000000000000" pitchFamily="50" charset="-128"/>
                        </a:rPr>
                        <a:t>〇請負業者賠償責任保険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〇個人情報漏えい保険　　　　　　　　　　　         など</a:t>
                      </a:r>
                    </a:p>
                  </a:txBody>
                  <a:tcPr/>
                </a:tc>
                <a:extLst>
                  <a:ext uri="{0D108BD9-81ED-4DB2-BD59-A6C34878D82A}">
                    <a16:rowId xmlns:a16="http://schemas.microsoft.com/office/drawing/2014/main" val="3638073473"/>
                  </a:ext>
                </a:extLst>
              </a:tr>
              <a:tr h="727135">
                <a:tc vMerge="1">
                  <a:txBody>
                    <a:bodyPr/>
                    <a:lstStyle/>
                    <a:p>
                      <a:endParaRPr kumimoji="1" lang="ja-JP" altLang="en-US" sz="1400" b="1"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solidFill>
                      <a:srgbClr val="FFFFCC"/>
                    </a:solidFill>
                  </a:tcPr>
                </a:tc>
                <a:tc v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1" dirty="0">
                          <a:latin typeface="BIZ UDPゴシック" panose="020B0400000000000000" pitchFamily="50" charset="-128"/>
                          <a:ea typeface="BIZ UDPゴシック" panose="020B0400000000000000" pitchFamily="50" charset="-128"/>
                        </a:rPr>
                        <a:t>その他</a:t>
                      </a:r>
                    </a:p>
                  </a:txBody>
                  <a:tcPr>
                    <a:solidFill>
                      <a:srgbClr val="CCFFCC"/>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〇労働災害総合保険　　　　　〇信用保険　　　　　</a:t>
                      </a:r>
                      <a:endParaRPr kumimoji="1" lang="en-US" altLang="ja-JP" sz="1400"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BIZ UDPゴシック" panose="020B0400000000000000" pitchFamily="50" charset="-128"/>
                          <a:ea typeface="BIZ UDPゴシック" panose="020B0400000000000000" pitchFamily="50" charset="-128"/>
                        </a:rPr>
                        <a:t>〇建設工事保険　　　　　　  　〇原子力保険</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〇土木工事保険　　　　　　　　〇サイバー保険　　など　　　　　　</a:t>
                      </a:r>
                      <a:endParaRPr kumimoji="1" lang="en-US" altLang="ja-JP" sz="1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62853570"/>
                  </a:ext>
                </a:extLst>
              </a:tr>
              <a:tr h="25351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b="0" kern="0" dirty="0">
                          <a:solidFill>
                            <a:srgbClr val="0000FF"/>
                          </a:solidFill>
                          <a:latin typeface="BIZ UDゴシック" panose="020B0400000000000000" pitchFamily="49" charset="-128"/>
                          <a:ea typeface="BIZ UDゴシック" panose="020B0400000000000000" pitchFamily="49" charset="-128"/>
                        </a:rPr>
                        <a:t>出典＞</a:t>
                      </a:r>
                      <a:r>
                        <a:rPr lang="ja-JP" altLang="en-US" sz="1200" kern="0" dirty="0">
                          <a:solidFill>
                            <a:srgbClr val="0000FF"/>
                          </a:solidFill>
                          <a:latin typeface="BIZ UDゴシック" panose="020B0400000000000000" pitchFamily="49" charset="-128"/>
                          <a:ea typeface="BIZ UDゴシック" panose="020B0400000000000000" pitchFamily="49" charset="-128"/>
                        </a:rPr>
                        <a:t>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13</a:t>
                      </a:r>
                      <a:r>
                        <a:rPr lang="ja-JP" altLang="en-US" sz="1200" kern="0" dirty="0">
                          <a:solidFill>
                            <a:srgbClr val="0000FF"/>
                          </a:solidFill>
                          <a:latin typeface="BIZ UDゴシック" panose="020B0400000000000000" pitchFamily="49" charset="-128"/>
                          <a:ea typeface="BIZ UDゴシック" panose="020B0400000000000000" pitchFamily="49" charset="-128"/>
                        </a:rPr>
                        <a:t>頁を基に作成。</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noFill/>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tc hMerge="1">
                  <a:txBody>
                    <a:bodyPr/>
                    <a:lstStyle/>
                    <a:p>
                      <a:endParaRPr kumimoji="1" lang="ja-JP" altLang="en-US" sz="1400" b="1" dirty="0">
                        <a:latin typeface="ＭＳ ゴシック" panose="020B0609070205080204" pitchFamily="49" charset="-128"/>
                        <a:ea typeface="ＭＳ ゴシック" panose="020B0609070205080204" pitchFamily="49" charset="-128"/>
                      </a:endParaRPr>
                    </a:p>
                  </a:txBody>
                  <a:tcPr>
                    <a:solidFill>
                      <a:srgbClr val="CCFFCC"/>
                    </a:solidFill>
                  </a:tcPr>
                </a:tc>
                <a:tc hMerge="1">
                  <a:txBody>
                    <a:bodyPr/>
                    <a:lstStyle/>
                    <a:p>
                      <a:endParaRPr kumimoji="1" lang="ja-JP" altLang="en-US" sz="14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571862302"/>
                  </a:ext>
                </a:extLst>
              </a:tr>
            </a:tbl>
          </a:graphicData>
        </a:graphic>
      </p:graphicFrame>
    </p:spTree>
    <p:extLst>
      <p:ext uri="{BB962C8B-B14F-4D97-AF65-F5344CB8AC3E}">
        <p14:creationId xmlns:p14="http://schemas.microsoft.com/office/powerpoint/2010/main" val="2226747344"/>
      </p:ext>
    </p:extLst>
  </p:cSld>
  <p:clrMapOvr>
    <a:masterClrMapping/>
  </p:clrMapOvr>
  <p:transition spd="slow">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a:extLst>
              <a:ext uri="{FF2B5EF4-FFF2-40B4-BE49-F238E27FC236}">
                <a16:creationId xmlns:a16="http://schemas.microsoft.com/office/drawing/2014/main" id="{BC712405-0024-4C58-8861-79C9A6A08583}"/>
              </a:ext>
            </a:extLst>
          </p:cNvPr>
          <p:cNvSpPr txBox="1">
            <a:spLocks/>
          </p:cNvSpPr>
          <p:nvPr/>
        </p:nvSpPr>
        <p:spPr>
          <a:xfrm>
            <a:off x="7937911" y="6393333"/>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42</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1B5E8210-FF3C-40E8-BEA4-55A110AC0BCF}"/>
              </a:ext>
            </a:extLst>
          </p:cNvPr>
          <p:cNvGraphicFramePr>
            <a:graphicFrameLocks noGrp="1"/>
          </p:cNvGraphicFramePr>
          <p:nvPr>
            <p:extLst>
              <p:ext uri="{D42A27DB-BD31-4B8C-83A1-F6EECF244321}">
                <p14:modId xmlns:p14="http://schemas.microsoft.com/office/powerpoint/2010/main" val="2293588615"/>
              </p:ext>
            </p:extLst>
          </p:nvPr>
        </p:nvGraphicFramePr>
        <p:xfrm>
          <a:off x="306866" y="914975"/>
          <a:ext cx="8530268" cy="5593212"/>
        </p:xfrm>
        <a:graphic>
          <a:graphicData uri="http://schemas.openxmlformats.org/drawingml/2006/table">
            <a:tbl>
              <a:tblPr firstRow="1" bandRow="1">
                <a:tableStyleId>{5940675A-B579-460E-94D1-54222C63F5DA}</a:tableStyleId>
              </a:tblPr>
              <a:tblGrid>
                <a:gridCol w="8530268">
                  <a:extLst>
                    <a:ext uri="{9D8B030D-6E8A-4147-A177-3AD203B41FA5}">
                      <a16:colId xmlns:a16="http://schemas.microsoft.com/office/drawing/2014/main" val="1605993248"/>
                    </a:ext>
                  </a:extLst>
                </a:gridCol>
              </a:tblGrid>
              <a:tr h="349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800" dirty="0">
                          <a:latin typeface="BIZ UDPゴシック" panose="020B0400000000000000" pitchFamily="50" charset="-128"/>
                          <a:ea typeface="BIZ UDPゴシック" panose="020B0400000000000000" pitchFamily="50" charset="-128"/>
                        </a:rPr>
                        <a:t>(1) </a:t>
                      </a:r>
                      <a:r>
                        <a:rPr lang="ja-JP" altLang="en-US" sz="1800" dirty="0">
                          <a:latin typeface="BIZ UDPゴシック" panose="020B0400000000000000" pitchFamily="50" charset="-128"/>
                          <a:ea typeface="BIZ UDPゴシック" panose="020B0400000000000000" pitchFamily="50" charset="-128"/>
                        </a:rPr>
                        <a:t>経済社会の安定化・活性化</a:t>
                      </a:r>
                    </a:p>
                  </a:txBody>
                  <a:tcPr>
                    <a:solidFill>
                      <a:srgbClr val="66FFFF"/>
                    </a:solidFill>
                  </a:tcPr>
                </a:tc>
                <a:extLst>
                  <a:ext uri="{0D108BD9-81ED-4DB2-BD59-A6C34878D82A}">
                    <a16:rowId xmlns:a16="http://schemas.microsoft.com/office/drawing/2014/main" val="1281889630"/>
                  </a:ext>
                </a:extLst>
              </a:tr>
              <a:tr h="785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0" dirty="0">
                          <a:latin typeface="BIZ UDPゴシック" panose="020B0400000000000000" pitchFamily="50" charset="-128"/>
                          <a:ea typeface="BIZ UDPゴシック" panose="020B0400000000000000" pitchFamily="50" charset="-128"/>
                        </a:rPr>
                        <a:t>　損害保険は、日常生活を送る個人や企業活動を行う企業に対して</a:t>
                      </a:r>
                      <a:r>
                        <a:rPr lang="ja-JP" altLang="en-US" sz="1600" u="sng" kern="0" dirty="0">
                          <a:solidFill>
                            <a:srgbClr val="FF0000"/>
                          </a:solidFill>
                          <a:latin typeface="BIZ UDPゴシック" panose="020B0400000000000000" pitchFamily="50" charset="-128"/>
                          <a:ea typeface="BIZ UDPゴシック" panose="020B0400000000000000" pitchFamily="50" charset="-128"/>
                        </a:rPr>
                        <a:t>補償機能を提供</a:t>
                      </a:r>
                      <a:r>
                        <a:rPr lang="ja-JP" altLang="en-US" sz="1600" kern="0" dirty="0">
                          <a:latin typeface="BIZ UDPゴシック" panose="020B0400000000000000" pitchFamily="50" charset="-128"/>
                          <a:ea typeface="BIZ UDPゴシック" panose="020B0400000000000000" pitchFamily="50" charset="-128"/>
                        </a:rPr>
                        <a:t>し、リスクに対する経済的損失のおそれをなくしたり減らしたりすることにより、</a:t>
                      </a:r>
                      <a:r>
                        <a:rPr lang="ja-JP" altLang="en-US" sz="1600" u="sng" kern="0" dirty="0">
                          <a:solidFill>
                            <a:srgbClr val="FF0000"/>
                          </a:solidFill>
                          <a:latin typeface="BIZ UDPゴシック" panose="020B0400000000000000" pitchFamily="50" charset="-128"/>
                          <a:ea typeface="BIZ UDPゴシック" panose="020B0400000000000000" pitchFamily="50" charset="-128"/>
                        </a:rPr>
                        <a:t>経済社会を安定化・活性化させる役割</a:t>
                      </a:r>
                      <a:r>
                        <a:rPr lang="ja-JP" altLang="en-US" sz="1600" kern="0" dirty="0">
                          <a:latin typeface="BIZ UDPゴシック" panose="020B0400000000000000" pitchFamily="50" charset="-128"/>
                          <a:ea typeface="BIZ UDPゴシック" panose="020B0400000000000000" pitchFamily="50" charset="-128"/>
                        </a:rPr>
                        <a:t>を果たしている。</a:t>
                      </a:r>
                      <a:endParaRPr lang="en-US" altLang="ja-JP" sz="1600" kern="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022574787"/>
                  </a:ext>
                </a:extLst>
              </a:tr>
              <a:tr h="553028">
                <a:tc>
                  <a:txBody>
                    <a:bodyPr/>
                    <a:lstStyle/>
                    <a:p>
                      <a:pPr marL="176213" indent="-176213" eaLnBrk="1" hangingPunct="1">
                        <a:spcBef>
                          <a:spcPts val="0"/>
                        </a:spcBef>
                        <a:buClrTx/>
                        <a:buSzTx/>
                        <a:buNone/>
                        <a:defRPr/>
                      </a:pPr>
                      <a:r>
                        <a:rPr lang="ja-JP" altLang="en-US" sz="1600" kern="0" dirty="0">
                          <a:latin typeface="BIZ UDPゴシック" panose="020B0400000000000000" pitchFamily="50" charset="-128"/>
                          <a:ea typeface="BIZ UDPゴシック" panose="020B0400000000000000" pitchFamily="50" charset="-128"/>
                        </a:rPr>
                        <a:t>⇒損害保険は、リスクへの備えを提供することで、日常生活や企業活動の新たな取組み</a:t>
                      </a:r>
                      <a:r>
                        <a:rPr lang="en-US" altLang="ja-JP" sz="1600" kern="0" dirty="0">
                          <a:latin typeface="BIZ UDPゴシック" panose="020B0400000000000000" pitchFamily="50" charset="-128"/>
                          <a:ea typeface="BIZ UDPゴシック" panose="020B0400000000000000" pitchFamily="50" charset="-128"/>
                        </a:rPr>
                        <a:t>(</a:t>
                      </a:r>
                      <a:r>
                        <a:rPr lang="ja-JP" altLang="en-US" sz="1600" kern="0" dirty="0">
                          <a:latin typeface="BIZ UDPゴシック" panose="020B0400000000000000" pitchFamily="50" charset="-128"/>
                          <a:ea typeface="BIZ UDPゴシック" panose="020B0400000000000000" pitchFamily="50" charset="-128"/>
                        </a:rPr>
                        <a:t>挑戦・成長</a:t>
                      </a:r>
                      <a:r>
                        <a:rPr lang="en-US" altLang="ja-JP" sz="1600" kern="0" dirty="0">
                          <a:latin typeface="BIZ UDPゴシック" panose="020B0400000000000000" pitchFamily="50" charset="-128"/>
                          <a:ea typeface="BIZ UDPゴシック" panose="020B0400000000000000" pitchFamily="50" charset="-128"/>
                        </a:rPr>
                        <a:t>)</a:t>
                      </a:r>
                      <a:r>
                        <a:rPr lang="ja-JP" altLang="en-US" sz="1600" kern="0" dirty="0">
                          <a:latin typeface="BIZ UDPゴシック" panose="020B0400000000000000" pitchFamily="50" charset="-128"/>
                          <a:ea typeface="BIZ UDPゴシック" panose="020B0400000000000000" pitchFamily="50" charset="-128"/>
                        </a:rPr>
                        <a:t>を</a:t>
                      </a:r>
                      <a:r>
                        <a:rPr lang="ja-JP" altLang="en-US" sz="1600" u="sng" kern="0" dirty="0">
                          <a:solidFill>
                            <a:srgbClr val="FF0000"/>
                          </a:solidFill>
                          <a:latin typeface="BIZ UDPゴシック" panose="020B0400000000000000" pitchFamily="50" charset="-128"/>
                          <a:ea typeface="BIZ UDPゴシック" panose="020B0400000000000000" pitchFamily="50" charset="-128"/>
                        </a:rPr>
                        <a:t>後押し・下支えするインフラ</a:t>
                      </a:r>
                      <a:r>
                        <a:rPr lang="en-US" altLang="ja-JP" sz="1600" kern="0" dirty="0">
                          <a:latin typeface="BIZ UDPゴシック" panose="020B0400000000000000" pitchFamily="50" charset="-128"/>
                          <a:ea typeface="BIZ UDPゴシック" panose="020B0400000000000000" pitchFamily="50" charset="-128"/>
                        </a:rPr>
                        <a:t>(</a:t>
                      </a:r>
                      <a:r>
                        <a:rPr lang="ja-JP" altLang="en-US" sz="1600" kern="0" dirty="0">
                          <a:latin typeface="BIZ UDPゴシック" panose="020B0400000000000000" pitchFamily="50" charset="-128"/>
                          <a:ea typeface="BIZ UDPゴシック" panose="020B0400000000000000" pitchFamily="50" charset="-128"/>
                        </a:rPr>
                        <a:t>基盤</a:t>
                      </a:r>
                      <a:r>
                        <a:rPr lang="en-US" altLang="ja-JP" sz="1600" kern="0" dirty="0">
                          <a:latin typeface="BIZ UDPゴシック" panose="020B0400000000000000" pitchFamily="50" charset="-128"/>
                          <a:ea typeface="BIZ UDPゴシック" panose="020B0400000000000000" pitchFamily="50" charset="-128"/>
                        </a:rPr>
                        <a:t>)</a:t>
                      </a:r>
                      <a:r>
                        <a:rPr lang="ja-JP" altLang="en-US" sz="1600" kern="0" dirty="0">
                          <a:latin typeface="BIZ UDPゴシック" panose="020B0400000000000000" pitchFamily="50" charset="-128"/>
                          <a:ea typeface="BIZ UDPゴシック" panose="020B0400000000000000" pitchFamily="50" charset="-128"/>
                        </a:rPr>
                        <a:t>であるともいえる。</a:t>
                      </a:r>
                      <a:endParaRPr lang="en-US" altLang="ja-JP" sz="1600" b="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796375320"/>
                  </a:ext>
                </a:extLst>
              </a:tr>
              <a:tr h="349281">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800" dirty="0">
                          <a:latin typeface="BIZ UDPゴシック" panose="020B0400000000000000" pitchFamily="50" charset="-128"/>
                          <a:ea typeface="BIZ UDPゴシック" panose="020B0400000000000000" pitchFamily="50" charset="-128"/>
                        </a:rPr>
                        <a:t>(2) </a:t>
                      </a:r>
                      <a:r>
                        <a:rPr lang="ja-JP" altLang="en-US" sz="1800" dirty="0">
                          <a:latin typeface="BIZ UDPゴシック" panose="020B0400000000000000" pitchFamily="50" charset="-128"/>
                          <a:ea typeface="BIZ UDPゴシック" panose="020B0400000000000000" pitchFamily="50" charset="-128"/>
                        </a:rPr>
                        <a:t>被害者や被災者の救済</a:t>
                      </a:r>
                    </a:p>
                  </a:txBody>
                  <a:tcPr>
                    <a:solidFill>
                      <a:srgbClr val="66FFFF"/>
                    </a:solidFill>
                  </a:tcPr>
                </a:tc>
                <a:extLst>
                  <a:ext uri="{0D108BD9-81ED-4DB2-BD59-A6C34878D82A}">
                    <a16:rowId xmlns:a16="http://schemas.microsoft.com/office/drawing/2014/main" val="98666036"/>
                  </a:ext>
                </a:extLst>
              </a:tr>
              <a:tr h="553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0" dirty="0">
                          <a:latin typeface="BIZ UDPゴシック" panose="020B0400000000000000" pitchFamily="50" charset="-128"/>
                          <a:ea typeface="BIZ UDPゴシック" panose="020B0400000000000000" pitchFamily="50" charset="-128"/>
                        </a:rPr>
                        <a:t>　損害保険は、交通事故の被害者や自然災害の被災者を</a:t>
                      </a:r>
                      <a:r>
                        <a:rPr lang="ja-JP" altLang="en-US" sz="1600" u="sng" kern="0" dirty="0">
                          <a:solidFill>
                            <a:srgbClr val="FF0000"/>
                          </a:solidFill>
                          <a:latin typeface="BIZ UDPゴシック" panose="020B0400000000000000" pitchFamily="50" charset="-128"/>
                          <a:ea typeface="BIZ UDPゴシック" panose="020B0400000000000000" pitchFamily="50" charset="-128"/>
                        </a:rPr>
                        <a:t>経済的な補償によって救済する役割</a:t>
                      </a:r>
                      <a:r>
                        <a:rPr lang="ja-JP" altLang="en-US" sz="1600" kern="0" dirty="0">
                          <a:latin typeface="BIZ UDPゴシック" panose="020B0400000000000000" pitchFamily="50" charset="-128"/>
                          <a:ea typeface="BIZ UDPゴシック" panose="020B0400000000000000" pitchFamily="50" charset="-128"/>
                        </a:rPr>
                        <a:t>を果たしている。</a:t>
                      </a:r>
                      <a:endParaRPr lang="en-US" altLang="ja-JP" sz="1600" kern="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1450558319"/>
                  </a:ext>
                </a:extLst>
              </a:tr>
              <a:tr h="785882">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例</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自動車保険の対人賠償保険は、被保険者</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加害者</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の損害賠償責任の負担による損害をてん補すること</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u="sng" kern="0" dirty="0">
                          <a:solidFill>
                            <a:srgbClr val="FF0000"/>
                          </a:solidFill>
                          <a:latin typeface="BIZ UDPゴシック" panose="020B0400000000000000" pitchFamily="50" charset="-128"/>
                          <a:ea typeface="BIZ UDPゴシック" panose="020B0400000000000000" pitchFamily="50" charset="-128"/>
                        </a:rPr>
                        <a:t>加害者の賠償資力の確保</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を通じて、被害者が十分な損害賠償を受けられるようになり、間接的に</a:t>
                      </a:r>
                      <a:r>
                        <a:rPr lang="ja-JP" altLang="en-US" sz="1600" u="sng" kern="0" dirty="0">
                          <a:solidFill>
                            <a:srgbClr val="FF3300"/>
                          </a:solidFill>
                          <a:latin typeface="BIZ UDPゴシック" panose="020B0400000000000000" pitchFamily="50" charset="-128"/>
                          <a:ea typeface="BIZ UDPゴシック" panose="020B0400000000000000" pitchFamily="50" charset="-128"/>
                        </a:rPr>
                        <a:t>被害者を救済する役割</a:t>
                      </a:r>
                      <a:r>
                        <a:rPr lang="ja-JP" altLang="en-US" sz="1600" kern="0" dirty="0">
                          <a:solidFill>
                            <a:schemeClr val="tx1"/>
                          </a:solidFill>
                          <a:latin typeface="BIZ UDPゴシック" panose="020B0400000000000000" pitchFamily="50" charset="-128"/>
                          <a:ea typeface="BIZ UDPゴシック" panose="020B0400000000000000" pitchFamily="50" charset="-128"/>
                        </a:rPr>
                        <a:t>を果たしている。</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2711653273"/>
                  </a:ext>
                </a:extLst>
              </a:tr>
              <a:tr h="349281">
                <a:tc>
                  <a:txBody>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lang="en-US" altLang="ja-JP" sz="1800" dirty="0">
                          <a:latin typeface="BIZ UDPゴシック" panose="020B0400000000000000" pitchFamily="50" charset="-128"/>
                          <a:ea typeface="BIZ UDPゴシック" panose="020B0400000000000000" pitchFamily="50" charset="-128"/>
                        </a:rPr>
                        <a:t>(3) </a:t>
                      </a:r>
                      <a:r>
                        <a:rPr lang="ja-JP" altLang="en-US" sz="1800" dirty="0">
                          <a:latin typeface="BIZ UDPゴシック" panose="020B0400000000000000" pitchFamily="50" charset="-128"/>
                          <a:ea typeface="BIZ UDPゴシック" panose="020B0400000000000000" pitchFamily="50" charset="-128"/>
                        </a:rPr>
                        <a:t>事故・損害の防止・軽減</a:t>
                      </a: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社会的損失の低減</a:t>
                      </a:r>
                      <a:r>
                        <a:rPr lang="en-US" altLang="ja-JP" sz="1800" dirty="0">
                          <a:latin typeface="BIZ UDPゴシック" panose="020B0400000000000000" pitchFamily="50" charset="-128"/>
                          <a:ea typeface="BIZ UDPゴシック" panose="020B0400000000000000" pitchFamily="50" charset="-128"/>
                        </a:rPr>
                        <a:t>)</a:t>
                      </a:r>
                      <a:endParaRPr lang="ja-JP" altLang="en-US" sz="1800" dirty="0">
                        <a:latin typeface="BIZ UDPゴシック" panose="020B0400000000000000" pitchFamily="50" charset="-128"/>
                        <a:ea typeface="BIZ UDPゴシック" panose="020B0400000000000000" pitchFamily="50" charset="-128"/>
                      </a:endParaRPr>
                    </a:p>
                  </a:txBody>
                  <a:tcPr>
                    <a:solidFill>
                      <a:srgbClr val="66FFFF"/>
                    </a:solidFill>
                  </a:tcPr>
                </a:tc>
                <a:extLst>
                  <a:ext uri="{0D108BD9-81ED-4DB2-BD59-A6C34878D82A}">
                    <a16:rowId xmlns:a16="http://schemas.microsoft.com/office/drawing/2014/main" val="3317376908"/>
                  </a:ext>
                </a:extLst>
              </a:tr>
              <a:tr h="5530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0" dirty="0">
                          <a:latin typeface="BIZ UDPゴシック" panose="020B0400000000000000" pitchFamily="50" charset="-128"/>
                          <a:ea typeface="BIZ UDPゴシック" panose="020B0400000000000000" pitchFamily="50" charset="-128"/>
                        </a:rPr>
                        <a:t>　損害保険は、補償機能の提供のみならず、</a:t>
                      </a:r>
                      <a:r>
                        <a:rPr lang="ja-JP" altLang="en-US" sz="1600" u="sng" kern="0" dirty="0">
                          <a:solidFill>
                            <a:srgbClr val="FF0000"/>
                          </a:solidFill>
                          <a:latin typeface="BIZ UDPゴシック" panose="020B0400000000000000" pitchFamily="50" charset="-128"/>
                          <a:ea typeface="BIZ UDPゴシック" panose="020B0400000000000000" pitchFamily="50" charset="-128"/>
                        </a:rPr>
                        <a:t>交通事故の防止や自然災害の減災・防災</a:t>
                      </a:r>
                      <a:r>
                        <a:rPr lang="ja-JP" altLang="en-US" sz="1600" kern="0" dirty="0">
                          <a:latin typeface="BIZ UDPゴシック" panose="020B0400000000000000" pitchFamily="50" charset="-128"/>
                          <a:ea typeface="BIZ UDPゴシック" panose="020B0400000000000000" pitchFamily="50" charset="-128"/>
                        </a:rPr>
                        <a:t>の取組みを通じて、</a:t>
                      </a:r>
                      <a:r>
                        <a:rPr lang="ja-JP" altLang="en-US" sz="1600" u="sng" kern="0" dirty="0">
                          <a:solidFill>
                            <a:srgbClr val="FF0000"/>
                          </a:solidFill>
                          <a:latin typeface="BIZ UDPゴシック" panose="020B0400000000000000" pitchFamily="50" charset="-128"/>
                          <a:ea typeface="BIZ UDPゴシック" panose="020B0400000000000000" pitchFamily="50" charset="-128"/>
                        </a:rPr>
                        <a:t>社会的損失を低減する役割</a:t>
                      </a:r>
                      <a:r>
                        <a:rPr lang="ja-JP" altLang="en-US" sz="1600" kern="0" dirty="0">
                          <a:latin typeface="BIZ UDPゴシック" panose="020B0400000000000000" pitchFamily="50" charset="-128"/>
                          <a:ea typeface="BIZ UDPゴシック" panose="020B0400000000000000" pitchFamily="50" charset="-128"/>
                        </a:rPr>
                        <a:t>を果たしている。</a:t>
                      </a:r>
                      <a:endParaRPr lang="en-US" altLang="ja-JP" sz="1600" kern="0" dirty="0">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734707429"/>
                  </a:ext>
                </a:extLst>
              </a:tr>
              <a:tr h="785882">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例</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自動車保険では、</a:t>
                      </a:r>
                      <a:r>
                        <a:rPr lang="ja-JP" altLang="en-US" sz="1600" u="sng" kern="0" dirty="0">
                          <a:solidFill>
                            <a:srgbClr val="FF0000"/>
                          </a:solidFill>
                          <a:latin typeface="BIZ UDPゴシック" panose="020B0400000000000000" pitchFamily="50" charset="-128"/>
                          <a:ea typeface="BIZ UDPゴシック" panose="020B0400000000000000" pitchFamily="50" charset="-128"/>
                        </a:rPr>
                        <a:t>保険事故歴に応じて保険料を決める制度</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保険事故歴の有無などにより保険料の割増・割引を適用する仕組み</a:t>
                      </a:r>
                      <a:r>
                        <a:rPr lang="en-US" altLang="ja-JP" sz="1600" kern="0" dirty="0">
                          <a:solidFill>
                            <a:schemeClr val="tx1"/>
                          </a:solidFill>
                          <a:latin typeface="BIZ UDPゴシック" panose="020B0400000000000000" pitchFamily="50" charset="-128"/>
                          <a:ea typeface="BIZ UDPゴシック" panose="020B0400000000000000" pitchFamily="50" charset="-128"/>
                        </a:rPr>
                        <a:t>)</a:t>
                      </a:r>
                      <a:r>
                        <a:rPr lang="ja-JP" altLang="en-US" sz="1600" kern="0" dirty="0">
                          <a:solidFill>
                            <a:schemeClr val="tx1"/>
                          </a:solidFill>
                          <a:latin typeface="BIZ UDPゴシック" panose="020B0400000000000000" pitchFamily="50" charset="-128"/>
                          <a:ea typeface="BIZ UDPゴシック" panose="020B0400000000000000" pitchFamily="50" charset="-128"/>
                        </a:rPr>
                        <a:t>とすることで、</a:t>
                      </a:r>
                      <a:r>
                        <a:rPr lang="ja-JP" altLang="en-US" sz="1600" u="sng" kern="0" dirty="0">
                          <a:solidFill>
                            <a:srgbClr val="FF0000"/>
                          </a:solidFill>
                          <a:latin typeface="BIZ UDPゴシック" panose="020B0400000000000000" pitchFamily="50" charset="-128"/>
                          <a:ea typeface="BIZ UDPゴシック" panose="020B0400000000000000" pitchFamily="50" charset="-128"/>
                        </a:rPr>
                        <a:t>運転者の事故発生防止への動機付け</a:t>
                      </a:r>
                      <a:r>
                        <a:rPr lang="ja-JP" altLang="en-US" sz="1600" kern="0" dirty="0">
                          <a:solidFill>
                            <a:schemeClr val="tx1"/>
                          </a:solidFill>
                          <a:latin typeface="BIZ UDPゴシック" panose="020B0400000000000000" pitchFamily="50" charset="-128"/>
                          <a:ea typeface="BIZ UDPゴシック" panose="020B0400000000000000" pitchFamily="50" charset="-128"/>
                        </a:rPr>
                        <a:t>を図っている。</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a:noFill/>
                  </a:tcPr>
                </a:tc>
                <a:extLst>
                  <a:ext uri="{0D108BD9-81ED-4DB2-BD59-A6C34878D82A}">
                    <a16:rowId xmlns:a16="http://schemas.microsoft.com/office/drawing/2014/main" val="389420306"/>
                  </a:ext>
                </a:extLst>
              </a:tr>
              <a:tr h="289692">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noFill/>
                  </a:tcPr>
                </a:tc>
                <a:extLst>
                  <a:ext uri="{0D108BD9-81ED-4DB2-BD59-A6C34878D82A}">
                    <a16:rowId xmlns:a16="http://schemas.microsoft.com/office/drawing/2014/main" val="2286601113"/>
                  </a:ext>
                </a:extLst>
              </a:tr>
            </a:tbl>
          </a:graphicData>
        </a:graphic>
      </p:graphicFrame>
      <p:sp>
        <p:nvSpPr>
          <p:cNvPr id="7" name="Rectangle 7">
            <a:extLst>
              <a:ext uri="{FF2B5EF4-FFF2-40B4-BE49-F238E27FC236}">
                <a16:creationId xmlns:a16="http://schemas.microsoft.com/office/drawing/2014/main" id="{F1F4C59E-CDBC-443A-A75D-0FEB8E2F5465}"/>
              </a:ext>
            </a:extLst>
          </p:cNvPr>
          <p:cNvSpPr>
            <a:spLocks noChangeArrowheads="1"/>
          </p:cNvSpPr>
          <p:nvPr/>
        </p:nvSpPr>
        <p:spPr bwMode="auto">
          <a:xfrm>
            <a:off x="306866" y="243093"/>
            <a:ext cx="8530268" cy="543488"/>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7. </a:t>
            </a:r>
            <a:r>
              <a:rPr lang="ja-JP" altLang="en-US" b="1" dirty="0">
                <a:latin typeface="BIZ UDPゴシック" panose="020B0400000000000000" pitchFamily="50" charset="-128"/>
                <a:ea typeface="BIZ UDPゴシック" panose="020B0400000000000000" pitchFamily="50" charset="-128"/>
              </a:rPr>
              <a:t>損害保険の社会的役割</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179502771"/>
      </p:ext>
    </p:extLst>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762F3780-882C-4F1D-B7FF-02B25763C4AF}"/>
              </a:ext>
            </a:extLst>
          </p:cNvPr>
          <p:cNvGraphicFramePr>
            <a:graphicFrameLocks noGrp="1"/>
          </p:cNvGraphicFramePr>
          <p:nvPr>
            <p:extLst>
              <p:ext uri="{D42A27DB-BD31-4B8C-83A1-F6EECF244321}">
                <p14:modId xmlns:p14="http://schemas.microsoft.com/office/powerpoint/2010/main" val="2450222584"/>
              </p:ext>
            </p:extLst>
          </p:nvPr>
        </p:nvGraphicFramePr>
        <p:xfrm>
          <a:off x="388374" y="959312"/>
          <a:ext cx="8367252" cy="4480560"/>
        </p:xfrm>
        <a:graphic>
          <a:graphicData uri="http://schemas.openxmlformats.org/drawingml/2006/table">
            <a:tbl>
              <a:tblPr firstRow="1" bandRow="1">
                <a:tableStyleId>{5940675A-B579-460E-94D1-54222C63F5DA}</a:tableStyleId>
              </a:tblPr>
              <a:tblGrid>
                <a:gridCol w="8367252">
                  <a:extLst>
                    <a:ext uri="{9D8B030D-6E8A-4147-A177-3AD203B41FA5}">
                      <a16:colId xmlns:a16="http://schemas.microsoft.com/office/drawing/2014/main" val="504563062"/>
                    </a:ext>
                  </a:extLst>
                </a:gridCol>
              </a:tblGrid>
              <a:tr h="353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latin typeface="BIZ UDPゴシック" panose="020B0400000000000000" pitchFamily="50" charset="-128"/>
                          <a:ea typeface="BIZ UDPゴシック" panose="020B0400000000000000" pitchFamily="50" charset="-128"/>
                        </a:rPr>
                        <a:t> </a:t>
                      </a:r>
                      <a:r>
                        <a:rPr lang="en-US" altLang="ja-JP" sz="1800" b="0" dirty="0">
                          <a:solidFill>
                            <a:schemeClr val="tx1"/>
                          </a:solidFill>
                          <a:latin typeface="BIZ UDPゴシック" panose="020B0400000000000000" pitchFamily="50" charset="-128"/>
                          <a:ea typeface="BIZ UDPゴシック" panose="020B0400000000000000" pitchFamily="50" charset="-128"/>
                        </a:rPr>
                        <a:t>1. </a:t>
                      </a:r>
                      <a:r>
                        <a:rPr lang="ja-JP" altLang="en-US" sz="1800" b="0" dirty="0">
                          <a:solidFill>
                            <a:schemeClr val="tx1"/>
                          </a:solidFill>
                          <a:latin typeface="BIZ UDPゴシック" panose="020B0400000000000000" pitchFamily="50" charset="-128"/>
                          <a:ea typeface="BIZ UDPゴシック" panose="020B0400000000000000" pitchFamily="50" charset="-128"/>
                        </a:rPr>
                        <a:t>生活に潜むリスクと保険の役割</a:t>
                      </a:r>
                      <a:endParaRPr lang="en-US" altLang="ja-JP" sz="1800" b="0" dirty="0">
                        <a:solidFill>
                          <a:schemeClr val="tx1"/>
                        </a:solidFill>
                        <a:latin typeface="BIZ UDPゴシック" panose="020B0400000000000000" pitchFamily="50" charset="-128"/>
                        <a:ea typeface="BIZ UDPゴシック" panose="020B0400000000000000" pitchFamily="50" charset="-128"/>
                      </a:endParaRPr>
                    </a:p>
                  </a:txBody>
                  <a:tcPr>
                    <a:solidFill>
                      <a:srgbClr val="66FFFF"/>
                    </a:solidFill>
                  </a:tcPr>
                </a:tc>
                <a:extLst>
                  <a:ext uri="{0D108BD9-81ED-4DB2-BD59-A6C34878D82A}">
                    <a16:rowId xmlns:a16="http://schemas.microsoft.com/office/drawing/2014/main" val="33481422"/>
                  </a:ext>
                </a:extLst>
              </a:tr>
              <a:tr h="56004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BIZ UDPゴシック" panose="020B0400000000000000" pitchFamily="50" charset="-128"/>
                          <a:ea typeface="BIZ UDPゴシック" panose="020B0400000000000000" pitchFamily="50" charset="-128"/>
                        </a:rPr>
                        <a:t>(1) </a:t>
                      </a:r>
                      <a:r>
                        <a:rPr lang="ja-JP" altLang="en-US" sz="1600" b="0" dirty="0">
                          <a:latin typeface="BIZ UDPゴシック" panose="020B0400000000000000" pitchFamily="50" charset="-128"/>
                          <a:ea typeface="BIZ UDPゴシック" panose="020B0400000000000000" pitchFamily="50" charset="-128"/>
                        </a:rPr>
                        <a:t>私たちの身の回りには、交通事故、自然災害、犯罪など、</a:t>
                      </a:r>
                      <a:r>
                        <a:rPr lang="ja-JP" altLang="en-US" sz="1600" b="0" u="sng" dirty="0">
                          <a:solidFill>
                            <a:srgbClr val="FF0000"/>
                          </a:solidFill>
                          <a:latin typeface="BIZ UDPゴシック" panose="020B0400000000000000" pitchFamily="50" charset="-128"/>
                          <a:ea typeface="BIZ UDPゴシック" panose="020B0400000000000000" pitchFamily="50" charset="-128"/>
                        </a:rPr>
                        <a:t>いろいろなリスク</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r>
                        <a:rPr lang="ja-JP" altLang="en-US" sz="1600" b="0" u="sng" dirty="0">
                          <a:solidFill>
                            <a:srgbClr val="FF0000"/>
                          </a:solidFill>
                          <a:latin typeface="BIZ UDPゴシック" panose="020B0400000000000000" pitchFamily="50" charset="-128"/>
                          <a:ea typeface="BIZ UDPゴシック" panose="020B0400000000000000" pitchFamily="50" charset="-128"/>
                        </a:rPr>
                        <a:t>危険</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r>
                        <a:rPr lang="ja-JP" altLang="en-US" sz="1600" b="0" u="none" dirty="0">
                          <a:solidFill>
                            <a:schemeClr val="tx1"/>
                          </a:solidFill>
                          <a:latin typeface="BIZ UDPゴシック" panose="020B0400000000000000" pitchFamily="50" charset="-128"/>
                          <a:ea typeface="BIZ UDPゴシック" panose="020B0400000000000000" pitchFamily="50" charset="-128"/>
                        </a:rPr>
                        <a:t>が潜んでいます</a:t>
                      </a:r>
                      <a:r>
                        <a:rPr lang="ja-JP" altLang="en-US" sz="1600" b="0" dirty="0">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94719092"/>
                  </a:ext>
                </a:extLst>
              </a:tr>
              <a:tr h="56004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BIZ UDPゴシック" panose="020B0400000000000000" pitchFamily="50" charset="-128"/>
                          <a:ea typeface="BIZ UDPゴシック" panose="020B0400000000000000" pitchFamily="50" charset="-128"/>
                        </a:rPr>
                        <a:t>(2)</a:t>
                      </a:r>
                      <a:r>
                        <a:rPr lang="ja-JP" altLang="en-US" sz="1600" b="0" dirty="0">
                          <a:latin typeface="BIZ UDPゴシック" panose="020B0400000000000000" pitchFamily="50" charset="-128"/>
                          <a:ea typeface="BIZ UDPゴシック" panose="020B0400000000000000" pitchFamily="50" charset="-128"/>
                        </a:rPr>
                        <a:t> 身の回りのリスクをしっかり認識し、リスクの発現を回避したり、</a:t>
                      </a:r>
                      <a:r>
                        <a:rPr lang="ja-JP" altLang="en-US" sz="1600" b="0" u="sng" dirty="0">
                          <a:solidFill>
                            <a:srgbClr val="FF0000"/>
                          </a:solidFill>
                          <a:latin typeface="BIZ UDPゴシック" panose="020B0400000000000000" pitchFamily="50" charset="-128"/>
                          <a:ea typeface="BIZ UDPゴシック" panose="020B0400000000000000" pitchFamily="50" charset="-128"/>
                        </a:rPr>
                        <a:t>リスクを減らす対応をすることが重要</a:t>
                      </a:r>
                      <a:r>
                        <a:rPr lang="ja-JP" altLang="en-US" sz="1600" b="0" u="none" dirty="0">
                          <a:solidFill>
                            <a:schemeClr val="tx1"/>
                          </a:solidFill>
                          <a:latin typeface="BIZ UDPゴシック" panose="020B0400000000000000" pitchFamily="50" charset="-128"/>
                          <a:ea typeface="BIZ UDPゴシック" panose="020B0400000000000000" pitchFamily="50" charset="-128"/>
                        </a:rPr>
                        <a:t>です</a:t>
                      </a:r>
                      <a:r>
                        <a:rPr lang="ja-JP" altLang="en-US" sz="1600" b="0" dirty="0">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147268527"/>
                  </a:ext>
                </a:extLst>
              </a:tr>
              <a:tr h="56004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BIZ UDPゴシック" panose="020B0400000000000000" pitchFamily="50" charset="-128"/>
                          <a:ea typeface="BIZ UDPゴシック" panose="020B0400000000000000" pitchFamily="50" charset="-128"/>
                        </a:rPr>
                        <a:t>(3)</a:t>
                      </a:r>
                      <a:r>
                        <a:rPr lang="ja-JP" altLang="en-US" sz="1600" b="0" dirty="0">
                          <a:latin typeface="BIZ UDPゴシック" panose="020B0400000000000000" pitchFamily="50" charset="-128"/>
                          <a:ea typeface="BIZ UDPゴシック" panose="020B0400000000000000" pitchFamily="50" charset="-128"/>
                        </a:rPr>
                        <a:t> 損害保険は、これらの</a:t>
                      </a:r>
                      <a:r>
                        <a:rPr lang="ja-JP" altLang="en-US" sz="1600" b="0" u="none" dirty="0">
                          <a:solidFill>
                            <a:schemeClr val="tx1"/>
                          </a:solidFill>
                          <a:latin typeface="BIZ UDPゴシック" panose="020B0400000000000000" pitchFamily="50" charset="-128"/>
                          <a:ea typeface="BIZ UDPゴシック" panose="020B0400000000000000" pitchFamily="50" charset="-128"/>
                        </a:rPr>
                        <a:t>リスクの発現によって起こる</a:t>
                      </a:r>
                      <a:r>
                        <a:rPr lang="ja-JP" altLang="en-US" sz="1600" b="0" u="sng" dirty="0">
                          <a:solidFill>
                            <a:srgbClr val="FF0000"/>
                          </a:solidFill>
                          <a:latin typeface="BIZ UDPゴシック" panose="020B0400000000000000" pitchFamily="50" charset="-128"/>
                          <a:ea typeface="BIZ UDPゴシック" panose="020B0400000000000000" pitchFamily="50" charset="-128"/>
                        </a:rPr>
                        <a:t>資産の減少を回復する役割</a:t>
                      </a:r>
                      <a:r>
                        <a:rPr lang="ja-JP" altLang="en-US" sz="1600" b="0" u="none" dirty="0">
                          <a:solidFill>
                            <a:schemeClr val="tx1"/>
                          </a:solidFill>
                          <a:latin typeface="BIZ UDPゴシック" panose="020B0400000000000000" pitchFamily="50" charset="-128"/>
                          <a:ea typeface="BIZ UDPゴシック" panose="020B0400000000000000" pitchFamily="50" charset="-128"/>
                        </a:rPr>
                        <a:t>を果たします</a:t>
                      </a:r>
                      <a:r>
                        <a:rPr lang="ja-JP" altLang="en-US" sz="1600" b="0" dirty="0">
                          <a:latin typeface="BIZ UDPゴシック" panose="020B0400000000000000" pitchFamily="50" charset="-128"/>
                          <a:ea typeface="BIZ UDPゴシック" panose="020B0400000000000000" pitchFamily="50" charset="-128"/>
                        </a:rPr>
                        <a:t>。</a:t>
                      </a:r>
                      <a:endParaRPr lang="en-US" altLang="ja-JP"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626422447"/>
                  </a:ext>
                </a:extLst>
              </a:tr>
              <a:tr h="3537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800" b="0" dirty="0">
                          <a:solidFill>
                            <a:schemeClr val="tx1"/>
                          </a:solidFill>
                          <a:latin typeface="BIZ UDPゴシック" panose="020B0400000000000000" pitchFamily="50" charset="-128"/>
                          <a:ea typeface="BIZ UDPゴシック" panose="020B0400000000000000" pitchFamily="50" charset="-128"/>
                        </a:rPr>
                        <a:t> </a:t>
                      </a:r>
                      <a:r>
                        <a:rPr lang="en-US" altLang="ja-JP" sz="1800" b="0" dirty="0">
                          <a:solidFill>
                            <a:schemeClr val="tx1"/>
                          </a:solidFill>
                          <a:latin typeface="BIZ UDPゴシック" panose="020B0400000000000000" pitchFamily="50" charset="-128"/>
                          <a:ea typeface="BIZ UDPゴシック" panose="020B0400000000000000" pitchFamily="50" charset="-128"/>
                        </a:rPr>
                        <a:t>2. </a:t>
                      </a:r>
                      <a:r>
                        <a:rPr lang="ja-JP" altLang="en-US" sz="1800" b="0" dirty="0">
                          <a:solidFill>
                            <a:schemeClr val="tx1"/>
                          </a:solidFill>
                          <a:latin typeface="BIZ UDPゴシック" panose="020B0400000000000000" pitchFamily="50" charset="-128"/>
                          <a:ea typeface="BIZ UDPゴシック" panose="020B0400000000000000" pitchFamily="50" charset="-128"/>
                        </a:rPr>
                        <a:t>損害保険の活用</a:t>
                      </a:r>
                      <a:endParaRPr lang="en-US" altLang="ja-JP" sz="1800" b="0" dirty="0">
                        <a:solidFill>
                          <a:schemeClr val="tx1"/>
                        </a:solidFill>
                        <a:latin typeface="BIZ UDPゴシック" panose="020B0400000000000000" pitchFamily="50" charset="-128"/>
                        <a:ea typeface="BIZ UDPゴシック" panose="020B0400000000000000" pitchFamily="50" charset="-128"/>
                      </a:endParaRPr>
                    </a:p>
                  </a:txBody>
                  <a:tcPr>
                    <a:solidFill>
                      <a:srgbClr val="66FFFF"/>
                    </a:solidFill>
                  </a:tcPr>
                </a:tc>
                <a:extLst>
                  <a:ext uri="{0D108BD9-81ED-4DB2-BD59-A6C34878D82A}">
                    <a16:rowId xmlns:a16="http://schemas.microsoft.com/office/drawing/2014/main" val="3406248147"/>
                  </a:ext>
                </a:extLst>
              </a:tr>
              <a:tr h="56004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BIZ UDPゴシック" panose="020B0400000000000000" pitchFamily="50" charset="-128"/>
                          <a:ea typeface="BIZ UDPゴシック" panose="020B0400000000000000" pitchFamily="50" charset="-128"/>
                        </a:rPr>
                        <a:t>(1)</a:t>
                      </a:r>
                      <a:r>
                        <a:rPr lang="ja-JP" altLang="en-US" sz="1600" b="0" dirty="0">
                          <a:latin typeface="BIZ UDPゴシック" panose="020B0400000000000000" pitchFamily="50" charset="-128"/>
                          <a:ea typeface="BIZ UDPゴシック" panose="020B0400000000000000" pitchFamily="50" charset="-128"/>
                        </a:rPr>
                        <a:t> </a:t>
                      </a:r>
                      <a:r>
                        <a:rPr lang="ja-JP" altLang="en-US" sz="1600" b="0" u="sng" dirty="0">
                          <a:solidFill>
                            <a:srgbClr val="FF0000"/>
                          </a:solidFill>
                          <a:latin typeface="BIZ UDPゴシック" panose="020B0400000000000000" pitchFamily="50" charset="-128"/>
                          <a:ea typeface="BIZ UDPゴシック" panose="020B0400000000000000" pitchFamily="50" charset="-128"/>
                        </a:rPr>
                        <a:t>損害保険への加入は契約</a:t>
                      </a:r>
                      <a:r>
                        <a:rPr lang="ja-JP" altLang="en-US" sz="1600" b="0" dirty="0">
                          <a:latin typeface="BIZ UDPゴシック" panose="020B0400000000000000" pitchFamily="50" charset="-128"/>
                          <a:ea typeface="BIZ UDPゴシック" panose="020B0400000000000000" pitchFamily="50" charset="-128"/>
                        </a:rPr>
                        <a:t>ですので、契約当事者として、契約内容を十分理解し、契約上の義務を守る必要があります。</a:t>
                      </a:r>
                      <a:endParaRPr lang="en-US" altLang="ja-JP"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449459804"/>
                  </a:ext>
                </a:extLst>
              </a:tr>
              <a:tr h="56004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BIZ UDPゴシック" panose="020B0400000000000000" pitchFamily="50" charset="-128"/>
                          <a:ea typeface="BIZ UDPゴシック" panose="020B0400000000000000" pitchFamily="50" charset="-128"/>
                        </a:rPr>
                        <a:t>(2)</a:t>
                      </a:r>
                      <a:r>
                        <a:rPr lang="ja-JP" altLang="en-US" sz="1600" b="0" dirty="0">
                          <a:latin typeface="BIZ UDPゴシック" panose="020B0400000000000000" pitchFamily="50" charset="-128"/>
                          <a:ea typeface="BIZ UDPゴシック" panose="020B0400000000000000" pitchFamily="50" charset="-128"/>
                        </a:rPr>
                        <a:t> 一般的に、</a:t>
                      </a:r>
                      <a:r>
                        <a:rPr lang="ja-JP" altLang="en-US" sz="1600" b="0" u="none" dirty="0">
                          <a:solidFill>
                            <a:schemeClr val="tx1"/>
                          </a:solidFill>
                          <a:latin typeface="BIZ UDPゴシック" panose="020B0400000000000000" pitchFamily="50" charset="-128"/>
                          <a:ea typeface="BIZ UDPゴシック" panose="020B0400000000000000" pitchFamily="50" charset="-128"/>
                        </a:rPr>
                        <a:t>損害保険の補償範囲が広いほど保険料は高くなります</a:t>
                      </a:r>
                      <a:r>
                        <a:rPr lang="ja-JP" altLang="en-US" sz="1600" b="0" dirty="0">
                          <a:latin typeface="BIZ UDPゴシック" panose="020B0400000000000000" pitchFamily="50" charset="-128"/>
                          <a:ea typeface="BIZ UDPゴシック" panose="020B0400000000000000" pitchFamily="50" charset="-128"/>
                        </a:rPr>
                        <a:t>。補償内容が自分に</a:t>
                      </a:r>
                      <a:endParaRPr lang="en-US" altLang="ja-JP" sz="1600" b="0" dirty="0">
                        <a:latin typeface="BIZ UDPゴシック" panose="020B0400000000000000" pitchFamily="50" charset="-128"/>
                        <a:ea typeface="BIZ UDPゴシック" panose="020B0400000000000000" pitchFamily="50" charset="-128"/>
                      </a:endParaRPr>
                    </a:p>
                    <a:p>
                      <a:pPr marL="176213" marR="0" lvl="0" indent="-176213"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BIZ UDPゴシック" panose="020B0400000000000000" pitchFamily="50" charset="-128"/>
                          <a:ea typeface="BIZ UDPゴシック" panose="020B0400000000000000" pitchFamily="50" charset="-128"/>
                        </a:rPr>
                        <a:t>　必要なものかを考え、</a:t>
                      </a:r>
                      <a:r>
                        <a:rPr lang="ja-JP" altLang="en-US" sz="1600" b="0" u="sng" dirty="0">
                          <a:solidFill>
                            <a:srgbClr val="FF0000"/>
                          </a:solidFill>
                          <a:latin typeface="BIZ UDPゴシック" panose="020B0400000000000000" pitchFamily="50" charset="-128"/>
                          <a:ea typeface="BIZ UDPゴシック" panose="020B0400000000000000" pitchFamily="50" charset="-128"/>
                        </a:rPr>
                        <a:t>ニーズに合った保険商品を選択することが重要</a:t>
                      </a:r>
                      <a:r>
                        <a:rPr lang="ja-JP" altLang="en-US" sz="1600" b="0" dirty="0">
                          <a:latin typeface="BIZ UDPゴシック" panose="020B0400000000000000" pitchFamily="50" charset="-128"/>
                          <a:ea typeface="BIZ UDPゴシック" panose="020B0400000000000000" pitchFamily="50" charset="-128"/>
                        </a:rPr>
                        <a:t>です。</a:t>
                      </a:r>
                      <a:endParaRPr lang="en-US" altLang="ja-JP"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261091538"/>
                  </a:ext>
                </a:extLst>
              </a:tr>
              <a:tr h="560040">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r>
                        <a:rPr lang="en-US" altLang="ja-JP" sz="1600" b="0" dirty="0">
                          <a:latin typeface="BIZ UDPゴシック" panose="020B0400000000000000" pitchFamily="50" charset="-128"/>
                          <a:ea typeface="BIZ UDPゴシック" panose="020B0400000000000000" pitchFamily="50" charset="-128"/>
                        </a:rPr>
                        <a:t>(3)</a:t>
                      </a:r>
                      <a:r>
                        <a:rPr lang="ja-JP" altLang="en-US" sz="1600" b="0" dirty="0">
                          <a:latin typeface="BIZ UDPゴシック" panose="020B0400000000000000" pitchFamily="50" charset="-128"/>
                          <a:ea typeface="BIZ UDPゴシック" panose="020B0400000000000000" pitchFamily="50" charset="-128"/>
                        </a:rPr>
                        <a:t> 損害保険商品は、契約期間が</a:t>
                      </a:r>
                      <a:r>
                        <a:rPr lang="en-US" altLang="ja-JP" sz="1600" b="0" dirty="0">
                          <a:latin typeface="BIZ UDPゴシック" panose="020B0400000000000000" pitchFamily="50" charset="-128"/>
                          <a:ea typeface="BIZ UDPゴシック" panose="020B0400000000000000" pitchFamily="50" charset="-128"/>
                        </a:rPr>
                        <a:t>1</a:t>
                      </a:r>
                      <a:r>
                        <a:rPr lang="ja-JP" altLang="en-US" sz="1600" b="0" dirty="0">
                          <a:latin typeface="BIZ UDPゴシック" panose="020B0400000000000000" pitchFamily="50" charset="-128"/>
                          <a:ea typeface="BIZ UDPゴシック" panose="020B0400000000000000" pitchFamily="50" charset="-128"/>
                        </a:rPr>
                        <a:t>年間のものが大半です。</a:t>
                      </a:r>
                      <a:r>
                        <a:rPr lang="ja-JP" altLang="en-US" sz="1600" b="0" u="sng" dirty="0">
                          <a:solidFill>
                            <a:srgbClr val="FF0000"/>
                          </a:solidFill>
                          <a:latin typeface="BIZ UDPゴシック" panose="020B0400000000000000" pitchFamily="50" charset="-128"/>
                          <a:ea typeface="BIZ UDPゴシック" panose="020B0400000000000000" pitchFamily="50" charset="-128"/>
                        </a:rPr>
                        <a:t>満期日を忘れずに更新手続きを行う</a:t>
                      </a:r>
                      <a:r>
                        <a:rPr lang="ja-JP" altLang="en-US" sz="1600" b="0" u="none" dirty="0">
                          <a:solidFill>
                            <a:schemeClr val="tx1"/>
                          </a:solidFill>
                          <a:latin typeface="BIZ UDPゴシック" panose="020B0400000000000000" pitchFamily="50" charset="-128"/>
                          <a:ea typeface="BIZ UDPゴシック" panose="020B0400000000000000" pitchFamily="50" charset="-128"/>
                        </a:rPr>
                        <a:t>ことが大切です</a:t>
                      </a:r>
                      <a:r>
                        <a:rPr lang="ja-JP" altLang="en-US" sz="1600" b="0" dirty="0">
                          <a:latin typeface="BIZ UDPゴシック" panose="020B0400000000000000" pitchFamily="50" charset="-128"/>
                          <a:ea typeface="BIZ UDPゴシック" panose="020B0400000000000000" pitchFamily="50" charset="-128"/>
                        </a:rPr>
                        <a:t>。</a:t>
                      </a:r>
                      <a:endParaRPr kumimoji="1" lang="ja-JP" altLang="en-US" sz="1600" b="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284757504"/>
                  </a:ext>
                </a:extLst>
              </a:tr>
              <a:tr h="273672">
                <a:tc>
                  <a:txBody>
                    <a:bodyPr/>
                    <a:lstStyle/>
                    <a:p>
                      <a:pPr marL="176213" marR="0" lvl="0" indent="-176213" algn="l" defTabSz="914400" rtl="0" eaLnBrk="1" fontAlgn="auto" latinLnBrk="0" hangingPunct="1">
                        <a:lnSpc>
                          <a:spcPct val="100000"/>
                        </a:lnSpc>
                        <a:spcBef>
                          <a:spcPts val="0"/>
                        </a:spcBef>
                        <a:spcAft>
                          <a:spcPts val="0"/>
                        </a:spcAft>
                        <a:buClrTx/>
                        <a:buSzTx/>
                        <a:buFontTx/>
                        <a:buNone/>
                        <a:tabLst/>
                        <a:defRPr/>
                      </a:pP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extLst>
                  <a:ext uri="{0D108BD9-81ED-4DB2-BD59-A6C34878D82A}">
                    <a16:rowId xmlns:a16="http://schemas.microsoft.com/office/drawing/2014/main" val="2784855424"/>
                  </a:ext>
                </a:extLst>
              </a:tr>
            </a:tbl>
          </a:graphicData>
        </a:graphic>
      </p:graphicFrame>
      <p:sp>
        <p:nvSpPr>
          <p:cNvPr id="5" name="Rectangle 7">
            <a:extLst>
              <a:ext uri="{FF2B5EF4-FFF2-40B4-BE49-F238E27FC236}">
                <a16:creationId xmlns:a16="http://schemas.microsoft.com/office/drawing/2014/main" id="{009FF24E-00A6-4C63-920E-617055642DBF}"/>
              </a:ext>
            </a:extLst>
          </p:cNvPr>
          <p:cNvSpPr>
            <a:spLocks noChangeArrowheads="1"/>
          </p:cNvSpPr>
          <p:nvPr/>
        </p:nvSpPr>
        <p:spPr bwMode="auto">
          <a:xfrm>
            <a:off x="388375" y="227566"/>
            <a:ext cx="8367252"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まとめ</a:t>
            </a:r>
            <a:endParaRPr lang="ko-KR" altLang="en-US" b="1" dirty="0">
              <a:latin typeface="BIZ UDPゴシック" panose="020B0400000000000000" pitchFamily="50" charset="-128"/>
              <a:ea typeface="+mj-ea"/>
            </a:endParaRPr>
          </a:p>
        </p:txBody>
      </p:sp>
      <p:sp>
        <p:nvSpPr>
          <p:cNvPr id="6" name="スライド番号プレースホルダー 2">
            <a:extLst>
              <a:ext uri="{FF2B5EF4-FFF2-40B4-BE49-F238E27FC236}">
                <a16:creationId xmlns:a16="http://schemas.microsoft.com/office/drawing/2014/main" id="{4E45583B-9121-48E4-B980-720E48DFDB8B}"/>
              </a:ext>
            </a:extLst>
          </p:cNvPr>
          <p:cNvSpPr txBox="1">
            <a:spLocks/>
          </p:cNvSpPr>
          <p:nvPr/>
        </p:nvSpPr>
        <p:spPr>
          <a:xfrm>
            <a:off x="7881738" y="6231298"/>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43</a:t>
            </a:fld>
            <a:endParaRPr kumimoji="0" lang="en-US" altLang="ja-JP" sz="14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93731298"/>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ChangeArrowheads="1"/>
          </p:cNvSpPr>
          <p:nvPr/>
        </p:nvSpPr>
        <p:spPr bwMode="auto">
          <a:xfrm>
            <a:off x="2453327" y="5661005"/>
            <a:ext cx="42481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266700" indent="-266700" algn="l" eaLnBrk="0" hangingPunct="0">
              <a:buSzPct val="70000"/>
              <a:buChar char="¢"/>
              <a:defRPr kumimoji="1" sz="3000">
                <a:solidFill>
                  <a:schemeClr val="tx2"/>
                </a:solidFill>
                <a:latin typeface="Arial" charset="0"/>
                <a:ea typeface="ＭＳ Ｐゴシック" charset="-128"/>
              </a:defRPr>
            </a:lvl1pPr>
            <a:lvl2pPr marL="742950" indent="-285750" algn="l" eaLnBrk="0" hangingPunct="0">
              <a:buClr>
                <a:schemeClr val="accent1"/>
              </a:buClr>
              <a:buChar char="l"/>
              <a:defRPr kumimoji="1" sz="2800">
                <a:solidFill>
                  <a:schemeClr val="tx2"/>
                </a:solidFill>
                <a:latin typeface="Arial" charset="0"/>
                <a:ea typeface="ＭＳ Ｐゴシック" charset="-128"/>
              </a:defRPr>
            </a:lvl2pPr>
            <a:lvl3pPr marL="1143000" indent="-228600" algn="l" eaLnBrk="0" hangingPunct="0">
              <a:buClr>
                <a:schemeClr val="accent2"/>
              </a:buClr>
              <a:buChar char="•"/>
              <a:defRPr kumimoji="1" sz="2400">
                <a:solidFill>
                  <a:schemeClr val="tx2"/>
                </a:solidFill>
                <a:latin typeface="Arial" charset="0"/>
                <a:ea typeface="ＭＳ Ｐゴシック" charset="-128"/>
              </a:defRPr>
            </a:lvl3pPr>
            <a:lvl4pPr marL="1600200" indent="-228600" algn="l" eaLnBrk="0" hangingPunct="0">
              <a:buChar char="•"/>
              <a:defRPr kumimoji="1" sz="2000">
                <a:solidFill>
                  <a:schemeClr val="tx2"/>
                </a:solidFill>
                <a:latin typeface="Arial" charset="0"/>
                <a:ea typeface="ＭＳ Ｐゴシック" charset="-128"/>
              </a:defRPr>
            </a:lvl4pPr>
            <a:lvl5pPr marL="2057400" indent="-228600" algn="l" eaLnBrk="0" hangingPunct="0">
              <a:buChar char="•"/>
              <a:defRPr kumimoji="1" sz="2000">
                <a:solidFill>
                  <a:schemeClr val="tx2"/>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2"/>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2"/>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2"/>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2"/>
                </a:solidFill>
                <a:latin typeface="Arial" charset="0"/>
                <a:ea typeface="ＭＳ Ｐゴシック" charset="-128"/>
              </a:defRPr>
            </a:lvl9pPr>
          </a:lstStyle>
          <a:p>
            <a:pPr eaLnBrk="1" hangingPunct="1">
              <a:spcBef>
                <a:spcPct val="0"/>
              </a:spcBef>
              <a:buClrTx/>
              <a:buSzTx/>
              <a:buFontTx/>
              <a:buChar char="•"/>
            </a:pPr>
            <a:endParaRPr lang="ja-JP" altLang="en-US" sz="1800" b="0" dirty="0">
              <a:solidFill>
                <a:schemeClr val="tx1"/>
              </a:solidFill>
              <a:latin typeface="Times New Roman" pitchFamily="18" charset="0"/>
            </a:endParaRPr>
          </a:p>
        </p:txBody>
      </p:sp>
      <p:sp>
        <p:nvSpPr>
          <p:cNvPr id="10" name="Text Box 4"/>
          <p:cNvSpPr txBox="1">
            <a:spLocks noChangeArrowheads="1"/>
          </p:cNvSpPr>
          <p:nvPr/>
        </p:nvSpPr>
        <p:spPr bwMode="auto">
          <a:xfrm>
            <a:off x="195944" y="813424"/>
            <a:ext cx="8773886"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交通事故発生に伴う責任</a:t>
            </a:r>
          </a:p>
        </p:txBody>
      </p:sp>
      <p:graphicFrame>
        <p:nvGraphicFramePr>
          <p:cNvPr id="11" name="Group 26"/>
          <p:cNvGraphicFramePr>
            <a:graphicFrameLocks noGrp="1"/>
          </p:cNvGraphicFramePr>
          <p:nvPr>
            <p:extLst>
              <p:ext uri="{D42A27DB-BD31-4B8C-83A1-F6EECF244321}">
                <p14:modId xmlns:p14="http://schemas.microsoft.com/office/powerpoint/2010/main" val="165062811"/>
              </p:ext>
            </p:extLst>
          </p:nvPr>
        </p:nvGraphicFramePr>
        <p:xfrm>
          <a:off x="195944" y="1378076"/>
          <a:ext cx="8773886" cy="3962316"/>
        </p:xfrm>
        <a:graphic>
          <a:graphicData uri="http://schemas.openxmlformats.org/drawingml/2006/table">
            <a:tbl>
              <a:tblPr/>
              <a:tblGrid>
                <a:gridCol w="1121227">
                  <a:extLst>
                    <a:ext uri="{9D8B030D-6E8A-4147-A177-3AD203B41FA5}">
                      <a16:colId xmlns:a16="http://schemas.microsoft.com/office/drawing/2014/main" val="20000"/>
                    </a:ext>
                  </a:extLst>
                </a:gridCol>
                <a:gridCol w="7652659">
                  <a:extLst>
                    <a:ext uri="{9D8B030D-6E8A-4147-A177-3AD203B41FA5}">
                      <a16:colId xmlns:a16="http://schemas.microsoft.com/office/drawing/2014/main" val="20001"/>
                    </a:ext>
                  </a:extLst>
                </a:gridCol>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1600" dirty="0">
                          <a:latin typeface="BIZ UDPゴシック" panose="020B0400000000000000" pitchFamily="50" charset="-128"/>
                          <a:ea typeface="BIZ UDPゴシック" panose="020B0400000000000000" pitchFamily="50" charset="-128"/>
                        </a:rPr>
                        <a:t>▼車を運転していて、歩行者にケガを負わせた場合に発生する法律上の責任</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305369"/>
                  </a:ext>
                </a:extLst>
              </a:tr>
              <a:tr h="1058416">
                <a:tc rowSpan="2">
                  <a:txBody>
                    <a:bodyPr/>
                    <a:lstStyle>
                      <a:lvl1pPr marL="342900" indent="-342900" algn="l" eaLnBrk="0" hangingPunct="0">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刑事上の</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責任</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lgn="l" eaLnBrk="0" hangingPunct="0">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自動車運転死傷行為処罰法</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・過失運転致死傷⇒</a:t>
                      </a:r>
                      <a:r>
                        <a:rPr kumimoji="1" lang="en-US" altLang="ja-JP"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7</a:t>
                      </a: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年以下の懲役・禁錮または</a:t>
                      </a:r>
                      <a:r>
                        <a:rPr kumimoji="1" lang="en-US" altLang="ja-JP"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100</a:t>
                      </a: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万円以下の罰金</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・危険運転致死傷</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飲酒等悪質な運転</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15</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年以下の懲役、人を死亡させた場合は</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年以上</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20</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年以下の懲役。</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63443">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T="45713" marB="45713" anchor="ctr" horzOverflow="overflow">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a:noFill/>
                    </a:lnTlToBr>
                    <a:lnBlToTr>
                      <a:noFill/>
                    </a:lnBlToTr>
                    <a:solidFill>
                      <a:srgbClr val="CCFFCC"/>
                    </a:solidFill>
                  </a:tcPr>
                </a:tc>
                <a:tc>
                  <a:txBody>
                    <a:bodyPr/>
                    <a:lstStyle>
                      <a:lvl1pPr algn="l" eaLnBrk="0" hangingPunct="0">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道路交通法</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endPar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・酒酔い運転　　　　　　　　　⇒</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5</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年以下の懲役または</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万円以下の罰金。</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・酒類提供</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酒酔い運転</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3</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年以下の懲役または</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50</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万円以下の罰金。</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・救護義務違反</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ひき逃げ</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年以下の懲役または</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100</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万円以下の罰金。</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8521">
                <a:tc>
                  <a:txBody>
                    <a:bodyPr/>
                    <a:lstStyle>
                      <a:lvl1pPr marL="342900" indent="-342900" algn="l" eaLnBrk="0" hangingPunct="0">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行政上の</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責任</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marL="342900" indent="-342900" algn="l" eaLnBrk="0" hangingPunct="0">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道路交通法等</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行政処分として</a:t>
                      </a: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運転免許の取消や停止、減点、反則金</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3495">
                <a:tc>
                  <a:txBody>
                    <a:bodyPr/>
                    <a:lstStyle>
                      <a:lvl1pPr marL="342900" indent="-342900" algn="l" eaLnBrk="0" hangingPunct="0">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民事上の</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責任</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marL="342900" indent="-342900" algn="l" eaLnBrk="0" hangingPunct="0">
                        <a:spcBef>
                          <a:spcPct val="20000"/>
                        </a:spcBef>
                        <a:buClr>
                          <a:schemeClr val="bg2"/>
                        </a:buClr>
                        <a:buSzPct val="75000"/>
                        <a:buFont typeface="Wingdings" panose="05000000000000000000" pitchFamily="2" charset="2"/>
                        <a:defRPr kumimoji="1" sz="2800">
                          <a:solidFill>
                            <a:schemeClr val="tx1"/>
                          </a:solidFill>
                          <a:latin typeface="Arial" panose="020B0604020202020204" pitchFamily="34" charset="0"/>
                          <a:ea typeface="ＭＳ Ｐゴシック" panose="020B0600070205080204" pitchFamily="50" charset="-128"/>
                        </a:defRPr>
                      </a:lvl1pPr>
                      <a:lvl2pPr marL="742950" indent="-285750" algn="l" eaLnBrk="0" hangingPunct="0">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ea typeface="ＭＳ Ｐゴシック" panose="020B0600070205080204" pitchFamily="50" charset="-128"/>
                        </a:defRPr>
                      </a:lvl2pPr>
                      <a:lvl3pPr marL="1143000" indent="-228600" algn="l" eaLnBrk="0" hangingPunct="0">
                        <a:spcBef>
                          <a:spcPct val="20000"/>
                        </a:spcBef>
                        <a:buClr>
                          <a:schemeClr val="bg2"/>
                        </a:buClr>
                        <a:buSzPct val="65000"/>
                        <a:buFont typeface="Wingdings" panose="05000000000000000000" pitchFamily="2" charset="2"/>
                        <a:defRPr kumimoji="1" sz="2000">
                          <a:solidFill>
                            <a:schemeClr val="tx1"/>
                          </a:solidFill>
                          <a:latin typeface="Arial" panose="020B0604020202020204" pitchFamily="34" charset="0"/>
                          <a:ea typeface="ＭＳ Ｐゴシック" panose="020B0600070205080204" pitchFamily="50" charset="-128"/>
                        </a:defRPr>
                      </a:lvl3pPr>
                      <a:lvl4pPr marL="1600200" indent="-228600" algn="l" eaLnBrk="0" hangingPunct="0">
                        <a:spcBef>
                          <a:spcPct val="20000"/>
                        </a:spcBef>
                        <a:buClr>
                          <a:schemeClr val="accent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lgn="l" eaLnBrk="0" hangingPunct="0">
                        <a:spcBef>
                          <a:spcPct val="20000"/>
                        </a:spcBef>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民法第</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709</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条、自賠法第</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条</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被害者への不法行為による損害賠償の責任</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金銭によって行われる</a:t>
                      </a:r>
                      <a:r>
                        <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852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ja-JP" sz="1600" b="0" dirty="0">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法律上の責任に加えて、加害者として、</a:t>
                      </a:r>
                      <a:r>
                        <a:rPr lang="ja-JP" altLang="en-US" sz="1600" b="0" u="sng" dirty="0">
                          <a:solidFill>
                            <a:srgbClr val="FF0000"/>
                          </a:solidFill>
                          <a:latin typeface="BIZ UDPゴシック" panose="020B0400000000000000" pitchFamily="50" charset="-128"/>
                          <a:ea typeface="BIZ UDPゴシック" panose="020B0400000000000000" pitchFamily="50" charset="-128"/>
                        </a:rPr>
                        <a:t>道義的責任</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r>
                        <a:rPr lang="ja-JP" altLang="en-US" sz="1600" b="0" u="sng" dirty="0">
                          <a:solidFill>
                            <a:srgbClr val="FF0000"/>
                          </a:solidFill>
                          <a:latin typeface="BIZ UDPゴシック" panose="020B0400000000000000" pitchFamily="50" charset="-128"/>
                          <a:ea typeface="BIZ UDPゴシック" panose="020B0400000000000000" pitchFamily="50" charset="-128"/>
                        </a:rPr>
                        <a:t>お見舞い・謝罪</a:t>
                      </a:r>
                      <a:r>
                        <a:rPr lang="en-US" altLang="ja-JP" sz="1600" b="0" u="sng" dirty="0">
                          <a:solidFill>
                            <a:srgbClr val="FF0000"/>
                          </a:solidFill>
                          <a:latin typeface="BIZ UDPゴシック" panose="020B0400000000000000" pitchFamily="50" charset="-128"/>
                          <a:ea typeface="BIZ UDPゴシック" panose="020B0400000000000000" pitchFamily="50" charset="-128"/>
                        </a:rPr>
                        <a:t>)</a:t>
                      </a:r>
                      <a:r>
                        <a:rPr lang="ja-JP" altLang="en-US" sz="1600" b="0" dirty="0">
                          <a:latin typeface="BIZ UDPゴシック" panose="020B0400000000000000" pitchFamily="50" charset="-128"/>
                          <a:ea typeface="BIZ UDPゴシック" panose="020B0400000000000000" pitchFamily="50" charset="-128"/>
                        </a:rPr>
                        <a:t>を忘れてはならない。</a:t>
                      </a: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T="45713" marB="4571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9241033"/>
                  </a:ext>
                </a:extLst>
              </a:tr>
            </a:tbl>
          </a:graphicData>
        </a:graphic>
      </p:graphicFrame>
      <p:sp>
        <p:nvSpPr>
          <p:cNvPr id="9" name="スライド番号プレースホルダー 2">
            <a:extLst>
              <a:ext uri="{FF2B5EF4-FFF2-40B4-BE49-F238E27FC236}">
                <a16:creationId xmlns:a16="http://schemas.microsoft.com/office/drawing/2014/main" id="{5DF2CEB1-69A7-4EBA-A976-DE49A539D4C2}"/>
              </a:ext>
            </a:extLst>
          </p:cNvPr>
          <p:cNvSpPr txBox="1">
            <a:spLocks/>
          </p:cNvSpPr>
          <p:nvPr/>
        </p:nvSpPr>
        <p:spPr>
          <a:xfrm>
            <a:off x="8145988" y="6292502"/>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5</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2" name="Rectangle 7">
            <a:extLst>
              <a:ext uri="{FF2B5EF4-FFF2-40B4-BE49-F238E27FC236}">
                <a16:creationId xmlns:a16="http://schemas.microsoft.com/office/drawing/2014/main" id="{E4C5AE20-554B-4BCF-A388-3F6C4E0D39C4}"/>
              </a:ext>
            </a:extLst>
          </p:cNvPr>
          <p:cNvSpPr>
            <a:spLocks noChangeArrowheads="1"/>
          </p:cNvSpPr>
          <p:nvPr/>
        </p:nvSpPr>
        <p:spPr bwMode="auto">
          <a:xfrm>
            <a:off x="195944" y="104031"/>
            <a:ext cx="8773886"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 身の回りのリスク</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61731361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5" descr="step1_img_chicken"/>
          <p:cNvSpPr>
            <a:spLocks noChangeArrowheads="1"/>
          </p:cNvSpPr>
          <p:nvPr/>
        </p:nvSpPr>
        <p:spPr bwMode="auto">
          <a:xfrm>
            <a:off x="502722" y="2168525"/>
            <a:ext cx="2232025" cy="2520950"/>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33798" name="Rectangle 7" descr="eve_img01"/>
          <p:cNvSpPr>
            <a:spLocks noChangeArrowheads="1"/>
          </p:cNvSpPr>
          <p:nvPr/>
        </p:nvSpPr>
        <p:spPr bwMode="auto">
          <a:xfrm>
            <a:off x="6867214" y="3475201"/>
            <a:ext cx="2016125" cy="2592387"/>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endParaRPr lang="ja-JP" altLang="ja-JP" sz="4800"/>
          </a:p>
        </p:txBody>
      </p:sp>
      <p:sp>
        <p:nvSpPr>
          <p:cNvPr id="10" name="Rectangle 4"/>
          <p:cNvSpPr>
            <a:spLocks noChangeArrowheads="1"/>
          </p:cNvSpPr>
          <p:nvPr/>
        </p:nvSpPr>
        <p:spPr bwMode="auto">
          <a:xfrm>
            <a:off x="390287" y="1459544"/>
            <a:ext cx="8493052" cy="627062"/>
          </a:xfrm>
          <a:prstGeom prst="rect">
            <a:avLst/>
          </a:prstGeom>
          <a:solidFill>
            <a:srgbClr val="CCFFCC"/>
          </a:solidFill>
          <a:ln w="38100" cmpd="dbl">
            <a:solidFill>
              <a:schemeClr val="tx1"/>
            </a:solidFill>
            <a:miter lim="800000"/>
          </a:ln>
          <a:effectLst/>
        </p:spPr>
        <p:txBody>
          <a:bodyPr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444500" indent="-444500" eaLnBrk="1" hangingPunct="1">
              <a:spcBef>
                <a:spcPct val="0"/>
              </a:spcBef>
              <a:buFontTx/>
              <a:buNone/>
            </a:pPr>
            <a:r>
              <a:rPr kumimoji="0" lang="ja-JP" altLang="en-US" dirty="0">
                <a:latin typeface="BIZ UDPゴシック" panose="020B0400000000000000" pitchFamily="50" charset="-128"/>
                <a:ea typeface="BIZ UDPゴシック" panose="020B0400000000000000" pitchFamily="50" charset="-128"/>
              </a:rPr>
              <a:t>・交通事故による賠償額の最高額は？</a:t>
            </a:r>
          </a:p>
        </p:txBody>
      </p:sp>
      <p:sp>
        <p:nvSpPr>
          <p:cNvPr id="13" name="Rectangle 6">
            <a:extLst>
              <a:ext uri="{FF2B5EF4-FFF2-40B4-BE49-F238E27FC236}">
                <a16:creationId xmlns:a16="http://schemas.microsoft.com/office/drawing/2014/main" id="{986FC34B-2AF7-4B27-B75B-0FAC1FC0DB4E}"/>
              </a:ext>
            </a:extLst>
          </p:cNvPr>
          <p:cNvSpPr>
            <a:spLocks noChangeArrowheads="1"/>
          </p:cNvSpPr>
          <p:nvPr/>
        </p:nvSpPr>
        <p:spPr bwMode="auto">
          <a:xfrm>
            <a:off x="3465819" y="2257015"/>
            <a:ext cx="2016125" cy="2118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１：　１億円</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２：　２億円</a:t>
            </a:r>
            <a:endParaRPr lang="en-US" altLang="ja-JP" sz="2800"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lnSpc>
                <a:spcPct val="150000"/>
              </a:lnSpc>
              <a:spcBef>
                <a:spcPts val="0"/>
              </a:spcBef>
              <a:buNone/>
            </a:pPr>
            <a:r>
              <a:rPr lang="ja-JP" altLang="en-US" sz="2800" dirty="0">
                <a:latin typeface="BIZ UDPゴシック" panose="020B0400000000000000" pitchFamily="50" charset="-128"/>
                <a:ea typeface="BIZ UDPゴシック" panose="020B0400000000000000" pitchFamily="50" charset="-128"/>
              </a:rPr>
              <a:t>３：　５億円</a:t>
            </a:r>
            <a:endParaRPr lang="en-US" altLang="ja-JP" sz="2800" b="1" dirty="0">
              <a:solidFill>
                <a:srgbClr val="0000FF"/>
              </a:solidFill>
              <a:latin typeface="BIZ UDPゴシック" panose="020B0400000000000000" pitchFamily="50" charset="-128"/>
              <a:ea typeface="BIZ UDPゴシック" panose="020B0400000000000000" pitchFamily="50" charset="-128"/>
            </a:endParaRPr>
          </a:p>
          <a:p>
            <a:pPr marL="0" indent="0" eaLnBrk="1" hangingPunct="1">
              <a:buNone/>
            </a:pPr>
            <a:endParaRPr lang="en-US" altLang="ja-JP" dirty="0">
              <a:latin typeface="ＭＳ ゴシック" panose="020B0609070205080204" pitchFamily="49" charset="-128"/>
              <a:ea typeface="ＭＳ ゴシック" panose="020B0609070205080204" pitchFamily="49" charset="-128"/>
            </a:endParaRPr>
          </a:p>
          <a:p>
            <a:pPr marL="0" indent="0" eaLnBrk="1" hangingPunct="1">
              <a:buNone/>
            </a:pPr>
            <a:r>
              <a:rPr lang="en-US" altLang="ja-JP" dirty="0">
                <a:latin typeface="ＭＳ ゴシック" panose="020B0609070205080204" pitchFamily="49" charset="-128"/>
                <a:ea typeface="ＭＳ ゴシック" panose="020B0609070205080204" pitchFamily="49" charset="-128"/>
              </a:rPr>
              <a:t> </a:t>
            </a:r>
            <a:endParaRPr lang="ja-JP" altLang="en-US" dirty="0">
              <a:latin typeface="ＭＳ ゴシック" panose="020B0609070205080204" pitchFamily="49" charset="-128"/>
              <a:ea typeface="ＭＳ ゴシック" panose="020B0609070205080204" pitchFamily="49" charset="-128"/>
            </a:endParaRPr>
          </a:p>
        </p:txBody>
      </p:sp>
      <p:sp>
        <p:nvSpPr>
          <p:cNvPr id="14" name="Text Box 4">
            <a:extLst>
              <a:ext uri="{FF2B5EF4-FFF2-40B4-BE49-F238E27FC236}">
                <a16:creationId xmlns:a16="http://schemas.microsoft.com/office/drawing/2014/main" id="{536FFE54-7A44-494E-8E97-1FAA3C052384}"/>
              </a:ext>
            </a:extLst>
          </p:cNvPr>
          <p:cNvSpPr txBox="1">
            <a:spLocks noChangeArrowheads="1"/>
          </p:cNvSpPr>
          <p:nvPr/>
        </p:nvSpPr>
        <p:spPr bwMode="auto">
          <a:xfrm>
            <a:off x="383011" y="932420"/>
            <a:ext cx="8500329"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ja-JP" altLang="en-US" sz="2400" dirty="0">
                <a:latin typeface="BIZ UDPゴシック" panose="020B0400000000000000" pitchFamily="50" charset="-128"/>
                <a:ea typeface="BIZ UDPゴシック" panose="020B0400000000000000" pitchFamily="50" charset="-128"/>
              </a:rPr>
              <a:t>　問題２</a:t>
            </a:r>
          </a:p>
        </p:txBody>
      </p:sp>
      <p:sp>
        <p:nvSpPr>
          <p:cNvPr id="15" name="スライド番号プレースホルダー 2">
            <a:extLst>
              <a:ext uri="{FF2B5EF4-FFF2-40B4-BE49-F238E27FC236}">
                <a16:creationId xmlns:a16="http://schemas.microsoft.com/office/drawing/2014/main" id="{E08E5092-2000-4377-96EE-48AFFC1D470C}"/>
              </a:ext>
            </a:extLst>
          </p:cNvPr>
          <p:cNvSpPr txBox="1">
            <a:spLocks/>
          </p:cNvSpPr>
          <p:nvPr/>
        </p:nvSpPr>
        <p:spPr>
          <a:xfrm>
            <a:off x="8000431" y="6316386"/>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6</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11" name="Rectangle 7">
            <a:extLst>
              <a:ext uri="{FF2B5EF4-FFF2-40B4-BE49-F238E27FC236}">
                <a16:creationId xmlns:a16="http://schemas.microsoft.com/office/drawing/2014/main" id="{6CF76C59-4654-4A49-8A34-C2374D6B27F6}"/>
              </a:ext>
            </a:extLst>
          </p:cNvPr>
          <p:cNvSpPr>
            <a:spLocks noChangeArrowheads="1"/>
          </p:cNvSpPr>
          <p:nvPr/>
        </p:nvSpPr>
        <p:spPr bwMode="auto">
          <a:xfrm>
            <a:off x="390287" y="233199"/>
            <a:ext cx="8493052"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 身の回りのリスク</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303575692"/>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bwMode="auto">
          <a:xfrm>
            <a:off x="3563816" y="1700214"/>
            <a:ext cx="4393223" cy="409333"/>
          </a:xfrm>
          <a:prstGeom prst="wedgeRoundRectCallout">
            <a:avLst>
              <a:gd name="adj1" fmla="val -57037"/>
              <a:gd name="adj2" fmla="val 99308"/>
              <a:gd name="adj3" fmla="val 16667"/>
            </a:avLst>
          </a:prstGeom>
          <a:noFill/>
          <a:ln w="9525" cap="flat" cmpd="sng" algn="ctr">
            <a:noFill/>
            <a:prstDash val="solid"/>
            <a:round/>
            <a:headEnd type="none" w="med" len="med"/>
            <a:tailEnd type="none" w="med" len="med"/>
          </a:ln>
          <a:effectLst/>
        </p:spPr>
        <p:txBody>
          <a:bodyPr lIns="92075" tIns="46038" rIns="92075" bIns="46038">
            <a:spAutoFit/>
          </a:bodyPr>
          <a:lstStyle/>
          <a:p>
            <a:pPr eaLnBrk="1" hangingPunct="1">
              <a:spcBef>
                <a:spcPct val="50000"/>
              </a:spcBef>
              <a:defRPr/>
            </a:pPr>
            <a:endParaRPr lang="ja-JP" altLang="en-US">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Century" pitchFamily="18" charset="0"/>
            </a:endParaRPr>
          </a:p>
        </p:txBody>
      </p:sp>
      <p:sp>
        <p:nvSpPr>
          <p:cNvPr id="13" name="Text Box 4"/>
          <p:cNvSpPr txBox="1">
            <a:spLocks noChangeArrowheads="1"/>
          </p:cNvSpPr>
          <p:nvPr/>
        </p:nvSpPr>
        <p:spPr bwMode="auto">
          <a:xfrm>
            <a:off x="206476" y="832901"/>
            <a:ext cx="8799870"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(3) </a:t>
            </a:r>
            <a:r>
              <a:rPr lang="ja-JP" altLang="en-US" sz="2400" dirty="0">
                <a:latin typeface="BIZ UDPゴシック" panose="020B0400000000000000" pitchFamily="50" charset="-128"/>
                <a:ea typeface="BIZ UDPゴシック" panose="020B0400000000000000" pitchFamily="50" charset="-128"/>
              </a:rPr>
              <a:t>交通事故の高額賠償判決事例</a:t>
            </a:r>
            <a:endParaRPr lang="en-US" altLang="ja-JP" sz="2400" dirty="0">
              <a:latin typeface="BIZ UDPゴシック" panose="020B0400000000000000" pitchFamily="50" charset="-128"/>
              <a:ea typeface="BIZ UDPゴシック" panose="020B0400000000000000" pitchFamily="50" charset="-128"/>
            </a:endParaRPr>
          </a:p>
        </p:txBody>
      </p:sp>
      <p:sp>
        <p:nvSpPr>
          <p:cNvPr id="11" name="スライド番号プレースホルダー 2">
            <a:extLst>
              <a:ext uri="{FF2B5EF4-FFF2-40B4-BE49-F238E27FC236}">
                <a16:creationId xmlns:a16="http://schemas.microsoft.com/office/drawing/2014/main" id="{DCD57D4E-8560-47C4-911F-0B1C012FEA4D}"/>
              </a:ext>
            </a:extLst>
          </p:cNvPr>
          <p:cNvSpPr txBox="1">
            <a:spLocks/>
          </p:cNvSpPr>
          <p:nvPr/>
        </p:nvSpPr>
        <p:spPr>
          <a:xfrm>
            <a:off x="8140771" y="6298629"/>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7</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10" name="Rectangle 7">
            <a:extLst>
              <a:ext uri="{FF2B5EF4-FFF2-40B4-BE49-F238E27FC236}">
                <a16:creationId xmlns:a16="http://schemas.microsoft.com/office/drawing/2014/main" id="{C1953D1F-DC28-41C6-8387-48046FA827E1}"/>
              </a:ext>
            </a:extLst>
          </p:cNvPr>
          <p:cNvSpPr>
            <a:spLocks noChangeArrowheads="1"/>
          </p:cNvSpPr>
          <p:nvPr/>
        </p:nvSpPr>
        <p:spPr bwMode="auto">
          <a:xfrm>
            <a:off x="206476" y="144916"/>
            <a:ext cx="8799870"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 身の回りのリスク</a:t>
            </a:r>
            <a:endParaRPr lang="ko-KR" altLang="en-US" b="1" dirty="0">
              <a:latin typeface="BIZ UDPゴシック" panose="020B0400000000000000" pitchFamily="50" charset="-128"/>
              <a:ea typeface="+mj-ea"/>
            </a:endParaRPr>
          </a:p>
        </p:txBody>
      </p:sp>
      <p:graphicFrame>
        <p:nvGraphicFramePr>
          <p:cNvPr id="2" name="表 2">
            <a:extLst>
              <a:ext uri="{FF2B5EF4-FFF2-40B4-BE49-F238E27FC236}">
                <a16:creationId xmlns:a16="http://schemas.microsoft.com/office/drawing/2014/main" id="{D200FD3F-6140-4C43-995F-C1464FA7A7CA}"/>
              </a:ext>
            </a:extLst>
          </p:cNvPr>
          <p:cNvGraphicFramePr>
            <a:graphicFrameLocks noGrp="1"/>
          </p:cNvGraphicFramePr>
          <p:nvPr>
            <p:extLst>
              <p:ext uri="{D42A27DB-BD31-4B8C-83A1-F6EECF244321}">
                <p14:modId xmlns:p14="http://schemas.microsoft.com/office/powerpoint/2010/main" val="1514381796"/>
              </p:ext>
            </p:extLst>
          </p:nvPr>
        </p:nvGraphicFramePr>
        <p:xfrm>
          <a:off x="206476" y="1404603"/>
          <a:ext cx="8799871" cy="5212080"/>
        </p:xfrm>
        <a:graphic>
          <a:graphicData uri="http://schemas.openxmlformats.org/drawingml/2006/table">
            <a:tbl>
              <a:tblPr firstRow="1" bandRow="1">
                <a:tableStyleId>{5940675A-B579-460E-94D1-54222C63F5DA}</a:tableStyleId>
              </a:tblPr>
              <a:tblGrid>
                <a:gridCol w="1632156">
                  <a:extLst>
                    <a:ext uri="{9D8B030D-6E8A-4147-A177-3AD203B41FA5}">
                      <a16:colId xmlns:a16="http://schemas.microsoft.com/office/drawing/2014/main" val="840472422"/>
                    </a:ext>
                  </a:extLst>
                </a:gridCol>
                <a:gridCol w="1101213">
                  <a:extLst>
                    <a:ext uri="{9D8B030D-6E8A-4147-A177-3AD203B41FA5}">
                      <a16:colId xmlns:a16="http://schemas.microsoft.com/office/drawing/2014/main" val="3758260819"/>
                    </a:ext>
                  </a:extLst>
                </a:gridCol>
                <a:gridCol w="1209368">
                  <a:extLst>
                    <a:ext uri="{9D8B030D-6E8A-4147-A177-3AD203B41FA5}">
                      <a16:colId xmlns:a16="http://schemas.microsoft.com/office/drawing/2014/main" val="4229167183"/>
                    </a:ext>
                  </a:extLst>
                </a:gridCol>
                <a:gridCol w="1209368">
                  <a:extLst>
                    <a:ext uri="{9D8B030D-6E8A-4147-A177-3AD203B41FA5}">
                      <a16:colId xmlns:a16="http://schemas.microsoft.com/office/drawing/2014/main" val="1615510721"/>
                    </a:ext>
                  </a:extLst>
                </a:gridCol>
                <a:gridCol w="2644877">
                  <a:extLst>
                    <a:ext uri="{9D8B030D-6E8A-4147-A177-3AD203B41FA5}">
                      <a16:colId xmlns:a16="http://schemas.microsoft.com/office/drawing/2014/main" val="1016969724"/>
                    </a:ext>
                  </a:extLst>
                </a:gridCol>
                <a:gridCol w="1002889">
                  <a:extLst>
                    <a:ext uri="{9D8B030D-6E8A-4147-A177-3AD203B41FA5}">
                      <a16:colId xmlns:a16="http://schemas.microsoft.com/office/drawing/2014/main" val="1320488147"/>
                    </a:ext>
                  </a:extLst>
                </a:gridCol>
              </a:tblGrid>
              <a:tr h="312524">
                <a:tc gridSpan="6">
                  <a:txBody>
                    <a:bodyPr/>
                    <a:lstStyle/>
                    <a:p>
                      <a:r>
                        <a:rPr kumimoji="1" lang="ja-JP" altLang="en-US" sz="1600" dirty="0">
                          <a:latin typeface="BIZ UDゴシック" panose="020B0400000000000000" pitchFamily="49" charset="-128"/>
                          <a:ea typeface="BIZ UDゴシック" panose="020B0400000000000000" pitchFamily="49" charset="-128"/>
                        </a:rPr>
                        <a:t>▼人身事故</a:t>
                      </a:r>
                    </a:p>
                  </a:txBody>
                  <a:tcPr>
                    <a:solidFill>
                      <a:srgbClr val="FFFFCC"/>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4159991345"/>
                  </a:ext>
                </a:extLst>
              </a:tr>
              <a:tr h="312524">
                <a:tc>
                  <a:txBody>
                    <a:bodyPr/>
                    <a:lstStyle/>
                    <a:p>
                      <a:pPr algn="ctr"/>
                      <a:r>
                        <a:rPr kumimoji="1" lang="ja-JP" altLang="en-US" sz="1600" dirty="0">
                          <a:latin typeface="BIZ UDゴシック" panose="020B0400000000000000" pitchFamily="49" charset="-128"/>
                          <a:ea typeface="BIZ UDゴシック" panose="020B0400000000000000" pitchFamily="49" charset="-128"/>
                        </a:rPr>
                        <a:t>認定総損害額</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裁判所</a:t>
                      </a:r>
                    </a:p>
                  </a:txBody>
                  <a:tcP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判決年月日</a:t>
                      </a:r>
                    </a:p>
                  </a:txBody>
                  <a:tcP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事故年月日</a:t>
                      </a:r>
                    </a:p>
                  </a:txBody>
                  <a:tcP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被害者性別年齢</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職業</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被害態様</a:t>
                      </a:r>
                    </a:p>
                  </a:txBody>
                  <a:tcPr>
                    <a:solidFill>
                      <a:srgbClr val="CCFFCC"/>
                    </a:solidFill>
                  </a:tcPr>
                </a:tc>
                <a:extLst>
                  <a:ext uri="{0D108BD9-81ED-4DB2-BD59-A6C34878D82A}">
                    <a16:rowId xmlns:a16="http://schemas.microsoft.com/office/drawing/2014/main" val="1535138757"/>
                  </a:ext>
                </a:extLst>
              </a:tr>
              <a:tr h="312524">
                <a:tc>
                  <a:txBody>
                    <a:bodyPr/>
                    <a:lstStyle/>
                    <a:p>
                      <a:pPr algn="r"/>
                      <a:r>
                        <a:rPr kumimoji="1" lang="en-US" altLang="ja-JP" sz="1600" dirty="0">
                          <a:solidFill>
                            <a:srgbClr val="FF0000"/>
                          </a:solidFill>
                          <a:latin typeface="BIZ UDゴシック" panose="020B0400000000000000" pitchFamily="49" charset="-128"/>
                          <a:ea typeface="BIZ UDゴシック" panose="020B0400000000000000" pitchFamily="49" charset="-128"/>
                        </a:rPr>
                        <a:t>5</a:t>
                      </a:r>
                      <a:r>
                        <a:rPr kumimoji="1" lang="ja-JP" altLang="en-US" sz="1600" dirty="0">
                          <a:solidFill>
                            <a:srgbClr val="FF0000"/>
                          </a:solidFill>
                          <a:latin typeface="BIZ UDゴシック" panose="020B0400000000000000" pitchFamily="49" charset="-128"/>
                          <a:ea typeface="BIZ UDゴシック" panose="020B0400000000000000" pitchFamily="49" charset="-128"/>
                        </a:rPr>
                        <a:t>億</a:t>
                      </a:r>
                      <a:r>
                        <a:rPr kumimoji="1" lang="en-US" altLang="ja-JP" sz="1600" dirty="0">
                          <a:solidFill>
                            <a:srgbClr val="FF0000"/>
                          </a:solidFill>
                          <a:latin typeface="BIZ UDゴシック" panose="020B0400000000000000" pitchFamily="49" charset="-128"/>
                          <a:ea typeface="BIZ UDゴシック" panose="020B0400000000000000" pitchFamily="49" charset="-128"/>
                        </a:rPr>
                        <a:t>2,853</a:t>
                      </a:r>
                      <a:r>
                        <a:rPr kumimoji="1" lang="ja-JP" altLang="en-US" sz="1600" dirty="0">
                          <a:solidFill>
                            <a:srgbClr val="FF0000"/>
                          </a:solidFill>
                          <a:latin typeface="BIZ UDゴシック" panose="020B0400000000000000" pitchFamily="49" charset="-128"/>
                          <a:ea typeface="BIZ UDゴシック" panose="020B0400000000000000" pitchFamily="49" charset="-128"/>
                        </a:rPr>
                        <a:t>万円</a:t>
                      </a:r>
                    </a:p>
                  </a:txBody>
                  <a:tcPr>
                    <a:solidFill>
                      <a:srgbClr val="CCFFCC"/>
                    </a:solidFill>
                  </a:tcPr>
                </a:tc>
                <a:tc>
                  <a:txBody>
                    <a:bodyPr/>
                    <a:lstStyle/>
                    <a:p>
                      <a:r>
                        <a:rPr kumimoji="1" lang="ja-JP" altLang="en-US" sz="1600" dirty="0">
                          <a:latin typeface="BIZ UDゴシック" panose="020B0400000000000000" pitchFamily="49" charset="-128"/>
                          <a:ea typeface="BIZ UDゴシック" panose="020B0400000000000000" pitchFamily="49" charset="-128"/>
                        </a:rPr>
                        <a:t>横浜地裁</a:t>
                      </a:r>
                    </a:p>
                  </a:txBody>
                  <a:tcPr/>
                </a:tc>
                <a:tc>
                  <a:txBody>
                    <a:bodyPr/>
                    <a:lstStyle/>
                    <a:p>
                      <a:r>
                        <a:rPr kumimoji="1" lang="en-US" altLang="ja-JP" sz="1600" dirty="0">
                          <a:latin typeface="BIZ UDゴシック" panose="020B0400000000000000" pitchFamily="49" charset="-128"/>
                          <a:ea typeface="BIZ UDゴシック" panose="020B0400000000000000" pitchFamily="49" charset="-128"/>
                        </a:rPr>
                        <a:t>2011.11. 1</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ゴシック" panose="020B0400000000000000" pitchFamily="49" charset="-128"/>
                          <a:ea typeface="BIZ UDゴシック" panose="020B0400000000000000" pitchFamily="49" charset="-128"/>
                        </a:rPr>
                        <a:t>2009.12.27</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600" dirty="0">
                          <a:latin typeface="BIZ UDゴシック" panose="020B0400000000000000" pitchFamily="49" charset="-128"/>
                          <a:ea typeface="BIZ UDゴシック" panose="020B0400000000000000" pitchFamily="49" charset="-128"/>
                        </a:rPr>
                        <a:t>男性</a:t>
                      </a:r>
                      <a:r>
                        <a:rPr kumimoji="1" lang="en-US" altLang="ja-JP" sz="1600" dirty="0">
                          <a:latin typeface="BIZ UDゴシック" panose="020B0400000000000000" pitchFamily="49" charset="-128"/>
                          <a:ea typeface="BIZ UDゴシック" panose="020B0400000000000000" pitchFamily="49" charset="-128"/>
                        </a:rPr>
                        <a:t>41</a:t>
                      </a:r>
                      <a:r>
                        <a:rPr kumimoji="1" lang="ja-JP" altLang="en-US" sz="1600" dirty="0">
                          <a:latin typeface="BIZ UDゴシック" panose="020B0400000000000000" pitchFamily="49" charset="-128"/>
                          <a:ea typeface="BIZ UDゴシック" panose="020B0400000000000000" pitchFamily="49" charset="-128"/>
                        </a:rPr>
                        <a:t>歳</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眼科開業医</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600" dirty="0">
                          <a:latin typeface="BIZ UDゴシック" panose="020B0400000000000000" pitchFamily="49" charset="-128"/>
                          <a:ea typeface="BIZ UDゴシック" panose="020B0400000000000000" pitchFamily="49" charset="-128"/>
                        </a:rPr>
                        <a:t>死亡</a:t>
                      </a:r>
                    </a:p>
                  </a:txBody>
                  <a:tcPr/>
                </a:tc>
                <a:extLst>
                  <a:ext uri="{0D108BD9-81ED-4DB2-BD59-A6C34878D82A}">
                    <a16:rowId xmlns:a16="http://schemas.microsoft.com/office/drawing/2014/main" val="941564389"/>
                  </a:ext>
                </a:extLst>
              </a:tr>
              <a:tr h="312524">
                <a:tc gridSpan="6">
                  <a:txBody>
                    <a:bodyPr/>
                    <a:lstStyle/>
                    <a:p>
                      <a:pPr algn="l"/>
                      <a:r>
                        <a:rPr kumimoji="1" lang="ja-JP" altLang="en-US" sz="1600" dirty="0">
                          <a:latin typeface="BIZ UDゴシック" panose="020B0400000000000000" pitchFamily="49" charset="-128"/>
                          <a:ea typeface="BIZ UDゴシック" panose="020B0400000000000000" pitchFamily="49" charset="-128"/>
                        </a:rPr>
                        <a:t>⇒平均年収</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注</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で計算すると、払い終わるのに</a:t>
                      </a:r>
                      <a:r>
                        <a:rPr kumimoji="1" lang="ja-JP" altLang="en-US" sz="1600" u="sng" dirty="0">
                          <a:solidFill>
                            <a:srgbClr val="FF0000"/>
                          </a:solidFill>
                          <a:latin typeface="BIZ UDゴシック" panose="020B0400000000000000" pitchFamily="49" charset="-128"/>
                          <a:ea typeface="BIZ UDゴシック" panose="020B0400000000000000" pitchFamily="49" charset="-128"/>
                        </a:rPr>
                        <a:t>約</a:t>
                      </a:r>
                      <a:r>
                        <a:rPr kumimoji="1" lang="en-US" altLang="ja-JP" sz="1600" u="sng" dirty="0">
                          <a:solidFill>
                            <a:srgbClr val="FF0000"/>
                          </a:solidFill>
                          <a:latin typeface="BIZ UDゴシック" panose="020B0400000000000000" pitchFamily="49" charset="-128"/>
                          <a:ea typeface="BIZ UDゴシック" panose="020B0400000000000000" pitchFamily="49" charset="-128"/>
                        </a:rPr>
                        <a:t>120</a:t>
                      </a:r>
                      <a:r>
                        <a:rPr kumimoji="1" lang="ja-JP" altLang="en-US" sz="1600" u="sng" dirty="0">
                          <a:solidFill>
                            <a:srgbClr val="FF0000"/>
                          </a:solidFill>
                          <a:latin typeface="BIZ UDゴシック" panose="020B0400000000000000" pitchFamily="49" charset="-128"/>
                          <a:ea typeface="BIZ UDゴシック" panose="020B0400000000000000" pitchFamily="49" charset="-128"/>
                        </a:rPr>
                        <a:t>年</a:t>
                      </a:r>
                      <a:r>
                        <a:rPr kumimoji="1" lang="ja-JP" altLang="en-US" sz="1600" dirty="0">
                          <a:latin typeface="BIZ UDゴシック" panose="020B0400000000000000" pitchFamily="49" charset="-128"/>
                          <a:ea typeface="BIZ UDゴシック" panose="020B0400000000000000" pitchFamily="49" charset="-128"/>
                        </a:rPr>
                        <a:t>かかる。</a:t>
                      </a: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2947906594"/>
                  </a:ext>
                </a:extLst>
              </a:tr>
              <a:tr h="312524">
                <a:tc>
                  <a:txBody>
                    <a:bodyPr/>
                    <a:lstStyle/>
                    <a:p>
                      <a:pPr algn="r"/>
                      <a:r>
                        <a:rPr kumimoji="1" lang="en-US" altLang="ja-JP" sz="1600" dirty="0">
                          <a:latin typeface="BIZ UDゴシック" panose="020B0400000000000000" pitchFamily="49" charset="-128"/>
                          <a:ea typeface="BIZ UDゴシック" panose="020B0400000000000000" pitchFamily="49" charset="-128"/>
                        </a:rPr>
                        <a:t>4</a:t>
                      </a:r>
                      <a:r>
                        <a:rPr kumimoji="1" lang="ja-JP" altLang="en-US" sz="1600" dirty="0">
                          <a:latin typeface="BIZ UDゴシック" panose="020B0400000000000000" pitchFamily="49" charset="-128"/>
                          <a:ea typeface="BIZ UDゴシック" panose="020B0400000000000000" pitchFamily="49" charset="-128"/>
                        </a:rPr>
                        <a:t>億</a:t>
                      </a:r>
                      <a:r>
                        <a:rPr kumimoji="1" lang="en-US" altLang="ja-JP" sz="1600" dirty="0">
                          <a:latin typeface="BIZ UDゴシック" panose="020B0400000000000000" pitchFamily="49" charset="-128"/>
                          <a:ea typeface="BIZ UDゴシック" panose="020B0400000000000000" pitchFamily="49" charset="-128"/>
                        </a:rPr>
                        <a:t>5,381</a:t>
                      </a:r>
                      <a:r>
                        <a:rPr kumimoji="1" lang="ja-JP" altLang="en-US" sz="1600" dirty="0">
                          <a:latin typeface="BIZ UDゴシック" panose="020B0400000000000000" pitchFamily="49" charset="-128"/>
                          <a:ea typeface="BIZ UDゴシック" panose="020B0400000000000000" pitchFamily="49" charset="-128"/>
                        </a:rPr>
                        <a:t>万円</a:t>
                      </a:r>
                    </a:p>
                  </a:txBody>
                  <a:tcPr>
                    <a:solidFill>
                      <a:srgbClr val="CCFFCC"/>
                    </a:solidFill>
                  </a:tcPr>
                </a:tc>
                <a:tc>
                  <a:txBody>
                    <a:bodyPr/>
                    <a:lstStyle/>
                    <a:p>
                      <a:r>
                        <a:rPr kumimoji="1" lang="ja-JP" altLang="en-US" sz="1600" dirty="0">
                          <a:latin typeface="BIZ UDゴシック" panose="020B0400000000000000" pitchFamily="49" charset="-128"/>
                          <a:ea typeface="BIZ UDゴシック" panose="020B0400000000000000" pitchFamily="49" charset="-128"/>
                        </a:rPr>
                        <a:t>札幌地裁</a:t>
                      </a:r>
                    </a:p>
                  </a:txBody>
                  <a:tcPr/>
                </a:tc>
                <a:tc>
                  <a:txBody>
                    <a:bodyPr/>
                    <a:lstStyle/>
                    <a:p>
                      <a:r>
                        <a:rPr kumimoji="1" lang="en-US" altLang="ja-JP" sz="1600" dirty="0">
                          <a:latin typeface="BIZ UDゴシック" panose="020B0400000000000000" pitchFamily="49" charset="-128"/>
                          <a:ea typeface="BIZ UDゴシック" panose="020B0400000000000000" pitchFamily="49" charset="-128"/>
                        </a:rPr>
                        <a:t>2016. 3.30</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ゴシック" panose="020B0400000000000000" pitchFamily="49" charset="-128"/>
                          <a:ea typeface="BIZ UDゴシック" panose="020B0400000000000000" pitchFamily="49" charset="-128"/>
                        </a:rPr>
                        <a:t>2009. 1. 7</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600" dirty="0">
                          <a:latin typeface="BIZ UDゴシック" panose="020B0400000000000000" pitchFamily="49" charset="-128"/>
                          <a:ea typeface="BIZ UDゴシック" panose="020B0400000000000000" pitchFamily="49" charset="-128"/>
                        </a:rPr>
                        <a:t>男性</a:t>
                      </a:r>
                      <a:r>
                        <a:rPr kumimoji="1" lang="en-US" altLang="ja-JP" sz="1600" dirty="0">
                          <a:latin typeface="BIZ UDゴシック" panose="020B0400000000000000" pitchFamily="49" charset="-128"/>
                          <a:ea typeface="BIZ UDゴシック" panose="020B0400000000000000" pitchFamily="49" charset="-128"/>
                        </a:rPr>
                        <a:t>30</a:t>
                      </a:r>
                      <a:r>
                        <a:rPr kumimoji="1" lang="ja-JP" altLang="en-US" sz="1600" dirty="0">
                          <a:latin typeface="BIZ UDゴシック" panose="020B0400000000000000" pitchFamily="49" charset="-128"/>
                          <a:ea typeface="BIZ UDゴシック" panose="020B0400000000000000" pitchFamily="49" charset="-128"/>
                        </a:rPr>
                        <a:t>歳</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公務員</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600" dirty="0">
                          <a:latin typeface="BIZ UDゴシック" panose="020B0400000000000000" pitchFamily="49" charset="-128"/>
                          <a:ea typeface="BIZ UDゴシック" panose="020B0400000000000000" pitchFamily="49" charset="-128"/>
                        </a:rPr>
                        <a:t>後遺障害</a:t>
                      </a:r>
                    </a:p>
                  </a:txBody>
                  <a:tcPr/>
                </a:tc>
                <a:extLst>
                  <a:ext uri="{0D108BD9-81ED-4DB2-BD59-A6C34878D82A}">
                    <a16:rowId xmlns:a16="http://schemas.microsoft.com/office/drawing/2014/main" val="3104048989"/>
                  </a:ext>
                </a:extLst>
              </a:tr>
              <a:tr h="312524">
                <a:tc>
                  <a:txBody>
                    <a:bodyPr/>
                    <a:lstStyle/>
                    <a:p>
                      <a:pPr algn="r"/>
                      <a:r>
                        <a:rPr kumimoji="1" lang="en-US" altLang="ja-JP" sz="1600" dirty="0">
                          <a:latin typeface="BIZ UDゴシック" panose="020B0400000000000000" pitchFamily="49" charset="-128"/>
                          <a:ea typeface="BIZ UDゴシック" panose="020B0400000000000000" pitchFamily="49" charset="-128"/>
                        </a:rPr>
                        <a:t>4</a:t>
                      </a:r>
                      <a:r>
                        <a:rPr kumimoji="1" lang="ja-JP" altLang="en-US" sz="1600" dirty="0">
                          <a:latin typeface="BIZ UDゴシック" panose="020B0400000000000000" pitchFamily="49" charset="-128"/>
                          <a:ea typeface="BIZ UDゴシック" panose="020B0400000000000000" pitchFamily="49" charset="-128"/>
                        </a:rPr>
                        <a:t>億</a:t>
                      </a:r>
                      <a:r>
                        <a:rPr kumimoji="1" lang="en-US" altLang="ja-JP" sz="1600" dirty="0">
                          <a:latin typeface="BIZ UDゴシック" panose="020B0400000000000000" pitchFamily="49" charset="-128"/>
                          <a:ea typeface="BIZ UDゴシック" panose="020B0400000000000000" pitchFamily="49" charset="-128"/>
                        </a:rPr>
                        <a:t>5,375</a:t>
                      </a:r>
                      <a:r>
                        <a:rPr kumimoji="1" lang="ja-JP" altLang="en-US" sz="1600" dirty="0">
                          <a:latin typeface="BIZ UDゴシック" panose="020B0400000000000000" pitchFamily="49" charset="-128"/>
                          <a:ea typeface="BIZ UDゴシック" panose="020B0400000000000000" pitchFamily="49" charset="-128"/>
                        </a:rPr>
                        <a:t>万円</a:t>
                      </a:r>
                    </a:p>
                  </a:txBody>
                  <a:tcPr>
                    <a:solidFill>
                      <a:srgbClr val="CCFFCC"/>
                    </a:solidFill>
                  </a:tcPr>
                </a:tc>
                <a:tc>
                  <a:txBody>
                    <a:bodyPr/>
                    <a:lstStyle/>
                    <a:p>
                      <a:r>
                        <a:rPr kumimoji="1" lang="ja-JP" altLang="en-US" sz="1600" dirty="0">
                          <a:latin typeface="BIZ UDゴシック" panose="020B0400000000000000" pitchFamily="49" charset="-128"/>
                          <a:ea typeface="BIZ UDゴシック" panose="020B0400000000000000" pitchFamily="49" charset="-128"/>
                        </a:rPr>
                        <a:t>横浜地裁</a:t>
                      </a:r>
                    </a:p>
                  </a:txBody>
                  <a:tcPr/>
                </a:tc>
                <a:tc>
                  <a:txBody>
                    <a:bodyPr/>
                    <a:lstStyle/>
                    <a:p>
                      <a:r>
                        <a:rPr kumimoji="1" lang="en-US" altLang="ja-JP" sz="1600" dirty="0">
                          <a:latin typeface="BIZ UDゴシック" panose="020B0400000000000000" pitchFamily="49" charset="-128"/>
                          <a:ea typeface="BIZ UDゴシック" panose="020B0400000000000000" pitchFamily="49" charset="-128"/>
                        </a:rPr>
                        <a:t>2017. 7.18</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ゴシック" panose="020B0400000000000000" pitchFamily="49" charset="-128"/>
                          <a:ea typeface="BIZ UDゴシック" panose="020B0400000000000000" pitchFamily="49" charset="-128"/>
                        </a:rPr>
                        <a:t>2012.11. 1</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600" dirty="0">
                          <a:latin typeface="BIZ UDゴシック" panose="020B0400000000000000" pitchFamily="49" charset="-128"/>
                          <a:ea typeface="BIZ UDゴシック" panose="020B0400000000000000" pitchFamily="49" charset="-128"/>
                        </a:rPr>
                        <a:t>男性</a:t>
                      </a:r>
                      <a:r>
                        <a:rPr kumimoji="1" lang="en-US" altLang="ja-JP" sz="1600" dirty="0">
                          <a:latin typeface="BIZ UDゴシック" panose="020B0400000000000000" pitchFamily="49" charset="-128"/>
                          <a:ea typeface="BIZ UDゴシック" panose="020B0400000000000000" pitchFamily="49" charset="-128"/>
                        </a:rPr>
                        <a:t>50</a:t>
                      </a:r>
                      <a:r>
                        <a:rPr kumimoji="1" lang="ja-JP" altLang="en-US" sz="1600" dirty="0">
                          <a:latin typeface="BIZ UDゴシック" panose="020B0400000000000000" pitchFamily="49" charset="-128"/>
                          <a:ea typeface="BIZ UDゴシック" panose="020B0400000000000000" pitchFamily="49" charset="-128"/>
                        </a:rPr>
                        <a:t>歳</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コンサルタント</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r>
                        <a:rPr kumimoji="1" lang="ja-JP" altLang="en-US" sz="1600" dirty="0">
                          <a:latin typeface="BIZ UDゴシック" panose="020B0400000000000000" pitchFamily="49" charset="-128"/>
                          <a:ea typeface="BIZ UDゴシック" panose="020B0400000000000000" pitchFamily="49" charset="-128"/>
                        </a:rPr>
                        <a:t>後遺障害</a:t>
                      </a:r>
                    </a:p>
                  </a:txBody>
                  <a:tcPr/>
                </a:tc>
                <a:extLst>
                  <a:ext uri="{0D108BD9-81ED-4DB2-BD59-A6C34878D82A}">
                    <a16:rowId xmlns:a16="http://schemas.microsoft.com/office/drawing/2014/main" val="2875365440"/>
                  </a:ext>
                </a:extLst>
              </a:tr>
              <a:tr h="312524">
                <a:tc gridSpan="6">
                  <a:txBody>
                    <a:bodyPr/>
                    <a:lstStyle/>
                    <a:p>
                      <a:r>
                        <a:rPr kumimoji="1" lang="ja-JP" altLang="en-US" sz="1600" dirty="0">
                          <a:latin typeface="BIZ UDゴシック" panose="020B0400000000000000" pitchFamily="49" charset="-128"/>
                          <a:ea typeface="BIZ UDゴシック" panose="020B0400000000000000" pitchFamily="49" charset="-128"/>
                        </a:rPr>
                        <a:t>▼物件事故</a:t>
                      </a:r>
                    </a:p>
                  </a:txBody>
                  <a:tcPr>
                    <a:solidFill>
                      <a:srgbClr val="FFFFCC"/>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965720635"/>
                  </a:ext>
                </a:extLst>
              </a:tr>
              <a:tr h="312524">
                <a:tc>
                  <a:txBody>
                    <a:bodyPr/>
                    <a:lstStyle/>
                    <a:p>
                      <a:pPr algn="ctr"/>
                      <a:r>
                        <a:rPr kumimoji="1" lang="ja-JP" altLang="en-US" sz="1600" dirty="0">
                          <a:latin typeface="BIZ UDゴシック" panose="020B0400000000000000" pitchFamily="49" charset="-128"/>
                          <a:ea typeface="BIZ UDゴシック" panose="020B0400000000000000" pitchFamily="49" charset="-128"/>
                        </a:rPr>
                        <a:t>認定総損害額</a:t>
                      </a:r>
                    </a:p>
                  </a:txBody>
                  <a:tcP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裁判所</a:t>
                      </a:r>
                    </a:p>
                  </a:txBody>
                  <a:tcP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判決年月日</a:t>
                      </a:r>
                    </a:p>
                  </a:txBody>
                  <a:tcPr>
                    <a:solidFill>
                      <a:srgbClr val="CCFFCC"/>
                    </a:solidFill>
                  </a:tcPr>
                </a:tc>
                <a:tc>
                  <a:txBody>
                    <a:bodyPr/>
                    <a:lstStyle/>
                    <a:p>
                      <a:pPr algn="ctr"/>
                      <a:r>
                        <a:rPr kumimoji="1" lang="ja-JP" altLang="en-US" sz="1600" dirty="0">
                          <a:latin typeface="BIZ UDゴシック" panose="020B0400000000000000" pitchFamily="49" charset="-128"/>
                          <a:ea typeface="BIZ UDゴシック" panose="020B0400000000000000" pitchFamily="49" charset="-128"/>
                        </a:rPr>
                        <a:t>事故年月日</a:t>
                      </a:r>
                    </a:p>
                  </a:txBody>
                  <a:tcPr>
                    <a:solidFill>
                      <a:srgbClr val="CCFFCC"/>
                    </a:solidFill>
                  </a:tcPr>
                </a:tc>
                <a:tc gridSpan="2">
                  <a:txBody>
                    <a:bodyPr/>
                    <a:lstStyle/>
                    <a:p>
                      <a:pPr algn="ctr"/>
                      <a:r>
                        <a:rPr kumimoji="1" lang="ja-JP" altLang="en-US" sz="1600" dirty="0">
                          <a:latin typeface="BIZ UDゴシック" panose="020B0400000000000000" pitchFamily="49" charset="-128"/>
                          <a:ea typeface="BIZ UDゴシック" panose="020B0400000000000000" pitchFamily="49" charset="-128"/>
                        </a:rPr>
                        <a:t>被害物件</a:t>
                      </a:r>
                    </a:p>
                  </a:txBody>
                  <a:tcPr>
                    <a:solidFill>
                      <a:srgbClr val="CCFFCC"/>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1483180290"/>
                  </a:ext>
                </a:extLst>
              </a:tr>
              <a:tr h="312524">
                <a:tc>
                  <a:txBody>
                    <a:bodyPr/>
                    <a:lstStyle/>
                    <a:p>
                      <a:pPr algn="r"/>
                      <a:r>
                        <a:rPr kumimoji="1" lang="en-US" altLang="ja-JP" sz="1600" dirty="0">
                          <a:solidFill>
                            <a:srgbClr val="FF0000"/>
                          </a:solidFill>
                          <a:latin typeface="BIZ UDゴシック" panose="020B0400000000000000" pitchFamily="49" charset="-128"/>
                          <a:ea typeface="BIZ UDゴシック" panose="020B0400000000000000" pitchFamily="49" charset="-128"/>
                        </a:rPr>
                        <a:t>2</a:t>
                      </a:r>
                      <a:r>
                        <a:rPr kumimoji="1" lang="ja-JP" altLang="en-US" sz="1600" dirty="0">
                          <a:solidFill>
                            <a:srgbClr val="FF0000"/>
                          </a:solidFill>
                          <a:latin typeface="BIZ UDゴシック" panose="020B0400000000000000" pitchFamily="49" charset="-128"/>
                          <a:ea typeface="BIZ UDゴシック" panose="020B0400000000000000" pitchFamily="49" charset="-128"/>
                        </a:rPr>
                        <a:t>億</a:t>
                      </a:r>
                      <a:r>
                        <a:rPr kumimoji="1" lang="en-US" altLang="ja-JP" sz="1600" dirty="0">
                          <a:solidFill>
                            <a:srgbClr val="FF0000"/>
                          </a:solidFill>
                          <a:latin typeface="BIZ UDゴシック" panose="020B0400000000000000" pitchFamily="49" charset="-128"/>
                          <a:ea typeface="BIZ UDゴシック" panose="020B0400000000000000" pitchFamily="49" charset="-128"/>
                        </a:rPr>
                        <a:t>6,135</a:t>
                      </a:r>
                      <a:r>
                        <a:rPr kumimoji="1" lang="ja-JP" altLang="en-US" sz="1600" dirty="0">
                          <a:solidFill>
                            <a:srgbClr val="FF0000"/>
                          </a:solidFill>
                          <a:latin typeface="BIZ UDゴシック" panose="020B0400000000000000" pitchFamily="49" charset="-128"/>
                          <a:ea typeface="BIZ UDゴシック" panose="020B0400000000000000" pitchFamily="49" charset="-128"/>
                        </a:rPr>
                        <a:t>万円</a:t>
                      </a:r>
                    </a:p>
                  </a:txBody>
                  <a:tcPr>
                    <a:solidFill>
                      <a:srgbClr val="CCFFCC"/>
                    </a:solidFill>
                  </a:tcPr>
                </a:tc>
                <a:tc>
                  <a:txBody>
                    <a:bodyPr/>
                    <a:lstStyle/>
                    <a:p>
                      <a:r>
                        <a:rPr kumimoji="1" lang="ja-JP" altLang="en-US" sz="1600" dirty="0">
                          <a:latin typeface="BIZ UDゴシック" panose="020B0400000000000000" pitchFamily="49" charset="-128"/>
                          <a:ea typeface="BIZ UDゴシック" panose="020B0400000000000000" pitchFamily="49" charset="-128"/>
                        </a:rPr>
                        <a:t>神戸地裁</a:t>
                      </a:r>
                    </a:p>
                  </a:txBody>
                  <a:tcPr/>
                </a:tc>
                <a:tc>
                  <a:txBody>
                    <a:bodyPr/>
                    <a:lstStyle/>
                    <a:p>
                      <a:r>
                        <a:rPr kumimoji="1" lang="en-US" altLang="ja-JP" sz="1600" dirty="0">
                          <a:latin typeface="BIZ UDゴシック" panose="020B0400000000000000" pitchFamily="49" charset="-128"/>
                          <a:ea typeface="BIZ UDゴシック" panose="020B0400000000000000" pitchFamily="49" charset="-128"/>
                        </a:rPr>
                        <a:t>1994. 7.19</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ゴシック" panose="020B0400000000000000" pitchFamily="49" charset="-128"/>
                          <a:ea typeface="BIZ UDゴシック" panose="020B0400000000000000" pitchFamily="49" charset="-128"/>
                        </a:rPr>
                        <a:t>1985. 5.29</a:t>
                      </a:r>
                      <a:endParaRPr kumimoji="1" lang="ja-JP" altLang="en-US" sz="1600" dirty="0">
                        <a:latin typeface="BIZ UDゴシック" panose="020B0400000000000000" pitchFamily="49" charset="-128"/>
                        <a:ea typeface="BIZ UDゴシック" panose="020B0400000000000000" pitchFamily="49" charset="-128"/>
                      </a:endParaRPr>
                    </a:p>
                  </a:txBody>
                  <a:tcPr/>
                </a:tc>
                <a:tc gridSpan="2">
                  <a:txBody>
                    <a:bodyPr/>
                    <a:lstStyle/>
                    <a:p>
                      <a:r>
                        <a:rPr kumimoji="1" lang="ja-JP" altLang="en-US" sz="1600" dirty="0">
                          <a:latin typeface="BIZ UDゴシック" panose="020B0400000000000000" pitchFamily="49" charset="-128"/>
                          <a:ea typeface="BIZ UDゴシック" panose="020B0400000000000000" pitchFamily="49" charset="-128"/>
                        </a:rPr>
                        <a:t>積荷</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呉服・洋服・毛皮</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917979397"/>
                  </a:ext>
                </a:extLst>
              </a:tr>
              <a:tr h="312524">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ゴシック" panose="020B0400000000000000" pitchFamily="49" charset="-128"/>
                          <a:ea typeface="BIZ UDゴシック" panose="020B0400000000000000" pitchFamily="49" charset="-128"/>
                        </a:rPr>
                        <a:t>⇒平均年収</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注</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で計算すると、払い終わるのに</a:t>
                      </a:r>
                      <a:r>
                        <a:rPr kumimoji="1" lang="ja-JP" altLang="en-US" sz="1600" u="sng" dirty="0">
                          <a:solidFill>
                            <a:srgbClr val="FF0000"/>
                          </a:solidFill>
                          <a:latin typeface="BIZ UDゴシック" panose="020B0400000000000000" pitchFamily="49" charset="-128"/>
                          <a:ea typeface="BIZ UDゴシック" panose="020B0400000000000000" pitchFamily="49" charset="-128"/>
                        </a:rPr>
                        <a:t>約</a:t>
                      </a:r>
                      <a:r>
                        <a:rPr kumimoji="1" lang="en-US" altLang="ja-JP" sz="1600" u="sng" dirty="0">
                          <a:solidFill>
                            <a:srgbClr val="FF0000"/>
                          </a:solidFill>
                          <a:latin typeface="BIZ UDゴシック" panose="020B0400000000000000" pitchFamily="49" charset="-128"/>
                          <a:ea typeface="BIZ UDゴシック" panose="020B0400000000000000" pitchFamily="49" charset="-128"/>
                        </a:rPr>
                        <a:t>60</a:t>
                      </a:r>
                      <a:r>
                        <a:rPr kumimoji="1" lang="ja-JP" altLang="en-US" sz="1600" u="sng" dirty="0">
                          <a:solidFill>
                            <a:srgbClr val="FF0000"/>
                          </a:solidFill>
                          <a:latin typeface="BIZ UDゴシック" panose="020B0400000000000000" pitchFamily="49" charset="-128"/>
                          <a:ea typeface="BIZ UDゴシック" panose="020B0400000000000000" pitchFamily="49" charset="-128"/>
                        </a:rPr>
                        <a:t>年</a:t>
                      </a:r>
                      <a:r>
                        <a:rPr kumimoji="1" lang="ja-JP" altLang="en-US" sz="1600" dirty="0">
                          <a:latin typeface="BIZ UDゴシック" panose="020B0400000000000000" pitchFamily="49" charset="-128"/>
                          <a:ea typeface="BIZ UDゴシック" panose="020B0400000000000000" pitchFamily="49" charset="-128"/>
                        </a:rPr>
                        <a:t>かかる。</a:t>
                      </a: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351690006"/>
                  </a:ext>
                </a:extLst>
              </a:tr>
              <a:tr h="312524">
                <a:tc>
                  <a:txBody>
                    <a:bodyPr/>
                    <a:lstStyle/>
                    <a:p>
                      <a:pPr algn="r"/>
                      <a:r>
                        <a:rPr kumimoji="1"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億</a:t>
                      </a:r>
                      <a:r>
                        <a:rPr kumimoji="1" lang="en-US" altLang="ja-JP" sz="1600" dirty="0">
                          <a:latin typeface="BIZ UDゴシック" panose="020B0400000000000000" pitchFamily="49" charset="-128"/>
                          <a:ea typeface="BIZ UDゴシック" panose="020B0400000000000000" pitchFamily="49" charset="-128"/>
                        </a:rPr>
                        <a:t>3,450</a:t>
                      </a:r>
                      <a:r>
                        <a:rPr kumimoji="1" lang="ja-JP" altLang="en-US" sz="1600" dirty="0">
                          <a:latin typeface="BIZ UDゴシック" panose="020B0400000000000000" pitchFamily="49" charset="-128"/>
                          <a:ea typeface="BIZ UDゴシック" panose="020B0400000000000000" pitchFamily="49" charset="-128"/>
                        </a:rPr>
                        <a:t>万円</a:t>
                      </a:r>
                    </a:p>
                  </a:txBody>
                  <a:tcPr>
                    <a:solidFill>
                      <a:srgbClr val="CCFFCC"/>
                    </a:solidFill>
                  </a:tcPr>
                </a:tc>
                <a:tc>
                  <a:txBody>
                    <a:bodyPr/>
                    <a:lstStyle/>
                    <a:p>
                      <a:r>
                        <a:rPr kumimoji="1" lang="ja-JP" altLang="en-US" sz="1600" dirty="0">
                          <a:latin typeface="BIZ UDゴシック" panose="020B0400000000000000" pitchFamily="49" charset="-128"/>
                          <a:ea typeface="BIZ UDゴシック" panose="020B0400000000000000" pitchFamily="49" charset="-128"/>
                        </a:rPr>
                        <a:t>東京地裁</a:t>
                      </a:r>
                    </a:p>
                  </a:txBody>
                  <a:tcPr/>
                </a:tc>
                <a:tc>
                  <a:txBody>
                    <a:bodyPr/>
                    <a:lstStyle/>
                    <a:p>
                      <a:r>
                        <a:rPr kumimoji="1" lang="en-US" altLang="ja-JP" sz="1600" dirty="0">
                          <a:latin typeface="BIZ UDゴシック" panose="020B0400000000000000" pitchFamily="49" charset="-128"/>
                          <a:ea typeface="BIZ UDゴシック" panose="020B0400000000000000" pitchFamily="49" charset="-128"/>
                        </a:rPr>
                        <a:t>1996. 7.17</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ゴシック" panose="020B0400000000000000" pitchFamily="49" charset="-128"/>
                          <a:ea typeface="BIZ UDゴシック" panose="020B0400000000000000" pitchFamily="49" charset="-128"/>
                        </a:rPr>
                        <a:t>1991. 2.23</a:t>
                      </a:r>
                      <a:endParaRPr kumimoji="1" lang="ja-JP" altLang="en-US" sz="1600" dirty="0">
                        <a:latin typeface="BIZ UDゴシック" panose="020B0400000000000000" pitchFamily="49" charset="-128"/>
                        <a:ea typeface="BIZ UDゴシック" panose="020B0400000000000000" pitchFamily="49" charset="-128"/>
                      </a:endParaRPr>
                    </a:p>
                  </a:txBody>
                  <a:tcPr/>
                </a:tc>
                <a:tc gridSpan="2">
                  <a:txBody>
                    <a:bodyPr/>
                    <a:lstStyle/>
                    <a:p>
                      <a:r>
                        <a:rPr kumimoji="1" lang="ja-JP" altLang="en-US" sz="1600" dirty="0">
                          <a:latin typeface="BIZ UDゴシック" panose="020B0400000000000000" pitchFamily="49" charset="-128"/>
                          <a:ea typeface="BIZ UDゴシック" panose="020B0400000000000000" pitchFamily="49" charset="-128"/>
                        </a:rPr>
                        <a:t>店舗</a:t>
                      </a:r>
                      <a:r>
                        <a:rPr kumimoji="1" lang="en-US" altLang="ja-JP" sz="1600" dirty="0">
                          <a:latin typeface="BIZ UDゴシック" panose="020B0400000000000000" pitchFamily="49" charset="-128"/>
                          <a:ea typeface="BIZ UDゴシック" panose="020B0400000000000000" pitchFamily="49" charset="-128"/>
                        </a:rPr>
                        <a:t>(</a:t>
                      </a:r>
                      <a:r>
                        <a:rPr kumimoji="1" lang="ja-JP" altLang="en-US" sz="1600" dirty="0">
                          <a:latin typeface="BIZ UDゴシック" panose="020B0400000000000000" pitchFamily="49" charset="-128"/>
                          <a:ea typeface="BIZ UDゴシック" panose="020B0400000000000000" pitchFamily="49" charset="-128"/>
                        </a:rPr>
                        <a:t>パチンコ店</a:t>
                      </a:r>
                      <a:r>
                        <a:rPr kumimoji="1" lang="en-US" altLang="ja-JP" sz="1600" dirty="0">
                          <a:latin typeface="BIZ UDゴシック" panose="020B0400000000000000" pitchFamily="49" charset="-128"/>
                          <a:ea typeface="BIZ UDゴシック" panose="020B0400000000000000" pitchFamily="49" charset="-128"/>
                        </a:rPr>
                        <a:t>)</a:t>
                      </a:r>
                      <a:endParaRPr kumimoji="1" lang="ja-JP" altLang="en-US" sz="1600" dirty="0">
                        <a:latin typeface="BIZ UDゴシック" panose="020B0400000000000000" pitchFamily="49" charset="-128"/>
                        <a:ea typeface="BIZ UDゴシック" panose="020B0400000000000000"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312575359"/>
                  </a:ext>
                </a:extLst>
              </a:tr>
              <a:tr h="312524">
                <a:tc>
                  <a:txBody>
                    <a:bodyPr/>
                    <a:lstStyle/>
                    <a:p>
                      <a:pPr algn="r"/>
                      <a:r>
                        <a:rPr kumimoji="1" lang="en-US" altLang="ja-JP" sz="1600" dirty="0">
                          <a:latin typeface="BIZ UDゴシック" panose="020B0400000000000000" pitchFamily="49" charset="-128"/>
                          <a:ea typeface="BIZ UDゴシック" panose="020B0400000000000000" pitchFamily="49" charset="-128"/>
                        </a:rPr>
                        <a:t>1</a:t>
                      </a:r>
                      <a:r>
                        <a:rPr kumimoji="1" lang="ja-JP" altLang="en-US" sz="1600" dirty="0">
                          <a:latin typeface="BIZ UDゴシック" panose="020B0400000000000000" pitchFamily="49" charset="-128"/>
                          <a:ea typeface="BIZ UDゴシック" panose="020B0400000000000000" pitchFamily="49" charset="-128"/>
                        </a:rPr>
                        <a:t>億</a:t>
                      </a:r>
                      <a:r>
                        <a:rPr kumimoji="1" lang="en-US" altLang="ja-JP" sz="1600" dirty="0">
                          <a:latin typeface="BIZ UDゴシック" panose="020B0400000000000000" pitchFamily="49" charset="-128"/>
                          <a:ea typeface="BIZ UDゴシック" panose="020B0400000000000000" pitchFamily="49" charset="-128"/>
                        </a:rPr>
                        <a:t>2,036</a:t>
                      </a:r>
                      <a:r>
                        <a:rPr kumimoji="1" lang="ja-JP" altLang="en-US" sz="1600" dirty="0">
                          <a:latin typeface="BIZ UDゴシック" panose="020B0400000000000000" pitchFamily="49" charset="-128"/>
                          <a:ea typeface="BIZ UDゴシック" panose="020B0400000000000000" pitchFamily="49" charset="-128"/>
                        </a:rPr>
                        <a:t>万円</a:t>
                      </a:r>
                    </a:p>
                  </a:txBody>
                  <a:tcPr>
                    <a:solidFill>
                      <a:srgbClr val="CCFFCC"/>
                    </a:solidFill>
                  </a:tcPr>
                </a:tc>
                <a:tc>
                  <a:txBody>
                    <a:bodyPr/>
                    <a:lstStyle/>
                    <a:p>
                      <a:r>
                        <a:rPr kumimoji="1" lang="ja-JP" altLang="en-US" sz="1600" dirty="0">
                          <a:latin typeface="BIZ UDゴシック" panose="020B0400000000000000" pitchFamily="49" charset="-128"/>
                          <a:ea typeface="BIZ UDゴシック" panose="020B0400000000000000" pitchFamily="49" charset="-128"/>
                        </a:rPr>
                        <a:t>福岡地裁</a:t>
                      </a:r>
                    </a:p>
                  </a:txBody>
                  <a:tcPr/>
                </a:tc>
                <a:tc>
                  <a:txBody>
                    <a:bodyPr/>
                    <a:lstStyle/>
                    <a:p>
                      <a:r>
                        <a:rPr kumimoji="1" lang="en-US" altLang="ja-JP" sz="1600" dirty="0">
                          <a:latin typeface="BIZ UDゴシック" panose="020B0400000000000000" pitchFamily="49" charset="-128"/>
                          <a:ea typeface="BIZ UDゴシック" panose="020B0400000000000000" pitchFamily="49" charset="-128"/>
                        </a:rPr>
                        <a:t>1980. 7.18</a:t>
                      </a:r>
                      <a:endParaRPr kumimoji="1" lang="ja-JP" altLang="en-US" sz="1600" dirty="0">
                        <a:latin typeface="BIZ UDゴシック" panose="020B0400000000000000" pitchFamily="49" charset="-128"/>
                        <a:ea typeface="BIZ UDゴシック" panose="020B0400000000000000"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BIZ UDゴシック" panose="020B0400000000000000" pitchFamily="49" charset="-128"/>
                          <a:ea typeface="BIZ UDゴシック" panose="020B0400000000000000" pitchFamily="49" charset="-128"/>
                        </a:rPr>
                        <a:t>1975. 3. 1</a:t>
                      </a:r>
                      <a:endParaRPr kumimoji="1" lang="ja-JP" altLang="en-US" sz="1600" dirty="0">
                        <a:latin typeface="BIZ UDゴシック" panose="020B0400000000000000" pitchFamily="49" charset="-128"/>
                        <a:ea typeface="BIZ UDゴシック" panose="020B0400000000000000" pitchFamily="49" charset="-128"/>
                      </a:endParaRPr>
                    </a:p>
                  </a:txBody>
                  <a:tcPr/>
                </a:tc>
                <a:tc gridSpan="2">
                  <a:txBody>
                    <a:bodyPr/>
                    <a:lstStyle/>
                    <a:p>
                      <a:r>
                        <a:rPr kumimoji="1" lang="ja-JP" altLang="en-US" sz="1600" dirty="0">
                          <a:latin typeface="BIZ UDゴシック" panose="020B0400000000000000" pitchFamily="49" charset="-128"/>
                          <a:ea typeface="BIZ UDゴシック" panose="020B0400000000000000" pitchFamily="49" charset="-128"/>
                        </a:rPr>
                        <a:t>電車・線路・家屋</a:t>
                      </a: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662164167"/>
                  </a:ext>
                </a:extLst>
              </a:tr>
              <a:tr h="268113">
                <a:tc gridSpan="6">
                  <a:txBody>
                    <a:bodyPr/>
                    <a:lstStyle/>
                    <a:p>
                      <a:pPr marL="176213" indent="-176213" algn="l"/>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認定総損害額とは、被害者の損害額</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弁護士費用などを含む</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をいい、被害者の過失相殺相当額</a:t>
                      </a:r>
                      <a:endParaRPr kumimoji="1" lang="en-US" altLang="ja-JP" sz="1200" dirty="0">
                        <a:latin typeface="BIZ UDゴシック" panose="020B0400000000000000" pitchFamily="49" charset="-128"/>
                        <a:ea typeface="BIZ UDゴシック" panose="020B0400000000000000" pitchFamily="49" charset="-128"/>
                      </a:endParaRPr>
                    </a:p>
                    <a:p>
                      <a:pPr marL="176213" indent="-176213" algn="l"/>
                      <a:r>
                        <a:rPr kumimoji="1" lang="ja-JP" altLang="en-US" sz="1200" dirty="0">
                          <a:latin typeface="BIZ UDゴシック" panose="020B0400000000000000" pitchFamily="49" charset="-128"/>
                          <a:ea typeface="BIZ UDゴシック" panose="020B0400000000000000" pitchFamily="49" charset="-128"/>
                        </a:rPr>
                        <a:t>　および自賠責保険などのてん補額を控除する前の金額をいう。</a:t>
                      </a:r>
                      <a:endParaRPr kumimoji="1" lang="en-US" altLang="ja-JP" sz="1200" dirty="0">
                        <a:latin typeface="BIZ UDゴシック" panose="020B0400000000000000" pitchFamily="49" charset="-128"/>
                        <a:ea typeface="BIZ UDゴシック" panose="020B0400000000000000" pitchFamily="49" charset="-128"/>
                      </a:endParaRPr>
                    </a:p>
                    <a:p>
                      <a:pPr eaLnBrk="1" hangingPunct="1">
                        <a:spcBef>
                          <a:spcPct val="0"/>
                        </a:spcBef>
                        <a:buNone/>
                      </a:pPr>
                      <a:r>
                        <a:rPr lang="en-US" altLang="ja-JP" sz="1200" kern="0" dirty="0">
                          <a:latin typeface="BIZ UDゴシック" panose="020B0400000000000000" pitchFamily="49" charset="-128"/>
                          <a:ea typeface="BIZ UDゴシック" panose="020B0400000000000000" pitchFamily="49" charset="-128"/>
                        </a:rPr>
                        <a:t>(</a:t>
                      </a:r>
                      <a:r>
                        <a:rPr lang="ja-JP" altLang="en-US" sz="1200" kern="0" dirty="0">
                          <a:latin typeface="BIZ UDゴシック" panose="020B0400000000000000" pitchFamily="49" charset="-128"/>
                          <a:ea typeface="BIZ UDゴシック" panose="020B0400000000000000" pitchFamily="49" charset="-128"/>
                        </a:rPr>
                        <a:t>注</a:t>
                      </a:r>
                      <a:r>
                        <a:rPr lang="en-US" altLang="ja-JP" sz="1200" kern="0" dirty="0">
                          <a:latin typeface="BIZ UDゴシック" panose="020B0400000000000000" pitchFamily="49" charset="-128"/>
                          <a:ea typeface="BIZ UDゴシック" panose="020B0400000000000000" pitchFamily="49" charset="-128"/>
                        </a:rPr>
                        <a:t>)</a:t>
                      </a:r>
                      <a:r>
                        <a:rPr lang="ja-JP" altLang="en-US" sz="1200" kern="0" dirty="0">
                          <a:latin typeface="BIZ UDゴシック" panose="020B0400000000000000" pitchFamily="49" charset="-128"/>
                          <a:ea typeface="BIZ UDゴシック" panose="020B0400000000000000" pitchFamily="49" charset="-128"/>
                        </a:rPr>
                        <a:t>給与所得者の年間の平均給与：</a:t>
                      </a:r>
                      <a:r>
                        <a:rPr lang="en-US" altLang="ja-JP" sz="1200" kern="0" dirty="0">
                          <a:latin typeface="BIZ UDゴシック" panose="020B0400000000000000" pitchFamily="49" charset="-128"/>
                          <a:ea typeface="BIZ UDゴシック" panose="020B0400000000000000" pitchFamily="49" charset="-128"/>
                        </a:rPr>
                        <a:t>443</a:t>
                      </a:r>
                      <a:r>
                        <a:rPr lang="ja-JP" altLang="en-US" sz="1200" kern="0" dirty="0">
                          <a:latin typeface="BIZ UDゴシック" panose="020B0400000000000000" pitchFamily="49" charset="-128"/>
                          <a:ea typeface="BIZ UDゴシック" panose="020B0400000000000000" pitchFamily="49" charset="-128"/>
                        </a:rPr>
                        <a:t>万円</a:t>
                      </a:r>
                      <a:r>
                        <a:rPr lang="en-US" altLang="ja-JP" sz="1200" kern="0" dirty="0">
                          <a:latin typeface="BIZ UDゴシック" panose="020B0400000000000000" pitchFamily="49" charset="-128"/>
                          <a:ea typeface="BIZ UDゴシック" panose="020B0400000000000000" pitchFamily="49" charset="-128"/>
                        </a:rPr>
                        <a:t>(2021</a:t>
                      </a:r>
                      <a:r>
                        <a:rPr lang="ja-JP" altLang="en-US" sz="1200" kern="0" dirty="0">
                          <a:latin typeface="BIZ UDゴシック" panose="020B0400000000000000" pitchFamily="49" charset="-128"/>
                          <a:ea typeface="BIZ UDゴシック" panose="020B0400000000000000" pitchFamily="49" charset="-128"/>
                        </a:rPr>
                        <a:t>年</a:t>
                      </a:r>
                      <a:r>
                        <a:rPr lang="en-US" altLang="ja-JP" sz="1200" kern="0" dirty="0">
                          <a:latin typeface="BIZ UDゴシック" panose="020B0400000000000000" pitchFamily="49" charset="-128"/>
                          <a:ea typeface="BIZ UDゴシック" panose="020B0400000000000000" pitchFamily="49" charset="-128"/>
                        </a:rPr>
                        <a:t>)</a:t>
                      </a:r>
                    </a:p>
                    <a:p>
                      <a:pPr eaLnBrk="1" hangingPunct="1">
                        <a:spcBef>
                          <a:spcPct val="0"/>
                        </a:spcBef>
                        <a:buNone/>
                      </a:pPr>
                      <a:r>
                        <a:rPr lang="ja-JP" altLang="en-US" sz="1200" kern="0" dirty="0">
                          <a:solidFill>
                            <a:schemeClr val="tx1"/>
                          </a:solidFill>
                          <a:latin typeface="BIZ UDゴシック" panose="020B0400000000000000" pitchFamily="49" charset="-128"/>
                          <a:ea typeface="BIZ UDゴシック" panose="020B0400000000000000" pitchFamily="49" charset="-128"/>
                        </a:rPr>
                        <a:t>　　国税庁「令和３年分民間給与実態統計調査の概要」</a:t>
                      </a:r>
                      <a:r>
                        <a:rPr lang="en-US" altLang="ja-JP" sz="1200" kern="0" dirty="0">
                          <a:solidFill>
                            <a:schemeClr val="tx1"/>
                          </a:solidFill>
                          <a:latin typeface="BIZ UDゴシック" panose="020B0400000000000000" pitchFamily="49" charset="-128"/>
                          <a:ea typeface="BIZ UDゴシック" panose="020B0400000000000000" pitchFamily="49" charset="-128"/>
                        </a:rPr>
                        <a:t>(2022</a:t>
                      </a:r>
                      <a:r>
                        <a:rPr lang="ja-JP" altLang="en-US" sz="1200" kern="0" dirty="0">
                          <a:solidFill>
                            <a:schemeClr val="tx1"/>
                          </a:solidFill>
                          <a:latin typeface="BIZ UDゴシック" panose="020B0400000000000000" pitchFamily="49" charset="-128"/>
                          <a:ea typeface="BIZ UDゴシック" panose="020B0400000000000000" pitchFamily="49" charset="-128"/>
                        </a:rPr>
                        <a:t>年</a:t>
                      </a:r>
                      <a:r>
                        <a:rPr lang="en-US" altLang="ja-JP" sz="1200" kern="0" dirty="0">
                          <a:solidFill>
                            <a:schemeClr val="tx1"/>
                          </a:solidFill>
                          <a:latin typeface="BIZ UDゴシック" panose="020B0400000000000000" pitchFamily="49" charset="-128"/>
                          <a:ea typeface="BIZ UDゴシック" panose="020B0400000000000000" pitchFamily="49" charset="-128"/>
                        </a:rPr>
                        <a:t>9</a:t>
                      </a:r>
                      <a:r>
                        <a:rPr lang="ja-JP" altLang="en-US" sz="1200" kern="0" dirty="0">
                          <a:solidFill>
                            <a:schemeClr val="tx1"/>
                          </a:solidFill>
                          <a:latin typeface="BIZ UDゴシック" panose="020B0400000000000000" pitchFamily="49" charset="-128"/>
                          <a:ea typeface="BIZ UDゴシック" panose="020B0400000000000000" pitchFamily="49" charset="-128"/>
                        </a:rPr>
                        <a:t>月</a:t>
                      </a:r>
                      <a:r>
                        <a:rPr lang="en-US" altLang="ja-JP" sz="1200" kern="0" dirty="0">
                          <a:solidFill>
                            <a:schemeClr val="tx1"/>
                          </a:solidFill>
                          <a:latin typeface="BIZ UDゴシック" panose="020B0400000000000000" pitchFamily="49" charset="-128"/>
                          <a:ea typeface="BIZ UDゴシック" panose="020B0400000000000000" pitchFamily="49" charset="-128"/>
                        </a:rPr>
                        <a:t>28</a:t>
                      </a:r>
                      <a:r>
                        <a:rPr lang="ja-JP" altLang="en-US" sz="1200" kern="0" dirty="0">
                          <a:solidFill>
                            <a:schemeClr val="tx1"/>
                          </a:solidFill>
                          <a:latin typeface="BIZ UDゴシック" panose="020B0400000000000000" pitchFamily="49" charset="-128"/>
                          <a:ea typeface="BIZ UDゴシック" panose="020B0400000000000000" pitchFamily="49" charset="-128"/>
                        </a:rPr>
                        <a:t>日公表</a:t>
                      </a:r>
                      <a:r>
                        <a:rPr lang="en-US" altLang="ja-JP" sz="1200" kern="0" dirty="0">
                          <a:solidFill>
                            <a:schemeClr val="tx1"/>
                          </a:solidFill>
                          <a:latin typeface="BIZ UDゴシック" panose="020B0400000000000000" pitchFamily="49" charset="-128"/>
                          <a:ea typeface="BIZ UDゴシック" panose="020B0400000000000000" pitchFamily="49" charset="-128"/>
                        </a:rPr>
                        <a:t>)</a:t>
                      </a:r>
                      <a:r>
                        <a:rPr lang="ja-JP" altLang="en-US" sz="1200" kern="0" dirty="0">
                          <a:solidFill>
                            <a:schemeClr val="tx1"/>
                          </a:solidFill>
                          <a:latin typeface="BIZ UDゴシック" panose="020B0400000000000000" pitchFamily="49" charset="-128"/>
                          <a:ea typeface="BIZ UDゴシック" panose="020B0400000000000000" pitchFamily="49" charset="-128"/>
                        </a:rPr>
                        <a:t>より。</a:t>
                      </a:r>
                      <a:endParaRPr lang="en-US" altLang="ja-JP" sz="1200" kern="0" dirty="0">
                        <a:solidFill>
                          <a:schemeClr val="tx1"/>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a:t>
                      </a:r>
                      <a:r>
                        <a:rPr lang="ja-JP" altLang="en-US" sz="1200" b="0" kern="0" dirty="0">
                          <a:solidFill>
                            <a:srgbClr val="0000FF"/>
                          </a:solidFill>
                          <a:latin typeface="BIZ UDゴシック" panose="020B0400000000000000" pitchFamily="49" charset="-128"/>
                          <a:ea typeface="BIZ UDゴシック" panose="020B0400000000000000" pitchFamily="49" charset="-128"/>
                        </a:rPr>
                        <a:t>出典＞</a:t>
                      </a:r>
                      <a:r>
                        <a:rPr lang="ja-JP" altLang="en-US" sz="1200" kern="0" dirty="0">
                          <a:solidFill>
                            <a:srgbClr val="0000FF"/>
                          </a:solidFill>
                          <a:latin typeface="BIZ UDゴシック" panose="020B0400000000000000" pitchFamily="49" charset="-128"/>
                          <a:ea typeface="BIZ UDゴシック" panose="020B0400000000000000" pitchFamily="49" charset="-128"/>
                        </a:rPr>
                        <a:t>日本損害保険協会「</a:t>
                      </a:r>
                      <a:r>
                        <a:rPr lang="ja-JP" altLang="en-US" sz="1200" b="0" kern="0" dirty="0">
                          <a:solidFill>
                            <a:srgbClr val="0000FF"/>
                          </a:solidFill>
                          <a:latin typeface="BIZ UDゴシック" panose="020B0400000000000000" pitchFamily="49" charset="-128"/>
                          <a:ea typeface="BIZ UDゴシック" panose="020B0400000000000000" pitchFamily="49" charset="-128"/>
                        </a:rPr>
                        <a:t>日本の損害保険　</a:t>
                      </a:r>
                      <a:r>
                        <a:rPr lang="ja-JP" altLang="en-US" sz="1200" kern="0" dirty="0">
                          <a:solidFill>
                            <a:srgbClr val="0000FF"/>
                          </a:solidFill>
                          <a:latin typeface="BIZ UDゴシック" panose="020B0400000000000000" pitchFamily="49" charset="-128"/>
                          <a:ea typeface="BIZ UDゴシック" panose="020B0400000000000000" pitchFamily="49" charset="-128"/>
                        </a:rPr>
                        <a:t>ファクトブック</a:t>
                      </a:r>
                      <a:r>
                        <a:rPr lang="en-US" altLang="ja-JP" sz="1200" b="0" kern="0" dirty="0">
                          <a:solidFill>
                            <a:srgbClr val="0000FF"/>
                          </a:solidFill>
                          <a:latin typeface="BIZ UDゴシック" panose="020B0400000000000000" pitchFamily="49" charset="-128"/>
                          <a:ea typeface="BIZ UDゴシック" panose="020B0400000000000000" pitchFamily="49" charset="-128"/>
                        </a:rPr>
                        <a:t>2022</a:t>
                      </a:r>
                      <a:r>
                        <a:rPr lang="ja-JP" altLang="en-US" sz="1200" b="0" kern="0" dirty="0">
                          <a:solidFill>
                            <a:srgbClr val="0000FF"/>
                          </a:solidFill>
                          <a:latin typeface="BIZ UDゴシック" panose="020B0400000000000000" pitchFamily="49" charset="-128"/>
                          <a:ea typeface="BIZ UDゴシック" panose="020B0400000000000000" pitchFamily="49" charset="-128"/>
                        </a:rPr>
                        <a:t>」</a:t>
                      </a:r>
                      <a:r>
                        <a:rPr lang="en-US" altLang="ja-JP" sz="1200" b="0" kern="0" dirty="0">
                          <a:solidFill>
                            <a:srgbClr val="0000FF"/>
                          </a:solidFill>
                          <a:latin typeface="BIZ UDゴシック" panose="020B0400000000000000" pitchFamily="49" charset="-128"/>
                          <a:ea typeface="BIZ UDゴシック" panose="020B0400000000000000" pitchFamily="49" charset="-128"/>
                        </a:rPr>
                        <a:t>74</a:t>
                      </a:r>
                      <a:r>
                        <a:rPr lang="ja-JP" altLang="en-US" sz="1200" kern="0" dirty="0">
                          <a:solidFill>
                            <a:srgbClr val="0000FF"/>
                          </a:solidFill>
                          <a:latin typeface="BIZ UDゴシック" panose="020B0400000000000000" pitchFamily="49" charset="-128"/>
                          <a:ea typeface="BIZ UDゴシック" panose="020B0400000000000000" pitchFamily="49" charset="-128"/>
                        </a:rPr>
                        <a:t>頁を基に作成。</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200" b="0" kern="0" dirty="0">
                          <a:solidFill>
                            <a:srgbClr val="FF3300"/>
                          </a:solidFill>
                          <a:latin typeface="BIZ UDゴシック" panose="020B0400000000000000" pitchFamily="49" charset="-128"/>
                          <a:ea typeface="BIZ UDゴシック" panose="020B0400000000000000" pitchFamily="49" charset="-128"/>
                        </a:rPr>
                        <a:t>＊問題２の正解⇒３：５億円</a:t>
                      </a:r>
                      <a:endParaRPr kumimoji="1" lang="ja-JP" altLang="en-US" sz="1200" b="0" dirty="0">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023971365"/>
                  </a:ext>
                </a:extLst>
              </a:tr>
            </a:tbl>
          </a:graphicData>
        </a:graphic>
      </p:graphicFrame>
      <p:pic>
        <p:nvPicPr>
          <p:cNvPr id="3" name="Picture 15" descr="car_p02">
            <a:extLst>
              <a:ext uri="{FF2B5EF4-FFF2-40B4-BE49-F238E27FC236}">
                <a16:creationId xmlns:a16="http://schemas.microsoft.com/office/drawing/2014/main" id="{0C344404-38E0-4B03-9DD7-46B3F8C33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251" y="4491723"/>
            <a:ext cx="1341039" cy="85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car_p01">
            <a:extLst>
              <a:ext uri="{FF2B5EF4-FFF2-40B4-BE49-F238E27FC236}">
                <a16:creationId xmlns:a16="http://schemas.microsoft.com/office/drawing/2014/main" id="{5EE990ED-90B9-4F05-BD69-14090A17D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251" y="5453397"/>
            <a:ext cx="1190286" cy="85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00479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B5D70A36-331A-794F-A864-A7120C638A6C}"/>
              </a:ext>
            </a:extLst>
          </p:cNvPr>
          <p:cNvSpPr txBox="1"/>
          <p:nvPr/>
        </p:nvSpPr>
        <p:spPr>
          <a:xfrm>
            <a:off x="979781" y="5127053"/>
            <a:ext cx="7143088" cy="1077218"/>
          </a:xfrm>
          <a:prstGeom prst="rect">
            <a:avLst/>
          </a:prstGeom>
          <a:noFill/>
        </p:spPr>
        <p:txBody>
          <a:bodyPr wrap="square" rtlCol="0">
            <a:spAutoFit/>
          </a:bodyPr>
          <a:lstStyle/>
          <a:p>
            <a:pPr marL="0" marR="0" lvl="0" indent="0" algn="ctr" defTabSz="566654"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rPr>
              <a:t>保険とは、このようなリスクで発生した</a:t>
            </a:r>
            <a:endParaRPr kumimoji="1" lang="en-US" altLang="ja-JP" sz="32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endParaRPr>
          </a:p>
          <a:p>
            <a:pPr marL="0" marR="0" lvl="0" indent="0" algn="ctr" defTabSz="566654" rtl="0" eaLnBrk="1" fontAlgn="auto" latinLnBrk="0" hangingPunct="1">
              <a:lnSpc>
                <a:spcPct val="100000"/>
              </a:lnSpc>
              <a:spcBef>
                <a:spcPts val="0"/>
              </a:spcBef>
              <a:spcAft>
                <a:spcPts val="0"/>
              </a:spcAft>
              <a:buClrTx/>
              <a:buSzTx/>
              <a:buFontTx/>
              <a:buNone/>
              <a:tabLst/>
              <a:defRPr/>
            </a:pPr>
            <a:r>
              <a:rPr lang="ja-JP" altLang="en-US" sz="3200" b="1" dirty="0">
                <a:solidFill>
                  <a:srgbClr val="CC0000"/>
                </a:solidFill>
                <a:latin typeface="BIZ UDPゴシック" panose="020B0400000000000000" pitchFamily="50" charset="-128"/>
                <a:ea typeface="BIZ UDPゴシック" panose="020B0400000000000000" pitchFamily="50" charset="-128"/>
              </a:rPr>
              <a:t>経済的な損失に備えるしくみ。</a:t>
            </a:r>
            <a:endParaRPr kumimoji="1" lang="ja-JP" altLang="en-US" sz="3200" b="1" i="0" u="none" strike="noStrike" kern="1200" cap="none" spc="0" normalizeH="0" baseline="0" noProof="0" dirty="0">
              <a:ln>
                <a:noFill/>
              </a:ln>
              <a:solidFill>
                <a:srgbClr val="CC0000"/>
              </a:solidFill>
              <a:effectLst/>
              <a:uLnTx/>
              <a:uFillTx/>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5AF4EDF9-8590-E54B-BE89-10E0FFF97A75}"/>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281501" y="2302402"/>
            <a:ext cx="1860550" cy="1000125"/>
          </a:xfrm>
          <a:prstGeom prst="rect">
            <a:avLst/>
          </a:prstGeom>
        </p:spPr>
      </p:pic>
      <p:pic>
        <p:nvPicPr>
          <p:cNvPr id="12" name="図 11">
            <a:extLst>
              <a:ext uri="{FF2B5EF4-FFF2-40B4-BE49-F238E27FC236}">
                <a16:creationId xmlns:a16="http://schemas.microsoft.com/office/drawing/2014/main" id="{C675C926-C69B-1442-B5F9-1AE25CEA7BF0}"/>
              </a:ext>
            </a:extLst>
          </p:cNvPr>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1287629" y="4008021"/>
            <a:ext cx="1863725" cy="1073150"/>
          </a:xfrm>
          <a:prstGeom prst="rect">
            <a:avLst/>
          </a:prstGeom>
        </p:spPr>
      </p:pic>
      <p:pic>
        <p:nvPicPr>
          <p:cNvPr id="23" name="図 22">
            <a:extLst>
              <a:ext uri="{FF2B5EF4-FFF2-40B4-BE49-F238E27FC236}">
                <a16:creationId xmlns:a16="http://schemas.microsoft.com/office/drawing/2014/main" id="{458D3760-88E6-0142-AB07-2FCF87F7C5D9}"/>
              </a:ext>
            </a:extLst>
          </p:cNvPr>
          <p:cNvPicPr>
            <a:picLocks noChangeAspect="1"/>
          </p:cNvPicPr>
          <p:nvPr/>
        </p:nvPicPr>
        <p:blipFill>
          <a:blip r:embed="rId5" cstate="print">
            <a:alphaModFix/>
            <a:extLst>
              <a:ext uri="{28A0092B-C50C-407E-A947-70E740481C1C}">
                <a14:useLocalDpi xmlns:a14="http://schemas.microsoft.com/office/drawing/2010/main" val="0"/>
              </a:ext>
            </a:extLst>
          </a:blip>
          <a:stretch>
            <a:fillRect/>
          </a:stretch>
        </p:blipFill>
        <p:spPr>
          <a:xfrm>
            <a:off x="6543395" y="3974891"/>
            <a:ext cx="1924050" cy="1047750"/>
          </a:xfrm>
          <a:prstGeom prst="rect">
            <a:avLst/>
          </a:prstGeom>
        </p:spPr>
      </p:pic>
      <p:pic>
        <p:nvPicPr>
          <p:cNvPr id="37" name="図 36">
            <a:extLst>
              <a:ext uri="{FF2B5EF4-FFF2-40B4-BE49-F238E27FC236}">
                <a16:creationId xmlns:a16="http://schemas.microsoft.com/office/drawing/2014/main" id="{20DB6DB9-A567-A74D-AEE0-27EA3ABC60E1}"/>
              </a:ext>
            </a:extLst>
          </p:cNvPr>
          <p:cNvPicPr>
            <a:picLocks noChangeAspect="1"/>
          </p:cNvPicPr>
          <p:nvPr/>
        </p:nvPicPr>
        <p:blipFill>
          <a:blip r:embed="rId6" cstate="print">
            <a:alphaModFix/>
            <a:extLst>
              <a:ext uri="{28A0092B-C50C-407E-A947-70E740481C1C}">
                <a14:useLocalDpi xmlns:a14="http://schemas.microsoft.com/office/drawing/2010/main" val="0"/>
              </a:ext>
            </a:extLst>
          </a:blip>
          <a:stretch>
            <a:fillRect/>
          </a:stretch>
        </p:blipFill>
        <p:spPr>
          <a:xfrm>
            <a:off x="6543395" y="2163183"/>
            <a:ext cx="1943100" cy="1139825"/>
          </a:xfrm>
          <a:prstGeom prst="rect">
            <a:avLst/>
          </a:prstGeom>
        </p:spPr>
      </p:pic>
      <p:pic>
        <p:nvPicPr>
          <p:cNvPr id="39" name="図 38">
            <a:extLst>
              <a:ext uri="{FF2B5EF4-FFF2-40B4-BE49-F238E27FC236}">
                <a16:creationId xmlns:a16="http://schemas.microsoft.com/office/drawing/2014/main" id="{8B4C65CE-645D-984B-B152-E717AA7471BB}"/>
              </a:ext>
            </a:extLst>
          </p:cNvPr>
          <p:cNvPicPr>
            <a:picLocks noChangeAspect="1"/>
          </p:cNvPicPr>
          <p:nvPr/>
        </p:nvPicPr>
        <p:blipFill>
          <a:blip r:embed="rId7" cstate="print">
            <a:alphaModFix/>
            <a:extLst>
              <a:ext uri="{28A0092B-C50C-407E-A947-70E740481C1C}">
                <a14:useLocalDpi xmlns:a14="http://schemas.microsoft.com/office/drawing/2010/main" val="0"/>
              </a:ext>
            </a:extLst>
          </a:blip>
          <a:stretch>
            <a:fillRect/>
          </a:stretch>
        </p:blipFill>
        <p:spPr>
          <a:xfrm>
            <a:off x="4190109" y="2086938"/>
            <a:ext cx="1628775" cy="1209675"/>
          </a:xfrm>
          <a:prstGeom prst="rect">
            <a:avLst/>
          </a:prstGeom>
        </p:spPr>
      </p:pic>
      <p:pic>
        <p:nvPicPr>
          <p:cNvPr id="42" name="図 41">
            <a:extLst>
              <a:ext uri="{FF2B5EF4-FFF2-40B4-BE49-F238E27FC236}">
                <a16:creationId xmlns:a16="http://schemas.microsoft.com/office/drawing/2014/main" id="{2063FD61-08E6-C24F-8323-706B8E09B1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374" y="3572693"/>
            <a:ext cx="2501900" cy="1387475"/>
          </a:xfrm>
          <a:prstGeom prst="rect">
            <a:avLst/>
          </a:prstGeom>
        </p:spPr>
      </p:pic>
      <p:pic>
        <p:nvPicPr>
          <p:cNvPr id="43" name="図 42">
            <a:extLst>
              <a:ext uri="{FF2B5EF4-FFF2-40B4-BE49-F238E27FC236}">
                <a16:creationId xmlns:a16="http://schemas.microsoft.com/office/drawing/2014/main" id="{561BE764-98E0-2A46-9A8D-7CC34761AC9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3550" y="3572693"/>
            <a:ext cx="2501900" cy="1387475"/>
          </a:xfrm>
          <a:prstGeom prst="rect">
            <a:avLst/>
          </a:prstGeom>
        </p:spPr>
      </p:pic>
      <p:pic>
        <p:nvPicPr>
          <p:cNvPr id="44" name="図 43">
            <a:extLst>
              <a:ext uri="{FF2B5EF4-FFF2-40B4-BE49-F238E27FC236}">
                <a16:creationId xmlns:a16="http://schemas.microsoft.com/office/drawing/2014/main" id="{9FA4186F-65B8-3B47-91AE-6FA12B6731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5962" y="3572693"/>
            <a:ext cx="2501900" cy="1387475"/>
          </a:xfrm>
          <a:prstGeom prst="rect">
            <a:avLst/>
          </a:prstGeom>
        </p:spPr>
      </p:pic>
      <p:pic>
        <p:nvPicPr>
          <p:cNvPr id="3" name="図 2">
            <a:extLst>
              <a:ext uri="{FF2B5EF4-FFF2-40B4-BE49-F238E27FC236}">
                <a16:creationId xmlns:a16="http://schemas.microsoft.com/office/drawing/2014/main" id="{6EBE6376-F30F-3740-AC9D-F1A0254BD5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9394" y="1889395"/>
            <a:ext cx="2501900" cy="1387475"/>
          </a:xfrm>
          <a:prstGeom prst="rect">
            <a:avLst/>
          </a:prstGeom>
        </p:spPr>
      </p:pic>
      <p:pic>
        <p:nvPicPr>
          <p:cNvPr id="40" name="図 39">
            <a:extLst>
              <a:ext uri="{FF2B5EF4-FFF2-40B4-BE49-F238E27FC236}">
                <a16:creationId xmlns:a16="http://schemas.microsoft.com/office/drawing/2014/main" id="{BCA3E60C-D7D3-4247-AB44-5D295CEC4F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3550" y="1889395"/>
            <a:ext cx="2501900" cy="1387475"/>
          </a:xfrm>
          <a:prstGeom prst="rect">
            <a:avLst/>
          </a:prstGeom>
        </p:spPr>
      </p:pic>
      <p:pic>
        <p:nvPicPr>
          <p:cNvPr id="41" name="図 40">
            <a:extLst>
              <a:ext uri="{FF2B5EF4-FFF2-40B4-BE49-F238E27FC236}">
                <a16:creationId xmlns:a16="http://schemas.microsoft.com/office/drawing/2014/main" id="{E39BB188-A633-B644-874A-55FF1E6D9B5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5962" y="1881953"/>
            <a:ext cx="2501900" cy="1387475"/>
          </a:xfrm>
          <a:prstGeom prst="rect">
            <a:avLst/>
          </a:prstGeom>
        </p:spPr>
      </p:pic>
      <p:sp>
        <p:nvSpPr>
          <p:cNvPr id="24" name="テキスト ボックス 23">
            <a:extLst>
              <a:ext uri="{FF2B5EF4-FFF2-40B4-BE49-F238E27FC236}">
                <a16:creationId xmlns:a16="http://schemas.microsoft.com/office/drawing/2014/main" id="{009EDCDE-5E71-8E40-92D4-AA725424F92A}"/>
              </a:ext>
            </a:extLst>
          </p:cNvPr>
          <p:cNvSpPr txBox="1"/>
          <p:nvPr/>
        </p:nvSpPr>
        <p:spPr>
          <a:xfrm>
            <a:off x="681250" y="192613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1</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253AB07E-FDCB-7647-9E3A-9D94AB75FACB}"/>
              </a:ext>
            </a:extLst>
          </p:cNvPr>
          <p:cNvSpPr txBox="1"/>
          <p:nvPr/>
        </p:nvSpPr>
        <p:spPr>
          <a:xfrm>
            <a:off x="3344624" y="1912621"/>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6" name="テキスト ボックス 25">
            <a:extLst>
              <a:ext uri="{FF2B5EF4-FFF2-40B4-BE49-F238E27FC236}">
                <a16:creationId xmlns:a16="http://schemas.microsoft.com/office/drawing/2014/main" id="{41088F51-28B8-A147-BC84-9D144B4504AA}"/>
              </a:ext>
            </a:extLst>
          </p:cNvPr>
          <p:cNvSpPr txBox="1"/>
          <p:nvPr/>
        </p:nvSpPr>
        <p:spPr>
          <a:xfrm>
            <a:off x="6004565" y="192613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3</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B31E0171-19B5-8645-B9AE-369313E25B20}"/>
              </a:ext>
            </a:extLst>
          </p:cNvPr>
          <p:cNvSpPr txBox="1"/>
          <p:nvPr/>
        </p:nvSpPr>
        <p:spPr>
          <a:xfrm>
            <a:off x="666778" y="3612739"/>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4</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814F7583-8300-EC4C-A221-E0FE6121EFC6}"/>
              </a:ext>
            </a:extLst>
          </p:cNvPr>
          <p:cNvSpPr txBox="1"/>
          <p:nvPr/>
        </p:nvSpPr>
        <p:spPr>
          <a:xfrm>
            <a:off x="3338815" y="3614046"/>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5</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501E855B-26E0-D440-A62E-966A9D5EA659}"/>
              </a:ext>
            </a:extLst>
          </p:cNvPr>
          <p:cNvSpPr txBox="1"/>
          <p:nvPr/>
        </p:nvSpPr>
        <p:spPr>
          <a:xfrm>
            <a:off x="6005924" y="3611067"/>
            <a:ext cx="268941" cy="263918"/>
          </a:xfrm>
          <a:prstGeom prst="rect">
            <a:avLst/>
          </a:prstGeom>
          <a:noFill/>
        </p:spPr>
        <p:txBody>
          <a:bodyPr wrap="squar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en-US" altLang="ja-JP"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6</a:t>
            </a:r>
            <a:endParaRPr kumimoji="1" lang="ja-JP" altLang="en-US" sz="1115"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E1E18FD0-6BE6-254F-A9D8-CC5D70213742}"/>
              </a:ext>
            </a:extLst>
          </p:cNvPr>
          <p:cNvSpPr txBox="1"/>
          <p:nvPr/>
        </p:nvSpPr>
        <p:spPr>
          <a:xfrm>
            <a:off x="1011000" y="1988409"/>
            <a:ext cx="1005403"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交通事故</a:t>
            </a:r>
          </a:p>
        </p:txBody>
      </p:sp>
      <p:sp>
        <p:nvSpPr>
          <p:cNvPr id="31" name="テキスト ボックス 30">
            <a:extLst>
              <a:ext uri="{FF2B5EF4-FFF2-40B4-BE49-F238E27FC236}">
                <a16:creationId xmlns:a16="http://schemas.microsoft.com/office/drawing/2014/main" id="{1C95A9D2-52DC-1A4A-8398-D1AA1EA853EE}"/>
              </a:ext>
            </a:extLst>
          </p:cNvPr>
          <p:cNvSpPr txBox="1"/>
          <p:nvPr/>
        </p:nvSpPr>
        <p:spPr>
          <a:xfrm>
            <a:off x="1014306" y="3656591"/>
            <a:ext cx="1713931" cy="584775"/>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台風・地震などの</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自然災害</a:t>
            </a:r>
          </a:p>
        </p:txBody>
      </p:sp>
      <p:sp>
        <p:nvSpPr>
          <p:cNvPr id="32" name="テキスト ボックス 31">
            <a:extLst>
              <a:ext uri="{FF2B5EF4-FFF2-40B4-BE49-F238E27FC236}">
                <a16:creationId xmlns:a16="http://schemas.microsoft.com/office/drawing/2014/main" id="{234B05A0-3765-E44F-8CE1-17E985B7C662}"/>
              </a:ext>
            </a:extLst>
          </p:cNvPr>
          <p:cNvSpPr txBox="1"/>
          <p:nvPr/>
        </p:nvSpPr>
        <p:spPr>
          <a:xfrm>
            <a:off x="3640954" y="1988409"/>
            <a:ext cx="1210588"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病気やケガ</a:t>
            </a:r>
          </a:p>
        </p:txBody>
      </p:sp>
      <p:sp>
        <p:nvSpPr>
          <p:cNvPr id="33" name="テキスト ボックス 32">
            <a:extLst>
              <a:ext uri="{FF2B5EF4-FFF2-40B4-BE49-F238E27FC236}">
                <a16:creationId xmlns:a16="http://schemas.microsoft.com/office/drawing/2014/main" id="{D5B4F8AF-9B65-9544-9AC5-E946F4ECCCC2}"/>
              </a:ext>
            </a:extLst>
          </p:cNvPr>
          <p:cNvSpPr txBox="1"/>
          <p:nvPr/>
        </p:nvSpPr>
        <p:spPr>
          <a:xfrm>
            <a:off x="3640954" y="3658515"/>
            <a:ext cx="1210588"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家族の不幸</a:t>
            </a:r>
          </a:p>
        </p:txBody>
      </p:sp>
      <p:sp>
        <p:nvSpPr>
          <p:cNvPr id="34" name="テキスト ボックス 33">
            <a:extLst>
              <a:ext uri="{FF2B5EF4-FFF2-40B4-BE49-F238E27FC236}">
                <a16:creationId xmlns:a16="http://schemas.microsoft.com/office/drawing/2014/main" id="{2FC8C514-1BD9-1F40-8F06-08610C03C5D0}"/>
              </a:ext>
            </a:extLst>
          </p:cNvPr>
          <p:cNvSpPr txBox="1"/>
          <p:nvPr/>
        </p:nvSpPr>
        <p:spPr>
          <a:xfrm>
            <a:off x="6314292" y="1988409"/>
            <a:ext cx="595035"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火災</a:t>
            </a:r>
          </a:p>
        </p:txBody>
      </p:sp>
      <p:sp>
        <p:nvSpPr>
          <p:cNvPr id="35" name="テキスト ボックス 34">
            <a:extLst>
              <a:ext uri="{FF2B5EF4-FFF2-40B4-BE49-F238E27FC236}">
                <a16:creationId xmlns:a16="http://schemas.microsoft.com/office/drawing/2014/main" id="{0F52E143-C0A0-8A44-8D49-0BED1066844A}"/>
              </a:ext>
            </a:extLst>
          </p:cNvPr>
          <p:cNvSpPr txBox="1"/>
          <p:nvPr/>
        </p:nvSpPr>
        <p:spPr>
          <a:xfrm>
            <a:off x="6314290" y="3631679"/>
            <a:ext cx="1107996" cy="338554"/>
          </a:xfrm>
          <a:prstGeom prst="rect">
            <a:avLst/>
          </a:prstGeom>
          <a:noFill/>
        </p:spPr>
        <p:txBody>
          <a:bodyPr wrap="none" rtlCol="0">
            <a:spAutoFit/>
          </a:bodyPr>
          <a:lstStyle/>
          <a:p>
            <a:pPr marL="0" marR="0" lvl="0" indent="0" algn="l" defTabSz="56665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失業・休職</a:t>
            </a:r>
          </a:p>
        </p:txBody>
      </p:sp>
      <p:sp>
        <p:nvSpPr>
          <p:cNvPr id="45" name="Text Box 4">
            <a:extLst>
              <a:ext uri="{FF2B5EF4-FFF2-40B4-BE49-F238E27FC236}">
                <a16:creationId xmlns:a16="http://schemas.microsoft.com/office/drawing/2014/main" id="{D47084A4-8202-4FA9-9563-67808159CDB5}"/>
              </a:ext>
            </a:extLst>
          </p:cNvPr>
          <p:cNvSpPr txBox="1">
            <a:spLocks noChangeArrowheads="1"/>
          </p:cNvSpPr>
          <p:nvPr/>
        </p:nvSpPr>
        <p:spPr bwMode="auto">
          <a:xfrm>
            <a:off x="290695" y="903441"/>
            <a:ext cx="8610280" cy="461962"/>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FontTx/>
              <a:buNone/>
            </a:pPr>
            <a:r>
              <a:rPr lang="en-US" altLang="ja-JP" sz="2400" dirty="0">
                <a:latin typeface="BIZ UDPゴシック" panose="020B0400000000000000" pitchFamily="50" charset="-128"/>
                <a:ea typeface="BIZ UDPゴシック" panose="020B0400000000000000" pitchFamily="50" charset="-128"/>
              </a:rPr>
              <a:t>(1) </a:t>
            </a:r>
            <a:r>
              <a:rPr lang="ja-JP" altLang="en-US" sz="2400" dirty="0">
                <a:latin typeface="BIZ UDPゴシック" panose="020B0400000000000000" pitchFamily="50" charset="-128"/>
                <a:ea typeface="BIZ UDPゴシック" panose="020B0400000000000000" pitchFamily="50" charset="-128"/>
              </a:rPr>
              <a:t>人生を変えてしまうかもしれないリスク</a:t>
            </a:r>
          </a:p>
        </p:txBody>
      </p:sp>
      <p:sp>
        <p:nvSpPr>
          <p:cNvPr id="46" name="スライド番号プレースホルダー 2">
            <a:extLst>
              <a:ext uri="{FF2B5EF4-FFF2-40B4-BE49-F238E27FC236}">
                <a16:creationId xmlns:a16="http://schemas.microsoft.com/office/drawing/2014/main" id="{79D54240-85F2-4E9C-82AA-51E923462305}"/>
              </a:ext>
            </a:extLst>
          </p:cNvPr>
          <p:cNvSpPr txBox="1">
            <a:spLocks/>
          </p:cNvSpPr>
          <p:nvPr/>
        </p:nvSpPr>
        <p:spPr>
          <a:xfrm>
            <a:off x="8093298" y="6371156"/>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8</a:t>
            </a:fld>
            <a:endParaRPr kumimoji="0" lang="en-US" altLang="ja-JP" sz="1400" b="1" dirty="0">
              <a:latin typeface="ＭＳ ゴシック" panose="020B0609070205080204" pitchFamily="49" charset="-128"/>
              <a:ea typeface="ＭＳ ゴシック" panose="020B0609070205080204" pitchFamily="49" charset="-128"/>
            </a:endParaRPr>
          </a:p>
        </p:txBody>
      </p:sp>
      <p:sp>
        <p:nvSpPr>
          <p:cNvPr id="47" name="正方形/長方形 46">
            <a:extLst>
              <a:ext uri="{FF2B5EF4-FFF2-40B4-BE49-F238E27FC236}">
                <a16:creationId xmlns:a16="http://schemas.microsoft.com/office/drawing/2014/main" id="{9FB3977E-97F3-4518-BCC8-0CC53E82CB4E}"/>
              </a:ext>
            </a:extLst>
          </p:cNvPr>
          <p:cNvSpPr/>
          <p:nvPr/>
        </p:nvSpPr>
        <p:spPr>
          <a:xfrm>
            <a:off x="446491" y="6170183"/>
            <a:ext cx="8536330" cy="276999"/>
          </a:xfrm>
          <a:prstGeom prst="rect">
            <a:avLst/>
          </a:prstGeom>
        </p:spPr>
        <p:txBody>
          <a:bodyPr wrap="square">
            <a:spAutoFit/>
          </a:bodyPr>
          <a:lstStyle/>
          <a:p>
            <a:pPr marL="0" indent="0" eaLnBrk="1" hangingPunct="1">
              <a:spcBef>
                <a:spcPts val="0"/>
              </a:spcBef>
              <a:buNone/>
              <a:defRPr/>
            </a:pPr>
            <a:r>
              <a:rPr lang="ja-JP" altLang="en-US" sz="1200" kern="0" dirty="0">
                <a:solidFill>
                  <a:srgbClr val="0000FF"/>
                </a:solidFill>
                <a:latin typeface="BIZ UDゴシック" panose="020B0400000000000000" pitchFamily="49" charset="-128"/>
                <a:ea typeface="BIZ UDゴシック" panose="020B0400000000000000" pitchFamily="49" charset="-128"/>
              </a:rPr>
              <a:t>＜出典＞日本損害保険協会「明るい未来へ</a:t>
            </a:r>
            <a:r>
              <a:rPr lang="en-US" altLang="ja-JP" sz="1200" kern="0" dirty="0">
                <a:solidFill>
                  <a:srgbClr val="0000FF"/>
                </a:solidFill>
                <a:latin typeface="BIZ UDゴシック" panose="020B0400000000000000" pitchFamily="49" charset="-128"/>
                <a:ea typeface="BIZ UDゴシック" panose="020B0400000000000000" pitchFamily="49" charset="-128"/>
              </a:rPr>
              <a:t>TRY</a:t>
            </a:r>
            <a:r>
              <a:rPr lang="ja-JP" altLang="en-US" sz="1200" kern="0" dirty="0">
                <a:solidFill>
                  <a:srgbClr val="0000FF"/>
                </a:solidFill>
                <a:latin typeface="BIZ UDゴシック" panose="020B0400000000000000" pitchFamily="49" charset="-128"/>
                <a:ea typeface="BIZ UDゴシック" panose="020B0400000000000000" pitchFamily="49" charset="-128"/>
              </a:rPr>
              <a:t>！～リスクと備え～」</a:t>
            </a:r>
            <a:r>
              <a:rPr lang="en-US" altLang="ja-JP" sz="1200" kern="0" dirty="0">
                <a:solidFill>
                  <a:srgbClr val="0000FF"/>
                </a:solidFill>
                <a:latin typeface="BIZ UDゴシック" panose="020B0400000000000000" pitchFamily="49" charset="-128"/>
                <a:ea typeface="BIZ UDゴシック" panose="020B0400000000000000" pitchFamily="49" charset="-128"/>
              </a:rPr>
              <a:t>14</a:t>
            </a:r>
            <a:r>
              <a:rPr lang="ja-JP" altLang="en-US" sz="1200" kern="0" dirty="0">
                <a:solidFill>
                  <a:srgbClr val="0000FF"/>
                </a:solidFill>
                <a:latin typeface="BIZ UDゴシック" panose="020B0400000000000000" pitchFamily="49" charset="-128"/>
                <a:ea typeface="BIZ UDゴシック" panose="020B0400000000000000" pitchFamily="49" charset="-128"/>
              </a:rPr>
              <a:t>頁より。</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p:txBody>
      </p:sp>
      <p:sp>
        <p:nvSpPr>
          <p:cNvPr id="48" name="Rectangle 7">
            <a:extLst>
              <a:ext uri="{FF2B5EF4-FFF2-40B4-BE49-F238E27FC236}">
                <a16:creationId xmlns:a16="http://schemas.microsoft.com/office/drawing/2014/main" id="{EF675327-D23C-4A9A-B8F7-86D18C2D69B3}"/>
              </a:ext>
            </a:extLst>
          </p:cNvPr>
          <p:cNvSpPr>
            <a:spLocks noChangeArrowheads="1"/>
          </p:cNvSpPr>
          <p:nvPr/>
        </p:nvSpPr>
        <p:spPr bwMode="auto">
          <a:xfrm>
            <a:off x="275304" y="213542"/>
            <a:ext cx="8603128"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2.</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pic>
        <p:nvPicPr>
          <p:cNvPr id="2" name="図 1">
            <a:extLst>
              <a:ext uri="{FF2B5EF4-FFF2-40B4-BE49-F238E27FC236}">
                <a16:creationId xmlns:a16="http://schemas.microsoft.com/office/drawing/2014/main" id="{4395D08C-C8DC-344B-5B2B-A5499B31FB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94291" y="3758166"/>
            <a:ext cx="1210587" cy="1275515"/>
          </a:xfrm>
          <a:prstGeom prst="rect">
            <a:avLst/>
          </a:prstGeom>
        </p:spPr>
      </p:pic>
    </p:spTree>
    <p:custDataLst>
      <p:tags r:id="rId1"/>
    </p:custDataLst>
    <p:extLst>
      <p:ext uri="{BB962C8B-B14F-4D97-AF65-F5344CB8AC3E}">
        <p14:creationId xmlns:p14="http://schemas.microsoft.com/office/powerpoint/2010/main" val="100039865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スライド番号プレースホルダー 2">
            <a:extLst>
              <a:ext uri="{FF2B5EF4-FFF2-40B4-BE49-F238E27FC236}">
                <a16:creationId xmlns:a16="http://schemas.microsoft.com/office/drawing/2014/main" id="{4A61F8C8-27DC-4CD9-8373-6D0E6706855E}"/>
              </a:ext>
            </a:extLst>
          </p:cNvPr>
          <p:cNvSpPr txBox="1">
            <a:spLocks/>
          </p:cNvSpPr>
          <p:nvPr/>
        </p:nvSpPr>
        <p:spPr>
          <a:xfrm>
            <a:off x="8554026" y="6439768"/>
            <a:ext cx="417442" cy="318054"/>
          </a:xfrm>
          <a:prstGeom prst="rect">
            <a:avLst/>
          </a:prstGeom>
          <a:noFill/>
        </p:spPr>
        <p:txBody>
          <a:bodyPr vert="horz" lIns="91440" tIns="45720" rIns="91440" bIns="45720" rtlCol="0" anchor="ctr"/>
          <a:lstStyle>
            <a:defPPr>
              <a:defRPr lang="ja-JP"/>
            </a:defPPr>
            <a:lvl1pPr algn="l" rtl="0" eaLnBrk="0" fontAlgn="base" hangingPunct="0">
              <a:spcBef>
                <a:spcPct val="20000"/>
              </a:spcBef>
              <a:spcAft>
                <a:spcPct val="0"/>
              </a:spcAft>
              <a:buClr>
                <a:schemeClr val="bg2"/>
              </a:buClr>
              <a:buSzPct val="75000"/>
              <a:buFont typeface="Wingdings" pitchFamily="2" charset="2"/>
              <a:buChar char="n"/>
              <a:defRPr kumimoji="1" sz="3200" kern="1200">
                <a:solidFill>
                  <a:schemeClr val="tx1"/>
                </a:solidFill>
                <a:latin typeface="Arial" charset="0"/>
                <a:ea typeface="ＭＳ Ｐゴシック" pitchFamily="50" charset="-128"/>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kumimoji="1" sz="2800" kern="1200">
                <a:solidFill>
                  <a:schemeClr val="tx1"/>
                </a:solidFill>
                <a:latin typeface="Arial" charset="0"/>
                <a:ea typeface="ＭＳ Ｐゴシック" pitchFamily="50" charset="-128"/>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kumimoji="1" sz="2400" kern="1200">
                <a:solidFill>
                  <a:schemeClr val="tx1"/>
                </a:solidFill>
                <a:latin typeface="Arial" charset="0"/>
                <a:ea typeface="ＭＳ Ｐゴシック" pitchFamily="50" charset="-128"/>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kumimoji="1" sz="2000" kern="1200">
                <a:solidFill>
                  <a:schemeClr val="tx1"/>
                </a:solidFill>
                <a:latin typeface="Arial" charset="0"/>
                <a:ea typeface="ＭＳ Ｐゴシック" pitchFamily="50" charset="-128"/>
                <a:cs typeface="+mn-cs"/>
              </a:defRPr>
            </a:lvl4pPr>
            <a:lvl5pPr marL="2057400" indent="-228600" algn="l" rtl="0" eaLnBrk="0" fontAlgn="base"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5pPr>
            <a:lvl6pPr marL="25146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6pPr>
            <a:lvl7pPr marL="29718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7pPr>
            <a:lvl8pPr marL="34290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8pPr>
            <a:lvl9pPr marL="3886200" indent="-228600" algn="l" defTabSz="914400" rtl="0" eaLnBrk="0" fontAlgn="base" latinLnBrk="0" hangingPunct="0">
              <a:spcBef>
                <a:spcPct val="20000"/>
              </a:spcBef>
              <a:spcAft>
                <a:spcPct val="0"/>
              </a:spcAft>
              <a:buClr>
                <a:schemeClr val="bg2"/>
              </a:buClr>
              <a:buFont typeface="Wingdings" pitchFamily="2" charset="2"/>
              <a:buChar char="§"/>
              <a:defRPr kumimoji="1" sz="2000" kern="1200">
                <a:solidFill>
                  <a:schemeClr val="tx1"/>
                </a:solidFill>
                <a:latin typeface="Arial" charset="0"/>
                <a:ea typeface="ＭＳ Ｐゴシック" pitchFamily="50" charset="-128"/>
                <a:cs typeface="+mn-cs"/>
              </a:defRPr>
            </a:lvl9pPr>
          </a:lstStyle>
          <a:p>
            <a:pPr algn="r">
              <a:spcBef>
                <a:spcPct val="0"/>
              </a:spcBef>
              <a:buClrTx/>
              <a:buSzTx/>
              <a:buFontTx/>
              <a:buNone/>
            </a:pPr>
            <a:fld id="{2CB5BE77-CF3C-4029-A260-EC7DFCA3AD8A}" type="slidenum">
              <a:rPr kumimoji="0" lang="en-US" altLang="ja-JP" sz="1400" b="1" smtClean="0">
                <a:latin typeface="ＭＳ ゴシック" panose="020B0609070205080204" pitchFamily="49" charset="-128"/>
                <a:ea typeface="ＭＳ ゴシック" panose="020B0609070205080204" pitchFamily="49" charset="-128"/>
              </a:rPr>
              <a:pPr algn="r">
                <a:spcBef>
                  <a:spcPct val="0"/>
                </a:spcBef>
                <a:buClrTx/>
                <a:buSzTx/>
                <a:buFontTx/>
                <a:buNone/>
              </a:pPr>
              <a:t>9</a:t>
            </a:fld>
            <a:endParaRPr kumimoji="0" lang="en-US" altLang="ja-JP" sz="1400" b="1" dirty="0">
              <a:latin typeface="ＭＳ ゴシック" panose="020B0609070205080204" pitchFamily="49" charset="-128"/>
              <a:ea typeface="ＭＳ ゴシック" panose="020B0609070205080204" pitchFamily="49" charset="-128"/>
            </a:endParaRPr>
          </a:p>
        </p:txBody>
      </p:sp>
      <p:graphicFrame>
        <p:nvGraphicFramePr>
          <p:cNvPr id="2" name="表 4">
            <a:extLst>
              <a:ext uri="{FF2B5EF4-FFF2-40B4-BE49-F238E27FC236}">
                <a16:creationId xmlns:a16="http://schemas.microsoft.com/office/drawing/2014/main" id="{DCEA97A2-05BB-49FC-9B1A-F88B93402B81}"/>
              </a:ext>
            </a:extLst>
          </p:cNvPr>
          <p:cNvGraphicFramePr>
            <a:graphicFrameLocks noGrp="1"/>
          </p:cNvGraphicFramePr>
          <p:nvPr/>
        </p:nvGraphicFramePr>
        <p:xfrm>
          <a:off x="262394" y="1357966"/>
          <a:ext cx="8715111" cy="2225040"/>
        </p:xfrm>
        <a:graphic>
          <a:graphicData uri="http://schemas.openxmlformats.org/drawingml/2006/table">
            <a:tbl>
              <a:tblPr firstRow="1" bandRow="1">
                <a:tableStyleId>{5940675A-B579-460E-94D1-54222C63F5DA}</a:tableStyleId>
              </a:tblPr>
              <a:tblGrid>
                <a:gridCol w="537780">
                  <a:extLst>
                    <a:ext uri="{9D8B030D-6E8A-4147-A177-3AD203B41FA5}">
                      <a16:colId xmlns:a16="http://schemas.microsoft.com/office/drawing/2014/main" val="2646073629"/>
                    </a:ext>
                  </a:extLst>
                </a:gridCol>
                <a:gridCol w="3495239">
                  <a:extLst>
                    <a:ext uri="{9D8B030D-6E8A-4147-A177-3AD203B41FA5}">
                      <a16:colId xmlns:a16="http://schemas.microsoft.com/office/drawing/2014/main" val="2387698529"/>
                    </a:ext>
                  </a:extLst>
                </a:gridCol>
                <a:gridCol w="4682092">
                  <a:extLst>
                    <a:ext uri="{9D8B030D-6E8A-4147-A177-3AD203B41FA5}">
                      <a16:colId xmlns:a16="http://schemas.microsoft.com/office/drawing/2014/main" val="123408149"/>
                    </a:ext>
                  </a:extLst>
                </a:gridCol>
              </a:tblGrid>
              <a:tr h="0">
                <a:tc rowSpan="3">
                  <a:txBody>
                    <a:bodyPr/>
                    <a:lstStyle/>
                    <a:p>
                      <a:pPr algn="ctr"/>
                      <a:r>
                        <a:rPr kumimoji="1" lang="ja-JP" altLang="en-US" sz="1600" b="0" dirty="0">
                          <a:solidFill>
                            <a:srgbClr val="FF0000"/>
                          </a:solidFill>
                          <a:latin typeface="BIZ UDPゴシック" panose="020B0400000000000000" pitchFamily="50" charset="-128"/>
                          <a:ea typeface="BIZ UDPゴシック" panose="020B0400000000000000" pitchFamily="50" charset="-128"/>
                        </a:rPr>
                        <a:t>大</a:t>
                      </a:r>
                      <a:endParaRPr kumimoji="1" lang="en-US" altLang="ja-JP" sz="1600" b="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600" b="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600" b="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600" b="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600" b="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600" b="0" dirty="0">
                        <a:solidFill>
                          <a:srgbClr val="FF0000"/>
                        </a:solidFill>
                        <a:latin typeface="BIZ UDPゴシック" panose="020B0400000000000000" pitchFamily="50" charset="-128"/>
                        <a:ea typeface="BIZ UDPゴシック" panose="020B0400000000000000" pitchFamily="50" charset="-128"/>
                      </a:endParaRPr>
                    </a:p>
                    <a:p>
                      <a:pPr algn="ctr"/>
                      <a:endParaRPr kumimoji="1" lang="en-US" altLang="ja-JP" sz="1600" b="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600" b="0" dirty="0">
                          <a:solidFill>
                            <a:srgbClr val="FF0000"/>
                          </a:solidFill>
                          <a:latin typeface="BIZ UDPゴシック" panose="020B0400000000000000" pitchFamily="50" charset="-128"/>
                          <a:ea typeface="BIZ UDPゴシック" panose="020B0400000000000000" pitchFamily="50" charset="-128"/>
                        </a:rPr>
                        <a:t>小</a:t>
                      </a:r>
                      <a:endParaRPr kumimoji="1" lang="en-US" altLang="ja-JP" sz="1600" b="0" dirty="0">
                        <a:solidFill>
                          <a:srgbClr val="FF0000"/>
                        </a:solidFill>
                        <a:latin typeface="BIZ UDPゴシック" panose="020B0400000000000000" pitchFamily="50" charset="-128"/>
                        <a:ea typeface="BIZ UDPゴシック" panose="020B0400000000000000" pitchFamily="50" charset="-128"/>
                      </a:endParaRPr>
                    </a:p>
                  </a:txBody>
                  <a:tcPr>
                    <a:lnL w="12700" cmpd="sng">
                      <a:noFill/>
                    </a:lnL>
                    <a:lnT w="12700" cmpd="sng">
                      <a:noFill/>
                    </a:lnT>
                    <a:lnB w="12700" cap="flat" cmpd="sng" algn="ctr">
                      <a:no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④頻度低い・損害大⇒リスクの移転</a:t>
                      </a:r>
                      <a:endParaRPr kumimoji="1" lang="en-US" altLang="ja-JP"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endParaRPr>
                    </a:p>
                    <a:p>
                      <a:pPr marL="177800" marR="0" lvl="0" indent="-177800"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・直面するリスクを金銭的取引に</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177800" marR="0" lvl="0" indent="-177800"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より第三者へ移転する。⇒</a:t>
                      </a: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保険</a:t>
                      </a:r>
                      <a:endParaRPr kumimoji="1" lang="en-US" altLang="ja-JP"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endParaRPr>
                    </a:p>
                  </a:txBody>
                  <a:tcPr>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①頻度高い・損害大⇒リスクの回避</a:t>
                      </a:r>
                      <a:endParaRPr kumimoji="1" lang="en-US" altLang="ja-JP"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endParaRPr>
                    </a:p>
                    <a:p>
                      <a:pPr marL="177800" marR="0" lvl="0" indent="-177800"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・リスクの発生確率をゼロにする。</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a:solidFill>
                      <a:srgbClr val="FFFFCC"/>
                    </a:solidFill>
                  </a:tcPr>
                </a:tc>
                <a:extLst>
                  <a:ext uri="{0D108BD9-81ED-4DB2-BD59-A6C34878D82A}">
                    <a16:rowId xmlns:a16="http://schemas.microsoft.com/office/drawing/2014/main" val="1006801365"/>
                  </a:ext>
                </a:extLst>
              </a:tr>
              <a:tr h="0">
                <a:tc vMerge="1">
                  <a:txBody>
                    <a:bodyPr/>
                    <a:lstStyle/>
                    <a:p>
                      <a:pPr algn="ctr"/>
                      <a:endParaRPr kumimoji="1" lang="en-US" altLang="ja-JP" sz="1600" b="0" dirty="0">
                        <a:solidFill>
                          <a:srgbClr val="FF0000"/>
                        </a:solidFill>
                        <a:latin typeface="ＭＳ ゴシック" panose="020B0609070205080204" pitchFamily="49" charset="-128"/>
                        <a:ea typeface="ＭＳ ゴシック" panose="020B0609070205080204" pitchFamily="49" charset="-128"/>
                      </a:endParaRPr>
                    </a:p>
                  </a:txBody>
                  <a:tcP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③頻度低い・損害小⇒リスクの保有</a:t>
                      </a:r>
                      <a:endParaRPr kumimoji="1" lang="en-US" altLang="ja-JP"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endParaRPr>
                    </a:p>
                    <a:p>
                      <a:pPr marL="177800" marR="0" lvl="0" indent="-177800"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・リスクそのものを抱え込む。</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177800" marR="0" lvl="0" indent="-177800"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⇒貯蓄などで備える。</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②頻度高い・損害小⇒リスクの防止・軽減</a:t>
                      </a:r>
                      <a:endParaRPr kumimoji="1" lang="en-US" altLang="ja-JP" sz="1600" b="0" i="0" u="sng"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endParaRPr>
                    </a:p>
                    <a:p>
                      <a:pPr marL="0" marR="0" lvl="0" indent="0" algn="l" defTabSz="844083" rtl="0" eaLnBrk="0" fontAlgn="auto" latinLnBrk="0" hangingPunct="0">
                        <a:lnSpc>
                          <a:spcPct val="100000"/>
                        </a:lnSpc>
                        <a:spcBef>
                          <a:spcPct val="0"/>
                        </a:spcBef>
                        <a:spcAft>
                          <a:spcPts val="0"/>
                        </a:spcAft>
                        <a:buClr>
                          <a:srgbClr val="C0504D"/>
                        </a:buClr>
                        <a:buSzTx/>
                        <a:buFontTx/>
                        <a:buNone/>
                        <a:tabLst/>
                        <a:defRPr/>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・事故の発生を防止し、事故が発生した場合の　</a:t>
                      </a:r>
                      <a:endParaRPr kumimoji="1"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844083" rtl="0" eaLnBrk="0" fontAlgn="auto" latinLnBrk="0" hangingPunct="0">
                        <a:lnSpc>
                          <a:spcPct val="100000"/>
                        </a:lnSpc>
                        <a:spcBef>
                          <a:spcPct val="0"/>
                        </a:spcBef>
                        <a:spcAft>
                          <a:spcPts val="0"/>
                        </a:spcAft>
                        <a:buClr>
                          <a:srgbClr val="C0504D"/>
                        </a:buClr>
                        <a:buSzTx/>
                        <a:buFontTx/>
                        <a:buNone/>
                        <a:tabLst/>
                        <a:defRPr/>
                      </a:pPr>
                      <a:r>
                        <a:rPr kumimoji="1" lang="ja-JP" altLang="en-US"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　損害額を軽減するための適切な予防策を行う。</a:t>
                      </a:r>
                      <a:endParaRPr lang="ja-JP" altLang="en-US" sz="1600" b="0" dirty="0">
                        <a:latin typeface="BIZ UDPゴシック" panose="020B0400000000000000" pitchFamily="50" charset="-128"/>
                        <a:ea typeface="BIZ UDPゴシック" panose="020B0400000000000000" pitchFamily="50" charset="-128"/>
                        <a:cs typeface="ＨＧｺﾞｼｯｸE-PRO"/>
                      </a:endParaRPr>
                    </a:p>
                  </a:txBody>
                  <a:tcPr>
                    <a:solidFill>
                      <a:srgbClr val="FFFFCC"/>
                    </a:solidFill>
                  </a:tcPr>
                </a:tc>
                <a:extLst>
                  <a:ext uri="{0D108BD9-81ED-4DB2-BD59-A6C34878D82A}">
                    <a16:rowId xmlns:a16="http://schemas.microsoft.com/office/drawing/2014/main" val="2276305692"/>
                  </a:ext>
                </a:extLst>
              </a:tr>
              <a:tr h="0">
                <a:tc vMerge="1">
                  <a:txBody>
                    <a:bodyPr/>
                    <a:lstStyle/>
                    <a:p>
                      <a:pPr algn="ctr"/>
                      <a:endParaRPr kumimoji="1" lang="en-US" altLang="ja-JP" sz="1600" b="0" dirty="0">
                        <a:solidFill>
                          <a:srgbClr val="FF0000"/>
                        </a:solidFill>
                        <a:latin typeface="ＭＳ ゴシック" panose="020B0609070205080204" pitchFamily="49" charset="-128"/>
                        <a:ea typeface="ＭＳ ゴシック" panose="020B0609070205080204" pitchFamily="49" charset="-128"/>
                      </a:endParaRPr>
                    </a:p>
                  </a:txBody>
                  <a:tcPr>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177800" marR="0" lvl="0" indent="-177800" algn="l" defTabSz="914400" rtl="0" eaLnBrk="1" fontAlgn="base" latinLnBrk="0" hangingPunct="1">
                        <a:lnSpc>
                          <a:spcPct val="100000"/>
                        </a:lnSpc>
                        <a:spcBef>
                          <a:spcPts val="0"/>
                        </a:spcBef>
                        <a:spcAft>
                          <a:spcPct val="0"/>
                        </a:spcAft>
                        <a:buClrTx/>
                        <a:buSzTx/>
                        <a:buFontTx/>
                        <a:buNone/>
                        <a:tabLst/>
                      </a:pPr>
                      <a:endParaRPr kumimoji="1" lang="en-US" altLang="ja-JP" sz="1600" b="0" i="0" u="none" strike="noStrike" cap="none" normalizeH="0" baseline="0" dirty="0">
                        <a:ln>
                          <a:noFill/>
                        </a:ln>
                        <a:solidFill>
                          <a:srgbClr val="FF0000"/>
                        </a:solidFill>
                        <a:effectLst/>
                        <a:latin typeface="ＭＳ ゴシック" panose="020B0609070205080204" pitchFamily="49" charset="-128"/>
                        <a:ea typeface="ＭＳ ゴシック" panose="020B0609070205080204" pitchFamily="49" charset="-128"/>
                      </a:endParaRPr>
                    </a:p>
                    <a:p>
                      <a:pPr marL="177800" marR="0" lvl="0" indent="-177800" algn="l" defTabSz="914400" rtl="0" eaLnBrk="1" fontAlgn="base" latinLnBrk="0" hangingPunct="1">
                        <a:lnSpc>
                          <a:spcPct val="100000"/>
                        </a:lnSpc>
                        <a:spcBef>
                          <a:spcPts val="0"/>
                        </a:spcBef>
                        <a:spcAft>
                          <a:spcPct val="0"/>
                        </a:spcAft>
                        <a:buClrTx/>
                        <a:buSzTx/>
                        <a:buFontTx/>
                        <a:buNone/>
                        <a:tabLst/>
                      </a:pPr>
                      <a:r>
                        <a:rPr kumimoji="1" lang="ja-JP" altLang="en-US" sz="1600" b="0" i="0" u="none"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rPr>
                        <a:t>低                                 　　　　　　　　　　　　　　　　　　　　　　　　　　　　　　　　　　　　高</a:t>
                      </a:r>
                      <a:endParaRPr kumimoji="1" lang="en-US" altLang="ja-JP" sz="1600" b="0" i="0" u="none" strike="noStrike" cap="none" normalizeH="0" baseline="0" dirty="0">
                        <a:ln>
                          <a:noFill/>
                        </a:ln>
                        <a:solidFill>
                          <a:srgbClr val="FF0000"/>
                        </a:solidFill>
                        <a:effectLst/>
                        <a:latin typeface="BIZ UDPゴシック" panose="020B0400000000000000" pitchFamily="50" charset="-128"/>
                        <a:ea typeface="BIZ UDPゴシック" panose="020B0400000000000000" pitchFamily="50" charset="-128"/>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lvl="0" indent="0" algn="l" defTabSz="844083" rtl="0" eaLnBrk="0" fontAlgn="auto" latinLnBrk="0" hangingPunct="0">
                        <a:lnSpc>
                          <a:spcPct val="100000"/>
                        </a:lnSpc>
                        <a:spcBef>
                          <a:spcPct val="0"/>
                        </a:spcBef>
                        <a:spcAft>
                          <a:spcPts val="0"/>
                        </a:spcAft>
                        <a:buClr>
                          <a:srgbClr val="C0504D"/>
                        </a:buClr>
                        <a:buSzTx/>
                        <a:buFontTx/>
                        <a:buNone/>
                        <a:tabLst/>
                        <a:defRPr/>
                      </a:pPr>
                      <a:endParaRPr lang="ja-JP" altLang="en-US" sz="1600" b="0" dirty="0">
                        <a:latin typeface="ＭＳ ゴシック" pitchFamily="49" charset="-128"/>
                        <a:ea typeface="ＭＳ ゴシック" pitchFamily="49" charset="-128"/>
                        <a:cs typeface="ＨＧｺﾞｼｯｸE-PRO"/>
                      </a:endParaRPr>
                    </a:p>
                  </a:txBody>
                  <a:tcPr>
                    <a:lnR w="12700" cmpd="sng">
                      <a:noFill/>
                    </a:lnR>
                    <a:noFill/>
                  </a:tcPr>
                </a:tc>
                <a:extLst>
                  <a:ext uri="{0D108BD9-81ED-4DB2-BD59-A6C34878D82A}">
                    <a16:rowId xmlns:a16="http://schemas.microsoft.com/office/drawing/2014/main" val="2365482278"/>
                  </a:ext>
                </a:extLst>
              </a:tr>
            </a:tbl>
          </a:graphicData>
        </a:graphic>
      </p:graphicFrame>
      <p:sp>
        <p:nvSpPr>
          <p:cNvPr id="13" name="Text Box 4">
            <a:extLst>
              <a:ext uri="{FF2B5EF4-FFF2-40B4-BE49-F238E27FC236}">
                <a16:creationId xmlns:a16="http://schemas.microsoft.com/office/drawing/2014/main" id="{38C086CB-BF67-4697-B235-1712E37584B0}"/>
              </a:ext>
            </a:extLst>
          </p:cNvPr>
          <p:cNvSpPr txBox="1">
            <a:spLocks noChangeArrowheads="1"/>
          </p:cNvSpPr>
          <p:nvPr/>
        </p:nvSpPr>
        <p:spPr bwMode="auto">
          <a:xfrm>
            <a:off x="262393" y="830445"/>
            <a:ext cx="8715111" cy="461665"/>
          </a:xfrm>
          <a:prstGeom prst="rect">
            <a:avLst/>
          </a:prstGeom>
          <a:solidFill>
            <a:srgbClr val="66FFFF"/>
          </a:solidFill>
          <a:ln w="38100" cmpd="dbl">
            <a:solidFill>
              <a:schemeClr val="tx1"/>
            </a:solidFill>
            <a:miter lim="800000"/>
            <a:headEnd/>
            <a:tailEnd/>
          </a:ln>
        </p:spPr>
        <p:txBody>
          <a:bodyPr wrap="square">
            <a:spAutoFit/>
          </a:bodyPr>
          <a:lstStyle>
            <a:lvl1pPr>
              <a:spcBef>
                <a:spcPct val="20000"/>
              </a:spcBef>
              <a:buClr>
                <a:schemeClr val="bg2"/>
              </a:buClr>
              <a:buSzPct val="75000"/>
              <a:buFont typeface="Wingdings" pitchFamily="2" charset="2"/>
              <a:buChar char="n"/>
              <a:defRPr kumimoji="1" sz="3200">
                <a:solidFill>
                  <a:schemeClr val="tx1"/>
                </a:solidFill>
                <a:latin typeface="Arial" pitchFamily="34" charset="0"/>
                <a:ea typeface="ＭＳ Ｐゴシック" pitchFamily="50" charset="-128"/>
              </a:defRPr>
            </a:lvl1pPr>
            <a:lvl2pPr marL="742950" indent="-285750">
              <a:spcBef>
                <a:spcPct val="20000"/>
              </a:spcBef>
              <a:buClr>
                <a:schemeClr val="accent2"/>
              </a:buClr>
              <a:buSzPct val="80000"/>
              <a:buFont typeface="Wingdings" pitchFamily="2" charset="2"/>
              <a:buChar char="¨"/>
              <a:defRPr kumimoji="1" sz="2800">
                <a:solidFill>
                  <a:schemeClr val="tx1"/>
                </a:solidFill>
                <a:latin typeface="Arial" pitchFamily="34" charset="0"/>
                <a:ea typeface="ＭＳ Ｐゴシック" pitchFamily="50" charset="-128"/>
              </a:defRPr>
            </a:lvl2pPr>
            <a:lvl3pPr marL="1143000" indent="-228600">
              <a:spcBef>
                <a:spcPct val="20000"/>
              </a:spcBef>
              <a:buClr>
                <a:schemeClr val="bg2"/>
              </a:buClr>
              <a:buSzPct val="65000"/>
              <a:buFont typeface="Wingdings" pitchFamily="2" charset="2"/>
              <a:buChar char="n"/>
              <a:defRPr kumimoji="1" sz="2400">
                <a:solidFill>
                  <a:schemeClr val="tx1"/>
                </a:solidFill>
                <a:latin typeface="Arial" pitchFamily="34" charset="0"/>
                <a:ea typeface="ＭＳ Ｐゴシック" pitchFamily="50" charset="-128"/>
              </a:defRPr>
            </a:lvl3pPr>
            <a:lvl4pPr marL="1600200" indent="-228600">
              <a:spcBef>
                <a:spcPct val="20000"/>
              </a:spcBef>
              <a:buClr>
                <a:schemeClr val="accent2"/>
              </a:buClr>
              <a:buSzPct val="70000"/>
              <a:buFont typeface="Wingdings" pitchFamily="2" charset="2"/>
              <a:buChar char="¨"/>
              <a:defRPr kumimoji="1" sz="2000">
                <a:solidFill>
                  <a:schemeClr val="tx1"/>
                </a:solidFill>
                <a:latin typeface="Arial" pitchFamily="34" charset="0"/>
                <a:ea typeface="ＭＳ Ｐゴシック" pitchFamily="50" charset="-128"/>
              </a:defRPr>
            </a:lvl4pPr>
            <a:lvl5pPr marL="2057400" indent="-228600">
              <a:spcBef>
                <a:spcPct val="20000"/>
              </a:spcBef>
              <a:buClr>
                <a:schemeClr val="bg2"/>
              </a:buClr>
              <a:buFont typeface="Wingdings" pitchFamily="2" charset="2"/>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pitchFamily="34" charset="0"/>
                <a:ea typeface="ＭＳ Ｐゴシック" pitchFamily="50" charset="-128"/>
              </a:defRPr>
            </a:lvl9pPr>
          </a:lstStyle>
          <a:p>
            <a:pPr eaLnBrk="1" hangingPunct="1">
              <a:spcBef>
                <a:spcPct val="0"/>
              </a:spcBef>
              <a:buClrTx/>
              <a:buSzTx/>
              <a:buNone/>
            </a:pPr>
            <a:r>
              <a:rPr lang="en-US" altLang="ja-JP" sz="2400" dirty="0">
                <a:latin typeface="BIZ UDPゴシック" panose="020B0400000000000000" pitchFamily="50" charset="-128"/>
                <a:ea typeface="BIZ UDPゴシック" panose="020B0400000000000000" pitchFamily="50" charset="-128"/>
              </a:rPr>
              <a:t>(2) </a:t>
            </a:r>
            <a:r>
              <a:rPr lang="ja-JP" altLang="en-US" sz="2400" dirty="0">
                <a:latin typeface="BIZ UDPゴシック" panose="020B0400000000000000" pitchFamily="50" charset="-128"/>
                <a:ea typeface="BIZ UDPゴシック" panose="020B0400000000000000" pitchFamily="50" charset="-128"/>
              </a:rPr>
              <a:t>リスクへの備え方</a:t>
            </a:r>
          </a:p>
        </p:txBody>
      </p:sp>
      <p:graphicFrame>
        <p:nvGraphicFramePr>
          <p:cNvPr id="12" name="表 13">
            <a:extLst>
              <a:ext uri="{FF2B5EF4-FFF2-40B4-BE49-F238E27FC236}">
                <a16:creationId xmlns:a16="http://schemas.microsoft.com/office/drawing/2014/main" id="{6A1FCD1D-6EA9-44E6-A17B-31B262FE640A}"/>
              </a:ext>
            </a:extLst>
          </p:cNvPr>
          <p:cNvGraphicFramePr>
            <a:graphicFrameLocks noGrp="1"/>
          </p:cNvGraphicFramePr>
          <p:nvPr>
            <p:extLst>
              <p:ext uri="{D42A27DB-BD31-4B8C-83A1-F6EECF244321}">
                <p14:modId xmlns:p14="http://schemas.microsoft.com/office/powerpoint/2010/main" val="2738809140"/>
              </p:ext>
            </p:extLst>
          </p:nvPr>
        </p:nvGraphicFramePr>
        <p:xfrm>
          <a:off x="262392" y="3648862"/>
          <a:ext cx="8661299" cy="2926080"/>
        </p:xfrm>
        <a:graphic>
          <a:graphicData uri="http://schemas.openxmlformats.org/drawingml/2006/table">
            <a:tbl>
              <a:tblPr firstRow="1" bandRow="1">
                <a:tableStyleId>{5940675A-B579-460E-94D1-54222C63F5DA}</a:tableStyleId>
              </a:tblPr>
              <a:tblGrid>
                <a:gridCol w="2452078">
                  <a:extLst>
                    <a:ext uri="{9D8B030D-6E8A-4147-A177-3AD203B41FA5}">
                      <a16:colId xmlns:a16="http://schemas.microsoft.com/office/drawing/2014/main" val="2296719670"/>
                    </a:ext>
                  </a:extLst>
                </a:gridCol>
                <a:gridCol w="2042962">
                  <a:extLst>
                    <a:ext uri="{9D8B030D-6E8A-4147-A177-3AD203B41FA5}">
                      <a16:colId xmlns:a16="http://schemas.microsoft.com/office/drawing/2014/main" val="1361235434"/>
                    </a:ext>
                  </a:extLst>
                </a:gridCol>
                <a:gridCol w="4166259">
                  <a:extLst>
                    <a:ext uri="{9D8B030D-6E8A-4147-A177-3AD203B41FA5}">
                      <a16:colId xmlns:a16="http://schemas.microsoft.com/office/drawing/2014/main" val="822259700"/>
                    </a:ext>
                  </a:extLst>
                </a:gridCol>
              </a:tblGrid>
              <a:tr h="3085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リスクの評価</a:t>
                      </a:r>
                    </a:p>
                  </a:txBody>
                  <a:tcPr>
                    <a:solidFill>
                      <a:srgbClr val="66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リスクの処理</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有効なリスク対策</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66FFFF"/>
                    </a:solid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solidFill>
                      <a:srgbClr val="66FFFF"/>
                    </a:solidFill>
                  </a:tcPr>
                </a:tc>
                <a:extLst>
                  <a:ext uri="{0D108BD9-81ED-4DB2-BD59-A6C34878D82A}">
                    <a16:rowId xmlns:a16="http://schemas.microsoft.com/office/drawing/2014/main" val="4081442940"/>
                  </a:ext>
                </a:extLst>
              </a:tr>
              <a:tr h="532978">
                <a:tc>
                  <a:txBody>
                    <a:bodyPr/>
                    <a:lstStyle/>
                    <a:p>
                      <a:r>
                        <a:rPr kumimoji="1" lang="ja-JP" altLang="en-US" sz="1600" dirty="0">
                          <a:latin typeface="BIZ UDPゴシック" panose="020B0400000000000000" pitchFamily="50" charset="-128"/>
                          <a:ea typeface="BIZ UDPゴシック" panose="020B0400000000000000" pitchFamily="50" charset="-128"/>
                        </a:rPr>
                        <a:t>①発生頻度・損害規模が </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ともに大きい</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リスクの回避</a:t>
                      </a:r>
                    </a:p>
                  </a:txBody>
                  <a:tcPr>
                    <a:solidFill>
                      <a:srgbClr val="FFFFCC"/>
                    </a:solidFill>
                  </a:tcPr>
                </a:tc>
                <a:tc rowSpan="2">
                  <a:txBody>
                    <a:bodyPr/>
                    <a:lstStyle/>
                    <a:p>
                      <a:r>
                        <a:rPr kumimoji="1" lang="en-US" altLang="ja-JP" sz="1600" u="sng" dirty="0">
                          <a:solidFill>
                            <a:srgbClr val="FF0000"/>
                          </a:solidFill>
                          <a:latin typeface="BIZ UDPゴシック" panose="020B0400000000000000" pitchFamily="50" charset="-128"/>
                          <a:ea typeface="BIZ UDPゴシック" panose="020B0400000000000000" pitchFamily="50" charset="-128"/>
                        </a:rPr>
                        <a:t>※</a:t>
                      </a:r>
                      <a:r>
                        <a:rPr kumimoji="1" lang="ja-JP" altLang="en-US" sz="1600" u="sng" dirty="0">
                          <a:solidFill>
                            <a:srgbClr val="FF0000"/>
                          </a:solidFill>
                          <a:latin typeface="BIZ UDPゴシック" panose="020B0400000000000000" pitchFamily="50" charset="-128"/>
                          <a:ea typeface="BIZ UDPゴシック" panose="020B0400000000000000" pitchFamily="50" charset="-128"/>
                        </a:rPr>
                        <a:t>リスク・コントロール</a:t>
                      </a:r>
                      <a:endParaRPr kumimoji="1" lang="en-US" altLang="ja-JP" sz="1600" u="sng" dirty="0">
                        <a:solidFill>
                          <a:srgbClr val="FF0000"/>
                        </a:solidFill>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（損害の発生を防止し、損害の発生頻度や</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その規模を最小限に食い止めるための</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手段）</a:t>
                      </a:r>
                    </a:p>
                  </a:txBody>
                  <a:tcPr>
                    <a:solidFill>
                      <a:srgbClr val="FFFFCC"/>
                    </a:solidFill>
                  </a:tcPr>
                </a:tc>
                <a:extLst>
                  <a:ext uri="{0D108BD9-81ED-4DB2-BD59-A6C34878D82A}">
                    <a16:rowId xmlns:a16="http://schemas.microsoft.com/office/drawing/2014/main" val="2222176530"/>
                  </a:ext>
                </a:extLst>
              </a:tr>
              <a:tr h="532978">
                <a:tc>
                  <a:txBody>
                    <a:bodyPr/>
                    <a:lstStyle/>
                    <a:p>
                      <a:r>
                        <a:rPr kumimoji="1" lang="ja-JP" altLang="en-US" sz="1600" dirty="0">
                          <a:latin typeface="BIZ UDPゴシック" panose="020B0400000000000000" pitchFamily="50" charset="-128"/>
                          <a:ea typeface="BIZ UDPゴシック" panose="020B0400000000000000" pitchFamily="50" charset="-128"/>
                        </a:rPr>
                        <a:t>②発生頻度は高いが、</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損害規模は小さい</a:t>
                      </a:r>
                    </a:p>
                  </a:txBody>
                  <a:tcPr>
                    <a:solidFill>
                      <a:srgbClr val="FF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リスクの防止・軽減</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リスクの分散</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注</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solidFill>
                      <a:srgbClr val="FFFFCC"/>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03251172"/>
                  </a:ext>
                </a:extLst>
              </a:tr>
              <a:tr h="532978">
                <a:tc>
                  <a:txBody>
                    <a:bodyPr/>
                    <a:lstStyle/>
                    <a:p>
                      <a:r>
                        <a:rPr kumimoji="1" lang="ja-JP" altLang="en-US" sz="1600" dirty="0">
                          <a:latin typeface="BIZ UDPゴシック" panose="020B0400000000000000" pitchFamily="50" charset="-128"/>
                          <a:ea typeface="BIZ UDPゴシック" panose="020B0400000000000000" pitchFamily="50" charset="-128"/>
                        </a:rPr>
                        <a:t>③発生頻度・損害規模が</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ともに小さい</a:t>
                      </a:r>
                    </a:p>
                  </a:txBody>
                  <a:tcPr>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BIZ UDPゴシック" panose="020B0400000000000000" pitchFamily="50" charset="-128"/>
                          <a:ea typeface="BIZ UDPゴシック" panose="020B0400000000000000" pitchFamily="50" charset="-128"/>
                        </a:rPr>
                        <a:t>リスクの保有</a:t>
                      </a:r>
                    </a:p>
                  </a:txBody>
                  <a:tcPr>
                    <a:solidFill>
                      <a:srgbClr val="CCFFCC"/>
                    </a:solidFill>
                  </a:tcPr>
                </a:tc>
                <a:tc rowSpan="2">
                  <a:txBody>
                    <a:bodyPr/>
                    <a:lstStyle/>
                    <a:p>
                      <a:r>
                        <a:rPr kumimoji="1" lang="en-US" altLang="ja-JP" sz="1600" u="sng" dirty="0">
                          <a:solidFill>
                            <a:srgbClr val="FF3300"/>
                          </a:solidFill>
                          <a:latin typeface="BIZ UDPゴシック" panose="020B0400000000000000" pitchFamily="50" charset="-128"/>
                          <a:ea typeface="BIZ UDPゴシック" panose="020B0400000000000000" pitchFamily="50" charset="-128"/>
                        </a:rPr>
                        <a:t>※</a:t>
                      </a:r>
                      <a:r>
                        <a:rPr kumimoji="1" lang="ja-JP" altLang="en-US" sz="1600" u="sng" dirty="0">
                          <a:solidFill>
                            <a:srgbClr val="FF3300"/>
                          </a:solidFill>
                          <a:latin typeface="BIZ UDPゴシック" panose="020B0400000000000000" pitchFamily="50" charset="-128"/>
                          <a:ea typeface="BIZ UDPゴシック" panose="020B0400000000000000" pitchFamily="50" charset="-128"/>
                        </a:rPr>
                        <a:t>リスク・ファイナンス</a:t>
                      </a:r>
                      <a:endParaRPr kumimoji="1" lang="en-US" altLang="ja-JP" sz="1600" u="sng" dirty="0">
                        <a:solidFill>
                          <a:srgbClr val="FF3300"/>
                        </a:solidFill>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（損害が発生し、結果的に損失を被った</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ときに必要な資金対策をあらかじめ</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講じておくこと）</a:t>
                      </a:r>
                      <a:endParaRPr kumimoji="1" lang="en-US" altLang="ja-JP" sz="1600" dirty="0">
                        <a:latin typeface="BIZ UDPゴシック" panose="020B0400000000000000" pitchFamily="50" charset="-128"/>
                        <a:ea typeface="BIZ UDPゴシック" panose="020B0400000000000000" pitchFamily="50" charset="-128"/>
                      </a:endParaRPr>
                    </a:p>
                  </a:txBody>
                  <a:tcPr>
                    <a:solidFill>
                      <a:srgbClr val="CCFFCC"/>
                    </a:solidFill>
                  </a:tcPr>
                </a:tc>
                <a:extLst>
                  <a:ext uri="{0D108BD9-81ED-4DB2-BD59-A6C34878D82A}">
                    <a16:rowId xmlns:a16="http://schemas.microsoft.com/office/drawing/2014/main" val="1785997710"/>
                  </a:ext>
                </a:extLst>
              </a:tr>
              <a:tr h="532978">
                <a:tc>
                  <a:txBody>
                    <a:bodyPr/>
                    <a:lstStyle/>
                    <a:p>
                      <a:r>
                        <a:rPr kumimoji="1" lang="ja-JP" altLang="en-US" sz="1600" dirty="0">
                          <a:latin typeface="BIZ UDPゴシック" panose="020B0400000000000000" pitchFamily="50" charset="-128"/>
                          <a:ea typeface="BIZ UDPゴシック" panose="020B0400000000000000" pitchFamily="50" charset="-128"/>
                        </a:rPr>
                        <a:t>④発生頻度は低いが、</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損害規模が大きい</a:t>
                      </a:r>
                    </a:p>
                  </a:txBody>
                  <a:tcPr>
                    <a:solidFill>
                      <a:srgbClr val="CCFFCC"/>
                    </a:solidFill>
                  </a:tcPr>
                </a:tc>
                <a:tc>
                  <a:txBody>
                    <a:bodyPr/>
                    <a:lstStyle/>
                    <a:p>
                      <a:r>
                        <a:rPr kumimoji="1" lang="ja-JP" altLang="en-US" sz="1600" dirty="0">
                          <a:latin typeface="BIZ UDPゴシック" panose="020B0400000000000000" pitchFamily="50" charset="-128"/>
                          <a:ea typeface="BIZ UDPゴシック" panose="020B0400000000000000" pitchFamily="50" charset="-128"/>
                        </a:rPr>
                        <a:t>リスクの移転</a:t>
                      </a:r>
                    </a:p>
                  </a:txBody>
                  <a:tcPr>
                    <a:solidFill>
                      <a:srgbClr val="CCFFCC"/>
                    </a:solidFill>
                  </a:tcPr>
                </a:tc>
                <a:tc v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tc>
                <a:extLst>
                  <a:ext uri="{0D108BD9-81ED-4DB2-BD59-A6C34878D82A}">
                    <a16:rowId xmlns:a16="http://schemas.microsoft.com/office/drawing/2014/main" val="3913237350"/>
                  </a:ext>
                </a:extLst>
              </a:tr>
              <a:tr h="25246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注</a:t>
                      </a:r>
                      <a:r>
                        <a:rPr kumimoji="1" lang="en-US" altLang="ja-JP" sz="1200" dirty="0">
                          <a:latin typeface="BIZ UDゴシック" panose="020B0400000000000000" pitchFamily="49" charset="-128"/>
                          <a:ea typeface="BIZ UDゴシック" panose="020B0400000000000000" pitchFamily="49" charset="-128"/>
                        </a:rPr>
                        <a:t>)</a:t>
                      </a:r>
                      <a:r>
                        <a:rPr kumimoji="1" lang="ja-JP" altLang="en-US" sz="1200" dirty="0">
                          <a:latin typeface="BIZ UDゴシック" panose="020B0400000000000000" pitchFamily="49" charset="-128"/>
                          <a:ea typeface="BIZ UDゴシック" panose="020B0400000000000000" pitchFamily="49" charset="-128"/>
                        </a:rPr>
                        <a:t>リスクの分散：１つのリスクを複数に分割して損害額を最小限に抑える。</a:t>
                      </a:r>
                      <a:endParaRPr lang="en-US" altLang="ja-JP" sz="1200" kern="0" dirty="0">
                        <a:solidFill>
                          <a:srgbClr val="0000FF"/>
                        </a:solidFill>
                        <a:latin typeface="BIZ UDゴシック" panose="020B0400000000000000" pitchFamily="49" charset="-128"/>
                        <a:ea typeface="BIZ UDゴシック" panose="020B0400000000000000" pitchFamily="49" charset="-128"/>
                      </a:endParaRPr>
                    </a:p>
                  </a:txBody>
                  <a:tcPr>
                    <a:lnL w="12700" cmpd="sng">
                      <a:noFill/>
                    </a:lnL>
                    <a:lnR w="12700" cmpd="sng">
                      <a:noFill/>
                    </a:lnR>
                    <a:lnB w="12700" cmpd="sng">
                      <a:noFill/>
                    </a:lnB>
                    <a:noFill/>
                  </a:tcPr>
                </a:tc>
                <a:tc hMerge="1">
                  <a:txBody>
                    <a:bodyPr/>
                    <a:lstStyle/>
                    <a:p>
                      <a:endParaRPr kumimoji="1" lang="ja-JP" altLang="en-US" sz="1600" dirty="0">
                        <a:latin typeface="ＭＳ ゴシック" panose="020B0609070205080204" pitchFamily="49" charset="-128"/>
                        <a:ea typeface="ＭＳ ゴシック" panose="020B0609070205080204" pitchFamily="49" charset="-128"/>
                      </a:endParaRPr>
                    </a:p>
                  </a:txBody>
                  <a:tcPr>
                    <a:noFill/>
                  </a:tcPr>
                </a:tc>
                <a:tc hMerge="1">
                  <a:txBody>
                    <a:bodyPr/>
                    <a:lstStyle/>
                    <a:p>
                      <a:endParaRPr kumimoji="1" lang="en-US" altLang="ja-JP" sz="1600" dirty="0">
                        <a:latin typeface="ＭＳ ゴシック" panose="020B0609070205080204" pitchFamily="49" charset="-128"/>
                        <a:ea typeface="ＭＳ ゴシック" panose="020B0609070205080204" pitchFamily="49" charset="-128"/>
                      </a:endParaRPr>
                    </a:p>
                  </a:txBody>
                  <a:tcPr>
                    <a:noFill/>
                  </a:tcPr>
                </a:tc>
                <a:extLst>
                  <a:ext uri="{0D108BD9-81ED-4DB2-BD59-A6C34878D82A}">
                    <a16:rowId xmlns:a16="http://schemas.microsoft.com/office/drawing/2014/main" val="2493468013"/>
                  </a:ext>
                </a:extLst>
              </a:tr>
            </a:tbl>
          </a:graphicData>
        </a:graphic>
      </p:graphicFrame>
      <p:sp>
        <p:nvSpPr>
          <p:cNvPr id="15" name="矢印: 上 14">
            <a:extLst>
              <a:ext uri="{FF2B5EF4-FFF2-40B4-BE49-F238E27FC236}">
                <a16:creationId xmlns:a16="http://schemas.microsoft.com/office/drawing/2014/main" id="{4FD57A94-BD2A-40F7-B57E-9D73A8CC7729}"/>
              </a:ext>
            </a:extLst>
          </p:cNvPr>
          <p:cNvSpPr/>
          <p:nvPr/>
        </p:nvSpPr>
        <p:spPr>
          <a:xfrm>
            <a:off x="262392" y="1636523"/>
            <a:ext cx="563517" cy="1456858"/>
          </a:xfrm>
          <a:prstGeom prst="upArrow">
            <a:avLst>
              <a:gd name="adj1" fmla="val 50000"/>
              <a:gd name="adj2" fmla="val 50000"/>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ＭＳ ゴシック" panose="020B0609070205080204" pitchFamily="49" charset="-128"/>
                <a:ea typeface="ＭＳ ゴシック" panose="020B0609070205080204" pitchFamily="49" charset="-128"/>
              </a:rPr>
              <a:t>損害の規模</a:t>
            </a:r>
          </a:p>
        </p:txBody>
      </p:sp>
      <p:sp>
        <p:nvSpPr>
          <p:cNvPr id="17" name="矢印: 右 16">
            <a:extLst>
              <a:ext uri="{FF2B5EF4-FFF2-40B4-BE49-F238E27FC236}">
                <a16:creationId xmlns:a16="http://schemas.microsoft.com/office/drawing/2014/main" id="{E687F1B0-EEE9-43C3-82F5-83CD54720E61}"/>
              </a:ext>
            </a:extLst>
          </p:cNvPr>
          <p:cNvSpPr/>
          <p:nvPr/>
        </p:nvSpPr>
        <p:spPr>
          <a:xfrm>
            <a:off x="1203339" y="3031788"/>
            <a:ext cx="6931299" cy="617074"/>
          </a:xfrm>
          <a:prstGeom prst="rightArrow">
            <a:avLst>
              <a:gd name="adj1" fmla="val 46813"/>
              <a:gd name="adj2" fmla="val 50000"/>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BIZ UDPゴシック" panose="020B0400000000000000" pitchFamily="50" charset="-128"/>
                <a:ea typeface="BIZ UDPゴシック" panose="020B0400000000000000" pitchFamily="50" charset="-128"/>
              </a:rPr>
              <a:t>事　故　の　発　生　頻　度</a:t>
            </a:r>
          </a:p>
        </p:txBody>
      </p:sp>
      <p:sp>
        <p:nvSpPr>
          <p:cNvPr id="11" name="Rectangle 7">
            <a:extLst>
              <a:ext uri="{FF2B5EF4-FFF2-40B4-BE49-F238E27FC236}">
                <a16:creationId xmlns:a16="http://schemas.microsoft.com/office/drawing/2014/main" id="{F7C3FA30-AEA9-46E9-9BF3-68F3600B525F}"/>
              </a:ext>
            </a:extLst>
          </p:cNvPr>
          <p:cNvSpPr>
            <a:spLocks noChangeArrowheads="1"/>
          </p:cNvSpPr>
          <p:nvPr/>
        </p:nvSpPr>
        <p:spPr bwMode="auto">
          <a:xfrm>
            <a:off x="256357" y="133953"/>
            <a:ext cx="8715111" cy="557213"/>
          </a:xfrm>
          <a:prstGeom prst="rect">
            <a:avLst/>
          </a:prstGeom>
          <a:solidFill>
            <a:srgbClr val="FFCCFF"/>
          </a:solidFill>
          <a:ln w="12700">
            <a:solidFill>
              <a:schemeClr val="tx1"/>
            </a:solidFill>
            <a:miter lim="800000"/>
            <a:headEnd/>
            <a:tailEnd/>
          </a:ln>
          <a:effectLst>
            <a:outerShdw dist="107763" dir="2700000" algn="ctr" rotWithShape="0">
              <a:schemeClr val="tx1"/>
            </a:outerShdw>
          </a:effectLst>
        </p:spPr>
        <p:txBody>
          <a:bodyPr lIns="0" tIns="45079" rIns="0" bIns="45079" anchor="ctr"/>
          <a:lstStyle>
            <a:lvl1pPr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spcBef>
                <a:spcPct val="0"/>
              </a:spcBef>
              <a:buClrTx/>
              <a:buSzTx/>
              <a:buFontTx/>
              <a:buNone/>
              <a:defRPr/>
            </a:pPr>
            <a:r>
              <a:rPr lang="ja-JP" altLang="en-US" b="1" dirty="0">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4.</a:t>
            </a:r>
            <a:r>
              <a:rPr lang="ja-JP" altLang="en-US" b="1" dirty="0">
                <a:latin typeface="BIZ UDPゴシック" panose="020B0400000000000000" pitchFamily="50" charset="-128"/>
                <a:ea typeface="BIZ UDPゴシック" panose="020B0400000000000000" pitchFamily="50" charset="-128"/>
              </a:rPr>
              <a:t> 保険の仕組み</a:t>
            </a:r>
            <a:endParaRPr lang="ko-KR" altLang="en-US" b="1" dirty="0">
              <a:latin typeface="BIZ UDPゴシック" panose="020B0400000000000000" pitchFamily="50" charset="-128"/>
              <a:ea typeface="+mj-ea"/>
            </a:endParaRPr>
          </a:p>
        </p:txBody>
      </p:sp>
    </p:spTree>
    <p:extLst>
      <p:ext uri="{BB962C8B-B14F-4D97-AF65-F5344CB8AC3E}">
        <p14:creationId xmlns:p14="http://schemas.microsoft.com/office/powerpoint/2010/main" val="3241847081"/>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IMING" val="|17.9|3.1|2.9|2.5|4.3|3.3|10.5"/>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66D2964DF2FF14DA0C4E5266687F44D" ma:contentTypeVersion="" ma:contentTypeDescription="新しいドキュメントを作成します。" ma:contentTypeScope="" ma:versionID="ec1bbbf038c9b042d3880d8780aac2c7">
  <xsd:schema xmlns:xsd="http://www.w3.org/2001/XMLSchema" xmlns:xs="http://www.w3.org/2001/XMLSchema" xmlns:p="http://schemas.microsoft.com/office/2006/metadata/properties" xmlns:ns2="79ffbff4-9dcd-4ce5-8d5d-2fed79752500" xmlns:ns3="610f4830-ce8c-4942-9b8b-9cb401a8b0d1" targetNamespace="http://schemas.microsoft.com/office/2006/metadata/properties" ma:root="true" ma:fieldsID="d36fb24266977355d339defbbaf8018e" ns2:_="" ns3:_="">
    <xsd:import namespace="79ffbff4-9dcd-4ce5-8d5d-2fed79752500"/>
    <xsd:import namespace="610f4830-ce8c-4942-9b8b-9cb401a8b0d1"/>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fbff4-9dcd-4ce5-8d5d-2fed797525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0f4830-ce8c-4942-9b8b-9cb401a8b0d1"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3987BF-0610-43AB-A22A-763C458DCE5E}">
  <ds:schemaRefs>
    <ds:schemaRef ds:uri="http://schemas.microsoft.com/office/2006/documentManagement/types"/>
    <ds:schemaRef ds:uri="http://purl.org/dc/terms/"/>
    <ds:schemaRef ds:uri="http://schemas.openxmlformats.org/package/2006/metadata/core-properties"/>
    <ds:schemaRef ds:uri="http://purl.org/dc/dcmitype/"/>
    <ds:schemaRef ds:uri="79ffbff4-9dcd-4ce5-8d5d-2fed79752500"/>
    <ds:schemaRef ds:uri="http://purl.org/dc/elements/1.1/"/>
    <ds:schemaRef ds:uri="http://schemas.microsoft.com/office/2006/metadata/properties"/>
    <ds:schemaRef ds:uri="http://schemas.microsoft.com/office/infopath/2007/PartnerControls"/>
    <ds:schemaRef ds:uri="610f4830-ce8c-4942-9b8b-9cb401a8b0d1"/>
    <ds:schemaRef ds:uri="http://www.w3.org/XML/1998/namespace"/>
  </ds:schemaRefs>
</ds:datastoreItem>
</file>

<file path=customXml/itemProps2.xml><?xml version="1.0" encoding="utf-8"?>
<ds:datastoreItem xmlns:ds="http://schemas.openxmlformats.org/officeDocument/2006/customXml" ds:itemID="{110716A0-64A1-4DE0-8E16-590B04DA6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fbff4-9dcd-4ce5-8d5d-2fed79752500"/>
    <ds:schemaRef ds:uri="610f4830-ce8c-4942-9b8b-9cb401a8b0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95A3ED-1107-4719-B07A-9D9DED071B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15571</TotalTime>
  <Words>7651</Words>
  <Application>Microsoft Office PowerPoint</Application>
  <PresentationFormat>画面に合わせる (4:3)</PresentationFormat>
  <Paragraphs>899</Paragraphs>
  <Slides>43</Slides>
  <Notes>41</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43</vt:i4>
      </vt:variant>
    </vt:vector>
  </HeadingPairs>
  <TitlesOfParts>
    <vt:vector size="59" baseType="lpstr">
      <vt:lpstr>BIZ UDPゴシック</vt:lpstr>
      <vt:lpstr>BIZ UDゴシック</vt:lpstr>
      <vt:lpstr>ＨＧｺﾞｼｯｸE-PRO</vt:lpstr>
      <vt:lpstr>맑은 고딕</vt:lpstr>
      <vt:lpstr>ＭＳ Ｐゴシック</vt:lpstr>
      <vt:lpstr>ＭＳ Ｐ明朝</vt:lpstr>
      <vt:lpstr>ＭＳ ゴシック</vt:lpstr>
      <vt:lpstr>メイリオ</vt:lpstr>
      <vt:lpstr>游ゴシック</vt:lpstr>
      <vt:lpstr>游ゴシック Light</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リスクに備える②</dc:title>
  <dc:creator>日本損害保険協会、金融広報中央委員会</dc:creator>
  <cp:lastModifiedBy>2016</cp:lastModifiedBy>
  <cp:revision>1083</cp:revision>
  <cp:lastPrinted>2023-03-16T05:39:41Z</cp:lastPrinted>
  <dcterms:created xsi:type="dcterms:W3CDTF">2007-04-30T04:10:41Z</dcterms:created>
  <dcterms:modified xsi:type="dcterms:W3CDTF">2023-04-06T06:02:43Z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0x010100166D2964DF2FF14DA0C4E5266687F44D</vt:lpwstr>
  </property>
</Properties>
</file>