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58" r:id="rId1"/>
    <p:sldMasterId id="2147484270" r:id="rId2"/>
    <p:sldMasterId id="2147484284" r:id="rId3"/>
  </p:sldMasterIdLst>
  <p:notesMasterIdLst>
    <p:notesMasterId r:id="rId40"/>
  </p:notesMasterIdLst>
  <p:handoutMasterIdLst>
    <p:handoutMasterId r:id="rId41"/>
  </p:handoutMasterIdLst>
  <p:sldIdLst>
    <p:sldId id="913" r:id="rId4"/>
    <p:sldId id="864" r:id="rId5"/>
    <p:sldId id="914" r:id="rId6"/>
    <p:sldId id="878" r:id="rId7"/>
    <p:sldId id="872" r:id="rId8"/>
    <p:sldId id="876" r:id="rId9"/>
    <p:sldId id="877" r:id="rId10"/>
    <p:sldId id="875" r:id="rId11"/>
    <p:sldId id="871" r:id="rId12"/>
    <p:sldId id="915" r:id="rId13"/>
    <p:sldId id="879" r:id="rId14"/>
    <p:sldId id="880" r:id="rId15"/>
    <p:sldId id="916" r:id="rId16"/>
    <p:sldId id="917" r:id="rId17"/>
    <p:sldId id="918" r:id="rId18"/>
    <p:sldId id="882" r:id="rId19"/>
    <p:sldId id="890" r:id="rId20"/>
    <p:sldId id="906" r:id="rId21"/>
    <p:sldId id="919" r:id="rId22"/>
    <p:sldId id="920" r:id="rId23"/>
    <p:sldId id="921" r:id="rId24"/>
    <p:sldId id="922" r:id="rId25"/>
    <p:sldId id="923" r:id="rId26"/>
    <p:sldId id="924" r:id="rId27"/>
    <p:sldId id="869" r:id="rId28"/>
    <p:sldId id="891" r:id="rId29"/>
    <p:sldId id="894" r:id="rId30"/>
    <p:sldId id="895" r:id="rId31"/>
    <p:sldId id="892" r:id="rId32"/>
    <p:sldId id="896" r:id="rId33"/>
    <p:sldId id="925" r:id="rId34"/>
    <p:sldId id="899" r:id="rId35"/>
    <p:sldId id="900" r:id="rId36"/>
    <p:sldId id="926" r:id="rId37"/>
    <p:sldId id="901" r:id="rId38"/>
    <p:sldId id="912" r:id="rId39"/>
  </p:sldIdLst>
  <p:sldSz cx="9144000" cy="6858000" type="screen4x3"/>
  <p:notesSz cx="6735763" cy="9866313"/>
  <p:defaultTextStyle>
    <a:defPPr>
      <a:defRPr lang="en-US"/>
    </a:defPPr>
    <a:lvl1pPr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1pPr>
    <a:lvl2pPr marL="4572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2pPr>
    <a:lvl3pPr marL="9144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3pPr>
    <a:lvl4pPr marL="13716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4pPr>
    <a:lvl5pPr marL="18288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07">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E9C"/>
    <a:srgbClr val="EFFC9E"/>
    <a:srgbClr val="00FFFF"/>
    <a:srgbClr val="99CCFF"/>
    <a:srgbClr val="0000FF"/>
    <a:srgbClr val="FF3300"/>
    <a:srgbClr val="FECCE3"/>
    <a:srgbClr val="00CCFF"/>
    <a:srgbClr val="6699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2" autoAdjust="0"/>
    <p:restoredTop sz="95297" autoAdjust="0"/>
  </p:normalViewPr>
  <p:slideViewPr>
    <p:cSldViewPr snapToGrid="0">
      <p:cViewPr varScale="1">
        <p:scale>
          <a:sx n="106" d="100"/>
          <a:sy n="106" d="100"/>
        </p:scale>
        <p:origin x="-96"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804"/>
    </p:cViewPr>
  </p:sorterViewPr>
  <p:notesViewPr>
    <p:cSldViewPr snapToGrid="0">
      <p:cViewPr varScale="1">
        <p:scale>
          <a:sx n="54" d="100"/>
          <a:sy n="54" d="100"/>
        </p:scale>
        <p:origin x="-1698" y="-78"/>
      </p:cViewPr>
      <p:guideLst>
        <p:guide orient="horz" pos="3107"/>
        <p:guide pos="2122"/>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_____1.xlsx"/></Relationships>
</file>

<file path=ppt/charts/_rels/chart2.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______2.xlsx"/></Relationships>
</file>

<file path=ppt/charts/_rels/chart3.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______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457964426172747E-2"/>
          <c:y val="2.1052755790619777E-2"/>
          <c:w val="0.91454203557382729"/>
          <c:h val="0.81240028057028113"/>
        </c:manualLayout>
      </c:layout>
      <c:barChart>
        <c:barDir val="col"/>
        <c:grouping val="stacked"/>
        <c:varyColors val="0"/>
        <c:ser>
          <c:idx val="0"/>
          <c:order val="0"/>
          <c:tx>
            <c:strRef>
              <c:f>Sheet1!$B$1</c:f>
              <c:strCache>
                <c:ptCount val="1"/>
                <c:pt idx="0">
                  <c:v>列1</c:v>
                </c:pt>
              </c:strCache>
            </c:strRef>
          </c:tx>
          <c:spPr>
            <a:solidFill>
              <a:srgbClr val="00B0F0"/>
            </a:solidFill>
            <a:ln w="12700">
              <a:solidFill>
                <a:schemeClr val="tx1"/>
              </a:solidFill>
            </a:ln>
            <a:effectLst/>
          </c:spPr>
          <c:invertIfNegative val="0"/>
          <c:dLbls>
            <c:delete val="1"/>
          </c:dLbls>
          <c:cat>
            <c:numRef>
              <c:f>Sheet1!$A$2:$A$6</c:f>
              <c:numCache>
                <c:formatCode>General</c:formatCode>
                <c:ptCount val="5"/>
                <c:pt idx="0">
                  <c:v>2011</c:v>
                </c:pt>
                <c:pt idx="1">
                  <c:v>2012</c:v>
                </c:pt>
                <c:pt idx="2">
                  <c:v>2013</c:v>
                </c:pt>
                <c:pt idx="3">
                  <c:v>2014</c:v>
                </c:pt>
                <c:pt idx="4">
                  <c:v>2015</c:v>
                </c:pt>
              </c:numCache>
            </c:numRef>
          </c:cat>
          <c:val>
            <c:numRef>
              <c:f>Sheet1!$B$2:$B$6</c:f>
              <c:numCache>
                <c:formatCode>General</c:formatCode>
                <c:ptCount val="5"/>
                <c:pt idx="0">
                  <c:v>84.8</c:v>
                </c:pt>
                <c:pt idx="1">
                  <c:v>80.599999999999994</c:v>
                </c:pt>
                <c:pt idx="2">
                  <c:v>88.7</c:v>
                </c:pt>
                <c:pt idx="3">
                  <c:v>87.8</c:v>
                </c:pt>
                <c:pt idx="4">
                  <c:v>84.6</c:v>
                </c:pt>
              </c:numCache>
            </c:numRef>
          </c:val>
        </c:ser>
        <c:ser>
          <c:idx val="1"/>
          <c:order val="1"/>
          <c:tx>
            <c:strRef>
              <c:f>Sheet1!$C$1</c:f>
              <c:strCache>
                <c:ptCount val="1"/>
                <c:pt idx="0">
                  <c:v>うち、架空請求</c:v>
                </c:pt>
              </c:strCache>
            </c:strRef>
          </c:tx>
          <c:spPr>
            <a:solidFill>
              <a:schemeClr val="bg2"/>
            </a:solidFill>
            <a:ln w="12700">
              <a:solidFill>
                <a:schemeClr val="tx1"/>
              </a:solidFill>
            </a:ln>
            <a:effectLst/>
          </c:spPr>
          <c:invertIfNegative val="0"/>
          <c:dLbls>
            <c:dLbl>
              <c:idx val="1"/>
              <c:layout>
                <c:manualLayout>
                  <c:x val="0"/>
                  <c:y val="2.8819496684509794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Sheet1!$A$2:$A$6</c:f>
              <c:numCache>
                <c:formatCode>General</c:formatCode>
                <c:ptCount val="5"/>
                <c:pt idx="0">
                  <c:v>2011</c:v>
                </c:pt>
                <c:pt idx="1">
                  <c:v>2012</c:v>
                </c:pt>
                <c:pt idx="2">
                  <c:v>2013</c:v>
                </c:pt>
                <c:pt idx="3">
                  <c:v>2014</c:v>
                </c:pt>
                <c:pt idx="4">
                  <c:v>2015</c:v>
                </c:pt>
              </c:numCache>
            </c:numRef>
          </c:cat>
          <c:val>
            <c:numRef>
              <c:f>Sheet1!$C$2:$C$6</c:f>
              <c:numCache>
                <c:formatCode>General</c:formatCode>
                <c:ptCount val="5"/>
                <c:pt idx="0">
                  <c:v>2.2999999999999998</c:v>
                </c:pt>
                <c:pt idx="1">
                  <c:v>4.2</c:v>
                </c:pt>
                <c:pt idx="2">
                  <c:v>3.9</c:v>
                </c:pt>
                <c:pt idx="3">
                  <c:v>6.8</c:v>
                </c:pt>
                <c:pt idx="4">
                  <c:v>8.1</c:v>
                </c:pt>
              </c:numCache>
            </c:numRef>
          </c:val>
        </c:ser>
        <c:dLbls>
          <c:showLegendKey val="0"/>
          <c:showVal val="1"/>
          <c:showCatName val="0"/>
          <c:showSerName val="0"/>
          <c:showPercent val="0"/>
          <c:showBubbleSize val="0"/>
        </c:dLbls>
        <c:gapWidth val="75"/>
        <c:overlap val="100"/>
        <c:axId val="116184576"/>
        <c:axId val="50382336"/>
      </c:barChart>
      <c:catAx>
        <c:axId val="116184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50382336"/>
        <c:crosses val="autoZero"/>
        <c:auto val="1"/>
        <c:lblAlgn val="ctr"/>
        <c:lblOffset val="100"/>
        <c:noMultiLvlLbl val="0"/>
      </c:catAx>
      <c:valAx>
        <c:axId val="50382336"/>
        <c:scaling>
          <c:orientation val="minMax"/>
        </c:scaling>
        <c:delete val="0"/>
        <c:axPos val="l"/>
        <c:numFmt formatCode="General" sourceLinked="1"/>
        <c:majorTickMark val="none"/>
        <c:minorTickMark val="none"/>
        <c:tickLblPos val="nextTo"/>
        <c:spPr>
          <a:noFill/>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16184576"/>
        <c:crosses val="autoZero"/>
        <c:crossBetween val="between"/>
      </c:valAx>
      <c:spPr>
        <a:noFill/>
        <a:ln>
          <a:noFill/>
        </a:ln>
        <a:effectLst/>
      </c:spPr>
    </c:plotArea>
    <c:legend>
      <c:legendPos val="b"/>
      <c:legendEntry>
        <c:idx val="0"/>
        <c:delete val="1"/>
      </c:legendEntry>
      <c:legendEntry>
        <c:idx val="1"/>
        <c:txPr>
          <a:bodyPr/>
          <a:lstStyle/>
          <a:p>
            <a:pPr>
              <a:defRPr sz="1600"/>
            </a:pPr>
            <a:endParaRPr lang="ja-JP"/>
          </a:p>
        </c:txPr>
      </c:legendEntry>
      <c:layout>
        <c:manualLayout>
          <c:xMode val="edge"/>
          <c:yMode val="edge"/>
          <c:x val="8.4116440270685947E-2"/>
          <c:y val="0.90681317863390587"/>
          <c:w val="0.28394199899464773"/>
          <c:h val="7.3013173686937216E-2"/>
        </c:manualLayout>
      </c:layout>
      <c:overlay val="0"/>
    </c:legend>
    <c:plotVisOnly val="1"/>
    <c:dispBlanksAs val="gap"/>
    <c:showDLblsOverMax val="0"/>
  </c:chart>
  <c:spPr>
    <a:noFill/>
    <a:ln>
      <a:noFill/>
    </a:ln>
    <a:effectLst/>
  </c:spPr>
  <c:txPr>
    <a:bodyPr/>
    <a:lstStyle/>
    <a:p>
      <a:pPr>
        <a:defRPr/>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年齢層別相談件数</c:v>
                </c:pt>
              </c:strCache>
            </c:strRef>
          </c:tx>
          <c:spPr>
            <a:ln w="12700">
              <a:solidFill>
                <a:schemeClr val="tx1"/>
              </a:solidFill>
            </a:ln>
          </c:spPr>
          <c:dPt>
            <c:idx val="0"/>
            <c:bubble3D val="0"/>
            <c:spPr>
              <a:solidFill>
                <a:schemeClr val="accent1"/>
              </a:solidFill>
              <a:ln w="12700">
                <a:solidFill>
                  <a:schemeClr val="tx1"/>
                </a:solidFill>
              </a:ln>
              <a:effectLst/>
            </c:spPr>
          </c:dPt>
          <c:dPt>
            <c:idx val="1"/>
            <c:bubble3D val="0"/>
            <c:spPr>
              <a:pattFill prst="pct50">
                <a:fgClr>
                  <a:schemeClr val="accent2"/>
                </a:fgClr>
                <a:bgClr>
                  <a:schemeClr val="bg1"/>
                </a:bgClr>
              </a:pattFill>
              <a:ln w="12700">
                <a:solidFill>
                  <a:schemeClr val="tx1"/>
                </a:solidFill>
              </a:ln>
              <a:effectLst/>
            </c:spPr>
          </c:dPt>
          <c:dPt>
            <c:idx val="2"/>
            <c:bubble3D val="0"/>
            <c:spPr>
              <a:solidFill>
                <a:schemeClr val="accent6">
                  <a:lumMod val="60000"/>
                  <a:lumOff val="40000"/>
                </a:schemeClr>
              </a:solidFill>
              <a:ln w="12700">
                <a:solidFill>
                  <a:schemeClr val="tx1"/>
                </a:solidFill>
              </a:ln>
              <a:effectLst/>
            </c:spPr>
          </c:dPt>
          <c:dPt>
            <c:idx val="3"/>
            <c:bubble3D val="0"/>
            <c:spPr>
              <a:pattFill prst="dotGrid">
                <a:fgClr>
                  <a:schemeClr val="accent1">
                    <a:lumMod val="75000"/>
                  </a:schemeClr>
                </a:fgClr>
                <a:bgClr>
                  <a:schemeClr val="bg1"/>
                </a:bgClr>
              </a:pattFill>
              <a:ln w="12700">
                <a:solidFill>
                  <a:schemeClr val="tx1"/>
                </a:solidFill>
              </a:ln>
              <a:effectLst/>
            </c:spPr>
          </c:dPt>
          <c:dPt>
            <c:idx val="4"/>
            <c:bubble3D val="0"/>
            <c:spPr>
              <a:solidFill>
                <a:schemeClr val="accent4">
                  <a:lumMod val="60000"/>
                  <a:lumOff val="40000"/>
                </a:schemeClr>
              </a:solidFill>
              <a:ln w="12700">
                <a:solidFill>
                  <a:schemeClr val="tx1"/>
                </a:solidFill>
              </a:ln>
              <a:effectLst/>
            </c:spPr>
          </c:dPt>
          <c:dPt>
            <c:idx val="5"/>
            <c:bubble3D val="0"/>
            <c:spPr>
              <a:pattFill prst="ltVert">
                <a:fgClr>
                  <a:srgbClr val="00B050"/>
                </a:fgClr>
                <a:bgClr>
                  <a:schemeClr val="bg1"/>
                </a:bgClr>
              </a:pattFill>
              <a:ln w="12700">
                <a:solidFill>
                  <a:schemeClr val="tx1"/>
                </a:solidFill>
              </a:ln>
              <a:effectLst/>
            </c:spPr>
          </c:dPt>
          <c:dPt>
            <c:idx val="6"/>
            <c:bubble3D val="0"/>
            <c:spPr>
              <a:solidFill>
                <a:schemeClr val="accent1">
                  <a:lumMod val="40000"/>
                  <a:lumOff val="60000"/>
                </a:schemeClr>
              </a:solidFill>
              <a:ln w="12700">
                <a:solidFill>
                  <a:schemeClr val="tx1"/>
                </a:solidFill>
              </a:ln>
              <a:effectLst/>
            </c:spPr>
          </c:dPt>
          <c:dPt>
            <c:idx val="7"/>
            <c:bubble3D val="0"/>
            <c:spPr>
              <a:solidFill>
                <a:schemeClr val="accent2">
                  <a:lumMod val="75000"/>
                </a:schemeClr>
              </a:solidFill>
              <a:ln w="12700">
                <a:solidFill>
                  <a:schemeClr val="tx1"/>
                </a:solidFill>
              </a:ln>
              <a:effectLst/>
            </c:spPr>
          </c:dPt>
          <c:dPt>
            <c:idx val="8"/>
            <c:bubble3D val="0"/>
            <c:spPr>
              <a:pattFill prst="pct10">
                <a:fgClr>
                  <a:schemeClr val="accent1">
                    <a:lumMod val="75000"/>
                  </a:schemeClr>
                </a:fgClr>
                <a:bgClr>
                  <a:schemeClr val="bg1"/>
                </a:bgClr>
              </a:pattFill>
              <a:ln w="12700">
                <a:solidFill>
                  <a:schemeClr val="tx1"/>
                </a:solidFill>
              </a:ln>
              <a:effectLst/>
            </c:spPr>
          </c:dPt>
          <c:dLbls>
            <c:dLbl>
              <c:idx val="0"/>
              <c:layout>
                <c:manualLayout>
                  <c:x val="0.1742700134189569"/>
                  <c:y val="2.5274562347071482E-3"/>
                </c:manualLayout>
              </c:layout>
              <c:tx>
                <c:rich>
                  <a:bodyPr/>
                  <a:lstStyle/>
                  <a:p>
                    <a:r>
                      <a:rPr lang="en-US" altLang="ja-JP" sz="1600" dirty="0"/>
                      <a:t>20</a:t>
                    </a:r>
                    <a:r>
                      <a:rPr lang="ja-JP" altLang="en-US" sz="1600" dirty="0"/>
                      <a:t>歳未満
</a:t>
                    </a:r>
                    <a:r>
                      <a:rPr lang="en-US" altLang="ja-JP" sz="1600" dirty="0"/>
                      <a:t>3%</a:t>
                    </a:r>
                  </a:p>
                </c:rich>
              </c:tx>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8.4262424070704361E-2"/>
                  <c:y val="0.13395518043947888"/>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14554418703121674"/>
                  <c:y val="9.6043336918871638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1532044074012808"/>
                  <c:y val="-9.3515880684164499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4.979143240541626E-2"/>
                  <c:y val="-0.19461413007245035"/>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5"/>
              <c:layout>
                <c:manualLayout>
                  <c:x val="0.1417140768461847"/>
                  <c:y val="-0.17692193642950038"/>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6"/>
              <c:layout>
                <c:manualLayout>
                  <c:x val="0.15511946249379679"/>
                  <c:y val="-2.5274562347071482E-3"/>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7"/>
              <c:layout>
                <c:manualLayout>
                  <c:x val="-3.2555936572772171E-2"/>
                  <c:y val="3.5384387285900099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8"/>
              <c:layout>
                <c:manualLayout>
                  <c:x val="7.2771942723868804E-2"/>
                  <c:y val="0.13142772420477172"/>
                </c:manualLayout>
              </c:layout>
              <c:tx>
                <c:rich>
                  <a:bodyPr/>
                  <a:lstStyle/>
                  <a:p>
                    <a:r>
                      <a:rPr lang="ja-JP" altLang="en-US" sz="1600" dirty="0"/>
                      <a:t>未回答
</a:t>
                    </a:r>
                    <a:r>
                      <a:rPr lang="en-US" altLang="ja-JP" sz="1600" dirty="0"/>
                      <a:t>12%</a:t>
                    </a:r>
                  </a:p>
                </c:rich>
              </c:tx>
              <c:dLblPos val="bestFi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Sheet1!$A$2:$A$10</c:f>
              <c:strCache>
                <c:ptCount val="9"/>
                <c:pt idx="0">
                  <c:v>20歳未満</c:v>
                </c:pt>
                <c:pt idx="1">
                  <c:v>20歳代</c:v>
                </c:pt>
                <c:pt idx="2">
                  <c:v>30歳代</c:v>
                </c:pt>
                <c:pt idx="3">
                  <c:v>40歳代</c:v>
                </c:pt>
                <c:pt idx="4">
                  <c:v>50歳代</c:v>
                </c:pt>
                <c:pt idx="5">
                  <c:v>60歳代</c:v>
                </c:pt>
                <c:pt idx="6">
                  <c:v>70歳代</c:v>
                </c:pt>
                <c:pt idx="7">
                  <c:v>80歳以上</c:v>
                </c:pt>
                <c:pt idx="8">
                  <c:v>未回答</c:v>
                </c:pt>
              </c:strCache>
            </c:strRef>
          </c:cat>
          <c:val>
            <c:numRef>
              <c:f>Sheet1!$B$2:$B$10</c:f>
              <c:numCache>
                <c:formatCode>General</c:formatCode>
                <c:ptCount val="9"/>
                <c:pt idx="0">
                  <c:v>2.8</c:v>
                </c:pt>
                <c:pt idx="1">
                  <c:v>8.8000000000000007</c:v>
                </c:pt>
                <c:pt idx="2">
                  <c:v>12.8</c:v>
                </c:pt>
                <c:pt idx="3">
                  <c:v>16.2</c:v>
                </c:pt>
                <c:pt idx="4">
                  <c:v>13.5</c:v>
                </c:pt>
                <c:pt idx="5">
                  <c:v>14.6</c:v>
                </c:pt>
                <c:pt idx="6">
                  <c:v>12.5</c:v>
                </c:pt>
                <c:pt idx="7">
                  <c:v>7.1</c:v>
                </c:pt>
                <c:pt idx="8">
                  <c:v>11.6</c:v>
                </c:pt>
              </c:numCache>
            </c:numRef>
          </c:val>
        </c:ser>
        <c:dLbls>
          <c:dLblPos val="outEnd"/>
          <c:showLegendKey val="0"/>
          <c:showVal val="0"/>
          <c:showCatName val="0"/>
          <c:showSerName val="0"/>
          <c:showPercent val="1"/>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304598275529281E-2"/>
          <c:y val="3.4362723417540389E-2"/>
          <c:w val="0.88208388660090487"/>
          <c:h val="0.77496474750891065"/>
        </c:manualLayout>
      </c:layout>
      <c:barChart>
        <c:barDir val="bar"/>
        <c:grouping val="percentStacked"/>
        <c:varyColors val="0"/>
        <c:ser>
          <c:idx val="0"/>
          <c:order val="0"/>
          <c:tx>
            <c:strRef>
              <c:f>Sheet1!$B$1</c:f>
              <c:strCache>
                <c:ptCount val="1"/>
                <c:pt idx="0">
                  <c:v>店舗購入</c:v>
                </c:pt>
              </c:strCache>
            </c:strRef>
          </c:tx>
          <c:spPr>
            <a:pattFill prst="pct20">
              <a:fgClr>
                <a:srgbClr val="00B050"/>
              </a:fgClr>
              <a:bgClr>
                <a:schemeClr val="bg1"/>
              </a:bgClr>
            </a:pattFill>
            <a:ln w="12700">
              <a:solidFill>
                <a:schemeClr val="tx1"/>
              </a:solidFill>
            </a:ln>
            <a:effectLst/>
          </c:spPr>
          <c:invertIfNegative val="0"/>
          <c:dPt>
            <c:idx val="4"/>
            <c:invertIfNegative val="0"/>
            <c:bubble3D val="0"/>
            <c:spPr>
              <a:pattFill prst="pct20">
                <a:fgClr>
                  <a:srgbClr val="00B050"/>
                </a:fgClr>
                <a:bgClr>
                  <a:schemeClr val="bg1"/>
                </a:bgClr>
              </a:pattFill>
              <a:ln w="12700" cmpd="sng">
                <a:solidFill>
                  <a:schemeClr val="tx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Sheet1!$A$2:$A$6</c:f>
              <c:numCache>
                <c:formatCode>General</c:formatCode>
                <c:ptCount val="5"/>
                <c:pt idx="0">
                  <c:v>2015</c:v>
                </c:pt>
                <c:pt idx="1">
                  <c:v>2014</c:v>
                </c:pt>
                <c:pt idx="2">
                  <c:v>2013</c:v>
                </c:pt>
                <c:pt idx="3">
                  <c:v>2012</c:v>
                </c:pt>
                <c:pt idx="4">
                  <c:v>2011</c:v>
                </c:pt>
              </c:numCache>
            </c:numRef>
          </c:cat>
          <c:val>
            <c:numRef>
              <c:f>Sheet1!$B$2:$B$6</c:f>
              <c:numCache>
                <c:formatCode>General</c:formatCode>
                <c:ptCount val="5"/>
                <c:pt idx="0">
                  <c:v>30.4</c:v>
                </c:pt>
                <c:pt idx="1">
                  <c:v>30.9</c:v>
                </c:pt>
                <c:pt idx="2">
                  <c:v>33.799999999999997</c:v>
                </c:pt>
                <c:pt idx="3">
                  <c:v>34.9</c:v>
                </c:pt>
                <c:pt idx="4">
                  <c:v>35.200000000000003</c:v>
                </c:pt>
              </c:numCache>
            </c:numRef>
          </c:val>
        </c:ser>
        <c:ser>
          <c:idx val="1"/>
          <c:order val="1"/>
          <c:tx>
            <c:strRef>
              <c:f>Sheet1!$C$1</c:f>
              <c:strCache>
                <c:ptCount val="1"/>
                <c:pt idx="0">
                  <c:v>訪問販売</c:v>
                </c:pt>
              </c:strCache>
            </c:strRef>
          </c:tx>
          <c:spPr>
            <a:solidFill>
              <a:schemeClr val="accent2">
                <a:alpha val="70000"/>
              </a:schemeClr>
            </a:solidFill>
            <a:ln w="12700">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Sheet1!$A$2:$A$6</c:f>
              <c:numCache>
                <c:formatCode>General</c:formatCode>
                <c:ptCount val="5"/>
                <c:pt idx="0">
                  <c:v>2015</c:v>
                </c:pt>
                <c:pt idx="1">
                  <c:v>2014</c:v>
                </c:pt>
                <c:pt idx="2">
                  <c:v>2013</c:v>
                </c:pt>
                <c:pt idx="3">
                  <c:v>2012</c:v>
                </c:pt>
                <c:pt idx="4">
                  <c:v>2011</c:v>
                </c:pt>
              </c:numCache>
            </c:numRef>
          </c:cat>
          <c:val>
            <c:numRef>
              <c:f>Sheet1!$C$2:$C$6</c:f>
              <c:numCache>
                <c:formatCode>General</c:formatCode>
                <c:ptCount val="5"/>
                <c:pt idx="0">
                  <c:v>6.3</c:v>
                </c:pt>
                <c:pt idx="1">
                  <c:v>6.4</c:v>
                </c:pt>
                <c:pt idx="2">
                  <c:v>6.9</c:v>
                </c:pt>
                <c:pt idx="3">
                  <c:v>7.4</c:v>
                </c:pt>
                <c:pt idx="4">
                  <c:v>7.5</c:v>
                </c:pt>
              </c:numCache>
            </c:numRef>
          </c:val>
        </c:ser>
        <c:ser>
          <c:idx val="2"/>
          <c:order val="2"/>
          <c:tx>
            <c:strRef>
              <c:f>Sheet1!$D$1</c:f>
              <c:strCache>
                <c:ptCount val="1"/>
                <c:pt idx="0">
                  <c:v>電話勧誘販売</c:v>
                </c:pt>
              </c:strCache>
            </c:strRef>
          </c:tx>
          <c:spPr>
            <a:solidFill>
              <a:schemeClr val="accent3">
                <a:alpha val="70000"/>
              </a:schemeClr>
            </a:solidFill>
            <a:ln w="12700">
              <a:solidFill>
                <a:schemeClr val="tx1"/>
              </a:solidFill>
              <a:prstDash val="solid"/>
            </a:ln>
            <a:effectLst/>
          </c:spPr>
          <c:invertIfNegative val="0"/>
          <c:dLbls>
            <c:spPr>
              <a:noFill/>
              <a:ln w="12700">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Sheet1!$A$2:$A$6</c:f>
              <c:numCache>
                <c:formatCode>General</c:formatCode>
                <c:ptCount val="5"/>
                <c:pt idx="0">
                  <c:v>2015</c:v>
                </c:pt>
                <c:pt idx="1">
                  <c:v>2014</c:v>
                </c:pt>
                <c:pt idx="2">
                  <c:v>2013</c:v>
                </c:pt>
                <c:pt idx="3">
                  <c:v>2012</c:v>
                </c:pt>
                <c:pt idx="4">
                  <c:v>2011</c:v>
                </c:pt>
              </c:numCache>
            </c:numRef>
          </c:cat>
          <c:val>
            <c:numRef>
              <c:f>Sheet1!$D$2:$D$6</c:f>
              <c:numCache>
                <c:formatCode>General</c:formatCode>
                <c:ptCount val="5"/>
                <c:pt idx="0">
                  <c:v>5.6</c:v>
                </c:pt>
                <c:pt idx="1">
                  <c:v>5.6</c:v>
                </c:pt>
                <c:pt idx="2">
                  <c:v>5.2</c:v>
                </c:pt>
                <c:pt idx="3">
                  <c:v>5.4</c:v>
                </c:pt>
                <c:pt idx="4">
                  <c:v>5.2</c:v>
                </c:pt>
              </c:numCache>
            </c:numRef>
          </c:val>
        </c:ser>
        <c:ser>
          <c:idx val="3"/>
          <c:order val="3"/>
          <c:tx>
            <c:strRef>
              <c:f>Sheet1!$E$1</c:f>
              <c:strCache>
                <c:ptCount val="1"/>
                <c:pt idx="0">
                  <c:v>インターネット通販</c:v>
                </c:pt>
              </c:strCache>
            </c:strRef>
          </c:tx>
          <c:spPr>
            <a:solidFill>
              <a:schemeClr val="accent4">
                <a:alpha val="70000"/>
              </a:schemeClr>
            </a:solidFill>
            <a:ln w="12700">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Sheet1!$A$2:$A$6</c:f>
              <c:numCache>
                <c:formatCode>General</c:formatCode>
                <c:ptCount val="5"/>
                <c:pt idx="0">
                  <c:v>2015</c:v>
                </c:pt>
                <c:pt idx="1">
                  <c:v>2014</c:v>
                </c:pt>
                <c:pt idx="2">
                  <c:v>2013</c:v>
                </c:pt>
                <c:pt idx="3">
                  <c:v>2012</c:v>
                </c:pt>
                <c:pt idx="4">
                  <c:v>2011</c:v>
                </c:pt>
              </c:numCache>
            </c:numRef>
          </c:cat>
          <c:val>
            <c:numRef>
              <c:f>Sheet1!$E$2:$E$6</c:f>
              <c:numCache>
                <c:formatCode>General</c:formatCode>
                <c:ptCount val="5"/>
                <c:pt idx="0">
                  <c:v>34.9</c:v>
                </c:pt>
                <c:pt idx="1">
                  <c:v>33.799999999999997</c:v>
                </c:pt>
                <c:pt idx="2">
                  <c:v>30.2</c:v>
                </c:pt>
                <c:pt idx="3">
                  <c:v>27.4</c:v>
                </c:pt>
                <c:pt idx="4">
                  <c:v>26.7</c:v>
                </c:pt>
              </c:numCache>
            </c:numRef>
          </c:val>
        </c:ser>
        <c:ser>
          <c:idx val="4"/>
          <c:order val="4"/>
          <c:tx>
            <c:strRef>
              <c:f>Sheet1!$F$1</c:f>
              <c:strCache>
                <c:ptCount val="1"/>
                <c:pt idx="0">
                  <c:v>インターネット以外の通販</c:v>
                </c:pt>
              </c:strCache>
            </c:strRef>
          </c:tx>
          <c:spPr>
            <a:solidFill>
              <a:schemeClr val="accent5">
                <a:alpha val="70000"/>
              </a:schemeClr>
            </a:solidFill>
            <a:ln w="12700" cmpd="sng">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Sheet1!$A$2:$A$6</c:f>
              <c:numCache>
                <c:formatCode>General</c:formatCode>
                <c:ptCount val="5"/>
                <c:pt idx="0">
                  <c:v>2015</c:v>
                </c:pt>
                <c:pt idx="1">
                  <c:v>2014</c:v>
                </c:pt>
                <c:pt idx="2">
                  <c:v>2013</c:v>
                </c:pt>
                <c:pt idx="3">
                  <c:v>2012</c:v>
                </c:pt>
                <c:pt idx="4">
                  <c:v>2011</c:v>
                </c:pt>
              </c:numCache>
            </c:numRef>
          </c:cat>
          <c:val>
            <c:numRef>
              <c:f>Sheet1!$F$2:$F$6</c:f>
              <c:numCache>
                <c:formatCode>General</c:formatCode>
                <c:ptCount val="5"/>
                <c:pt idx="0">
                  <c:v>8.3000000000000007</c:v>
                </c:pt>
                <c:pt idx="1">
                  <c:v>8.4</c:v>
                </c:pt>
                <c:pt idx="2">
                  <c:v>8.6</c:v>
                </c:pt>
                <c:pt idx="3">
                  <c:v>9.4</c:v>
                </c:pt>
                <c:pt idx="4">
                  <c:v>10.199999999999999</c:v>
                </c:pt>
              </c:numCache>
            </c:numRef>
          </c:val>
        </c:ser>
        <c:ser>
          <c:idx val="5"/>
          <c:order val="5"/>
          <c:tx>
            <c:strRef>
              <c:f>Sheet1!$G$1</c:f>
              <c:strCache>
                <c:ptCount val="1"/>
                <c:pt idx="0">
                  <c:v>その他</c:v>
                </c:pt>
              </c:strCache>
            </c:strRef>
          </c:tx>
          <c:spPr>
            <a:solidFill>
              <a:schemeClr val="accent6">
                <a:alpha val="70000"/>
              </a:schemeClr>
            </a:solidFill>
            <a:ln w="12700" cmpd="sng">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Sheet1!$A$2:$A$6</c:f>
              <c:numCache>
                <c:formatCode>General</c:formatCode>
                <c:ptCount val="5"/>
                <c:pt idx="0">
                  <c:v>2015</c:v>
                </c:pt>
                <c:pt idx="1">
                  <c:v>2014</c:v>
                </c:pt>
                <c:pt idx="2">
                  <c:v>2013</c:v>
                </c:pt>
                <c:pt idx="3">
                  <c:v>2012</c:v>
                </c:pt>
                <c:pt idx="4">
                  <c:v>2011</c:v>
                </c:pt>
              </c:numCache>
            </c:numRef>
          </c:cat>
          <c:val>
            <c:numRef>
              <c:f>Sheet1!$G$2:$G$6</c:f>
              <c:numCache>
                <c:formatCode>General</c:formatCode>
                <c:ptCount val="5"/>
                <c:pt idx="0">
                  <c:v>14.5</c:v>
                </c:pt>
                <c:pt idx="1">
                  <c:v>14.9</c:v>
                </c:pt>
                <c:pt idx="2">
                  <c:v>15.3</c:v>
                </c:pt>
                <c:pt idx="3">
                  <c:v>15.5</c:v>
                </c:pt>
                <c:pt idx="4">
                  <c:v>15.2</c:v>
                </c:pt>
              </c:numCache>
            </c:numRef>
          </c:val>
        </c:ser>
        <c:dLbls>
          <c:dLblPos val="ctr"/>
          <c:showLegendKey val="0"/>
          <c:showVal val="1"/>
          <c:showCatName val="0"/>
          <c:showSerName val="0"/>
          <c:showPercent val="0"/>
          <c:showBubbleSize val="0"/>
        </c:dLbls>
        <c:gapWidth val="50"/>
        <c:overlap val="100"/>
        <c:axId val="31684480"/>
        <c:axId val="31686016"/>
      </c:barChart>
      <c:catAx>
        <c:axId val="31684480"/>
        <c:scaling>
          <c:orientation val="minMax"/>
        </c:scaling>
        <c:delete val="0"/>
        <c:axPos val="l"/>
        <c:numFmt formatCode="General" sourceLinked="1"/>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31686016"/>
        <c:crosses val="autoZero"/>
        <c:auto val="1"/>
        <c:lblAlgn val="ctr"/>
        <c:lblOffset val="100"/>
        <c:noMultiLvlLbl val="0"/>
      </c:catAx>
      <c:valAx>
        <c:axId val="31686016"/>
        <c:scaling>
          <c:orientation val="minMax"/>
        </c:scaling>
        <c:delete val="0"/>
        <c:axPos val="b"/>
        <c:majorGridlines>
          <c:spPr>
            <a:ln w="9525" cap="flat" cmpd="sng" algn="ctr">
              <a:gradFill>
                <a:gsLst>
                  <a:gs pos="0">
                    <a:schemeClr val="tx1">
                      <a:lumMod val="5000"/>
                      <a:lumOff val="95000"/>
                    </a:schemeClr>
                  </a:gs>
                  <a:gs pos="100000">
                    <a:schemeClr val="tx1">
                      <a:lumMod val="15000"/>
                      <a:lumOff val="85000"/>
                    </a:schemeClr>
                  </a:gs>
                </a:gsLst>
                <a:lin ang="5400000" scaled="0"/>
              </a:gra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316844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E708C6-79B0-48DF-A9CC-FE473276DB9B}"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kumimoji="1" lang="ja-JP" altLang="en-US"/>
        </a:p>
      </dgm:t>
    </dgm:pt>
    <dgm:pt modelId="{10DC087E-DC86-4386-A4A2-39D1265C2003}">
      <dgm:prSet phldrT="[テキスト]"/>
      <dgm:spPr/>
      <dgm:t>
        <a:bodyPr/>
        <a:lstStyle/>
        <a:p>
          <a:r>
            <a:rPr kumimoji="1" lang="ja-JP" altLang="en-US" dirty="0" smtClean="0"/>
            <a:t>情報化</a:t>
          </a:r>
          <a:endParaRPr kumimoji="1" lang="ja-JP" altLang="en-US" dirty="0"/>
        </a:p>
      </dgm:t>
    </dgm:pt>
    <dgm:pt modelId="{BAA181BE-5C08-4BC1-8B26-DAD4C36C5D80}" type="parTrans" cxnId="{05731FF0-5EAD-4ACD-BFDB-157B84BDBAFD}">
      <dgm:prSet/>
      <dgm:spPr/>
      <dgm:t>
        <a:bodyPr/>
        <a:lstStyle/>
        <a:p>
          <a:endParaRPr kumimoji="1" lang="ja-JP" altLang="en-US"/>
        </a:p>
      </dgm:t>
    </dgm:pt>
    <dgm:pt modelId="{9113ABE3-83AB-47E8-B57C-38446AAF65C2}" type="sibTrans" cxnId="{05731FF0-5EAD-4ACD-BFDB-157B84BDBAFD}">
      <dgm:prSet/>
      <dgm:spPr/>
      <dgm:t>
        <a:bodyPr/>
        <a:lstStyle/>
        <a:p>
          <a:endParaRPr kumimoji="1" lang="ja-JP" altLang="en-US"/>
        </a:p>
      </dgm:t>
    </dgm:pt>
    <dgm:pt modelId="{BC744C1C-7949-4CB0-9A0F-BC79FC3B869B}">
      <dgm:prSet phldrT="[テキスト]"/>
      <dgm:spPr/>
      <dgm:t>
        <a:bodyPr/>
        <a:lstStyle/>
        <a:p>
          <a:r>
            <a:rPr kumimoji="1" lang="ja-JP" altLang="en-US" dirty="0" smtClean="0"/>
            <a:t>グローバル化</a:t>
          </a:r>
          <a:endParaRPr kumimoji="1" lang="ja-JP" altLang="en-US" dirty="0"/>
        </a:p>
      </dgm:t>
    </dgm:pt>
    <dgm:pt modelId="{AE2B74F6-599D-4854-A9B1-DA2DEC8562E3}" type="parTrans" cxnId="{E74246F1-E6F4-4C94-A42A-569A4FE51034}">
      <dgm:prSet/>
      <dgm:spPr/>
      <dgm:t>
        <a:bodyPr/>
        <a:lstStyle/>
        <a:p>
          <a:endParaRPr kumimoji="1" lang="ja-JP" altLang="en-US"/>
        </a:p>
      </dgm:t>
    </dgm:pt>
    <dgm:pt modelId="{2FCBCE97-F1F0-496F-87A9-4F20A95ADFBA}" type="sibTrans" cxnId="{E74246F1-E6F4-4C94-A42A-569A4FE51034}">
      <dgm:prSet/>
      <dgm:spPr/>
      <dgm:t>
        <a:bodyPr/>
        <a:lstStyle/>
        <a:p>
          <a:endParaRPr kumimoji="1" lang="ja-JP" altLang="en-US"/>
        </a:p>
      </dgm:t>
    </dgm:pt>
    <dgm:pt modelId="{667305CC-8164-4184-9643-794117CBF4B5}">
      <dgm:prSet phldrT="[テキスト]"/>
      <dgm:spPr/>
      <dgm:t>
        <a:bodyPr/>
        <a:lstStyle/>
        <a:p>
          <a:r>
            <a:rPr kumimoji="1" lang="ja-JP" altLang="en-US" dirty="0" smtClean="0"/>
            <a:t>キャッシュレス化</a:t>
          </a:r>
          <a:endParaRPr kumimoji="1" lang="ja-JP" altLang="en-US" dirty="0"/>
        </a:p>
      </dgm:t>
    </dgm:pt>
    <dgm:pt modelId="{6A3BAEB0-FC38-4636-B0F4-2F121C83FD60}" type="parTrans" cxnId="{E22879E1-552A-4A95-B6B5-B5F28ABB2F28}">
      <dgm:prSet/>
      <dgm:spPr/>
      <dgm:t>
        <a:bodyPr/>
        <a:lstStyle/>
        <a:p>
          <a:endParaRPr kumimoji="1" lang="ja-JP" altLang="en-US"/>
        </a:p>
      </dgm:t>
    </dgm:pt>
    <dgm:pt modelId="{9564FF22-A458-4B70-BC5E-68ABDC9F0F48}" type="sibTrans" cxnId="{E22879E1-552A-4A95-B6B5-B5F28ABB2F28}">
      <dgm:prSet/>
      <dgm:spPr/>
      <dgm:t>
        <a:bodyPr/>
        <a:lstStyle/>
        <a:p>
          <a:endParaRPr kumimoji="1" lang="ja-JP" altLang="en-US"/>
        </a:p>
      </dgm:t>
    </dgm:pt>
    <dgm:pt modelId="{7A18DD4F-1040-443E-8BAF-740C94FC1A57}">
      <dgm:prSet/>
      <dgm:spPr>
        <a:solidFill>
          <a:schemeClr val="accent1">
            <a:lumMod val="20000"/>
            <a:lumOff val="80000"/>
            <a:alpha val="90000"/>
          </a:schemeClr>
        </a:solidFill>
      </dgm:spPr>
      <dgm:t>
        <a:bodyPr/>
        <a:lstStyle/>
        <a:p>
          <a:r>
            <a:rPr kumimoji="1" lang="ja-JP" altLang="en-US" dirty="0" smtClean="0">
              <a:latin typeface="ＭＳ Ｐゴシック" pitchFamily="50" charset="-128"/>
              <a:ea typeface="ＭＳ Ｐゴシック" pitchFamily="50" charset="-128"/>
            </a:rPr>
            <a:t>インターネット、スマートフォン、電子商取引</a:t>
          </a:r>
          <a:endParaRPr kumimoji="1" lang="ja-JP" altLang="en-US" dirty="0">
            <a:latin typeface="ＭＳ Ｐゴシック" pitchFamily="50" charset="-128"/>
            <a:ea typeface="ＭＳ Ｐゴシック" pitchFamily="50" charset="-128"/>
          </a:endParaRPr>
        </a:p>
      </dgm:t>
    </dgm:pt>
    <dgm:pt modelId="{5AFCC0DD-A3F0-4BBC-B758-B75730680043}" type="parTrans" cxnId="{413515AB-2C94-43E1-A775-A0D873804744}">
      <dgm:prSet/>
      <dgm:spPr/>
      <dgm:t>
        <a:bodyPr/>
        <a:lstStyle/>
        <a:p>
          <a:endParaRPr kumimoji="1" lang="ja-JP" altLang="en-US"/>
        </a:p>
      </dgm:t>
    </dgm:pt>
    <dgm:pt modelId="{40A9E0C8-A2D2-4BD8-994B-20385E2D3632}" type="sibTrans" cxnId="{413515AB-2C94-43E1-A775-A0D873804744}">
      <dgm:prSet/>
      <dgm:spPr/>
      <dgm:t>
        <a:bodyPr/>
        <a:lstStyle/>
        <a:p>
          <a:endParaRPr kumimoji="1" lang="ja-JP" altLang="en-US"/>
        </a:p>
      </dgm:t>
    </dgm:pt>
    <dgm:pt modelId="{71C5DDDD-5C1A-4136-8FDC-CCDFC1CA9953}">
      <dgm:prSet/>
      <dgm:spPr>
        <a:solidFill>
          <a:schemeClr val="accent1">
            <a:lumMod val="20000"/>
            <a:lumOff val="80000"/>
            <a:alpha val="90000"/>
          </a:schemeClr>
        </a:solidFill>
      </dgm:spPr>
      <dgm:t>
        <a:bodyPr/>
        <a:lstStyle/>
        <a:p>
          <a:r>
            <a:rPr kumimoji="1" lang="ja-JP" altLang="en-US" dirty="0" smtClean="0">
              <a:latin typeface="ＭＳ Ｐゴシック" pitchFamily="50" charset="-128"/>
              <a:ea typeface="ＭＳ Ｐゴシック" pitchFamily="50" charset="-128"/>
            </a:rPr>
            <a:t>海外事業者が関連する取引</a:t>
          </a:r>
          <a:endParaRPr kumimoji="1" lang="ja-JP" altLang="en-US" dirty="0">
            <a:latin typeface="ＭＳ Ｐゴシック" pitchFamily="50" charset="-128"/>
            <a:ea typeface="ＭＳ Ｐゴシック" pitchFamily="50" charset="-128"/>
          </a:endParaRPr>
        </a:p>
      </dgm:t>
    </dgm:pt>
    <dgm:pt modelId="{DBD7C179-398F-4739-9B4F-52C734FAC2F8}" type="parTrans" cxnId="{77A5FB85-870D-477D-8776-377E0A1F542A}">
      <dgm:prSet/>
      <dgm:spPr/>
      <dgm:t>
        <a:bodyPr/>
        <a:lstStyle/>
        <a:p>
          <a:endParaRPr kumimoji="1" lang="ja-JP" altLang="en-US"/>
        </a:p>
      </dgm:t>
    </dgm:pt>
    <dgm:pt modelId="{C43A39AC-4881-4A14-8B3F-DED7EF294C7D}" type="sibTrans" cxnId="{77A5FB85-870D-477D-8776-377E0A1F542A}">
      <dgm:prSet/>
      <dgm:spPr/>
      <dgm:t>
        <a:bodyPr/>
        <a:lstStyle/>
        <a:p>
          <a:endParaRPr kumimoji="1" lang="ja-JP" altLang="en-US"/>
        </a:p>
      </dgm:t>
    </dgm:pt>
    <dgm:pt modelId="{150F9829-4086-48AE-89DD-B66AD0371549}">
      <dgm:prSet/>
      <dgm:spPr>
        <a:solidFill>
          <a:schemeClr val="accent1">
            <a:lumMod val="20000"/>
            <a:lumOff val="80000"/>
            <a:alpha val="90000"/>
          </a:schemeClr>
        </a:solidFill>
      </dgm:spPr>
      <dgm:t>
        <a:bodyPr/>
        <a:lstStyle/>
        <a:p>
          <a:r>
            <a:rPr kumimoji="1" lang="ja-JP" altLang="en-US" dirty="0" smtClean="0">
              <a:latin typeface="ＭＳ Ｐゴシック" pitchFamily="50" charset="-128"/>
              <a:ea typeface="ＭＳ Ｐゴシック" pitchFamily="50" charset="-128"/>
            </a:rPr>
            <a:t>各種カード、電子マネー、決済手段の多様化</a:t>
          </a:r>
          <a:endParaRPr kumimoji="1" lang="ja-JP" altLang="en-US" dirty="0">
            <a:latin typeface="ＭＳ Ｐゴシック" pitchFamily="50" charset="-128"/>
            <a:ea typeface="ＭＳ Ｐゴシック" pitchFamily="50" charset="-128"/>
          </a:endParaRPr>
        </a:p>
      </dgm:t>
    </dgm:pt>
    <dgm:pt modelId="{15331074-3C6A-4EF3-86E5-F3DA797D1D89}" type="parTrans" cxnId="{9835F3AF-0A55-486F-96B8-23D38CEBFF0C}">
      <dgm:prSet/>
      <dgm:spPr/>
      <dgm:t>
        <a:bodyPr/>
        <a:lstStyle/>
        <a:p>
          <a:endParaRPr kumimoji="1" lang="ja-JP" altLang="en-US"/>
        </a:p>
      </dgm:t>
    </dgm:pt>
    <dgm:pt modelId="{206ABBCD-8CAF-4EE6-B6F4-3F6FADE69B75}" type="sibTrans" cxnId="{9835F3AF-0A55-486F-96B8-23D38CEBFF0C}">
      <dgm:prSet/>
      <dgm:spPr/>
      <dgm:t>
        <a:bodyPr/>
        <a:lstStyle/>
        <a:p>
          <a:endParaRPr kumimoji="1" lang="ja-JP" altLang="en-US"/>
        </a:p>
      </dgm:t>
    </dgm:pt>
    <dgm:pt modelId="{8EF31635-F0AC-42FE-9A7C-7161A372113F}" type="pres">
      <dgm:prSet presAssocID="{D3E708C6-79B0-48DF-A9CC-FE473276DB9B}" presName="linear" presStyleCnt="0">
        <dgm:presLayoutVars>
          <dgm:dir/>
          <dgm:animLvl val="lvl"/>
          <dgm:resizeHandles val="exact"/>
        </dgm:presLayoutVars>
      </dgm:prSet>
      <dgm:spPr/>
      <dgm:t>
        <a:bodyPr/>
        <a:lstStyle/>
        <a:p>
          <a:endParaRPr kumimoji="1" lang="ja-JP" altLang="en-US"/>
        </a:p>
      </dgm:t>
    </dgm:pt>
    <dgm:pt modelId="{32871312-D63E-41FC-A88E-296C4678DF23}" type="pres">
      <dgm:prSet presAssocID="{10DC087E-DC86-4386-A4A2-39D1265C2003}" presName="parentLin" presStyleCnt="0"/>
      <dgm:spPr/>
    </dgm:pt>
    <dgm:pt modelId="{38681AAC-0F60-43BD-B725-EFA30BEFE7E1}" type="pres">
      <dgm:prSet presAssocID="{10DC087E-DC86-4386-A4A2-39D1265C2003}" presName="parentLeftMargin" presStyleLbl="node1" presStyleIdx="0" presStyleCnt="3"/>
      <dgm:spPr/>
      <dgm:t>
        <a:bodyPr/>
        <a:lstStyle/>
        <a:p>
          <a:endParaRPr kumimoji="1" lang="ja-JP" altLang="en-US"/>
        </a:p>
      </dgm:t>
    </dgm:pt>
    <dgm:pt modelId="{8A330DD9-A74B-4F97-B555-4250C32A4C60}" type="pres">
      <dgm:prSet presAssocID="{10DC087E-DC86-4386-A4A2-39D1265C2003}" presName="parentText" presStyleLbl="node1" presStyleIdx="0" presStyleCnt="3">
        <dgm:presLayoutVars>
          <dgm:chMax val="0"/>
          <dgm:bulletEnabled val="1"/>
        </dgm:presLayoutVars>
      </dgm:prSet>
      <dgm:spPr/>
      <dgm:t>
        <a:bodyPr/>
        <a:lstStyle/>
        <a:p>
          <a:endParaRPr kumimoji="1" lang="ja-JP" altLang="en-US"/>
        </a:p>
      </dgm:t>
    </dgm:pt>
    <dgm:pt modelId="{49497C3E-DC0C-408F-BC37-0A322948BA72}" type="pres">
      <dgm:prSet presAssocID="{10DC087E-DC86-4386-A4A2-39D1265C2003}" presName="negativeSpace" presStyleCnt="0"/>
      <dgm:spPr/>
    </dgm:pt>
    <dgm:pt modelId="{2D99747A-9EBE-47B8-A37E-89C41532D421}" type="pres">
      <dgm:prSet presAssocID="{10DC087E-DC86-4386-A4A2-39D1265C2003}" presName="childText" presStyleLbl="conFgAcc1" presStyleIdx="0" presStyleCnt="3">
        <dgm:presLayoutVars>
          <dgm:bulletEnabled val="1"/>
        </dgm:presLayoutVars>
      </dgm:prSet>
      <dgm:spPr/>
      <dgm:t>
        <a:bodyPr/>
        <a:lstStyle/>
        <a:p>
          <a:endParaRPr kumimoji="1" lang="ja-JP" altLang="en-US"/>
        </a:p>
      </dgm:t>
    </dgm:pt>
    <dgm:pt modelId="{C1DF7CD0-AE35-4F4A-B6C7-D44C98AE4A7E}" type="pres">
      <dgm:prSet presAssocID="{9113ABE3-83AB-47E8-B57C-38446AAF65C2}" presName="spaceBetweenRectangles" presStyleCnt="0"/>
      <dgm:spPr/>
    </dgm:pt>
    <dgm:pt modelId="{CA0D7D92-D69B-428D-8DAB-E6C0FDF28D75}" type="pres">
      <dgm:prSet presAssocID="{BC744C1C-7949-4CB0-9A0F-BC79FC3B869B}" presName="parentLin" presStyleCnt="0"/>
      <dgm:spPr/>
    </dgm:pt>
    <dgm:pt modelId="{48BBB700-10DF-425A-BB93-CAACCDA4C0D1}" type="pres">
      <dgm:prSet presAssocID="{BC744C1C-7949-4CB0-9A0F-BC79FC3B869B}" presName="parentLeftMargin" presStyleLbl="node1" presStyleIdx="0" presStyleCnt="3"/>
      <dgm:spPr/>
      <dgm:t>
        <a:bodyPr/>
        <a:lstStyle/>
        <a:p>
          <a:endParaRPr kumimoji="1" lang="ja-JP" altLang="en-US"/>
        </a:p>
      </dgm:t>
    </dgm:pt>
    <dgm:pt modelId="{857DC3B3-69B5-4D90-85C2-C7ACA9A786F9}" type="pres">
      <dgm:prSet presAssocID="{BC744C1C-7949-4CB0-9A0F-BC79FC3B869B}" presName="parentText" presStyleLbl="node1" presStyleIdx="1" presStyleCnt="3">
        <dgm:presLayoutVars>
          <dgm:chMax val="0"/>
          <dgm:bulletEnabled val="1"/>
        </dgm:presLayoutVars>
      </dgm:prSet>
      <dgm:spPr/>
      <dgm:t>
        <a:bodyPr/>
        <a:lstStyle/>
        <a:p>
          <a:endParaRPr kumimoji="1" lang="ja-JP" altLang="en-US"/>
        </a:p>
      </dgm:t>
    </dgm:pt>
    <dgm:pt modelId="{5F159F1D-602B-4471-B084-93B18E622E33}" type="pres">
      <dgm:prSet presAssocID="{BC744C1C-7949-4CB0-9A0F-BC79FC3B869B}" presName="negativeSpace" presStyleCnt="0"/>
      <dgm:spPr/>
    </dgm:pt>
    <dgm:pt modelId="{5CEF299C-7B6D-4EAE-AA23-F3F726D9C038}" type="pres">
      <dgm:prSet presAssocID="{BC744C1C-7949-4CB0-9A0F-BC79FC3B869B}" presName="childText" presStyleLbl="conFgAcc1" presStyleIdx="1" presStyleCnt="3" custLinFactNeighborY="19345">
        <dgm:presLayoutVars>
          <dgm:bulletEnabled val="1"/>
        </dgm:presLayoutVars>
      </dgm:prSet>
      <dgm:spPr/>
      <dgm:t>
        <a:bodyPr/>
        <a:lstStyle/>
        <a:p>
          <a:endParaRPr kumimoji="1" lang="ja-JP" altLang="en-US"/>
        </a:p>
      </dgm:t>
    </dgm:pt>
    <dgm:pt modelId="{843C78D5-623F-4A6D-A7B9-59AF50C8F64F}" type="pres">
      <dgm:prSet presAssocID="{2FCBCE97-F1F0-496F-87A9-4F20A95ADFBA}" presName="spaceBetweenRectangles" presStyleCnt="0"/>
      <dgm:spPr/>
    </dgm:pt>
    <dgm:pt modelId="{3E4832A3-D841-4447-97AF-D93EDCDB7982}" type="pres">
      <dgm:prSet presAssocID="{667305CC-8164-4184-9643-794117CBF4B5}" presName="parentLin" presStyleCnt="0"/>
      <dgm:spPr/>
    </dgm:pt>
    <dgm:pt modelId="{C606764D-A686-480D-A9D1-3045BFDFD2EF}" type="pres">
      <dgm:prSet presAssocID="{667305CC-8164-4184-9643-794117CBF4B5}" presName="parentLeftMargin" presStyleLbl="node1" presStyleIdx="1" presStyleCnt="3"/>
      <dgm:spPr/>
      <dgm:t>
        <a:bodyPr/>
        <a:lstStyle/>
        <a:p>
          <a:endParaRPr kumimoji="1" lang="ja-JP" altLang="en-US"/>
        </a:p>
      </dgm:t>
    </dgm:pt>
    <dgm:pt modelId="{DFF46E60-92B0-4B71-A6A9-3EB0F178A0C6}" type="pres">
      <dgm:prSet presAssocID="{667305CC-8164-4184-9643-794117CBF4B5}" presName="parentText" presStyleLbl="node1" presStyleIdx="2" presStyleCnt="3">
        <dgm:presLayoutVars>
          <dgm:chMax val="0"/>
          <dgm:bulletEnabled val="1"/>
        </dgm:presLayoutVars>
      </dgm:prSet>
      <dgm:spPr/>
      <dgm:t>
        <a:bodyPr/>
        <a:lstStyle/>
        <a:p>
          <a:endParaRPr kumimoji="1" lang="ja-JP" altLang="en-US"/>
        </a:p>
      </dgm:t>
    </dgm:pt>
    <dgm:pt modelId="{9ADBB663-EC8A-4F7F-878A-1B705AE4335D}" type="pres">
      <dgm:prSet presAssocID="{667305CC-8164-4184-9643-794117CBF4B5}" presName="negativeSpace" presStyleCnt="0"/>
      <dgm:spPr/>
    </dgm:pt>
    <dgm:pt modelId="{0547FC13-AED1-425D-B61E-E7FB167DF7A9}" type="pres">
      <dgm:prSet presAssocID="{667305CC-8164-4184-9643-794117CBF4B5}" presName="childText" presStyleLbl="conFgAcc1" presStyleIdx="2" presStyleCnt="3" custLinFactNeighborX="132" custLinFactNeighborY="6634">
        <dgm:presLayoutVars>
          <dgm:bulletEnabled val="1"/>
        </dgm:presLayoutVars>
      </dgm:prSet>
      <dgm:spPr/>
      <dgm:t>
        <a:bodyPr/>
        <a:lstStyle/>
        <a:p>
          <a:endParaRPr kumimoji="1" lang="ja-JP" altLang="en-US"/>
        </a:p>
      </dgm:t>
    </dgm:pt>
  </dgm:ptLst>
  <dgm:cxnLst>
    <dgm:cxn modelId="{47067E97-550F-45B1-B799-D2468422E484}" type="presOf" srcId="{667305CC-8164-4184-9643-794117CBF4B5}" destId="{DFF46E60-92B0-4B71-A6A9-3EB0F178A0C6}" srcOrd="1" destOrd="0" presId="urn:microsoft.com/office/officeart/2005/8/layout/list1"/>
    <dgm:cxn modelId="{F45544CA-2A99-4FA6-B41D-F06D95BD9BDD}" type="presOf" srcId="{667305CC-8164-4184-9643-794117CBF4B5}" destId="{C606764D-A686-480D-A9D1-3045BFDFD2EF}" srcOrd="0" destOrd="0" presId="urn:microsoft.com/office/officeart/2005/8/layout/list1"/>
    <dgm:cxn modelId="{92273FC3-2D71-460F-B958-8CC530C4D050}" type="presOf" srcId="{D3E708C6-79B0-48DF-A9CC-FE473276DB9B}" destId="{8EF31635-F0AC-42FE-9A7C-7161A372113F}" srcOrd="0" destOrd="0" presId="urn:microsoft.com/office/officeart/2005/8/layout/list1"/>
    <dgm:cxn modelId="{D577FA62-3DD0-472E-80BE-35B4B2EF608D}" type="presOf" srcId="{10DC087E-DC86-4386-A4A2-39D1265C2003}" destId="{8A330DD9-A74B-4F97-B555-4250C32A4C60}" srcOrd="1" destOrd="0" presId="urn:microsoft.com/office/officeart/2005/8/layout/list1"/>
    <dgm:cxn modelId="{0E4A64C3-6FA0-40C2-8543-D6EA2EFC43F6}" type="presOf" srcId="{BC744C1C-7949-4CB0-9A0F-BC79FC3B869B}" destId="{48BBB700-10DF-425A-BB93-CAACCDA4C0D1}" srcOrd="0" destOrd="0" presId="urn:microsoft.com/office/officeart/2005/8/layout/list1"/>
    <dgm:cxn modelId="{E22879E1-552A-4A95-B6B5-B5F28ABB2F28}" srcId="{D3E708C6-79B0-48DF-A9CC-FE473276DB9B}" destId="{667305CC-8164-4184-9643-794117CBF4B5}" srcOrd="2" destOrd="0" parTransId="{6A3BAEB0-FC38-4636-B0F4-2F121C83FD60}" sibTransId="{9564FF22-A458-4B70-BC5E-68ABDC9F0F48}"/>
    <dgm:cxn modelId="{1A14688A-1498-49E4-AD3D-C1BA0A04E098}" type="presOf" srcId="{7A18DD4F-1040-443E-8BAF-740C94FC1A57}" destId="{2D99747A-9EBE-47B8-A37E-89C41532D421}" srcOrd="0" destOrd="0" presId="urn:microsoft.com/office/officeart/2005/8/layout/list1"/>
    <dgm:cxn modelId="{9835F3AF-0A55-486F-96B8-23D38CEBFF0C}" srcId="{667305CC-8164-4184-9643-794117CBF4B5}" destId="{150F9829-4086-48AE-89DD-B66AD0371549}" srcOrd="0" destOrd="0" parTransId="{15331074-3C6A-4EF3-86E5-F3DA797D1D89}" sibTransId="{206ABBCD-8CAF-4EE6-B6F4-3F6FADE69B75}"/>
    <dgm:cxn modelId="{C04F4889-DA1F-4FD5-A196-FDFF1122819C}" type="presOf" srcId="{150F9829-4086-48AE-89DD-B66AD0371549}" destId="{0547FC13-AED1-425D-B61E-E7FB167DF7A9}" srcOrd="0" destOrd="0" presId="urn:microsoft.com/office/officeart/2005/8/layout/list1"/>
    <dgm:cxn modelId="{E74246F1-E6F4-4C94-A42A-569A4FE51034}" srcId="{D3E708C6-79B0-48DF-A9CC-FE473276DB9B}" destId="{BC744C1C-7949-4CB0-9A0F-BC79FC3B869B}" srcOrd="1" destOrd="0" parTransId="{AE2B74F6-599D-4854-A9B1-DA2DEC8562E3}" sibTransId="{2FCBCE97-F1F0-496F-87A9-4F20A95ADFBA}"/>
    <dgm:cxn modelId="{77A5FB85-870D-477D-8776-377E0A1F542A}" srcId="{BC744C1C-7949-4CB0-9A0F-BC79FC3B869B}" destId="{71C5DDDD-5C1A-4136-8FDC-CCDFC1CA9953}" srcOrd="0" destOrd="0" parTransId="{DBD7C179-398F-4739-9B4F-52C734FAC2F8}" sibTransId="{C43A39AC-4881-4A14-8B3F-DED7EF294C7D}"/>
    <dgm:cxn modelId="{463043BD-7CE6-44FD-A317-EBD7E98235A4}" type="presOf" srcId="{BC744C1C-7949-4CB0-9A0F-BC79FC3B869B}" destId="{857DC3B3-69B5-4D90-85C2-C7ACA9A786F9}" srcOrd="1" destOrd="0" presId="urn:microsoft.com/office/officeart/2005/8/layout/list1"/>
    <dgm:cxn modelId="{7D0562B1-8516-425A-9667-674E1244F2F5}" type="presOf" srcId="{10DC087E-DC86-4386-A4A2-39D1265C2003}" destId="{38681AAC-0F60-43BD-B725-EFA30BEFE7E1}" srcOrd="0" destOrd="0" presId="urn:microsoft.com/office/officeart/2005/8/layout/list1"/>
    <dgm:cxn modelId="{413515AB-2C94-43E1-A775-A0D873804744}" srcId="{10DC087E-DC86-4386-A4A2-39D1265C2003}" destId="{7A18DD4F-1040-443E-8BAF-740C94FC1A57}" srcOrd="0" destOrd="0" parTransId="{5AFCC0DD-A3F0-4BBC-B758-B75730680043}" sibTransId="{40A9E0C8-A2D2-4BD8-994B-20385E2D3632}"/>
    <dgm:cxn modelId="{05731FF0-5EAD-4ACD-BFDB-157B84BDBAFD}" srcId="{D3E708C6-79B0-48DF-A9CC-FE473276DB9B}" destId="{10DC087E-DC86-4386-A4A2-39D1265C2003}" srcOrd="0" destOrd="0" parTransId="{BAA181BE-5C08-4BC1-8B26-DAD4C36C5D80}" sibTransId="{9113ABE3-83AB-47E8-B57C-38446AAF65C2}"/>
    <dgm:cxn modelId="{82EC69AD-FBF5-42C1-AE00-337E8AF402FE}" type="presOf" srcId="{71C5DDDD-5C1A-4136-8FDC-CCDFC1CA9953}" destId="{5CEF299C-7B6D-4EAE-AA23-F3F726D9C038}" srcOrd="0" destOrd="0" presId="urn:microsoft.com/office/officeart/2005/8/layout/list1"/>
    <dgm:cxn modelId="{FED9201F-B84A-42C2-9AC0-F011794DF041}" type="presParOf" srcId="{8EF31635-F0AC-42FE-9A7C-7161A372113F}" destId="{32871312-D63E-41FC-A88E-296C4678DF23}" srcOrd="0" destOrd="0" presId="urn:microsoft.com/office/officeart/2005/8/layout/list1"/>
    <dgm:cxn modelId="{CD4F741A-B64D-4249-97A3-4B558CB9FD2F}" type="presParOf" srcId="{32871312-D63E-41FC-A88E-296C4678DF23}" destId="{38681AAC-0F60-43BD-B725-EFA30BEFE7E1}" srcOrd="0" destOrd="0" presId="urn:microsoft.com/office/officeart/2005/8/layout/list1"/>
    <dgm:cxn modelId="{95F0B20F-EAD6-43F2-BCDE-259DC84492D9}" type="presParOf" srcId="{32871312-D63E-41FC-A88E-296C4678DF23}" destId="{8A330DD9-A74B-4F97-B555-4250C32A4C60}" srcOrd="1" destOrd="0" presId="urn:microsoft.com/office/officeart/2005/8/layout/list1"/>
    <dgm:cxn modelId="{D263F144-82D0-4155-9867-1F33CB9A0D2C}" type="presParOf" srcId="{8EF31635-F0AC-42FE-9A7C-7161A372113F}" destId="{49497C3E-DC0C-408F-BC37-0A322948BA72}" srcOrd="1" destOrd="0" presId="urn:microsoft.com/office/officeart/2005/8/layout/list1"/>
    <dgm:cxn modelId="{36F624FA-A323-438C-A72D-F93DFB356782}" type="presParOf" srcId="{8EF31635-F0AC-42FE-9A7C-7161A372113F}" destId="{2D99747A-9EBE-47B8-A37E-89C41532D421}" srcOrd="2" destOrd="0" presId="urn:microsoft.com/office/officeart/2005/8/layout/list1"/>
    <dgm:cxn modelId="{6B49BB1E-8BEE-400F-B6D7-15D291BE5ABF}" type="presParOf" srcId="{8EF31635-F0AC-42FE-9A7C-7161A372113F}" destId="{C1DF7CD0-AE35-4F4A-B6C7-D44C98AE4A7E}" srcOrd="3" destOrd="0" presId="urn:microsoft.com/office/officeart/2005/8/layout/list1"/>
    <dgm:cxn modelId="{ADF35225-1F3A-4F0A-AD0D-E5B669C66A86}" type="presParOf" srcId="{8EF31635-F0AC-42FE-9A7C-7161A372113F}" destId="{CA0D7D92-D69B-428D-8DAB-E6C0FDF28D75}" srcOrd="4" destOrd="0" presId="urn:microsoft.com/office/officeart/2005/8/layout/list1"/>
    <dgm:cxn modelId="{58F61734-B098-4E86-A12B-381260BDFD86}" type="presParOf" srcId="{CA0D7D92-D69B-428D-8DAB-E6C0FDF28D75}" destId="{48BBB700-10DF-425A-BB93-CAACCDA4C0D1}" srcOrd="0" destOrd="0" presId="urn:microsoft.com/office/officeart/2005/8/layout/list1"/>
    <dgm:cxn modelId="{ADBCBC4E-F1C8-46C1-9425-9E3D1EA77AD4}" type="presParOf" srcId="{CA0D7D92-D69B-428D-8DAB-E6C0FDF28D75}" destId="{857DC3B3-69B5-4D90-85C2-C7ACA9A786F9}" srcOrd="1" destOrd="0" presId="urn:microsoft.com/office/officeart/2005/8/layout/list1"/>
    <dgm:cxn modelId="{0F4953A7-A13B-4A2F-8FD2-5C86D139BCFC}" type="presParOf" srcId="{8EF31635-F0AC-42FE-9A7C-7161A372113F}" destId="{5F159F1D-602B-4471-B084-93B18E622E33}" srcOrd="5" destOrd="0" presId="urn:microsoft.com/office/officeart/2005/8/layout/list1"/>
    <dgm:cxn modelId="{A6574BB5-FBF2-4780-9FA4-B1C9C66943AF}" type="presParOf" srcId="{8EF31635-F0AC-42FE-9A7C-7161A372113F}" destId="{5CEF299C-7B6D-4EAE-AA23-F3F726D9C038}" srcOrd="6" destOrd="0" presId="urn:microsoft.com/office/officeart/2005/8/layout/list1"/>
    <dgm:cxn modelId="{5DEC7D4D-930E-4448-AD17-DFED7D15C610}" type="presParOf" srcId="{8EF31635-F0AC-42FE-9A7C-7161A372113F}" destId="{843C78D5-623F-4A6D-A7B9-59AF50C8F64F}" srcOrd="7" destOrd="0" presId="urn:microsoft.com/office/officeart/2005/8/layout/list1"/>
    <dgm:cxn modelId="{D377A55D-DAAC-4F8B-8C5F-619A83604ED8}" type="presParOf" srcId="{8EF31635-F0AC-42FE-9A7C-7161A372113F}" destId="{3E4832A3-D841-4447-97AF-D93EDCDB7982}" srcOrd="8" destOrd="0" presId="urn:microsoft.com/office/officeart/2005/8/layout/list1"/>
    <dgm:cxn modelId="{C7C0AE2F-DBCE-45FE-A030-16A21E88A966}" type="presParOf" srcId="{3E4832A3-D841-4447-97AF-D93EDCDB7982}" destId="{C606764D-A686-480D-A9D1-3045BFDFD2EF}" srcOrd="0" destOrd="0" presId="urn:microsoft.com/office/officeart/2005/8/layout/list1"/>
    <dgm:cxn modelId="{323D7463-A527-4489-819F-626F3B1093C6}" type="presParOf" srcId="{3E4832A3-D841-4447-97AF-D93EDCDB7982}" destId="{DFF46E60-92B0-4B71-A6A9-3EB0F178A0C6}" srcOrd="1" destOrd="0" presId="urn:microsoft.com/office/officeart/2005/8/layout/list1"/>
    <dgm:cxn modelId="{101CA251-1E10-4A15-8CFE-9FEE9420A681}" type="presParOf" srcId="{8EF31635-F0AC-42FE-9A7C-7161A372113F}" destId="{9ADBB663-EC8A-4F7F-878A-1B705AE4335D}" srcOrd="9" destOrd="0" presId="urn:microsoft.com/office/officeart/2005/8/layout/list1"/>
    <dgm:cxn modelId="{9E235477-2867-4CE7-8C27-5AC0A1B56166}" type="presParOf" srcId="{8EF31635-F0AC-42FE-9A7C-7161A372113F}" destId="{0547FC13-AED1-425D-B61E-E7FB167DF7A9}"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9747A-9EBE-47B8-A37E-89C41532D421}">
      <dsp:nvSpPr>
        <dsp:cNvPr id="0" name=""/>
        <dsp:cNvSpPr/>
      </dsp:nvSpPr>
      <dsp:spPr>
        <a:xfrm>
          <a:off x="0" y="491566"/>
          <a:ext cx="7704499" cy="1126125"/>
        </a:xfrm>
        <a:prstGeom prst="rect">
          <a:avLst/>
        </a:prstGeom>
        <a:solidFill>
          <a:schemeClr val="accent1">
            <a:lumMod val="20000"/>
            <a:lumOff val="80000"/>
            <a:alpha val="9000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7955" tIns="541528" rIns="597955" bIns="184912" numCol="1" spcCol="1270" anchor="t" anchorCtr="0">
          <a:noAutofit/>
        </a:bodyPr>
        <a:lstStyle/>
        <a:p>
          <a:pPr marL="228600" lvl="1" indent="-228600" algn="l" defTabSz="1155700">
            <a:lnSpc>
              <a:spcPct val="90000"/>
            </a:lnSpc>
            <a:spcBef>
              <a:spcPct val="0"/>
            </a:spcBef>
            <a:spcAft>
              <a:spcPct val="15000"/>
            </a:spcAft>
            <a:buChar char="••"/>
          </a:pPr>
          <a:r>
            <a:rPr kumimoji="1" lang="ja-JP" altLang="en-US" sz="2600" kern="1200" dirty="0" smtClean="0">
              <a:latin typeface="ＭＳ Ｐゴシック" pitchFamily="50" charset="-128"/>
              <a:ea typeface="ＭＳ Ｐゴシック" pitchFamily="50" charset="-128"/>
            </a:rPr>
            <a:t>インターネット、スマートフォン、電子商取引</a:t>
          </a:r>
          <a:endParaRPr kumimoji="1" lang="ja-JP" altLang="en-US" sz="2600" kern="1200" dirty="0">
            <a:latin typeface="ＭＳ Ｐゴシック" pitchFamily="50" charset="-128"/>
            <a:ea typeface="ＭＳ Ｐゴシック" pitchFamily="50" charset="-128"/>
          </a:endParaRPr>
        </a:p>
      </dsp:txBody>
      <dsp:txXfrm>
        <a:off x="0" y="491566"/>
        <a:ext cx="7704499" cy="1126125"/>
      </dsp:txXfrm>
    </dsp:sp>
    <dsp:sp modelId="{8A330DD9-A74B-4F97-B555-4250C32A4C60}">
      <dsp:nvSpPr>
        <dsp:cNvPr id="0" name=""/>
        <dsp:cNvSpPr/>
      </dsp:nvSpPr>
      <dsp:spPr>
        <a:xfrm>
          <a:off x="385224" y="107806"/>
          <a:ext cx="5393149" cy="76752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848" tIns="0" rIns="203848" bIns="0" numCol="1" spcCol="1270" anchor="ctr" anchorCtr="0">
          <a:noAutofit/>
        </a:bodyPr>
        <a:lstStyle/>
        <a:p>
          <a:pPr lvl="0" algn="l" defTabSz="1155700">
            <a:lnSpc>
              <a:spcPct val="90000"/>
            </a:lnSpc>
            <a:spcBef>
              <a:spcPct val="0"/>
            </a:spcBef>
            <a:spcAft>
              <a:spcPct val="35000"/>
            </a:spcAft>
          </a:pPr>
          <a:r>
            <a:rPr kumimoji="1" lang="ja-JP" altLang="en-US" sz="2600" kern="1200" dirty="0" smtClean="0"/>
            <a:t>情報化</a:t>
          </a:r>
          <a:endParaRPr kumimoji="1" lang="ja-JP" altLang="en-US" sz="2600" kern="1200" dirty="0"/>
        </a:p>
      </dsp:txBody>
      <dsp:txXfrm>
        <a:off x="422691" y="145273"/>
        <a:ext cx="5318215" cy="692586"/>
      </dsp:txXfrm>
    </dsp:sp>
    <dsp:sp modelId="{5CEF299C-7B6D-4EAE-AA23-F3F726D9C038}">
      <dsp:nvSpPr>
        <dsp:cNvPr id="0" name=""/>
        <dsp:cNvSpPr/>
      </dsp:nvSpPr>
      <dsp:spPr>
        <a:xfrm>
          <a:off x="0" y="2169011"/>
          <a:ext cx="7704499" cy="1126125"/>
        </a:xfrm>
        <a:prstGeom prst="rect">
          <a:avLst/>
        </a:prstGeom>
        <a:solidFill>
          <a:schemeClr val="accent1">
            <a:lumMod val="20000"/>
            <a:lumOff val="80000"/>
            <a:alpha val="9000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7955" tIns="541528" rIns="597955" bIns="184912" numCol="1" spcCol="1270" anchor="t" anchorCtr="0">
          <a:noAutofit/>
        </a:bodyPr>
        <a:lstStyle/>
        <a:p>
          <a:pPr marL="228600" lvl="1" indent="-228600" algn="l" defTabSz="1155700">
            <a:lnSpc>
              <a:spcPct val="90000"/>
            </a:lnSpc>
            <a:spcBef>
              <a:spcPct val="0"/>
            </a:spcBef>
            <a:spcAft>
              <a:spcPct val="15000"/>
            </a:spcAft>
            <a:buChar char="••"/>
          </a:pPr>
          <a:r>
            <a:rPr kumimoji="1" lang="ja-JP" altLang="en-US" sz="2600" kern="1200" dirty="0" smtClean="0">
              <a:latin typeface="ＭＳ Ｐゴシック" pitchFamily="50" charset="-128"/>
              <a:ea typeface="ＭＳ Ｐゴシック" pitchFamily="50" charset="-128"/>
            </a:rPr>
            <a:t>海外事業者が関連する取引</a:t>
          </a:r>
          <a:endParaRPr kumimoji="1" lang="ja-JP" altLang="en-US" sz="2600" kern="1200" dirty="0">
            <a:latin typeface="ＭＳ Ｐゴシック" pitchFamily="50" charset="-128"/>
            <a:ea typeface="ＭＳ Ｐゴシック" pitchFamily="50" charset="-128"/>
          </a:endParaRPr>
        </a:p>
      </dsp:txBody>
      <dsp:txXfrm>
        <a:off x="0" y="2169011"/>
        <a:ext cx="7704499" cy="1126125"/>
      </dsp:txXfrm>
    </dsp:sp>
    <dsp:sp modelId="{857DC3B3-69B5-4D90-85C2-C7ACA9A786F9}">
      <dsp:nvSpPr>
        <dsp:cNvPr id="0" name=""/>
        <dsp:cNvSpPr/>
      </dsp:nvSpPr>
      <dsp:spPr>
        <a:xfrm>
          <a:off x="385224" y="1758091"/>
          <a:ext cx="5393149" cy="76752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848" tIns="0" rIns="203848" bIns="0" numCol="1" spcCol="1270" anchor="ctr" anchorCtr="0">
          <a:noAutofit/>
        </a:bodyPr>
        <a:lstStyle/>
        <a:p>
          <a:pPr lvl="0" algn="l" defTabSz="1155700">
            <a:lnSpc>
              <a:spcPct val="90000"/>
            </a:lnSpc>
            <a:spcBef>
              <a:spcPct val="0"/>
            </a:spcBef>
            <a:spcAft>
              <a:spcPct val="35000"/>
            </a:spcAft>
          </a:pPr>
          <a:r>
            <a:rPr kumimoji="1" lang="ja-JP" altLang="en-US" sz="2600" kern="1200" dirty="0" smtClean="0"/>
            <a:t>グローバル化</a:t>
          </a:r>
          <a:endParaRPr kumimoji="1" lang="ja-JP" altLang="en-US" sz="2600" kern="1200" dirty="0"/>
        </a:p>
      </dsp:txBody>
      <dsp:txXfrm>
        <a:off x="422691" y="1795558"/>
        <a:ext cx="5318215" cy="692586"/>
      </dsp:txXfrm>
    </dsp:sp>
    <dsp:sp modelId="{0547FC13-AED1-425D-B61E-E7FB167DF7A9}">
      <dsp:nvSpPr>
        <dsp:cNvPr id="0" name=""/>
        <dsp:cNvSpPr/>
      </dsp:nvSpPr>
      <dsp:spPr>
        <a:xfrm>
          <a:off x="0" y="3817595"/>
          <a:ext cx="7704499" cy="1126125"/>
        </a:xfrm>
        <a:prstGeom prst="rect">
          <a:avLst/>
        </a:prstGeom>
        <a:solidFill>
          <a:schemeClr val="accent1">
            <a:lumMod val="20000"/>
            <a:lumOff val="80000"/>
            <a:alpha val="9000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7955" tIns="541528" rIns="597955" bIns="184912" numCol="1" spcCol="1270" anchor="t" anchorCtr="0">
          <a:noAutofit/>
        </a:bodyPr>
        <a:lstStyle/>
        <a:p>
          <a:pPr marL="228600" lvl="1" indent="-228600" algn="l" defTabSz="1155700">
            <a:lnSpc>
              <a:spcPct val="90000"/>
            </a:lnSpc>
            <a:spcBef>
              <a:spcPct val="0"/>
            </a:spcBef>
            <a:spcAft>
              <a:spcPct val="15000"/>
            </a:spcAft>
            <a:buChar char="••"/>
          </a:pPr>
          <a:r>
            <a:rPr kumimoji="1" lang="ja-JP" altLang="en-US" sz="2600" kern="1200" dirty="0" smtClean="0">
              <a:latin typeface="ＭＳ Ｐゴシック" pitchFamily="50" charset="-128"/>
              <a:ea typeface="ＭＳ Ｐゴシック" pitchFamily="50" charset="-128"/>
            </a:rPr>
            <a:t>各種カード、電子マネー、決済手段の多様化</a:t>
          </a:r>
          <a:endParaRPr kumimoji="1" lang="ja-JP" altLang="en-US" sz="2600" kern="1200" dirty="0">
            <a:latin typeface="ＭＳ Ｐゴシック" pitchFamily="50" charset="-128"/>
            <a:ea typeface="ＭＳ Ｐゴシック" pitchFamily="50" charset="-128"/>
          </a:endParaRPr>
        </a:p>
      </dsp:txBody>
      <dsp:txXfrm>
        <a:off x="0" y="3817595"/>
        <a:ext cx="7704499" cy="1126125"/>
      </dsp:txXfrm>
    </dsp:sp>
    <dsp:sp modelId="{DFF46E60-92B0-4B71-A6A9-3EB0F178A0C6}">
      <dsp:nvSpPr>
        <dsp:cNvPr id="0" name=""/>
        <dsp:cNvSpPr/>
      </dsp:nvSpPr>
      <dsp:spPr>
        <a:xfrm>
          <a:off x="385224" y="3408376"/>
          <a:ext cx="5393149" cy="76752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848" tIns="0" rIns="203848" bIns="0" numCol="1" spcCol="1270" anchor="ctr" anchorCtr="0">
          <a:noAutofit/>
        </a:bodyPr>
        <a:lstStyle/>
        <a:p>
          <a:pPr lvl="0" algn="l" defTabSz="1155700">
            <a:lnSpc>
              <a:spcPct val="90000"/>
            </a:lnSpc>
            <a:spcBef>
              <a:spcPct val="0"/>
            </a:spcBef>
            <a:spcAft>
              <a:spcPct val="35000"/>
            </a:spcAft>
          </a:pPr>
          <a:r>
            <a:rPr kumimoji="1" lang="ja-JP" altLang="en-US" sz="2600" kern="1200" dirty="0" smtClean="0"/>
            <a:t>キャッシュレス化</a:t>
          </a:r>
          <a:endParaRPr kumimoji="1" lang="ja-JP" altLang="en-US" sz="2600" kern="1200" dirty="0"/>
        </a:p>
      </dsp:txBody>
      <dsp:txXfrm>
        <a:off x="422691" y="3445843"/>
        <a:ext cx="5318215" cy="69258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0.14836</cdr:x>
      <cdr:y>0.28147</cdr:y>
    </cdr:from>
    <cdr:to>
      <cdr:x>0.24193</cdr:x>
      <cdr:y>0.37503</cdr:y>
    </cdr:to>
    <cdr:sp macro="" textlink="">
      <cdr:nvSpPr>
        <cdr:cNvPr id="2" name="テキスト ボックス 1"/>
        <cdr:cNvSpPr txBox="1"/>
      </cdr:nvSpPr>
      <cdr:spPr>
        <a:xfrm xmlns:a="http://schemas.openxmlformats.org/drawingml/2006/main">
          <a:off x="1031780" y="1240356"/>
          <a:ext cx="650759" cy="4122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2000" dirty="0" smtClean="0"/>
            <a:t>87.1</a:t>
          </a:r>
          <a:endParaRPr lang="ja-JP" altLang="en-US" sz="2000" dirty="0"/>
        </a:p>
      </cdr:txBody>
    </cdr:sp>
  </cdr:relSizeAnchor>
  <cdr:relSizeAnchor xmlns:cdr="http://schemas.openxmlformats.org/drawingml/2006/chartDrawing">
    <cdr:from>
      <cdr:x>0.28762</cdr:x>
      <cdr:y>0.37803</cdr:y>
    </cdr:from>
    <cdr:to>
      <cdr:x>0.34109</cdr:x>
      <cdr:y>0.46491</cdr:y>
    </cdr:to>
    <cdr:sp macro="" textlink="">
      <cdr:nvSpPr>
        <cdr:cNvPr id="3" name="テキスト ボックス 2"/>
        <cdr:cNvSpPr txBox="1"/>
      </cdr:nvSpPr>
      <cdr:spPr>
        <a:xfrm xmlns:a="http://schemas.openxmlformats.org/drawingml/2006/main">
          <a:off x="1753354" y="1536323"/>
          <a:ext cx="325925" cy="3530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0.31478</cdr:x>
      <cdr:y>0.33786</cdr:y>
    </cdr:from>
    <cdr:to>
      <cdr:x>0.41725</cdr:x>
      <cdr:y>0.41361</cdr:y>
    </cdr:to>
    <cdr:sp macro="" textlink="">
      <cdr:nvSpPr>
        <cdr:cNvPr id="4" name="テキスト ボックス 3"/>
        <cdr:cNvSpPr txBox="1"/>
      </cdr:nvSpPr>
      <cdr:spPr>
        <a:xfrm xmlns:a="http://schemas.openxmlformats.org/drawingml/2006/main">
          <a:off x="2189251" y="1488864"/>
          <a:ext cx="712655" cy="33381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2000" dirty="0" smtClean="0"/>
            <a:t>84.8</a:t>
          </a:r>
          <a:endParaRPr lang="ja-JP" altLang="en-US" sz="2000" dirty="0"/>
        </a:p>
      </cdr:txBody>
    </cdr:sp>
  </cdr:relSizeAnchor>
  <cdr:relSizeAnchor xmlns:cdr="http://schemas.openxmlformats.org/drawingml/2006/chartDrawing">
    <cdr:from>
      <cdr:x>0.50888</cdr:x>
      <cdr:y>0.13401</cdr:y>
    </cdr:from>
    <cdr:to>
      <cdr:x>0.6173</cdr:x>
      <cdr:y>0.20753</cdr:y>
    </cdr:to>
    <cdr:sp macro="" textlink="">
      <cdr:nvSpPr>
        <cdr:cNvPr id="5" name="テキスト ボックス 4"/>
        <cdr:cNvSpPr txBox="1"/>
      </cdr:nvSpPr>
      <cdr:spPr>
        <a:xfrm xmlns:a="http://schemas.openxmlformats.org/drawingml/2006/main">
          <a:off x="3539115" y="590558"/>
          <a:ext cx="754036" cy="32398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2000" dirty="0" smtClean="0"/>
            <a:t>92.6</a:t>
          </a:r>
          <a:endParaRPr lang="ja-JP" altLang="en-US" sz="2000" dirty="0"/>
        </a:p>
      </cdr:txBody>
    </cdr:sp>
  </cdr:relSizeAnchor>
  <cdr:relSizeAnchor xmlns:cdr="http://schemas.openxmlformats.org/drawingml/2006/chartDrawing">
    <cdr:from>
      <cdr:x>0.67333</cdr:x>
      <cdr:y>0.06971</cdr:y>
    </cdr:from>
    <cdr:to>
      <cdr:x>0.77395</cdr:x>
      <cdr:y>0.1478</cdr:y>
    </cdr:to>
    <cdr:sp macro="" textlink="">
      <cdr:nvSpPr>
        <cdr:cNvPr id="6" name="テキスト ボックス 5"/>
        <cdr:cNvSpPr txBox="1"/>
      </cdr:nvSpPr>
      <cdr:spPr>
        <a:xfrm xmlns:a="http://schemas.openxmlformats.org/drawingml/2006/main">
          <a:off x="4682873" y="307187"/>
          <a:ext cx="699790" cy="34413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2000" dirty="0" smtClean="0"/>
            <a:t>94.6</a:t>
          </a:r>
          <a:endParaRPr lang="ja-JP" altLang="en-US" sz="2000" dirty="0"/>
        </a:p>
      </cdr:txBody>
    </cdr:sp>
  </cdr:relSizeAnchor>
  <cdr:relSizeAnchor xmlns:cdr="http://schemas.openxmlformats.org/drawingml/2006/chartDrawing">
    <cdr:from>
      <cdr:x>0.86434</cdr:x>
      <cdr:y>0.10419</cdr:y>
    </cdr:from>
    <cdr:to>
      <cdr:x>0.98479</cdr:x>
      <cdr:y>0.20781</cdr:y>
    </cdr:to>
    <cdr:sp macro="" textlink="">
      <cdr:nvSpPr>
        <cdr:cNvPr id="7" name="テキスト ボックス 6"/>
        <cdr:cNvSpPr txBox="1"/>
      </cdr:nvSpPr>
      <cdr:spPr>
        <a:xfrm xmlns:a="http://schemas.openxmlformats.org/drawingml/2006/main">
          <a:off x="6957386" y="405421"/>
          <a:ext cx="969548" cy="4032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2000" dirty="0" smtClean="0"/>
            <a:t>92.7</a:t>
          </a:r>
          <a:endParaRPr lang="ja-JP" altLang="en-US" sz="2000" dirty="0"/>
        </a:p>
      </cdr:txBody>
    </cdr:sp>
  </cdr:relSizeAnchor>
  <cdr:relSizeAnchor xmlns:cdr="http://schemas.openxmlformats.org/drawingml/2006/chartDrawing">
    <cdr:from>
      <cdr:x>0.10674</cdr:x>
      <cdr:y>0.03648</cdr:y>
    </cdr:from>
    <cdr:to>
      <cdr:x>0.28246</cdr:x>
      <cdr:y>0.14192</cdr:y>
    </cdr:to>
    <cdr:sp macro="" textlink="">
      <cdr:nvSpPr>
        <cdr:cNvPr id="8" name="テキスト ボックス 7"/>
        <cdr:cNvSpPr txBox="1"/>
      </cdr:nvSpPr>
      <cdr:spPr>
        <a:xfrm xmlns:a="http://schemas.openxmlformats.org/drawingml/2006/main">
          <a:off x="742384" y="160740"/>
          <a:ext cx="1222094" cy="46464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600" dirty="0" smtClean="0"/>
            <a:t>（万件）</a:t>
          </a:r>
          <a:endParaRPr lang="ja-JP" altLang="en-US" sz="16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2738" name="Rectangle 2"/>
          <p:cNvSpPr>
            <a:spLocks noGrp="1" noChangeArrowheads="1"/>
          </p:cNvSpPr>
          <p:nvPr>
            <p:ph type="hdr" sz="quarter"/>
          </p:nvPr>
        </p:nvSpPr>
        <p:spPr bwMode="auto">
          <a:xfrm>
            <a:off x="1" y="2"/>
            <a:ext cx="2919413" cy="493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lnSpc>
                <a:spcPct val="100000"/>
              </a:lnSpc>
              <a:spcAft>
                <a:spcPct val="0"/>
              </a:spcAft>
              <a:defRPr kumimoji="0" sz="1000">
                <a:latin typeface="Tahoma" pitchFamily="34" charset="0"/>
                <a:ea typeface="ＭＳ Ｐゴシック" pitchFamily="50" charset="-128"/>
              </a:defRPr>
            </a:lvl1pPr>
          </a:lstStyle>
          <a:p>
            <a:pPr>
              <a:defRPr/>
            </a:pPr>
            <a:endParaRPr lang="ja-JP" altLang="en-US" dirty="0"/>
          </a:p>
        </p:txBody>
      </p:sp>
      <p:sp>
        <p:nvSpPr>
          <p:cNvPr id="372739" name="Rectangle 3"/>
          <p:cNvSpPr>
            <a:spLocks noGrp="1" noChangeArrowheads="1"/>
          </p:cNvSpPr>
          <p:nvPr>
            <p:ph type="dt" sz="quarter" idx="1"/>
          </p:nvPr>
        </p:nvSpPr>
        <p:spPr bwMode="auto">
          <a:xfrm>
            <a:off x="3816351" y="2"/>
            <a:ext cx="2919413" cy="493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100000"/>
              </a:lnSpc>
              <a:spcAft>
                <a:spcPct val="0"/>
              </a:spcAft>
              <a:defRPr kumimoji="0" sz="1000">
                <a:latin typeface="Tahoma" pitchFamily="34" charset="0"/>
                <a:ea typeface="ＭＳ Ｐゴシック" pitchFamily="50" charset="-128"/>
              </a:defRPr>
            </a:lvl1pPr>
          </a:lstStyle>
          <a:p>
            <a:pPr>
              <a:defRPr/>
            </a:pPr>
            <a:endParaRPr lang="ja-JP" altLang="ja-JP"/>
          </a:p>
        </p:txBody>
      </p:sp>
      <p:sp>
        <p:nvSpPr>
          <p:cNvPr id="372740" name="Rectangle 4"/>
          <p:cNvSpPr>
            <a:spLocks noGrp="1" noChangeArrowheads="1"/>
          </p:cNvSpPr>
          <p:nvPr>
            <p:ph type="ftr" sz="quarter" idx="2"/>
          </p:nvPr>
        </p:nvSpPr>
        <p:spPr bwMode="auto">
          <a:xfrm>
            <a:off x="1" y="9372602"/>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lnSpc>
                <a:spcPct val="100000"/>
              </a:lnSpc>
              <a:spcAft>
                <a:spcPct val="0"/>
              </a:spcAft>
              <a:defRPr kumimoji="0" sz="1000">
                <a:latin typeface="Tahoma" pitchFamily="34" charset="0"/>
                <a:ea typeface="ＭＳ Ｐゴシック" pitchFamily="50" charset="-128"/>
              </a:defRPr>
            </a:lvl1pPr>
          </a:lstStyle>
          <a:p>
            <a:pPr>
              <a:defRPr/>
            </a:pPr>
            <a:endParaRPr lang="en-US" altLang="ja-JP"/>
          </a:p>
        </p:txBody>
      </p:sp>
      <p:sp>
        <p:nvSpPr>
          <p:cNvPr id="372741" name="Rectangle 5"/>
          <p:cNvSpPr>
            <a:spLocks noGrp="1" noChangeArrowheads="1"/>
          </p:cNvSpPr>
          <p:nvPr>
            <p:ph type="sldNum" sz="quarter" idx="3"/>
          </p:nvPr>
        </p:nvSpPr>
        <p:spPr bwMode="auto">
          <a:xfrm>
            <a:off x="3816351" y="9372602"/>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lnSpc>
                <a:spcPct val="100000"/>
              </a:lnSpc>
              <a:spcAft>
                <a:spcPct val="0"/>
              </a:spcAft>
              <a:defRPr kumimoji="0" sz="1000">
                <a:latin typeface="Tahoma" pitchFamily="34" charset="0"/>
                <a:ea typeface="ＭＳ Ｐゴシック" pitchFamily="50" charset="-128"/>
              </a:defRPr>
            </a:lvl1pPr>
          </a:lstStyle>
          <a:p>
            <a:pPr>
              <a:defRPr/>
            </a:pPr>
            <a:fld id="{3E493067-D2C9-4066-B606-EA7CA3A1B1F1}" type="slidenum">
              <a:rPr lang="ja-JP" altLang="en-US"/>
              <a:pPr>
                <a:defRPr/>
              </a:pPr>
              <a:t>‹#›</a:t>
            </a:fld>
            <a:endParaRPr lang="ja-JP" altLang="ja-JP"/>
          </a:p>
        </p:txBody>
      </p:sp>
    </p:spTree>
    <p:extLst>
      <p:ext uri="{BB962C8B-B14F-4D97-AF65-F5344CB8AC3E}">
        <p14:creationId xmlns:p14="http://schemas.microsoft.com/office/powerpoint/2010/main" val="374058396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2504" name="Rectangle 8"/>
          <p:cNvSpPr>
            <a:spLocks noGrp="1" noChangeArrowheads="1"/>
          </p:cNvSpPr>
          <p:nvPr>
            <p:ph type="hdr" sz="quarter"/>
          </p:nvPr>
        </p:nvSpPr>
        <p:spPr bwMode="auto">
          <a:xfrm>
            <a:off x="1" y="2"/>
            <a:ext cx="2919413" cy="493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lnSpc>
                <a:spcPct val="100000"/>
              </a:lnSpc>
              <a:spcAft>
                <a:spcPct val="0"/>
              </a:spcAft>
              <a:buFontTx/>
              <a:buChar char="•"/>
              <a:defRPr kumimoji="0" sz="1000">
                <a:latin typeface="Tahoma" pitchFamily="34" charset="0"/>
                <a:ea typeface="ＭＳ Ｐゴシック" pitchFamily="50" charset="-128"/>
              </a:defRPr>
            </a:lvl1pPr>
          </a:lstStyle>
          <a:p>
            <a:pPr>
              <a:defRPr/>
            </a:pPr>
            <a:endParaRPr lang="ja-JP" altLang="ja-JP" dirty="0"/>
          </a:p>
        </p:txBody>
      </p:sp>
      <p:sp>
        <p:nvSpPr>
          <p:cNvPr id="29699" name="Rectangle 9"/>
          <p:cNvSpPr>
            <a:spLocks noGrp="1" noRot="1" noChangeAspect="1" noChangeArrowheads="1"/>
          </p:cNvSpPr>
          <p:nvPr>
            <p:ph type="sldImg" idx="2"/>
          </p:nvPr>
        </p:nvSpPr>
        <p:spPr bwMode="auto">
          <a:xfrm>
            <a:off x="900113" y="739775"/>
            <a:ext cx="4935537" cy="3702050"/>
          </a:xfrm>
          <a:prstGeom prst="rect">
            <a:avLst/>
          </a:prstGeom>
          <a:noFill/>
          <a:ln w="9525">
            <a:solidFill>
              <a:srgbClr val="000000"/>
            </a:solidFill>
            <a:miter lim="800000"/>
            <a:headEnd/>
            <a:tailEnd/>
          </a:ln>
        </p:spPr>
      </p:sp>
      <p:sp>
        <p:nvSpPr>
          <p:cNvPr id="362506" name="Rectangle 10"/>
          <p:cNvSpPr>
            <a:spLocks noGrp="1" noChangeArrowheads="1"/>
          </p:cNvSpPr>
          <p:nvPr>
            <p:ph type="body" sz="quarter" idx="3"/>
          </p:nvPr>
        </p:nvSpPr>
        <p:spPr bwMode="auto">
          <a:xfrm>
            <a:off x="898525" y="4686300"/>
            <a:ext cx="4938713" cy="44402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362507" name="Rectangle 11"/>
          <p:cNvSpPr>
            <a:spLocks noGrp="1" noChangeArrowheads="1"/>
          </p:cNvSpPr>
          <p:nvPr>
            <p:ph type="dt" idx="1"/>
          </p:nvPr>
        </p:nvSpPr>
        <p:spPr bwMode="auto">
          <a:xfrm>
            <a:off x="3816351" y="2"/>
            <a:ext cx="2919413" cy="493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100000"/>
              </a:lnSpc>
              <a:spcAft>
                <a:spcPct val="0"/>
              </a:spcAft>
              <a:buFontTx/>
              <a:buChar char="•"/>
              <a:defRPr kumimoji="0" sz="1000">
                <a:latin typeface="Tahoma" pitchFamily="34" charset="0"/>
                <a:ea typeface="ＭＳ Ｐゴシック" pitchFamily="50" charset="-128"/>
              </a:defRPr>
            </a:lvl1pPr>
          </a:lstStyle>
          <a:p>
            <a:pPr>
              <a:defRPr/>
            </a:pPr>
            <a:endParaRPr lang="ja-JP" altLang="ja-JP"/>
          </a:p>
        </p:txBody>
      </p:sp>
      <p:sp>
        <p:nvSpPr>
          <p:cNvPr id="362508" name="Rectangle 12"/>
          <p:cNvSpPr>
            <a:spLocks noGrp="1" noChangeArrowheads="1"/>
          </p:cNvSpPr>
          <p:nvPr>
            <p:ph type="ftr" sz="quarter" idx="4"/>
          </p:nvPr>
        </p:nvSpPr>
        <p:spPr bwMode="auto">
          <a:xfrm>
            <a:off x="1" y="9372602"/>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lnSpc>
                <a:spcPct val="100000"/>
              </a:lnSpc>
              <a:spcAft>
                <a:spcPct val="0"/>
              </a:spcAft>
              <a:buFontTx/>
              <a:buChar char="•"/>
              <a:defRPr kumimoji="0" sz="1000">
                <a:latin typeface="Tahoma" pitchFamily="34" charset="0"/>
                <a:ea typeface="ＭＳ Ｐゴシック" pitchFamily="50" charset="-128"/>
              </a:defRPr>
            </a:lvl1pPr>
          </a:lstStyle>
          <a:p>
            <a:pPr>
              <a:defRPr/>
            </a:pPr>
            <a:endParaRPr lang="ja-JP" altLang="ja-JP"/>
          </a:p>
        </p:txBody>
      </p:sp>
      <p:sp>
        <p:nvSpPr>
          <p:cNvPr id="362509" name="Rectangle 13"/>
          <p:cNvSpPr>
            <a:spLocks noGrp="1" noChangeArrowheads="1"/>
          </p:cNvSpPr>
          <p:nvPr>
            <p:ph type="sldNum" sz="quarter" idx="5"/>
          </p:nvPr>
        </p:nvSpPr>
        <p:spPr bwMode="auto">
          <a:xfrm>
            <a:off x="3816351" y="9372602"/>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lnSpc>
                <a:spcPct val="100000"/>
              </a:lnSpc>
              <a:spcAft>
                <a:spcPct val="0"/>
              </a:spcAft>
              <a:buFontTx/>
              <a:buChar char="•"/>
              <a:defRPr kumimoji="0" sz="1000">
                <a:latin typeface="Tahoma" pitchFamily="34" charset="0"/>
                <a:ea typeface="ＭＳ Ｐゴシック" pitchFamily="50" charset="-128"/>
              </a:defRPr>
            </a:lvl1pPr>
          </a:lstStyle>
          <a:p>
            <a:pPr>
              <a:defRPr/>
            </a:pPr>
            <a:fld id="{0B690759-A892-4183-BAFA-C65763666524}" type="slidenum">
              <a:rPr lang="ja-JP" altLang="en-US"/>
              <a:pPr>
                <a:defRPr/>
              </a:pPr>
              <a:t>‹#›</a:t>
            </a:fld>
            <a:endParaRPr lang="ja-JP" altLang="ja-JP"/>
          </a:p>
        </p:txBody>
      </p:sp>
    </p:spTree>
    <p:extLst>
      <p:ext uri="{BB962C8B-B14F-4D97-AF65-F5344CB8AC3E}">
        <p14:creationId xmlns:p14="http://schemas.microsoft.com/office/powerpoint/2010/main" val="2835979646"/>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noTextEdit="1"/>
          </p:cNvSpPr>
          <p:nvPr>
            <p:ph type="sldImg"/>
          </p:nvPr>
        </p:nvSpPr>
        <p:spPr>
          <a:xfrm>
            <a:off x="900113" y="739775"/>
            <a:ext cx="4935537" cy="3702050"/>
          </a:xfrm>
          <a:ln/>
        </p:spPr>
      </p:sp>
      <p:sp>
        <p:nvSpPr>
          <p:cNvPr id="33795" name="ノート プレースホルダ 2"/>
          <p:cNvSpPr>
            <a:spLocks noGrp="1"/>
          </p:cNvSpPr>
          <p:nvPr>
            <p:ph type="body" idx="1"/>
          </p:nvPr>
        </p:nvSpPr>
        <p:spPr>
          <a:noFill/>
          <a:ln w="9525"/>
        </p:spPr>
        <p:txBody>
          <a:bodyPr/>
          <a:lstStyle/>
          <a:p>
            <a:endParaRPr lang="ja-JP" altLang="en-US" dirty="0" smtClean="0"/>
          </a:p>
        </p:txBody>
      </p:sp>
      <p:sp>
        <p:nvSpPr>
          <p:cNvPr id="33797" name="日付プレースホルダ 4"/>
          <p:cNvSpPr>
            <a:spLocks noGrp="1"/>
          </p:cNvSpPr>
          <p:nvPr>
            <p:ph type="dt" sz="quarter" idx="1"/>
          </p:nvPr>
        </p:nvSpPr>
        <p:spPr>
          <a:noFill/>
        </p:spPr>
        <p:txBody>
          <a:bodyPr/>
          <a:lstStyle/>
          <a:p>
            <a:r>
              <a:rPr lang="en-US" altLang="ja-JP" dirty="0" smtClean="0">
                <a:solidFill>
                  <a:prstClr val="black"/>
                </a:solidFill>
              </a:rPr>
              <a:t>2013/07/31</a:t>
            </a:r>
          </a:p>
        </p:txBody>
      </p:sp>
    </p:spTree>
    <p:extLst>
      <p:ext uri="{BB962C8B-B14F-4D97-AF65-F5344CB8AC3E}">
        <p14:creationId xmlns:p14="http://schemas.microsoft.com/office/powerpoint/2010/main" val="9414102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endParaRPr lang="ja-JP" altLang="ja-JP" dirty="0"/>
          </a:p>
        </p:txBody>
      </p:sp>
      <p:sp>
        <p:nvSpPr>
          <p:cNvPr id="5" name="スライド番号プレースホルダー 4"/>
          <p:cNvSpPr>
            <a:spLocks noGrp="1"/>
          </p:cNvSpPr>
          <p:nvPr>
            <p:ph type="sldNum" sz="quarter" idx="11"/>
          </p:nvPr>
        </p:nvSpPr>
        <p:spPr/>
        <p:txBody>
          <a:bodyPr/>
          <a:lstStyle/>
          <a:p>
            <a:pPr>
              <a:defRPr/>
            </a:pPr>
            <a:fld id="{0B690759-A892-4183-BAFA-C65763666524}" type="slidenum">
              <a:rPr lang="ja-JP" altLang="en-US" smtClean="0"/>
              <a:pPr>
                <a:defRPr/>
              </a:pPr>
              <a:t>26</a:t>
            </a:fld>
            <a:endParaRPr lang="ja-JP" altLang="ja-JP"/>
          </a:p>
        </p:txBody>
      </p:sp>
    </p:spTree>
    <p:extLst>
      <p:ext uri="{BB962C8B-B14F-4D97-AF65-F5344CB8AC3E}">
        <p14:creationId xmlns:p14="http://schemas.microsoft.com/office/powerpoint/2010/main" val="2311684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9394239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371491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4174331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3413364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endParaRPr lang="ja-JP" altLang="ja-JP" dirty="0"/>
          </a:p>
        </p:txBody>
      </p:sp>
      <p:sp>
        <p:nvSpPr>
          <p:cNvPr id="5" name="スライド番号プレースホルダー 4"/>
          <p:cNvSpPr>
            <a:spLocks noGrp="1"/>
          </p:cNvSpPr>
          <p:nvPr>
            <p:ph type="sldNum" sz="quarter" idx="11"/>
          </p:nvPr>
        </p:nvSpPr>
        <p:spPr/>
        <p:txBody>
          <a:bodyPr/>
          <a:lstStyle/>
          <a:p>
            <a:pPr>
              <a:defRPr/>
            </a:pPr>
            <a:fld id="{0B690759-A892-4183-BAFA-C65763666524}" type="slidenum">
              <a:rPr lang="ja-JP" altLang="en-US" smtClean="0"/>
              <a:pPr>
                <a:defRPr/>
              </a:pPr>
              <a:t>4</a:t>
            </a:fld>
            <a:endParaRPr lang="ja-JP" altLang="ja-JP" dirty="0"/>
          </a:p>
        </p:txBody>
      </p:sp>
    </p:spTree>
    <p:extLst>
      <p:ext uri="{BB962C8B-B14F-4D97-AF65-F5344CB8AC3E}">
        <p14:creationId xmlns:p14="http://schemas.microsoft.com/office/powerpoint/2010/main" val="3105406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endParaRPr lang="ja-JP" altLang="ja-JP" dirty="0"/>
          </a:p>
        </p:txBody>
      </p:sp>
      <p:sp>
        <p:nvSpPr>
          <p:cNvPr id="5" name="スライド番号プレースホルダー 4"/>
          <p:cNvSpPr>
            <a:spLocks noGrp="1"/>
          </p:cNvSpPr>
          <p:nvPr>
            <p:ph type="sldNum" sz="quarter" idx="11"/>
          </p:nvPr>
        </p:nvSpPr>
        <p:spPr/>
        <p:txBody>
          <a:bodyPr/>
          <a:lstStyle/>
          <a:p>
            <a:pPr>
              <a:defRPr/>
            </a:pPr>
            <a:fld id="{0B690759-A892-4183-BAFA-C65763666524}" type="slidenum">
              <a:rPr lang="ja-JP" altLang="en-US" smtClean="0"/>
              <a:pPr>
                <a:defRPr/>
              </a:pPr>
              <a:t>5</a:t>
            </a:fld>
            <a:endParaRPr lang="ja-JP" altLang="ja-JP" dirty="0"/>
          </a:p>
        </p:txBody>
      </p:sp>
    </p:spTree>
    <p:extLst>
      <p:ext uri="{BB962C8B-B14F-4D97-AF65-F5344CB8AC3E}">
        <p14:creationId xmlns:p14="http://schemas.microsoft.com/office/powerpoint/2010/main" val="2730270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endParaRPr lang="ja-JP" altLang="ja-JP" dirty="0"/>
          </a:p>
        </p:txBody>
      </p:sp>
      <p:sp>
        <p:nvSpPr>
          <p:cNvPr id="5" name="スライド番号プレースホルダー 4"/>
          <p:cNvSpPr>
            <a:spLocks noGrp="1"/>
          </p:cNvSpPr>
          <p:nvPr>
            <p:ph type="sldNum" sz="quarter" idx="11"/>
          </p:nvPr>
        </p:nvSpPr>
        <p:spPr/>
        <p:txBody>
          <a:bodyPr/>
          <a:lstStyle/>
          <a:p>
            <a:pPr>
              <a:defRPr/>
            </a:pPr>
            <a:fld id="{0B690759-A892-4183-BAFA-C65763666524}" type="slidenum">
              <a:rPr lang="ja-JP" altLang="en-US" smtClean="0"/>
              <a:pPr>
                <a:defRPr/>
              </a:pPr>
              <a:t>8</a:t>
            </a:fld>
            <a:endParaRPr lang="ja-JP" altLang="ja-JP" dirty="0"/>
          </a:p>
        </p:txBody>
      </p:sp>
    </p:spTree>
    <p:extLst>
      <p:ext uri="{BB962C8B-B14F-4D97-AF65-F5344CB8AC3E}">
        <p14:creationId xmlns:p14="http://schemas.microsoft.com/office/powerpoint/2010/main" val="728916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1941441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1038033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1297603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041400"/>
            <a:ext cx="6858000" cy="2387600"/>
          </a:xfrm>
        </p:spPr>
        <p:txBody>
          <a:bodyPr anchor="b"/>
          <a:lstStyle>
            <a:lvl1pPr algn="ctr">
              <a:defRPr sz="4050"/>
            </a:lvl1pPr>
          </a:lstStyle>
          <a:p>
            <a:r>
              <a:rPr lang="ja-JP" altLang="en-US" smtClean="0"/>
              <a:t>マスター タイトルの書式設定</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smtClean="0"/>
              <a:t>マスター サブタイトルの書式設定</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01B1C735-BBD8-4BB6-BD99-6C6DF3A901C5}" type="slidenum">
              <a:rPr lang="ja-JP" altLang="en-US" smtClean="0"/>
              <a:pPr>
                <a:defRPr/>
              </a:pPr>
              <a:t>‹#›</a:t>
            </a:fld>
            <a:endParaRPr lang="en-US" altLang="ja-JP"/>
          </a:p>
        </p:txBody>
      </p:sp>
    </p:spTree>
    <p:extLst>
      <p:ext uri="{BB962C8B-B14F-4D97-AF65-F5344CB8AC3E}">
        <p14:creationId xmlns:p14="http://schemas.microsoft.com/office/powerpoint/2010/main" val="1055341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63A7B333-7B72-4671-A0BD-A5384259E659}" type="slidenum">
              <a:rPr lang="ja-JP" altLang="en-US" smtClean="0"/>
              <a:pPr>
                <a:defRPr/>
              </a:pPr>
              <a:t>‹#›</a:t>
            </a:fld>
            <a:endParaRPr lang="en-US" altLang="ja-JP"/>
          </a:p>
        </p:txBody>
      </p:sp>
    </p:spTree>
    <p:extLst>
      <p:ext uri="{BB962C8B-B14F-4D97-AF65-F5344CB8AC3E}">
        <p14:creationId xmlns:p14="http://schemas.microsoft.com/office/powerpoint/2010/main" val="2331178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4638"/>
            <a:ext cx="1971675" cy="5897562"/>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28650" y="274638"/>
            <a:ext cx="5800725" cy="589756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63A7B333-7B72-4671-A0BD-A5384259E659}" type="slidenum">
              <a:rPr lang="ja-JP" altLang="en-US" smtClean="0"/>
              <a:pPr>
                <a:defRPr/>
              </a:pPr>
              <a:t>‹#›</a:t>
            </a:fld>
            <a:endParaRPr lang="en-US" altLang="ja-JP"/>
          </a:p>
        </p:txBody>
      </p:sp>
    </p:spTree>
    <p:extLst>
      <p:ext uri="{BB962C8B-B14F-4D97-AF65-F5344CB8AC3E}">
        <p14:creationId xmlns:p14="http://schemas.microsoft.com/office/powerpoint/2010/main" val="3489557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7030A0"/>
                </a:solidFill>
              </a:defRPr>
            </a:lvl1pPr>
          </a:lstStyle>
          <a:p>
            <a:r>
              <a:rPr lang="ja-JP" altLang="en-US" dirty="0" smtClean="0"/>
              <a:t>マスタ タイトルの書式設定</a:t>
            </a:r>
            <a:endParaRPr lang="ja-JP" alt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71AC84E4-909C-4DA2-B466-18C94D348C91}" type="slidenum">
              <a:rPr lang="en-US" altLang="ja-JP"/>
              <a:pPr>
                <a:defRPr/>
              </a:pPr>
              <a:t>‹#›</a:t>
            </a:fld>
            <a:endParaRPr lang="en-US" altLang="ja-JP"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7030A0"/>
                </a:solidFill>
              </a:defRPr>
            </a:lvl1pPr>
          </a:lstStyle>
          <a:p>
            <a:r>
              <a:rPr lang="ja-JP" altLang="en-US" dirty="0" smtClean="0"/>
              <a:t>マスタ タイトルの書式設定</a:t>
            </a:r>
            <a:endParaRPr lang="ja-JP" alt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71AC84E4-909C-4DA2-B466-18C94D348C91}" type="slidenum">
              <a:rPr lang="en-US" altLang="ja-JP"/>
              <a:pPr>
                <a:defRPr/>
              </a:pPr>
              <a:t>‹#›</a:t>
            </a:fld>
            <a:endParaRPr lang="en-US" altLang="ja-JP" dirty="0"/>
          </a:p>
        </p:txBody>
      </p:sp>
    </p:spTree>
    <p:extLst>
      <p:ext uri="{BB962C8B-B14F-4D97-AF65-F5344CB8AC3E}">
        <p14:creationId xmlns:p14="http://schemas.microsoft.com/office/powerpoint/2010/main" val="2617553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1B1C735-BBD8-4BB6-BD99-6C6DF3A901C5}"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1523017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C721EF3B-8582-4A02-A82B-11DAB0CE9406}"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873451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E52949F2-7E26-4CAF-9DAF-C53D5EBD1145}"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9486075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CCAD5C01-C317-42F0-8838-81FAD2E0ABD9}"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4894162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60896B0B-2409-4EB1-B3E6-C8D7C6278DB5}"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482510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C44FD83E-7E28-4829-9B08-D51B24984895}"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92716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C721EF3B-8582-4A02-A82B-11DAB0CE9406}" type="slidenum">
              <a:rPr lang="ja-JP" altLang="en-US" smtClean="0"/>
              <a:pPr>
                <a:defRPr/>
              </a:pPr>
              <a:t>‹#›</a:t>
            </a:fld>
            <a:endParaRPr lang="en-US" altLang="ja-JP"/>
          </a:p>
        </p:txBody>
      </p:sp>
    </p:spTree>
    <p:extLst>
      <p:ext uri="{BB962C8B-B14F-4D97-AF65-F5344CB8AC3E}">
        <p14:creationId xmlns:p14="http://schemas.microsoft.com/office/powerpoint/2010/main" val="33941612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EAD68E1B-C62F-44BA-BE96-B3D3A04D6E8E}"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68230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63A7B333-7B72-4671-A0BD-A5384259E659}"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3665992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3025E394-83B2-4F98-A54A-36ACC2187789}"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6329230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63A7B333-7B72-4671-A0BD-A5384259E659}"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6673008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63A7B333-7B72-4671-A0BD-A5384259E659}"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8922098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7030A0"/>
                </a:solidFill>
              </a:defRPr>
            </a:lvl1pPr>
          </a:lstStyle>
          <a:p>
            <a:r>
              <a:rPr lang="ja-JP" altLang="en-US" dirty="0" smtClean="0"/>
              <a:t>マスタ タイトルの書式設定</a:t>
            </a:r>
            <a:endParaRPr lang="ja-JP" alt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71AC84E4-909C-4DA2-B466-18C94D348C91}"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12140520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7030A0"/>
                </a:solidFill>
              </a:defRPr>
            </a:lvl1pPr>
          </a:lstStyle>
          <a:p>
            <a:r>
              <a:rPr lang="ja-JP" altLang="en-US" dirty="0" smtClean="0"/>
              <a:t>マスタ タイトルの書式設定</a:t>
            </a:r>
            <a:endParaRPr lang="ja-JP" alt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71AC84E4-909C-4DA2-B466-18C94D348C91}"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14122844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1B1C735-BBD8-4BB6-BD99-6C6DF3A901C5}"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5481156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C721EF3B-8582-4A02-A82B-11DAB0CE9406}"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6073625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E52949F2-7E26-4CAF-9DAF-C53D5EBD1145}"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957487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4406901"/>
            <a:ext cx="7886700" cy="1362075"/>
          </a:xfrm>
        </p:spPr>
        <p:txBody>
          <a:bodyPr anchor="t"/>
          <a:lstStyle>
            <a:lvl1pPr>
              <a:defRPr sz="3000" b="1"/>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23888" y="2906713"/>
            <a:ext cx="78867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E52949F2-7E26-4CAF-9DAF-C53D5EBD1145}" type="slidenum">
              <a:rPr lang="ja-JP" altLang="en-US" smtClean="0"/>
              <a:pPr>
                <a:defRPr/>
              </a:pPr>
              <a:t>‹#›</a:t>
            </a:fld>
            <a:endParaRPr lang="en-US" altLang="ja-JP"/>
          </a:p>
        </p:txBody>
      </p:sp>
    </p:spTree>
    <p:extLst>
      <p:ext uri="{BB962C8B-B14F-4D97-AF65-F5344CB8AC3E}">
        <p14:creationId xmlns:p14="http://schemas.microsoft.com/office/powerpoint/2010/main" val="42631492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CCAD5C01-C317-42F0-8838-81FAD2E0ABD9}"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2850875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60896B0B-2409-4EB1-B3E6-C8D7C6278DB5}"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2061748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C44FD83E-7E28-4829-9B08-D51B24984895}"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0205795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EAD68E1B-C62F-44BA-BE96-B3D3A04D6E8E}"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7519649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63A7B333-7B72-4671-A0BD-A5384259E659}"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1642324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3025E394-83B2-4F98-A54A-36ACC2187789}"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0545526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63A7B333-7B72-4671-A0BD-A5384259E659}"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2216735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63A7B333-7B72-4671-A0BD-A5384259E659}"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6305423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7030A0"/>
                </a:solidFill>
              </a:defRPr>
            </a:lvl1pPr>
          </a:lstStyle>
          <a:p>
            <a:r>
              <a:rPr lang="ja-JP" altLang="en-US" dirty="0" smtClean="0"/>
              <a:t>マスタ タイトルの書式設定</a:t>
            </a:r>
            <a:endParaRPr lang="ja-JP" alt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71AC84E4-909C-4DA2-B466-18C94D348C91}"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17923929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8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7030A0"/>
                </a:solidFill>
              </a:defRPr>
            </a:lvl1pPr>
          </a:lstStyle>
          <a:p>
            <a:r>
              <a:rPr lang="ja-JP" altLang="en-US" dirty="0" smtClean="0"/>
              <a:t>マスタ タイトルの書式設定</a:t>
            </a:r>
            <a:endParaRPr lang="ja-JP" alt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71AC84E4-909C-4DA2-B466-18C94D348C91}"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1043616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28650" y="1820863"/>
            <a:ext cx="3886200" cy="435133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29150" y="1820863"/>
            <a:ext cx="3886200" cy="435133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CCAD5C01-C317-42F0-8838-81FAD2E0ABD9}" type="slidenum">
              <a:rPr lang="ja-JP" altLang="en-US" smtClean="0"/>
              <a:pPr>
                <a:defRPr/>
              </a:pPr>
              <a:t>‹#›</a:t>
            </a:fld>
            <a:endParaRPr lang="en-US" altLang="ja-JP"/>
          </a:p>
        </p:txBody>
      </p:sp>
    </p:spTree>
    <p:extLst>
      <p:ext uri="{BB962C8B-B14F-4D97-AF65-F5344CB8AC3E}">
        <p14:creationId xmlns:p14="http://schemas.microsoft.com/office/powerpoint/2010/main" val="2551985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3888" y="274638"/>
            <a:ext cx="7886700" cy="1143000"/>
          </a:xfrm>
        </p:spPr>
        <p:txBody>
          <a:bodyPr/>
          <a:lstStyle/>
          <a:p>
            <a:r>
              <a:rPr lang="ja-JP" altLang="en-US" smtClean="0"/>
              <a:t>マスター タイトルの書式設定</a:t>
            </a:r>
            <a:endParaRPr lang="en-US"/>
          </a:p>
        </p:txBody>
      </p:sp>
      <p:sp>
        <p:nvSpPr>
          <p:cNvPr id="3" name="Text Placeholder 2"/>
          <p:cNvSpPr>
            <a:spLocks noGrp="1"/>
          </p:cNvSpPr>
          <p:nvPr>
            <p:ph type="body" idx="1"/>
          </p:nvPr>
        </p:nvSpPr>
        <p:spPr>
          <a:xfrm>
            <a:off x="623888" y="1535113"/>
            <a:ext cx="3867150"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623888" y="2174876"/>
            <a:ext cx="3867150" cy="399732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2248" y="1535113"/>
            <a:ext cx="3868340"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2248" y="2174876"/>
            <a:ext cx="3868340" cy="399732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60896B0B-2409-4EB1-B3E6-C8D7C6278DB5}" type="slidenum">
              <a:rPr lang="ja-JP" altLang="en-US" smtClean="0"/>
              <a:pPr>
                <a:defRPr/>
              </a:pPr>
              <a:t>‹#›</a:t>
            </a:fld>
            <a:endParaRPr lang="en-US" altLang="ja-JP"/>
          </a:p>
        </p:txBody>
      </p:sp>
    </p:spTree>
    <p:extLst>
      <p:ext uri="{BB962C8B-B14F-4D97-AF65-F5344CB8AC3E}">
        <p14:creationId xmlns:p14="http://schemas.microsoft.com/office/powerpoint/2010/main" val="461505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C44FD83E-7E28-4829-9B08-D51B24984895}" type="slidenum">
              <a:rPr lang="ja-JP" altLang="en-US" smtClean="0"/>
              <a:pPr>
                <a:defRPr/>
              </a:pPr>
              <a:t>‹#›</a:t>
            </a:fld>
            <a:endParaRPr lang="en-US" altLang="ja-JP"/>
          </a:p>
        </p:txBody>
      </p:sp>
    </p:spTree>
    <p:extLst>
      <p:ext uri="{BB962C8B-B14F-4D97-AF65-F5344CB8AC3E}">
        <p14:creationId xmlns:p14="http://schemas.microsoft.com/office/powerpoint/2010/main" val="98467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p:txBody>
          <a:bodyPr/>
          <a:lstStyle/>
          <a:p>
            <a:pPr>
              <a:defRPr/>
            </a:pPr>
            <a:fld id="{EAD68E1B-C62F-44BA-BE96-B3D3A04D6E8E}" type="slidenum">
              <a:rPr lang="ja-JP" altLang="en-US" smtClean="0"/>
              <a:pPr>
                <a:defRPr/>
              </a:pPr>
              <a:t>‹#›</a:t>
            </a:fld>
            <a:endParaRPr lang="en-US" altLang="ja-JP"/>
          </a:p>
        </p:txBody>
      </p:sp>
    </p:spTree>
    <p:extLst>
      <p:ext uri="{BB962C8B-B14F-4D97-AF65-F5344CB8AC3E}">
        <p14:creationId xmlns:p14="http://schemas.microsoft.com/office/powerpoint/2010/main" val="1756284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3888" y="685801"/>
            <a:ext cx="3009900" cy="1160463"/>
          </a:xfrm>
        </p:spPr>
        <p:txBody>
          <a:bodyPr anchor="b"/>
          <a:lstStyle>
            <a:lvl1pPr>
              <a:defRPr sz="15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784998" y="685800"/>
            <a:ext cx="4725590" cy="54864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623888" y="1846264"/>
            <a:ext cx="3009900" cy="432593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63A7B333-7B72-4671-A0BD-A5384259E659}" type="slidenum">
              <a:rPr lang="ja-JP" altLang="en-US" smtClean="0"/>
              <a:pPr>
                <a:defRPr/>
              </a:pPr>
              <a:t>‹#›</a:t>
            </a:fld>
            <a:endParaRPr lang="en-US" altLang="ja-JP"/>
          </a:p>
        </p:txBody>
      </p:sp>
    </p:spTree>
    <p:extLst>
      <p:ext uri="{BB962C8B-B14F-4D97-AF65-F5344CB8AC3E}">
        <p14:creationId xmlns:p14="http://schemas.microsoft.com/office/powerpoint/2010/main" val="577663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878806" y="4800600"/>
            <a:ext cx="5382816" cy="566738"/>
          </a:xfrm>
        </p:spPr>
        <p:txBody>
          <a:bodyPr anchor="b"/>
          <a:lstStyle>
            <a:lvl1pPr>
              <a:defRPr sz="15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878806" y="685801"/>
            <a:ext cx="5382816" cy="404177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a:p>
        </p:txBody>
      </p:sp>
      <p:sp>
        <p:nvSpPr>
          <p:cNvPr id="4" name="Text Placeholder 3"/>
          <p:cNvSpPr>
            <a:spLocks noGrp="1"/>
          </p:cNvSpPr>
          <p:nvPr>
            <p:ph type="body" sz="half" idx="2"/>
          </p:nvPr>
        </p:nvSpPr>
        <p:spPr>
          <a:xfrm>
            <a:off x="1878806" y="5367338"/>
            <a:ext cx="5382816"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3025E394-83B2-4F98-A54A-36ACC2187789}" type="slidenum">
              <a:rPr lang="ja-JP" altLang="en-US" smtClean="0"/>
              <a:pPr>
                <a:defRPr/>
              </a:pPr>
              <a:t>‹#›</a:t>
            </a:fld>
            <a:endParaRPr lang="en-US" altLang="ja-JP"/>
          </a:p>
        </p:txBody>
      </p:sp>
    </p:spTree>
    <p:extLst>
      <p:ext uri="{BB962C8B-B14F-4D97-AF65-F5344CB8AC3E}">
        <p14:creationId xmlns:p14="http://schemas.microsoft.com/office/powerpoint/2010/main" val="1935124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4638"/>
            <a:ext cx="78867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a:p>
        </p:txBody>
      </p:sp>
      <p:sp>
        <p:nvSpPr>
          <p:cNvPr id="3" name="Text Placeholder 2"/>
          <p:cNvSpPr>
            <a:spLocks noGrp="1"/>
          </p:cNvSpPr>
          <p:nvPr>
            <p:ph type="body" idx="1"/>
          </p:nvPr>
        </p:nvSpPr>
        <p:spPr>
          <a:xfrm>
            <a:off x="628650" y="1820863"/>
            <a:ext cx="78867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2"/>
          </p:nvPr>
        </p:nvSpPr>
        <p:spPr>
          <a:xfrm>
            <a:off x="628650" y="6356351"/>
            <a:ext cx="245745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3486150" y="6356351"/>
            <a:ext cx="21717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6057900" y="6356351"/>
            <a:ext cx="245745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63A7B333-7B72-4671-A0BD-A5384259E659}" type="slidenum">
              <a:rPr lang="ja-JP" altLang="en-US" smtClean="0"/>
              <a:pPr>
                <a:defRPr/>
              </a:pPr>
              <a:t>‹#›</a:t>
            </a:fld>
            <a:endParaRPr lang="en-US" altLang="ja-JP"/>
          </a:p>
        </p:txBody>
      </p:sp>
    </p:spTree>
    <p:extLst>
      <p:ext uri="{BB962C8B-B14F-4D97-AF65-F5344CB8AC3E}">
        <p14:creationId xmlns:p14="http://schemas.microsoft.com/office/powerpoint/2010/main" val="2235782373"/>
      </p:ext>
    </p:extLst>
  </p:cSld>
  <p:clrMap bg1="lt1" tx1="dk1" bg2="lt2" tx2="dk2" accent1="accent1" accent2="accent2" accent3="accent3" accent4="accent4" accent5="accent5" accent6="accent6" hlink="hlink" folHlink="folHlink"/>
  <p:sldLayoutIdLst>
    <p:sldLayoutId id="2147484259" r:id="rId1"/>
    <p:sldLayoutId id="2147484260" r:id="rId2"/>
    <p:sldLayoutId id="2147484261" r:id="rId3"/>
    <p:sldLayoutId id="2147484262" r:id="rId4"/>
    <p:sldLayoutId id="2147484263" r:id="rId5"/>
    <p:sldLayoutId id="2147484264" r:id="rId6"/>
    <p:sldLayoutId id="2147484265" r:id="rId7"/>
    <p:sldLayoutId id="2147484266" r:id="rId8"/>
    <p:sldLayoutId id="2147484267" r:id="rId9"/>
    <p:sldLayoutId id="2147484268" r:id="rId10"/>
    <p:sldLayoutId id="2147484269" r:id="rId11"/>
    <p:sldLayoutId id="2147483736" r:id="rId12"/>
    <p:sldLayoutId id="2147483738" r:id="rId13"/>
  </p:sldLayoutIdLst>
  <p:hf hdr="0" ftr="0" dt="0"/>
  <p:txStyles>
    <p:titleStyle>
      <a:lvl1pPr algn="l"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3A7B333-7B72-4671-A0BD-A5384259E659}"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275051152"/>
      </p:ext>
    </p:extLst>
  </p:cSld>
  <p:clrMap bg1="lt1" tx1="dk1" bg2="lt2" tx2="dk2" accent1="accent1" accent2="accent2" accent3="accent3" accent4="accent4" accent5="accent5" accent6="accent6" hlink="hlink" folHlink="folHlink"/>
  <p:sldLayoutIdLst>
    <p:sldLayoutId id="2147484271" r:id="rId1"/>
    <p:sldLayoutId id="2147484272" r:id="rId2"/>
    <p:sldLayoutId id="2147484273" r:id="rId3"/>
    <p:sldLayoutId id="2147484274" r:id="rId4"/>
    <p:sldLayoutId id="2147484275" r:id="rId5"/>
    <p:sldLayoutId id="2147484276" r:id="rId6"/>
    <p:sldLayoutId id="2147484277" r:id="rId7"/>
    <p:sldLayoutId id="2147484278" r:id="rId8"/>
    <p:sldLayoutId id="2147484279" r:id="rId9"/>
    <p:sldLayoutId id="2147484280" r:id="rId10"/>
    <p:sldLayoutId id="2147484281" r:id="rId11"/>
    <p:sldLayoutId id="2147484282" r:id="rId12"/>
    <p:sldLayoutId id="2147484283" r:id="rId13"/>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3A7B333-7B72-4671-A0BD-A5384259E659}" type="slidenum">
              <a:rPr lang="ja-JP" altLang="en-US"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405682048"/>
      </p:ext>
    </p:extLst>
  </p:cSld>
  <p:clrMap bg1="lt1" tx1="dk1" bg2="lt2" tx2="dk2" accent1="accent1" accent2="accent2" accent3="accent3" accent4="accent4" accent5="accent5" accent6="accent6" hlink="hlink" folHlink="folHlink"/>
  <p:sldLayoutIdLst>
    <p:sldLayoutId id="2147484285" r:id="rId1"/>
    <p:sldLayoutId id="2147484286" r:id="rId2"/>
    <p:sldLayoutId id="2147484287" r:id="rId3"/>
    <p:sldLayoutId id="2147484288" r:id="rId4"/>
    <p:sldLayoutId id="2147484289" r:id="rId5"/>
    <p:sldLayoutId id="2147484290" r:id="rId6"/>
    <p:sldLayoutId id="2147484291" r:id="rId7"/>
    <p:sldLayoutId id="2147484292" r:id="rId8"/>
    <p:sldLayoutId id="2147484293" r:id="rId9"/>
    <p:sldLayoutId id="2147484294" r:id="rId10"/>
    <p:sldLayoutId id="2147484295" r:id="rId11"/>
    <p:sldLayoutId id="2147484296" r:id="rId12"/>
    <p:sldLayoutId id="2147484297" r:id="rId13"/>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cj.kokusen.go.jp/"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ctrTitle"/>
          </p:nvPr>
        </p:nvSpPr>
        <p:spPr>
          <a:xfrm>
            <a:off x="0" y="2443569"/>
            <a:ext cx="9144000" cy="1389629"/>
          </a:xfrm>
        </p:spPr>
        <p:txBody>
          <a:bodyPr>
            <a:noAutofit/>
          </a:bodyPr>
          <a:lstStyle/>
          <a:p>
            <a:pPr marL="179388" algn="ctr" defTabSz="1055688">
              <a:lnSpc>
                <a:spcPct val="150000"/>
              </a:lnSpc>
              <a:spcBef>
                <a:spcPts val="1200"/>
              </a:spcBef>
              <a:defRPr/>
            </a:pPr>
            <a:r>
              <a:rPr lang="ja-JP" altLang="en-US" b="1" dirty="0" smtClean="0">
                <a:solidFill>
                  <a:schemeClr val="tx1"/>
                </a:solidFill>
                <a:latin typeface="メイリオ" pitchFamily="50" charset="-128"/>
                <a:ea typeface="メイリオ" pitchFamily="50" charset="-128"/>
                <a:cs typeface="メイリオ" pitchFamily="50" charset="-128"/>
              </a:rPr>
              <a:t>第</a:t>
            </a:r>
            <a:r>
              <a:rPr lang="en-US" altLang="ja-JP" b="1" dirty="0" smtClean="0">
                <a:solidFill>
                  <a:schemeClr val="tx1"/>
                </a:solidFill>
                <a:latin typeface="メイリオ" pitchFamily="50" charset="-128"/>
                <a:ea typeface="メイリオ" pitchFamily="50" charset="-128"/>
                <a:cs typeface="メイリオ" pitchFamily="50" charset="-128"/>
              </a:rPr>
              <a:t>13</a:t>
            </a:r>
            <a:r>
              <a:rPr lang="ja-JP" altLang="en-US" b="1" dirty="0" smtClean="0">
                <a:solidFill>
                  <a:schemeClr val="tx1"/>
                </a:solidFill>
                <a:latin typeface="メイリオ" pitchFamily="50" charset="-128"/>
                <a:ea typeface="メイリオ" pitchFamily="50" charset="-128"/>
                <a:cs typeface="メイリオ" pitchFamily="50" charset="-128"/>
              </a:rPr>
              <a:t>回　トラブルに強くなる</a:t>
            </a:r>
          </a:p>
        </p:txBody>
      </p:sp>
      <p:sp>
        <p:nvSpPr>
          <p:cNvPr id="2" name="正方形/長方形 1"/>
          <p:cNvSpPr/>
          <p:nvPr/>
        </p:nvSpPr>
        <p:spPr>
          <a:xfrm>
            <a:off x="548640" y="554180"/>
            <a:ext cx="3436219" cy="400110"/>
          </a:xfrm>
          <a:prstGeom prst="rect">
            <a:avLst/>
          </a:prstGeom>
        </p:spPr>
        <p:txBody>
          <a:bodyPr wrap="square">
            <a:spAutoFit/>
          </a:bodyPr>
          <a:lstStyle/>
          <a:p>
            <a:pPr>
              <a:lnSpc>
                <a:spcPct val="100000"/>
              </a:lnSpc>
              <a:spcBef>
                <a:spcPts val="0"/>
              </a:spcBef>
              <a:spcAft>
                <a:spcPts val="0"/>
              </a:spcAft>
            </a:pPr>
            <a:r>
              <a:rPr lang="ja-JP" altLang="en-US" sz="2000" dirty="0" smtClean="0">
                <a:solidFill>
                  <a:prstClr val="black"/>
                </a:solidFill>
                <a:latin typeface="メイリオ" pitchFamily="50" charset="-128"/>
                <a:ea typeface="メイリオ" pitchFamily="50" charset="-128"/>
                <a:cs typeface="メイリオ" pitchFamily="50" charset="-128"/>
              </a:rPr>
              <a:t>金融リテラシー連続講義</a:t>
            </a:r>
            <a:endParaRPr lang="ja-JP" altLang="en-US" sz="2000" dirty="0">
              <a:solidFill>
                <a:prstClr val="black"/>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707315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190500" y="1190625"/>
            <a:ext cx="8674100" cy="5257800"/>
          </a:xfrm>
          <a:prstGeom prst="rect">
            <a:avLst/>
          </a:prstGeom>
          <a:noFill/>
          <a:ln w="38100" cmpd="dbl">
            <a:noFill/>
            <a:miter lim="800000"/>
            <a:headEnd/>
            <a:tailEnd/>
          </a:ln>
        </p:spPr>
        <p:txBody>
          <a:bodyPr wrap="none" anchor="ctr"/>
          <a:lstStyle/>
          <a:p>
            <a:pPr algn="ctr" eaLnBrk="0" hangingPunct="0">
              <a:lnSpc>
                <a:spcPct val="100000"/>
              </a:lnSpc>
              <a:spcBef>
                <a:spcPct val="0"/>
              </a:spcBef>
              <a:spcAft>
                <a:spcPct val="0"/>
              </a:spcAft>
            </a:pPr>
            <a:endParaRPr lang="ja-JP" altLang="en-US" dirty="0">
              <a:solidFill>
                <a:prstClr val="black"/>
              </a:solidFill>
            </a:endParaRPr>
          </a:p>
        </p:txBody>
      </p:sp>
      <p:sp>
        <p:nvSpPr>
          <p:cNvPr id="11" name="タイトル 1"/>
          <p:cNvSpPr txBox="1">
            <a:spLocks/>
          </p:cNvSpPr>
          <p:nvPr/>
        </p:nvSpPr>
        <p:spPr>
          <a:xfrm>
            <a:off x="190500" y="2410513"/>
            <a:ext cx="8229600" cy="763587"/>
          </a:xfrm>
          <a:prstGeom prst="rect">
            <a:avLst/>
          </a:prstGeom>
        </p:spPr>
        <p:txBody>
          <a:bodyPr anchor="ctr"/>
          <a:lstStyle/>
          <a:p>
            <a:pPr algn="ctr">
              <a:lnSpc>
                <a:spcPct val="100000"/>
              </a:lnSpc>
              <a:spcBef>
                <a:spcPct val="0"/>
              </a:spcBef>
              <a:spcAft>
                <a:spcPct val="0"/>
              </a:spcAft>
              <a:defRPr/>
            </a:pPr>
            <a:r>
              <a:rPr lang="en-US" altLang="ja-JP" sz="3600" kern="0" dirty="0" smtClean="0">
                <a:solidFill>
                  <a:prstClr val="black"/>
                </a:solidFill>
                <a:latin typeface="メイリオ" pitchFamily="50" charset="-128"/>
                <a:ea typeface="メイリオ" pitchFamily="50" charset="-128"/>
                <a:cs typeface="メイリオ" pitchFamily="50" charset="-128"/>
              </a:rPr>
              <a:t>2. </a:t>
            </a:r>
            <a:r>
              <a:rPr lang="ja-JP" altLang="en-US" sz="3600" kern="0" dirty="0" smtClean="0">
                <a:solidFill>
                  <a:prstClr val="black"/>
                </a:solidFill>
                <a:latin typeface="メイリオ" pitchFamily="50" charset="-128"/>
                <a:ea typeface="メイリオ" pitchFamily="50" charset="-128"/>
                <a:cs typeface="メイリオ" pitchFamily="50" charset="-128"/>
              </a:rPr>
              <a:t>契約の基礎知識</a:t>
            </a:r>
          </a:p>
        </p:txBody>
      </p:sp>
      <p:sp>
        <p:nvSpPr>
          <p:cNvPr id="7" name="スライド番号プレースホルダ 6"/>
          <p:cNvSpPr>
            <a:spLocks noGrp="1"/>
          </p:cNvSpPr>
          <p:nvPr>
            <p:ph type="sldNum" sz="quarter" idx="12"/>
          </p:nvPr>
        </p:nvSpPr>
        <p:spPr/>
        <p:txBody>
          <a:bodyPr/>
          <a:lstStyle/>
          <a:p>
            <a:pPr>
              <a:defRPr/>
            </a:pPr>
            <a:fld id="{EAD68E1B-C62F-44BA-BE96-B3D3A04D6E8E}" type="slidenum">
              <a:rPr lang="ja-JP" altLang="en-US" smtClean="0">
                <a:solidFill>
                  <a:prstClr val="black">
                    <a:tint val="75000"/>
                  </a:prstClr>
                </a:solidFill>
              </a:rPr>
              <a:pPr>
                <a:defRPr/>
              </a:pPr>
              <a:t>10</a:t>
            </a:fld>
            <a:endParaRPr lang="en-US" altLang="ja-JP" dirty="0">
              <a:solidFill>
                <a:prstClr val="black">
                  <a:tint val="75000"/>
                </a:prstClr>
              </a:solidFill>
            </a:endParaRPr>
          </a:p>
        </p:txBody>
      </p:sp>
    </p:spTree>
    <p:extLst>
      <p:ext uri="{BB962C8B-B14F-4D97-AF65-F5344CB8AC3E}">
        <p14:creationId xmlns:p14="http://schemas.microsoft.com/office/powerpoint/2010/main" val="26456357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4830" y="1500823"/>
            <a:ext cx="8171318" cy="4351337"/>
          </a:xfrm>
        </p:spPr>
        <p:txBody>
          <a:bodyPr>
            <a:normAutofit/>
          </a:bodyPr>
          <a:lstStyle/>
          <a:p>
            <a:pPr marL="0" indent="0">
              <a:buNone/>
            </a:pPr>
            <a:r>
              <a:rPr lang="ja-JP" altLang="en-US" dirty="0" smtClean="0">
                <a:latin typeface="ＭＳ Ｐゴシック" pitchFamily="50" charset="-128"/>
                <a:ea typeface="ＭＳ Ｐゴシック" pitchFamily="50" charset="-128"/>
              </a:rPr>
              <a:t>Ｑ； 次のうち、</a:t>
            </a:r>
            <a:r>
              <a:rPr kumimoji="1" lang="ja-JP" altLang="en-US" dirty="0" smtClean="0">
                <a:latin typeface="ＭＳ Ｐゴシック" pitchFamily="50" charset="-128"/>
                <a:ea typeface="ＭＳ Ｐゴシック" pitchFamily="50" charset="-128"/>
              </a:rPr>
              <a:t>「消費者契約」はどれでしょう？</a:t>
            </a:r>
            <a:endParaRPr kumimoji="1" lang="en-US" altLang="ja-JP" dirty="0" smtClean="0">
              <a:latin typeface="ＭＳ Ｐゴシック" pitchFamily="50" charset="-128"/>
              <a:ea typeface="ＭＳ Ｐゴシック" pitchFamily="50" charset="-128"/>
            </a:endParaRPr>
          </a:p>
          <a:p>
            <a:pPr marL="0" indent="0">
              <a:buNone/>
            </a:pPr>
            <a:endParaRPr kumimoji="1" lang="en-US" altLang="ja-JP" dirty="0" smtClean="0">
              <a:latin typeface="ＭＳ Ｐゴシック" pitchFamily="50" charset="-128"/>
              <a:ea typeface="ＭＳ Ｐゴシック" pitchFamily="50" charset="-128"/>
            </a:endParaRPr>
          </a:p>
          <a:p>
            <a:pPr marL="176213" indent="0">
              <a:buNone/>
            </a:pPr>
            <a:r>
              <a:rPr lang="ja-JP" altLang="en-US" dirty="0" smtClean="0">
                <a:latin typeface="ＭＳ Ｐゴシック" pitchFamily="50" charset="-128"/>
                <a:ea typeface="ＭＳ Ｐゴシック" pitchFamily="50" charset="-128"/>
              </a:rPr>
              <a:t>①スマートフォン</a:t>
            </a:r>
            <a:r>
              <a:rPr kumimoji="1" lang="ja-JP" altLang="en-US" dirty="0" smtClean="0">
                <a:latin typeface="ＭＳ Ｐゴシック" pitchFamily="50" charset="-128"/>
                <a:ea typeface="ＭＳ Ｐゴシック" pitchFamily="50" charset="-128"/>
              </a:rPr>
              <a:t>で楽曲をダウンロードする</a:t>
            </a:r>
            <a:endParaRPr kumimoji="1" lang="en-US" altLang="ja-JP" dirty="0" smtClean="0">
              <a:latin typeface="ＭＳ Ｐゴシック" pitchFamily="50" charset="-128"/>
              <a:ea typeface="ＭＳ Ｐゴシック" pitchFamily="50" charset="-128"/>
            </a:endParaRPr>
          </a:p>
          <a:p>
            <a:pPr marL="176213" indent="0">
              <a:buNone/>
            </a:pPr>
            <a:r>
              <a:rPr lang="ja-JP" altLang="en-US" dirty="0" smtClean="0">
                <a:latin typeface="ＭＳ Ｐゴシック" pitchFamily="50" charset="-128"/>
                <a:ea typeface="ＭＳ Ｐゴシック" pitchFamily="50" charset="-128"/>
              </a:rPr>
              <a:t>②大学に入学する</a:t>
            </a:r>
            <a:endParaRPr lang="en-US" altLang="ja-JP" dirty="0" smtClean="0">
              <a:latin typeface="ＭＳ Ｐゴシック" pitchFamily="50" charset="-128"/>
              <a:ea typeface="ＭＳ Ｐゴシック" pitchFamily="50" charset="-128"/>
            </a:endParaRPr>
          </a:p>
          <a:p>
            <a:pPr marL="176213" indent="0">
              <a:buNone/>
            </a:pPr>
            <a:r>
              <a:rPr lang="ja-JP" altLang="en-US" dirty="0">
                <a:latin typeface="ＭＳ Ｐゴシック" pitchFamily="50" charset="-128"/>
                <a:ea typeface="ＭＳ Ｐゴシック" pitchFamily="50" charset="-128"/>
              </a:rPr>
              <a:t>③</a:t>
            </a:r>
            <a:r>
              <a:rPr lang="ja-JP" altLang="en-US" dirty="0" smtClean="0">
                <a:latin typeface="ＭＳ Ｐゴシック" pitchFamily="50" charset="-128"/>
                <a:ea typeface="ＭＳ Ｐゴシック" pitchFamily="50" charset="-128"/>
              </a:rPr>
              <a:t>クレジットカードを作る</a:t>
            </a:r>
            <a:endParaRPr lang="en-US" altLang="ja-JP" dirty="0" smtClean="0">
              <a:latin typeface="ＭＳ Ｐゴシック" pitchFamily="50" charset="-128"/>
              <a:ea typeface="ＭＳ Ｐゴシック" pitchFamily="50" charset="-128"/>
            </a:endParaRPr>
          </a:p>
          <a:p>
            <a:pPr marL="176213" indent="0">
              <a:buNone/>
            </a:pPr>
            <a:r>
              <a:rPr lang="ja-JP" altLang="en-US" dirty="0" smtClean="0">
                <a:latin typeface="ＭＳ Ｐゴシック" pitchFamily="50" charset="-128"/>
                <a:ea typeface="ＭＳ Ｐゴシック" pitchFamily="50" charset="-128"/>
              </a:rPr>
              <a:t>④病院で医師の診察を受ける</a:t>
            </a:r>
            <a:endParaRPr lang="en-US" altLang="ja-JP" dirty="0" smtClean="0">
              <a:latin typeface="ＭＳ Ｐゴシック" pitchFamily="50" charset="-128"/>
              <a:ea typeface="ＭＳ Ｐゴシック" pitchFamily="50" charset="-128"/>
            </a:endParaRPr>
          </a:p>
          <a:p>
            <a:pPr marL="176213" indent="0">
              <a:buNone/>
            </a:pPr>
            <a:r>
              <a:rPr lang="ja-JP" altLang="en-US" dirty="0">
                <a:latin typeface="ＭＳ Ｐゴシック" pitchFamily="50" charset="-128"/>
                <a:ea typeface="ＭＳ Ｐゴシック" pitchFamily="50" charset="-128"/>
              </a:rPr>
              <a:t>⑤</a:t>
            </a:r>
            <a:r>
              <a:rPr kumimoji="1" lang="ja-JP" altLang="en-US" dirty="0" smtClean="0">
                <a:latin typeface="ＭＳ Ｐゴシック" pitchFamily="50" charset="-128"/>
                <a:ea typeface="ＭＳ Ｐゴシック" pitchFamily="50" charset="-128"/>
              </a:rPr>
              <a:t>塾講師のアルバイトをする</a:t>
            </a:r>
            <a:endParaRPr kumimoji="1" lang="en-US" altLang="ja-JP" dirty="0" smtClean="0">
              <a:latin typeface="ＭＳ Ｐゴシック" pitchFamily="50" charset="-128"/>
              <a:ea typeface="ＭＳ Ｐゴシック" pitchFamily="50" charset="-128"/>
            </a:endParaRPr>
          </a:p>
          <a:p>
            <a:pPr marL="176213" indent="0">
              <a:buNone/>
            </a:pPr>
            <a:r>
              <a:rPr lang="ja-JP" altLang="en-US" dirty="0">
                <a:latin typeface="ＭＳ Ｐゴシック" pitchFamily="50" charset="-128"/>
                <a:ea typeface="ＭＳ Ｐゴシック" pitchFamily="50" charset="-128"/>
              </a:rPr>
              <a:t>⑥</a:t>
            </a:r>
            <a:r>
              <a:rPr lang="ja-JP" altLang="en-US" dirty="0" smtClean="0">
                <a:latin typeface="ＭＳ Ｐゴシック" pitchFamily="50" charset="-128"/>
                <a:ea typeface="ＭＳ Ｐゴシック" pitchFamily="50" charset="-128"/>
              </a:rPr>
              <a:t>ネットオークションで個人からコンサートチケットを買う</a:t>
            </a:r>
            <a:endParaRPr lang="en-US" altLang="ja-JP" dirty="0" smtClean="0">
              <a:latin typeface="ＭＳ Ｐゴシック" pitchFamily="50" charset="-128"/>
              <a:ea typeface="ＭＳ Ｐゴシック" pitchFamily="50" charset="-128"/>
            </a:endParaRPr>
          </a:p>
          <a:p>
            <a:pPr marL="176213" indent="0">
              <a:buNone/>
            </a:pPr>
            <a:r>
              <a:rPr lang="ja-JP" altLang="en-US" dirty="0">
                <a:latin typeface="ＭＳ Ｐゴシック" pitchFamily="50" charset="-128"/>
                <a:ea typeface="ＭＳ Ｐゴシック" pitchFamily="50" charset="-128"/>
              </a:rPr>
              <a:t>⑦</a:t>
            </a:r>
            <a:r>
              <a:rPr kumimoji="1" lang="ja-JP" altLang="en-US" dirty="0" smtClean="0">
                <a:latin typeface="ＭＳ Ｐゴシック" pitchFamily="50" charset="-128"/>
                <a:ea typeface="ＭＳ Ｐゴシック" pitchFamily="50" charset="-128"/>
              </a:rPr>
              <a:t>販売用のハンドメイド雑貨の材料を買う</a:t>
            </a:r>
            <a:endParaRPr kumimoji="1" lang="en-US" altLang="ja-JP" dirty="0" smtClean="0">
              <a:latin typeface="ＭＳ Ｐゴシック" pitchFamily="50" charset="-128"/>
              <a:ea typeface="ＭＳ Ｐゴシック" pitchFamily="50" charset="-128"/>
            </a:endParaRPr>
          </a:p>
          <a:p>
            <a:pPr marL="0" indent="0">
              <a:buNone/>
            </a:pPr>
            <a:endParaRPr lang="en-US" altLang="ja-JP" dirty="0"/>
          </a:p>
          <a:p>
            <a:pPr marL="0" indent="0">
              <a:buNone/>
            </a:pPr>
            <a:endParaRPr kumimoji="1" lang="en-US" altLang="ja-JP" sz="2800" dirty="0" smtClean="0"/>
          </a:p>
          <a:p>
            <a:pPr marL="0" indent="0">
              <a:buNone/>
            </a:pPr>
            <a:endParaRPr kumimoji="1" lang="en-US" altLang="ja-JP" dirty="0" smtClean="0"/>
          </a:p>
        </p:txBody>
      </p:sp>
      <p:sp>
        <p:nvSpPr>
          <p:cNvPr id="4" name="スライド番号プレースホルダー 3"/>
          <p:cNvSpPr>
            <a:spLocks noGrp="1"/>
          </p:cNvSpPr>
          <p:nvPr>
            <p:ph type="sldNum" sz="quarter" idx="12"/>
          </p:nvPr>
        </p:nvSpPr>
        <p:spPr/>
        <p:txBody>
          <a:bodyPr/>
          <a:lstStyle/>
          <a:p>
            <a:pPr>
              <a:defRPr/>
            </a:pPr>
            <a:fld id="{C721EF3B-8582-4A02-A82B-11DAB0CE9406}" type="slidenum">
              <a:rPr lang="ja-JP" altLang="en-US" smtClean="0"/>
              <a:pPr>
                <a:defRPr/>
              </a:pPr>
              <a:t>11</a:t>
            </a:fld>
            <a:endParaRPr lang="en-US" altLang="ja-JP" dirty="0"/>
          </a:p>
        </p:txBody>
      </p:sp>
      <p:sp>
        <p:nvSpPr>
          <p:cNvPr id="6" name="正方形/長方形 5"/>
          <p:cNvSpPr/>
          <p:nvPr/>
        </p:nvSpPr>
        <p:spPr>
          <a:xfrm>
            <a:off x="236452" y="496900"/>
            <a:ext cx="8630459" cy="609398"/>
          </a:xfrm>
          <a:prstGeom prst="rect">
            <a:avLst/>
          </a:prstGeom>
        </p:spPr>
        <p:txBody>
          <a:bodyPr wrap="square">
            <a:spAutoFit/>
          </a:bodyPr>
          <a:lstStyle/>
          <a:p>
            <a:pPr marL="0" indent="0">
              <a:buNone/>
            </a:pPr>
            <a:r>
              <a:rPr lang="ja-JP" altLang="en-US" sz="2800" dirty="0" smtClean="0">
                <a:latin typeface="ＭＳ Ｐゴシック" pitchFamily="50" charset="-128"/>
                <a:ea typeface="ＭＳ Ｐゴシック" pitchFamily="50" charset="-128"/>
              </a:rPr>
              <a:t>（</a:t>
            </a:r>
            <a:r>
              <a:rPr lang="en-US" altLang="ja-JP" sz="2800" dirty="0">
                <a:latin typeface="ＭＳ Ｐゴシック" pitchFamily="50" charset="-128"/>
                <a:ea typeface="ＭＳ Ｐゴシック" pitchFamily="50" charset="-128"/>
              </a:rPr>
              <a:t>1</a:t>
            </a:r>
            <a:r>
              <a:rPr lang="ja-JP" altLang="en-US" sz="2800" dirty="0" smtClean="0">
                <a:latin typeface="ＭＳ Ｐゴシック" pitchFamily="50" charset="-128"/>
                <a:ea typeface="ＭＳ Ｐゴシック" pitchFamily="50" charset="-128"/>
              </a:rPr>
              <a:t>）「消費者契約」とは</a:t>
            </a:r>
            <a:endParaRPr lang="ja-JP" altLang="en-US" sz="28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2171270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10885" y="5624396"/>
            <a:ext cx="7514071" cy="649655"/>
          </a:xfrm>
        </p:spPr>
        <p:txBody>
          <a:bodyPr>
            <a:normAutofit fontScale="92500" lnSpcReduction="10000"/>
          </a:bodyPr>
          <a:lstStyle/>
          <a:p>
            <a:pPr marL="360363" indent="-360363">
              <a:buNone/>
            </a:pPr>
            <a:r>
              <a:rPr kumimoji="1" lang="ja-JP" altLang="en-US" sz="1300" dirty="0" smtClean="0">
                <a:latin typeface="ＭＳ Ｐゴシック" pitchFamily="50" charset="-128"/>
                <a:ea typeface="ＭＳ Ｐゴシック" pitchFamily="50" charset="-128"/>
              </a:rPr>
              <a:t>（注１）個人であっても、「事業として又は事業のために」契約を締結する場合は、「事業者」として取り扱われる（消費者契約法第２条第２項）。</a:t>
            </a:r>
            <a:endParaRPr kumimoji="1" lang="en-US" altLang="ja-JP" sz="1300" dirty="0" smtClean="0">
              <a:latin typeface="ＭＳ Ｐゴシック" pitchFamily="50" charset="-128"/>
              <a:ea typeface="ＭＳ Ｐゴシック" pitchFamily="50" charset="-128"/>
            </a:endParaRPr>
          </a:p>
          <a:p>
            <a:pPr marL="360363" indent="-360363">
              <a:buNone/>
            </a:pPr>
            <a:r>
              <a:rPr lang="ja-JP" altLang="en-US" sz="1300" dirty="0" smtClean="0">
                <a:latin typeface="ＭＳ Ｐゴシック" pitchFamily="50" charset="-128"/>
                <a:ea typeface="ＭＳ Ｐゴシック" pitchFamily="50" charset="-128"/>
              </a:rPr>
              <a:t>（注２）⑤は労働者と使用者の間で締結される労働契約。</a:t>
            </a:r>
            <a:endParaRPr kumimoji="1" lang="ja-JP" altLang="en-US" sz="1300" dirty="0">
              <a:latin typeface="ＭＳ Ｐゴシック" pitchFamily="50" charset="-128"/>
              <a:ea typeface="ＭＳ Ｐゴシック" pitchFamily="50" charset="-128"/>
            </a:endParaRPr>
          </a:p>
        </p:txBody>
      </p:sp>
      <p:sp>
        <p:nvSpPr>
          <p:cNvPr id="4" name="スライド番号プレースホルダー 3"/>
          <p:cNvSpPr>
            <a:spLocks noGrp="1"/>
          </p:cNvSpPr>
          <p:nvPr>
            <p:ph type="sldNum" sz="quarter" idx="12"/>
          </p:nvPr>
        </p:nvSpPr>
        <p:spPr/>
        <p:txBody>
          <a:bodyPr/>
          <a:lstStyle/>
          <a:p>
            <a:pPr>
              <a:defRPr/>
            </a:pPr>
            <a:fld id="{C721EF3B-8582-4A02-A82B-11DAB0CE9406}" type="slidenum">
              <a:rPr lang="ja-JP" altLang="en-US" smtClean="0"/>
              <a:pPr>
                <a:defRPr/>
              </a:pPr>
              <a:t>12</a:t>
            </a:fld>
            <a:endParaRPr lang="en-US" altLang="ja-JP" dirty="0"/>
          </a:p>
        </p:txBody>
      </p:sp>
      <p:sp>
        <p:nvSpPr>
          <p:cNvPr id="5" name="正方形/長方形 4"/>
          <p:cNvSpPr/>
          <p:nvPr/>
        </p:nvSpPr>
        <p:spPr>
          <a:xfrm>
            <a:off x="236452" y="302936"/>
            <a:ext cx="8630459" cy="540725"/>
          </a:xfrm>
          <a:prstGeom prst="rect">
            <a:avLst/>
          </a:prstGeom>
        </p:spPr>
        <p:txBody>
          <a:bodyPr wrap="square">
            <a:spAutoFit/>
          </a:bodyPr>
          <a:lstStyle/>
          <a:p>
            <a:pPr marL="0" indent="0">
              <a:buNone/>
            </a:pPr>
            <a:r>
              <a:rPr lang="ja-JP" altLang="en-US" sz="2800" dirty="0" smtClean="0">
                <a:latin typeface="ＭＳ Ｐゴシック" pitchFamily="50" charset="-128"/>
                <a:ea typeface="ＭＳ Ｐゴシック" pitchFamily="50" charset="-128"/>
              </a:rPr>
              <a:t>（</a:t>
            </a:r>
            <a:r>
              <a:rPr lang="en-US" altLang="ja-JP" sz="2800" dirty="0">
                <a:latin typeface="ＭＳ Ｐゴシック" pitchFamily="50" charset="-128"/>
                <a:ea typeface="ＭＳ Ｐゴシック" pitchFamily="50" charset="-128"/>
              </a:rPr>
              <a:t>1</a:t>
            </a:r>
            <a:r>
              <a:rPr lang="ja-JP" altLang="en-US" sz="2800" dirty="0" smtClean="0">
                <a:latin typeface="ＭＳ Ｐゴシック" pitchFamily="50" charset="-128"/>
                <a:ea typeface="ＭＳ Ｐゴシック" pitchFamily="50" charset="-128"/>
              </a:rPr>
              <a:t>）「消費者契約」とは</a:t>
            </a:r>
            <a:r>
              <a:rPr lang="ja-JP" altLang="en-US" sz="2000" dirty="0" smtClean="0">
                <a:latin typeface="ＭＳ Ｐゴシック" pitchFamily="50" charset="-128"/>
                <a:ea typeface="ＭＳ Ｐゴシック" pitchFamily="50" charset="-128"/>
              </a:rPr>
              <a:t>＜続き＞</a:t>
            </a:r>
            <a:endParaRPr lang="ja-JP" altLang="en-US" sz="2000" dirty="0">
              <a:latin typeface="ＭＳ Ｐゴシック" pitchFamily="50" charset="-128"/>
              <a:ea typeface="ＭＳ Ｐゴシック" pitchFamily="50" charset="-128"/>
            </a:endParaRPr>
          </a:p>
        </p:txBody>
      </p:sp>
      <p:sp>
        <p:nvSpPr>
          <p:cNvPr id="6" name="テキスト ボックス 5"/>
          <p:cNvSpPr txBox="1"/>
          <p:nvPr/>
        </p:nvSpPr>
        <p:spPr>
          <a:xfrm>
            <a:off x="323664" y="954496"/>
            <a:ext cx="8289778" cy="2200602"/>
          </a:xfrm>
          <a:prstGeom prst="rect">
            <a:avLst/>
          </a:prstGeom>
          <a:ln w="19050">
            <a:noFill/>
          </a:ln>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lnSpc>
                <a:spcPct val="100000"/>
              </a:lnSpc>
              <a:spcBef>
                <a:spcPts val="0"/>
              </a:spcBef>
              <a:spcAft>
                <a:spcPts val="0"/>
              </a:spcAft>
              <a:buFont typeface="Wingdings" pitchFamily="2" charset="2"/>
              <a:buChar char="l"/>
            </a:pPr>
            <a:r>
              <a:rPr kumimoji="1" lang="ja-JP" altLang="en-US" sz="2600" dirty="0" smtClean="0">
                <a:latin typeface="ＭＳ Ｐゴシック" pitchFamily="50" charset="-128"/>
                <a:ea typeface="ＭＳ Ｐゴシック" pitchFamily="50" charset="-128"/>
              </a:rPr>
              <a:t>消費者契約法の対象となる「消費者契約」とは</a:t>
            </a:r>
            <a:r>
              <a:rPr lang="ja-JP" altLang="en-US" sz="2600" dirty="0" smtClean="0">
                <a:latin typeface="ＭＳ Ｐゴシック" pitchFamily="50" charset="-128"/>
                <a:ea typeface="ＭＳ Ｐゴシック" pitchFamily="50" charset="-128"/>
              </a:rPr>
              <a:t>、消費者である個人と事業者との間で締結される契約をいう</a:t>
            </a:r>
            <a:r>
              <a:rPr kumimoji="1" lang="ja-JP" altLang="en-US" sz="2600" dirty="0" smtClean="0">
                <a:latin typeface="ＭＳ Ｐゴシック" pitchFamily="50" charset="-128"/>
                <a:ea typeface="ＭＳ Ｐゴシック" pitchFamily="50" charset="-128"/>
              </a:rPr>
              <a:t>。</a:t>
            </a:r>
            <a:endParaRPr kumimoji="1" lang="en-US" altLang="ja-JP" sz="2600" dirty="0" smtClean="0">
              <a:latin typeface="ＭＳ Ｐゴシック" pitchFamily="50" charset="-128"/>
              <a:ea typeface="ＭＳ Ｐゴシック" pitchFamily="50" charset="-128"/>
            </a:endParaRPr>
          </a:p>
          <a:p>
            <a:pPr marL="534988" indent="-266700">
              <a:lnSpc>
                <a:spcPct val="100000"/>
              </a:lnSpc>
              <a:spcBef>
                <a:spcPts val="600"/>
              </a:spcBef>
              <a:spcAft>
                <a:spcPts val="0"/>
              </a:spcAft>
            </a:pPr>
            <a:r>
              <a:rPr lang="ja-JP" altLang="en-US" sz="2000" dirty="0" smtClean="0">
                <a:solidFill>
                  <a:schemeClr val="tx1"/>
                </a:solidFill>
                <a:latin typeface="ＭＳ Ｐゴシック" pitchFamily="50" charset="-128"/>
                <a:ea typeface="ＭＳ Ｐゴシック" pitchFamily="50" charset="-128"/>
              </a:rPr>
              <a:t>─　消費者契約法は、消費者と事業者との間の情報量や交渉力等の格差を背景に消費者に不利益な契約の締結に至った場合、その契約の取消しを認めることなどにより消費者の利益を擁護することを目的に、</a:t>
            </a:r>
            <a:r>
              <a:rPr lang="en-US" altLang="ja-JP" sz="2000" dirty="0" smtClean="0">
                <a:solidFill>
                  <a:schemeClr val="tx1"/>
                </a:solidFill>
                <a:latin typeface="ＭＳ Ｐゴシック" pitchFamily="50" charset="-128"/>
                <a:ea typeface="ＭＳ Ｐゴシック" pitchFamily="50" charset="-128"/>
              </a:rPr>
              <a:t>2000</a:t>
            </a:r>
            <a:r>
              <a:rPr lang="ja-JP" altLang="en-US" sz="2000" dirty="0" smtClean="0">
                <a:solidFill>
                  <a:schemeClr val="tx1"/>
                </a:solidFill>
                <a:latin typeface="ＭＳ Ｐゴシック" pitchFamily="50" charset="-128"/>
                <a:ea typeface="ＭＳ Ｐゴシック" pitchFamily="50" charset="-128"/>
              </a:rPr>
              <a:t>年に制定された。</a:t>
            </a:r>
            <a:r>
              <a:rPr lang="ja-JP" altLang="en-US" sz="2000" dirty="0" smtClean="0">
                <a:latin typeface="ＭＳ Ｐゴシック" pitchFamily="50" charset="-128"/>
                <a:ea typeface="ＭＳ Ｐゴシック" pitchFamily="50" charset="-128"/>
              </a:rPr>
              <a:t>　</a:t>
            </a:r>
            <a:endParaRPr kumimoji="1" lang="ja-JP" altLang="en-US" sz="2000" dirty="0">
              <a:latin typeface="ＭＳ Ｐゴシック" pitchFamily="50" charset="-128"/>
              <a:ea typeface="ＭＳ Ｐゴシック"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178788163"/>
              </p:ext>
            </p:extLst>
          </p:nvPr>
        </p:nvGraphicFramePr>
        <p:xfrm>
          <a:off x="783245" y="3558309"/>
          <a:ext cx="7536872" cy="1889760"/>
        </p:xfrm>
        <a:graphic>
          <a:graphicData uri="http://schemas.openxmlformats.org/drawingml/2006/table">
            <a:tbl>
              <a:tblPr firstRow="1" bandRow="1">
                <a:tableStyleId>{5940675A-B579-460E-94D1-54222C63F5DA}</a:tableStyleId>
              </a:tblPr>
              <a:tblGrid>
                <a:gridCol w="2710967"/>
                <a:gridCol w="2816713"/>
                <a:gridCol w="2009192"/>
              </a:tblGrid>
              <a:tr h="370840">
                <a:tc>
                  <a:txBody>
                    <a:bodyPr/>
                    <a:lstStyle/>
                    <a:p>
                      <a:pPr algn="ctr"/>
                      <a:r>
                        <a:rPr kumimoji="1" lang="ja-JP" altLang="en-US" sz="2000" dirty="0" smtClean="0">
                          <a:latin typeface="ＭＳ Ｐゴシック" pitchFamily="50" charset="-128"/>
                          <a:ea typeface="ＭＳ Ｐゴシック" pitchFamily="50" charset="-128"/>
                        </a:rPr>
                        <a:t>契約当事者</a:t>
                      </a:r>
                      <a:endParaRPr kumimoji="1" lang="ja-JP" altLang="en-US" sz="2000" dirty="0">
                        <a:latin typeface="ＭＳ Ｐゴシック" pitchFamily="50" charset="-128"/>
                        <a:ea typeface="ＭＳ Ｐゴシック" pitchFamily="50" charset="-128"/>
                      </a:endParaRPr>
                    </a:p>
                  </a:txBody>
                  <a:tcPr anchor="ctr">
                    <a:solidFill>
                      <a:schemeClr val="accent1">
                        <a:lumMod val="40000"/>
                        <a:lumOff val="60000"/>
                      </a:schemeClr>
                    </a:solidFill>
                  </a:tcPr>
                </a:tc>
                <a:tc>
                  <a:txBody>
                    <a:bodyPr/>
                    <a:lstStyle/>
                    <a:p>
                      <a:pPr algn="ctr"/>
                      <a:r>
                        <a:rPr kumimoji="1" lang="ja-JP" altLang="en-US" sz="2000" dirty="0" smtClean="0">
                          <a:latin typeface="ＭＳ Ｐゴシック" pitchFamily="50" charset="-128"/>
                          <a:ea typeface="ＭＳ Ｐゴシック" pitchFamily="50" charset="-128"/>
                        </a:rPr>
                        <a:t>消費者契約（○）か</a:t>
                      </a:r>
                      <a:endParaRPr kumimoji="1" lang="en-US" altLang="ja-JP" sz="2000" dirty="0" smtClean="0">
                        <a:latin typeface="ＭＳ Ｐゴシック" pitchFamily="50" charset="-128"/>
                        <a:ea typeface="ＭＳ Ｐゴシック" pitchFamily="50" charset="-128"/>
                      </a:endParaRPr>
                    </a:p>
                    <a:p>
                      <a:pPr algn="ctr"/>
                      <a:r>
                        <a:rPr kumimoji="1" lang="ja-JP" altLang="en-US" sz="2000" dirty="0" smtClean="0">
                          <a:latin typeface="ＭＳ Ｐゴシック" pitchFamily="50" charset="-128"/>
                          <a:ea typeface="ＭＳ Ｐゴシック" pitchFamily="50" charset="-128"/>
                        </a:rPr>
                        <a:t>否（</a:t>
                      </a:r>
                      <a:r>
                        <a:rPr kumimoji="1" lang="en-US" altLang="ja-JP" sz="2000" dirty="0" smtClean="0">
                          <a:latin typeface="ＭＳ Ｐゴシック" pitchFamily="50" charset="-128"/>
                          <a:ea typeface="ＭＳ Ｐゴシック" pitchFamily="50" charset="-128"/>
                        </a:rPr>
                        <a:t>×</a:t>
                      </a:r>
                      <a:r>
                        <a:rPr kumimoji="1" lang="ja-JP" altLang="en-US" sz="2000" dirty="0" smtClean="0">
                          <a:latin typeface="ＭＳ Ｐゴシック" pitchFamily="50" charset="-128"/>
                          <a:ea typeface="ＭＳ Ｐゴシック" pitchFamily="50" charset="-128"/>
                        </a:rPr>
                        <a:t>）か</a:t>
                      </a:r>
                      <a:endParaRPr kumimoji="1" lang="ja-JP" altLang="en-US" sz="2000" dirty="0">
                        <a:latin typeface="ＭＳ Ｐゴシック" pitchFamily="50" charset="-128"/>
                        <a:ea typeface="ＭＳ Ｐゴシック" pitchFamily="50" charset="-128"/>
                      </a:endParaRPr>
                    </a:p>
                  </a:txBody>
                  <a:tcPr anchor="ctr">
                    <a:lnR w="12700" cap="flat" cmpd="sng" algn="ctr">
                      <a:solidFill>
                        <a:schemeClr val="tx1"/>
                      </a:solidFill>
                      <a:prstDash val="solid"/>
                      <a:round/>
                      <a:headEnd type="none" w="med" len="med"/>
                      <a:tailEnd type="none" w="med" len="med"/>
                    </a:lnR>
                    <a:solidFill>
                      <a:schemeClr val="accent1">
                        <a:lumMod val="40000"/>
                        <a:lumOff val="60000"/>
                      </a:schemeClr>
                    </a:solidFill>
                  </a:tcPr>
                </a:tc>
                <a:tc>
                  <a:txBody>
                    <a:bodyPr/>
                    <a:lstStyle/>
                    <a:p>
                      <a:pPr algn="ctr"/>
                      <a:r>
                        <a:rPr kumimoji="1" lang="ja-JP" altLang="en-US" sz="2000" dirty="0" smtClean="0">
                          <a:latin typeface="ＭＳ Ｐゴシック" pitchFamily="50" charset="-128"/>
                          <a:ea typeface="ＭＳ Ｐゴシック" pitchFamily="50" charset="-128"/>
                        </a:rPr>
                        <a:t>前掲の設問契約を分類すると</a:t>
                      </a:r>
                      <a:endParaRPr kumimoji="1" lang="ja-JP" altLang="en-US" sz="2000" dirty="0">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solidFill>
                      <a:schemeClr val="accent1">
                        <a:lumMod val="40000"/>
                        <a:lumOff val="60000"/>
                      </a:schemeClr>
                    </a:solidFill>
                  </a:tcPr>
                </a:tc>
              </a:tr>
              <a:tr h="370840">
                <a:tc>
                  <a:txBody>
                    <a:bodyPr/>
                    <a:lstStyle/>
                    <a:p>
                      <a:r>
                        <a:rPr kumimoji="1" lang="ja-JP" altLang="en-US" sz="2000" dirty="0" smtClean="0">
                          <a:latin typeface="ＭＳ Ｐゴシック" pitchFamily="50" charset="-128"/>
                          <a:ea typeface="ＭＳ Ｐゴシック" pitchFamily="50" charset="-128"/>
                        </a:rPr>
                        <a:t>個人と個人</a:t>
                      </a:r>
                      <a:endParaRPr kumimoji="1" lang="ja-JP" altLang="en-US" sz="2000" dirty="0">
                        <a:latin typeface="ＭＳ Ｐゴシック" pitchFamily="50" charset="-128"/>
                        <a:ea typeface="ＭＳ Ｐゴシック" pitchFamily="50" charset="-128"/>
                      </a:endParaRPr>
                    </a:p>
                  </a:txBody>
                  <a:tcPr anchor="ctr"/>
                </a:tc>
                <a:tc>
                  <a:txBody>
                    <a:bodyPr/>
                    <a:lstStyle/>
                    <a:p>
                      <a:pPr algn="ctr"/>
                      <a:r>
                        <a:rPr kumimoji="1" lang="en-US" altLang="ja-JP" sz="2000" dirty="0" smtClean="0">
                          <a:latin typeface="ＭＳ Ｐゴシック" pitchFamily="50" charset="-128"/>
                          <a:ea typeface="ＭＳ Ｐゴシック" pitchFamily="50" charset="-128"/>
                        </a:rPr>
                        <a:t>×</a:t>
                      </a:r>
                      <a:endParaRPr kumimoji="1" lang="ja-JP" altLang="en-US" sz="2000" dirty="0">
                        <a:latin typeface="ＭＳ Ｐゴシック" pitchFamily="50" charset="-128"/>
                        <a:ea typeface="ＭＳ Ｐゴシック"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ja-JP" altLang="en-US" sz="2000" dirty="0" smtClean="0">
                          <a:solidFill>
                            <a:srgbClr val="FF0000"/>
                          </a:solidFill>
                          <a:latin typeface="ＭＳ Ｐ明朝" pitchFamily="18" charset="-128"/>
                          <a:ea typeface="ＭＳ Ｐ明朝" pitchFamily="18" charset="-128"/>
                        </a:rPr>
                        <a:t>⑥</a:t>
                      </a:r>
                      <a:endParaRPr kumimoji="1" lang="ja-JP" altLang="en-US" sz="2000" dirty="0">
                        <a:solidFill>
                          <a:srgbClr val="FF0000"/>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tcPr>
                </a:tc>
              </a:tr>
              <a:tr h="370840">
                <a:tc>
                  <a:txBody>
                    <a:bodyPr/>
                    <a:lstStyle/>
                    <a:p>
                      <a:r>
                        <a:rPr kumimoji="1" lang="ja-JP" altLang="en-US" sz="2000" dirty="0" smtClean="0">
                          <a:latin typeface="ＭＳ Ｐゴシック" pitchFamily="50" charset="-128"/>
                          <a:ea typeface="ＭＳ Ｐゴシック" pitchFamily="50" charset="-128"/>
                        </a:rPr>
                        <a:t>消費者と事業者</a:t>
                      </a:r>
                      <a:endParaRPr kumimoji="1" lang="ja-JP" altLang="en-US" sz="2000" dirty="0">
                        <a:latin typeface="ＭＳ Ｐゴシック" pitchFamily="50" charset="-128"/>
                        <a:ea typeface="ＭＳ Ｐゴシック" pitchFamily="50" charset="-128"/>
                      </a:endParaRPr>
                    </a:p>
                  </a:txBody>
                  <a:tcPr anchor="ctr"/>
                </a:tc>
                <a:tc>
                  <a:txBody>
                    <a:bodyPr/>
                    <a:lstStyle/>
                    <a:p>
                      <a:pPr algn="ctr"/>
                      <a:r>
                        <a:rPr kumimoji="1" lang="ja-JP" altLang="en-US" sz="2000" dirty="0" smtClean="0">
                          <a:latin typeface="ＭＳ Ｐゴシック" pitchFamily="50" charset="-128"/>
                          <a:ea typeface="ＭＳ Ｐゴシック" pitchFamily="50" charset="-128"/>
                        </a:rPr>
                        <a:t>○</a:t>
                      </a:r>
                      <a:endParaRPr kumimoji="1" lang="ja-JP" altLang="en-US" sz="2000" dirty="0">
                        <a:latin typeface="ＭＳ Ｐゴシック" pitchFamily="50" charset="-128"/>
                        <a:ea typeface="ＭＳ Ｐゴシック"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ja-JP" altLang="en-US" sz="2000" dirty="0" smtClean="0">
                          <a:solidFill>
                            <a:srgbClr val="FF0000"/>
                          </a:solidFill>
                          <a:latin typeface="ＭＳ Ｐ明朝" pitchFamily="18" charset="-128"/>
                          <a:ea typeface="ＭＳ Ｐ明朝" pitchFamily="18" charset="-128"/>
                        </a:rPr>
                        <a:t>①～④</a:t>
                      </a:r>
                      <a:endParaRPr kumimoji="1" lang="ja-JP" altLang="en-US" sz="2000" dirty="0">
                        <a:solidFill>
                          <a:srgbClr val="FF0000"/>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tcPr>
                </a:tc>
              </a:tr>
              <a:tr h="370840">
                <a:tc>
                  <a:txBody>
                    <a:bodyPr/>
                    <a:lstStyle/>
                    <a:p>
                      <a:r>
                        <a:rPr kumimoji="1" lang="ja-JP" altLang="en-US" sz="2000" dirty="0" smtClean="0">
                          <a:latin typeface="ＭＳ Ｐゴシック" pitchFamily="50" charset="-128"/>
                          <a:ea typeface="ＭＳ Ｐゴシック" pitchFamily="50" charset="-128"/>
                        </a:rPr>
                        <a:t>事業者と事業者</a:t>
                      </a:r>
                      <a:endParaRPr kumimoji="1" lang="ja-JP" altLang="en-US" sz="2000" dirty="0">
                        <a:latin typeface="ＭＳ Ｐゴシック" pitchFamily="50" charset="-128"/>
                        <a:ea typeface="ＭＳ Ｐゴシック" pitchFamily="50" charset="-128"/>
                      </a:endParaRPr>
                    </a:p>
                  </a:txBody>
                  <a:tcPr anchor="ctr"/>
                </a:tc>
                <a:tc>
                  <a:txBody>
                    <a:bodyPr/>
                    <a:lstStyle/>
                    <a:p>
                      <a:pPr algn="ctr"/>
                      <a:r>
                        <a:rPr kumimoji="1" lang="en-US" altLang="ja-JP" sz="2000" dirty="0" smtClean="0">
                          <a:latin typeface="ＭＳ Ｐゴシック" pitchFamily="50" charset="-128"/>
                          <a:ea typeface="ＭＳ Ｐゴシック" pitchFamily="50" charset="-128"/>
                        </a:rPr>
                        <a:t>×</a:t>
                      </a:r>
                      <a:endParaRPr kumimoji="1" lang="ja-JP" altLang="en-US" sz="2000" dirty="0">
                        <a:latin typeface="ＭＳ Ｐゴシック" pitchFamily="50" charset="-128"/>
                        <a:ea typeface="ＭＳ Ｐゴシック"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ja-JP" altLang="en-US" sz="2000" dirty="0" smtClean="0">
                          <a:solidFill>
                            <a:srgbClr val="FF0000"/>
                          </a:solidFill>
                          <a:latin typeface="ＭＳ Ｐ明朝" pitchFamily="18" charset="-128"/>
                          <a:ea typeface="ＭＳ Ｐ明朝" pitchFamily="18" charset="-128"/>
                        </a:rPr>
                        <a:t>⑦</a:t>
                      </a:r>
                      <a:endParaRPr kumimoji="1" lang="ja-JP" altLang="en-US" sz="2000" dirty="0">
                        <a:solidFill>
                          <a:srgbClr val="FF0000"/>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1559611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55600" y="1219200"/>
            <a:ext cx="8382000" cy="5137149"/>
          </a:xfrm>
        </p:spPr>
        <p:txBody>
          <a:bodyPr>
            <a:normAutofit/>
          </a:bodyPr>
          <a:lstStyle/>
          <a:p>
            <a:pPr marL="0" indent="0">
              <a:buNone/>
            </a:pPr>
            <a:r>
              <a:rPr kumimoji="1" lang="ja-JP" altLang="en-US" sz="2600" dirty="0" smtClean="0">
                <a:latin typeface="ＭＳ Ｐゴシック" pitchFamily="50" charset="-128"/>
                <a:ea typeface="ＭＳ Ｐゴシック" pitchFamily="50" charset="-128"/>
              </a:rPr>
              <a:t>Ｑ；　契約が有効に成立するのは、次のどの時点でしょう？</a:t>
            </a:r>
            <a:endParaRPr kumimoji="1" lang="en-US" altLang="ja-JP" sz="2600" dirty="0" smtClean="0">
              <a:latin typeface="ＭＳ Ｐゴシック" pitchFamily="50" charset="-128"/>
              <a:ea typeface="ＭＳ Ｐゴシック" pitchFamily="50" charset="-128"/>
            </a:endParaRPr>
          </a:p>
          <a:p>
            <a:pPr marL="0" indent="0">
              <a:buNone/>
            </a:pPr>
            <a:endParaRPr kumimoji="1" lang="en-US" altLang="ja-JP" dirty="0" smtClean="0">
              <a:latin typeface="ＭＳ Ｐゴシック" pitchFamily="50" charset="-128"/>
              <a:ea typeface="ＭＳ Ｐゴシック" pitchFamily="50" charset="-128"/>
            </a:endParaRPr>
          </a:p>
          <a:p>
            <a:pPr marL="0" indent="0">
              <a:spcBef>
                <a:spcPts val="0"/>
              </a:spcBef>
              <a:buNone/>
            </a:pPr>
            <a:r>
              <a:rPr kumimoji="1" lang="ja-JP" altLang="en-US" dirty="0" smtClean="0">
                <a:latin typeface="ＭＳ Ｐゴシック" pitchFamily="50" charset="-128"/>
                <a:ea typeface="ＭＳ Ｐゴシック" pitchFamily="50" charset="-128"/>
              </a:rPr>
              <a:t>　　　</a:t>
            </a:r>
            <a:r>
              <a:rPr lang="ja-JP" altLang="en-US" dirty="0">
                <a:latin typeface="ＭＳ Ｐゴシック" pitchFamily="50" charset="-128"/>
                <a:ea typeface="ＭＳ Ｐゴシック" pitchFamily="50" charset="-128"/>
              </a:rPr>
              <a:t>①</a:t>
            </a:r>
            <a:r>
              <a:rPr kumimoji="1" lang="ja-JP" altLang="en-US" dirty="0" smtClean="0">
                <a:latin typeface="ＭＳ Ｐゴシック" pitchFamily="50" charset="-128"/>
                <a:ea typeface="ＭＳ Ｐゴシック" pitchFamily="50" charset="-128"/>
              </a:rPr>
              <a:t>口頭で承諾したとき</a:t>
            </a:r>
            <a:endParaRPr kumimoji="1" lang="en-US" altLang="ja-JP" dirty="0" smtClean="0">
              <a:latin typeface="ＭＳ Ｐゴシック" pitchFamily="50" charset="-128"/>
              <a:ea typeface="ＭＳ Ｐゴシック" pitchFamily="50" charset="-128"/>
            </a:endParaRPr>
          </a:p>
          <a:p>
            <a:pPr marL="0" indent="0">
              <a:spcBef>
                <a:spcPts val="0"/>
              </a:spcBef>
              <a:buNone/>
            </a:pPr>
            <a:endParaRPr kumimoji="1" lang="en-US" altLang="ja-JP" dirty="0" smtClean="0">
              <a:latin typeface="ＭＳ Ｐゴシック" pitchFamily="50" charset="-128"/>
              <a:ea typeface="ＭＳ Ｐゴシック" pitchFamily="50" charset="-128"/>
            </a:endParaRPr>
          </a:p>
          <a:p>
            <a:pPr marL="0" indent="0">
              <a:spcBef>
                <a:spcPts val="0"/>
              </a:spcBef>
              <a:buNone/>
            </a:pPr>
            <a:r>
              <a:rPr lang="ja-JP" altLang="en-US" dirty="0" smtClean="0">
                <a:latin typeface="ＭＳ Ｐゴシック" pitchFamily="50" charset="-128"/>
                <a:ea typeface="ＭＳ Ｐゴシック" pitchFamily="50" charset="-128"/>
              </a:rPr>
              <a:t>　　　②申込書に署名、捺印したとき</a:t>
            </a:r>
            <a:endParaRPr lang="en-US" altLang="ja-JP" dirty="0" smtClean="0">
              <a:latin typeface="ＭＳ Ｐゴシック" pitchFamily="50" charset="-128"/>
              <a:ea typeface="ＭＳ Ｐゴシック" pitchFamily="50" charset="-128"/>
            </a:endParaRPr>
          </a:p>
          <a:p>
            <a:pPr marL="0" indent="0">
              <a:spcBef>
                <a:spcPts val="0"/>
              </a:spcBef>
              <a:buNone/>
            </a:pPr>
            <a:endParaRPr lang="en-US" altLang="ja-JP" dirty="0" smtClean="0">
              <a:latin typeface="ＭＳ Ｐゴシック" pitchFamily="50" charset="-128"/>
              <a:ea typeface="ＭＳ Ｐゴシック" pitchFamily="50" charset="-128"/>
            </a:endParaRPr>
          </a:p>
          <a:p>
            <a:pPr marL="0" indent="0">
              <a:spcBef>
                <a:spcPts val="0"/>
              </a:spcBef>
              <a:buNone/>
            </a:pPr>
            <a:r>
              <a:rPr kumimoji="1" lang="ja-JP" altLang="en-US" dirty="0" smtClean="0">
                <a:latin typeface="ＭＳ Ｐゴシック" pitchFamily="50" charset="-128"/>
                <a:ea typeface="ＭＳ Ｐゴシック" pitchFamily="50" charset="-128"/>
              </a:rPr>
              <a:t>　　　③注文した品物を受け取ったとき</a:t>
            </a:r>
            <a:endParaRPr kumimoji="1" lang="en-US" altLang="ja-JP" dirty="0" smtClean="0">
              <a:latin typeface="ＭＳ Ｐゴシック" pitchFamily="50" charset="-128"/>
              <a:ea typeface="ＭＳ Ｐゴシック" pitchFamily="50" charset="-128"/>
            </a:endParaRPr>
          </a:p>
          <a:p>
            <a:pPr marL="0" indent="0">
              <a:spcBef>
                <a:spcPts val="0"/>
              </a:spcBef>
              <a:buNone/>
            </a:pPr>
            <a:endParaRPr kumimoji="1" lang="en-US" altLang="ja-JP" dirty="0" smtClean="0">
              <a:latin typeface="ＭＳ Ｐゴシック" pitchFamily="50" charset="-128"/>
              <a:ea typeface="ＭＳ Ｐゴシック" pitchFamily="50" charset="-128"/>
            </a:endParaRPr>
          </a:p>
          <a:p>
            <a:pPr marL="0" indent="0">
              <a:spcBef>
                <a:spcPts val="0"/>
              </a:spcBef>
              <a:buNone/>
            </a:pPr>
            <a:r>
              <a:rPr lang="ja-JP" altLang="en-US" dirty="0" smtClean="0">
                <a:latin typeface="ＭＳ Ｐゴシック" pitchFamily="50" charset="-128"/>
                <a:ea typeface="ＭＳ Ｐゴシック" pitchFamily="50" charset="-128"/>
              </a:rPr>
              <a:t>　　　④代金を支払ったとき</a:t>
            </a:r>
            <a:endParaRPr lang="en-US" altLang="ja-JP" dirty="0" smtClean="0">
              <a:latin typeface="ＭＳ Ｐゴシック" pitchFamily="50" charset="-128"/>
              <a:ea typeface="ＭＳ Ｐゴシック" pitchFamily="50" charset="-128"/>
            </a:endParaRPr>
          </a:p>
          <a:p>
            <a:pPr marL="0" indent="0">
              <a:spcBef>
                <a:spcPts val="0"/>
              </a:spcBef>
              <a:buNone/>
            </a:pPr>
            <a:endParaRPr lang="en-US" altLang="ja-JP" dirty="0" smtClean="0">
              <a:latin typeface="ＭＳ Ｐゴシック" pitchFamily="50" charset="-128"/>
              <a:ea typeface="ＭＳ Ｐゴシック" pitchFamily="50" charset="-128"/>
            </a:endParaRPr>
          </a:p>
          <a:p>
            <a:pPr marL="0" indent="0">
              <a:spcBef>
                <a:spcPts val="0"/>
              </a:spcBef>
              <a:buNone/>
            </a:pPr>
            <a:r>
              <a:rPr kumimoji="1" lang="ja-JP" altLang="en-US" dirty="0" smtClean="0">
                <a:latin typeface="ＭＳ Ｐゴシック" pitchFamily="50" charset="-128"/>
                <a:ea typeface="ＭＳ Ｐゴシック" pitchFamily="50" charset="-128"/>
              </a:rPr>
              <a:t>　　　⑤品物を使用したとき</a:t>
            </a:r>
            <a:endParaRPr kumimoji="1" lang="en-US" altLang="ja-JP" dirty="0" smtClean="0">
              <a:latin typeface="ＭＳ Ｐゴシック" pitchFamily="50" charset="-128"/>
              <a:ea typeface="ＭＳ Ｐゴシック" pitchFamily="50" charset="-128"/>
            </a:endParaRPr>
          </a:p>
          <a:p>
            <a:pPr marL="0" indent="0">
              <a:buNone/>
            </a:pPr>
            <a:endParaRPr lang="en-US" altLang="ja-JP" sz="2800" dirty="0"/>
          </a:p>
          <a:p>
            <a:pPr marL="0" indent="0">
              <a:buNone/>
            </a:pPr>
            <a:endParaRPr kumimoji="1" lang="en-US" altLang="ja-JP" sz="3600" dirty="0" smtClean="0"/>
          </a:p>
          <a:p>
            <a:pPr marL="0" indent="0">
              <a:buNone/>
            </a:pPr>
            <a:endParaRPr kumimoji="1" lang="en-US" altLang="ja-JP" dirty="0" smtClean="0"/>
          </a:p>
        </p:txBody>
      </p:sp>
      <p:sp>
        <p:nvSpPr>
          <p:cNvPr id="4" name="スライド番号プレースホルダー 3"/>
          <p:cNvSpPr>
            <a:spLocks noGrp="1"/>
          </p:cNvSpPr>
          <p:nvPr>
            <p:ph type="sldNum" sz="quarter" idx="12"/>
          </p:nvPr>
        </p:nvSpPr>
        <p:spPr/>
        <p:txBody>
          <a:bodyPr/>
          <a:lstStyle/>
          <a:p>
            <a:pPr>
              <a:defRPr/>
            </a:pPr>
            <a:fld id="{C721EF3B-8582-4A02-A82B-11DAB0CE9406}" type="slidenum">
              <a:rPr lang="ja-JP" altLang="en-US" smtClean="0"/>
              <a:pPr>
                <a:defRPr/>
              </a:pPr>
              <a:t>13</a:t>
            </a:fld>
            <a:endParaRPr lang="en-US" altLang="ja-JP" dirty="0"/>
          </a:p>
        </p:txBody>
      </p:sp>
      <p:sp>
        <p:nvSpPr>
          <p:cNvPr id="5" name="正方形/長方形 4"/>
          <p:cNvSpPr/>
          <p:nvPr/>
        </p:nvSpPr>
        <p:spPr>
          <a:xfrm>
            <a:off x="236452" y="496900"/>
            <a:ext cx="8630459" cy="609398"/>
          </a:xfrm>
          <a:prstGeom prst="rect">
            <a:avLst/>
          </a:prstGeom>
        </p:spPr>
        <p:txBody>
          <a:bodyPr wrap="square">
            <a:spAutoFit/>
          </a:bodyPr>
          <a:lstStyle/>
          <a:p>
            <a:pPr marL="0" indent="0">
              <a:buNone/>
            </a:pPr>
            <a:r>
              <a:rPr lang="ja-JP" altLang="en-US" sz="2800" dirty="0" smtClean="0">
                <a:latin typeface="ＭＳ Ｐゴシック" pitchFamily="50" charset="-128"/>
                <a:ea typeface="ＭＳ Ｐゴシック" pitchFamily="50" charset="-128"/>
              </a:rPr>
              <a:t>（</a:t>
            </a:r>
            <a:r>
              <a:rPr lang="en-US" altLang="ja-JP" sz="2800" dirty="0" smtClean="0">
                <a:latin typeface="ＭＳ Ｐゴシック" pitchFamily="50" charset="-128"/>
                <a:ea typeface="ＭＳ Ｐゴシック" pitchFamily="50" charset="-128"/>
              </a:rPr>
              <a:t>2</a:t>
            </a:r>
            <a:r>
              <a:rPr lang="ja-JP" altLang="en-US" sz="2800" dirty="0" smtClean="0">
                <a:latin typeface="ＭＳ Ｐゴシック" pitchFamily="50" charset="-128"/>
                <a:ea typeface="ＭＳ Ｐゴシック" pitchFamily="50" charset="-128"/>
              </a:rPr>
              <a:t>）契約の成立時期</a:t>
            </a:r>
            <a:endParaRPr lang="ja-JP" altLang="en-US" sz="20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4218453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55600" y="1219200"/>
            <a:ext cx="8382000" cy="2207491"/>
          </a:xfrm>
        </p:spPr>
        <p:txBody>
          <a:bodyPr>
            <a:normAutofit lnSpcReduction="10000"/>
          </a:bodyPr>
          <a:lstStyle/>
          <a:p>
            <a:pPr marL="0" indent="0">
              <a:buNone/>
            </a:pPr>
            <a:r>
              <a:rPr kumimoji="1" lang="ja-JP" altLang="en-US" sz="2600" dirty="0" smtClean="0">
                <a:latin typeface="ＭＳ Ｐゴシック" pitchFamily="50" charset="-128"/>
                <a:ea typeface="ＭＳ Ｐゴシック" pitchFamily="50" charset="-128"/>
              </a:rPr>
              <a:t>Ａ；　①口頭で承諾したとき</a:t>
            </a:r>
            <a:endParaRPr kumimoji="1" lang="en-US" altLang="ja-JP" sz="2600" dirty="0" smtClean="0">
              <a:latin typeface="ＭＳ Ｐゴシック" pitchFamily="50" charset="-128"/>
              <a:ea typeface="ＭＳ Ｐゴシック" pitchFamily="50" charset="-128"/>
            </a:endParaRPr>
          </a:p>
          <a:p>
            <a:pPr marL="0" indent="0">
              <a:buNone/>
            </a:pPr>
            <a:endParaRPr kumimoji="1" lang="en-US" altLang="ja-JP" dirty="0" smtClean="0">
              <a:latin typeface="ＭＳ Ｐゴシック" pitchFamily="50" charset="-128"/>
              <a:ea typeface="ＭＳ Ｐゴシック" pitchFamily="50" charset="-128"/>
            </a:endParaRPr>
          </a:p>
          <a:p>
            <a:pPr marL="628650" indent="0">
              <a:spcBef>
                <a:spcPts val="0"/>
              </a:spcBef>
              <a:buNone/>
            </a:pPr>
            <a:r>
              <a:rPr kumimoji="1" lang="ja-JP" altLang="en-US" dirty="0" smtClean="0">
                <a:latin typeface="ＭＳ Ｐゴシック" pitchFamily="50" charset="-128"/>
                <a:ea typeface="ＭＳ Ｐゴシック" pitchFamily="50" charset="-128"/>
              </a:rPr>
              <a:t>わが国の民法では、契約の申し込みに対して、承諾の意思表示をした時点で契約が有効に成立する。契約書の作成・調印や品物の引き渡し等は、必ずしも契約の成立要件ではない。</a:t>
            </a:r>
            <a:endParaRPr kumimoji="1" lang="en-US" altLang="ja-JP" dirty="0" smtClean="0"/>
          </a:p>
        </p:txBody>
      </p:sp>
      <p:sp>
        <p:nvSpPr>
          <p:cNvPr id="4" name="スライド番号プレースホルダー 3"/>
          <p:cNvSpPr>
            <a:spLocks noGrp="1"/>
          </p:cNvSpPr>
          <p:nvPr>
            <p:ph type="sldNum" sz="quarter" idx="12"/>
          </p:nvPr>
        </p:nvSpPr>
        <p:spPr/>
        <p:txBody>
          <a:bodyPr/>
          <a:lstStyle/>
          <a:p>
            <a:pPr>
              <a:defRPr/>
            </a:pPr>
            <a:fld id="{C721EF3B-8582-4A02-A82B-11DAB0CE9406}" type="slidenum">
              <a:rPr lang="ja-JP" altLang="en-US" smtClean="0">
                <a:solidFill>
                  <a:prstClr val="black">
                    <a:tint val="75000"/>
                  </a:prstClr>
                </a:solidFill>
              </a:rPr>
              <a:pPr>
                <a:defRPr/>
              </a:pPr>
              <a:t>14</a:t>
            </a:fld>
            <a:endParaRPr lang="en-US" altLang="ja-JP" dirty="0">
              <a:solidFill>
                <a:prstClr val="black">
                  <a:tint val="75000"/>
                </a:prstClr>
              </a:solidFill>
            </a:endParaRPr>
          </a:p>
        </p:txBody>
      </p:sp>
      <p:sp>
        <p:nvSpPr>
          <p:cNvPr id="5" name="正方形/長方形 4"/>
          <p:cNvSpPr/>
          <p:nvPr/>
        </p:nvSpPr>
        <p:spPr>
          <a:xfrm>
            <a:off x="236452" y="496900"/>
            <a:ext cx="8630459" cy="609398"/>
          </a:xfrm>
          <a:prstGeom prst="rect">
            <a:avLst/>
          </a:prstGeom>
        </p:spPr>
        <p:txBody>
          <a:bodyPr wrap="square">
            <a:spAutoFit/>
          </a:bodyPr>
          <a:lstStyle/>
          <a:p>
            <a:r>
              <a:rPr lang="ja-JP" altLang="en-US" sz="2800" dirty="0" smtClean="0">
                <a:solidFill>
                  <a:prstClr val="black"/>
                </a:solidFill>
                <a:latin typeface="ＭＳ Ｐゴシック" pitchFamily="50" charset="-128"/>
                <a:ea typeface="ＭＳ Ｐゴシック" pitchFamily="50" charset="-128"/>
              </a:rPr>
              <a:t>（</a:t>
            </a:r>
            <a:r>
              <a:rPr lang="en-US" altLang="ja-JP" sz="2800" dirty="0" smtClean="0">
                <a:solidFill>
                  <a:prstClr val="black"/>
                </a:solidFill>
                <a:latin typeface="ＭＳ Ｐゴシック" pitchFamily="50" charset="-128"/>
                <a:ea typeface="ＭＳ Ｐゴシック" pitchFamily="50" charset="-128"/>
              </a:rPr>
              <a:t>2</a:t>
            </a:r>
            <a:r>
              <a:rPr lang="ja-JP" altLang="en-US" sz="2800" dirty="0" smtClean="0">
                <a:solidFill>
                  <a:prstClr val="black"/>
                </a:solidFill>
                <a:latin typeface="ＭＳ Ｐゴシック" pitchFamily="50" charset="-128"/>
                <a:ea typeface="ＭＳ Ｐゴシック" pitchFamily="50" charset="-128"/>
              </a:rPr>
              <a:t>）契約の成立時期</a:t>
            </a:r>
            <a:r>
              <a:rPr lang="ja-JP" altLang="en-US" sz="2000" dirty="0" smtClean="0">
                <a:solidFill>
                  <a:prstClr val="black"/>
                </a:solidFill>
                <a:latin typeface="ＭＳ Ｐゴシック" pitchFamily="50" charset="-128"/>
                <a:ea typeface="ＭＳ Ｐゴシック" pitchFamily="50" charset="-128"/>
              </a:rPr>
              <a:t>＜続き＞</a:t>
            </a:r>
            <a:endParaRPr lang="ja-JP" altLang="en-US" sz="2000" dirty="0">
              <a:solidFill>
                <a:prstClr val="black"/>
              </a:solidFill>
              <a:latin typeface="ＭＳ Ｐゴシック" pitchFamily="50" charset="-128"/>
              <a:ea typeface="ＭＳ Ｐゴシック" pitchFamily="50" charset="-128"/>
            </a:endParaRPr>
          </a:p>
        </p:txBody>
      </p:sp>
      <p:sp>
        <p:nvSpPr>
          <p:cNvPr id="2" name="下矢印 1"/>
          <p:cNvSpPr/>
          <p:nvPr/>
        </p:nvSpPr>
        <p:spPr>
          <a:xfrm>
            <a:off x="3620654" y="3694545"/>
            <a:ext cx="1256146"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748145" y="4394645"/>
            <a:ext cx="8007928" cy="1806264"/>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marL="0" indent="0">
              <a:buNone/>
            </a:pPr>
            <a:r>
              <a:rPr lang="ja-JP" altLang="en-US" sz="2400" dirty="0" smtClean="0">
                <a:latin typeface="ＭＳ Ｐゴシック" pitchFamily="50" charset="-128"/>
                <a:ea typeface="ＭＳ Ｐゴシック" pitchFamily="50" charset="-128"/>
              </a:rPr>
              <a:t>契約が有効に成立すると、当事者はともに契約内容を誠実に履行する法的義務を負うことになり、正当な理由がない限り、一方的に解約することはできない。仮に、正当な理由なく解約した場合には、損害賠償責任を負うことになる。</a:t>
            </a:r>
            <a:endParaRPr lang="ja-JP" altLang="en-US" sz="2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2911903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190500" y="1190625"/>
            <a:ext cx="8674100" cy="5257800"/>
          </a:xfrm>
          <a:prstGeom prst="rect">
            <a:avLst/>
          </a:prstGeom>
          <a:noFill/>
          <a:ln w="38100" cmpd="dbl">
            <a:noFill/>
            <a:miter lim="800000"/>
            <a:headEnd/>
            <a:tailEnd/>
          </a:ln>
        </p:spPr>
        <p:txBody>
          <a:bodyPr wrap="none" anchor="ctr"/>
          <a:lstStyle/>
          <a:p>
            <a:pPr algn="ctr" eaLnBrk="0" hangingPunct="0">
              <a:lnSpc>
                <a:spcPct val="100000"/>
              </a:lnSpc>
              <a:spcBef>
                <a:spcPct val="0"/>
              </a:spcBef>
              <a:spcAft>
                <a:spcPct val="0"/>
              </a:spcAft>
            </a:pPr>
            <a:endParaRPr lang="ja-JP" altLang="en-US" dirty="0">
              <a:solidFill>
                <a:prstClr val="black"/>
              </a:solidFill>
            </a:endParaRPr>
          </a:p>
        </p:txBody>
      </p:sp>
      <p:sp>
        <p:nvSpPr>
          <p:cNvPr id="11" name="タイトル 1"/>
          <p:cNvSpPr txBox="1">
            <a:spLocks/>
          </p:cNvSpPr>
          <p:nvPr/>
        </p:nvSpPr>
        <p:spPr>
          <a:xfrm>
            <a:off x="190500" y="1647731"/>
            <a:ext cx="8674100" cy="1526369"/>
          </a:xfrm>
          <a:prstGeom prst="rect">
            <a:avLst/>
          </a:prstGeom>
        </p:spPr>
        <p:txBody>
          <a:bodyPr anchor="ctr"/>
          <a:lstStyle/>
          <a:p>
            <a:pPr algn="ctr">
              <a:lnSpc>
                <a:spcPct val="100000"/>
              </a:lnSpc>
              <a:spcBef>
                <a:spcPct val="0"/>
              </a:spcBef>
              <a:spcAft>
                <a:spcPct val="0"/>
              </a:spcAft>
              <a:defRPr/>
            </a:pPr>
            <a:r>
              <a:rPr lang="en-US" altLang="ja-JP" sz="3600" kern="0" dirty="0" smtClean="0">
                <a:solidFill>
                  <a:prstClr val="black"/>
                </a:solidFill>
                <a:latin typeface="メイリオ" pitchFamily="50" charset="-128"/>
                <a:ea typeface="メイリオ" pitchFamily="50" charset="-128"/>
                <a:cs typeface="メイリオ" pitchFamily="50" charset="-128"/>
              </a:rPr>
              <a:t>3. </a:t>
            </a:r>
            <a:r>
              <a:rPr lang="ja-JP" altLang="en-US" sz="3600" kern="0" dirty="0" smtClean="0">
                <a:solidFill>
                  <a:prstClr val="black"/>
                </a:solidFill>
                <a:latin typeface="メイリオ" pitchFamily="50" charset="-128"/>
                <a:ea typeface="メイリオ" pitchFamily="50" charset="-128"/>
                <a:cs typeface="メイリオ" pitchFamily="50" charset="-128"/>
              </a:rPr>
              <a:t>若者が陥りやすいトラブル</a:t>
            </a:r>
            <a:r>
              <a:rPr lang="ja-JP" altLang="en-US" sz="3600" kern="0" dirty="0" smtClean="0">
                <a:solidFill>
                  <a:prstClr val="black"/>
                </a:solidFill>
                <a:latin typeface="メイリオ" pitchFamily="50" charset="-128"/>
                <a:ea typeface="メイリオ" pitchFamily="50" charset="-128"/>
                <a:cs typeface="メイリオ" pitchFamily="50" charset="-128"/>
              </a:rPr>
              <a:t>事例</a:t>
            </a:r>
            <a:r>
              <a:rPr lang="ja-JP" altLang="en-US" sz="3600" kern="0" dirty="0" smtClean="0">
                <a:solidFill>
                  <a:prstClr val="black"/>
                </a:solidFill>
                <a:latin typeface="メイリオ" pitchFamily="50" charset="-128"/>
                <a:ea typeface="メイリオ" pitchFamily="50" charset="-128"/>
                <a:cs typeface="メイリオ" pitchFamily="50" charset="-128"/>
              </a:rPr>
              <a:t>と</a:t>
            </a:r>
            <a:endParaRPr lang="en-US" altLang="ja-JP" sz="3600" kern="0" dirty="0" smtClean="0">
              <a:solidFill>
                <a:prstClr val="black"/>
              </a:solidFill>
              <a:latin typeface="メイリオ" pitchFamily="50" charset="-128"/>
              <a:ea typeface="メイリオ" pitchFamily="50" charset="-128"/>
              <a:cs typeface="メイリオ" pitchFamily="50" charset="-128"/>
            </a:endParaRPr>
          </a:p>
          <a:p>
            <a:pPr algn="ctr">
              <a:lnSpc>
                <a:spcPct val="100000"/>
              </a:lnSpc>
              <a:spcBef>
                <a:spcPct val="0"/>
              </a:spcBef>
              <a:spcAft>
                <a:spcPct val="0"/>
              </a:spcAft>
              <a:defRPr/>
            </a:pPr>
            <a:r>
              <a:rPr lang="ja-JP" altLang="en-US" sz="3600" kern="0" dirty="0" smtClean="0">
                <a:solidFill>
                  <a:prstClr val="black"/>
                </a:solidFill>
                <a:latin typeface="メイリオ" pitchFamily="50" charset="-128"/>
                <a:ea typeface="メイリオ" pitchFamily="50" charset="-128"/>
                <a:cs typeface="メイリオ" pitchFamily="50" charset="-128"/>
              </a:rPr>
              <a:t>解決法</a:t>
            </a:r>
            <a:endParaRPr lang="ja-JP" altLang="en-US" sz="3600" kern="0" dirty="0" smtClean="0">
              <a:solidFill>
                <a:prstClr val="black"/>
              </a:solidFill>
              <a:latin typeface="メイリオ" pitchFamily="50" charset="-128"/>
              <a:ea typeface="メイリオ" pitchFamily="50" charset="-128"/>
              <a:cs typeface="メイリオ" pitchFamily="50" charset="-128"/>
            </a:endParaRPr>
          </a:p>
        </p:txBody>
      </p:sp>
      <p:sp>
        <p:nvSpPr>
          <p:cNvPr id="7" name="スライド番号プレースホルダ 6"/>
          <p:cNvSpPr>
            <a:spLocks noGrp="1"/>
          </p:cNvSpPr>
          <p:nvPr>
            <p:ph type="sldNum" sz="quarter" idx="12"/>
          </p:nvPr>
        </p:nvSpPr>
        <p:spPr/>
        <p:txBody>
          <a:bodyPr/>
          <a:lstStyle/>
          <a:p>
            <a:pPr>
              <a:defRPr/>
            </a:pPr>
            <a:fld id="{EAD68E1B-C62F-44BA-BE96-B3D3A04D6E8E}" type="slidenum">
              <a:rPr lang="ja-JP" altLang="en-US" smtClean="0">
                <a:solidFill>
                  <a:prstClr val="black">
                    <a:tint val="75000"/>
                  </a:prstClr>
                </a:solidFill>
              </a:rPr>
              <a:pPr>
                <a:defRPr/>
              </a:pPr>
              <a:t>15</a:t>
            </a:fld>
            <a:endParaRPr lang="en-US" altLang="ja-JP" dirty="0">
              <a:solidFill>
                <a:prstClr val="black">
                  <a:tint val="75000"/>
                </a:prstClr>
              </a:solidFill>
            </a:endParaRPr>
          </a:p>
        </p:txBody>
      </p:sp>
    </p:spTree>
    <p:extLst>
      <p:ext uri="{BB962C8B-B14F-4D97-AF65-F5344CB8AC3E}">
        <p14:creationId xmlns:p14="http://schemas.microsoft.com/office/powerpoint/2010/main" val="3795509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85750" y="1433831"/>
            <a:ext cx="8229600" cy="4922520"/>
          </a:xfrm>
        </p:spPr>
        <p:txBody>
          <a:bodyPr>
            <a:normAutofit/>
          </a:bodyPr>
          <a:lstStyle/>
          <a:p>
            <a:pPr marL="0" indent="0">
              <a:spcBef>
                <a:spcPts val="0"/>
              </a:spcBef>
              <a:buNone/>
            </a:pPr>
            <a:r>
              <a:rPr lang="ja-JP" altLang="en-US" dirty="0" smtClean="0">
                <a:latin typeface="ＭＳ Ｐゴシック" pitchFamily="50" charset="-128"/>
                <a:ea typeface="ＭＳ Ｐゴシック" pitchFamily="50" charset="-128"/>
              </a:rPr>
              <a:t>（事例の概要）</a:t>
            </a:r>
            <a:endParaRPr lang="en-US" altLang="ja-JP" dirty="0" smtClean="0">
              <a:latin typeface="ＭＳ Ｐゴシック" pitchFamily="50" charset="-128"/>
              <a:ea typeface="ＭＳ Ｐゴシック" pitchFamily="50" charset="-128"/>
            </a:endParaRPr>
          </a:p>
          <a:p>
            <a:pPr marL="0" indent="0">
              <a:spcBef>
                <a:spcPts val="0"/>
              </a:spcBef>
              <a:buNone/>
            </a:pPr>
            <a:endParaRPr lang="en-US" altLang="ja-JP" dirty="0">
              <a:latin typeface="ＭＳ Ｐゴシック" pitchFamily="50" charset="-128"/>
              <a:ea typeface="ＭＳ Ｐゴシック" pitchFamily="50" charset="-128"/>
            </a:endParaRPr>
          </a:p>
          <a:p>
            <a:pPr marL="517525" indent="-342900">
              <a:spcBef>
                <a:spcPts val="0"/>
              </a:spcBef>
              <a:spcAft>
                <a:spcPts val="600"/>
              </a:spcAft>
              <a:buFont typeface="ＭＳ Ｐゴシック" pitchFamily="50" charset="-128"/>
              <a:buChar char="⒜"/>
            </a:pPr>
            <a:r>
              <a:rPr lang="ja-JP" altLang="en-US" dirty="0" smtClean="0">
                <a:latin typeface="ＭＳ Ｐゴシック" pitchFamily="50" charset="-128"/>
                <a:ea typeface="ＭＳ Ｐゴシック" pitchFamily="50" charset="-128"/>
              </a:rPr>
              <a:t>　価格</a:t>
            </a:r>
            <a:r>
              <a:rPr lang="ja-JP" altLang="en-US" dirty="0">
                <a:latin typeface="ＭＳ Ｐゴシック" pitchFamily="50" charset="-128"/>
                <a:ea typeface="ＭＳ Ｐゴシック" pitchFamily="50" charset="-128"/>
              </a:rPr>
              <a:t>比較サイトで一番</a:t>
            </a:r>
            <a:r>
              <a:rPr lang="ja-JP" altLang="en-US" dirty="0" smtClean="0">
                <a:latin typeface="ＭＳ Ｐゴシック" pitchFamily="50" charset="-128"/>
                <a:ea typeface="ＭＳ Ｐゴシック" pitchFamily="50" charset="-128"/>
              </a:rPr>
              <a:t>安かったブランド物のバックパックを注文し、代金を銀行に振り込んだ。数日で届くはずなのに商品が届かず、メールで問い合わせたが返信がない。サイトには電話番号の記載がなく、電話のしようもない。</a:t>
            </a:r>
            <a:endParaRPr lang="en-US" altLang="ja-JP" dirty="0" smtClean="0">
              <a:latin typeface="ＭＳ Ｐゴシック" pitchFamily="50" charset="-128"/>
              <a:ea typeface="ＭＳ Ｐゴシック" pitchFamily="50" charset="-128"/>
            </a:endParaRPr>
          </a:p>
          <a:p>
            <a:pPr marL="174625" indent="0">
              <a:spcBef>
                <a:spcPts val="0"/>
              </a:spcBef>
              <a:spcAft>
                <a:spcPts val="600"/>
              </a:spcAft>
              <a:buNone/>
            </a:pPr>
            <a:endParaRPr lang="en-US" altLang="ja-JP" dirty="0" smtClean="0">
              <a:latin typeface="ＭＳ Ｐゴシック" pitchFamily="50" charset="-128"/>
              <a:ea typeface="ＭＳ Ｐゴシック" pitchFamily="50" charset="-128"/>
            </a:endParaRPr>
          </a:p>
          <a:p>
            <a:pPr marL="517525" indent="-342900">
              <a:spcBef>
                <a:spcPts val="0"/>
              </a:spcBef>
              <a:buFont typeface="ＭＳ Ｐゴシック" pitchFamily="50" charset="-128"/>
              <a:buChar char="⒝"/>
            </a:pPr>
            <a:r>
              <a:rPr lang="ja-JP" altLang="en-US" dirty="0" smtClean="0">
                <a:latin typeface="ＭＳ Ｐゴシック" pitchFamily="50" charset="-128"/>
                <a:ea typeface="ＭＳ Ｐゴシック" pitchFamily="50" charset="-128"/>
              </a:rPr>
              <a:t>　どこも売り切れの人気スニーカーを扱っているサイトを見つけたので注文し、クレジットカードで決済した。数日後、中国から偽物が届き、カードの利用履歴にはドル建てで請求が上がっていた。　　　　　　　　　</a:t>
            </a:r>
            <a:endParaRPr lang="en-US" altLang="ja-JP" dirty="0">
              <a:latin typeface="ＭＳ Ｐゴシック" pitchFamily="50" charset="-128"/>
              <a:ea typeface="ＭＳ Ｐゴシック" pitchFamily="50" charset="-128"/>
            </a:endParaRPr>
          </a:p>
        </p:txBody>
      </p:sp>
      <p:sp>
        <p:nvSpPr>
          <p:cNvPr id="4" name="スライド番号プレースホルダー 3"/>
          <p:cNvSpPr>
            <a:spLocks noGrp="1"/>
          </p:cNvSpPr>
          <p:nvPr>
            <p:ph type="sldNum" sz="quarter" idx="12"/>
          </p:nvPr>
        </p:nvSpPr>
        <p:spPr/>
        <p:txBody>
          <a:bodyPr/>
          <a:lstStyle/>
          <a:p>
            <a:pPr>
              <a:defRPr/>
            </a:pPr>
            <a:fld id="{C721EF3B-8582-4A02-A82B-11DAB0CE9406}" type="slidenum">
              <a:rPr lang="ja-JP" altLang="en-US" smtClean="0"/>
              <a:pPr>
                <a:defRPr/>
              </a:pPr>
              <a:t>16</a:t>
            </a:fld>
            <a:endParaRPr lang="en-US" altLang="ja-JP" dirty="0"/>
          </a:p>
        </p:txBody>
      </p:sp>
      <p:sp>
        <p:nvSpPr>
          <p:cNvPr id="6" name="正方形/長方形 5"/>
          <p:cNvSpPr/>
          <p:nvPr/>
        </p:nvSpPr>
        <p:spPr>
          <a:xfrm>
            <a:off x="181036" y="496900"/>
            <a:ext cx="8778239" cy="609398"/>
          </a:xfrm>
          <a:prstGeom prst="rect">
            <a:avLst/>
          </a:prstGeom>
        </p:spPr>
        <p:txBody>
          <a:bodyPr wrap="square">
            <a:spAutoFit/>
          </a:bodyPr>
          <a:lstStyle/>
          <a:p>
            <a:pPr marL="0" indent="0">
              <a:buNone/>
            </a:pPr>
            <a:r>
              <a:rPr lang="ja-JP" altLang="en-US" sz="2800" dirty="0" smtClean="0">
                <a:latin typeface="ＭＳ Ｐゴシック" pitchFamily="50" charset="-128"/>
                <a:ea typeface="ＭＳ Ｐゴシック" pitchFamily="50" charset="-128"/>
              </a:rPr>
              <a:t>（</a:t>
            </a:r>
            <a:r>
              <a:rPr lang="en-US" altLang="ja-JP" sz="2800" dirty="0">
                <a:latin typeface="ＭＳ Ｐゴシック" pitchFamily="50" charset="-128"/>
                <a:ea typeface="ＭＳ Ｐゴシック" pitchFamily="50" charset="-128"/>
              </a:rPr>
              <a:t>1</a:t>
            </a:r>
            <a:r>
              <a:rPr lang="ja-JP" altLang="en-US" sz="2800" dirty="0" smtClean="0">
                <a:latin typeface="ＭＳ Ｐゴシック" pitchFamily="50" charset="-128"/>
                <a:ea typeface="ＭＳ Ｐゴシック" pitchFamily="50" charset="-128"/>
              </a:rPr>
              <a:t>）事例研究 ─ ネット通販</a:t>
            </a:r>
            <a:endParaRPr lang="ja-JP" altLang="en-US" sz="20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3506674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170944"/>
            <a:ext cx="8229600" cy="5396112"/>
          </a:xfrm>
        </p:spPr>
        <p:txBody>
          <a:bodyPr>
            <a:normAutofit lnSpcReduction="10000"/>
          </a:bodyPr>
          <a:lstStyle/>
          <a:p>
            <a:pPr marL="360363" indent="-360363">
              <a:buFont typeface="Wingdings" pitchFamily="2" charset="2"/>
              <a:buChar char="l"/>
            </a:pPr>
            <a:r>
              <a:rPr lang="ja-JP" altLang="en-US" dirty="0" smtClean="0">
                <a:latin typeface="ＭＳ Ｐゴシック" pitchFamily="50" charset="-128"/>
                <a:ea typeface="ＭＳ Ｐゴシック" pitchFamily="50" charset="-128"/>
              </a:rPr>
              <a:t>ネット通販でのトラブルでは、事後的に契約を取り消して損害を回復することは難しいケースが多い。</a:t>
            </a:r>
            <a:endParaRPr lang="en-US" altLang="ja-JP" dirty="0" smtClean="0">
              <a:latin typeface="ＭＳ Ｐゴシック" pitchFamily="50" charset="-128"/>
              <a:ea typeface="ＭＳ Ｐゴシック" pitchFamily="50" charset="-128"/>
            </a:endParaRPr>
          </a:p>
          <a:p>
            <a:pPr marL="360363" indent="-360363">
              <a:buFont typeface="Wingdings" pitchFamily="2" charset="2"/>
              <a:buChar char="l"/>
            </a:pPr>
            <a:r>
              <a:rPr lang="ja-JP" altLang="en-US" dirty="0" smtClean="0">
                <a:latin typeface="ＭＳ Ｐゴシック" pitchFamily="50" charset="-128"/>
                <a:ea typeface="ＭＳ Ｐゴシック" pitchFamily="50" charset="-128"/>
              </a:rPr>
              <a:t>したがって、怪しい通販サイトで買い物をしない「未然防止」が肝心。</a:t>
            </a:r>
            <a:endParaRPr lang="en-US" altLang="ja-JP" dirty="0" smtClean="0">
              <a:latin typeface="ＭＳ Ｐゴシック" pitchFamily="50" charset="-128"/>
              <a:ea typeface="ＭＳ Ｐゴシック" pitchFamily="50" charset="-128"/>
            </a:endParaRPr>
          </a:p>
          <a:p>
            <a:pPr marL="0" indent="0">
              <a:spcBef>
                <a:spcPts val="2400"/>
              </a:spcBef>
              <a:buNone/>
            </a:pPr>
            <a:r>
              <a:rPr lang="ja-JP" altLang="en-US" b="1" dirty="0" smtClean="0">
                <a:latin typeface="+mn-ea"/>
              </a:rPr>
              <a:t>＜怪しい通販サイトの見分け方＞</a:t>
            </a:r>
            <a:endParaRPr lang="en-US" altLang="ja-JP" b="1" dirty="0" smtClean="0">
              <a:latin typeface="+mn-ea"/>
            </a:endParaRPr>
          </a:p>
          <a:p>
            <a:pPr marL="442913" indent="-260350">
              <a:buFont typeface="Wingdings" pitchFamily="2" charset="2"/>
              <a:buChar char="ü"/>
            </a:pPr>
            <a:r>
              <a:rPr lang="ja-JP" altLang="en-US" b="1" dirty="0" smtClean="0">
                <a:latin typeface="+mn-ea"/>
              </a:rPr>
              <a:t> 「特定商取引法にかかる表記」がない</a:t>
            </a:r>
            <a:endParaRPr lang="en-US" altLang="ja-JP" b="1" dirty="0" smtClean="0">
              <a:latin typeface="+mn-ea"/>
            </a:endParaRPr>
          </a:p>
          <a:p>
            <a:pPr marL="442913" indent="-260350">
              <a:buFont typeface="Wingdings" pitchFamily="2" charset="2"/>
              <a:buChar char="ü"/>
            </a:pPr>
            <a:r>
              <a:rPr lang="ja-JP" altLang="en-US" b="1" dirty="0" smtClean="0">
                <a:latin typeface="+mn-ea"/>
              </a:rPr>
              <a:t> 運営者の正確な住所・氏名・電話番号の記載がない</a:t>
            </a:r>
            <a:endParaRPr lang="en-US" altLang="ja-JP" b="1" dirty="0" smtClean="0">
              <a:latin typeface="+mn-ea"/>
            </a:endParaRPr>
          </a:p>
          <a:p>
            <a:pPr marL="442913" indent="-260350">
              <a:buFont typeface="Wingdings" pitchFamily="2" charset="2"/>
              <a:buChar char="ü"/>
            </a:pPr>
            <a:r>
              <a:rPr lang="ja-JP" altLang="en-US" b="1" dirty="0" smtClean="0">
                <a:latin typeface="+mn-ea"/>
              </a:rPr>
              <a:t> 極端に値引きされている</a:t>
            </a:r>
            <a:endParaRPr lang="en-US" altLang="ja-JP" b="1" dirty="0" smtClean="0">
              <a:latin typeface="+mn-ea"/>
            </a:endParaRPr>
          </a:p>
          <a:p>
            <a:pPr marL="442913" indent="-260350">
              <a:buFont typeface="Wingdings" pitchFamily="2" charset="2"/>
              <a:buChar char="ü"/>
            </a:pPr>
            <a:r>
              <a:rPr lang="ja-JP" altLang="en-US" b="1" dirty="0" smtClean="0">
                <a:latin typeface="+mn-ea"/>
              </a:rPr>
              <a:t> 日本語が不自然である</a:t>
            </a:r>
            <a:endParaRPr lang="en-US" altLang="ja-JP" b="1" dirty="0">
              <a:latin typeface="+mn-ea"/>
            </a:endParaRPr>
          </a:p>
          <a:p>
            <a:pPr marL="442913" indent="-260350">
              <a:buFont typeface="Wingdings" pitchFamily="2" charset="2"/>
              <a:buChar char="ü"/>
            </a:pPr>
            <a:r>
              <a:rPr lang="ja-JP" altLang="en-US" b="1" dirty="0" smtClean="0">
                <a:latin typeface="+mn-ea"/>
              </a:rPr>
              <a:t> 振込先が外国人の個人名義の銀行口座になっている</a:t>
            </a:r>
            <a:endParaRPr lang="en-US" altLang="ja-JP" b="1" dirty="0" smtClean="0">
              <a:latin typeface="+mn-ea"/>
            </a:endParaRPr>
          </a:p>
          <a:p>
            <a:pPr marL="0" indent="0">
              <a:buNone/>
            </a:pPr>
            <a:endParaRPr lang="en-US" altLang="ja-JP" dirty="0"/>
          </a:p>
          <a:p>
            <a:pPr marL="0" indent="0">
              <a:buNone/>
            </a:pPr>
            <a:r>
              <a:rPr lang="ja-JP" altLang="en-US" dirty="0" smtClean="0">
                <a:latin typeface="ＭＳ Ｐゴシック" pitchFamily="50" charset="-128"/>
                <a:ea typeface="ＭＳ Ｐゴシック" pitchFamily="50" charset="-128"/>
              </a:rPr>
              <a:t>＜参考＞サーバー検索サイト　　　「</a:t>
            </a:r>
            <a:r>
              <a:rPr lang="en-US" altLang="ja-JP" dirty="0" err="1" smtClean="0">
                <a:latin typeface="ＭＳ Ｐゴシック" pitchFamily="50" charset="-128"/>
                <a:ea typeface="ＭＳ Ｐゴシック" pitchFamily="50" charset="-128"/>
              </a:rPr>
              <a:t>aguse</a:t>
            </a:r>
            <a:r>
              <a:rPr lang="ja-JP" altLang="en-US" dirty="0">
                <a:latin typeface="ＭＳ Ｐゴシック" pitchFamily="50" charset="-128"/>
                <a:ea typeface="ＭＳ Ｐゴシック" pitchFamily="50" charset="-128"/>
              </a:rPr>
              <a:t>」</a:t>
            </a:r>
            <a:endParaRPr lang="en-US" altLang="ja-JP" dirty="0" smtClean="0">
              <a:latin typeface="ＭＳ Ｐゴシック" pitchFamily="50" charset="-128"/>
              <a:ea typeface="ＭＳ Ｐゴシック" pitchFamily="50" charset="-128"/>
            </a:endParaRPr>
          </a:p>
          <a:p>
            <a:pPr marL="0" indent="0">
              <a:buNone/>
            </a:pPr>
            <a:r>
              <a:rPr lang="ja-JP" altLang="en-US" dirty="0" smtClean="0">
                <a:latin typeface="ＭＳ Ｐゴシック" pitchFamily="50" charset="-128"/>
                <a:ea typeface="ＭＳ Ｐゴシック" pitchFamily="50" charset="-128"/>
              </a:rPr>
              <a:t>　　　　　　　　　</a:t>
            </a:r>
            <a:r>
              <a:rPr lang="en-US" altLang="ja-JP" dirty="0" smtClean="0">
                <a:latin typeface="ＭＳ Ｐゴシック" pitchFamily="50" charset="-128"/>
                <a:ea typeface="ＭＳ Ｐゴシック" pitchFamily="50" charset="-128"/>
              </a:rPr>
              <a:t>https</a:t>
            </a:r>
            <a:r>
              <a:rPr lang="en-US" altLang="ja-JP" dirty="0">
                <a:latin typeface="ＭＳ Ｐゴシック" pitchFamily="50" charset="-128"/>
                <a:ea typeface="ＭＳ Ｐゴシック" pitchFamily="50" charset="-128"/>
              </a:rPr>
              <a:t>://www.aguse.jp</a:t>
            </a:r>
            <a:r>
              <a:rPr lang="en-US" altLang="ja-JP" dirty="0" smtClean="0">
                <a:latin typeface="ＭＳ Ｐゴシック" pitchFamily="50" charset="-128"/>
                <a:ea typeface="ＭＳ Ｐゴシック" pitchFamily="50" charset="-128"/>
              </a:rPr>
              <a:t>/</a:t>
            </a:r>
            <a:endParaRPr lang="en-US" altLang="ja-JP" dirty="0"/>
          </a:p>
          <a:p>
            <a:pPr marL="0" indent="0">
              <a:buNone/>
            </a:pPr>
            <a:endParaRPr lang="en-US" altLang="ja-JP" dirty="0" smtClean="0"/>
          </a:p>
        </p:txBody>
      </p:sp>
      <p:sp>
        <p:nvSpPr>
          <p:cNvPr id="4" name="スライド番号プレースホルダー 3"/>
          <p:cNvSpPr>
            <a:spLocks noGrp="1"/>
          </p:cNvSpPr>
          <p:nvPr>
            <p:ph type="sldNum" sz="quarter" idx="12"/>
          </p:nvPr>
        </p:nvSpPr>
        <p:spPr/>
        <p:txBody>
          <a:bodyPr/>
          <a:lstStyle/>
          <a:p>
            <a:pPr>
              <a:defRPr/>
            </a:pPr>
            <a:fld id="{C721EF3B-8582-4A02-A82B-11DAB0CE9406}" type="slidenum">
              <a:rPr lang="ja-JP" altLang="en-US" smtClean="0"/>
              <a:pPr>
                <a:defRPr/>
              </a:pPr>
              <a:t>17</a:t>
            </a:fld>
            <a:endParaRPr lang="en-US" altLang="ja-JP"/>
          </a:p>
        </p:txBody>
      </p:sp>
      <p:sp>
        <p:nvSpPr>
          <p:cNvPr id="6" name="正方形/長方形 5"/>
          <p:cNvSpPr/>
          <p:nvPr/>
        </p:nvSpPr>
        <p:spPr>
          <a:xfrm>
            <a:off x="273398" y="330645"/>
            <a:ext cx="8528857" cy="609398"/>
          </a:xfrm>
          <a:prstGeom prst="rect">
            <a:avLst/>
          </a:prstGeom>
        </p:spPr>
        <p:txBody>
          <a:bodyPr wrap="square">
            <a:spAutoFit/>
          </a:bodyPr>
          <a:lstStyle/>
          <a:p>
            <a:pPr marL="0" indent="0">
              <a:buNone/>
            </a:pPr>
            <a:r>
              <a:rPr lang="ja-JP" altLang="en-US" sz="2800" dirty="0" smtClean="0">
                <a:latin typeface="ＭＳ Ｐゴシック" pitchFamily="50" charset="-128"/>
                <a:ea typeface="ＭＳ Ｐゴシック" pitchFamily="50" charset="-128"/>
              </a:rPr>
              <a:t>（</a:t>
            </a:r>
            <a:r>
              <a:rPr lang="en-US" altLang="ja-JP" sz="2800" dirty="0">
                <a:latin typeface="ＭＳ Ｐゴシック" pitchFamily="50" charset="-128"/>
                <a:ea typeface="ＭＳ Ｐゴシック" pitchFamily="50" charset="-128"/>
              </a:rPr>
              <a:t>1</a:t>
            </a:r>
            <a:r>
              <a:rPr lang="ja-JP" altLang="en-US" sz="2800" dirty="0" smtClean="0">
                <a:latin typeface="ＭＳ Ｐゴシック" pitchFamily="50" charset="-128"/>
                <a:ea typeface="ＭＳ Ｐゴシック" pitchFamily="50" charset="-128"/>
              </a:rPr>
              <a:t>）事例研究 ─ ネット通販</a:t>
            </a:r>
            <a:r>
              <a:rPr lang="ja-JP" altLang="en-US" sz="2000" dirty="0" smtClean="0">
                <a:latin typeface="ＭＳ Ｐゴシック" pitchFamily="50" charset="-128"/>
                <a:ea typeface="ＭＳ Ｐゴシック" pitchFamily="50" charset="-128"/>
              </a:rPr>
              <a:t>＜続き＞</a:t>
            </a:r>
            <a:endParaRPr lang="ja-JP" altLang="en-US" sz="20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624754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37581" y="940043"/>
            <a:ext cx="8364673" cy="5357570"/>
          </a:xfrm>
        </p:spPr>
        <p:txBody>
          <a:bodyPr>
            <a:noAutofit/>
          </a:bodyPr>
          <a:lstStyle/>
          <a:p>
            <a:pPr marL="360363" indent="-360363">
              <a:buFont typeface="Wingdings" pitchFamily="2" charset="2"/>
              <a:buChar char="l"/>
            </a:pPr>
            <a:r>
              <a:rPr lang="ja-JP" altLang="en-US" dirty="0" smtClean="0">
                <a:latin typeface="ＭＳ Ｐゴシック" pitchFamily="50" charset="-128"/>
                <a:ea typeface="ＭＳ Ｐゴシック" pitchFamily="50" charset="-128"/>
              </a:rPr>
              <a:t>海外事業者との取引には、さまざまなリスクが存在することをあらかじ</a:t>
            </a:r>
            <a:r>
              <a:rPr lang="ja-JP" altLang="en-US" dirty="0">
                <a:latin typeface="ＭＳ Ｐゴシック" pitchFamily="50" charset="-128"/>
                <a:ea typeface="ＭＳ Ｐゴシック" pitchFamily="50" charset="-128"/>
              </a:rPr>
              <a:t>め</a:t>
            </a:r>
            <a:r>
              <a:rPr lang="ja-JP" altLang="en-US" dirty="0" smtClean="0">
                <a:latin typeface="ＭＳ Ｐゴシック" pitchFamily="50" charset="-128"/>
                <a:ea typeface="ＭＳ Ｐゴシック" pitchFamily="50" charset="-128"/>
              </a:rPr>
              <a:t>認識したうえで、慎重な取引を行うことが重要。</a:t>
            </a:r>
            <a:endParaRPr lang="en-US" altLang="ja-JP" dirty="0" smtClean="0">
              <a:latin typeface="ＭＳ Ｐゴシック" pitchFamily="50" charset="-128"/>
              <a:ea typeface="ＭＳ Ｐゴシック" pitchFamily="50" charset="-128"/>
            </a:endParaRPr>
          </a:p>
          <a:p>
            <a:pPr marL="265113" lvl="0" indent="0">
              <a:spcBef>
                <a:spcPts val="1800"/>
              </a:spcBef>
              <a:buNone/>
            </a:pPr>
            <a:r>
              <a:rPr lang="ja-JP" altLang="en-US" dirty="0" smtClean="0">
                <a:latin typeface="ＭＳ Ｐゴシック" pitchFamily="50" charset="-128"/>
                <a:ea typeface="ＭＳ Ｐゴシック" pitchFamily="50" charset="-128"/>
              </a:rPr>
              <a:t>（海外事業者との取引リスクの例）</a:t>
            </a:r>
            <a:endParaRPr lang="en-US" altLang="ja-JP" dirty="0" smtClean="0">
              <a:latin typeface="ＭＳ Ｐゴシック" pitchFamily="50" charset="-128"/>
              <a:ea typeface="ＭＳ Ｐゴシック" pitchFamily="50" charset="-128"/>
            </a:endParaRPr>
          </a:p>
          <a:p>
            <a:pPr marL="608013" lvl="0" indent="-247650"/>
            <a:r>
              <a:rPr lang="ja-JP" altLang="en-US" dirty="0" smtClean="0">
                <a:solidFill>
                  <a:prstClr val="black"/>
                </a:solidFill>
                <a:latin typeface="ＭＳ Ｐゴシック" pitchFamily="50" charset="-128"/>
                <a:ea typeface="ＭＳ Ｐゴシック" pitchFamily="50" charset="-128"/>
              </a:rPr>
              <a:t>ことば</a:t>
            </a:r>
            <a:r>
              <a:rPr lang="ja-JP" altLang="en-US" dirty="0">
                <a:solidFill>
                  <a:prstClr val="black"/>
                </a:solidFill>
                <a:latin typeface="ＭＳ Ｐゴシック" pitchFamily="50" charset="-128"/>
                <a:ea typeface="ＭＳ Ｐゴシック" pitchFamily="50" charset="-128"/>
              </a:rPr>
              <a:t>の壁がある</a:t>
            </a:r>
            <a:endParaRPr lang="en-US" altLang="ja-JP" dirty="0">
              <a:solidFill>
                <a:prstClr val="black"/>
              </a:solidFill>
              <a:latin typeface="ＭＳ Ｐゴシック" pitchFamily="50" charset="-128"/>
              <a:ea typeface="ＭＳ Ｐゴシック" pitchFamily="50" charset="-128"/>
            </a:endParaRPr>
          </a:p>
          <a:p>
            <a:pPr marL="608013" indent="-247650"/>
            <a:r>
              <a:rPr lang="ja-JP" altLang="en-US" dirty="0" smtClean="0">
                <a:latin typeface="ＭＳ Ｐゴシック" pitchFamily="50" charset="-128"/>
                <a:ea typeface="ＭＳ Ｐゴシック" pitchFamily="50" charset="-128"/>
              </a:rPr>
              <a:t>事業者の所在の確認が困難である</a:t>
            </a:r>
            <a:endParaRPr lang="en-US" altLang="ja-JP" dirty="0">
              <a:latin typeface="ＭＳ Ｐゴシック" pitchFamily="50" charset="-128"/>
              <a:ea typeface="ＭＳ Ｐゴシック" pitchFamily="50" charset="-128"/>
            </a:endParaRPr>
          </a:p>
          <a:p>
            <a:pPr marL="608013" indent="-247650"/>
            <a:r>
              <a:rPr lang="ja-JP" altLang="en-US" dirty="0" smtClean="0">
                <a:latin typeface="ＭＳ Ｐゴシック" pitchFamily="50" charset="-128"/>
                <a:ea typeface="ＭＳ Ｐゴシック" pitchFamily="50" charset="-128"/>
              </a:rPr>
              <a:t>法律や商習慣が違う（違反していても、こちらが望む解決ができない可能性がある）</a:t>
            </a:r>
            <a:endParaRPr lang="en-US" altLang="ja-JP" dirty="0" smtClean="0">
              <a:latin typeface="ＭＳ Ｐゴシック" pitchFamily="50" charset="-128"/>
              <a:ea typeface="ＭＳ Ｐゴシック" pitchFamily="50" charset="-128"/>
            </a:endParaRPr>
          </a:p>
          <a:p>
            <a:pPr marL="360363" indent="-360363">
              <a:spcBef>
                <a:spcPts val="1200"/>
              </a:spcBef>
              <a:buFont typeface="Wingdings" pitchFamily="2" charset="2"/>
              <a:buChar char="l"/>
            </a:pPr>
            <a:r>
              <a:rPr lang="ja-JP" altLang="en-US" dirty="0" smtClean="0">
                <a:latin typeface="ＭＳ Ｐゴシック" pitchFamily="50" charset="-128"/>
                <a:ea typeface="ＭＳ Ｐゴシック" pitchFamily="50" charset="-128"/>
              </a:rPr>
              <a:t>海外事業者とのトラブルは</a:t>
            </a:r>
            <a:r>
              <a:rPr lang="ja-JP" altLang="en-US" b="1" dirty="0" smtClean="0">
                <a:latin typeface="+mn-ea"/>
              </a:rPr>
              <a:t>国民生活センター越境消費者センター（ＣＣＪ）</a:t>
            </a:r>
            <a:r>
              <a:rPr lang="ja-JP" altLang="en-US" dirty="0" smtClean="0">
                <a:latin typeface="ＭＳ Ｐゴシック" pitchFamily="50" charset="-128"/>
                <a:ea typeface="ＭＳ Ｐゴシック" pitchFamily="50" charset="-128"/>
              </a:rPr>
              <a:t>に相談する。</a:t>
            </a:r>
            <a:endParaRPr lang="en-US" altLang="ja-JP" dirty="0" smtClean="0">
              <a:latin typeface="ＭＳ Ｐゴシック" pitchFamily="50" charset="-128"/>
              <a:ea typeface="ＭＳ Ｐゴシック" pitchFamily="50" charset="-128"/>
            </a:endParaRPr>
          </a:p>
          <a:p>
            <a:pPr marL="720725" indent="-265113">
              <a:buNone/>
            </a:pPr>
            <a:r>
              <a:rPr lang="ja-JP" altLang="en-US" dirty="0" smtClean="0">
                <a:latin typeface="ＭＳ Ｐゴシック" pitchFamily="50" charset="-128"/>
                <a:ea typeface="ＭＳ Ｐゴシック" pitchFamily="50" charset="-128"/>
              </a:rPr>
              <a:t>─　海外通販、海外旅行でのショッピングなど、海外事業者とのトラブルの相談窓口</a:t>
            </a:r>
            <a:endParaRPr lang="en-US" altLang="ja-JP" dirty="0" smtClean="0">
              <a:latin typeface="ＭＳ Ｐゴシック" pitchFamily="50" charset="-128"/>
              <a:ea typeface="ＭＳ Ｐゴシック" pitchFamily="50" charset="-128"/>
            </a:endParaRPr>
          </a:p>
          <a:p>
            <a:pPr marL="0" lvl="0" indent="0">
              <a:buNone/>
            </a:pPr>
            <a:r>
              <a:rPr lang="ja-JP" altLang="en-US" dirty="0">
                <a:latin typeface="ＭＳ Ｐゴシック" pitchFamily="50" charset="-128"/>
                <a:ea typeface="ＭＳ Ｐゴシック" pitchFamily="50" charset="-128"/>
              </a:rPr>
              <a:t>　</a:t>
            </a:r>
            <a:r>
              <a:rPr lang="ja-JP" altLang="en-US" dirty="0" smtClean="0">
                <a:latin typeface="ＭＳ Ｐゴシック" pitchFamily="50" charset="-128"/>
                <a:ea typeface="ＭＳ Ｐゴシック" pitchFamily="50" charset="-128"/>
              </a:rPr>
              <a:t>　　　　　　</a:t>
            </a:r>
            <a:r>
              <a:rPr kumimoji="0" lang="ja-JP" altLang="ja-JP" dirty="0">
                <a:latin typeface="ＭＳ Ｐゴシック" pitchFamily="50" charset="-128"/>
                <a:ea typeface="ＭＳ Ｐゴシック" pitchFamily="50" charset="-128"/>
              </a:rPr>
              <a:t> </a:t>
            </a:r>
            <a:r>
              <a:rPr kumimoji="0" lang="ja-JP" altLang="ja-JP" sz="2200" dirty="0">
                <a:latin typeface="ＭＳ Ｐゴシック" pitchFamily="50" charset="-128"/>
                <a:ea typeface="ＭＳ Ｐゴシック" pitchFamily="50" charset="-128"/>
                <a:hlinkClick r:id="rId2"/>
              </a:rPr>
              <a:t>http://ccj.kokusen.go.jp</a:t>
            </a:r>
            <a:r>
              <a:rPr kumimoji="0" lang="ja-JP" altLang="ja-JP" sz="2200" dirty="0" smtClean="0">
                <a:latin typeface="ＭＳ Ｐゴシック" pitchFamily="50" charset="-128"/>
                <a:ea typeface="ＭＳ Ｐゴシック" pitchFamily="50" charset="-128"/>
                <a:hlinkClick r:id="rId2"/>
              </a:rPr>
              <a:t>/</a:t>
            </a:r>
            <a:r>
              <a:rPr kumimoji="0" lang="ja-JP" altLang="en-US" sz="2200" dirty="0" smtClean="0">
                <a:latin typeface="ＭＳ Ｐゴシック" pitchFamily="50" charset="-128"/>
                <a:ea typeface="ＭＳ Ｐゴシック" pitchFamily="50" charset="-128"/>
              </a:rPr>
              <a:t>（ｗｅｂまたはメール）</a:t>
            </a:r>
            <a:endParaRPr lang="en-US" altLang="ja-JP" sz="2200" dirty="0" smtClean="0"/>
          </a:p>
        </p:txBody>
      </p:sp>
      <p:sp>
        <p:nvSpPr>
          <p:cNvPr id="4" name="スライド番号プレースホルダー 3"/>
          <p:cNvSpPr>
            <a:spLocks noGrp="1"/>
          </p:cNvSpPr>
          <p:nvPr>
            <p:ph type="sldNum" sz="quarter" idx="12"/>
          </p:nvPr>
        </p:nvSpPr>
        <p:spPr/>
        <p:txBody>
          <a:bodyPr/>
          <a:lstStyle/>
          <a:p>
            <a:pPr>
              <a:defRPr/>
            </a:pPr>
            <a:fld id="{C721EF3B-8582-4A02-A82B-11DAB0CE9406}" type="slidenum">
              <a:rPr lang="ja-JP" altLang="en-US" smtClean="0"/>
              <a:pPr>
                <a:defRPr/>
              </a:pPr>
              <a:t>18</a:t>
            </a:fld>
            <a:endParaRPr lang="en-US" altLang="ja-JP"/>
          </a:p>
        </p:txBody>
      </p:sp>
      <p:sp>
        <p:nvSpPr>
          <p:cNvPr id="5" name="Rectangle 1"/>
          <p:cNvSpPr>
            <a:spLocks noChangeArrowheads="1"/>
          </p:cNvSpPr>
          <p:nvPr/>
        </p:nvSpPr>
        <p:spPr bwMode="auto">
          <a:xfrm>
            <a:off x="0" y="-266699"/>
            <a:ext cx="437582" cy="533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253920" rIns="119025"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smtClean="0">
                <a:ln>
                  <a:noFill/>
                </a:ln>
                <a:solidFill>
                  <a:schemeClr val="tx1"/>
                </a:solidFill>
                <a:effectLst/>
                <a:latin typeface="Arial" panose="020B0604020202020204" pitchFamily="34" charset="0"/>
              </a:rPr>
              <a:t>  </a:t>
            </a:r>
            <a:r>
              <a:rPr kumimoji="0" lang="ja-JP" altLang="ja-JP" sz="1700" b="0" i="0" u="none" strike="noStrike" cap="none" normalizeH="0" baseline="0" dirty="0" smtClean="0">
                <a:ln>
                  <a:noFill/>
                </a:ln>
                <a:solidFill>
                  <a:schemeClr val="tx1"/>
                </a:solidFill>
                <a:effectLst/>
                <a:latin typeface="Arial" panose="020B0604020202020204" pitchFamily="34" charset="0"/>
              </a:rPr>
              <a:t> </a:t>
            </a:r>
            <a:r>
              <a:rPr kumimoji="0" lang="ja-JP" altLang="ja-JP" sz="1800" b="0" i="0" u="none" strike="noStrike" cap="none" normalizeH="0" baseline="0" dirty="0" smtClean="0">
                <a:ln>
                  <a:noFill/>
                </a:ln>
                <a:solidFill>
                  <a:schemeClr val="tx1"/>
                </a:solidFill>
                <a:effectLst/>
                <a:latin typeface="Arial" panose="020B0604020202020204" pitchFamily="34" charset="0"/>
              </a:rPr>
              <a:t>  </a:t>
            </a:r>
          </a:p>
        </p:txBody>
      </p:sp>
      <p:pic>
        <p:nvPicPr>
          <p:cNvPr id="1026" name="Picture 2" descr="WEBフォーム・メール"/>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 y="204788"/>
            <a:ext cx="276225" cy="276225"/>
          </a:xfrm>
          <a:prstGeom prst="rect">
            <a:avLst/>
          </a:prstGeom>
          <a:noFill/>
          <a:extLst>
            <a:ext uri="{909E8E84-426E-40DD-AFC4-6F175D3DCCD1}">
              <a14:hiddenFill xmlns:a14="http://schemas.microsoft.com/office/drawing/2010/main">
                <a:solidFill>
                  <a:srgbClr val="FFFFFF"/>
                </a:solidFill>
              </a14:hiddenFill>
            </a:ext>
          </a:extLst>
        </p:spPr>
      </p:pic>
      <p:sp>
        <p:nvSpPr>
          <p:cNvPr id="8" name="正方形/長方形 7"/>
          <p:cNvSpPr/>
          <p:nvPr/>
        </p:nvSpPr>
        <p:spPr>
          <a:xfrm>
            <a:off x="273398" y="330645"/>
            <a:ext cx="8528857" cy="609398"/>
          </a:xfrm>
          <a:prstGeom prst="rect">
            <a:avLst/>
          </a:prstGeom>
        </p:spPr>
        <p:txBody>
          <a:bodyPr wrap="square">
            <a:spAutoFit/>
          </a:bodyPr>
          <a:lstStyle/>
          <a:p>
            <a:pPr marL="0" indent="0">
              <a:buNone/>
            </a:pPr>
            <a:r>
              <a:rPr lang="ja-JP" altLang="en-US" sz="2800" dirty="0" smtClean="0">
                <a:latin typeface="ＭＳ Ｐゴシック" pitchFamily="50" charset="-128"/>
                <a:ea typeface="ＭＳ Ｐゴシック" pitchFamily="50" charset="-128"/>
              </a:rPr>
              <a:t>（</a:t>
            </a:r>
            <a:r>
              <a:rPr lang="en-US" altLang="ja-JP" sz="2800" dirty="0">
                <a:latin typeface="ＭＳ Ｐゴシック" pitchFamily="50" charset="-128"/>
                <a:ea typeface="ＭＳ Ｐゴシック" pitchFamily="50" charset="-128"/>
              </a:rPr>
              <a:t>1</a:t>
            </a:r>
            <a:r>
              <a:rPr lang="ja-JP" altLang="en-US" sz="2800" dirty="0" smtClean="0">
                <a:latin typeface="ＭＳ Ｐゴシック" pitchFamily="50" charset="-128"/>
                <a:ea typeface="ＭＳ Ｐゴシック" pitchFamily="50" charset="-128"/>
              </a:rPr>
              <a:t>）事例研究 ─ ネット通販</a:t>
            </a:r>
            <a:r>
              <a:rPr lang="ja-JP" altLang="en-US" sz="2000" dirty="0" smtClean="0">
                <a:latin typeface="ＭＳ Ｐゴシック" pitchFamily="50" charset="-128"/>
                <a:ea typeface="ＭＳ Ｐゴシック" pitchFamily="50" charset="-128"/>
              </a:rPr>
              <a:t>＜続き＞</a:t>
            </a:r>
            <a:endParaRPr lang="ja-JP" altLang="en-US" sz="20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2697778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94987" y="972013"/>
            <a:ext cx="8229600" cy="3701587"/>
          </a:xfrm>
        </p:spPr>
        <p:txBody>
          <a:bodyPr>
            <a:normAutofit fontScale="92500" lnSpcReduction="10000"/>
          </a:bodyPr>
          <a:lstStyle/>
          <a:p>
            <a:pPr marL="0" indent="0">
              <a:spcBef>
                <a:spcPts val="0"/>
              </a:spcBef>
              <a:spcAft>
                <a:spcPts val="1200"/>
              </a:spcAft>
              <a:buNone/>
            </a:pPr>
            <a:r>
              <a:rPr lang="ja-JP" altLang="en-US" dirty="0" smtClean="0">
                <a:latin typeface="ＭＳ Ｐゴシック" pitchFamily="50" charset="-128"/>
                <a:ea typeface="ＭＳ Ｐゴシック" pitchFamily="50" charset="-128"/>
              </a:rPr>
              <a:t>（事例の概要）</a:t>
            </a:r>
            <a:endParaRPr lang="en-US" altLang="ja-JP" dirty="0" smtClean="0">
              <a:latin typeface="ＭＳ Ｐゴシック" pitchFamily="50" charset="-128"/>
              <a:ea typeface="ＭＳ Ｐゴシック" pitchFamily="50" charset="-128"/>
            </a:endParaRPr>
          </a:p>
          <a:p>
            <a:pPr marL="628650" indent="-454025">
              <a:spcBef>
                <a:spcPts val="0"/>
              </a:spcBef>
              <a:buFont typeface="ＭＳ Ｐゴシック" pitchFamily="50" charset="-128"/>
              <a:buChar char="⒜"/>
            </a:pPr>
            <a:r>
              <a:rPr lang="ja-JP" altLang="en-US" dirty="0" smtClean="0">
                <a:latin typeface="ＭＳ Ｐゴシック" pitchFamily="50" charset="-128"/>
                <a:ea typeface="ＭＳ Ｐゴシック" pitchFamily="50" charset="-128"/>
              </a:rPr>
              <a:t>スマートフォンに送られてきたＳＮＳ</a:t>
            </a:r>
            <a:r>
              <a:rPr lang="ja-JP" altLang="en-US" dirty="0">
                <a:latin typeface="ＭＳ Ｐゴシック" pitchFamily="50" charset="-128"/>
                <a:ea typeface="ＭＳ Ｐゴシック" pitchFamily="50" charset="-128"/>
              </a:rPr>
              <a:t>のターゲティング広告で、初回お試し価格</a:t>
            </a:r>
            <a:r>
              <a:rPr lang="en-US" altLang="ja-JP" dirty="0">
                <a:latin typeface="ＭＳ Ｐゴシック" pitchFamily="50" charset="-128"/>
                <a:ea typeface="ＭＳ Ｐゴシック" pitchFamily="50" charset="-128"/>
              </a:rPr>
              <a:t>980</a:t>
            </a:r>
            <a:r>
              <a:rPr lang="ja-JP" altLang="en-US" dirty="0">
                <a:latin typeface="ＭＳ Ｐゴシック" pitchFamily="50" charset="-128"/>
                <a:ea typeface="ＭＳ Ｐゴシック" pitchFamily="50" charset="-128"/>
              </a:rPr>
              <a:t>円のダイエットサプリを注文した。しかし翌月も商品が届き、中</a:t>
            </a:r>
            <a:r>
              <a:rPr lang="ja-JP" altLang="en-US" dirty="0" smtClean="0">
                <a:latin typeface="ＭＳ Ｐゴシック" pitchFamily="50" charset="-128"/>
                <a:ea typeface="ＭＳ Ｐゴシック" pitchFamily="50" charset="-128"/>
              </a:rPr>
              <a:t>に</a:t>
            </a:r>
            <a:r>
              <a:rPr lang="en-US" altLang="ja-JP" dirty="0" smtClean="0">
                <a:latin typeface="ＭＳ Ｐゴシック" pitchFamily="50" charset="-128"/>
                <a:ea typeface="ＭＳ Ｐゴシック" pitchFamily="50" charset="-128"/>
              </a:rPr>
              <a:t>4,500</a:t>
            </a:r>
            <a:r>
              <a:rPr lang="ja-JP" altLang="en-US" dirty="0" smtClean="0">
                <a:latin typeface="ＭＳ Ｐゴシック" pitchFamily="50" charset="-128"/>
                <a:ea typeface="ＭＳ Ｐゴシック" pitchFamily="50" charset="-128"/>
              </a:rPr>
              <a:t>円</a:t>
            </a:r>
            <a:r>
              <a:rPr lang="ja-JP" altLang="en-US" dirty="0">
                <a:latin typeface="ＭＳ Ｐゴシック" pitchFamily="50" charset="-128"/>
                <a:ea typeface="ＭＳ Ｐゴシック" pitchFamily="50" charset="-128"/>
              </a:rPr>
              <a:t>の振込用紙が入っていた。サイトをよく確認する</a:t>
            </a:r>
            <a:r>
              <a:rPr lang="ja-JP" altLang="en-US" dirty="0" smtClean="0">
                <a:latin typeface="ＭＳ Ｐゴシック" pitchFamily="50" charset="-128"/>
                <a:ea typeface="ＭＳ Ｐゴシック" pitchFamily="50" charset="-128"/>
              </a:rPr>
              <a:t>と、４カ月</a:t>
            </a:r>
            <a:r>
              <a:rPr lang="ja-JP" altLang="en-US" dirty="0">
                <a:latin typeface="ＭＳ Ｐゴシック" pitchFamily="50" charset="-128"/>
                <a:ea typeface="ＭＳ Ｐゴシック" pitchFamily="50" charset="-128"/>
              </a:rPr>
              <a:t>以上の定期購入</a:t>
            </a:r>
            <a:r>
              <a:rPr lang="ja-JP" altLang="en-US" dirty="0" smtClean="0">
                <a:latin typeface="ＭＳ Ｐゴシック" pitchFamily="50" charset="-128"/>
                <a:ea typeface="ＭＳ Ｐゴシック" pitchFamily="50" charset="-128"/>
              </a:rPr>
              <a:t>がお試しの条件</a:t>
            </a:r>
            <a:r>
              <a:rPr lang="ja-JP" altLang="en-US" dirty="0">
                <a:latin typeface="ＭＳ Ｐゴシック" pitchFamily="50" charset="-128"/>
                <a:ea typeface="ＭＳ Ｐゴシック" pitchFamily="50" charset="-128"/>
              </a:rPr>
              <a:t>と記載があった</a:t>
            </a:r>
            <a:r>
              <a:rPr lang="ja-JP" altLang="en-US" dirty="0" smtClean="0">
                <a:latin typeface="ＭＳ Ｐゴシック" pitchFamily="50" charset="-128"/>
                <a:ea typeface="ＭＳ Ｐゴシック" pitchFamily="50" charset="-128"/>
              </a:rPr>
              <a:t>。</a:t>
            </a:r>
            <a:endParaRPr lang="en-US" altLang="ja-JP" dirty="0" smtClean="0">
              <a:latin typeface="ＭＳ Ｐゴシック" pitchFamily="50" charset="-128"/>
              <a:ea typeface="ＭＳ Ｐゴシック" pitchFamily="50" charset="-128"/>
            </a:endParaRPr>
          </a:p>
          <a:p>
            <a:pPr marL="174625" indent="0">
              <a:spcBef>
                <a:spcPts val="0"/>
              </a:spcBef>
              <a:buNone/>
            </a:pPr>
            <a:endParaRPr lang="en-US" altLang="ja-JP" dirty="0" smtClean="0">
              <a:latin typeface="ＭＳ Ｐゴシック" pitchFamily="50" charset="-128"/>
              <a:ea typeface="ＭＳ Ｐゴシック" pitchFamily="50" charset="-128"/>
            </a:endParaRPr>
          </a:p>
          <a:p>
            <a:pPr marL="174625" indent="0">
              <a:spcBef>
                <a:spcPts val="0"/>
              </a:spcBef>
              <a:buNone/>
            </a:pPr>
            <a:endParaRPr lang="en-US" altLang="ja-JP" dirty="0">
              <a:latin typeface="ＭＳ Ｐゴシック" pitchFamily="50" charset="-128"/>
              <a:ea typeface="ＭＳ Ｐゴシック" pitchFamily="50" charset="-128"/>
            </a:endParaRPr>
          </a:p>
          <a:p>
            <a:pPr marL="174625" indent="0">
              <a:spcBef>
                <a:spcPts val="0"/>
              </a:spcBef>
              <a:spcAft>
                <a:spcPts val="600"/>
              </a:spcAft>
              <a:buNone/>
            </a:pPr>
            <a:endParaRPr lang="en-US" altLang="ja-JP" dirty="0" smtClean="0">
              <a:latin typeface="ＭＳ Ｐゴシック" pitchFamily="50" charset="-128"/>
              <a:ea typeface="ＭＳ Ｐゴシック" pitchFamily="50" charset="-128"/>
            </a:endParaRPr>
          </a:p>
          <a:p>
            <a:pPr marL="628650" indent="-454025">
              <a:spcBef>
                <a:spcPts val="0"/>
              </a:spcBef>
              <a:buFont typeface="ＭＳ Ｐゴシック" pitchFamily="50" charset="-128"/>
              <a:buChar char="⒝"/>
            </a:pPr>
            <a:r>
              <a:rPr lang="ja-JP" altLang="en-US" dirty="0" smtClean="0">
                <a:latin typeface="ＭＳ Ｐゴシック" pitchFamily="50" charset="-128"/>
                <a:ea typeface="ＭＳ Ｐゴシック" pitchFamily="50" charset="-128"/>
              </a:rPr>
              <a:t>ネットのクーポンサイトで</a:t>
            </a:r>
            <a:r>
              <a:rPr lang="en-US" altLang="ja-JP" dirty="0" smtClean="0">
                <a:latin typeface="ＭＳ Ｐゴシック" pitchFamily="50" charset="-128"/>
                <a:ea typeface="ＭＳ Ｐゴシック" pitchFamily="50" charset="-128"/>
              </a:rPr>
              <a:t>3,000</a:t>
            </a:r>
            <a:r>
              <a:rPr lang="ja-JP" altLang="en-US" dirty="0" smtClean="0">
                <a:latin typeface="ＭＳ Ｐゴシック" pitchFamily="50" charset="-128"/>
                <a:ea typeface="ＭＳ Ｐゴシック" pitchFamily="50" charset="-128"/>
              </a:rPr>
              <a:t>円の体験</a:t>
            </a:r>
            <a:r>
              <a:rPr lang="ja-JP" altLang="en-US" dirty="0">
                <a:latin typeface="ＭＳ Ｐゴシック" pitchFamily="50" charset="-128"/>
                <a:ea typeface="ＭＳ Ｐゴシック" pitchFamily="50" charset="-128"/>
              </a:rPr>
              <a:t>エステに出掛けたところ、</a:t>
            </a:r>
            <a:r>
              <a:rPr lang="en-US" altLang="ja-JP" dirty="0">
                <a:latin typeface="ＭＳ Ｐゴシック" pitchFamily="50" charset="-128"/>
                <a:ea typeface="ＭＳ Ｐゴシック" pitchFamily="50" charset="-128"/>
              </a:rPr>
              <a:t>17</a:t>
            </a:r>
            <a:r>
              <a:rPr lang="ja-JP" altLang="en-US" dirty="0">
                <a:latin typeface="ＭＳ Ｐゴシック" pitchFamily="50" charset="-128"/>
                <a:ea typeface="ＭＳ Ｐゴシック" pitchFamily="50" charset="-128"/>
              </a:rPr>
              <a:t>万円のコースを</a:t>
            </a:r>
            <a:r>
              <a:rPr lang="ja-JP" altLang="en-US" dirty="0" smtClean="0">
                <a:latin typeface="ＭＳ Ｐゴシック" pitchFamily="50" charset="-128"/>
                <a:ea typeface="ＭＳ Ｐゴシック" pitchFamily="50" charset="-128"/>
              </a:rPr>
              <a:t>契約させられた。　　　　</a:t>
            </a:r>
            <a:endParaRPr lang="en-US" altLang="ja-JP" dirty="0">
              <a:latin typeface="ＭＳ Ｐゴシック" pitchFamily="50" charset="-128"/>
              <a:ea typeface="ＭＳ Ｐゴシック" pitchFamily="50" charset="-128"/>
            </a:endParaRPr>
          </a:p>
        </p:txBody>
      </p:sp>
      <p:sp>
        <p:nvSpPr>
          <p:cNvPr id="4" name="スライド番号プレースホルダー 3"/>
          <p:cNvSpPr>
            <a:spLocks noGrp="1"/>
          </p:cNvSpPr>
          <p:nvPr>
            <p:ph type="sldNum" sz="quarter" idx="12"/>
          </p:nvPr>
        </p:nvSpPr>
        <p:spPr/>
        <p:txBody>
          <a:bodyPr/>
          <a:lstStyle/>
          <a:p>
            <a:pPr>
              <a:defRPr/>
            </a:pPr>
            <a:fld id="{C721EF3B-8582-4A02-A82B-11DAB0CE9406}" type="slidenum">
              <a:rPr lang="ja-JP" altLang="en-US" smtClean="0">
                <a:solidFill>
                  <a:prstClr val="black">
                    <a:tint val="75000"/>
                  </a:prstClr>
                </a:solidFill>
              </a:rPr>
              <a:pPr>
                <a:defRPr/>
              </a:pPr>
              <a:t>19</a:t>
            </a:fld>
            <a:endParaRPr lang="en-US" altLang="ja-JP" dirty="0">
              <a:solidFill>
                <a:prstClr val="black">
                  <a:tint val="75000"/>
                </a:prstClr>
              </a:solidFill>
            </a:endParaRPr>
          </a:p>
        </p:txBody>
      </p:sp>
      <p:sp>
        <p:nvSpPr>
          <p:cNvPr id="6" name="正方形/長方形 5"/>
          <p:cNvSpPr/>
          <p:nvPr/>
        </p:nvSpPr>
        <p:spPr>
          <a:xfrm>
            <a:off x="181036" y="256754"/>
            <a:ext cx="8778239" cy="609398"/>
          </a:xfrm>
          <a:prstGeom prst="rect">
            <a:avLst/>
          </a:prstGeom>
        </p:spPr>
        <p:txBody>
          <a:bodyPr wrap="square">
            <a:spAutoFit/>
          </a:bodyPr>
          <a:lstStyle/>
          <a:p>
            <a:r>
              <a:rPr lang="ja-JP" altLang="en-US" sz="2800" dirty="0" smtClean="0">
                <a:solidFill>
                  <a:prstClr val="black"/>
                </a:solidFill>
                <a:latin typeface="ＭＳ Ｐゴシック" pitchFamily="50" charset="-128"/>
                <a:ea typeface="ＭＳ Ｐゴシック" pitchFamily="50" charset="-128"/>
              </a:rPr>
              <a:t>（</a:t>
            </a:r>
            <a:r>
              <a:rPr lang="en-US" altLang="ja-JP" sz="2800" dirty="0" smtClean="0">
                <a:solidFill>
                  <a:prstClr val="black"/>
                </a:solidFill>
                <a:latin typeface="ＭＳ Ｐゴシック" pitchFamily="50" charset="-128"/>
                <a:ea typeface="ＭＳ Ｐゴシック" pitchFamily="50" charset="-128"/>
              </a:rPr>
              <a:t>2</a:t>
            </a:r>
            <a:r>
              <a:rPr lang="ja-JP" altLang="en-US" sz="2800" dirty="0" smtClean="0">
                <a:solidFill>
                  <a:prstClr val="black"/>
                </a:solidFill>
                <a:latin typeface="ＭＳ Ｐゴシック" pitchFamily="50" charset="-128"/>
                <a:ea typeface="ＭＳ Ｐゴシック" pitchFamily="50" charset="-128"/>
              </a:rPr>
              <a:t>）事例研究 ─ 「お試し」という誘因</a:t>
            </a:r>
            <a:endParaRPr lang="ja-JP" altLang="en-US" sz="2000" dirty="0">
              <a:solidFill>
                <a:prstClr val="black"/>
              </a:solidFill>
              <a:latin typeface="ＭＳ Ｐゴシック" pitchFamily="50" charset="-128"/>
              <a:ea typeface="ＭＳ Ｐゴシック" pitchFamily="50" charset="-128"/>
            </a:endParaRPr>
          </a:p>
        </p:txBody>
      </p:sp>
      <p:sp>
        <p:nvSpPr>
          <p:cNvPr id="5" name="正方形/長方形 4"/>
          <p:cNvSpPr/>
          <p:nvPr/>
        </p:nvSpPr>
        <p:spPr>
          <a:xfrm>
            <a:off x="456973" y="4870321"/>
            <a:ext cx="8040482" cy="1107996"/>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marL="342900" indent="-342900">
              <a:lnSpc>
                <a:spcPct val="100000"/>
              </a:lnSpc>
              <a:spcBef>
                <a:spcPts val="0"/>
              </a:spcBef>
              <a:spcAft>
                <a:spcPts val="0"/>
              </a:spcAft>
              <a:buFont typeface="Wingdings" pitchFamily="2" charset="2"/>
              <a:buChar char="Ø"/>
            </a:pPr>
            <a:r>
              <a:rPr lang="ja-JP" altLang="en-US" sz="2200" dirty="0" smtClean="0">
                <a:solidFill>
                  <a:prstClr val="black"/>
                </a:solidFill>
                <a:latin typeface="ＭＳ Ｐゴシック" pitchFamily="50" charset="-128"/>
                <a:ea typeface="ＭＳ Ｐゴシック" pitchFamily="50" charset="-128"/>
              </a:rPr>
              <a:t>エステティックサービスは</a:t>
            </a:r>
            <a:r>
              <a:rPr lang="en-US" altLang="ja-JP" sz="2200" dirty="0" smtClean="0">
                <a:solidFill>
                  <a:prstClr val="black"/>
                </a:solidFill>
                <a:latin typeface="ＭＳ Ｐゴシック" pitchFamily="50" charset="-128"/>
                <a:ea typeface="ＭＳ Ｐゴシック" pitchFamily="50" charset="-128"/>
              </a:rPr>
              <a:t>8</a:t>
            </a:r>
            <a:r>
              <a:rPr lang="ja-JP" altLang="en-US" sz="2200" dirty="0" smtClean="0">
                <a:solidFill>
                  <a:prstClr val="black"/>
                </a:solidFill>
                <a:latin typeface="ＭＳ Ｐゴシック" pitchFamily="50" charset="-128"/>
                <a:ea typeface="ＭＳ Ｐゴシック" pitchFamily="50" charset="-128"/>
              </a:rPr>
              <a:t>日間のクーリング・オフが可能。クーリング・オフ期間を過ぎても一定の解約料を支払えば中途解約ができる。</a:t>
            </a:r>
            <a:r>
              <a:rPr lang="ja-JP" altLang="en-US" sz="2200" dirty="0">
                <a:solidFill>
                  <a:prstClr val="black"/>
                </a:solidFill>
                <a:latin typeface="ＭＳ Ｐゴシック" pitchFamily="50" charset="-128"/>
                <a:ea typeface="ＭＳ Ｐゴシック" pitchFamily="50" charset="-128"/>
              </a:rPr>
              <a:t>　</a:t>
            </a:r>
            <a:r>
              <a:rPr lang="ja-JP" altLang="en-US" sz="2200" dirty="0" smtClean="0">
                <a:solidFill>
                  <a:prstClr val="black"/>
                </a:solidFill>
                <a:latin typeface="ＭＳ Ｐゴシック" pitchFamily="50" charset="-128"/>
                <a:ea typeface="ＭＳ Ｐゴシック" pitchFamily="50" charset="-128"/>
              </a:rPr>
              <a:t>　⇒　消費生活センターに相談を</a:t>
            </a:r>
            <a:endParaRPr lang="ja-JP" altLang="en-US" sz="2200" dirty="0">
              <a:solidFill>
                <a:prstClr val="black"/>
              </a:solidFill>
              <a:latin typeface="ＭＳ Ｐゴシック" pitchFamily="50" charset="-128"/>
              <a:ea typeface="ＭＳ Ｐゴシック" pitchFamily="50" charset="-128"/>
            </a:endParaRPr>
          </a:p>
        </p:txBody>
      </p:sp>
      <p:sp>
        <p:nvSpPr>
          <p:cNvPr id="7" name="正方形/長方形 6"/>
          <p:cNvSpPr/>
          <p:nvPr/>
        </p:nvSpPr>
        <p:spPr>
          <a:xfrm>
            <a:off x="389546" y="3050518"/>
            <a:ext cx="8040482" cy="769441"/>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marL="342900" indent="-342900">
              <a:lnSpc>
                <a:spcPct val="100000"/>
              </a:lnSpc>
              <a:spcBef>
                <a:spcPts val="0"/>
              </a:spcBef>
              <a:spcAft>
                <a:spcPts val="600"/>
              </a:spcAft>
              <a:buFont typeface="Wingdings" pitchFamily="2" charset="2"/>
              <a:buChar char="Ø"/>
            </a:pPr>
            <a:r>
              <a:rPr lang="ja-JP" altLang="en-US" sz="2200" dirty="0" smtClean="0">
                <a:solidFill>
                  <a:prstClr val="black"/>
                </a:solidFill>
                <a:latin typeface="ＭＳ Ｐゴシック" pitchFamily="50" charset="-128"/>
                <a:ea typeface="ＭＳ Ｐゴシック" pitchFamily="50" charset="-128"/>
              </a:rPr>
              <a:t>通信販売には法定のクーリング・オフがないため、サイトの広告や購入条件をよく読んでから注文する。</a:t>
            </a:r>
            <a:endParaRPr lang="en-US" altLang="ja-JP" sz="2200" dirty="0" smtClean="0">
              <a:solidFill>
                <a:prstClr val="black"/>
              </a:solidFill>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11154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p:cNvSpPr txBox="1">
            <a:spLocks/>
          </p:cNvSpPr>
          <p:nvPr/>
        </p:nvSpPr>
        <p:spPr>
          <a:xfrm>
            <a:off x="1717075" y="865510"/>
            <a:ext cx="4539143" cy="587715"/>
          </a:xfrm>
          <a:prstGeom prst="rect">
            <a:avLst/>
          </a:prstGeom>
          <a:ln w="12700">
            <a:noFill/>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3200" b="0" i="0" u="none" strike="noStrike" kern="0" cap="none" spc="0" normalizeH="0" baseline="0" noProof="0" dirty="0" smtClean="0">
                <a:ln>
                  <a:noFill/>
                </a:ln>
                <a:effectLst/>
                <a:uLnTx/>
                <a:uFillTx/>
                <a:latin typeface="ＭＳ Ｐゴシック" pitchFamily="50" charset="-128"/>
                <a:ea typeface="ＭＳ Ｐゴシック" pitchFamily="50" charset="-128"/>
                <a:cs typeface="+mj-cs"/>
              </a:rPr>
              <a:t>目　　次</a:t>
            </a:r>
          </a:p>
        </p:txBody>
      </p:sp>
      <p:sp>
        <p:nvSpPr>
          <p:cNvPr id="7" name="スライド番号プレースホルダ 6"/>
          <p:cNvSpPr>
            <a:spLocks noGrp="1"/>
          </p:cNvSpPr>
          <p:nvPr>
            <p:ph type="sldNum" sz="quarter" idx="12"/>
          </p:nvPr>
        </p:nvSpPr>
        <p:spPr/>
        <p:txBody>
          <a:bodyPr/>
          <a:lstStyle/>
          <a:p>
            <a:pPr>
              <a:defRPr/>
            </a:pPr>
            <a:fld id="{EAD68E1B-C62F-44BA-BE96-B3D3A04D6E8E}" type="slidenum">
              <a:rPr lang="ja-JP" altLang="en-US" smtClean="0"/>
              <a:pPr>
                <a:defRPr/>
              </a:pPr>
              <a:t>2</a:t>
            </a:fld>
            <a:endParaRPr lang="en-US" altLang="ja-JP" dirty="0"/>
          </a:p>
        </p:txBody>
      </p:sp>
      <p:sp>
        <p:nvSpPr>
          <p:cNvPr id="8" name="タイトル 1"/>
          <p:cNvSpPr txBox="1">
            <a:spLocks/>
          </p:cNvSpPr>
          <p:nvPr/>
        </p:nvSpPr>
        <p:spPr>
          <a:xfrm>
            <a:off x="1117602" y="1453225"/>
            <a:ext cx="7028872" cy="4337976"/>
          </a:xfrm>
          <a:prstGeom prst="rect">
            <a:avLst/>
          </a:prstGeom>
        </p:spPr>
        <p:txBody>
          <a:bodyPr/>
          <a:lstStyle/>
          <a:p>
            <a:pPr algn="just">
              <a:lnSpc>
                <a:spcPct val="100000"/>
              </a:lnSpc>
              <a:spcBef>
                <a:spcPts val="1200"/>
              </a:spcBef>
              <a:spcAft>
                <a:spcPct val="0"/>
              </a:spcAft>
              <a:defRPr/>
            </a:pPr>
            <a:endParaRPr lang="en-US" altLang="ja-JP" sz="3200" kern="0" dirty="0" smtClean="0">
              <a:latin typeface="メイリオ" panose="020B0604030504040204" pitchFamily="50" charset="-128"/>
              <a:ea typeface="メイリオ" panose="020B0604030504040204" pitchFamily="50" charset="-128"/>
              <a:cs typeface="+mj-cs"/>
            </a:endParaRPr>
          </a:p>
          <a:p>
            <a:pPr algn="just">
              <a:lnSpc>
                <a:spcPct val="100000"/>
              </a:lnSpc>
              <a:spcBef>
                <a:spcPts val="1200"/>
              </a:spcBef>
              <a:spcAft>
                <a:spcPct val="0"/>
              </a:spcAft>
              <a:defRPr/>
            </a:pPr>
            <a:r>
              <a:rPr lang="ja-JP" altLang="en-US" sz="2800" kern="0" dirty="0" smtClean="0">
                <a:latin typeface="ＭＳ Ｐゴシック" pitchFamily="50" charset="-128"/>
                <a:ea typeface="ＭＳ Ｐゴシック" pitchFamily="50" charset="-128"/>
                <a:cs typeface="+mj-cs"/>
              </a:rPr>
              <a:t>１．消費者トラブルの</a:t>
            </a:r>
            <a:r>
              <a:rPr lang="ja-JP" altLang="en-US" sz="2800" kern="0" dirty="0">
                <a:latin typeface="ＭＳ Ｐゴシック" pitchFamily="50" charset="-128"/>
                <a:ea typeface="ＭＳ Ｐゴシック" pitchFamily="50" charset="-128"/>
                <a:cs typeface="+mj-cs"/>
              </a:rPr>
              <a:t>現状</a:t>
            </a:r>
            <a:endParaRPr lang="en-US" altLang="ja-JP" sz="2800" kern="0" dirty="0" smtClean="0">
              <a:latin typeface="ＭＳ Ｐゴシック" pitchFamily="50" charset="-128"/>
              <a:ea typeface="ＭＳ Ｐゴシック" pitchFamily="50" charset="-128"/>
              <a:cs typeface="+mj-cs"/>
            </a:endParaRPr>
          </a:p>
          <a:p>
            <a:pPr algn="just">
              <a:lnSpc>
                <a:spcPct val="100000"/>
              </a:lnSpc>
              <a:spcBef>
                <a:spcPts val="1200"/>
              </a:spcBef>
              <a:spcAft>
                <a:spcPct val="0"/>
              </a:spcAft>
              <a:defRPr/>
            </a:pPr>
            <a:r>
              <a:rPr lang="ja-JP" altLang="en-US" sz="2800" kern="0" dirty="0" smtClean="0">
                <a:latin typeface="ＭＳ Ｐゴシック" pitchFamily="50" charset="-128"/>
                <a:ea typeface="ＭＳ Ｐゴシック" pitchFamily="50" charset="-128"/>
                <a:cs typeface="+mj-cs"/>
              </a:rPr>
              <a:t>２．契約の基礎知識</a:t>
            </a:r>
            <a:endParaRPr lang="en-US" altLang="ja-JP" sz="2800" kern="0" dirty="0" smtClean="0">
              <a:latin typeface="ＭＳ Ｐゴシック" pitchFamily="50" charset="-128"/>
              <a:ea typeface="ＭＳ Ｐゴシック" pitchFamily="50" charset="-128"/>
              <a:cs typeface="+mj-cs"/>
            </a:endParaRPr>
          </a:p>
          <a:p>
            <a:pPr algn="just">
              <a:lnSpc>
                <a:spcPct val="100000"/>
              </a:lnSpc>
              <a:spcBef>
                <a:spcPts val="1200"/>
              </a:spcBef>
              <a:spcAft>
                <a:spcPct val="0"/>
              </a:spcAft>
              <a:defRPr/>
            </a:pPr>
            <a:r>
              <a:rPr lang="ja-JP" altLang="en-US" sz="2800" kern="0" dirty="0" smtClean="0">
                <a:latin typeface="ＭＳ Ｐゴシック" pitchFamily="50" charset="-128"/>
                <a:ea typeface="ＭＳ Ｐゴシック" pitchFamily="50" charset="-128"/>
                <a:cs typeface="+mj-cs"/>
              </a:rPr>
              <a:t>３．若者が陥りやすいトラブル事例と解決法</a:t>
            </a:r>
            <a:endParaRPr lang="en-US" altLang="ja-JP" sz="2800" kern="0" dirty="0" smtClean="0">
              <a:latin typeface="ＭＳ Ｐゴシック" pitchFamily="50" charset="-128"/>
              <a:ea typeface="ＭＳ Ｐゴシック" pitchFamily="50" charset="-128"/>
              <a:cs typeface="+mj-cs"/>
            </a:endParaRPr>
          </a:p>
          <a:p>
            <a:pPr algn="just">
              <a:lnSpc>
                <a:spcPct val="100000"/>
              </a:lnSpc>
              <a:spcBef>
                <a:spcPts val="1200"/>
              </a:spcBef>
              <a:spcAft>
                <a:spcPct val="0"/>
              </a:spcAft>
              <a:defRPr/>
            </a:pPr>
            <a:r>
              <a:rPr lang="ja-JP" altLang="en-US" sz="2800" kern="0" dirty="0" smtClean="0">
                <a:latin typeface="ＭＳ Ｐゴシック" pitchFamily="50" charset="-128"/>
                <a:ea typeface="ＭＳ Ｐゴシック" pitchFamily="50" charset="-128"/>
                <a:cs typeface="+mj-cs"/>
              </a:rPr>
              <a:t>４．消費者を保護する法律</a:t>
            </a:r>
            <a:endParaRPr lang="en-US" altLang="ja-JP" sz="2800" kern="0" dirty="0" smtClean="0">
              <a:latin typeface="ＭＳ Ｐゴシック" pitchFamily="50" charset="-128"/>
              <a:ea typeface="ＭＳ Ｐゴシック" pitchFamily="50" charset="-128"/>
              <a:cs typeface="+mj-cs"/>
            </a:endParaRPr>
          </a:p>
          <a:p>
            <a:pPr algn="just">
              <a:lnSpc>
                <a:spcPct val="100000"/>
              </a:lnSpc>
              <a:spcBef>
                <a:spcPts val="1200"/>
              </a:spcBef>
              <a:spcAft>
                <a:spcPct val="0"/>
              </a:spcAft>
              <a:defRPr/>
            </a:pPr>
            <a:r>
              <a:rPr lang="ja-JP" altLang="en-US" sz="2800" kern="0" dirty="0" smtClean="0">
                <a:latin typeface="ＭＳ Ｐゴシック" pitchFamily="50" charset="-128"/>
                <a:ea typeface="ＭＳ Ｐゴシック" pitchFamily="50" charset="-128"/>
                <a:cs typeface="+mj-cs"/>
              </a:rPr>
              <a:t>５．トラブルになったときの対処法と相談窓口</a:t>
            </a:r>
            <a:endParaRPr lang="en-US" altLang="ja-JP" sz="2800" kern="0" dirty="0" smtClean="0">
              <a:latin typeface="ＭＳ Ｐゴシック" pitchFamily="50" charset="-128"/>
              <a:ea typeface="ＭＳ Ｐゴシック" pitchFamily="50" charset="-128"/>
              <a:cs typeface="+mj-cs"/>
            </a:endParaRPr>
          </a:p>
          <a:p>
            <a:pPr marL="457200" indent="-457200" algn="just">
              <a:lnSpc>
                <a:spcPct val="100000"/>
              </a:lnSpc>
              <a:spcBef>
                <a:spcPts val="1200"/>
              </a:spcBef>
              <a:spcAft>
                <a:spcPct val="0"/>
              </a:spcAft>
              <a:buFont typeface="Wingdings" pitchFamily="2" charset="2"/>
              <a:buChar char="l"/>
              <a:defRPr/>
            </a:pPr>
            <a:endParaRPr lang="en-US" altLang="ja-JP" sz="3200" kern="0" dirty="0">
              <a:latin typeface="メイリオ" panose="020B0604030504040204" pitchFamily="50" charset="-128"/>
              <a:ea typeface="メイリオ" panose="020B0604030504040204" pitchFamily="50" charset="-128"/>
              <a:cs typeface="+mj-cs"/>
            </a:endParaRPr>
          </a:p>
          <a:p>
            <a:pPr algn="just">
              <a:lnSpc>
                <a:spcPct val="100000"/>
              </a:lnSpc>
              <a:spcBef>
                <a:spcPts val="1200"/>
              </a:spcBef>
              <a:spcAft>
                <a:spcPct val="0"/>
              </a:spcAft>
              <a:defRPr/>
            </a:pPr>
            <a:endParaRPr lang="en-US" altLang="ja-JP" sz="3200" kern="0" dirty="0" smtClean="0">
              <a:latin typeface="メイリオ" panose="020B0604030504040204" pitchFamily="50" charset="-128"/>
              <a:ea typeface="メイリオ" panose="020B0604030504040204" pitchFamily="50" charset="-128"/>
              <a:cs typeface="+mj-cs"/>
            </a:endParaRPr>
          </a:p>
          <a:p>
            <a:pPr marL="457200" indent="-457200">
              <a:lnSpc>
                <a:spcPct val="100000"/>
              </a:lnSpc>
              <a:spcBef>
                <a:spcPct val="0"/>
              </a:spcBef>
              <a:spcAft>
                <a:spcPct val="0"/>
              </a:spcAft>
              <a:buFont typeface="Wingdings" pitchFamily="2" charset="2"/>
              <a:buChar char="l"/>
              <a:defRPr/>
            </a:pPr>
            <a:endParaRPr lang="en-US" altLang="ja-JP" sz="3200" kern="0" dirty="0">
              <a:latin typeface="+mj-lt"/>
              <a:ea typeface="+mj-ea"/>
              <a:cs typeface="+mj-cs"/>
            </a:endParaRPr>
          </a:p>
        </p:txBody>
      </p:sp>
      <p:sp>
        <p:nvSpPr>
          <p:cNvPr id="13" name="タイトル 1"/>
          <p:cNvSpPr txBox="1">
            <a:spLocks/>
          </p:cNvSpPr>
          <p:nvPr/>
        </p:nvSpPr>
        <p:spPr>
          <a:xfrm>
            <a:off x="834116" y="2748642"/>
            <a:ext cx="7386865" cy="642257"/>
          </a:xfrm>
          <a:prstGeom prst="rect">
            <a:avLst/>
          </a:prstGeom>
        </p:spPr>
        <p:txBody>
          <a:bodyPr/>
          <a:lstStyle/>
          <a:p>
            <a:pPr algn="ctr">
              <a:lnSpc>
                <a:spcPct val="100000"/>
              </a:lnSpc>
              <a:spcBef>
                <a:spcPct val="0"/>
              </a:spcBef>
              <a:spcAft>
                <a:spcPct val="0"/>
              </a:spcAft>
              <a:defRPr/>
            </a:pPr>
            <a:endParaRPr kumimoji="1" lang="ja-JP" altLang="en-US" sz="2800" b="0" i="0" u="none" strike="noStrike" kern="0" cap="none" spc="0" normalizeH="0" baseline="0" noProof="0" dirty="0" smtClean="0">
              <a:ln>
                <a:noFill/>
              </a:ln>
              <a:effectLst/>
              <a:uLnTx/>
              <a:uFillTx/>
              <a:latin typeface="+mj-lt"/>
              <a:ea typeface="+mj-ea"/>
              <a:cs typeface="+mj-cs"/>
            </a:endParaRPr>
          </a:p>
        </p:txBody>
      </p:sp>
    </p:spTree>
    <p:extLst>
      <p:ext uri="{BB962C8B-B14F-4D97-AF65-F5344CB8AC3E}">
        <p14:creationId xmlns:p14="http://schemas.microsoft.com/office/powerpoint/2010/main" val="2484450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94987" y="972013"/>
            <a:ext cx="8229600" cy="1863551"/>
          </a:xfrm>
        </p:spPr>
        <p:txBody>
          <a:bodyPr>
            <a:normAutofit/>
          </a:bodyPr>
          <a:lstStyle/>
          <a:p>
            <a:pPr marL="0" indent="0">
              <a:spcBef>
                <a:spcPts val="0"/>
              </a:spcBef>
              <a:spcAft>
                <a:spcPts val="1200"/>
              </a:spcAft>
              <a:buNone/>
            </a:pPr>
            <a:r>
              <a:rPr lang="ja-JP" altLang="en-US" dirty="0" smtClean="0">
                <a:latin typeface="ＭＳ Ｐゴシック" pitchFamily="50" charset="-128"/>
                <a:ea typeface="ＭＳ Ｐゴシック" pitchFamily="50" charset="-128"/>
              </a:rPr>
              <a:t>（事例の概要）</a:t>
            </a:r>
            <a:endParaRPr lang="en-US" altLang="ja-JP" dirty="0" smtClean="0">
              <a:latin typeface="ＭＳ Ｐゴシック" pitchFamily="50" charset="-128"/>
              <a:ea typeface="ＭＳ Ｐゴシック" pitchFamily="50" charset="-128"/>
            </a:endParaRPr>
          </a:p>
          <a:p>
            <a:pPr marL="517525" indent="-342900">
              <a:spcBef>
                <a:spcPts val="0"/>
              </a:spcBef>
              <a:buFont typeface="Wingdings" pitchFamily="2" charset="2"/>
              <a:buChar char="n"/>
            </a:pPr>
            <a:r>
              <a:rPr lang="ja-JP" altLang="en-US" dirty="0" smtClean="0">
                <a:latin typeface="ＭＳ Ｐゴシック" pitchFamily="50" charset="-128"/>
                <a:ea typeface="ＭＳ Ｐゴシック" pitchFamily="50" charset="-128"/>
              </a:rPr>
              <a:t>賃貸</a:t>
            </a:r>
            <a:r>
              <a:rPr lang="ja-JP" altLang="en-US" dirty="0">
                <a:latin typeface="ＭＳ Ｐゴシック" pitchFamily="50" charset="-128"/>
                <a:ea typeface="ＭＳ Ｐゴシック" pitchFamily="50" charset="-128"/>
              </a:rPr>
              <a:t>マンションの退去にあたり</a:t>
            </a:r>
            <a:r>
              <a:rPr lang="ja-JP" altLang="en-US" dirty="0" smtClean="0">
                <a:latin typeface="ＭＳ Ｐゴシック" pitchFamily="50" charset="-128"/>
                <a:ea typeface="ＭＳ Ｐゴシック" pitchFamily="50" charset="-128"/>
              </a:rPr>
              <a:t>、納めてあった敷金８万円が</a:t>
            </a:r>
            <a:r>
              <a:rPr lang="ja-JP" altLang="en-US" dirty="0">
                <a:latin typeface="ＭＳ Ｐゴシック" pitchFamily="50" charset="-128"/>
                <a:ea typeface="ＭＳ Ｐゴシック" pitchFamily="50" charset="-128"/>
              </a:rPr>
              <a:t>戻らないばかりか</a:t>
            </a:r>
            <a:r>
              <a:rPr lang="ja-JP" altLang="en-US" dirty="0" smtClean="0">
                <a:latin typeface="ＭＳ Ｐゴシック" pitchFamily="50" charset="-128"/>
                <a:ea typeface="ＭＳ Ｐゴシック" pitchFamily="50" charset="-128"/>
              </a:rPr>
              <a:t>、クロス</a:t>
            </a:r>
            <a:r>
              <a:rPr lang="ja-JP" altLang="en-US" dirty="0">
                <a:latin typeface="ＭＳ Ｐゴシック" pitchFamily="50" charset="-128"/>
                <a:ea typeface="ＭＳ Ｐゴシック" pitchFamily="50" charset="-128"/>
              </a:rPr>
              <a:t>張替やハウスクリーニング代として</a:t>
            </a:r>
            <a:r>
              <a:rPr lang="en-US" altLang="ja-JP" dirty="0">
                <a:latin typeface="ＭＳ Ｐゴシック" pitchFamily="50" charset="-128"/>
                <a:ea typeface="ＭＳ Ｐゴシック" pitchFamily="50" charset="-128"/>
              </a:rPr>
              <a:t>12</a:t>
            </a:r>
            <a:r>
              <a:rPr lang="ja-JP" altLang="en-US" dirty="0">
                <a:latin typeface="ＭＳ Ｐゴシック" pitchFamily="50" charset="-128"/>
                <a:ea typeface="ＭＳ Ｐゴシック" pitchFamily="50" charset="-128"/>
              </a:rPr>
              <a:t>万円請求された</a:t>
            </a:r>
            <a:r>
              <a:rPr lang="ja-JP" altLang="en-US" dirty="0" smtClean="0">
                <a:latin typeface="ＭＳ Ｐゴシック" pitchFamily="50" charset="-128"/>
                <a:ea typeface="ＭＳ Ｐゴシック" pitchFamily="50" charset="-128"/>
              </a:rPr>
              <a:t>。</a:t>
            </a:r>
            <a:endParaRPr lang="en-US" altLang="ja-JP" dirty="0">
              <a:latin typeface="ＭＳ Ｐゴシック" pitchFamily="50" charset="-128"/>
              <a:ea typeface="ＭＳ Ｐゴシック" pitchFamily="50" charset="-128"/>
            </a:endParaRPr>
          </a:p>
        </p:txBody>
      </p:sp>
      <p:sp>
        <p:nvSpPr>
          <p:cNvPr id="4" name="スライド番号プレースホルダー 3"/>
          <p:cNvSpPr>
            <a:spLocks noGrp="1"/>
          </p:cNvSpPr>
          <p:nvPr>
            <p:ph type="sldNum" sz="quarter" idx="12"/>
          </p:nvPr>
        </p:nvSpPr>
        <p:spPr/>
        <p:txBody>
          <a:bodyPr/>
          <a:lstStyle/>
          <a:p>
            <a:pPr>
              <a:defRPr/>
            </a:pPr>
            <a:fld id="{C721EF3B-8582-4A02-A82B-11DAB0CE9406}" type="slidenum">
              <a:rPr lang="ja-JP" altLang="en-US" smtClean="0">
                <a:solidFill>
                  <a:prstClr val="black">
                    <a:tint val="75000"/>
                  </a:prstClr>
                </a:solidFill>
              </a:rPr>
              <a:pPr>
                <a:defRPr/>
              </a:pPr>
              <a:t>20</a:t>
            </a:fld>
            <a:endParaRPr lang="en-US" altLang="ja-JP" dirty="0">
              <a:solidFill>
                <a:prstClr val="black">
                  <a:tint val="75000"/>
                </a:prstClr>
              </a:solidFill>
            </a:endParaRPr>
          </a:p>
        </p:txBody>
      </p:sp>
      <p:sp>
        <p:nvSpPr>
          <p:cNvPr id="6" name="正方形/長方形 5"/>
          <p:cNvSpPr/>
          <p:nvPr/>
        </p:nvSpPr>
        <p:spPr>
          <a:xfrm>
            <a:off x="181036" y="256754"/>
            <a:ext cx="8778239" cy="609398"/>
          </a:xfrm>
          <a:prstGeom prst="rect">
            <a:avLst/>
          </a:prstGeom>
        </p:spPr>
        <p:txBody>
          <a:bodyPr wrap="square">
            <a:spAutoFit/>
          </a:bodyPr>
          <a:lstStyle/>
          <a:p>
            <a:r>
              <a:rPr lang="ja-JP" altLang="en-US" sz="2800" dirty="0" smtClean="0">
                <a:solidFill>
                  <a:prstClr val="black"/>
                </a:solidFill>
                <a:latin typeface="ＭＳ Ｐゴシック" pitchFamily="50" charset="-128"/>
                <a:ea typeface="ＭＳ Ｐゴシック" pitchFamily="50" charset="-128"/>
              </a:rPr>
              <a:t>（</a:t>
            </a:r>
            <a:r>
              <a:rPr lang="en-US" altLang="ja-JP" sz="2800" dirty="0" smtClean="0">
                <a:solidFill>
                  <a:prstClr val="black"/>
                </a:solidFill>
                <a:latin typeface="ＭＳ Ｐゴシック" pitchFamily="50" charset="-128"/>
                <a:ea typeface="ＭＳ Ｐゴシック" pitchFamily="50" charset="-128"/>
              </a:rPr>
              <a:t>3</a:t>
            </a:r>
            <a:r>
              <a:rPr lang="ja-JP" altLang="en-US" sz="2800" dirty="0" smtClean="0">
                <a:solidFill>
                  <a:prstClr val="black"/>
                </a:solidFill>
                <a:latin typeface="ＭＳ Ｐゴシック" pitchFamily="50" charset="-128"/>
                <a:ea typeface="ＭＳ Ｐゴシック" pitchFamily="50" charset="-128"/>
              </a:rPr>
              <a:t>）事例研究 ─ 賃貸マンション退去時の原状回復</a:t>
            </a:r>
            <a:endParaRPr lang="ja-JP" altLang="en-US" sz="2000" dirty="0">
              <a:solidFill>
                <a:prstClr val="black"/>
              </a:solidFill>
              <a:latin typeface="ＭＳ Ｐゴシック" pitchFamily="50" charset="-128"/>
              <a:ea typeface="ＭＳ Ｐゴシック" pitchFamily="50" charset="-128"/>
            </a:endParaRPr>
          </a:p>
        </p:txBody>
      </p:sp>
      <p:sp>
        <p:nvSpPr>
          <p:cNvPr id="5" name="正方形/長方形 4"/>
          <p:cNvSpPr/>
          <p:nvPr/>
        </p:nvSpPr>
        <p:spPr>
          <a:xfrm>
            <a:off x="456973" y="3078467"/>
            <a:ext cx="8040482" cy="2616101"/>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marL="342900" indent="-342900">
              <a:lnSpc>
                <a:spcPct val="100000"/>
              </a:lnSpc>
              <a:spcBef>
                <a:spcPts val="0"/>
              </a:spcBef>
              <a:spcAft>
                <a:spcPts val="600"/>
              </a:spcAft>
              <a:buFont typeface="Wingdings" pitchFamily="2" charset="2"/>
              <a:buChar char="Ø"/>
            </a:pPr>
            <a:r>
              <a:rPr lang="ja-JP" altLang="en-US" sz="2200" dirty="0" smtClean="0">
                <a:solidFill>
                  <a:prstClr val="black"/>
                </a:solidFill>
                <a:latin typeface="ＭＳ Ｐゴシック" pitchFamily="50" charset="-128"/>
                <a:ea typeface="ＭＳ Ｐゴシック" pitchFamily="50" charset="-128"/>
              </a:rPr>
              <a:t>賃借人は、退去時に部屋を原状（借りた当時の状態）に戻して家主に返す義務がある。</a:t>
            </a:r>
            <a:endParaRPr lang="en-US" altLang="ja-JP" sz="2200" dirty="0" smtClean="0">
              <a:solidFill>
                <a:prstClr val="black"/>
              </a:solidFill>
              <a:latin typeface="ＭＳ Ｐゴシック" pitchFamily="50" charset="-128"/>
              <a:ea typeface="ＭＳ Ｐゴシック" pitchFamily="50" charset="-128"/>
            </a:endParaRPr>
          </a:p>
          <a:p>
            <a:pPr marL="342900" indent="-342900">
              <a:lnSpc>
                <a:spcPct val="100000"/>
              </a:lnSpc>
              <a:spcBef>
                <a:spcPts val="0"/>
              </a:spcBef>
              <a:spcAft>
                <a:spcPts val="600"/>
              </a:spcAft>
              <a:buFont typeface="Wingdings" pitchFamily="2" charset="2"/>
              <a:buChar char="Ø"/>
            </a:pPr>
            <a:r>
              <a:rPr lang="ja-JP" altLang="en-US" sz="2200" dirty="0" smtClean="0">
                <a:solidFill>
                  <a:prstClr val="black"/>
                </a:solidFill>
                <a:latin typeface="ＭＳ Ｐゴシック" pitchFamily="50" charset="-128"/>
                <a:ea typeface="ＭＳ Ｐゴシック" pitchFamily="50" charset="-128"/>
              </a:rPr>
              <a:t>ただし、普通に生活していて傷む損耗（畳やクロスの日焼け、建具のゆがみ等）は、家主の負担で修繕するのが原則である。</a:t>
            </a:r>
            <a:endParaRPr lang="en-US" altLang="ja-JP" sz="2200" dirty="0" smtClean="0">
              <a:solidFill>
                <a:prstClr val="black"/>
              </a:solidFill>
              <a:latin typeface="ＭＳ Ｐゴシック" pitchFamily="50" charset="-128"/>
              <a:ea typeface="ＭＳ Ｐゴシック" pitchFamily="50" charset="-128"/>
            </a:endParaRPr>
          </a:p>
          <a:p>
            <a:pPr marL="342900" indent="-342900">
              <a:lnSpc>
                <a:spcPct val="100000"/>
              </a:lnSpc>
              <a:spcBef>
                <a:spcPts val="0"/>
              </a:spcBef>
              <a:spcAft>
                <a:spcPts val="0"/>
              </a:spcAft>
              <a:buFont typeface="Wingdings" pitchFamily="2" charset="2"/>
              <a:buChar char="Ø"/>
            </a:pPr>
            <a:r>
              <a:rPr lang="ja-JP" altLang="en-US" sz="2200" dirty="0">
                <a:solidFill>
                  <a:prstClr val="black"/>
                </a:solidFill>
                <a:latin typeface="ＭＳ Ｐゴシック" pitchFamily="50" charset="-128"/>
                <a:ea typeface="ＭＳ Ｐゴシック" pitchFamily="50" charset="-128"/>
              </a:rPr>
              <a:t>なお</a:t>
            </a:r>
            <a:r>
              <a:rPr lang="ja-JP" altLang="en-US" sz="2200" dirty="0" smtClean="0">
                <a:solidFill>
                  <a:prstClr val="black"/>
                </a:solidFill>
                <a:latin typeface="ＭＳ Ｐゴシック" pitchFamily="50" charset="-128"/>
                <a:ea typeface="ＭＳ Ｐゴシック" pitchFamily="50" charset="-128"/>
              </a:rPr>
              <a:t>、賃貸契約に上記の損耗についても賃借人が負担する旨の特約がある場合は、特約が有効となるため、契約時にどのような特約が付いているか十分な確認が必要。</a:t>
            </a:r>
            <a:endParaRPr lang="ja-JP" altLang="en-US" sz="2200" dirty="0">
              <a:solidFill>
                <a:prstClr val="black"/>
              </a:solidFill>
              <a:latin typeface="ＭＳ Ｐゴシック" pitchFamily="50" charset="-128"/>
              <a:ea typeface="ＭＳ Ｐゴシック" pitchFamily="50" charset="-128"/>
            </a:endParaRPr>
          </a:p>
        </p:txBody>
      </p:sp>
      <p:sp>
        <p:nvSpPr>
          <p:cNvPr id="2" name="テキスト ボックス 1"/>
          <p:cNvSpPr txBox="1"/>
          <p:nvPr/>
        </p:nvSpPr>
        <p:spPr>
          <a:xfrm>
            <a:off x="456973" y="5800437"/>
            <a:ext cx="7241309" cy="424732"/>
          </a:xfrm>
          <a:prstGeom prst="rect">
            <a:avLst/>
          </a:prstGeom>
          <a:noFill/>
        </p:spPr>
        <p:txBody>
          <a:bodyPr wrap="square" rtlCol="0">
            <a:spAutoFit/>
          </a:bodyPr>
          <a:lstStyle/>
          <a:p>
            <a:r>
              <a:rPr kumimoji="1" lang="ja-JP" altLang="en-US" dirty="0" smtClean="0"/>
              <a:t>（参考）国土交通省ＨＰ　「原状回復をめぐるトラブルとガイドライン」</a:t>
            </a:r>
            <a:endParaRPr kumimoji="1" lang="ja-JP" altLang="en-US" dirty="0"/>
          </a:p>
        </p:txBody>
      </p:sp>
    </p:spTree>
    <p:extLst>
      <p:ext uri="{BB962C8B-B14F-4D97-AF65-F5344CB8AC3E}">
        <p14:creationId xmlns:p14="http://schemas.microsoft.com/office/powerpoint/2010/main" val="1115321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08903" y="814994"/>
            <a:ext cx="8461086" cy="3602745"/>
          </a:xfrm>
        </p:spPr>
        <p:txBody>
          <a:bodyPr>
            <a:normAutofit fontScale="70000" lnSpcReduction="20000"/>
          </a:bodyPr>
          <a:lstStyle/>
          <a:p>
            <a:pPr marL="0" indent="0">
              <a:spcBef>
                <a:spcPts val="0"/>
              </a:spcBef>
              <a:spcAft>
                <a:spcPts val="1200"/>
              </a:spcAft>
              <a:buNone/>
            </a:pPr>
            <a:r>
              <a:rPr lang="ja-JP" altLang="en-US" sz="3400" dirty="0" smtClean="0">
                <a:latin typeface="ＭＳ Ｐゴシック" pitchFamily="50" charset="-128"/>
                <a:ea typeface="ＭＳ Ｐゴシック" pitchFamily="50" charset="-128"/>
              </a:rPr>
              <a:t>（事例の</a:t>
            </a:r>
            <a:r>
              <a:rPr lang="ja-JP" altLang="en-US" sz="3400" dirty="0">
                <a:latin typeface="ＭＳ Ｐゴシック" pitchFamily="50" charset="-128"/>
                <a:ea typeface="ＭＳ Ｐゴシック" pitchFamily="50" charset="-128"/>
              </a:rPr>
              <a:t>概要</a:t>
            </a:r>
            <a:r>
              <a:rPr lang="ja-JP" altLang="en-US" sz="3400" dirty="0" smtClean="0">
                <a:latin typeface="ＭＳ Ｐゴシック" pitchFamily="50" charset="-128"/>
                <a:ea typeface="ＭＳ Ｐゴシック" pitchFamily="50" charset="-128"/>
              </a:rPr>
              <a:t>）</a:t>
            </a:r>
            <a:endParaRPr lang="en-US" altLang="ja-JP" sz="3400" dirty="0" smtClean="0">
              <a:latin typeface="ＭＳ Ｐゴシック" pitchFamily="50" charset="-128"/>
              <a:ea typeface="ＭＳ Ｐゴシック" pitchFamily="50" charset="-128"/>
            </a:endParaRPr>
          </a:p>
          <a:p>
            <a:pPr marL="360363" indent="-360363">
              <a:lnSpc>
                <a:spcPct val="120000"/>
              </a:lnSpc>
              <a:spcBef>
                <a:spcPts val="0"/>
              </a:spcBef>
              <a:buFont typeface="Wingdings" pitchFamily="2" charset="2"/>
              <a:buChar char="n"/>
            </a:pPr>
            <a:r>
              <a:rPr lang="ja-JP" altLang="en-US" sz="3100" dirty="0" smtClean="0">
                <a:latin typeface="ＭＳ Ｐゴシック" pitchFamily="50" charset="-128"/>
                <a:ea typeface="ＭＳ Ｐゴシック" pitchFamily="50" charset="-128"/>
              </a:rPr>
              <a:t>突然、スマートフォンに</a:t>
            </a:r>
            <a:r>
              <a:rPr lang="ja-JP" altLang="ja-JP" sz="3100" dirty="0" smtClean="0">
                <a:latin typeface="ＭＳ Ｐゴシック" pitchFamily="50" charset="-128"/>
                <a:ea typeface="ＭＳ Ｐゴシック" pitchFamily="50" charset="-128"/>
              </a:rPr>
              <a:t>「</a:t>
            </a:r>
            <a:r>
              <a:rPr lang="ja-JP" altLang="en-US" sz="3100" dirty="0">
                <a:latin typeface="ＭＳ Ｐゴシック" pitchFamily="50" charset="-128"/>
                <a:ea typeface="ＭＳ Ｐゴシック" pitchFamily="50" charset="-128"/>
              </a:rPr>
              <a:t>有料動画</a:t>
            </a:r>
            <a:r>
              <a:rPr lang="ja-JP" altLang="ja-JP" sz="3100" dirty="0">
                <a:latin typeface="ＭＳ Ｐゴシック" pitchFamily="50" charset="-128"/>
                <a:ea typeface="ＭＳ Ｐゴシック" pitchFamily="50" charset="-128"/>
              </a:rPr>
              <a:t>利用料金未納通知」</a:t>
            </a:r>
            <a:r>
              <a:rPr lang="ja-JP" altLang="ja-JP" sz="3100" dirty="0" smtClean="0">
                <a:latin typeface="ＭＳ Ｐゴシック" pitchFamily="50" charset="-128"/>
                <a:ea typeface="ＭＳ Ｐゴシック" pitchFamily="50" charset="-128"/>
              </a:rPr>
              <a:t>の</a:t>
            </a:r>
            <a:r>
              <a:rPr lang="ja-JP" altLang="en-US" sz="3100" dirty="0" smtClean="0">
                <a:latin typeface="ＭＳ Ｐゴシック" pitchFamily="50" charset="-128"/>
                <a:ea typeface="ＭＳ Ｐゴシック" pitchFamily="50" charset="-128"/>
              </a:rPr>
              <a:t>メッセージ</a:t>
            </a:r>
            <a:r>
              <a:rPr lang="ja-JP" altLang="ja-JP" sz="3100" dirty="0" smtClean="0">
                <a:latin typeface="ＭＳ Ｐゴシック" pitchFamily="50" charset="-128"/>
                <a:ea typeface="ＭＳ Ｐゴシック" pitchFamily="50" charset="-128"/>
              </a:rPr>
              <a:t>が</a:t>
            </a:r>
            <a:r>
              <a:rPr lang="ja-JP" altLang="en-US" sz="3100" dirty="0" smtClean="0">
                <a:latin typeface="ＭＳ Ｐゴシック" pitchFamily="50" charset="-128"/>
                <a:ea typeface="ＭＳ Ｐゴシック" pitchFamily="50" charset="-128"/>
              </a:rPr>
              <a:t>届いた</a:t>
            </a:r>
            <a:r>
              <a:rPr lang="ja-JP" altLang="ja-JP" sz="3100" dirty="0" smtClean="0">
                <a:latin typeface="ＭＳ Ｐゴシック" pitchFamily="50" charset="-128"/>
                <a:ea typeface="ＭＳ Ｐゴシック" pitchFamily="50" charset="-128"/>
              </a:rPr>
              <a:t>。</a:t>
            </a:r>
            <a:r>
              <a:rPr lang="ja-JP" altLang="en-US" sz="3100" dirty="0">
                <a:latin typeface="ＭＳ Ｐゴシック" pitchFamily="50" charset="-128"/>
                <a:ea typeface="ＭＳ Ｐゴシック" pitchFamily="50" charset="-128"/>
              </a:rPr>
              <a:t>覚えがないので記載の電話番号に連絡すると、登録情報を調べるため氏名・生年月日・電話番号</a:t>
            </a:r>
            <a:r>
              <a:rPr lang="ja-JP" altLang="en-US" sz="3100" dirty="0" smtClean="0">
                <a:latin typeface="ＭＳ Ｐゴシック" pitchFamily="50" charset="-128"/>
                <a:ea typeface="ＭＳ Ｐゴシック" pitchFamily="50" charset="-128"/>
              </a:rPr>
              <a:t>を聞かれた</a:t>
            </a:r>
            <a:r>
              <a:rPr lang="ja-JP" altLang="en-US" sz="3100" dirty="0">
                <a:latin typeface="ＭＳ Ｐゴシック" pitchFamily="50" charset="-128"/>
                <a:ea typeface="ＭＳ Ｐゴシック" pitchFamily="50" charset="-128"/>
              </a:rPr>
              <a:t>。「○月○日</a:t>
            </a:r>
            <a:r>
              <a:rPr lang="ja-JP" altLang="en-US" sz="3100" dirty="0" smtClean="0">
                <a:latin typeface="ＭＳ Ｐゴシック" pitchFamily="50" charset="-128"/>
                <a:ea typeface="ＭＳ Ｐゴシック" pitchFamily="50" charset="-128"/>
              </a:rPr>
              <a:t>の利用が</a:t>
            </a:r>
            <a:r>
              <a:rPr lang="ja-JP" altLang="en-US" sz="3100" dirty="0">
                <a:latin typeface="ＭＳ Ｐゴシック" pitchFamily="50" charset="-128"/>
                <a:ea typeface="ＭＳ Ｐゴシック" pitchFamily="50" charset="-128"/>
              </a:rPr>
              <a:t>確認された。本日中に払わなければ身辺調査及び強制執行の法的措置に移行する」と言われ、怖くなった</a:t>
            </a:r>
            <a:r>
              <a:rPr lang="ja-JP" altLang="en-US" sz="3100" dirty="0" smtClean="0">
                <a:latin typeface="ＭＳ Ｐゴシック" pitchFamily="50" charset="-128"/>
                <a:ea typeface="ＭＳ Ｐゴシック" pitchFamily="50" charset="-128"/>
              </a:rPr>
              <a:t>。</a:t>
            </a:r>
            <a:endParaRPr lang="en-US" altLang="ja-JP" sz="3100" dirty="0" smtClean="0">
              <a:latin typeface="ＭＳ Ｐゴシック" pitchFamily="50" charset="-128"/>
              <a:ea typeface="ＭＳ Ｐゴシック" pitchFamily="50" charset="-128"/>
            </a:endParaRPr>
          </a:p>
          <a:p>
            <a:pPr marL="360363" indent="-90488">
              <a:lnSpc>
                <a:spcPct val="120000"/>
              </a:lnSpc>
              <a:spcBef>
                <a:spcPts val="0"/>
              </a:spcBef>
              <a:buNone/>
            </a:pPr>
            <a:r>
              <a:rPr lang="ja-JP" altLang="en-US" sz="3100" dirty="0" smtClean="0">
                <a:latin typeface="ＭＳ Ｐゴシック" pitchFamily="50" charset="-128"/>
                <a:ea typeface="ＭＳ Ｐゴシック" pitchFamily="50" charset="-128"/>
              </a:rPr>
              <a:t> そこで、「</a:t>
            </a:r>
            <a:r>
              <a:rPr lang="ja-JP" altLang="en-US" sz="3100" dirty="0">
                <a:latin typeface="ＭＳ Ｐゴシック" pitchFamily="50" charset="-128"/>
                <a:ea typeface="ＭＳ Ｐゴシック" pitchFamily="50" charset="-128"/>
              </a:rPr>
              <a:t>消費生活センター相談」で検索した</a:t>
            </a:r>
            <a:r>
              <a:rPr lang="en-US" altLang="ja-JP" sz="3100" dirty="0">
                <a:latin typeface="ＭＳ Ｐゴシック" pitchFamily="50" charset="-128"/>
                <a:ea typeface="ＭＳ Ｐゴシック" pitchFamily="50" charset="-128"/>
              </a:rPr>
              <a:t>24</a:t>
            </a:r>
            <a:r>
              <a:rPr lang="ja-JP" altLang="en-US" sz="3100" dirty="0">
                <a:latin typeface="ＭＳ Ｐゴシック" pitchFamily="50" charset="-128"/>
                <a:ea typeface="ＭＳ Ｐゴシック" pitchFamily="50" charset="-128"/>
              </a:rPr>
              <a:t>時間対応の無料相談窓口に</a:t>
            </a:r>
            <a:r>
              <a:rPr lang="ja-JP" altLang="en-US" sz="3100" dirty="0" smtClean="0">
                <a:latin typeface="ＭＳ Ｐゴシック" pitchFamily="50" charset="-128"/>
                <a:ea typeface="ＭＳ Ｐゴシック" pitchFamily="50" charset="-128"/>
              </a:rPr>
              <a:t>電話した</a:t>
            </a:r>
            <a:r>
              <a:rPr lang="ja-JP" altLang="en-US" sz="3100" dirty="0">
                <a:latin typeface="ＭＳ Ｐゴシック" pitchFamily="50" charset="-128"/>
                <a:ea typeface="ＭＳ Ｐゴシック" pitchFamily="50" charset="-128"/>
              </a:rPr>
              <a:t>。すると「このままでは個人情報が悪用される。当所で調査すれば解決できる」と言われ、依頼したら</a:t>
            </a:r>
            <a:r>
              <a:rPr lang="ja-JP" altLang="en-US" sz="3100" dirty="0" smtClean="0">
                <a:latin typeface="ＭＳ Ｐゴシック" pitchFamily="50" charset="-128"/>
                <a:ea typeface="ＭＳ Ｐゴシック" pitchFamily="50" charset="-128"/>
              </a:rPr>
              <a:t>コンサルティング料</a:t>
            </a:r>
            <a:r>
              <a:rPr lang="en-US" altLang="ja-JP" sz="3100" dirty="0" smtClean="0">
                <a:latin typeface="ＭＳ Ｐゴシック" pitchFamily="50" charset="-128"/>
                <a:ea typeface="ＭＳ Ｐゴシック" pitchFamily="50" charset="-128"/>
              </a:rPr>
              <a:t>54,000</a:t>
            </a:r>
            <a:r>
              <a:rPr lang="ja-JP" altLang="en-US" sz="3100" dirty="0">
                <a:latin typeface="ＭＳ Ｐゴシック" pitchFamily="50" charset="-128"/>
                <a:ea typeface="ＭＳ Ｐゴシック" pitchFamily="50" charset="-128"/>
              </a:rPr>
              <a:t>円を請求された</a:t>
            </a:r>
            <a:r>
              <a:rPr lang="ja-JP" altLang="en-US" sz="3100" dirty="0" smtClean="0">
                <a:latin typeface="ＭＳ Ｐゴシック" pitchFamily="50" charset="-128"/>
                <a:ea typeface="ＭＳ Ｐゴシック" pitchFamily="50" charset="-128"/>
              </a:rPr>
              <a:t>。</a:t>
            </a:r>
            <a:endParaRPr lang="en-US" altLang="ja-JP" sz="3100" dirty="0" smtClean="0">
              <a:latin typeface="ＭＳ Ｐゴシック" pitchFamily="50" charset="-128"/>
              <a:ea typeface="ＭＳ Ｐゴシック" pitchFamily="50" charset="-128"/>
            </a:endParaRPr>
          </a:p>
        </p:txBody>
      </p:sp>
      <p:sp>
        <p:nvSpPr>
          <p:cNvPr id="4" name="スライド番号プレースホルダー 3"/>
          <p:cNvSpPr>
            <a:spLocks noGrp="1"/>
          </p:cNvSpPr>
          <p:nvPr>
            <p:ph type="sldNum" sz="quarter" idx="12"/>
          </p:nvPr>
        </p:nvSpPr>
        <p:spPr/>
        <p:txBody>
          <a:bodyPr/>
          <a:lstStyle/>
          <a:p>
            <a:pPr>
              <a:defRPr/>
            </a:pPr>
            <a:fld id="{C721EF3B-8582-4A02-A82B-11DAB0CE9406}" type="slidenum">
              <a:rPr lang="ja-JP" altLang="en-US" smtClean="0">
                <a:solidFill>
                  <a:prstClr val="black">
                    <a:tint val="75000"/>
                  </a:prstClr>
                </a:solidFill>
              </a:rPr>
              <a:pPr>
                <a:defRPr/>
              </a:pPr>
              <a:t>21</a:t>
            </a:fld>
            <a:endParaRPr lang="en-US" altLang="ja-JP" dirty="0">
              <a:solidFill>
                <a:prstClr val="black">
                  <a:tint val="75000"/>
                </a:prstClr>
              </a:solidFill>
            </a:endParaRPr>
          </a:p>
        </p:txBody>
      </p:sp>
      <p:sp>
        <p:nvSpPr>
          <p:cNvPr id="6" name="正方形/長方形 5"/>
          <p:cNvSpPr/>
          <p:nvPr/>
        </p:nvSpPr>
        <p:spPr>
          <a:xfrm>
            <a:off x="181036" y="136682"/>
            <a:ext cx="8778239" cy="609398"/>
          </a:xfrm>
          <a:prstGeom prst="rect">
            <a:avLst/>
          </a:prstGeom>
        </p:spPr>
        <p:txBody>
          <a:bodyPr wrap="square">
            <a:spAutoFit/>
          </a:bodyPr>
          <a:lstStyle/>
          <a:p>
            <a:r>
              <a:rPr lang="ja-JP" altLang="en-US" sz="2800" dirty="0" smtClean="0">
                <a:solidFill>
                  <a:prstClr val="black"/>
                </a:solidFill>
                <a:latin typeface="ＭＳ Ｐゴシック" pitchFamily="50" charset="-128"/>
                <a:ea typeface="ＭＳ Ｐゴシック" pitchFamily="50" charset="-128"/>
              </a:rPr>
              <a:t>（</a:t>
            </a:r>
            <a:r>
              <a:rPr lang="en-US" altLang="ja-JP" sz="2800" dirty="0" smtClean="0">
                <a:solidFill>
                  <a:prstClr val="black"/>
                </a:solidFill>
                <a:latin typeface="ＭＳ Ｐゴシック" pitchFamily="50" charset="-128"/>
                <a:ea typeface="ＭＳ Ｐゴシック" pitchFamily="50" charset="-128"/>
              </a:rPr>
              <a:t>4</a:t>
            </a:r>
            <a:r>
              <a:rPr lang="ja-JP" altLang="en-US" sz="2800" dirty="0" smtClean="0">
                <a:solidFill>
                  <a:prstClr val="black"/>
                </a:solidFill>
                <a:latin typeface="ＭＳ Ｐゴシック" pitchFamily="50" charset="-128"/>
                <a:ea typeface="ＭＳ Ｐゴシック" pitchFamily="50" charset="-128"/>
              </a:rPr>
              <a:t>）事例研究 ─ 架空請求・二次被害</a:t>
            </a:r>
            <a:endParaRPr lang="ja-JP" altLang="en-US" sz="2000" dirty="0">
              <a:solidFill>
                <a:prstClr val="black"/>
              </a:solidFill>
              <a:latin typeface="ＭＳ Ｐゴシック" pitchFamily="50" charset="-128"/>
              <a:ea typeface="ＭＳ Ｐゴシック" pitchFamily="50" charset="-128"/>
            </a:endParaRPr>
          </a:p>
        </p:txBody>
      </p:sp>
      <p:sp>
        <p:nvSpPr>
          <p:cNvPr id="5" name="正方形/長方形 4"/>
          <p:cNvSpPr/>
          <p:nvPr/>
        </p:nvSpPr>
        <p:spPr>
          <a:xfrm>
            <a:off x="549914" y="4704067"/>
            <a:ext cx="8040482" cy="1523494"/>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marL="342900" indent="-342900">
              <a:lnSpc>
                <a:spcPct val="100000"/>
              </a:lnSpc>
              <a:spcBef>
                <a:spcPts val="0"/>
              </a:spcBef>
              <a:spcAft>
                <a:spcPts val="600"/>
              </a:spcAft>
              <a:buFont typeface="Wingdings" pitchFamily="2" charset="2"/>
              <a:buChar char="Ø"/>
            </a:pPr>
            <a:r>
              <a:rPr lang="ja-JP" altLang="en-US" sz="2200" dirty="0" smtClean="0">
                <a:solidFill>
                  <a:prstClr val="black"/>
                </a:solidFill>
                <a:latin typeface="ＭＳ Ｐゴシック" pitchFamily="50" charset="-128"/>
                <a:ea typeface="ＭＳ Ｐゴシック" pitchFamily="50" charset="-128"/>
              </a:rPr>
              <a:t>身に覚えのない請求には応対しない。</a:t>
            </a:r>
            <a:endParaRPr lang="en-US" altLang="ja-JP" sz="2200" dirty="0" smtClean="0">
              <a:solidFill>
                <a:prstClr val="black"/>
              </a:solidFill>
              <a:latin typeface="ＭＳ Ｐゴシック" pitchFamily="50" charset="-128"/>
              <a:ea typeface="ＭＳ Ｐゴシック" pitchFamily="50" charset="-128"/>
            </a:endParaRPr>
          </a:p>
          <a:p>
            <a:pPr marL="342900" indent="-342900">
              <a:lnSpc>
                <a:spcPct val="100000"/>
              </a:lnSpc>
              <a:spcBef>
                <a:spcPts val="0"/>
              </a:spcBef>
              <a:spcAft>
                <a:spcPts val="0"/>
              </a:spcAft>
              <a:buFont typeface="Wingdings" pitchFamily="2" charset="2"/>
              <a:buChar char="Ø"/>
            </a:pPr>
            <a:r>
              <a:rPr lang="ja-JP" altLang="en-US" sz="2200" dirty="0" smtClean="0">
                <a:solidFill>
                  <a:prstClr val="black"/>
                </a:solidFill>
                <a:latin typeface="ＭＳ Ｐゴシック" pitchFamily="50" charset="-128"/>
                <a:ea typeface="ＭＳ Ｐゴシック" pitchFamily="50" charset="-128"/>
              </a:rPr>
              <a:t>相談窓口をネットで検索すると、トップに探偵業者等が出てくることが多いので要注意。公的な消費生活センターの窓口であることを十分確認して連絡すること。</a:t>
            </a:r>
            <a:endParaRPr lang="ja-JP" altLang="en-US" sz="2200" dirty="0">
              <a:solidFill>
                <a:prstClr val="black"/>
              </a:solidFill>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4182762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94987" y="972013"/>
            <a:ext cx="8461086" cy="3230532"/>
          </a:xfrm>
        </p:spPr>
        <p:txBody>
          <a:bodyPr>
            <a:normAutofit fontScale="92500" lnSpcReduction="10000"/>
          </a:bodyPr>
          <a:lstStyle/>
          <a:p>
            <a:pPr marL="0" indent="0">
              <a:spcBef>
                <a:spcPts val="0"/>
              </a:spcBef>
              <a:spcAft>
                <a:spcPts val="1200"/>
              </a:spcAft>
              <a:buNone/>
            </a:pPr>
            <a:r>
              <a:rPr lang="ja-JP" altLang="en-US" dirty="0" smtClean="0">
                <a:latin typeface="ＭＳ Ｐゴシック" pitchFamily="50" charset="-128"/>
                <a:ea typeface="ＭＳ Ｐゴシック" pitchFamily="50" charset="-128"/>
              </a:rPr>
              <a:t>（事例の</a:t>
            </a:r>
            <a:r>
              <a:rPr lang="ja-JP" altLang="en-US" dirty="0">
                <a:latin typeface="ＭＳ Ｐゴシック" pitchFamily="50" charset="-128"/>
                <a:ea typeface="ＭＳ Ｐゴシック" pitchFamily="50" charset="-128"/>
              </a:rPr>
              <a:t>概要</a:t>
            </a:r>
            <a:r>
              <a:rPr lang="ja-JP" altLang="en-US" dirty="0" smtClean="0">
                <a:latin typeface="ＭＳ Ｐゴシック" pitchFamily="50" charset="-128"/>
                <a:ea typeface="ＭＳ Ｐゴシック" pitchFamily="50" charset="-128"/>
              </a:rPr>
              <a:t>）</a:t>
            </a:r>
            <a:endParaRPr lang="en-US" altLang="ja-JP" dirty="0" smtClean="0">
              <a:latin typeface="ＭＳ Ｐゴシック" pitchFamily="50" charset="-128"/>
              <a:ea typeface="ＭＳ Ｐゴシック" pitchFamily="50" charset="-128"/>
            </a:endParaRPr>
          </a:p>
          <a:p>
            <a:pPr marL="534988" indent="-360363">
              <a:lnSpc>
                <a:spcPct val="120000"/>
              </a:lnSpc>
              <a:spcBef>
                <a:spcPts val="0"/>
              </a:spcBef>
              <a:buFont typeface="Wingdings" pitchFamily="2" charset="2"/>
              <a:buChar char="n"/>
            </a:pPr>
            <a:r>
              <a:rPr lang="ja-JP" altLang="en-US" dirty="0" smtClean="0">
                <a:latin typeface="ＭＳ Ｐゴシック" pitchFamily="50" charset="-128"/>
                <a:ea typeface="ＭＳ Ｐゴシック" pitchFamily="50" charset="-128"/>
              </a:rPr>
              <a:t>ＳＮＳで知り合った人と食事</a:t>
            </a:r>
            <a:r>
              <a:rPr lang="ja-JP" altLang="en-US" dirty="0">
                <a:latin typeface="ＭＳ Ｐゴシック" pitchFamily="50" charset="-128"/>
                <a:ea typeface="ＭＳ Ｐゴシック" pitchFamily="50" charset="-128"/>
              </a:rPr>
              <a:t>をしているうちに起業の話になった。</a:t>
            </a:r>
            <a:r>
              <a:rPr lang="ja-JP" altLang="en-US" dirty="0" smtClean="0">
                <a:latin typeface="ＭＳ Ｐゴシック" pitchFamily="50" charset="-128"/>
                <a:ea typeface="ＭＳ Ｐゴシック" pitchFamily="50" charset="-128"/>
              </a:rPr>
              <a:t>そこにネットビジネスで成功しているという</a:t>
            </a:r>
            <a:r>
              <a:rPr lang="ja-JP" altLang="en-US" dirty="0">
                <a:latin typeface="ＭＳ Ｐゴシック" pitchFamily="50" charset="-128"/>
                <a:ea typeface="ＭＳ Ｐゴシック" pitchFamily="50" charset="-128"/>
              </a:rPr>
              <a:t>知人</a:t>
            </a:r>
            <a:r>
              <a:rPr lang="ja-JP" altLang="en-US" dirty="0" smtClean="0">
                <a:latin typeface="ＭＳ Ｐゴシック" pitchFamily="50" charset="-128"/>
                <a:ea typeface="ＭＳ Ｐゴシック" pitchFamily="50" charset="-128"/>
              </a:rPr>
              <a:t>の幼なじみが</a:t>
            </a:r>
            <a:r>
              <a:rPr lang="ja-JP" altLang="en-US" dirty="0">
                <a:latin typeface="ＭＳ Ｐゴシック" pitchFamily="50" charset="-128"/>
                <a:ea typeface="ＭＳ Ｐゴシック" pitchFamily="50" charset="-128"/>
              </a:rPr>
              <a:t>合流</a:t>
            </a:r>
            <a:r>
              <a:rPr lang="ja-JP" altLang="en-US" dirty="0" smtClean="0">
                <a:latin typeface="ＭＳ Ｐゴシック" pitchFamily="50" charset="-128"/>
                <a:ea typeface="ＭＳ Ｐゴシック" pitchFamily="50" charset="-128"/>
              </a:rPr>
              <a:t>した。簡単に儲かる方法を教えるというのでコンサルティング</a:t>
            </a:r>
            <a:r>
              <a:rPr lang="ja-JP" altLang="en-US" dirty="0">
                <a:latin typeface="ＭＳ Ｐゴシック" pitchFamily="50" charset="-128"/>
                <a:ea typeface="ＭＳ Ｐゴシック" pitchFamily="50" charset="-128"/>
              </a:rPr>
              <a:t>委託契約を</a:t>
            </a:r>
            <a:r>
              <a:rPr lang="ja-JP" altLang="en-US" dirty="0" smtClean="0">
                <a:latin typeface="ＭＳ Ｐゴシック" pitchFamily="50" charset="-128"/>
                <a:ea typeface="ＭＳ Ｐゴシック" pitchFamily="50" charset="-128"/>
              </a:rPr>
              <a:t>し、契約料の</a:t>
            </a:r>
            <a:r>
              <a:rPr lang="en-US" altLang="ja-JP" dirty="0" smtClean="0">
                <a:latin typeface="ＭＳ Ｐゴシック" pitchFamily="50" charset="-128"/>
                <a:ea typeface="ＭＳ Ｐゴシック" pitchFamily="50" charset="-128"/>
              </a:rPr>
              <a:t>10</a:t>
            </a:r>
            <a:r>
              <a:rPr lang="ja-JP" altLang="en-US" dirty="0" smtClean="0">
                <a:latin typeface="ＭＳ Ｐゴシック" pitchFamily="50" charset="-128"/>
                <a:ea typeface="ＭＳ Ｐゴシック" pitchFamily="50" charset="-128"/>
              </a:rPr>
              <a:t>万円は消費者金融に連れていかれて支払った。ビジネスに役立つという情報商材はすぐにスマートフォンに届いたが、内容が不明確であった。解約したいとメールしたが断られた。相手</a:t>
            </a:r>
            <a:r>
              <a:rPr lang="ja-JP" altLang="en-US" dirty="0">
                <a:latin typeface="ＭＳ Ｐゴシック" pitchFamily="50" charset="-128"/>
                <a:ea typeface="ＭＳ Ｐゴシック" pitchFamily="50" charset="-128"/>
              </a:rPr>
              <a:t>の</a:t>
            </a:r>
            <a:r>
              <a:rPr lang="ja-JP" altLang="en-US" dirty="0" smtClean="0">
                <a:latin typeface="ＭＳ Ｐゴシック" pitchFamily="50" charset="-128"/>
                <a:ea typeface="ＭＳ Ｐゴシック" pitchFamily="50" charset="-128"/>
              </a:rPr>
              <a:t>連絡先はＳＮＳ</a:t>
            </a:r>
            <a:r>
              <a:rPr lang="ja-JP" altLang="en-US" dirty="0">
                <a:latin typeface="ＭＳ Ｐゴシック" pitchFamily="50" charset="-128"/>
                <a:ea typeface="ＭＳ Ｐゴシック" pitchFamily="50" charset="-128"/>
              </a:rPr>
              <a:t>のアカウントしかわからない</a:t>
            </a:r>
            <a:r>
              <a:rPr lang="ja-JP" altLang="en-US" dirty="0" smtClean="0">
                <a:latin typeface="ＭＳ Ｐゴシック" pitchFamily="50" charset="-128"/>
                <a:ea typeface="ＭＳ Ｐゴシック" pitchFamily="50" charset="-128"/>
              </a:rPr>
              <a:t>。</a:t>
            </a:r>
            <a:endParaRPr lang="en-US" altLang="ja-JP" dirty="0" smtClean="0">
              <a:latin typeface="ＭＳ Ｐゴシック" pitchFamily="50" charset="-128"/>
              <a:ea typeface="ＭＳ Ｐゴシック" pitchFamily="50" charset="-128"/>
            </a:endParaRPr>
          </a:p>
          <a:p>
            <a:pPr marL="534988" indent="-360363">
              <a:lnSpc>
                <a:spcPct val="120000"/>
              </a:lnSpc>
              <a:spcBef>
                <a:spcPts val="0"/>
              </a:spcBef>
              <a:buFont typeface="Wingdings" pitchFamily="2" charset="2"/>
              <a:buChar char="n"/>
            </a:pPr>
            <a:endParaRPr lang="en-US" altLang="ja-JP" dirty="0" smtClean="0">
              <a:latin typeface="ＭＳ Ｐゴシック" pitchFamily="50" charset="-128"/>
              <a:ea typeface="ＭＳ Ｐゴシック" pitchFamily="50" charset="-128"/>
            </a:endParaRPr>
          </a:p>
        </p:txBody>
      </p:sp>
      <p:sp>
        <p:nvSpPr>
          <p:cNvPr id="4" name="スライド番号プレースホルダー 3"/>
          <p:cNvSpPr>
            <a:spLocks noGrp="1"/>
          </p:cNvSpPr>
          <p:nvPr>
            <p:ph type="sldNum" sz="quarter" idx="12"/>
          </p:nvPr>
        </p:nvSpPr>
        <p:spPr/>
        <p:txBody>
          <a:bodyPr/>
          <a:lstStyle/>
          <a:p>
            <a:pPr>
              <a:defRPr/>
            </a:pPr>
            <a:fld id="{C721EF3B-8582-4A02-A82B-11DAB0CE9406}" type="slidenum">
              <a:rPr lang="ja-JP" altLang="en-US" smtClean="0">
                <a:solidFill>
                  <a:prstClr val="black">
                    <a:tint val="75000"/>
                  </a:prstClr>
                </a:solidFill>
              </a:rPr>
              <a:pPr>
                <a:defRPr/>
              </a:pPr>
              <a:t>22</a:t>
            </a:fld>
            <a:endParaRPr lang="en-US" altLang="ja-JP" dirty="0">
              <a:solidFill>
                <a:prstClr val="black">
                  <a:tint val="75000"/>
                </a:prstClr>
              </a:solidFill>
            </a:endParaRPr>
          </a:p>
        </p:txBody>
      </p:sp>
      <p:sp>
        <p:nvSpPr>
          <p:cNvPr id="6" name="正方形/長方形 5"/>
          <p:cNvSpPr/>
          <p:nvPr/>
        </p:nvSpPr>
        <p:spPr>
          <a:xfrm>
            <a:off x="181036" y="256754"/>
            <a:ext cx="8778239" cy="609398"/>
          </a:xfrm>
          <a:prstGeom prst="rect">
            <a:avLst/>
          </a:prstGeom>
        </p:spPr>
        <p:txBody>
          <a:bodyPr wrap="square">
            <a:spAutoFit/>
          </a:bodyPr>
          <a:lstStyle/>
          <a:p>
            <a:r>
              <a:rPr lang="ja-JP" altLang="en-US" sz="2800" dirty="0" smtClean="0">
                <a:solidFill>
                  <a:prstClr val="black"/>
                </a:solidFill>
                <a:latin typeface="ＭＳ Ｐゴシック" pitchFamily="50" charset="-128"/>
                <a:ea typeface="ＭＳ Ｐゴシック" pitchFamily="50" charset="-128"/>
              </a:rPr>
              <a:t>（</a:t>
            </a:r>
            <a:r>
              <a:rPr lang="en-US" altLang="ja-JP" sz="2800" dirty="0" smtClean="0">
                <a:solidFill>
                  <a:prstClr val="black"/>
                </a:solidFill>
                <a:latin typeface="ＭＳ Ｐゴシック" pitchFamily="50" charset="-128"/>
                <a:ea typeface="ＭＳ Ｐゴシック" pitchFamily="50" charset="-128"/>
              </a:rPr>
              <a:t>5</a:t>
            </a:r>
            <a:r>
              <a:rPr lang="ja-JP" altLang="en-US" sz="2800" dirty="0" smtClean="0">
                <a:solidFill>
                  <a:prstClr val="black"/>
                </a:solidFill>
                <a:latin typeface="ＭＳ Ｐゴシック" pitchFamily="50" charset="-128"/>
                <a:ea typeface="ＭＳ Ｐゴシック" pitchFamily="50" charset="-128"/>
              </a:rPr>
              <a:t>）</a:t>
            </a:r>
            <a:r>
              <a:rPr lang="ja-JP" altLang="en-US" sz="2800" dirty="0" smtClean="0">
                <a:solidFill>
                  <a:prstClr val="black"/>
                </a:solidFill>
                <a:latin typeface="ＭＳ Ｐゴシック" pitchFamily="50" charset="-128"/>
                <a:ea typeface="ＭＳ Ｐゴシック" pitchFamily="50" charset="-128"/>
              </a:rPr>
              <a:t>事例研究 ─ 知人からの勧誘</a:t>
            </a:r>
            <a:endParaRPr lang="ja-JP" altLang="en-US" sz="2000" dirty="0">
              <a:solidFill>
                <a:prstClr val="black"/>
              </a:solidFill>
              <a:latin typeface="ＭＳ Ｐゴシック" pitchFamily="50" charset="-128"/>
              <a:ea typeface="ＭＳ Ｐゴシック" pitchFamily="50" charset="-128"/>
            </a:endParaRPr>
          </a:p>
        </p:txBody>
      </p:sp>
      <p:sp>
        <p:nvSpPr>
          <p:cNvPr id="5" name="正方形/長方形 4"/>
          <p:cNvSpPr/>
          <p:nvPr/>
        </p:nvSpPr>
        <p:spPr>
          <a:xfrm>
            <a:off x="505289" y="4512896"/>
            <a:ext cx="8040482" cy="1523494"/>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marL="342900" indent="-342900">
              <a:lnSpc>
                <a:spcPct val="100000"/>
              </a:lnSpc>
              <a:spcBef>
                <a:spcPts val="0"/>
              </a:spcBef>
              <a:spcAft>
                <a:spcPts val="600"/>
              </a:spcAft>
              <a:buFont typeface="Wingdings" pitchFamily="2" charset="2"/>
              <a:buChar char="Ø"/>
            </a:pPr>
            <a:r>
              <a:rPr lang="ja-JP" altLang="en-US" sz="2200" dirty="0" smtClean="0">
                <a:solidFill>
                  <a:prstClr val="black"/>
                </a:solidFill>
                <a:latin typeface="ＭＳ Ｐゴシック" pitchFamily="50" charset="-128"/>
                <a:ea typeface="ＭＳ Ｐゴシック" pitchFamily="50" charset="-128"/>
              </a:rPr>
              <a:t>目的は営業のためであり、原則として消費者契約とみなされないので要注意。</a:t>
            </a:r>
            <a:endParaRPr lang="en-US" altLang="ja-JP" sz="2200" dirty="0" smtClean="0">
              <a:solidFill>
                <a:prstClr val="black"/>
              </a:solidFill>
              <a:latin typeface="ＭＳ Ｐゴシック" pitchFamily="50" charset="-128"/>
              <a:ea typeface="ＭＳ Ｐゴシック" pitchFamily="50" charset="-128"/>
            </a:endParaRPr>
          </a:p>
          <a:p>
            <a:pPr marL="342900" indent="-342900">
              <a:lnSpc>
                <a:spcPct val="100000"/>
              </a:lnSpc>
              <a:spcBef>
                <a:spcPts val="0"/>
              </a:spcBef>
              <a:spcAft>
                <a:spcPts val="600"/>
              </a:spcAft>
              <a:buFont typeface="Wingdings" pitchFamily="2" charset="2"/>
              <a:buChar char="Ø"/>
            </a:pPr>
            <a:r>
              <a:rPr lang="ja-JP" altLang="en-US" sz="2200" dirty="0" smtClean="0">
                <a:solidFill>
                  <a:prstClr val="black"/>
                </a:solidFill>
                <a:latin typeface="ＭＳ Ｐゴシック" pitchFamily="50" charset="-128"/>
                <a:ea typeface="ＭＳ Ｐゴシック" pitchFamily="50" charset="-128"/>
              </a:rPr>
              <a:t>契約前に相手の身元を確認することが大切。また、キャッシングを促された</a:t>
            </a:r>
            <a:r>
              <a:rPr lang="ja-JP" altLang="en-US" sz="2200" dirty="0">
                <a:solidFill>
                  <a:prstClr val="black"/>
                </a:solidFill>
                <a:latin typeface="ＭＳ Ｐゴシック" pitchFamily="50" charset="-128"/>
                <a:ea typeface="ＭＳ Ｐゴシック" pitchFamily="50" charset="-128"/>
              </a:rPr>
              <a:t>時点で「おかしい」と気付くこと</a:t>
            </a:r>
            <a:r>
              <a:rPr lang="ja-JP" altLang="en-US" sz="2200" dirty="0" smtClean="0">
                <a:solidFill>
                  <a:prstClr val="black"/>
                </a:solidFill>
                <a:latin typeface="ＭＳ Ｐゴシック" pitchFamily="50" charset="-128"/>
                <a:ea typeface="ＭＳ Ｐゴシック" pitchFamily="50" charset="-128"/>
              </a:rPr>
              <a:t>。</a:t>
            </a:r>
            <a:endParaRPr lang="ja-JP" altLang="en-US" sz="2200" dirty="0">
              <a:solidFill>
                <a:prstClr val="black"/>
              </a:solidFill>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861425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94987" y="972013"/>
            <a:ext cx="8461086" cy="3230532"/>
          </a:xfrm>
        </p:spPr>
        <p:txBody>
          <a:bodyPr>
            <a:normAutofit lnSpcReduction="10000"/>
          </a:bodyPr>
          <a:lstStyle/>
          <a:p>
            <a:pPr marL="0" indent="0">
              <a:spcBef>
                <a:spcPts val="0"/>
              </a:spcBef>
              <a:spcAft>
                <a:spcPts val="1200"/>
              </a:spcAft>
              <a:buNone/>
            </a:pPr>
            <a:r>
              <a:rPr lang="ja-JP" altLang="en-US" dirty="0" smtClean="0">
                <a:latin typeface="ＭＳ Ｐゴシック" pitchFamily="50" charset="-128"/>
                <a:ea typeface="ＭＳ Ｐゴシック" pitchFamily="50" charset="-128"/>
              </a:rPr>
              <a:t>（事例の</a:t>
            </a:r>
            <a:r>
              <a:rPr lang="ja-JP" altLang="en-US" dirty="0">
                <a:latin typeface="ＭＳ Ｐゴシック" pitchFamily="50" charset="-128"/>
                <a:ea typeface="ＭＳ Ｐゴシック" pitchFamily="50" charset="-128"/>
              </a:rPr>
              <a:t>概要</a:t>
            </a:r>
            <a:r>
              <a:rPr lang="ja-JP" altLang="en-US" dirty="0" smtClean="0">
                <a:latin typeface="ＭＳ Ｐゴシック" pitchFamily="50" charset="-128"/>
                <a:ea typeface="ＭＳ Ｐゴシック" pitchFamily="50" charset="-128"/>
              </a:rPr>
              <a:t>）</a:t>
            </a:r>
            <a:endParaRPr lang="en-US" altLang="ja-JP" dirty="0" smtClean="0">
              <a:latin typeface="ＭＳ Ｐゴシック" pitchFamily="50" charset="-128"/>
              <a:ea typeface="ＭＳ Ｐゴシック" pitchFamily="50" charset="-128"/>
            </a:endParaRPr>
          </a:p>
          <a:p>
            <a:pPr marL="534988" indent="-360363">
              <a:lnSpc>
                <a:spcPct val="110000"/>
              </a:lnSpc>
              <a:spcBef>
                <a:spcPts val="0"/>
              </a:spcBef>
              <a:buFont typeface="Wingdings" pitchFamily="2" charset="2"/>
              <a:buChar char="n"/>
            </a:pPr>
            <a:r>
              <a:rPr lang="ja-JP" altLang="en-US" dirty="0">
                <a:latin typeface="ＭＳ Ｐゴシック" pitchFamily="50" charset="-128"/>
                <a:ea typeface="ＭＳ Ｐゴシック" pitchFamily="50" charset="-128"/>
              </a:rPr>
              <a:t>スマートフォンで無料動画を再生した</a:t>
            </a:r>
            <a:r>
              <a:rPr lang="ja-JP" altLang="en-US" dirty="0" smtClean="0">
                <a:latin typeface="ＭＳ Ｐゴシック" pitchFamily="50" charset="-128"/>
                <a:ea typeface="ＭＳ Ｐゴシック" pitchFamily="50" charset="-128"/>
              </a:rPr>
              <a:t>とたん登録</a:t>
            </a:r>
            <a:r>
              <a:rPr lang="ja-JP" altLang="en-US" dirty="0">
                <a:latin typeface="ＭＳ Ｐゴシック" pitchFamily="50" charset="-128"/>
                <a:ea typeface="ＭＳ Ｐゴシック" pitchFamily="50" charset="-128"/>
              </a:rPr>
              <a:t>完了画面になり、</a:t>
            </a:r>
            <a:r>
              <a:rPr lang="en-US" altLang="ja-JP" dirty="0">
                <a:latin typeface="ＭＳ Ｐゴシック" pitchFamily="50" charset="-128"/>
                <a:ea typeface="ＭＳ Ｐゴシック" pitchFamily="50" charset="-128"/>
              </a:rPr>
              <a:t>12</a:t>
            </a:r>
            <a:r>
              <a:rPr lang="ja-JP" altLang="en-US" dirty="0">
                <a:latin typeface="ＭＳ Ｐゴシック" pitchFamily="50" charset="-128"/>
                <a:ea typeface="ＭＳ Ｐゴシック" pitchFamily="50" charset="-128"/>
              </a:rPr>
              <a:t>万円を請求された</a:t>
            </a:r>
            <a:r>
              <a:rPr lang="ja-JP" altLang="en-US" dirty="0" smtClean="0">
                <a:latin typeface="ＭＳ Ｐゴシック" pitchFamily="50" charset="-128"/>
                <a:ea typeface="ＭＳ Ｐゴシック" pitchFamily="50" charset="-128"/>
              </a:rPr>
              <a:t>。すぐに「</a:t>
            </a:r>
            <a:r>
              <a:rPr lang="ja-JP" altLang="en-US" dirty="0">
                <a:latin typeface="ＭＳ Ｐゴシック" pitchFamily="50" charset="-128"/>
                <a:ea typeface="ＭＳ Ｐゴシック" pitchFamily="50" charset="-128"/>
              </a:rPr>
              <a:t>誤作動はこちら」をタップして退会メールを送ったが、「退会処理ができません」と返信がきたので電話をかけた。</a:t>
            </a:r>
            <a:r>
              <a:rPr lang="ja-JP" altLang="en-US" dirty="0" smtClean="0">
                <a:latin typeface="ＭＳ Ｐゴシック" pitchFamily="50" charset="-128"/>
                <a:ea typeface="ＭＳ Ｐゴシック" pitchFamily="50" charset="-128"/>
              </a:rPr>
              <a:t>退会したい旨を</a:t>
            </a:r>
            <a:r>
              <a:rPr lang="ja-JP" altLang="en-US" dirty="0">
                <a:latin typeface="ＭＳ Ｐゴシック" pitchFamily="50" charset="-128"/>
                <a:ea typeface="ＭＳ Ｐゴシック" pitchFamily="50" charset="-128"/>
              </a:rPr>
              <a:t>伝えた</a:t>
            </a:r>
            <a:r>
              <a:rPr lang="ja-JP" altLang="en-US" dirty="0" smtClean="0">
                <a:latin typeface="ＭＳ Ｐゴシック" pitchFamily="50" charset="-128"/>
                <a:ea typeface="ＭＳ Ｐゴシック" pitchFamily="50" charset="-128"/>
              </a:rPr>
              <a:t>ところ、「一旦登録料を</a:t>
            </a:r>
            <a:r>
              <a:rPr lang="ja-JP" altLang="en-US" dirty="0">
                <a:latin typeface="ＭＳ Ｐゴシック" pitchFamily="50" charset="-128"/>
                <a:ea typeface="ＭＳ Ｐゴシック" pitchFamily="50" charset="-128"/>
              </a:rPr>
              <a:t>払わなければ退会できないが</a:t>
            </a:r>
            <a:r>
              <a:rPr lang="ja-JP" altLang="en-US" dirty="0" smtClean="0">
                <a:latin typeface="ＭＳ Ｐゴシック" pitchFamily="50" charset="-128"/>
                <a:ea typeface="ＭＳ Ｐゴシック" pitchFamily="50" charset="-128"/>
              </a:rPr>
              <a:t>、今日の午前中</a:t>
            </a:r>
            <a:r>
              <a:rPr lang="ja-JP" altLang="en-US" dirty="0">
                <a:latin typeface="ＭＳ Ｐゴシック" pitchFamily="50" charset="-128"/>
                <a:ea typeface="ＭＳ Ｐゴシック" pitchFamily="50" charset="-128"/>
              </a:rPr>
              <a:t>に入金</a:t>
            </a:r>
            <a:r>
              <a:rPr lang="ja-JP" altLang="en-US" dirty="0" smtClean="0">
                <a:latin typeface="ＭＳ Ｐゴシック" pitchFamily="50" charset="-128"/>
                <a:ea typeface="ＭＳ Ｐゴシック" pitchFamily="50" charset="-128"/>
              </a:rPr>
              <a:t>すれば、あとで</a:t>
            </a:r>
            <a:r>
              <a:rPr lang="en-US" altLang="ja-JP" dirty="0" smtClean="0">
                <a:latin typeface="ＭＳ Ｐゴシック" pitchFamily="50" charset="-128"/>
                <a:ea typeface="ＭＳ Ｐゴシック" pitchFamily="50" charset="-128"/>
              </a:rPr>
              <a:t>10</a:t>
            </a:r>
            <a:r>
              <a:rPr lang="ja-JP" altLang="en-US" dirty="0">
                <a:latin typeface="ＭＳ Ｐゴシック" pitchFamily="50" charset="-128"/>
                <a:ea typeface="ＭＳ Ｐゴシック" pitchFamily="50" charset="-128"/>
              </a:rPr>
              <a:t>万円を返金する」と言われ、コンビニでプリペイド型電子ギフト券を購入するよう指示された。</a:t>
            </a:r>
            <a:endParaRPr lang="en-US" altLang="ja-JP" dirty="0">
              <a:latin typeface="ＭＳ Ｐゴシック" pitchFamily="50" charset="-128"/>
              <a:ea typeface="ＭＳ Ｐゴシック" pitchFamily="50" charset="-128"/>
            </a:endParaRPr>
          </a:p>
          <a:p>
            <a:pPr marL="174625" indent="0">
              <a:lnSpc>
                <a:spcPct val="120000"/>
              </a:lnSpc>
              <a:spcBef>
                <a:spcPts val="0"/>
              </a:spcBef>
              <a:buNone/>
            </a:pPr>
            <a:endParaRPr lang="en-US" altLang="ja-JP" dirty="0" smtClean="0">
              <a:latin typeface="ＭＳ Ｐゴシック" pitchFamily="50" charset="-128"/>
              <a:ea typeface="ＭＳ Ｐゴシック" pitchFamily="50" charset="-128"/>
            </a:endParaRPr>
          </a:p>
        </p:txBody>
      </p:sp>
      <p:sp>
        <p:nvSpPr>
          <p:cNvPr id="4" name="スライド番号プレースホルダー 3"/>
          <p:cNvSpPr>
            <a:spLocks noGrp="1"/>
          </p:cNvSpPr>
          <p:nvPr>
            <p:ph type="sldNum" sz="quarter" idx="12"/>
          </p:nvPr>
        </p:nvSpPr>
        <p:spPr/>
        <p:txBody>
          <a:bodyPr/>
          <a:lstStyle/>
          <a:p>
            <a:pPr>
              <a:defRPr/>
            </a:pPr>
            <a:fld id="{C721EF3B-8582-4A02-A82B-11DAB0CE9406}" type="slidenum">
              <a:rPr lang="ja-JP" altLang="en-US" smtClean="0">
                <a:solidFill>
                  <a:prstClr val="black">
                    <a:tint val="75000"/>
                  </a:prstClr>
                </a:solidFill>
              </a:rPr>
              <a:pPr>
                <a:defRPr/>
              </a:pPr>
              <a:t>23</a:t>
            </a:fld>
            <a:endParaRPr lang="en-US" altLang="ja-JP" dirty="0">
              <a:solidFill>
                <a:prstClr val="black">
                  <a:tint val="75000"/>
                </a:prstClr>
              </a:solidFill>
            </a:endParaRPr>
          </a:p>
        </p:txBody>
      </p:sp>
      <p:sp>
        <p:nvSpPr>
          <p:cNvPr id="6" name="正方形/長方形 5"/>
          <p:cNvSpPr/>
          <p:nvPr/>
        </p:nvSpPr>
        <p:spPr>
          <a:xfrm>
            <a:off x="181036" y="256754"/>
            <a:ext cx="8778239" cy="609398"/>
          </a:xfrm>
          <a:prstGeom prst="rect">
            <a:avLst/>
          </a:prstGeom>
        </p:spPr>
        <p:txBody>
          <a:bodyPr wrap="square">
            <a:spAutoFit/>
          </a:bodyPr>
          <a:lstStyle/>
          <a:p>
            <a:r>
              <a:rPr lang="ja-JP" altLang="en-US" sz="2800" dirty="0" smtClean="0">
                <a:solidFill>
                  <a:prstClr val="black"/>
                </a:solidFill>
                <a:latin typeface="ＭＳ Ｐゴシック" pitchFamily="50" charset="-128"/>
                <a:ea typeface="ＭＳ Ｐゴシック" pitchFamily="50" charset="-128"/>
              </a:rPr>
              <a:t>（</a:t>
            </a:r>
            <a:r>
              <a:rPr lang="en-US" altLang="ja-JP" sz="2800" dirty="0" smtClean="0">
                <a:solidFill>
                  <a:prstClr val="black"/>
                </a:solidFill>
                <a:latin typeface="ＭＳ Ｐゴシック" pitchFamily="50" charset="-128"/>
                <a:ea typeface="ＭＳ Ｐゴシック" pitchFamily="50" charset="-128"/>
              </a:rPr>
              <a:t>6</a:t>
            </a:r>
            <a:r>
              <a:rPr lang="ja-JP" altLang="en-US" sz="2800" dirty="0" smtClean="0">
                <a:solidFill>
                  <a:prstClr val="black"/>
                </a:solidFill>
                <a:latin typeface="ＭＳ Ｐゴシック" pitchFamily="50" charset="-128"/>
                <a:ea typeface="ＭＳ Ｐゴシック" pitchFamily="50" charset="-128"/>
              </a:rPr>
              <a:t>）</a:t>
            </a:r>
            <a:r>
              <a:rPr lang="ja-JP" altLang="en-US" sz="2800" dirty="0" smtClean="0">
                <a:solidFill>
                  <a:prstClr val="black"/>
                </a:solidFill>
                <a:latin typeface="ＭＳ Ｐゴシック" pitchFamily="50" charset="-128"/>
                <a:ea typeface="ＭＳ Ｐゴシック" pitchFamily="50" charset="-128"/>
              </a:rPr>
              <a:t>事例研究 ─ ワンクリック請求</a:t>
            </a:r>
            <a:endParaRPr lang="ja-JP" altLang="en-US" sz="2000" dirty="0">
              <a:solidFill>
                <a:prstClr val="black"/>
              </a:solidFill>
              <a:latin typeface="ＭＳ Ｐゴシック" pitchFamily="50" charset="-128"/>
              <a:ea typeface="ＭＳ Ｐゴシック" pitchFamily="50" charset="-128"/>
            </a:endParaRPr>
          </a:p>
        </p:txBody>
      </p:sp>
      <p:sp>
        <p:nvSpPr>
          <p:cNvPr id="5" name="正方形/長方形 4"/>
          <p:cNvSpPr/>
          <p:nvPr/>
        </p:nvSpPr>
        <p:spPr>
          <a:xfrm>
            <a:off x="519205" y="4574758"/>
            <a:ext cx="8040482" cy="769441"/>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marL="342900" indent="-342900">
              <a:lnSpc>
                <a:spcPct val="100000"/>
              </a:lnSpc>
              <a:spcBef>
                <a:spcPts val="0"/>
              </a:spcBef>
              <a:spcAft>
                <a:spcPts val="600"/>
              </a:spcAft>
              <a:buFont typeface="Wingdings" pitchFamily="2" charset="2"/>
              <a:buChar char="Ø"/>
            </a:pPr>
            <a:r>
              <a:rPr lang="ja-JP" altLang="en-US" sz="2200" dirty="0" smtClean="0">
                <a:solidFill>
                  <a:prstClr val="black"/>
                </a:solidFill>
                <a:latin typeface="ＭＳ Ｐゴシック" pitchFamily="50" charset="-128"/>
                <a:ea typeface="ＭＳ Ｐゴシック" pitchFamily="50" charset="-128"/>
              </a:rPr>
              <a:t>申込画面に有料である旨の告示がなく、最終確認画面の設定がないサイトは違法である。自分から連絡はしないこと。</a:t>
            </a:r>
            <a:endParaRPr lang="en-US" altLang="ja-JP" sz="2200" dirty="0" smtClean="0">
              <a:solidFill>
                <a:prstClr val="black"/>
              </a:solidFill>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32756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190500" y="1190625"/>
            <a:ext cx="8674100" cy="5257800"/>
          </a:xfrm>
          <a:prstGeom prst="rect">
            <a:avLst/>
          </a:prstGeom>
          <a:noFill/>
          <a:ln w="38100" cmpd="dbl">
            <a:noFill/>
            <a:miter lim="800000"/>
            <a:headEnd/>
            <a:tailEnd/>
          </a:ln>
        </p:spPr>
        <p:txBody>
          <a:bodyPr wrap="none" anchor="ctr"/>
          <a:lstStyle/>
          <a:p>
            <a:pPr algn="ctr" eaLnBrk="0" hangingPunct="0">
              <a:lnSpc>
                <a:spcPct val="100000"/>
              </a:lnSpc>
              <a:spcBef>
                <a:spcPct val="0"/>
              </a:spcBef>
              <a:spcAft>
                <a:spcPct val="0"/>
              </a:spcAft>
            </a:pPr>
            <a:endParaRPr lang="ja-JP" altLang="en-US" dirty="0">
              <a:solidFill>
                <a:prstClr val="black"/>
              </a:solidFill>
            </a:endParaRPr>
          </a:p>
        </p:txBody>
      </p:sp>
      <p:sp>
        <p:nvSpPr>
          <p:cNvPr id="11" name="タイトル 1"/>
          <p:cNvSpPr txBox="1">
            <a:spLocks/>
          </p:cNvSpPr>
          <p:nvPr/>
        </p:nvSpPr>
        <p:spPr>
          <a:xfrm>
            <a:off x="190500" y="2410513"/>
            <a:ext cx="8674100" cy="763587"/>
          </a:xfrm>
          <a:prstGeom prst="rect">
            <a:avLst/>
          </a:prstGeom>
        </p:spPr>
        <p:txBody>
          <a:bodyPr anchor="ctr"/>
          <a:lstStyle/>
          <a:p>
            <a:pPr algn="ctr">
              <a:lnSpc>
                <a:spcPct val="100000"/>
              </a:lnSpc>
              <a:spcBef>
                <a:spcPct val="0"/>
              </a:spcBef>
              <a:spcAft>
                <a:spcPct val="0"/>
              </a:spcAft>
              <a:defRPr/>
            </a:pPr>
            <a:r>
              <a:rPr lang="en-US" altLang="ja-JP" sz="3600" kern="0" dirty="0" smtClean="0">
                <a:solidFill>
                  <a:prstClr val="black"/>
                </a:solidFill>
                <a:latin typeface="メイリオ" pitchFamily="50" charset="-128"/>
                <a:ea typeface="メイリオ" pitchFamily="50" charset="-128"/>
                <a:cs typeface="メイリオ" pitchFamily="50" charset="-128"/>
              </a:rPr>
              <a:t>4. </a:t>
            </a:r>
            <a:r>
              <a:rPr lang="ja-JP" altLang="en-US" sz="3600" kern="0" dirty="0" smtClean="0">
                <a:solidFill>
                  <a:prstClr val="black"/>
                </a:solidFill>
                <a:latin typeface="メイリオ" pitchFamily="50" charset="-128"/>
                <a:ea typeface="メイリオ" pitchFamily="50" charset="-128"/>
                <a:cs typeface="メイリオ" pitchFamily="50" charset="-128"/>
              </a:rPr>
              <a:t>消費者を保護する法律</a:t>
            </a:r>
          </a:p>
        </p:txBody>
      </p:sp>
      <p:sp>
        <p:nvSpPr>
          <p:cNvPr id="7" name="スライド番号プレースホルダ 6"/>
          <p:cNvSpPr>
            <a:spLocks noGrp="1"/>
          </p:cNvSpPr>
          <p:nvPr>
            <p:ph type="sldNum" sz="quarter" idx="12"/>
          </p:nvPr>
        </p:nvSpPr>
        <p:spPr/>
        <p:txBody>
          <a:bodyPr/>
          <a:lstStyle/>
          <a:p>
            <a:pPr>
              <a:defRPr/>
            </a:pPr>
            <a:fld id="{EAD68E1B-C62F-44BA-BE96-B3D3A04D6E8E}" type="slidenum">
              <a:rPr lang="ja-JP" altLang="en-US" smtClean="0">
                <a:solidFill>
                  <a:prstClr val="black">
                    <a:tint val="75000"/>
                  </a:prstClr>
                </a:solidFill>
              </a:rPr>
              <a:pPr>
                <a:defRPr/>
              </a:pPr>
              <a:t>24</a:t>
            </a:fld>
            <a:endParaRPr lang="en-US" altLang="ja-JP" dirty="0">
              <a:solidFill>
                <a:prstClr val="black">
                  <a:tint val="75000"/>
                </a:prstClr>
              </a:solidFill>
            </a:endParaRPr>
          </a:p>
        </p:txBody>
      </p:sp>
    </p:spTree>
    <p:extLst>
      <p:ext uri="{BB962C8B-B14F-4D97-AF65-F5344CB8AC3E}">
        <p14:creationId xmlns:p14="http://schemas.microsoft.com/office/powerpoint/2010/main" val="3507593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C721EF3B-8582-4A02-A82B-11DAB0CE9406}" type="slidenum">
              <a:rPr lang="ja-JP" altLang="en-US" smtClean="0"/>
              <a:pPr>
                <a:defRPr/>
              </a:pPr>
              <a:t>25</a:t>
            </a:fld>
            <a:endParaRPr lang="en-US" altLang="ja-JP"/>
          </a:p>
        </p:txBody>
      </p:sp>
      <p:graphicFrame>
        <p:nvGraphicFramePr>
          <p:cNvPr id="3" name="表 2"/>
          <p:cNvGraphicFramePr>
            <a:graphicFrameLocks noGrp="1"/>
          </p:cNvGraphicFramePr>
          <p:nvPr>
            <p:extLst>
              <p:ext uri="{D42A27DB-BD31-4B8C-83A1-F6EECF244321}">
                <p14:modId xmlns:p14="http://schemas.microsoft.com/office/powerpoint/2010/main" val="1230370826"/>
              </p:ext>
            </p:extLst>
          </p:nvPr>
        </p:nvGraphicFramePr>
        <p:xfrm>
          <a:off x="394859" y="1930395"/>
          <a:ext cx="8342743" cy="4421272"/>
        </p:xfrm>
        <a:graphic>
          <a:graphicData uri="http://schemas.openxmlformats.org/drawingml/2006/table">
            <a:tbl>
              <a:tblPr firstRow="1" bandRow="1">
                <a:tableStyleId>{5940675A-B579-460E-94D1-54222C63F5DA}</a:tableStyleId>
              </a:tblPr>
              <a:tblGrid>
                <a:gridCol w="2209797"/>
                <a:gridCol w="4285673"/>
                <a:gridCol w="1847273"/>
              </a:tblGrid>
              <a:tr h="389319">
                <a:tc>
                  <a:txBody>
                    <a:bodyPr/>
                    <a:lstStyle/>
                    <a:p>
                      <a:pPr algn="ctr"/>
                      <a:r>
                        <a:rPr kumimoji="1" lang="ja-JP" altLang="en-US" sz="1800" dirty="0" smtClean="0">
                          <a:latin typeface="ＭＳ Ｐゴシック" pitchFamily="50" charset="-128"/>
                          <a:ea typeface="ＭＳ Ｐゴシック" pitchFamily="50" charset="-128"/>
                        </a:rPr>
                        <a:t>販売方法</a:t>
                      </a:r>
                      <a:endParaRPr kumimoji="1" lang="ja-JP" altLang="en-US" sz="1800" dirty="0">
                        <a:latin typeface="ＭＳ Ｐゴシック" pitchFamily="50" charset="-128"/>
                        <a:ea typeface="ＭＳ Ｐゴシック" pitchFamily="50" charset="-128"/>
                      </a:endParaRPr>
                    </a:p>
                  </a:txBody>
                  <a:tcPr anchor="ctr">
                    <a:solidFill>
                      <a:schemeClr val="accent5">
                        <a:lumMod val="20000"/>
                        <a:lumOff val="80000"/>
                      </a:schemeClr>
                    </a:solidFill>
                  </a:tcPr>
                </a:tc>
                <a:tc>
                  <a:txBody>
                    <a:bodyPr/>
                    <a:lstStyle/>
                    <a:p>
                      <a:pPr algn="ctr"/>
                      <a:r>
                        <a:rPr kumimoji="1" lang="ja-JP" altLang="en-US" sz="1800" dirty="0" smtClean="0">
                          <a:latin typeface="ＭＳ Ｐゴシック" pitchFamily="50" charset="-128"/>
                          <a:ea typeface="ＭＳ Ｐゴシック" pitchFamily="50" charset="-128"/>
                        </a:rPr>
                        <a:t>適用対象</a:t>
                      </a:r>
                      <a:endParaRPr kumimoji="1" lang="ja-JP" altLang="en-US" sz="1800" dirty="0">
                        <a:latin typeface="ＭＳ Ｐゴシック" pitchFamily="50" charset="-128"/>
                        <a:ea typeface="ＭＳ Ｐゴシック" pitchFamily="50" charset="-128"/>
                      </a:endParaRPr>
                    </a:p>
                  </a:txBody>
                  <a:tcPr anchor="ctr">
                    <a:solidFill>
                      <a:schemeClr val="accent5">
                        <a:lumMod val="20000"/>
                        <a:lumOff val="80000"/>
                      </a:schemeClr>
                    </a:solidFill>
                  </a:tcPr>
                </a:tc>
                <a:tc>
                  <a:txBody>
                    <a:bodyPr/>
                    <a:lstStyle/>
                    <a:p>
                      <a:pPr algn="ctr"/>
                      <a:r>
                        <a:rPr kumimoji="1" lang="ja-JP" altLang="en-US" sz="1800" b="0" dirty="0" smtClean="0">
                          <a:latin typeface="ＭＳ Ｐゴシック" pitchFamily="50" charset="-128"/>
                          <a:ea typeface="ＭＳ Ｐゴシック" pitchFamily="50" charset="-128"/>
                        </a:rPr>
                        <a:t>クーリング・オフ</a:t>
                      </a:r>
                      <a:endParaRPr kumimoji="1" lang="ja-JP" altLang="en-US" sz="1800" b="0" dirty="0">
                        <a:latin typeface="ＭＳ Ｐゴシック" pitchFamily="50" charset="-128"/>
                        <a:ea typeface="ＭＳ Ｐゴシック" pitchFamily="50" charset="-128"/>
                      </a:endParaRPr>
                    </a:p>
                  </a:txBody>
                  <a:tcPr anchor="ctr">
                    <a:solidFill>
                      <a:schemeClr val="accent5">
                        <a:lumMod val="20000"/>
                        <a:lumOff val="80000"/>
                      </a:schemeClr>
                    </a:solidFill>
                  </a:tcPr>
                </a:tc>
              </a:tr>
              <a:tr h="628899">
                <a:tc>
                  <a:txBody>
                    <a:bodyPr/>
                    <a:lstStyle/>
                    <a:p>
                      <a:pPr algn="ctr"/>
                      <a:r>
                        <a:rPr kumimoji="1" lang="ja-JP" altLang="en-US" sz="1700" dirty="0" smtClean="0">
                          <a:latin typeface="ＭＳ Ｐゴシック" pitchFamily="50" charset="-128"/>
                          <a:ea typeface="ＭＳ Ｐゴシック" pitchFamily="50" charset="-128"/>
                        </a:rPr>
                        <a:t>訪問販売</a:t>
                      </a:r>
                      <a:endParaRPr kumimoji="1" lang="ja-JP" altLang="en-US" sz="1700" dirty="0">
                        <a:latin typeface="ＭＳ Ｐゴシック" pitchFamily="50" charset="-128"/>
                        <a:ea typeface="ＭＳ Ｐゴシック" pitchFamily="50" charset="-128"/>
                      </a:endParaRPr>
                    </a:p>
                  </a:txBody>
                  <a:tcPr anchor="ctr"/>
                </a:tc>
                <a:tc>
                  <a:txBody>
                    <a:bodyPr/>
                    <a:lstStyle/>
                    <a:p>
                      <a:r>
                        <a:rPr kumimoji="1" lang="ja-JP" altLang="en-US" sz="1700" dirty="0" smtClean="0">
                          <a:latin typeface="ＭＳ Ｐゴシック" pitchFamily="50" charset="-128"/>
                          <a:ea typeface="ＭＳ Ｐゴシック" pitchFamily="50" charset="-128"/>
                        </a:rPr>
                        <a:t>店舗や営業所以外の場所での契約</a:t>
                      </a:r>
                      <a:endParaRPr kumimoji="1" lang="en-US" altLang="ja-JP" sz="1700" dirty="0" smtClean="0">
                        <a:latin typeface="ＭＳ Ｐゴシック" pitchFamily="50" charset="-128"/>
                        <a:ea typeface="ＭＳ Ｐゴシック" pitchFamily="50" charset="-128"/>
                      </a:endParaRPr>
                    </a:p>
                    <a:p>
                      <a:r>
                        <a:rPr kumimoji="1" lang="ja-JP" altLang="en-US" sz="1700" dirty="0" smtClean="0">
                          <a:latin typeface="ＭＳ Ｐゴシック" pitchFamily="50" charset="-128"/>
                          <a:ea typeface="ＭＳ Ｐゴシック" pitchFamily="50" charset="-128"/>
                        </a:rPr>
                        <a:t>アポイントメント、キャッチセールス</a:t>
                      </a:r>
                      <a:endParaRPr kumimoji="1" lang="ja-JP" altLang="en-US" sz="1700" dirty="0">
                        <a:latin typeface="ＭＳ Ｐゴシック" pitchFamily="50" charset="-128"/>
                        <a:ea typeface="ＭＳ Ｐゴシック" pitchFamily="50" charset="-128"/>
                      </a:endParaRPr>
                    </a:p>
                  </a:txBody>
                  <a:tcPr/>
                </a:tc>
                <a:tc>
                  <a:txBody>
                    <a:bodyPr/>
                    <a:lstStyle/>
                    <a:p>
                      <a:pPr algn="l"/>
                      <a:r>
                        <a:rPr kumimoji="1" lang="ja-JP" altLang="en-US" sz="1700" dirty="0" smtClean="0">
                          <a:latin typeface="ＭＳ Ｐゴシック" pitchFamily="50" charset="-128"/>
                          <a:ea typeface="ＭＳ Ｐゴシック" pitchFamily="50" charset="-128"/>
                        </a:rPr>
                        <a:t>〇　＜</a:t>
                      </a:r>
                      <a:r>
                        <a:rPr kumimoji="1" lang="en-US" altLang="ja-JP" sz="1700" dirty="0" smtClean="0">
                          <a:latin typeface="ＭＳ Ｐゴシック" pitchFamily="50" charset="-128"/>
                          <a:ea typeface="ＭＳ Ｐゴシック" pitchFamily="50" charset="-128"/>
                        </a:rPr>
                        <a:t>8</a:t>
                      </a:r>
                      <a:r>
                        <a:rPr kumimoji="1" lang="ja-JP" altLang="en-US" sz="1700" dirty="0" smtClean="0">
                          <a:latin typeface="ＭＳ Ｐゴシック" pitchFamily="50" charset="-128"/>
                          <a:ea typeface="ＭＳ Ｐゴシック" pitchFamily="50" charset="-128"/>
                        </a:rPr>
                        <a:t>日間＞</a:t>
                      </a:r>
                      <a:endParaRPr kumimoji="1" lang="ja-JP" altLang="en-US" sz="1700" dirty="0">
                        <a:latin typeface="ＭＳ Ｐゴシック" pitchFamily="50" charset="-128"/>
                        <a:ea typeface="ＭＳ Ｐゴシック" pitchFamily="50" charset="-128"/>
                      </a:endParaRPr>
                    </a:p>
                  </a:txBody>
                  <a:tcPr anchor="ctr"/>
                </a:tc>
              </a:tr>
              <a:tr h="431892">
                <a:tc>
                  <a:txBody>
                    <a:bodyPr/>
                    <a:lstStyle/>
                    <a:p>
                      <a:pPr algn="ctr"/>
                      <a:r>
                        <a:rPr kumimoji="1" lang="ja-JP" altLang="en-US" sz="1700" dirty="0" smtClean="0">
                          <a:latin typeface="ＭＳ Ｐゴシック" pitchFamily="50" charset="-128"/>
                          <a:ea typeface="ＭＳ Ｐゴシック" pitchFamily="50" charset="-128"/>
                        </a:rPr>
                        <a:t>電話勧誘販売</a:t>
                      </a:r>
                      <a:endParaRPr kumimoji="1" lang="ja-JP" altLang="en-US" sz="1700" dirty="0">
                        <a:latin typeface="ＭＳ Ｐゴシック" pitchFamily="50" charset="-128"/>
                        <a:ea typeface="ＭＳ Ｐゴシック" pitchFamily="50" charset="-128"/>
                      </a:endParaRPr>
                    </a:p>
                  </a:txBody>
                  <a:tcPr anchor="ctr"/>
                </a:tc>
                <a:tc>
                  <a:txBody>
                    <a:bodyPr/>
                    <a:lstStyle/>
                    <a:p>
                      <a:r>
                        <a:rPr kumimoji="1" lang="ja-JP" altLang="en-US" sz="1700" dirty="0" smtClean="0">
                          <a:latin typeface="ＭＳ Ｐゴシック" pitchFamily="50" charset="-128"/>
                          <a:ea typeface="ＭＳ Ｐゴシック" pitchFamily="50" charset="-128"/>
                        </a:rPr>
                        <a:t>電話で勧誘された契約</a:t>
                      </a:r>
                      <a:endParaRPr kumimoji="1" lang="ja-JP" altLang="en-US" sz="1700" dirty="0">
                        <a:latin typeface="ＭＳ Ｐゴシック" pitchFamily="50" charset="-128"/>
                        <a:ea typeface="ＭＳ Ｐゴシック" pitchFamily="50" charset="-128"/>
                      </a:endParaRPr>
                    </a:p>
                  </a:txBody>
                  <a:tcPr anchor="ctr"/>
                </a:tc>
                <a:tc>
                  <a:txBody>
                    <a:bodyPr/>
                    <a:lstStyle/>
                    <a:p>
                      <a:pPr algn="l"/>
                      <a:r>
                        <a:rPr kumimoji="1" lang="ja-JP" altLang="en-US" sz="1700" dirty="0" smtClean="0">
                          <a:latin typeface="ＭＳ Ｐゴシック" pitchFamily="50" charset="-128"/>
                          <a:ea typeface="ＭＳ Ｐゴシック" pitchFamily="50" charset="-128"/>
                        </a:rPr>
                        <a:t>〇　＜</a:t>
                      </a:r>
                      <a:r>
                        <a:rPr kumimoji="1" lang="en-US" altLang="ja-JP" sz="1700" dirty="0" smtClean="0">
                          <a:latin typeface="ＭＳ Ｐゴシック" pitchFamily="50" charset="-128"/>
                          <a:ea typeface="ＭＳ Ｐゴシック" pitchFamily="50" charset="-128"/>
                        </a:rPr>
                        <a:t>8</a:t>
                      </a:r>
                      <a:r>
                        <a:rPr kumimoji="1" lang="ja-JP" altLang="en-US" sz="1700" dirty="0" smtClean="0">
                          <a:latin typeface="ＭＳ Ｐゴシック" pitchFamily="50" charset="-128"/>
                          <a:ea typeface="ＭＳ Ｐゴシック" pitchFamily="50" charset="-128"/>
                        </a:rPr>
                        <a:t>日間＞</a:t>
                      </a:r>
                      <a:endParaRPr kumimoji="1" lang="ja-JP" altLang="en-US" sz="1700" dirty="0">
                        <a:latin typeface="ＭＳ Ｐゴシック" pitchFamily="50" charset="-128"/>
                        <a:ea typeface="ＭＳ Ｐゴシック" pitchFamily="50" charset="-128"/>
                      </a:endParaRPr>
                    </a:p>
                  </a:txBody>
                  <a:tcPr anchor="ctr"/>
                </a:tc>
              </a:tr>
              <a:tr h="415636">
                <a:tc>
                  <a:txBody>
                    <a:bodyPr/>
                    <a:lstStyle/>
                    <a:p>
                      <a:pPr algn="ctr"/>
                      <a:r>
                        <a:rPr kumimoji="1" lang="ja-JP" altLang="en-US" sz="1700" dirty="0" smtClean="0">
                          <a:latin typeface="ＭＳ Ｐゴシック" pitchFamily="50" charset="-128"/>
                          <a:ea typeface="ＭＳ Ｐゴシック" pitchFamily="50" charset="-128"/>
                        </a:rPr>
                        <a:t>通信販売</a:t>
                      </a:r>
                      <a:endParaRPr kumimoji="1" lang="ja-JP" altLang="en-US" sz="1700" dirty="0">
                        <a:latin typeface="ＭＳ Ｐゴシック" pitchFamily="50" charset="-128"/>
                        <a:ea typeface="ＭＳ Ｐゴシック" pitchFamily="50" charset="-128"/>
                      </a:endParaRPr>
                    </a:p>
                  </a:txBody>
                  <a:tcPr anchor="ctr"/>
                </a:tc>
                <a:tc>
                  <a:txBody>
                    <a:bodyPr/>
                    <a:lstStyle/>
                    <a:p>
                      <a:r>
                        <a:rPr kumimoji="1" lang="ja-JP" altLang="en-US" sz="1700" dirty="0" smtClean="0">
                          <a:latin typeface="ＭＳ Ｐゴシック" pitchFamily="50" charset="-128"/>
                          <a:ea typeface="ＭＳ Ｐゴシック" pitchFamily="50" charset="-128"/>
                        </a:rPr>
                        <a:t>折込広告、テレビショッピング、インターネット</a:t>
                      </a:r>
                      <a:endParaRPr kumimoji="1" lang="ja-JP" altLang="en-US" sz="1700" dirty="0">
                        <a:latin typeface="ＭＳ Ｐゴシック" pitchFamily="50" charset="-128"/>
                        <a:ea typeface="ＭＳ Ｐゴシック" pitchFamily="50" charset="-128"/>
                      </a:endParaRPr>
                    </a:p>
                  </a:txBody>
                  <a:tcPr anchor="ctr"/>
                </a:tc>
                <a:tc>
                  <a:txBody>
                    <a:bodyPr/>
                    <a:lstStyle/>
                    <a:p>
                      <a:pPr algn="l"/>
                      <a:r>
                        <a:rPr kumimoji="1" lang="en-US" altLang="ja-JP" sz="1700" dirty="0" smtClean="0">
                          <a:latin typeface="ＭＳ Ｐゴシック" pitchFamily="50" charset="-128"/>
                          <a:ea typeface="ＭＳ Ｐゴシック" pitchFamily="50" charset="-128"/>
                        </a:rPr>
                        <a:t>×</a:t>
                      </a:r>
                      <a:r>
                        <a:rPr kumimoji="1" lang="ja-JP" altLang="en-US" sz="1700" dirty="0" smtClean="0">
                          <a:latin typeface="ＭＳ Ｐゴシック" pitchFamily="50" charset="-128"/>
                          <a:ea typeface="ＭＳ Ｐゴシック" pitchFamily="50" charset="-128"/>
                        </a:rPr>
                        <a:t>　＜返品特約＞</a:t>
                      </a:r>
                      <a:endParaRPr kumimoji="1" lang="ja-JP" altLang="en-US" sz="1700" dirty="0">
                        <a:latin typeface="ＭＳ Ｐゴシック" pitchFamily="50" charset="-128"/>
                        <a:ea typeface="ＭＳ Ｐゴシック" pitchFamily="50" charset="-128"/>
                      </a:endParaRPr>
                    </a:p>
                  </a:txBody>
                  <a:tcPr anchor="ctr"/>
                </a:tc>
              </a:tr>
              <a:tr h="668829">
                <a:tc>
                  <a:txBody>
                    <a:bodyPr/>
                    <a:lstStyle/>
                    <a:p>
                      <a:pPr algn="ctr"/>
                      <a:r>
                        <a:rPr kumimoji="1" lang="ja-JP" altLang="en-US" sz="1700" dirty="0" smtClean="0">
                          <a:latin typeface="ＭＳ Ｐゴシック" pitchFamily="50" charset="-128"/>
                          <a:ea typeface="ＭＳ Ｐゴシック" pitchFamily="50" charset="-128"/>
                        </a:rPr>
                        <a:t>特定継続的役務提供</a:t>
                      </a:r>
                      <a:endParaRPr kumimoji="1" lang="ja-JP" altLang="en-US" sz="1700" dirty="0">
                        <a:latin typeface="ＭＳ Ｐゴシック" pitchFamily="50" charset="-128"/>
                        <a:ea typeface="ＭＳ Ｐゴシック" pitchFamily="50" charset="-128"/>
                      </a:endParaRPr>
                    </a:p>
                  </a:txBody>
                  <a:tcPr anchor="ctr"/>
                </a:tc>
                <a:tc>
                  <a:txBody>
                    <a:bodyPr/>
                    <a:lstStyle/>
                    <a:p>
                      <a:r>
                        <a:rPr kumimoji="1" lang="ja-JP" altLang="en-US" sz="1700" dirty="0" smtClean="0">
                          <a:latin typeface="ＭＳ Ｐゴシック" pitchFamily="50" charset="-128"/>
                          <a:ea typeface="ＭＳ Ｐゴシック" pitchFamily="50" charset="-128"/>
                        </a:rPr>
                        <a:t>エステ、外国語教室、パソコン教室、家庭教師、学習塾、結婚相手紹介サービス</a:t>
                      </a:r>
                      <a:endParaRPr kumimoji="1" lang="ja-JP" altLang="en-US" sz="1700" dirty="0">
                        <a:latin typeface="ＭＳ Ｐゴシック" pitchFamily="50" charset="-128"/>
                        <a:ea typeface="ＭＳ Ｐゴシック" pitchFamily="50" charset="-128"/>
                      </a:endParaRPr>
                    </a:p>
                  </a:txBody>
                  <a:tcPr/>
                </a:tc>
                <a:tc>
                  <a:txBody>
                    <a:bodyPr/>
                    <a:lstStyle/>
                    <a:p>
                      <a:pPr algn="l"/>
                      <a:r>
                        <a:rPr kumimoji="1" lang="ja-JP" altLang="en-US" sz="1700" dirty="0" smtClean="0">
                          <a:latin typeface="ＭＳ Ｐゴシック" pitchFamily="50" charset="-128"/>
                          <a:ea typeface="ＭＳ Ｐゴシック" pitchFamily="50" charset="-128"/>
                        </a:rPr>
                        <a:t>〇　＜</a:t>
                      </a:r>
                      <a:r>
                        <a:rPr kumimoji="1" lang="en-US" altLang="ja-JP" sz="1700" dirty="0" smtClean="0">
                          <a:latin typeface="ＭＳ Ｐゴシック" pitchFamily="50" charset="-128"/>
                          <a:ea typeface="ＭＳ Ｐゴシック" pitchFamily="50" charset="-128"/>
                        </a:rPr>
                        <a:t>8</a:t>
                      </a:r>
                      <a:r>
                        <a:rPr kumimoji="1" lang="ja-JP" altLang="en-US" sz="1700" dirty="0" smtClean="0">
                          <a:latin typeface="ＭＳ Ｐゴシック" pitchFamily="50" charset="-128"/>
                          <a:ea typeface="ＭＳ Ｐゴシック" pitchFamily="50" charset="-128"/>
                        </a:rPr>
                        <a:t>日間＞</a:t>
                      </a:r>
                      <a:endParaRPr kumimoji="1" lang="ja-JP" altLang="en-US" sz="1700" dirty="0">
                        <a:latin typeface="ＭＳ Ｐゴシック" pitchFamily="50" charset="-128"/>
                        <a:ea typeface="ＭＳ Ｐゴシック" pitchFamily="50" charset="-128"/>
                      </a:endParaRPr>
                    </a:p>
                  </a:txBody>
                  <a:tcPr anchor="ctr"/>
                </a:tc>
              </a:tr>
              <a:tr h="628899">
                <a:tc>
                  <a:txBody>
                    <a:bodyPr/>
                    <a:lstStyle/>
                    <a:p>
                      <a:pPr algn="ctr"/>
                      <a:r>
                        <a:rPr kumimoji="1" lang="ja-JP" altLang="en-US" sz="1700" dirty="0" smtClean="0">
                          <a:latin typeface="ＭＳ Ｐゴシック" pitchFamily="50" charset="-128"/>
                          <a:ea typeface="ＭＳ Ｐゴシック" pitchFamily="50" charset="-128"/>
                        </a:rPr>
                        <a:t>連鎖販売</a:t>
                      </a:r>
                      <a:endParaRPr kumimoji="1" lang="en-US" altLang="ja-JP" sz="1700" dirty="0" smtClean="0">
                        <a:latin typeface="ＭＳ Ｐゴシック" pitchFamily="50" charset="-128"/>
                        <a:ea typeface="ＭＳ Ｐゴシック" pitchFamily="50" charset="-128"/>
                      </a:endParaRPr>
                    </a:p>
                    <a:p>
                      <a:pPr algn="ctr"/>
                      <a:r>
                        <a:rPr kumimoji="1" lang="ja-JP" altLang="en-US" sz="1700" dirty="0" smtClean="0">
                          <a:latin typeface="ＭＳ Ｐゴシック" pitchFamily="50" charset="-128"/>
                          <a:ea typeface="ＭＳ Ｐゴシック" pitchFamily="50" charset="-128"/>
                        </a:rPr>
                        <a:t>（マルチ商法）</a:t>
                      </a:r>
                      <a:endParaRPr kumimoji="1" lang="ja-JP" altLang="en-US" sz="1700" dirty="0">
                        <a:latin typeface="ＭＳ Ｐゴシック" pitchFamily="50" charset="-128"/>
                        <a:ea typeface="ＭＳ Ｐゴシック" pitchFamily="50" charset="-128"/>
                      </a:endParaRPr>
                    </a:p>
                  </a:txBody>
                  <a:tcPr anchor="ctr"/>
                </a:tc>
                <a:tc>
                  <a:txBody>
                    <a:bodyPr/>
                    <a:lstStyle/>
                    <a:p>
                      <a:r>
                        <a:rPr kumimoji="1" lang="ja-JP" altLang="en-US" sz="1700" dirty="0" smtClean="0">
                          <a:latin typeface="ＭＳ Ｐゴシック" pitchFamily="50" charset="-128"/>
                          <a:ea typeface="ＭＳ Ｐゴシック" pitchFamily="50" charset="-128"/>
                        </a:rPr>
                        <a:t>他の人を勧誘すると利益が得られるとして金銭的負担をさせる契約</a:t>
                      </a:r>
                      <a:endParaRPr kumimoji="1" lang="ja-JP" altLang="en-US" sz="1700" dirty="0">
                        <a:latin typeface="ＭＳ Ｐゴシック" pitchFamily="50" charset="-128"/>
                        <a:ea typeface="ＭＳ Ｐゴシック" pitchFamily="50" charset="-128"/>
                      </a:endParaRPr>
                    </a:p>
                  </a:txBody>
                  <a:tcPr/>
                </a:tc>
                <a:tc>
                  <a:txBody>
                    <a:bodyPr/>
                    <a:lstStyle/>
                    <a:p>
                      <a:pPr algn="l"/>
                      <a:r>
                        <a:rPr kumimoji="1" lang="ja-JP" altLang="en-US" sz="1700" dirty="0" smtClean="0">
                          <a:latin typeface="ＭＳ Ｐゴシック" pitchFamily="50" charset="-128"/>
                          <a:ea typeface="ＭＳ Ｐゴシック" pitchFamily="50" charset="-128"/>
                        </a:rPr>
                        <a:t>〇　＜</a:t>
                      </a:r>
                      <a:r>
                        <a:rPr kumimoji="1" lang="en-US" altLang="ja-JP" sz="1700" dirty="0" smtClean="0">
                          <a:latin typeface="ＭＳ Ｐゴシック" pitchFamily="50" charset="-128"/>
                          <a:ea typeface="ＭＳ Ｐゴシック" pitchFamily="50" charset="-128"/>
                        </a:rPr>
                        <a:t>20</a:t>
                      </a:r>
                      <a:r>
                        <a:rPr kumimoji="1" lang="ja-JP" altLang="en-US" sz="1700" dirty="0" smtClean="0">
                          <a:latin typeface="ＭＳ Ｐゴシック" pitchFamily="50" charset="-128"/>
                          <a:ea typeface="ＭＳ Ｐゴシック" pitchFamily="50" charset="-128"/>
                        </a:rPr>
                        <a:t>日間＞</a:t>
                      </a:r>
                      <a:endParaRPr kumimoji="1" lang="ja-JP" altLang="en-US" sz="1700" dirty="0">
                        <a:latin typeface="ＭＳ Ｐゴシック" pitchFamily="50" charset="-128"/>
                        <a:ea typeface="ＭＳ Ｐゴシック" pitchFamily="50" charset="-128"/>
                      </a:endParaRPr>
                    </a:p>
                  </a:txBody>
                  <a:tcPr anchor="ctr"/>
                </a:tc>
              </a:tr>
              <a:tr h="628899">
                <a:tc>
                  <a:txBody>
                    <a:bodyPr/>
                    <a:lstStyle/>
                    <a:p>
                      <a:pPr algn="ctr"/>
                      <a:r>
                        <a:rPr kumimoji="1" lang="ja-JP" altLang="en-US" sz="1700" dirty="0" smtClean="0">
                          <a:latin typeface="ＭＳ Ｐゴシック" pitchFamily="50" charset="-128"/>
                          <a:ea typeface="ＭＳ Ｐゴシック" pitchFamily="50" charset="-128"/>
                        </a:rPr>
                        <a:t>業務提供誘引販売</a:t>
                      </a:r>
                      <a:endParaRPr kumimoji="1" lang="en-US" altLang="ja-JP" sz="1700" dirty="0" smtClean="0">
                        <a:latin typeface="ＭＳ Ｐゴシック" pitchFamily="50" charset="-128"/>
                        <a:ea typeface="ＭＳ Ｐゴシック" pitchFamily="50" charset="-128"/>
                      </a:endParaRPr>
                    </a:p>
                    <a:p>
                      <a:pPr algn="ctr"/>
                      <a:r>
                        <a:rPr kumimoji="1" lang="ja-JP" altLang="en-US" sz="1700" dirty="0" smtClean="0">
                          <a:latin typeface="ＭＳ Ｐゴシック" pitchFamily="50" charset="-128"/>
                          <a:ea typeface="ＭＳ Ｐゴシック" pitchFamily="50" charset="-128"/>
                        </a:rPr>
                        <a:t>（サイドビジネス商法）</a:t>
                      </a:r>
                      <a:endParaRPr kumimoji="1" lang="ja-JP" altLang="en-US" sz="1700" dirty="0">
                        <a:latin typeface="ＭＳ Ｐゴシック" pitchFamily="50" charset="-128"/>
                        <a:ea typeface="ＭＳ Ｐゴシック" pitchFamily="50" charset="-128"/>
                      </a:endParaRPr>
                    </a:p>
                  </a:txBody>
                  <a:tcPr anchor="ctr"/>
                </a:tc>
                <a:tc>
                  <a:txBody>
                    <a:bodyPr/>
                    <a:lstStyle/>
                    <a:p>
                      <a:r>
                        <a:rPr kumimoji="1" lang="ja-JP" altLang="en-US" sz="1700" dirty="0" smtClean="0">
                          <a:latin typeface="ＭＳ Ｐゴシック" pitchFamily="50" charset="-128"/>
                          <a:ea typeface="ＭＳ Ｐゴシック" pitchFamily="50" charset="-128"/>
                        </a:rPr>
                        <a:t>事業者が提供する仕事をすれば収入が得られると勧誘し商品等を販売する</a:t>
                      </a:r>
                      <a:endParaRPr kumimoji="1" lang="ja-JP" altLang="en-US" sz="1700" dirty="0">
                        <a:latin typeface="ＭＳ Ｐゴシック" pitchFamily="50" charset="-128"/>
                        <a:ea typeface="ＭＳ Ｐゴシック" pitchFamily="50" charset="-128"/>
                      </a:endParaRPr>
                    </a:p>
                  </a:txBody>
                  <a:tcPr/>
                </a:tc>
                <a:tc>
                  <a:txBody>
                    <a:bodyPr/>
                    <a:lstStyle/>
                    <a:p>
                      <a:pPr algn="l"/>
                      <a:r>
                        <a:rPr kumimoji="1" lang="ja-JP" altLang="en-US" sz="1700" dirty="0" smtClean="0">
                          <a:latin typeface="ＭＳ Ｐゴシック" pitchFamily="50" charset="-128"/>
                          <a:ea typeface="ＭＳ Ｐゴシック" pitchFamily="50" charset="-128"/>
                        </a:rPr>
                        <a:t>〇　＜</a:t>
                      </a:r>
                      <a:r>
                        <a:rPr kumimoji="1" lang="en-US" altLang="ja-JP" sz="1700" dirty="0" smtClean="0">
                          <a:latin typeface="ＭＳ Ｐゴシック" pitchFamily="50" charset="-128"/>
                          <a:ea typeface="ＭＳ Ｐゴシック" pitchFamily="50" charset="-128"/>
                        </a:rPr>
                        <a:t>20</a:t>
                      </a:r>
                      <a:r>
                        <a:rPr kumimoji="1" lang="ja-JP" altLang="en-US" sz="1700" dirty="0" smtClean="0">
                          <a:latin typeface="ＭＳ Ｐゴシック" pitchFamily="50" charset="-128"/>
                          <a:ea typeface="ＭＳ Ｐゴシック" pitchFamily="50" charset="-128"/>
                        </a:rPr>
                        <a:t>日間＞</a:t>
                      </a:r>
                      <a:endParaRPr kumimoji="1" lang="ja-JP" altLang="en-US" sz="1700" dirty="0">
                        <a:latin typeface="ＭＳ Ｐゴシック" pitchFamily="50" charset="-128"/>
                        <a:ea typeface="ＭＳ Ｐゴシック" pitchFamily="50" charset="-128"/>
                      </a:endParaRPr>
                    </a:p>
                  </a:txBody>
                  <a:tcPr anchor="ctr"/>
                </a:tc>
              </a:tr>
              <a:tr h="628899">
                <a:tc>
                  <a:txBody>
                    <a:bodyPr/>
                    <a:lstStyle/>
                    <a:p>
                      <a:pPr algn="ctr"/>
                      <a:r>
                        <a:rPr kumimoji="1" lang="ja-JP" altLang="en-US" sz="1700" dirty="0" smtClean="0">
                          <a:latin typeface="ＭＳ Ｐゴシック" pitchFamily="50" charset="-128"/>
                          <a:ea typeface="ＭＳ Ｐゴシック" pitchFamily="50" charset="-128"/>
                        </a:rPr>
                        <a:t>訪問購入</a:t>
                      </a:r>
                      <a:endParaRPr kumimoji="1" lang="ja-JP" altLang="en-US" sz="1700" dirty="0">
                        <a:latin typeface="ＭＳ Ｐゴシック" pitchFamily="50" charset="-128"/>
                        <a:ea typeface="ＭＳ Ｐゴシック" pitchFamily="50" charset="-128"/>
                      </a:endParaRPr>
                    </a:p>
                  </a:txBody>
                  <a:tcPr anchor="ctr"/>
                </a:tc>
                <a:tc>
                  <a:txBody>
                    <a:bodyPr/>
                    <a:lstStyle/>
                    <a:p>
                      <a:r>
                        <a:rPr kumimoji="1" lang="ja-JP" altLang="en-US" sz="1700" dirty="0" smtClean="0">
                          <a:latin typeface="ＭＳ Ｐゴシック" pitchFamily="50" charset="-128"/>
                          <a:ea typeface="ＭＳ Ｐゴシック" pitchFamily="50" charset="-128"/>
                        </a:rPr>
                        <a:t>店舗以外の場所で事業者が消費者から買い取る契約</a:t>
                      </a:r>
                      <a:endParaRPr kumimoji="1" lang="ja-JP" altLang="en-US" sz="1700" dirty="0">
                        <a:latin typeface="ＭＳ Ｐゴシック" pitchFamily="50" charset="-128"/>
                        <a:ea typeface="ＭＳ Ｐゴシック" pitchFamily="50" charset="-128"/>
                      </a:endParaRPr>
                    </a:p>
                  </a:txBody>
                  <a:tcPr/>
                </a:tc>
                <a:tc>
                  <a:txBody>
                    <a:bodyPr/>
                    <a:lstStyle/>
                    <a:p>
                      <a:pPr algn="l"/>
                      <a:r>
                        <a:rPr kumimoji="1" lang="ja-JP" altLang="en-US" sz="1700" dirty="0" smtClean="0">
                          <a:latin typeface="ＭＳ Ｐゴシック" pitchFamily="50" charset="-128"/>
                          <a:ea typeface="ＭＳ Ｐゴシック" pitchFamily="50" charset="-128"/>
                        </a:rPr>
                        <a:t>〇　＜</a:t>
                      </a:r>
                      <a:r>
                        <a:rPr kumimoji="1" lang="en-US" altLang="ja-JP" sz="1700" dirty="0" smtClean="0">
                          <a:latin typeface="ＭＳ Ｐゴシック" pitchFamily="50" charset="-128"/>
                          <a:ea typeface="ＭＳ Ｐゴシック" pitchFamily="50" charset="-128"/>
                        </a:rPr>
                        <a:t>8</a:t>
                      </a:r>
                      <a:r>
                        <a:rPr kumimoji="1" lang="ja-JP" altLang="en-US" sz="1700" dirty="0" smtClean="0">
                          <a:latin typeface="ＭＳ Ｐゴシック" pitchFamily="50" charset="-128"/>
                          <a:ea typeface="ＭＳ Ｐゴシック" pitchFamily="50" charset="-128"/>
                        </a:rPr>
                        <a:t>日間＞</a:t>
                      </a:r>
                      <a:endParaRPr kumimoji="1" lang="ja-JP" altLang="en-US" sz="1700" dirty="0">
                        <a:latin typeface="ＭＳ Ｐゴシック" pitchFamily="50" charset="-128"/>
                        <a:ea typeface="ＭＳ Ｐゴシック" pitchFamily="50" charset="-128"/>
                      </a:endParaRPr>
                    </a:p>
                  </a:txBody>
                  <a:tcPr anchor="ctr"/>
                </a:tc>
              </a:tr>
            </a:tbl>
          </a:graphicData>
        </a:graphic>
      </p:graphicFrame>
      <p:sp>
        <p:nvSpPr>
          <p:cNvPr id="8" name="正方形/長方形 7"/>
          <p:cNvSpPr/>
          <p:nvPr/>
        </p:nvSpPr>
        <p:spPr>
          <a:xfrm>
            <a:off x="181036" y="256754"/>
            <a:ext cx="8778239" cy="609398"/>
          </a:xfrm>
          <a:prstGeom prst="rect">
            <a:avLst/>
          </a:prstGeom>
        </p:spPr>
        <p:txBody>
          <a:bodyPr wrap="square">
            <a:spAutoFit/>
          </a:bodyPr>
          <a:lstStyle/>
          <a:p>
            <a:r>
              <a:rPr lang="ja-JP" altLang="en-US" sz="2800" dirty="0" smtClean="0">
                <a:solidFill>
                  <a:prstClr val="black"/>
                </a:solidFill>
                <a:latin typeface="ＭＳ Ｐゴシック" pitchFamily="50" charset="-128"/>
                <a:ea typeface="ＭＳ Ｐゴシック" pitchFamily="50" charset="-128"/>
              </a:rPr>
              <a:t>（</a:t>
            </a:r>
            <a:r>
              <a:rPr lang="en-US" altLang="ja-JP" sz="2800" dirty="0" smtClean="0">
                <a:solidFill>
                  <a:prstClr val="black"/>
                </a:solidFill>
                <a:latin typeface="ＭＳ Ｐゴシック" pitchFamily="50" charset="-128"/>
                <a:ea typeface="ＭＳ Ｐゴシック" pitchFamily="50" charset="-128"/>
              </a:rPr>
              <a:t>1</a:t>
            </a:r>
            <a:r>
              <a:rPr lang="ja-JP" altLang="en-US" sz="2800" dirty="0" smtClean="0">
                <a:solidFill>
                  <a:prstClr val="black"/>
                </a:solidFill>
                <a:latin typeface="ＭＳ Ｐゴシック" pitchFamily="50" charset="-128"/>
                <a:ea typeface="ＭＳ Ｐゴシック" pitchFamily="50" charset="-128"/>
              </a:rPr>
              <a:t>）特定商取引法</a:t>
            </a:r>
            <a:endParaRPr lang="ja-JP" altLang="en-US" sz="2000" dirty="0">
              <a:solidFill>
                <a:prstClr val="black"/>
              </a:solidFill>
              <a:latin typeface="ＭＳ Ｐゴシック" pitchFamily="50" charset="-128"/>
              <a:ea typeface="ＭＳ Ｐゴシック" pitchFamily="50" charset="-128"/>
            </a:endParaRPr>
          </a:p>
        </p:txBody>
      </p:sp>
      <p:sp>
        <p:nvSpPr>
          <p:cNvPr id="6" name="コンテンツ プレースホルダー 5"/>
          <p:cNvSpPr>
            <a:spLocks noGrp="1"/>
          </p:cNvSpPr>
          <p:nvPr>
            <p:ph idx="1"/>
          </p:nvPr>
        </p:nvSpPr>
        <p:spPr>
          <a:xfrm>
            <a:off x="490104" y="866152"/>
            <a:ext cx="8358331" cy="879521"/>
          </a:xfrm>
        </p:spPr>
        <p:txBody>
          <a:bodyPr>
            <a:noAutofit/>
          </a:bodyPr>
          <a:lstStyle/>
          <a:p>
            <a:pPr marL="360363" indent="-360363">
              <a:buFont typeface="Wingdings" pitchFamily="2" charset="2"/>
              <a:buChar char="l"/>
            </a:pPr>
            <a:r>
              <a:rPr kumimoji="1" lang="ja-JP" altLang="en-US" dirty="0" smtClean="0">
                <a:latin typeface="ＭＳ Ｐゴシック" pitchFamily="50" charset="-128"/>
                <a:ea typeface="ＭＳ Ｐゴシック" pitchFamily="50" charset="-128"/>
              </a:rPr>
              <a:t>訪問販売や通信販売など消費者トラブルが生じやすい取引類型を対象に、事業者が守るべきルール等を定めた法律。</a:t>
            </a:r>
            <a:endParaRPr kumimoji="1" lang="ja-JP" altLang="en-US"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604020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43809" y="1108364"/>
            <a:ext cx="8252691" cy="5486400"/>
          </a:xfrm>
        </p:spPr>
        <p:txBody>
          <a:bodyPr>
            <a:normAutofit/>
          </a:bodyPr>
          <a:lstStyle/>
          <a:p>
            <a:pPr marL="442913" indent="-442913">
              <a:lnSpc>
                <a:spcPct val="120000"/>
              </a:lnSpc>
              <a:spcBef>
                <a:spcPts val="0"/>
              </a:spcBef>
              <a:buFont typeface="Wingdings" pitchFamily="2" charset="2"/>
              <a:buChar char="l"/>
            </a:pPr>
            <a:r>
              <a:rPr lang="ja-JP" altLang="en-US" sz="2600" dirty="0" smtClean="0">
                <a:latin typeface="ＭＳ Ｐゴシック" pitchFamily="50" charset="-128"/>
                <a:ea typeface="ＭＳ Ｐゴシック" pitchFamily="50" charset="-128"/>
              </a:rPr>
              <a:t>クーリング・オフとは、「</a:t>
            </a:r>
            <a:r>
              <a:rPr lang="ja-JP" altLang="en-US" sz="2600" u="sng" dirty="0" smtClean="0">
                <a:latin typeface="ＭＳ Ｐゴシック" pitchFamily="50" charset="-128"/>
                <a:ea typeface="ＭＳ Ｐゴシック" pitchFamily="50" charset="-128"/>
              </a:rPr>
              <a:t>法定の販売方法で</a:t>
            </a:r>
            <a:r>
              <a:rPr lang="ja-JP" altLang="ja-JP" sz="2600" u="sng" dirty="0" smtClean="0">
                <a:latin typeface="ＭＳ Ｐゴシック" pitchFamily="50" charset="-128"/>
                <a:ea typeface="ＭＳ Ｐゴシック" pitchFamily="50" charset="-128"/>
              </a:rPr>
              <a:t>購入</a:t>
            </a:r>
            <a:r>
              <a:rPr lang="ja-JP" altLang="ja-JP" sz="2600" u="sng" dirty="0">
                <a:latin typeface="ＭＳ Ｐゴシック" pitchFamily="50" charset="-128"/>
                <a:ea typeface="ＭＳ Ｐゴシック" pitchFamily="50" charset="-128"/>
              </a:rPr>
              <a:t>した商品</a:t>
            </a:r>
            <a:r>
              <a:rPr lang="ja-JP" altLang="en-US" sz="2600" u="sng" dirty="0">
                <a:latin typeface="ＭＳ Ｐゴシック" pitchFamily="50" charset="-128"/>
                <a:ea typeface="ＭＳ Ｐゴシック" pitchFamily="50" charset="-128"/>
              </a:rPr>
              <a:t>やサービスが</a:t>
            </a:r>
            <a:r>
              <a:rPr lang="ja-JP" altLang="en-US" sz="2600" u="sng" dirty="0" smtClean="0">
                <a:latin typeface="ＭＳ Ｐゴシック" pitchFamily="50" charset="-128"/>
                <a:ea typeface="ＭＳ Ｐゴシック" pitchFamily="50" charset="-128"/>
              </a:rPr>
              <a:t>、本当に</a:t>
            </a:r>
            <a:r>
              <a:rPr lang="ja-JP" altLang="ja-JP" sz="2600" u="sng" dirty="0" smtClean="0">
                <a:latin typeface="ＭＳ Ｐゴシック" pitchFamily="50" charset="-128"/>
                <a:ea typeface="ＭＳ Ｐゴシック" pitchFamily="50" charset="-128"/>
              </a:rPr>
              <a:t>必要か</a:t>
            </a:r>
            <a:r>
              <a:rPr lang="ja-JP" altLang="en-US" sz="2600" u="sng" dirty="0" smtClean="0">
                <a:latin typeface="ＭＳ Ｐゴシック" pitchFamily="50" charset="-128"/>
                <a:ea typeface="ＭＳ Ｐゴシック" pitchFamily="50" charset="-128"/>
              </a:rPr>
              <a:t>どうか</a:t>
            </a:r>
            <a:r>
              <a:rPr lang="ja-JP" altLang="ja-JP" sz="2600" u="sng" dirty="0" smtClean="0">
                <a:latin typeface="ＭＳ Ｐゴシック" pitchFamily="50" charset="-128"/>
                <a:ea typeface="ＭＳ Ｐゴシック" pitchFamily="50" charset="-128"/>
              </a:rPr>
              <a:t>を</a:t>
            </a:r>
            <a:r>
              <a:rPr lang="ja-JP" altLang="ja-JP" sz="2600" u="sng" dirty="0">
                <a:latin typeface="ＭＳ Ｐゴシック" pitchFamily="50" charset="-128"/>
                <a:ea typeface="ＭＳ Ｐゴシック" pitchFamily="50" charset="-128"/>
              </a:rPr>
              <a:t>考え直す</a:t>
            </a:r>
            <a:r>
              <a:rPr lang="ja-JP" altLang="ja-JP" sz="2600" u="sng" dirty="0" smtClean="0">
                <a:latin typeface="ＭＳ Ｐゴシック" pitchFamily="50" charset="-128"/>
                <a:ea typeface="ＭＳ Ｐゴシック" pitchFamily="50" charset="-128"/>
              </a:rPr>
              <a:t>期間</a:t>
            </a:r>
            <a:r>
              <a:rPr lang="ja-JP" altLang="en-US" sz="2600" dirty="0" smtClean="0">
                <a:latin typeface="ＭＳ Ｐゴシック" pitchFamily="50" charset="-128"/>
                <a:ea typeface="ＭＳ Ｐゴシック" pitchFamily="50" charset="-128"/>
              </a:rPr>
              <a:t>」</a:t>
            </a:r>
            <a:r>
              <a:rPr lang="ja-JP" altLang="ja-JP" sz="2600" dirty="0" smtClean="0">
                <a:latin typeface="ＭＳ Ｐゴシック" pitchFamily="50" charset="-128"/>
                <a:ea typeface="ＭＳ Ｐゴシック" pitchFamily="50" charset="-128"/>
              </a:rPr>
              <a:t>のこと</a:t>
            </a:r>
            <a:r>
              <a:rPr lang="ja-JP" altLang="en-US" sz="2600" dirty="0" smtClean="0">
                <a:latin typeface="ＭＳ Ｐゴシック" pitchFamily="50" charset="-128"/>
                <a:ea typeface="ＭＳ Ｐゴシック" pitchFamily="50" charset="-128"/>
              </a:rPr>
              <a:t>。</a:t>
            </a:r>
            <a:endParaRPr lang="en-US" altLang="ja-JP" sz="2600" dirty="0">
              <a:latin typeface="ＭＳ Ｐゴシック" pitchFamily="50" charset="-128"/>
              <a:ea typeface="ＭＳ Ｐゴシック" pitchFamily="50" charset="-128"/>
            </a:endParaRPr>
          </a:p>
          <a:p>
            <a:pPr marL="0" indent="0">
              <a:lnSpc>
                <a:spcPct val="120000"/>
              </a:lnSpc>
              <a:spcBef>
                <a:spcPts val="1200"/>
              </a:spcBef>
              <a:spcAft>
                <a:spcPts val="600"/>
              </a:spcAft>
              <a:buNone/>
            </a:pPr>
            <a:r>
              <a:rPr lang="ja-JP" altLang="en-US" sz="3100" b="1" dirty="0">
                <a:latin typeface="ＭＳ Ｐゴシック" pitchFamily="50" charset="-128"/>
                <a:ea typeface="ＭＳ Ｐゴシック" pitchFamily="50" charset="-128"/>
              </a:rPr>
              <a:t>　</a:t>
            </a:r>
            <a:r>
              <a:rPr lang="ja-JP" altLang="en-US" b="1" dirty="0" smtClean="0">
                <a:latin typeface="+mn-ea"/>
              </a:rPr>
              <a:t>＜クーリング・オフの要件と効果＞</a:t>
            </a:r>
            <a:endParaRPr lang="en-US" altLang="ja-JP" b="1" dirty="0">
              <a:latin typeface="+mn-ea"/>
            </a:endParaRPr>
          </a:p>
          <a:p>
            <a:pPr marL="534988" indent="0">
              <a:lnSpc>
                <a:spcPct val="120000"/>
              </a:lnSpc>
              <a:spcBef>
                <a:spcPts val="0"/>
              </a:spcBef>
              <a:buNone/>
            </a:pPr>
            <a:r>
              <a:rPr lang="ja-JP" altLang="en-US" b="1" dirty="0" smtClean="0">
                <a:latin typeface="+mn-ea"/>
              </a:rPr>
              <a:t>①</a:t>
            </a:r>
            <a:r>
              <a:rPr lang="ja-JP" altLang="ja-JP" b="1" dirty="0" smtClean="0">
                <a:latin typeface="+mn-ea"/>
              </a:rPr>
              <a:t>契約</a:t>
            </a:r>
            <a:r>
              <a:rPr lang="ja-JP" altLang="ja-JP" b="1" dirty="0">
                <a:latin typeface="+mn-ea"/>
              </a:rPr>
              <a:t>書面を受け取った日から</a:t>
            </a:r>
          </a:p>
          <a:p>
            <a:pPr marL="534988" indent="0">
              <a:lnSpc>
                <a:spcPct val="120000"/>
              </a:lnSpc>
              <a:spcBef>
                <a:spcPts val="0"/>
              </a:spcBef>
              <a:buNone/>
            </a:pPr>
            <a:r>
              <a:rPr lang="ja-JP" altLang="en-US" b="1" dirty="0" smtClean="0">
                <a:latin typeface="+mn-ea"/>
              </a:rPr>
              <a:t>②</a:t>
            </a:r>
            <a:r>
              <a:rPr lang="en-US" altLang="ja-JP" b="1" dirty="0" smtClean="0">
                <a:latin typeface="+mn-ea"/>
              </a:rPr>
              <a:t>8</a:t>
            </a:r>
            <a:r>
              <a:rPr lang="ja-JP" altLang="ja-JP" b="1" dirty="0">
                <a:latin typeface="+mn-ea"/>
              </a:rPr>
              <a:t>日間（マルチ</a:t>
            </a:r>
            <a:r>
              <a:rPr lang="ja-JP" altLang="ja-JP" b="1" dirty="0" smtClean="0">
                <a:latin typeface="+mn-ea"/>
              </a:rPr>
              <a:t>商法</a:t>
            </a:r>
            <a:r>
              <a:rPr lang="ja-JP" altLang="en-US" b="1" dirty="0" smtClean="0">
                <a:latin typeface="+mn-ea"/>
              </a:rPr>
              <a:t>等</a:t>
            </a:r>
            <a:r>
              <a:rPr lang="ja-JP" altLang="ja-JP" b="1" dirty="0" smtClean="0">
                <a:latin typeface="+mn-ea"/>
              </a:rPr>
              <a:t>の</a:t>
            </a:r>
            <a:r>
              <a:rPr lang="ja-JP" altLang="ja-JP" b="1" dirty="0">
                <a:latin typeface="+mn-ea"/>
              </a:rPr>
              <a:t>場合は</a:t>
            </a:r>
            <a:r>
              <a:rPr lang="en-US" altLang="ja-JP" b="1" dirty="0">
                <a:latin typeface="+mn-ea"/>
              </a:rPr>
              <a:t>20</a:t>
            </a:r>
            <a:r>
              <a:rPr lang="ja-JP" altLang="ja-JP" b="1" dirty="0">
                <a:latin typeface="+mn-ea"/>
              </a:rPr>
              <a:t>日間）以内に</a:t>
            </a:r>
          </a:p>
          <a:p>
            <a:pPr marL="534988" indent="0">
              <a:lnSpc>
                <a:spcPct val="120000"/>
              </a:lnSpc>
              <a:spcBef>
                <a:spcPts val="0"/>
              </a:spcBef>
              <a:buNone/>
            </a:pPr>
            <a:r>
              <a:rPr lang="ja-JP" altLang="en-US" b="1" dirty="0" smtClean="0">
                <a:latin typeface="+mn-ea"/>
              </a:rPr>
              <a:t>③</a:t>
            </a:r>
            <a:r>
              <a:rPr lang="ja-JP" altLang="ja-JP" b="1" dirty="0" smtClean="0">
                <a:latin typeface="+mn-ea"/>
              </a:rPr>
              <a:t>文書</a:t>
            </a:r>
            <a:r>
              <a:rPr lang="ja-JP" altLang="ja-JP" b="1" dirty="0">
                <a:latin typeface="+mn-ea"/>
              </a:rPr>
              <a:t>で通知をすれば、</a:t>
            </a:r>
          </a:p>
          <a:p>
            <a:pPr marL="534988" indent="0">
              <a:lnSpc>
                <a:spcPct val="120000"/>
              </a:lnSpc>
              <a:spcBef>
                <a:spcPts val="0"/>
              </a:spcBef>
              <a:spcAft>
                <a:spcPts val="600"/>
              </a:spcAft>
              <a:buNone/>
            </a:pPr>
            <a:r>
              <a:rPr lang="ja-JP" altLang="en-US" b="1" dirty="0" smtClean="0">
                <a:latin typeface="+mn-ea"/>
              </a:rPr>
              <a:t>④</a:t>
            </a:r>
            <a:r>
              <a:rPr lang="ja-JP" altLang="ja-JP" b="1" dirty="0" smtClean="0">
                <a:latin typeface="+mn-ea"/>
              </a:rPr>
              <a:t>たとえ</a:t>
            </a:r>
            <a:r>
              <a:rPr lang="ja-JP" altLang="en-US" b="1" dirty="0" smtClean="0">
                <a:latin typeface="+mn-ea"/>
              </a:rPr>
              <a:t>、購入した</a:t>
            </a:r>
            <a:r>
              <a:rPr lang="ja-JP" altLang="ja-JP" b="1" dirty="0" smtClean="0">
                <a:latin typeface="+mn-ea"/>
              </a:rPr>
              <a:t>商品</a:t>
            </a:r>
            <a:r>
              <a:rPr lang="ja-JP" altLang="en-US" b="1" dirty="0" smtClean="0">
                <a:latin typeface="+mn-ea"/>
              </a:rPr>
              <a:t>やサービスを使っていて</a:t>
            </a:r>
            <a:r>
              <a:rPr lang="ja-JP" altLang="ja-JP" b="1" dirty="0" smtClean="0">
                <a:latin typeface="+mn-ea"/>
              </a:rPr>
              <a:t>も</a:t>
            </a:r>
            <a:r>
              <a:rPr lang="ja-JP" altLang="en-US" b="1" dirty="0" smtClean="0">
                <a:latin typeface="+mn-ea"/>
              </a:rPr>
              <a:t>、</a:t>
            </a:r>
            <a:endParaRPr lang="en-US" altLang="ja-JP" b="1" dirty="0" smtClean="0">
              <a:latin typeface="+mn-ea"/>
            </a:endParaRPr>
          </a:p>
          <a:p>
            <a:pPr marL="536575" indent="0">
              <a:lnSpc>
                <a:spcPct val="120000"/>
              </a:lnSpc>
              <a:spcBef>
                <a:spcPts val="0"/>
              </a:spcBef>
              <a:buNone/>
            </a:pPr>
            <a:r>
              <a:rPr lang="ja-JP" altLang="ja-JP" b="1" dirty="0" smtClean="0">
                <a:latin typeface="+mn-ea"/>
              </a:rPr>
              <a:t>無条件で</a:t>
            </a:r>
            <a:r>
              <a:rPr lang="ja-JP" altLang="en-US" b="1" dirty="0" smtClean="0">
                <a:latin typeface="+mn-ea"/>
              </a:rPr>
              <a:t>契約を</a:t>
            </a:r>
            <a:r>
              <a:rPr lang="ja-JP" altLang="ja-JP" b="1" dirty="0" smtClean="0">
                <a:latin typeface="+mn-ea"/>
              </a:rPr>
              <a:t>解約</a:t>
            </a:r>
            <a:r>
              <a:rPr lang="ja-JP" altLang="en-US" b="1" dirty="0" smtClean="0">
                <a:latin typeface="+mn-ea"/>
              </a:rPr>
              <a:t>することができる。</a:t>
            </a:r>
            <a:endParaRPr lang="en-US" altLang="ja-JP" b="1" dirty="0" smtClean="0">
              <a:latin typeface="+mn-ea"/>
            </a:endParaRPr>
          </a:p>
          <a:p>
            <a:pPr marL="536575" indent="0">
              <a:lnSpc>
                <a:spcPct val="120000"/>
              </a:lnSpc>
              <a:spcBef>
                <a:spcPts val="0"/>
              </a:spcBef>
              <a:buNone/>
            </a:pPr>
            <a:r>
              <a:rPr lang="ja-JP" altLang="en-US" b="1" dirty="0" smtClean="0">
                <a:latin typeface="+mn-ea"/>
              </a:rPr>
              <a:t>解約理由を説明する必要もない。</a:t>
            </a:r>
            <a:endParaRPr lang="en-US" altLang="ja-JP" b="1" dirty="0">
              <a:latin typeface="+mn-ea"/>
            </a:endParaRPr>
          </a:p>
          <a:p>
            <a:pPr marL="0" indent="0">
              <a:lnSpc>
                <a:spcPct val="120000"/>
              </a:lnSpc>
              <a:spcBef>
                <a:spcPts val="0"/>
              </a:spcBef>
              <a:buNone/>
            </a:pPr>
            <a:endParaRPr kumimoji="1" lang="en-US" altLang="ja-JP" sz="3600" dirty="0" smtClean="0"/>
          </a:p>
        </p:txBody>
      </p:sp>
      <p:sp>
        <p:nvSpPr>
          <p:cNvPr id="4" name="スライド番号プレースホルダー 3"/>
          <p:cNvSpPr>
            <a:spLocks noGrp="1"/>
          </p:cNvSpPr>
          <p:nvPr>
            <p:ph type="sldNum" sz="quarter" idx="12"/>
          </p:nvPr>
        </p:nvSpPr>
        <p:spPr/>
        <p:txBody>
          <a:bodyPr/>
          <a:lstStyle/>
          <a:p>
            <a:pPr>
              <a:defRPr/>
            </a:pPr>
            <a:fld id="{C721EF3B-8582-4A02-A82B-11DAB0CE9406}" type="slidenum">
              <a:rPr lang="ja-JP" altLang="en-US" smtClean="0"/>
              <a:pPr>
                <a:defRPr/>
              </a:pPr>
              <a:t>26</a:t>
            </a:fld>
            <a:endParaRPr lang="en-US" altLang="ja-JP"/>
          </a:p>
        </p:txBody>
      </p:sp>
      <p:sp>
        <p:nvSpPr>
          <p:cNvPr id="5" name="正方形/長方形 4"/>
          <p:cNvSpPr/>
          <p:nvPr/>
        </p:nvSpPr>
        <p:spPr>
          <a:xfrm>
            <a:off x="181036" y="386063"/>
            <a:ext cx="8778239" cy="609398"/>
          </a:xfrm>
          <a:prstGeom prst="rect">
            <a:avLst/>
          </a:prstGeom>
        </p:spPr>
        <p:txBody>
          <a:bodyPr wrap="square">
            <a:spAutoFit/>
          </a:bodyPr>
          <a:lstStyle/>
          <a:p>
            <a:r>
              <a:rPr lang="ja-JP" altLang="en-US" sz="2800" dirty="0" smtClean="0">
                <a:solidFill>
                  <a:prstClr val="black"/>
                </a:solidFill>
                <a:latin typeface="ＭＳ Ｐゴシック" pitchFamily="50" charset="-128"/>
                <a:ea typeface="ＭＳ Ｐゴシック" pitchFamily="50" charset="-128"/>
              </a:rPr>
              <a:t>（</a:t>
            </a:r>
            <a:r>
              <a:rPr lang="en-US" altLang="ja-JP" sz="2800" dirty="0" smtClean="0">
                <a:solidFill>
                  <a:prstClr val="black"/>
                </a:solidFill>
                <a:latin typeface="ＭＳ Ｐゴシック" pitchFamily="50" charset="-128"/>
                <a:ea typeface="ＭＳ Ｐゴシック" pitchFamily="50" charset="-128"/>
              </a:rPr>
              <a:t>2</a:t>
            </a:r>
            <a:r>
              <a:rPr lang="ja-JP" altLang="en-US" sz="2800" dirty="0" smtClean="0">
                <a:solidFill>
                  <a:prstClr val="black"/>
                </a:solidFill>
                <a:latin typeface="ＭＳ Ｐゴシック" pitchFamily="50" charset="-128"/>
                <a:ea typeface="ＭＳ Ｐゴシック" pitchFamily="50" charset="-128"/>
              </a:rPr>
              <a:t>）特定商取引法のクーリング・オフ</a:t>
            </a:r>
            <a:endParaRPr lang="ja-JP" altLang="en-US" sz="2000" dirty="0">
              <a:solidFill>
                <a:prstClr val="black"/>
              </a:solidFill>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30586117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5426638" y="1625736"/>
            <a:ext cx="2946717" cy="4584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804506" y="1773347"/>
            <a:ext cx="2320290" cy="3947876"/>
          </a:xfrm>
          <a:prstGeom prst="rect">
            <a:avLst/>
          </a:prstGeom>
          <a:noFill/>
        </p:spPr>
        <p:txBody>
          <a:bodyPr wrap="square" rtlCol="0">
            <a:spAutoFit/>
          </a:bodyPr>
          <a:lstStyle/>
          <a:p>
            <a:pPr algn="ctr">
              <a:lnSpc>
                <a:spcPct val="100000"/>
              </a:lnSpc>
            </a:pPr>
            <a:r>
              <a:rPr lang="ja-JP" altLang="en-US" sz="1200" b="1" dirty="0"/>
              <a:t>契約解除通知</a:t>
            </a:r>
            <a:endParaRPr lang="en-US" altLang="ja-JP" sz="1200" b="1" dirty="0"/>
          </a:p>
          <a:p>
            <a:pPr algn="ctr">
              <a:lnSpc>
                <a:spcPct val="100000"/>
              </a:lnSpc>
            </a:pPr>
            <a:endParaRPr lang="en-US" altLang="ja-JP" sz="1200" b="1" dirty="0"/>
          </a:p>
          <a:p>
            <a:pPr>
              <a:lnSpc>
                <a:spcPct val="100000"/>
              </a:lnSpc>
            </a:pPr>
            <a:r>
              <a:rPr lang="ja-JP" altLang="en-US" sz="1050" dirty="0"/>
              <a:t>　私は次の契約を取りやめます。</a:t>
            </a:r>
            <a:endParaRPr lang="en-US" altLang="ja-JP" sz="1050" dirty="0"/>
          </a:p>
          <a:p>
            <a:pPr>
              <a:lnSpc>
                <a:spcPct val="100000"/>
              </a:lnSpc>
            </a:pPr>
            <a:endParaRPr lang="en-US" altLang="ja-JP" sz="1050" dirty="0"/>
          </a:p>
          <a:p>
            <a:pPr>
              <a:lnSpc>
                <a:spcPct val="100000"/>
              </a:lnSpc>
            </a:pPr>
            <a:r>
              <a:rPr lang="ja-JP" altLang="en-US" sz="1050" dirty="0"/>
              <a:t>１．契約日　平成　　年　　月　　　日</a:t>
            </a:r>
            <a:endParaRPr lang="en-US" altLang="ja-JP" sz="1050" dirty="0"/>
          </a:p>
          <a:p>
            <a:pPr>
              <a:lnSpc>
                <a:spcPct val="100000"/>
              </a:lnSpc>
            </a:pPr>
            <a:r>
              <a:rPr lang="ja-JP" altLang="en-US" sz="1050" dirty="0"/>
              <a:t>２．商品名</a:t>
            </a:r>
            <a:endParaRPr lang="en-US" altLang="ja-JP" sz="1050" dirty="0"/>
          </a:p>
          <a:p>
            <a:pPr>
              <a:lnSpc>
                <a:spcPct val="100000"/>
              </a:lnSpc>
            </a:pPr>
            <a:r>
              <a:rPr lang="ja-JP" altLang="en-US" sz="1050" dirty="0"/>
              <a:t>３．契約金額</a:t>
            </a:r>
            <a:endParaRPr lang="en-US" altLang="ja-JP" sz="1050" dirty="0"/>
          </a:p>
          <a:p>
            <a:pPr>
              <a:lnSpc>
                <a:spcPct val="100000"/>
              </a:lnSpc>
            </a:pPr>
            <a:r>
              <a:rPr lang="ja-JP" altLang="en-US" sz="1050" dirty="0"/>
              <a:t>４．販売会社名（担当者名）</a:t>
            </a:r>
            <a:endParaRPr lang="en-US" altLang="ja-JP" sz="1050" dirty="0"/>
          </a:p>
          <a:p>
            <a:pPr>
              <a:lnSpc>
                <a:spcPct val="100000"/>
              </a:lnSpc>
            </a:pPr>
            <a:endParaRPr lang="en-US" altLang="ja-JP" sz="1050" dirty="0"/>
          </a:p>
          <a:p>
            <a:pPr>
              <a:lnSpc>
                <a:spcPct val="100000"/>
              </a:lnSpc>
            </a:pPr>
            <a:r>
              <a:rPr lang="ja-JP" altLang="en-US" sz="1050" dirty="0"/>
              <a:t>支払った代金は返金してください。</a:t>
            </a:r>
            <a:endParaRPr lang="en-US" altLang="ja-JP" sz="1050" dirty="0"/>
          </a:p>
          <a:p>
            <a:pPr>
              <a:lnSpc>
                <a:spcPct val="100000"/>
              </a:lnSpc>
            </a:pPr>
            <a:r>
              <a:rPr lang="ja-JP" altLang="en-US" sz="1050" dirty="0"/>
              <a:t>受け取った商品はお引き取りください。</a:t>
            </a:r>
            <a:endParaRPr lang="en-US" altLang="ja-JP" sz="1050" dirty="0"/>
          </a:p>
          <a:p>
            <a:pPr>
              <a:lnSpc>
                <a:spcPct val="100000"/>
              </a:lnSpc>
            </a:pPr>
            <a:endParaRPr lang="en-US" altLang="ja-JP" sz="1050" dirty="0"/>
          </a:p>
          <a:p>
            <a:pPr algn="r">
              <a:lnSpc>
                <a:spcPct val="100000"/>
              </a:lnSpc>
            </a:pPr>
            <a:r>
              <a:rPr lang="ja-JP" altLang="en-US" sz="1050" dirty="0"/>
              <a:t>平成　　年　　月　　日</a:t>
            </a:r>
            <a:endParaRPr lang="en-US" altLang="ja-JP" sz="1050" dirty="0"/>
          </a:p>
          <a:p>
            <a:pPr>
              <a:lnSpc>
                <a:spcPct val="100000"/>
              </a:lnSpc>
            </a:pPr>
            <a:endParaRPr lang="en-US" altLang="ja-JP" sz="1050" dirty="0"/>
          </a:p>
          <a:p>
            <a:pPr>
              <a:lnSpc>
                <a:spcPct val="100000"/>
              </a:lnSpc>
            </a:pPr>
            <a:r>
              <a:rPr lang="ja-JP" altLang="en-US" sz="1050" dirty="0"/>
              <a:t>自分の住所</a:t>
            </a:r>
            <a:endParaRPr lang="en-US" altLang="ja-JP" sz="1050" dirty="0"/>
          </a:p>
          <a:p>
            <a:pPr>
              <a:lnSpc>
                <a:spcPct val="100000"/>
              </a:lnSpc>
            </a:pPr>
            <a:r>
              <a:rPr lang="ja-JP" altLang="en-US" sz="1050" dirty="0"/>
              <a:t>　　　　　氏名</a:t>
            </a:r>
            <a:endParaRPr lang="en-US" altLang="ja-JP" sz="1050" dirty="0"/>
          </a:p>
          <a:p>
            <a:endParaRPr lang="ja-JP" altLang="en-US" sz="1050" dirty="0"/>
          </a:p>
        </p:txBody>
      </p:sp>
      <p:sp>
        <p:nvSpPr>
          <p:cNvPr id="9" name="テキスト ボックス 8"/>
          <p:cNvSpPr txBox="1"/>
          <p:nvPr/>
        </p:nvSpPr>
        <p:spPr>
          <a:xfrm>
            <a:off x="633209" y="1921299"/>
            <a:ext cx="4491354" cy="3426579"/>
          </a:xfrm>
          <a:prstGeom prst="rect">
            <a:avLst/>
          </a:prstGeom>
          <a:noFill/>
        </p:spPr>
        <p:txBody>
          <a:bodyPr wrap="square" rtlCol="0">
            <a:spAutoFit/>
          </a:bodyPr>
          <a:lstStyle/>
          <a:p>
            <a:pPr marL="342900" indent="-342900">
              <a:lnSpc>
                <a:spcPts val="2600"/>
              </a:lnSpc>
              <a:spcBef>
                <a:spcPts val="0"/>
              </a:spcBef>
              <a:spcAft>
                <a:spcPts val="0"/>
              </a:spcAft>
              <a:buFont typeface="Wingdings" pitchFamily="2" charset="2"/>
              <a:buChar char="Ø"/>
            </a:pPr>
            <a:r>
              <a:rPr lang="ja-JP" altLang="en-US" sz="2000" dirty="0" smtClean="0">
                <a:latin typeface="ＭＳ Ｐゴシック" pitchFamily="50" charset="-128"/>
                <a:ea typeface="ＭＳ Ｐゴシック" pitchFamily="50" charset="-128"/>
              </a:rPr>
              <a:t>ハガキに右の</a:t>
            </a:r>
            <a:r>
              <a:rPr lang="ja-JP" altLang="en-US" sz="2000" dirty="0">
                <a:latin typeface="ＭＳ Ｐゴシック" pitchFamily="50" charset="-128"/>
                <a:ea typeface="ＭＳ Ｐゴシック" pitchFamily="50" charset="-128"/>
              </a:rPr>
              <a:t>事項を</a:t>
            </a:r>
            <a:r>
              <a:rPr lang="ja-JP" altLang="en-US" sz="2000" dirty="0" smtClean="0">
                <a:latin typeface="ＭＳ Ｐゴシック" pitchFamily="50" charset="-128"/>
                <a:ea typeface="ＭＳ Ｐゴシック" pitchFamily="50" charset="-128"/>
              </a:rPr>
              <a:t>記載する。</a:t>
            </a:r>
            <a:endParaRPr lang="en-US" altLang="ja-JP" sz="2000" dirty="0">
              <a:latin typeface="ＭＳ Ｐゴシック" pitchFamily="50" charset="-128"/>
              <a:ea typeface="ＭＳ Ｐゴシック" pitchFamily="50" charset="-128"/>
            </a:endParaRPr>
          </a:p>
          <a:p>
            <a:pPr marL="360363">
              <a:lnSpc>
                <a:spcPts val="2600"/>
              </a:lnSpc>
              <a:spcBef>
                <a:spcPts val="0"/>
              </a:spcBef>
              <a:spcAft>
                <a:spcPts val="0"/>
              </a:spcAft>
            </a:pPr>
            <a:r>
              <a:rPr lang="ja-JP" altLang="en-US" sz="2000" dirty="0" smtClean="0">
                <a:latin typeface="ＭＳ Ｐゴシック" pitchFamily="50" charset="-128"/>
                <a:ea typeface="ＭＳ Ｐゴシック" pitchFamily="50" charset="-128"/>
              </a:rPr>
              <a:t>証拠</a:t>
            </a:r>
            <a:r>
              <a:rPr lang="ja-JP" altLang="en-US" sz="2000" dirty="0">
                <a:latin typeface="ＭＳ Ｐゴシック" pitchFamily="50" charset="-128"/>
                <a:ea typeface="ＭＳ Ｐゴシック" pitchFamily="50" charset="-128"/>
              </a:rPr>
              <a:t>としてコピー</a:t>
            </a:r>
            <a:r>
              <a:rPr lang="ja-JP" altLang="en-US" sz="2000" dirty="0" smtClean="0">
                <a:latin typeface="ＭＳ Ｐゴシック" pitchFamily="50" charset="-128"/>
                <a:ea typeface="ＭＳ Ｐゴシック" pitchFamily="50" charset="-128"/>
              </a:rPr>
              <a:t>を取って手許に残す。</a:t>
            </a:r>
            <a:endParaRPr lang="en-US" altLang="ja-JP" sz="2000" dirty="0" smtClean="0">
              <a:latin typeface="ＭＳ Ｐゴシック" pitchFamily="50" charset="-128"/>
              <a:ea typeface="ＭＳ Ｐゴシック" pitchFamily="50" charset="-128"/>
            </a:endParaRPr>
          </a:p>
          <a:p>
            <a:pPr marL="360363">
              <a:lnSpc>
                <a:spcPts val="2600"/>
              </a:lnSpc>
              <a:spcBef>
                <a:spcPts val="0"/>
              </a:spcBef>
              <a:spcAft>
                <a:spcPts val="0"/>
              </a:spcAft>
            </a:pPr>
            <a:r>
              <a:rPr lang="ja-JP" altLang="en-US" sz="2000" dirty="0" smtClean="0">
                <a:latin typeface="ＭＳ Ｐゴシック" pitchFamily="50" charset="-128"/>
                <a:ea typeface="ＭＳ Ｐゴシック" pitchFamily="50" charset="-128"/>
              </a:rPr>
              <a:t>郵便局</a:t>
            </a:r>
            <a:r>
              <a:rPr lang="ja-JP" altLang="en-US" sz="2000" dirty="0">
                <a:latin typeface="ＭＳ Ｐゴシック" pitchFamily="50" charset="-128"/>
                <a:ea typeface="ＭＳ Ｐゴシック" pitchFamily="50" charset="-128"/>
              </a:rPr>
              <a:t>の窓口で</a:t>
            </a:r>
            <a:r>
              <a:rPr lang="ja-JP" altLang="en-US" sz="2000" dirty="0" smtClean="0">
                <a:latin typeface="ＭＳ Ｐゴシック" pitchFamily="50" charset="-128"/>
                <a:ea typeface="ＭＳ Ｐゴシック" pitchFamily="50" charset="-128"/>
              </a:rPr>
              <a:t>、</a:t>
            </a:r>
            <a:r>
              <a:rPr lang="ja-JP" altLang="en-US" sz="2000" u="sng" dirty="0" smtClean="0">
                <a:latin typeface="ＭＳ Ｐゴシック" pitchFamily="50" charset="-128"/>
                <a:ea typeface="ＭＳ Ｐゴシック" pitchFamily="50" charset="-128"/>
              </a:rPr>
              <a:t>「</a:t>
            </a:r>
            <a:r>
              <a:rPr lang="ja-JP" altLang="en-US" sz="2000" u="sng" dirty="0">
                <a:latin typeface="ＭＳ Ｐゴシック" pitchFamily="50" charset="-128"/>
                <a:ea typeface="ＭＳ Ｐゴシック" pitchFamily="50" charset="-128"/>
              </a:rPr>
              <a:t>特定記録</a:t>
            </a:r>
            <a:r>
              <a:rPr lang="ja-JP" altLang="en-US" sz="2000" u="sng" dirty="0" smtClean="0">
                <a:latin typeface="ＭＳ Ｐゴシック" pitchFamily="50" charset="-128"/>
                <a:ea typeface="ＭＳ Ｐゴシック" pitchFamily="50" charset="-128"/>
              </a:rPr>
              <a:t>郵便」で発送する</a:t>
            </a:r>
            <a:r>
              <a:rPr lang="ja-JP" altLang="en-US" sz="2000" dirty="0" smtClean="0">
                <a:latin typeface="ＭＳ Ｐゴシック" pitchFamily="50" charset="-128"/>
                <a:ea typeface="ＭＳ Ｐゴシック" pitchFamily="50" charset="-128"/>
              </a:rPr>
              <a:t>。</a:t>
            </a:r>
            <a:endParaRPr lang="en-US" altLang="ja-JP" sz="2000" dirty="0" smtClean="0">
              <a:latin typeface="ＭＳ Ｐゴシック" pitchFamily="50" charset="-128"/>
              <a:ea typeface="ＭＳ Ｐゴシック" pitchFamily="50" charset="-128"/>
            </a:endParaRPr>
          </a:p>
          <a:p>
            <a:pPr marL="176213" indent="-176213">
              <a:lnSpc>
                <a:spcPts val="2600"/>
              </a:lnSpc>
              <a:spcBef>
                <a:spcPts val="0"/>
              </a:spcBef>
              <a:spcAft>
                <a:spcPts val="0"/>
              </a:spcAft>
            </a:pPr>
            <a:endParaRPr lang="en-US" altLang="ja-JP" sz="2000" dirty="0">
              <a:latin typeface="ＭＳ Ｐゴシック" pitchFamily="50" charset="-128"/>
              <a:ea typeface="ＭＳ Ｐゴシック" pitchFamily="50" charset="-128"/>
            </a:endParaRPr>
          </a:p>
          <a:p>
            <a:pPr marL="342900" indent="-342900">
              <a:lnSpc>
                <a:spcPts val="2600"/>
              </a:lnSpc>
              <a:spcBef>
                <a:spcPts val="0"/>
              </a:spcBef>
              <a:spcAft>
                <a:spcPts val="0"/>
              </a:spcAft>
              <a:buFont typeface="Wingdings" pitchFamily="2" charset="2"/>
              <a:buChar char="Ø"/>
            </a:pPr>
            <a:r>
              <a:rPr lang="ja-JP" altLang="en-US" sz="2000" dirty="0" smtClean="0">
                <a:latin typeface="ＭＳ Ｐゴシック" pitchFamily="50" charset="-128"/>
                <a:ea typeface="ＭＳ Ｐゴシック" pitchFamily="50" charset="-128"/>
              </a:rPr>
              <a:t>クーリング</a:t>
            </a:r>
            <a:r>
              <a:rPr lang="ja-JP" altLang="en-US" sz="2000" dirty="0">
                <a:latin typeface="ＭＳ Ｐゴシック" pitchFamily="50" charset="-128"/>
                <a:ea typeface="ＭＳ Ｐゴシック" pitchFamily="50" charset="-128"/>
              </a:rPr>
              <a:t>・</a:t>
            </a:r>
            <a:r>
              <a:rPr lang="ja-JP" altLang="en-US" sz="2000" dirty="0" smtClean="0">
                <a:latin typeface="ＭＳ Ｐゴシック" pitchFamily="50" charset="-128"/>
                <a:ea typeface="ＭＳ Ｐゴシック" pitchFamily="50" charset="-128"/>
              </a:rPr>
              <a:t>オフによる契約の</a:t>
            </a:r>
            <a:r>
              <a:rPr lang="ja-JP" altLang="en-US" sz="2000" u="sng" dirty="0" smtClean="0">
                <a:latin typeface="ＭＳ Ｐゴシック" pitchFamily="50" charset="-128"/>
                <a:ea typeface="ＭＳ Ｐゴシック" pitchFamily="50" charset="-128"/>
              </a:rPr>
              <a:t>解除は、通知</a:t>
            </a:r>
            <a:r>
              <a:rPr lang="ja-JP" altLang="en-US" sz="2000" u="sng" dirty="0">
                <a:latin typeface="ＭＳ Ｐゴシック" pitchFamily="50" charset="-128"/>
                <a:ea typeface="ＭＳ Ｐゴシック" pitchFamily="50" charset="-128"/>
              </a:rPr>
              <a:t>を出した日に</a:t>
            </a:r>
            <a:r>
              <a:rPr lang="ja-JP" altLang="en-US" sz="2000" u="sng" dirty="0" smtClean="0">
                <a:latin typeface="ＭＳ Ｐゴシック" pitchFamily="50" charset="-128"/>
                <a:ea typeface="ＭＳ Ｐゴシック" pitchFamily="50" charset="-128"/>
              </a:rPr>
              <a:t>成立</a:t>
            </a:r>
            <a:r>
              <a:rPr lang="ja-JP" altLang="en-US" sz="2000" dirty="0" smtClean="0">
                <a:latin typeface="ＭＳ Ｐゴシック" pitchFamily="50" charset="-128"/>
                <a:ea typeface="ＭＳ Ｐゴシック" pitchFamily="50" charset="-128"/>
              </a:rPr>
              <a:t>する。</a:t>
            </a:r>
            <a:endParaRPr lang="en-US" altLang="ja-JP" sz="2000" dirty="0">
              <a:latin typeface="ＭＳ Ｐゴシック" pitchFamily="50" charset="-128"/>
              <a:ea typeface="ＭＳ Ｐゴシック" pitchFamily="50" charset="-128"/>
            </a:endParaRPr>
          </a:p>
          <a:p>
            <a:pPr>
              <a:lnSpc>
                <a:spcPts val="2600"/>
              </a:lnSpc>
              <a:spcBef>
                <a:spcPts val="0"/>
              </a:spcBef>
              <a:spcAft>
                <a:spcPts val="0"/>
              </a:spcAft>
            </a:pPr>
            <a:r>
              <a:rPr lang="ja-JP" altLang="en-US" sz="2000" dirty="0">
                <a:latin typeface="ＭＳ Ｐゴシック" pitchFamily="50" charset="-128"/>
                <a:ea typeface="ＭＳ Ｐゴシック" pitchFamily="50" charset="-128"/>
              </a:rPr>
              <a:t>　　</a:t>
            </a:r>
            <a:r>
              <a:rPr lang="ja-JP" altLang="en-US" sz="2000" u="sng" dirty="0">
                <a:latin typeface="ＭＳ Ｐゴシック" pitchFamily="50" charset="-128"/>
                <a:ea typeface="ＭＳ Ｐゴシック" pitchFamily="50" charset="-128"/>
              </a:rPr>
              <a:t>業者の承諾</a:t>
            </a:r>
            <a:r>
              <a:rPr lang="ja-JP" altLang="en-US" sz="2000" u="sng" dirty="0" smtClean="0">
                <a:latin typeface="ＭＳ Ｐゴシック" pitchFamily="50" charset="-128"/>
                <a:ea typeface="ＭＳ Ｐゴシック" pitchFamily="50" charset="-128"/>
              </a:rPr>
              <a:t>は不要</a:t>
            </a:r>
            <a:r>
              <a:rPr lang="ja-JP" altLang="en-US" sz="2000" dirty="0" smtClean="0">
                <a:latin typeface="ＭＳ Ｐゴシック" pitchFamily="50" charset="-128"/>
                <a:ea typeface="ＭＳ Ｐゴシック" pitchFamily="50" charset="-128"/>
              </a:rPr>
              <a:t>。</a:t>
            </a:r>
            <a:endParaRPr lang="en-US" altLang="ja-JP" sz="2000" dirty="0">
              <a:latin typeface="ＭＳ Ｐゴシック" pitchFamily="50" charset="-128"/>
              <a:ea typeface="ＭＳ Ｐゴシック" pitchFamily="50" charset="-128"/>
            </a:endParaRPr>
          </a:p>
          <a:p>
            <a:pPr>
              <a:lnSpc>
                <a:spcPts val="2600"/>
              </a:lnSpc>
              <a:spcBef>
                <a:spcPts val="0"/>
              </a:spcBef>
              <a:spcAft>
                <a:spcPts val="0"/>
              </a:spcAft>
            </a:pPr>
            <a:r>
              <a:rPr lang="ja-JP" altLang="en-US" sz="2000" dirty="0">
                <a:latin typeface="ＭＳ Ｐゴシック" pitchFamily="50" charset="-128"/>
                <a:ea typeface="ＭＳ Ｐゴシック" pitchFamily="50" charset="-128"/>
              </a:rPr>
              <a:t>　　</a:t>
            </a:r>
            <a:r>
              <a:rPr lang="ja-JP" altLang="en-US" sz="2000" dirty="0" smtClean="0">
                <a:latin typeface="ＭＳ Ｐゴシック" pitchFamily="50" charset="-128"/>
                <a:ea typeface="ＭＳ Ｐゴシック" pitchFamily="50" charset="-128"/>
              </a:rPr>
              <a:t>支払済みの代金</a:t>
            </a:r>
            <a:r>
              <a:rPr lang="ja-JP" altLang="en-US" sz="2000" dirty="0">
                <a:latin typeface="ＭＳ Ｐゴシック" pitchFamily="50" charset="-128"/>
                <a:ea typeface="ＭＳ Ｐゴシック" pitchFamily="50" charset="-128"/>
              </a:rPr>
              <a:t>は全額</a:t>
            </a:r>
            <a:r>
              <a:rPr lang="ja-JP" altLang="en-US" sz="2000" dirty="0" smtClean="0">
                <a:latin typeface="ＭＳ Ｐゴシック" pitchFamily="50" charset="-128"/>
                <a:ea typeface="ＭＳ Ｐゴシック" pitchFamily="50" charset="-128"/>
              </a:rPr>
              <a:t>返金される。</a:t>
            </a:r>
            <a:endParaRPr lang="en-US" altLang="ja-JP" sz="2000" dirty="0">
              <a:latin typeface="ＭＳ Ｐゴシック" pitchFamily="50" charset="-128"/>
              <a:ea typeface="ＭＳ Ｐゴシック" pitchFamily="50" charset="-128"/>
            </a:endParaRPr>
          </a:p>
          <a:p>
            <a:pPr>
              <a:lnSpc>
                <a:spcPts val="2600"/>
              </a:lnSpc>
              <a:spcBef>
                <a:spcPts val="0"/>
              </a:spcBef>
              <a:spcAft>
                <a:spcPts val="0"/>
              </a:spcAft>
            </a:pPr>
            <a:r>
              <a:rPr lang="ja-JP" altLang="en-US" sz="2000" dirty="0">
                <a:latin typeface="ＭＳ Ｐゴシック" pitchFamily="50" charset="-128"/>
                <a:ea typeface="ＭＳ Ｐゴシック" pitchFamily="50" charset="-128"/>
              </a:rPr>
              <a:t>　　</a:t>
            </a:r>
            <a:r>
              <a:rPr lang="ja-JP" altLang="en-US" sz="2000" u="sng" dirty="0">
                <a:latin typeface="ＭＳ Ｐゴシック" pitchFamily="50" charset="-128"/>
                <a:ea typeface="ＭＳ Ｐゴシック" pitchFamily="50" charset="-128"/>
              </a:rPr>
              <a:t>違約</a:t>
            </a:r>
            <a:r>
              <a:rPr lang="ja-JP" altLang="en-US" sz="2000" u="sng" dirty="0" smtClean="0">
                <a:latin typeface="ＭＳ Ｐゴシック" pitchFamily="50" charset="-128"/>
                <a:ea typeface="ＭＳ Ｐゴシック" pitchFamily="50" charset="-128"/>
              </a:rPr>
              <a:t>金等はかからない</a:t>
            </a:r>
            <a:r>
              <a:rPr lang="ja-JP" altLang="en-US" sz="2000" dirty="0" smtClean="0">
                <a:latin typeface="ＭＳ Ｐゴシック" pitchFamily="50" charset="-128"/>
                <a:ea typeface="ＭＳ Ｐゴシック" pitchFamily="50" charset="-128"/>
              </a:rPr>
              <a:t>。</a:t>
            </a:r>
            <a:endParaRPr lang="en-US" altLang="ja-JP" sz="2000" dirty="0">
              <a:latin typeface="ＭＳ Ｐゴシック" pitchFamily="50" charset="-128"/>
              <a:ea typeface="ＭＳ Ｐゴシック" pitchFamily="50" charset="-128"/>
            </a:endParaRPr>
          </a:p>
        </p:txBody>
      </p:sp>
      <p:sp>
        <p:nvSpPr>
          <p:cNvPr id="3" name="スライド番号プレースホルダー 2"/>
          <p:cNvSpPr>
            <a:spLocks noGrp="1"/>
          </p:cNvSpPr>
          <p:nvPr>
            <p:ph type="sldNum" sz="quarter" idx="12"/>
          </p:nvPr>
        </p:nvSpPr>
        <p:spPr/>
        <p:txBody>
          <a:bodyPr/>
          <a:lstStyle/>
          <a:p>
            <a:pPr>
              <a:defRPr/>
            </a:pPr>
            <a:fld id="{C721EF3B-8582-4A02-A82B-11DAB0CE9406}" type="slidenum">
              <a:rPr lang="ja-JP" altLang="en-US" smtClean="0"/>
              <a:pPr>
                <a:defRPr/>
              </a:pPr>
              <a:t>27</a:t>
            </a:fld>
            <a:endParaRPr lang="en-US" altLang="ja-JP"/>
          </a:p>
        </p:txBody>
      </p:sp>
      <p:sp>
        <p:nvSpPr>
          <p:cNvPr id="8" name="正方形/長方形 7"/>
          <p:cNvSpPr/>
          <p:nvPr/>
        </p:nvSpPr>
        <p:spPr>
          <a:xfrm>
            <a:off x="181036" y="386063"/>
            <a:ext cx="8778239" cy="609398"/>
          </a:xfrm>
          <a:prstGeom prst="rect">
            <a:avLst/>
          </a:prstGeom>
        </p:spPr>
        <p:txBody>
          <a:bodyPr wrap="square">
            <a:spAutoFit/>
          </a:bodyPr>
          <a:lstStyle/>
          <a:p>
            <a:r>
              <a:rPr lang="ja-JP" altLang="en-US" sz="2800" dirty="0" smtClean="0">
                <a:solidFill>
                  <a:prstClr val="black"/>
                </a:solidFill>
                <a:latin typeface="ＭＳ Ｐゴシック" pitchFamily="50" charset="-128"/>
                <a:ea typeface="ＭＳ Ｐゴシック" pitchFamily="50" charset="-128"/>
              </a:rPr>
              <a:t>（</a:t>
            </a:r>
            <a:r>
              <a:rPr lang="en-US" altLang="ja-JP" sz="2800" dirty="0" smtClean="0">
                <a:solidFill>
                  <a:prstClr val="black"/>
                </a:solidFill>
                <a:latin typeface="ＭＳ Ｐゴシック" pitchFamily="50" charset="-128"/>
                <a:ea typeface="ＭＳ Ｐゴシック" pitchFamily="50" charset="-128"/>
              </a:rPr>
              <a:t>2</a:t>
            </a:r>
            <a:r>
              <a:rPr lang="ja-JP" altLang="en-US" sz="2800" dirty="0" smtClean="0">
                <a:solidFill>
                  <a:prstClr val="black"/>
                </a:solidFill>
                <a:latin typeface="ＭＳ Ｐゴシック" pitchFamily="50" charset="-128"/>
                <a:ea typeface="ＭＳ Ｐゴシック" pitchFamily="50" charset="-128"/>
              </a:rPr>
              <a:t>）特定商取引法のクーリング・オフ</a:t>
            </a:r>
            <a:r>
              <a:rPr lang="ja-JP" altLang="en-US" sz="2000" dirty="0" smtClean="0">
                <a:solidFill>
                  <a:prstClr val="black"/>
                </a:solidFill>
                <a:latin typeface="ＭＳ Ｐゴシック" pitchFamily="50" charset="-128"/>
                <a:ea typeface="ＭＳ Ｐゴシック" pitchFamily="50" charset="-128"/>
              </a:rPr>
              <a:t>＜続き＞</a:t>
            </a:r>
            <a:endParaRPr lang="ja-JP" altLang="en-US" sz="2000" dirty="0">
              <a:solidFill>
                <a:prstClr val="black"/>
              </a:solidFill>
              <a:latin typeface="ＭＳ Ｐゴシック" pitchFamily="50" charset="-128"/>
              <a:ea typeface="ＭＳ Ｐゴシック" pitchFamily="50" charset="-128"/>
            </a:endParaRPr>
          </a:p>
        </p:txBody>
      </p:sp>
      <p:sp>
        <p:nvSpPr>
          <p:cNvPr id="4" name="テキスト ボックス 3"/>
          <p:cNvSpPr txBox="1"/>
          <p:nvPr/>
        </p:nvSpPr>
        <p:spPr>
          <a:xfrm>
            <a:off x="457718" y="1090205"/>
            <a:ext cx="4358886" cy="535531"/>
          </a:xfrm>
          <a:prstGeom prst="rect">
            <a:avLst/>
          </a:prstGeom>
          <a:noFill/>
        </p:spPr>
        <p:txBody>
          <a:bodyPr wrap="none" rtlCol="0">
            <a:spAutoFit/>
          </a:bodyPr>
          <a:lstStyle/>
          <a:p>
            <a:r>
              <a:rPr kumimoji="1" lang="ja-JP" altLang="en-US" sz="2400" dirty="0" smtClean="0"/>
              <a:t>（クーリング・オフ通知の作成例）</a:t>
            </a:r>
            <a:endParaRPr kumimoji="1" lang="ja-JP" altLang="en-US" sz="2400" dirty="0"/>
          </a:p>
        </p:txBody>
      </p:sp>
    </p:spTree>
    <p:extLst>
      <p:ext uri="{BB962C8B-B14F-4D97-AF65-F5344CB8AC3E}">
        <p14:creationId xmlns:p14="http://schemas.microsoft.com/office/powerpoint/2010/main" val="31824079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24628" y="1887370"/>
            <a:ext cx="8091054" cy="3877985"/>
          </a:xfrm>
          <a:prstGeom prst="rect">
            <a:avLst/>
          </a:prstGeom>
        </p:spPr>
        <p:txBody>
          <a:bodyPr wrap="square">
            <a:spAutoFit/>
          </a:bodyPr>
          <a:lstStyle/>
          <a:p>
            <a:pPr marL="342900" indent="-250825">
              <a:lnSpc>
                <a:spcPct val="100000"/>
              </a:lnSpc>
              <a:spcBef>
                <a:spcPts val="0"/>
              </a:spcBef>
              <a:spcAft>
                <a:spcPts val="600"/>
              </a:spcAft>
              <a:buFont typeface="Arial" pitchFamily="34" charset="0"/>
              <a:buChar char="•"/>
            </a:pPr>
            <a:r>
              <a:rPr lang="ja-JP" altLang="ja-JP" sz="2400" dirty="0" smtClean="0">
                <a:latin typeface="ＭＳ Ｐゴシック" pitchFamily="50" charset="-128"/>
                <a:ea typeface="ＭＳ Ｐゴシック" pitchFamily="50" charset="-128"/>
              </a:rPr>
              <a:t>店舗</a:t>
            </a:r>
            <a:r>
              <a:rPr lang="ja-JP" altLang="en-US" sz="2400" dirty="0" smtClean="0">
                <a:latin typeface="ＭＳ Ｐゴシック" pitchFamily="50" charset="-128"/>
                <a:ea typeface="ＭＳ Ｐゴシック" pitchFamily="50" charset="-128"/>
              </a:rPr>
              <a:t>での</a:t>
            </a:r>
            <a:r>
              <a:rPr lang="ja-JP" altLang="ja-JP" sz="2400" dirty="0" smtClean="0">
                <a:latin typeface="ＭＳ Ｐゴシック" pitchFamily="50" charset="-128"/>
                <a:ea typeface="ＭＳ Ｐゴシック" pitchFamily="50" charset="-128"/>
              </a:rPr>
              <a:t>販売</a:t>
            </a:r>
            <a:r>
              <a:rPr lang="ja-JP" altLang="en-US" sz="2400" dirty="0" smtClean="0">
                <a:latin typeface="ＭＳ Ｐゴシック" pitchFamily="50" charset="-128"/>
                <a:ea typeface="ＭＳ Ｐゴシック" pitchFamily="50" charset="-128"/>
              </a:rPr>
              <a:t>や</a:t>
            </a:r>
            <a:r>
              <a:rPr lang="ja-JP" altLang="ja-JP" sz="2400" dirty="0" smtClean="0">
                <a:latin typeface="ＭＳ Ｐゴシック" pitchFamily="50" charset="-128"/>
                <a:ea typeface="ＭＳ Ｐゴシック" pitchFamily="50" charset="-128"/>
              </a:rPr>
              <a:t>通信販売</a:t>
            </a:r>
            <a:r>
              <a:rPr lang="ja-JP" altLang="en-US" sz="2400" dirty="0" smtClean="0">
                <a:latin typeface="ＭＳ Ｐゴシック" pitchFamily="50" charset="-128"/>
                <a:ea typeface="ＭＳ Ｐゴシック" pitchFamily="50" charset="-128"/>
              </a:rPr>
              <a:t>。</a:t>
            </a:r>
            <a:endParaRPr lang="en-US" altLang="ja-JP" sz="2400" dirty="0" smtClean="0">
              <a:latin typeface="ＭＳ Ｐゴシック" pitchFamily="50" charset="-128"/>
              <a:ea typeface="ＭＳ Ｐゴシック" pitchFamily="50" charset="-128"/>
            </a:endParaRPr>
          </a:p>
          <a:p>
            <a:pPr marL="360363" indent="-268288">
              <a:lnSpc>
                <a:spcPct val="100000"/>
              </a:lnSpc>
              <a:spcBef>
                <a:spcPts val="0"/>
              </a:spcBef>
              <a:spcAft>
                <a:spcPts val="600"/>
              </a:spcAft>
              <a:buFont typeface="Arial" pitchFamily="34" charset="0"/>
              <a:buChar char="•"/>
            </a:pPr>
            <a:r>
              <a:rPr lang="ja-JP" altLang="ja-JP" sz="2400" dirty="0" smtClean="0">
                <a:latin typeface="ＭＳ Ｐゴシック" pitchFamily="50" charset="-128"/>
                <a:ea typeface="ＭＳ Ｐゴシック" pitchFamily="50" charset="-128"/>
              </a:rPr>
              <a:t>金融</a:t>
            </a:r>
            <a:r>
              <a:rPr lang="ja-JP" altLang="ja-JP" sz="2400" dirty="0">
                <a:latin typeface="ＭＳ Ｐゴシック" pitchFamily="50" charset="-128"/>
                <a:ea typeface="ＭＳ Ｐゴシック" pitchFamily="50" charset="-128"/>
              </a:rPr>
              <a:t>商品</a:t>
            </a:r>
            <a:r>
              <a:rPr lang="ja-JP" altLang="ja-JP" sz="2400" dirty="0" smtClean="0">
                <a:latin typeface="ＭＳ Ｐゴシック" pitchFamily="50" charset="-128"/>
                <a:ea typeface="ＭＳ Ｐゴシック" pitchFamily="50" charset="-128"/>
              </a:rPr>
              <a:t>、</a:t>
            </a:r>
            <a:r>
              <a:rPr lang="ja-JP" altLang="en-US" sz="2400" dirty="0" smtClean="0">
                <a:latin typeface="ＭＳ Ｐゴシック" pitchFamily="50" charset="-128"/>
                <a:ea typeface="ＭＳ Ｐゴシック" pitchFamily="50" charset="-128"/>
              </a:rPr>
              <a:t>不動産、</a:t>
            </a:r>
            <a:r>
              <a:rPr lang="ja-JP" altLang="ja-JP" sz="2400" dirty="0">
                <a:latin typeface="ＭＳ Ｐゴシック" pitchFamily="50" charset="-128"/>
                <a:ea typeface="ＭＳ Ｐゴシック" pitchFamily="50" charset="-128"/>
              </a:rPr>
              <a:t>通信</a:t>
            </a:r>
            <a:r>
              <a:rPr lang="ja-JP" altLang="ja-JP" sz="2400" dirty="0" smtClean="0">
                <a:latin typeface="ＭＳ Ｐゴシック" pitchFamily="50" charset="-128"/>
                <a:ea typeface="ＭＳ Ｐゴシック" pitchFamily="50" charset="-128"/>
              </a:rPr>
              <a:t>回線</a:t>
            </a:r>
            <a:r>
              <a:rPr lang="ja-JP" altLang="en-US" sz="2400" dirty="0" smtClean="0">
                <a:latin typeface="ＭＳ Ｐゴシック" pitchFamily="50" charset="-128"/>
                <a:ea typeface="ＭＳ Ｐゴシック" pitchFamily="50" charset="-128"/>
              </a:rPr>
              <a:t>にかかる契約など、</a:t>
            </a:r>
            <a:r>
              <a:rPr lang="ja-JP" altLang="ja-JP" sz="2400" dirty="0" smtClean="0">
                <a:latin typeface="ＭＳ Ｐゴシック" pitchFamily="50" charset="-128"/>
                <a:ea typeface="ＭＳ Ｐゴシック" pitchFamily="50" charset="-128"/>
              </a:rPr>
              <a:t>他</a:t>
            </a:r>
            <a:r>
              <a:rPr lang="ja-JP" altLang="ja-JP" sz="2400" dirty="0">
                <a:latin typeface="ＭＳ Ｐゴシック" pitchFamily="50" charset="-128"/>
                <a:ea typeface="ＭＳ Ｐゴシック" pitchFamily="50" charset="-128"/>
              </a:rPr>
              <a:t>の</a:t>
            </a:r>
            <a:r>
              <a:rPr lang="ja-JP" altLang="ja-JP" sz="2400" dirty="0" smtClean="0">
                <a:latin typeface="ＭＳ Ｐゴシック" pitchFamily="50" charset="-128"/>
                <a:ea typeface="ＭＳ Ｐゴシック" pitchFamily="50" charset="-128"/>
              </a:rPr>
              <a:t>法律</a:t>
            </a:r>
            <a:r>
              <a:rPr lang="ja-JP" altLang="en-US" sz="2400" dirty="0" smtClean="0">
                <a:latin typeface="ＭＳ Ｐゴシック" pitchFamily="50" charset="-128"/>
                <a:ea typeface="ＭＳ Ｐゴシック" pitchFamily="50" charset="-128"/>
              </a:rPr>
              <a:t>の</a:t>
            </a:r>
            <a:r>
              <a:rPr lang="ja-JP" altLang="ja-JP" sz="2400" dirty="0" smtClean="0">
                <a:latin typeface="ＭＳ Ｐゴシック" pitchFamily="50" charset="-128"/>
                <a:ea typeface="ＭＳ Ｐゴシック" pitchFamily="50" charset="-128"/>
              </a:rPr>
              <a:t>定め</a:t>
            </a:r>
            <a:r>
              <a:rPr lang="ja-JP" altLang="ja-JP" sz="2400" dirty="0">
                <a:latin typeface="ＭＳ Ｐゴシック" pitchFamily="50" charset="-128"/>
                <a:ea typeface="ＭＳ Ｐゴシック" pitchFamily="50" charset="-128"/>
              </a:rPr>
              <a:t>があるもの。</a:t>
            </a:r>
          </a:p>
          <a:p>
            <a:pPr marL="342900" indent="-250825">
              <a:lnSpc>
                <a:spcPct val="100000"/>
              </a:lnSpc>
              <a:spcBef>
                <a:spcPts val="0"/>
              </a:spcBef>
              <a:spcAft>
                <a:spcPts val="600"/>
              </a:spcAft>
              <a:buFont typeface="Arial" pitchFamily="34" charset="0"/>
              <a:buChar char="•"/>
            </a:pPr>
            <a:r>
              <a:rPr lang="ja-JP" altLang="ja-JP" sz="2400" dirty="0" smtClean="0">
                <a:latin typeface="ＭＳ Ｐゴシック" pitchFamily="50" charset="-128"/>
                <a:ea typeface="ＭＳ Ｐゴシック" pitchFamily="50" charset="-128"/>
              </a:rPr>
              <a:t>葬儀</a:t>
            </a:r>
            <a:r>
              <a:rPr lang="ja-JP" altLang="ja-JP" sz="2400" dirty="0">
                <a:latin typeface="ＭＳ Ｐゴシック" pitchFamily="50" charset="-128"/>
                <a:ea typeface="ＭＳ Ｐゴシック" pitchFamily="50" charset="-128"/>
              </a:rPr>
              <a:t>、飲食店の</a:t>
            </a:r>
            <a:r>
              <a:rPr lang="ja-JP" altLang="ja-JP" sz="2400" dirty="0" smtClean="0">
                <a:latin typeface="ＭＳ Ｐゴシック" pitchFamily="50" charset="-128"/>
                <a:ea typeface="ＭＳ Ｐゴシック" pitchFamily="50" charset="-128"/>
              </a:rPr>
              <a:t>呼</a:t>
            </a:r>
            <a:r>
              <a:rPr lang="ja-JP" altLang="en-US" sz="2400" dirty="0" smtClean="0">
                <a:latin typeface="ＭＳ Ｐゴシック" pitchFamily="50" charset="-128"/>
                <a:ea typeface="ＭＳ Ｐゴシック" pitchFamily="50" charset="-128"/>
              </a:rPr>
              <a:t>び</a:t>
            </a:r>
            <a:r>
              <a:rPr lang="ja-JP" altLang="ja-JP" sz="2400" dirty="0" smtClean="0">
                <a:latin typeface="ＭＳ Ｐゴシック" pitchFamily="50" charset="-128"/>
                <a:ea typeface="ＭＳ Ｐゴシック" pitchFamily="50" charset="-128"/>
              </a:rPr>
              <a:t>込み</a:t>
            </a:r>
            <a:r>
              <a:rPr lang="ja-JP" altLang="ja-JP" sz="2400" dirty="0">
                <a:latin typeface="ＭＳ Ｐゴシック" pitchFamily="50" charset="-128"/>
                <a:ea typeface="ＭＳ Ｐゴシック" pitchFamily="50" charset="-128"/>
              </a:rPr>
              <a:t>、</a:t>
            </a:r>
            <a:r>
              <a:rPr lang="ja-JP" altLang="ja-JP" sz="2400" dirty="0" smtClean="0">
                <a:latin typeface="ＭＳ Ｐゴシック" pitchFamily="50" charset="-128"/>
                <a:ea typeface="ＭＳ Ｐゴシック" pitchFamily="50" charset="-128"/>
              </a:rPr>
              <a:t>自動車</a:t>
            </a:r>
            <a:r>
              <a:rPr lang="ja-JP" altLang="en-US" sz="2400" dirty="0" smtClean="0">
                <a:latin typeface="ＭＳ Ｐゴシック" pitchFamily="50" charset="-128"/>
                <a:ea typeface="ＭＳ Ｐゴシック" pitchFamily="50" charset="-128"/>
              </a:rPr>
              <a:t>の購入</a:t>
            </a:r>
            <a:r>
              <a:rPr lang="ja-JP" altLang="ja-JP" sz="2400" dirty="0" smtClean="0">
                <a:latin typeface="ＭＳ Ｐゴシック" pitchFamily="50" charset="-128"/>
                <a:ea typeface="ＭＳ Ｐゴシック" pitchFamily="50" charset="-128"/>
              </a:rPr>
              <a:t>、</a:t>
            </a:r>
            <a:r>
              <a:rPr lang="ja-JP" altLang="ja-JP" sz="2400" dirty="0">
                <a:latin typeface="ＭＳ Ｐゴシック" pitchFamily="50" charset="-128"/>
                <a:ea typeface="ＭＳ Ｐゴシック" pitchFamily="50" charset="-128"/>
              </a:rPr>
              <a:t>医師・弁護士との</a:t>
            </a:r>
            <a:r>
              <a:rPr lang="ja-JP" altLang="ja-JP" sz="2400" dirty="0" smtClean="0">
                <a:latin typeface="ＭＳ Ｐゴシック" pitchFamily="50" charset="-128"/>
                <a:ea typeface="ＭＳ Ｐゴシック" pitchFamily="50" charset="-128"/>
              </a:rPr>
              <a:t>契約</a:t>
            </a:r>
            <a:r>
              <a:rPr lang="ja-JP" altLang="en-US" sz="2400" dirty="0" smtClean="0">
                <a:latin typeface="ＭＳ Ｐゴシック" pitchFamily="50" charset="-128"/>
                <a:ea typeface="ＭＳ Ｐゴシック" pitchFamily="50" charset="-128"/>
              </a:rPr>
              <a:t>など</a:t>
            </a:r>
            <a:r>
              <a:rPr lang="ja-JP" altLang="ja-JP" sz="2400" dirty="0" smtClean="0">
                <a:latin typeface="ＭＳ Ｐゴシック" pitchFamily="50" charset="-128"/>
                <a:ea typeface="ＭＳ Ｐゴシック" pitchFamily="50" charset="-128"/>
              </a:rPr>
              <a:t>。</a:t>
            </a:r>
            <a:endParaRPr lang="ja-JP" altLang="ja-JP" sz="2400" dirty="0">
              <a:latin typeface="ＭＳ Ｐゴシック" pitchFamily="50" charset="-128"/>
              <a:ea typeface="ＭＳ Ｐゴシック" pitchFamily="50" charset="-128"/>
            </a:endParaRPr>
          </a:p>
          <a:p>
            <a:pPr marL="342900" indent="-250825">
              <a:lnSpc>
                <a:spcPct val="100000"/>
              </a:lnSpc>
              <a:spcBef>
                <a:spcPts val="0"/>
              </a:spcBef>
              <a:spcAft>
                <a:spcPts val="600"/>
              </a:spcAft>
              <a:buFont typeface="Arial" pitchFamily="34" charset="0"/>
              <a:buChar char="•"/>
            </a:pPr>
            <a:r>
              <a:rPr lang="ja-JP" altLang="ja-JP" sz="2400" dirty="0" smtClean="0">
                <a:latin typeface="ＭＳ Ｐゴシック" pitchFamily="50" charset="-128"/>
                <a:ea typeface="ＭＳ Ｐゴシック" pitchFamily="50" charset="-128"/>
              </a:rPr>
              <a:t>健康</a:t>
            </a:r>
            <a:r>
              <a:rPr lang="ja-JP" altLang="ja-JP" sz="2400" dirty="0">
                <a:latin typeface="ＭＳ Ｐゴシック" pitchFamily="50" charset="-128"/>
                <a:ea typeface="ＭＳ Ｐゴシック" pitchFamily="50" charset="-128"/>
              </a:rPr>
              <a:t>食品や化粧品、薬などの消耗品</a:t>
            </a:r>
            <a:r>
              <a:rPr lang="ja-JP" altLang="ja-JP" sz="2400" dirty="0" smtClean="0">
                <a:latin typeface="ＭＳ Ｐゴシック" pitchFamily="50" charset="-128"/>
                <a:ea typeface="ＭＳ Ｐゴシック" pitchFamily="50" charset="-128"/>
              </a:rPr>
              <a:t>の</a:t>
            </a:r>
            <a:r>
              <a:rPr lang="ja-JP" altLang="en-US" sz="2400" dirty="0" smtClean="0">
                <a:latin typeface="ＭＳ Ｐゴシック" pitchFamily="50" charset="-128"/>
                <a:ea typeface="ＭＳ Ｐゴシック" pitchFamily="50" charset="-128"/>
              </a:rPr>
              <a:t>う</a:t>
            </a:r>
            <a:r>
              <a:rPr lang="ja-JP" altLang="en-US" sz="2400" dirty="0">
                <a:latin typeface="ＭＳ Ｐゴシック" pitchFamily="50" charset="-128"/>
                <a:ea typeface="ＭＳ Ｐゴシック" pitchFamily="50" charset="-128"/>
              </a:rPr>
              <a:t>ち</a:t>
            </a:r>
            <a:r>
              <a:rPr lang="ja-JP" altLang="ja-JP" sz="2400" dirty="0" smtClean="0">
                <a:latin typeface="ＭＳ Ｐゴシック" pitchFamily="50" charset="-128"/>
                <a:ea typeface="ＭＳ Ｐゴシック" pitchFamily="50" charset="-128"/>
              </a:rPr>
              <a:t>使用した分</a:t>
            </a:r>
            <a:r>
              <a:rPr lang="ja-JP" altLang="ja-JP" sz="2400" dirty="0">
                <a:latin typeface="ＭＳ Ｐゴシック" pitchFamily="50" charset="-128"/>
                <a:ea typeface="ＭＳ Ｐゴシック" pitchFamily="50" charset="-128"/>
              </a:rPr>
              <a:t>。</a:t>
            </a:r>
          </a:p>
          <a:p>
            <a:pPr marL="342900" indent="-250825">
              <a:lnSpc>
                <a:spcPct val="100000"/>
              </a:lnSpc>
              <a:spcBef>
                <a:spcPts val="0"/>
              </a:spcBef>
              <a:spcAft>
                <a:spcPts val="600"/>
              </a:spcAft>
              <a:buFont typeface="Arial" pitchFamily="34" charset="0"/>
              <a:buChar char="•"/>
            </a:pPr>
            <a:r>
              <a:rPr lang="en-US" altLang="ja-JP" sz="2400" dirty="0" smtClean="0">
                <a:latin typeface="ＭＳ Ｐゴシック" pitchFamily="50" charset="-128"/>
                <a:ea typeface="ＭＳ Ｐゴシック" pitchFamily="50" charset="-128"/>
              </a:rPr>
              <a:t>3,000</a:t>
            </a:r>
            <a:r>
              <a:rPr lang="ja-JP" altLang="ja-JP" sz="2400" dirty="0">
                <a:latin typeface="ＭＳ Ｐゴシック" pitchFamily="50" charset="-128"/>
                <a:ea typeface="ＭＳ Ｐゴシック" pitchFamily="50" charset="-128"/>
              </a:rPr>
              <a:t>円未満</a:t>
            </a:r>
            <a:r>
              <a:rPr lang="ja-JP" altLang="ja-JP" sz="2400" dirty="0" smtClean="0">
                <a:latin typeface="ＭＳ Ｐゴシック" pitchFamily="50" charset="-128"/>
                <a:ea typeface="ＭＳ Ｐゴシック" pitchFamily="50" charset="-128"/>
              </a:rPr>
              <a:t>の</a:t>
            </a:r>
            <a:r>
              <a:rPr lang="ja-JP" altLang="en-US" sz="2400" dirty="0" smtClean="0">
                <a:latin typeface="ＭＳ Ｐゴシック" pitchFamily="50" charset="-128"/>
                <a:ea typeface="ＭＳ Ｐゴシック" pitchFamily="50" charset="-128"/>
              </a:rPr>
              <a:t>品物やサービスを</a:t>
            </a:r>
            <a:r>
              <a:rPr lang="ja-JP" altLang="ja-JP" sz="2400" dirty="0" smtClean="0">
                <a:latin typeface="ＭＳ Ｐゴシック" pitchFamily="50" charset="-128"/>
                <a:ea typeface="ＭＳ Ｐゴシック" pitchFamily="50" charset="-128"/>
              </a:rPr>
              <a:t>現金払</a:t>
            </a:r>
            <a:r>
              <a:rPr lang="ja-JP" altLang="en-US" sz="2400" dirty="0" smtClean="0">
                <a:latin typeface="ＭＳ Ｐゴシック" pitchFamily="50" charset="-128"/>
                <a:ea typeface="ＭＳ Ｐゴシック" pitchFamily="50" charset="-128"/>
              </a:rPr>
              <a:t>いで購入した場合。</a:t>
            </a:r>
            <a:endParaRPr lang="ja-JP" altLang="en-US" sz="2400" b="1" dirty="0">
              <a:ln w="22225">
                <a:solidFill>
                  <a:schemeClr val="accent2"/>
                </a:solidFill>
                <a:prstDash val="solid"/>
              </a:ln>
              <a:solidFill>
                <a:schemeClr val="accent2">
                  <a:lumMod val="40000"/>
                  <a:lumOff val="60000"/>
                </a:schemeClr>
              </a:solidFill>
              <a:latin typeface="ＭＳ Ｐゴシック" pitchFamily="50" charset="-128"/>
              <a:ea typeface="ＭＳ Ｐゴシック" pitchFamily="50" charset="-128"/>
            </a:endParaRPr>
          </a:p>
          <a:p>
            <a:pPr marL="342900" indent="-250825">
              <a:lnSpc>
                <a:spcPct val="100000"/>
              </a:lnSpc>
              <a:spcBef>
                <a:spcPts val="0"/>
              </a:spcBef>
              <a:spcAft>
                <a:spcPts val="600"/>
              </a:spcAft>
              <a:buFont typeface="Arial" pitchFamily="34" charset="0"/>
              <a:buChar char="•"/>
            </a:pPr>
            <a:r>
              <a:rPr lang="ja-JP" altLang="ja-JP" sz="2400" dirty="0" smtClean="0">
                <a:latin typeface="ＭＳ Ｐゴシック" pitchFamily="50" charset="-128"/>
                <a:ea typeface="ＭＳ Ｐゴシック" pitchFamily="50" charset="-128"/>
              </a:rPr>
              <a:t>自分</a:t>
            </a:r>
            <a:r>
              <a:rPr lang="ja-JP" altLang="ja-JP" sz="2400" dirty="0">
                <a:latin typeface="ＭＳ Ｐゴシック" pitchFamily="50" charset="-128"/>
                <a:ea typeface="ＭＳ Ｐゴシック" pitchFamily="50" charset="-128"/>
              </a:rPr>
              <a:t>から業者を</a:t>
            </a:r>
            <a:r>
              <a:rPr lang="ja-JP" altLang="ja-JP" sz="2400" dirty="0" smtClean="0">
                <a:latin typeface="ＭＳ Ｐゴシック" pitchFamily="50" charset="-128"/>
                <a:ea typeface="ＭＳ Ｐゴシック" pitchFamily="50" charset="-128"/>
              </a:rPr>
              <a:t>呼ん</a:t>
            </a:r>
            <a:r>
              <a:rPr lang="ja-JP" altLang="en-US" sz="2400" dirty="0" smtClean="0">
                <a:latin typeface="ＭＳ Ｐゴシック" pitchFamily="50" charset="-128"/>
                <a:ea typeface="ＭＳ Ｐゴシック" pitchFamily="50" charset="-128"/>
              </a:rPr>
              <a:t>で購入した</a:t>
            </a:r>
            <a:r>
              <a:rPr lang="ja-JP" altLang="ja-JP" sz="2400" dirty="0" smtClean="0">
                <a:latin typeface="ＭＳ Ｐゴシック" pitchFamily="50" charset="-128"/>
                <a:ea typeface="ＭＳ Ｐゴシック" pitchFamily="50" charset="-128"/>
              </a:rPr>
              <a:t>場合</a:t>
            </a:r>
            <a:r>
              <a:rPr lang="ja-JP" altLang="en-US" sz="2400" dirty="0" smtClean="0">
                <a:latin typeface="ＭＳ Ｐゴシック" pitchFamily="50" charset="-128"/>
                <a:ea typeface="ＭＳ Ｐゴシック" pitchFamily="50" charset="-128"/>
              </a:rPr>
              <a:t>。</a:t>
            </a:r>
            <a:r>
              <a:rPr lang="ja-JP" altLang="en-US" sz="2400" dirty="0">
                <a:latin typeface="ＭＳ Ｐゴシック" pitchFamily="50" charset="-128"/>
                <a:ea typeface="ＭＳ Ｐゴシック" pitchFamily="50" charset="-128"/>
              </a:rPr>
              <a:t>　　　　　　　　　　　　</a:t>
            </a:r>
            <a:endParaRPr lang="en-US" altLang="ja-JP" sz="2400" dirty="0">
              <a:latin typeface="ＭＳ Ｐゴシック" pitchFamily="50" charset="-128"/>
              <a:ea typeface="ＭＳ Ｐゴシック" pitchFamily="50" charset="-128"/>
            </a:endParaRPr>
          </a:p>
          <a:p>
            <a:pPr marL="342900" indent="-250825">
              <a:lnSpc>
                <a:spcPct val="100000"/>
              </a:lnSpc>
              <a:spcBef>
                <a:spcPts val="0"/>
              </a:spcBef>
              <a:spcAft>
                <a:spcPts val="0"/>
              </a:spcAft>
              <a:buFont typeface="Arial" pitchFamily="34" charset="0"/>
              <a:buChar char="•"/>
            </a:pPr>
            <a:r>
              <a:rPr lang="ja-JP" altLang="en-US" sz="2400" dirty="0" smtClean="0">
                <a:latin typeface="ＭＳ Ｐゴシック" pitchFamily="50" charset="-128"/>
                <a:ea typeface="ＭＳ Ｐゴシック" pitchFamily="50" charset="-128"/>
              </a:rPr>
              <a:t>（個人が）</a:t>
            </a:r>
            <a:r>
              <a:rPr lang="ja-JP" altLang="ja-JP" sz="2400" dirty="0" smtClean="0">
                <a:latin typeface="ＭＳ Ｐゴシック" pitchFamily="50" charset="-128"/>
                <a:ea typeface="ＭＳ Ｐゴシック" pitchFamily="50" charset="-128"/>
              </a:rPr>
              <a:t>事</a:t>
            </a:r>
            <a:r>
              <a:rPr lang="ja-JP" altLang="ja-JP" sz="2400" dirty="0">
                <a:latin typeface="ＭＳ Ｐゴシック" pitchFamily="50" charset="-128"/>
                <a:ea typeface="ＭＳ Ｐゴシック" pitchFamily="50" charset="-128"/>
              </a:rPr>
              <a:t>業者と</a:t>
            </a:r>
            <a:r>
              <a:rPr lang="ja-JP" altLang="ja-JP" sz="2400" dirty="0" smtClean="0">
                <a:latin typeface="ＭＳ Ｐゴシック" pitchFamily="50" charset="-128"/>
                <a:ea typeface="ＭＳ Ｐゴシック" pitchFamily="50" charset="-128"/>
              </a:rPr>
              <a:t>して</a:t>
            </a:r>
            <a:r>
              <a:rPr lang="ja-JP" altLang="en-US" sz="2400" dirty="0" smtClean="0">
                <a:latin typeface="ＭＳ Ｐゴシック" pitchFamily="50" charset="-128"/>
                <a:ea typeface="ＭＳ Ｐゴシック" pitchFamily="50" charset="-128"/>
              </a:rPr>
              <a:t>行った</a:t>
            </a:r>
            <a:r>
              <a:rPr lang="ja-JP" altLang="ja-JP" sz="2400" dirty="0" smtClean="0">
                <a:latin typeface="ＭＳ Ｐゴシック" pitchFamily="50" charset="-128"/>
                <a:ea typeface="ＭＳ Ｐゴシック" pitchFamily="50" charset="-128"/>
              </a:rPr>
              <a:t>契約</a:t>
            </a:r>
            <a:r>
              <a:rPr lang="ja-JP" altLang="en-US" sz="2400" dirty="0" smtClean="0">
                <a:latin typeface="ＭＳ Ｐゴシック" pitchFamily="50" charset="-128"/>
                <a:ea typeface="ＭＳ Ｐゴシック" pitchFamily="50" charset="-128"/>
              </a:rPr>
              <a:t>。</a:t>
            </a:r>
            <a:r>
              <a:rPr lang="ja-JP" altLang="en-US" sz="2400" dirty="0">
                <a:latin typeface="ＭＳ Ｐゴシック" pitchFamily="50" charset="-128"/>
                <a:ea typeface="ＭＳ Ｐゴシック" pitchFamily="50" charset="-128"/>
              </a:rPr>
              <a:t>　　　　　　　　　　</a:t>
            </a:r>
          </a:p>
        </p:txBody>
      </p:sp>
      <p:sp>
        <p:nvSpPr>
          <p:cNvPr id="4" name="スライド番号プレースホルダー 3"/>
          <p:cNvSpPr>
            <a:spLocks noGrp="1"/>
          </p:cNvSpPr>
          <p:nvPr>
            <p:ph type="sldNum" sz="quarter" idx="12"/>
          </p:nvPr>
        </p:nvSpPr>
        <p:spPr/>
        <p:txBody>
          <a:bodyPr/>
          <a:lstStyle/>
          <a:p>
            <a:pPr>
              <a:defRPr/>
            </a:pPr>
            <a:fld id="{C721EF3B-8582-4A02-A82B-11DAB0CE9406}" type="slidenum">
              <a:rPr lang="ja-JP" altLang="en-US" smtClean="0"/>
              <a:pPr>
                <a:defRPr/>
              </a:pPr>
              <a:t>28</a:t>
            </a:fld>
            <a:endParaRPr lang="en-US" altLang="ja-JP"/>
          </a:p>
        </p:txBody>
      </p:sp>
      <p:sp>
        <p:nvSpPr>
          <p:cNvPr id="5" name="正方形/長方形 4"/>
          <p:cNvSpPr/>
          <p:nvPr/>
        </p:nvSpPr>
        <p:spPr>
          <a:xfrm>
            <a:off x="181036" y="386063"/>
            <a:ext cx="8778239" cy="609398"/>
          </a:xfrm>
          <a:prstGeom prst="rect">
            <a:avLst/>
          </a:prstGeom>
        </p:spPr>
        <p:txBody>
          <a:bodyPr wrap="square">
            <a:spAutoFit/>
          </a:bodyPr>
          <a:lstStyle/>
          <a:p>
            <a:r>
              <a:rPr lang="ja-JP" altLang="en-US" sz="2800" dirty="0" smtClean="0">
                <a:solidFill>
                  <a:prstClr val="black"/>
                </a:solidFill>
                <a:latin typeface="ＭＳ Ｐゴシック" pitchFamily="50" charset="-128"/>
                <a:ea typeface="ＭＳ Ｐゴシック" pitchFamily="50" charset="-128"/>
              </a:rPr>
              <a:t>（</a:t>
            </a:r>
            <a:r>
              <a:rPr lang="en-US" altLang="ja-JP" sz="2800" dirty="0" smtClean="0">
                <a:solidFill>
                  <a:prstClr val="black"/>
                </a:solidFill>
                <a:latin typeface="ＭＳ Ｐゴシック" pitchFamily="50" charset="-128"/>
                <a:ea typeface="ＭＳ Ｐゴシック" pitchFamily="50" charset="-128"/>
              </a:rPr>
              <a:t>2</a:t>
            </a:r>
            <a:r>
              <a:rPr lang="ja-JP" altLang="en-US" sz="2800" dirty="0" smtClean="0">
                <a:solidFill>
                  <a:prstClr val="black"/>
                </a:solidFill>
                <a:latin typeface="ＭＳ Ｐゴシック" pitchFamily="50" charset="-128"/>
                <a:ea typeface="ＭＳ Ｐゴシック" pitchFamily="50" charset="-128"/>
              </a:rPr>
              <a:t>）特定商取引法のクーリング・オフ</a:t>
            </a:r>
            <a:r>
              <a:rPr lang="ja-JP" altLang="en-US" sz="2000" dirty="0" smtClean="0">
                <a:solidFill>
                  <a:prstClr val="black"/>
                </a:solidFill>
                <a:latin typeface="ＭＳ Ｐゴシック" pitchFamily="50" charset="-128"/>
                <a:ea typeface="ＭＳ Ｐゴシック" pitchFamily="50" charset="-128"/>
              </a:rPr>
              <a:t>＜続き＞</a:t>
            </a:r>
            <a:endParaRPr lang="ja-JP" altLang="en-US" sz="2000" dirty="0">
              <a:solidFill>
                <a:prstClr val="black"/>
              </a:solidFill>
              <a:latin typeface="ＭＳ Ｐゴシック" pitchFamily="50" charset="-128"/>
              <a:ea typeface="ＭＳ Ｐゴシック" pitchFamily="50" charset="-128"/>
            </a:endParaRPr>
          </a:p>
        </p:txBody>
      </p:sp>
      <p:sp>
        <p:nvSpPr>
          <p:cNvPr id="6" name="テキスト ボックス 5"/>
          <p:cNvSpPr txBox="1"/>
          <p:nvPr/>
        </p:nvSpPr>
        <p:spPr>
          <a:xfrm>
            <a:off x="457718" y="1237987"/>
            <a:ext cx="5157181" cy="535531"/>
          </a:xfrm>
          <a:prstGeom prst="rect">
            <a:avLst/>
          </a:prstGeom>
          <a:noFill/>
        </p:spPr>
        <p:txBody>
          <a:bodyPr wrap="none" rtlCol="0">
            <a:spAutoFit/>
          </a:bodyPr>
          <a:lstStyle/>
          <a:p>
            <a:r>
              <a:rPr kumimoji="1" lang="ja-JP" altLang="en-US" sz="2400" dirty="0" smtClean="0"/>
              <a:t>（クーリング・オフができない場合の例）</a:t>
            </a:r>
            <a:endParaRPr kumimoji="1" lang="ja-JP" altLang="en-US" sz="2400" dirty="0"/>
          </a:p>
        </p:txBody>
      </p:sp>
    </p:spTree>
    <p:extLst>
      <p:ext uri="{BB962C8B-B14F-4D97-AF65-F5344CB8AC3E}">
        <p14:creationId xmlns:p14="http://schemas.microsoft.com/office/powerpoint/2010/main" val="32887306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5354" y="979056"/>
            <a:ext cx="8229600" cy="5652655"/>
          </a:xfrm>
        </p:spPr>
        <p:txBody>
          <a:bodyPr>
            <a:normAutofit fontScale="70000" lnSpcReduction="20000"/>
          </a:bodyPr>
          <a:lstStyle/>
          <a:p>
            <a:pPr>
              <a:lnSpc>
                <a:spcPct val="120000"/>
              </a:lnSpc>
              <a:spcBef>
                <a:spcPts val="0"/>
              </a:spcBef>
              <a:buFont typeface="Wingdings" pitchFamily="2" charset="2"/>
              <a:buChar char="l"/>
            </a:pPr>
            <a:r>
              <a:rPr lang="ja-JP" altLang="en-US" sz="3400" dirty="0" smtClean="0">
                <a:latin typeface="ＭＳ Ｐゴシック" pitchFamily="50" charset="-128"/>
                <a:ea typeface="ＭＳ Ｐゴシック" pitchFamily="50" charset="-128"/>
              </a:rPr>
              <a:t>消費者</a:t>
            </a:r>
            <a:r>
              <a:rPr lang="ja-JP" altLang="en-US" sz="3400" dirty="0">
                <a:latin typeface="ＭＳ Ｐゴシック" pitchFamily="50" charset="-128"/>
                <a:ea typeface="ＭＳ Ｐゴシック" pitchFamily="50" charset="-128"/>
              </a:rPr>
              <a:t>と事業者のすべての契約</a:t>
            </a:r>
            <a:r>
              <a:rPr lang="ja-JP" altLang="en-US" sz="3400" dirty="0" smtClean="0">
                <a:latin typeface="ＭＳ Ｐゴシック" pitchFamily="50" charset="-128"/>
                <a:ea typeface="ＭＳ Ｐゴシック" pitchFamily="50" charset="-128"/>
              </a:rPr>
              <a:t>において、以下のような事情がある場合には、消費者の利益を保護する観点から、契約を無効としたり、契約を事後的に取り消すことができる。</a:t>
            </a:r>
            <a:endParaRPr lang="en-US" altLang="ja-JP" sz="3400" dirty="0" smtClean="0">
              <a:latin typeface="ＭＳ Ｐゴシック" pitchFamily="50" charset="-128"/>
              <a:ea typeface="ＭＳ Ｐゴシック" pitchFamily="50" charset="-128"/>
            </a:endParaRPr>
          </a:p>
          <a:p>
            <a:pPr marL="0" indent="0">
              <a:buNone/>
            </a:pPr>
            <a:endParaRPr lang="en-US" altLang="ja-JP" sz="2800" dirty="0">
              <a:latin typeface="ＭＳ Ｐゴシック" pitchFamily="50" charset="-128"/>
              <a:ea typeface="ＭＳ Ｐゴシック" pitchFamily="50" charset="-128"/>
            </a:endParaRPr>
          </a:p>
          <a:p>
            <a:pPr marL="268288" indent="0">
              <a:spcAft>
                <a:spcPts val="600"/>
              </a:spcAft>
              <a:buNone/>
            </a:pPr>
            <a:r>
              <a:rPr lang="ja-JP" altLang="en-US" sz="2800" dirty="0">
                <a:latin typeface="ＭＳ Ｐゴシック" pitchFamily="50" charset="-128"/>
                <a:ea typeface="ＭＳ Ｐゴシック" pitchFamily="50" charset="-128"/>
              </a:rPr>
              <a:t>＜</a:t>
            </a:r>
            <a:r>
              <a:rPr lang="ja-JP" altLang="en-US" sz="2800" dirty="0" smtClean="0">
                <a:latin typeface="ＭＳ Ｐゴシック" pitchFamily="50" charset="-128"/>
                <a:ea typeface="ＭＳ Ｐゴシック" pitchFamily="50" charset="-128"/>
              </a:rPr>
              <a:t>不適切な勧誘で誤認・困惑して契約した場合＞　⇒</a:t>
            </a:r>
            <a:r>
              <a:rPr lang="ja-JP" altLang="en-US" sz="2800" b="1" dirty="0" smtClean="0">
                <a:solidFill>
                  <a:srgbClr val="FF0000"/>
                </a:solidFill>
                <a:latin typeface="ＭＳ Ｐゴシック" pitchFamily="50" charset="-128"/>
                <a:ea typeface="ＭＳ Ｐゴシック" pitchFamily="50" charset="-128"/>
              </a:rPr>
              <a:t>　取消できる</a:t>
            </a:r>
            <a:endParaRPr lang="en-US" altLang="ja-JP" sz="2800" b="1" dirty="0" smtClean="0">
              <a:solidFill>
                <a:srgbClr val="FF0000"/>
              </a:solidFill>
              <a:latin typeface="ＭＳ Ｐゴシック" pitchFamily="50" charset="-128"/>
              <a:ea typeface="ＭＳ Ｐゴシック" pitchFamily="50" charset="-128"/>
            </a:endParaRPr>
          </a:p>
          <a:p>
            <a:pPr marL="534988" indent="0">
              <a:lnSpc>
                <a:spcPct val="120000"/>
              </a:lnSpc>
              <a:spcBef>
                <a:spcPts val="0"/>
              </a:spcBef>
              <a:buNone/>
            </a:pPr>
            <a:r>
              <a:rPr lang="ja-JP" altLang="en-US" sz="2800" dirty="0" smtClean="0">
                <a:latin typeface="ＭＳ Ｐゴシック" pitchFamily="50" charset="-128"/>
                <a:ea typeface="ＭＳ Ｐゴシック" pitchFamily="50" charset="-128"/>
              </a:rPr>
              <a:t>①重要な項目で、事業者が虚偽の説明をした（不実告知）</a:t>
            </a:r>
            <a:endParaRPr lang="en-US" altLang="ja-JP" sz="2800" dirty="0" smtClean="0">
              <a:latin typeface="ＭＳ Ｐゴシック" pitchFamily="50" charset="-128"/>
              <a:ea typeface="ＭＳ Ｐゴシック" pitchFamily="50" charset="-128"/>
            </a:endParaRPr>
          </a:p>
          <a:p>
            <a:pPr marL="534988" indent="0">
              <a:lnSpc>
                <a:spcPct val="120000"/>
              </a:lnSpc>
              <a:spcBef>
                <a:spcPts val="0"/>
              </a:spcBef>
              <a:buNone/>
            </a:pPr>
            <a:r>
              <a:rPr lang="ja-JP" altLang="en-US" sz="2800" dirty="0" smtClean="0">
                <a:latin typeface="ＭＳ Ｐゴシック" pitchFamily="50" charset="-128"/>
                <a:ea typeface="ＭＳ Ｐゴシック" pitchFamily="50" charset="-128"/>
              </a:rPr>
              <a:t>②不確実なことを断定した（断定的判断の提供）</a:t>
            </a:r>
            <a:endParaRPr lang="en-US" altLang="ja-JP" sz="2800" dirty="0" smtClean="0">
              <a:latin typeface="ＭＳ Ｐゴシック" pitchFamily="50" charset="-128"/>
              <a:ea typeface="ＭＳ Ｐゴシック" pitchFamily="50" charset="-128"/>
            </a:endParaRPr>
          </a:p>
          <a:p>
            <a:pPr marL="803275" indent="-268288">
              <a:lnSpc>
                <a:spcPct val="120000"/>
              </a:lnSpc>
              <a:spcBef>
                <a:spcPts val="0"/>
              </a:spcBef>
              <a:buNone/>
            </a:pPr>
            <a:r>
              <a:rPr lang="ja-JP" altLang="en-US" sz="2800" dirty="0" smtClean="0">
                <a:latin typeface="ＭＳ Ｐゴシック" pitchFamily="50" charset="-128"/>
                <a:ea typeface="ＭＳ Ｐゴシック" pitchFamily="50" charset="-128"/>
              </a:rPr>
              <a:t>③消費者にとって都合の悪いことを意図的に説明しなかった（不利益事実の不告知）</a:t>
            </a:r>
            <a:endParaRPr lang="en-US" altLang="ja-JP" sz="2800" dirty="0" smtClean="0">
              <a:latin typeface="ＭＳ Ｐゴシック" pitchFamily="50" charset="-128"/>
              <a:ea typeface="ＭＳ Ｐゴシック" pitchFamily="50" charset="-128"/>
            </a:endParaRPr>
          </a:p>
          <a:p>
            <a:pPr marL="534988" indent="0">
              <a:lnSpc>
                <a:spcPct val="120000"/>
              </a:lnSpc>
              <a:spcBef>
                <a:spcPts val="0"/>
              </a:spcBef>
              <a:buNone/>
            </a:pPr>
            <a:r>
              <a:rPr lang="ja-JP" altLang="en-US" sz="2800" dirty="0" smtClean="0">
                <a:latin typeface="ＭＳ Ｐゴシック" pitchFamily="50" charset="-128"/>
                <a:ea typeface="ＭＳ Ｐゴシック" pitchFamily="50" charset="-128"/>
              </a:rPr>
              <a:t>④事業者に帰ってほしいと言ったのに、帰ってくれない（不退去）</a:t>
            </a:r>
            <a:endParaRPr lang="en-US" altLang="ja-JP" sz="2800" dirty="0" smtClean="0">
              <a:latin typeface="ＭＳ Ｐゴシック" pitchFamily="50" charset="-128"/>
              <a:ea typeface="ＭＳ Ｐゴシック" pitchFamily="50" charset="-128"/>
            </a:endParaRPr>
          </a:p>
          <a:p>
            <a:pPr marL="534988" indent="0">
              <a:lnSpc>
                <a:spcPct val="120000"/>
              </a:lnSpc>
              <a:spcBef>
                <a:spcPts val="0"/>
              </a:spcBef>
              <a:buNone/>
            </a:pPr>
            <a:r>
              <a:rPr lang="ja-JP" altLang="en-US" sz="2800" dirty="0" smtClean="0">
                <a:latin typeface="ＭＳ Ｐゴシック" pitchFamily="50" charset="-128"/>
                <a:ea typeface="ＭＳ Ｐゴシック" pitchFamily="50" charset="-128"/>
              </a:rPr>
              <a:t>⑤消費者が帰りたいと言ったのに、帰してくれない（監禁）</a:t>
            </a:r>
            <a:endParaRPr lang="en-US" altLang="ja-JP" sz="2800" dirty="0" smtClean="0">
              <a:latin typeface="ＭＳ Ｐゴシック" pitchFamily="50" charset="-128"/>
              <a:ea typeface="ＭＳ Ｐゴシック" pitchFamily="50" charset="-128"/>
            </a:endParaRPr>
          </a:p>
          <a:p>
            <a:pPr marL="0" indent="0">
              <a:buNone/>
            </a:pPr>
            <a:endParaRPr lang="en-US" altLang="ja-JP" sz="2800" dirty="0">
              <a:latin typeface="ＭＳ Ｐゴシック" pitchFamily="50" charset="-128"/>
              <a:ea typeface="ＭＳ Ｐゴシック" pitchFamily="50" charset="-128"/>
            </a:endParaRPr>
          </a:p>
          <a:p>
            <a:pPr marL="268288" indent="0">
              <a:spcAft>
                <a:spcPts val="600"/>
              </a:spcAft>
              <a:buNone/>
            </a:pPr>
            <a:r>
              <a:rPr lang="ja-JP" altLang="en-US" sz="2800" dirty="0">
                <a:latin typeface="ＭＳ Ｐゴシック" pitchFamily="50" charset="-128"/>
                <a:ea typeface="ＭＳ Ｐゴシック" pitchFamily="50" charset="-128"/>
              </a:rPr>
              <a:t>＜</a:t>
            </a:r>
            <a:r>
              <a:rPr lang="ja-JP" altLang="en-US" sz="2800" dirty="0" smtClean="0">
                <a:latin typeface="ＭＳ Ｐゴシック" pitchFamily="50" charset="-128"/>
                <a:ea typeface="ＭＳ Ｐゴシック" pitchFamily="50" charset="-128"/>
              </a:rPr>
              <a:t>契約書に消費者の権利を不当に害する条項がある場合＞　⇒　</a:t>
            </a:r>
            <a:r>
              <a:rPr lang="ja-JP" altLang="en-US" sz="2800" b="1" dirty="0" smtClean="0">
                <a:solidFill>
                  <a:srgbClr val="FF0000"/>
                </a:solidFill>
                <a:latin typeface="ＭＳ Ｐゴシック" pitchFamily="50" charset="-128"/>
                <a:ea typeface="ＭＳ Ｐゴシック" pitchFamily="50" charset="-128"/>
              </a:rPr>
              <a:t>無効</a:t>
            </a:r>
            <a:endParaRPr lang="en-US" altLang="ja-JP" sz="2800" b="1" dirty="0" smtClean="0">
              <a:solidFill>
                <a:srgbClr val="FF0000"/>
              </a:solidFill>
              <a:latin typeface="ＭＳ Ｐゴシック" pitchFamily="50" charset="-128"/>
              <a:ea typeface="ＭＳ Ｐゴシック" pitchFamily="50" charset="-128"/>
            </a:endParaRPr>
          </a:p>
          <a:p>
            <a:pPr marL="534988" indent="0">
              <a:lnSpc>
                <a:spcPct val="120000"/>
              </a:lnSpc>
              <a:spcBef>
                <a:spcPts val="0"/>
              </a:spcBef>
              <a:buNone/>
            </a:pPr>
            <a:r>
              <a:rPr lang="ja-JP" altLang="en-US" sz="2800" dirty="0" smtClean="0">
                <a:latin typeface="ＭＳ Ｐゴシック" pitchFamily="50" charset="-128"/>
                <a:ea typeface="ＭＳ Ｐゴシック" pitchFamily="50" charset="-128"/>
              </a:rPr>
              <a:t>①損害賠償責任を免除したり制限する条項</a:t>
            </a:r>
            <a:endParaRPr lang="en-US" altLang="ja-JP" sz="2800" dirty="0" smtClean="0">
              <a:latin typeface="ＭＳ Ｐゴシック" pitchFamily="50" charset="-128"/>
              <a:ea typeface="ＭＳ Ｐゴシック" pitchFamily="50" charset="-128"/>
            </a:endParaRPr>
          </a:p>
          <a:p>
            <a:pPr marL="534988" indent="0">
              <a:lnSpc>
                <a:spcPct val="120000"/>
              </a:lnSpc>
              <a:spcBef>
                <a:spcPts val="0"/>
              </a:spcBef>
              <a:buNone/>
            </a:pPr>
            <a:r>
              <a:rPr lang="ja-JP" altLang="en-US" sz="2800" dirty="0" smtClean="0">
                <a:latin typeface="ＭＳ Ｐゴシック" pitchFamily="50" charset="-128"/>
                <a:ea typeface="ＭＳ Ｐゴシック" pitchFamily="50" charset="-128"/>
              </a:rPr>
              <a:t>②不当に高額な解約損料</a:t>
            </a:r>
            <a:endParaRPr lang="en-US" altLang="ja-JP" sz="2800" dirty="0" smtClean="0">
              <a:latin typeface="ＭＳ Ｐゴシック" pitchFamily="50" charset="-128"/>
              <a:ea typeface="ＭＳ Ｐゴシック" pitchFamily="50" charset="-128"/>
            </a:endParaRPr>
          </a:p>
          <a:p>
            <a:pPr marL="534988" indent="0">
              <a:lnSpc>
                <a:spcPct val="120000"/>
              </a:lnSpc>
              <a:spcBef>
                <a:spcPts val="0"/>
              </a:spcBef>
              <a:buNone/>
            </a:pPr>
            <a:r>
              <a:rPr lang="ja-JP" altLang="en-US" sz="2800" dirty="0" smtClean="0">
                <a:latin typeface="ＭＳ Ｐゴシック" pitchFamily="50" charset="-128"/>
                <a:ea typeface="ＭＳ Ｐゴシック" pitchFamily="50" charset="-128"/>
              </a:rPr>
              <a:t>③不当に高額な遅延損害金</a:t>
            </a:r>
            <a:endParaRPr lang="en-US" altLang="ja-JP" sz="2800" dirty="0" smtClean="0">
              <a:latin typeface="ＭＳ Ｐゴシック" pitchFamily="50" charset="-128"/>
              <a:ea typeface="ＭＳ Ｐゴシック" pitchFamily="50" charset="-128"/>
            </a:endParaRPr>
          </a:p>
          <a:p>
            <a:pPr marL="534988" indent="0">
              <a:lnSpc>
                <a:spcPct val="120000"/>
              </a:lnSpc>
              <a:spcBef>
                <a:spcPts val="0"/>
              </a:spcBef>
              <a:buNone/>
            </a:pPr>
            <a:r>
              <a:rPr lang="ja-JP" altLang="en-US" sz="2800" dirty="0" smtClean="0">
                <a:latin typeface="ＭＳ Ｐゴシック" pitchFamily="50" charset="-128"/>
                <a:ea typeface="ＭＳ Ｐゴシック" pitchFamily="50" charset="-128"/>
              </a:rPr>
              <a:t>④その他、消費者の利益を一方的に害する条項</a:t>
            </a:r>
            <a:endParaRPr lang="en-US" altLang="ja-JP" dirty="0" smtClean="0"/>
          </a:p>
        </p:txBody>
      </p:sp>
      <p:sp>
        <p:nvSpPr>
          <p:cNvPr id="4" name="スライド番号プレースホルダー 3"/>
          <p:cNvSpPr>
            <a:spLocks noGrp="1"/>
          </p:cNvSpPr>
          <p:nvPr>
            <p:ph type="sldNum" sz="quarter" idx="12"/>
          </p:nvPr>
        </p:nvSpPr>
        <p:spPr/>
        <p:txBody>
          <a:bodyPr/>
          <a:lstStyle/>
          <a:p>
            <a:pPr>
              <a:defRPr/>
            </a:pPr>
            <a:fld id="{C721EF3B-8582-4A02-A82B-11DAB0CE9406}" type="slidenum">
              <a:rPr lang="ja-JP" altLang="en-US" smtClean="0"/>
              <a:pPr>
                <a:defRPr/>
              </a:pPr>
              <a:t>29</a:t>
            </a:fld>
            <a:endParaRPr lang="en-US" altLang="ja-JP"/>
          </a:p>
        </p:txBody>
      </p:sp>
      <p:sp>
        <p:nvSpPr>
          <p:cNvPr id="6" name="正方形/長方形 5"/>
          <p:cNvSpPr/>
          <p:nvPr/>
        </p:nvSpPr>
        <p:spPr>
          <a:xfrm>
            <a:off x="181035" y="284463"/>
            <a:ext cx="8778239" cy="609398"/>
          </a:xfrm>
          <a:prstGeom prst="rect">
            <a:avLst/>
          </a:prstGeom>
        </p:spPr>
        <p:txBody>
          <a:bodyPr wrap="square">
            <a:spAutoFit/>
          </a:bodyPr>
          <a:lstStyle/>
          <a:p>
            <a:r>
              <a:rPr lang="ja-JP" altLang="en-US" sz="2800" dirty="0" smtClean="0">
                <a:solidFill>
                  <a:prstClr val="black"/>
                </a:solidFill>
                <a:latin typeface="ＭＳ Ｐゴシック" pitchFamily="50" charset="-128"/>
                <a:ea typeface="ＭＳ Ｐゴシック" pitchFamily="50" charset="-128"/>
              </a:rPr>
              <a:t>（</a:t>
            </a:r>
            <a:r>
              <a:rPr lang="en-US" altLang="ja-JP" sz="2800" dirty="0" smtClean="0">
                <a:solidFill>
                  <a:prstClr val="black"/>
                </a:solidFill>
                <a:latin typeface="ＭＳ Ｐゴシック" pitchFamily="50" charset="-128"/>
                <a:ea typeface="ＭＳ Ｐゴシック" pitchFamily="50" charset="-128"/>
              </a:rPr>
              <a:t>3</a:t>
            </a:r>
            <a:r>
              <a:rPr lang="ja-JP" altLang="en-US" sz="2800" dirty="0" smtClean="0">
                <a:solidFill>
                  <a:prstClr val="black"/>
                </a:solidFill>
                <a:latin typeface="ＭＳ Ｐゴシック" pitchFamily="50" charset="-128"/>
                <a:ea typeface="ＭＳ Ｐゴシック" pitchFamily="50" charset="-128"/>
              </a:rPr>
              <a:t>）消費者契約法</a:t>
            </a:r>
            <a:endParaRPr lang="ja-JP" altLang="en-US" sz="2000" dirty="0">
              <a:solidFill>
                <a:prstClr val="black"/>
              </a:solidFill>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709140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190500" y="1190625"/>
            <a:ext cx="8674100" cy="5257800"/>
          </a:xfrm>
          <a:prstGeom prst="rect">
            <a:avLst/>
          </a:prstGeom>
          <a:noFill/>
          <a:ln w="38100" cmpd="dbl">
            <a:noFill/>
            <a:miter lim="800000"/>
            <a:headEnd/>
            <a:tailEnd/>
          </a:ln>
        </p:spPr>
        <p:txBody>
          <a:bodyPr wrap="none" anchor="ctr"/>
          <a:lstStyle/>
          <a:p>
            <a:pPr algn="ctr" eaLnBrk="0" hangingPunct="0">
              <a:lnSpc>
                <a:spcPct val="100000"/>
              </a:lnSpc>
              <a:spcBef>
                <a:spcPct val="0"/>
              </a:spcBef>
              <a:spcAft>
                <a:spcPct val="0"/>
              </a:spcAft>
            </a:pPr>
            <a:endParaRPr lang="ja-JP" altLang="en-US" dirty="0">
              <a:solidFill>
                <a:prstClr val="black"/>
              </a:solidFill>
            </a:endParaRPr>
          </a:p>
        </p:txBody>
      </p:sp>
      <p:sp>
        <p:nvSpPr>
          <p:cNvPr id="11" name="タイトル 1"/>
          <p:cNvSpPr txBox="1">
            <a:spLocks/>
          </p:cNvSpPr>
          <p:nvPr/>
        </p:nvSpPr>
        <p:spPr>
          <a:xfrm>
            <a:off x="190500" y="2410513"/>
            <a:ext cx="8229600" cy="763587"/>
          </a:xfrm>
          <a:prstGeom prst="rect">
            <a:avLst/>
          </a:prstGeom>
        </p:spPr>
        <p:txBody>
          <a:bodyPr anchor="ctr"/>
          <a:lstStyle/>
          <a:p>
            <a:pPr algn="ctr">
              <a:lnSpc>
                <a:spcPct val="100000"/>
              </a:lnSpc>
              <a:spcBef>
                <a:spcPct val="0"/>
              </a:spcBef>
              <a:spcAft>
                <a:spcPct val="0"/>
              </a:spcAft>
              <a:defRPr/>
            </a:pPr>
            <a:r>
              <a:rPr lang="ja-JP" altLang="en-US" sz="3600" kern="0" dirty="0" smtClean="0">
                <a:solidFill>
                  <a:prstClr val="black"/>
                </a:solidFill>
                <a:latin typeface="メイリオ" pitchFamily="50" charset="-128"/>
                <a:ea typeface="メイリオ" pitchFamily="50" charset="-128"/>
                <a:cs typeface="メイリオ" pitchFamily="50" charset="-128"/>
              </a:rPr>
              <a:t>１</a:t>
            </a:r>
            <a:r>
              <a:rPr lang="en-US" altLang="ja-JP" sz="3600" kern="0" dirty="0" smtClean="0">
                <a:solidFill>
                  <a:prstClr val="black"/>
                </a:solidFill>
                <a:latin typeface="メイリオ" pitchFamily="50" charset="-128"/>
                <a:ea typeface="メイリオ" pitchFamily="50" charset="-128"/>
                <a:cs typeface="メイリオ" pitchFamily="50" charset="-128"/>
              </a:rPr>
              <a:t>. </a:t>
            </a:r>
            <a:r>
              <a:rPr lang="ja-JP" altLang="en-US" sz="3600" kern="0" dirty="0" smtClean="0">
                <a:solidFill>
                  <a:prstClr val="black"/>
                </a:solidFill>
                <a:latin typeface="メイリオ" pitchFamily="50" charset="-128"/>
                <a:ea typeface="メイリオ" pitchFamily="50" charset="-128"/>
                <a:cs typeface="メイリオ" pitchFamily="50" charset="-128"/>
              </a:rPr>
              <a:t>消費者トラブルの現状</a:t>
            </a:r>
          </a:p>
        </p:txBody>
      </p:sp>
      <p:sp>
        <p:nvSpPr>
          <p:cNvPr id="7" name="スライド番号プレースホルダ 6"/>
          <p:cNvSpPr>
            <a:spLocks noGrp="1"/>
          </p:cNvSpPr>
          <p:nvPr>
            <p:ph type="sldNum" sz="quarter" idx="12"/>
          </p:nvPr>
        </p:nvSpPr>
        <p:spPr/>
        <p:txBody>
          <a:bodyPr/>
          <a:lstStyle/>
          <a:p>
            <a:pPr>
              <a:defRPr/>
            </a:pPr>
            <a:fld id="{EAD68E1B-C62F-44BA-BE96-B3D3A04D6E8E}" type="slidenum">
              <a:rPr lang="ja-JP" altLang="en-US" smtClean="0">
                <a:solidFill>
                  <a:prstClr val="black">
                    <a:tint val="75000"/>
                  </a:prstClr>
                </a:solidFill>
              </a:rPr>
              <a:pPr>
                <a:defRPr/>
              </a:pPr>
              <a:t>3</a:t>
            </a:fld>
            <a:endParaRPr lang="en-US" altLang="ja-JP" dirty="0">
              <a:solidFill>
                <a:prstClr val="black">
                  <a:tint val="75000"/>
                </a:prstClr>
              </a:solidFill>
            </a:endParaRPr>
          </a:p>
        </p:txBody>
      </p:sp>
    </p:spTree>
    <p:extLst>
      <p:ext uri="{BB962C8B-B14F-4D97-AF65-F5344CB8AC3E}">
        <p14:creationId xmlns:p14="http://schemas.microsoft.com/office/powerpoint/2010/main" val="2106156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99227" y="1422400"/>
            <a:ext cx="8141854" cy="5181601"/>
          </a:xfrm>
        </p:spPr>
        <p:txBody>
          <a:bodyPr>
            <a:normAutofit fontScale="85000" lnSpcReduction="10000"/>
          </a:bodyPr>
          <a:lstStyle/>
          <a:p>
            <a:pPr>
              <a:lnSpc>
                <a:spcPct val="120000"/>
              </a:lnSpc>
              <a:spcBef>
                <a:spcPts val="0"/>
              </a:spcBef>
            </a:pPr>
            <a:r>
              <a:rPr lang="ja-JP" altLang="en-US" sz="2800" dirty="0" smtClean="0">
                <a:latin typeface="ＭＳ Ｐゴシック" pitchFamily="50" charset="-128"/>
                <a:ea typeface="ＭＳ Ｐゴシック" pitchFamily="50" charset="-128"/>
              </a:rPr>
              <a:t>保険業法　・・・・・・・・・・・　クーリング・オフ</a:t>
            </a:r>
            <a:endParaRPr lang="en-US" altLang="ja-JP" sz="2800" dirty="0" smtClean="0">
              <a:latin typeface="ＭＳ Ｐゴシック" pitchFamily="50" charset="-128"/>
              <a:ea typeface="ＭＳ Ｐゴシック" pitchFamily="50" charset="-128"/>
            </a:endParaRPr>
          </a:p>
          <a:p>
            <a:pPr>
              <a:lnSpc>
                <a:spcPct val="120000"/>
              </a:lnSpc>
              <a:spcBef>
                <a:spcPts val="0"/>
              </a:spcBef>
            </a:pPr>
            <a:r>
              <a:rPr lang="ja-JP" altLang="en-US" sz="2800" dirty="0" smtClean="0">
                <a:latin typeface="ＭＳ Ｐゴシック" pitchFamily="50" charset="-128"/>
                <a:ea typeface="ＭＳ Ｐゴシック" pitchFamily="50" charset="-128"/>
              </a:rPr>
              <a:t>金融商品販売法　・・・・・　適合性の原則</a:t>
            </a:r>
            <a:endParaRPr lang="en-US" altLang="ja-JP" sz="2800" dirty="0" smtClean="0">
              <a:latin typeface="ＭＳ Ｐゴシック" pitchFamily="50" charset="-128"/>
              <a:ea typeface="ＭＳ Ｐゴシック" pitchFamily="50" charset="-128"/>
            </a:endParaRPr>
          </a:p>
          <a:p>
            <a:pPr>
              <a:lnSpc>
                <a:spcPct val="120000"/>
              </a:lnSpc>
              <a:spcBef>
                <a:spcPts val="0"/>
              </a:spcBef>
            </a:pPr>
            <a:r>
              <a:rPr lang="ja-JP" altLang="en-US" sz="2800" dirty="0" smtClean="0">
                <a:latin typeface="ＭＳ Ｐゴシック" pitchFamily="50" charset="-128"/>
                <a:ea typeface="ＭＳ Ｐゴシック" pitchFamily="50" charset="-128"/>
              </a:rPr>
              <a:t>貸金業法　・・・・・・・・・・・　業者事前登録制、融資総量規制　</a:t>
            </a:r>
            <a:endParaRPr lang="en-US" altLang="ja-JP" sz="2800" dirty="0" smtClean="0">
              <a:latin typeface="ＭＳ Ｐゴシック" pitchFamily="50" charset="-128"/>
              <a:ea typeface="ＭＳ Ｐゴシック" pitchFamily="50" charset="-128"/>
            </a:endParaRPr>
          </a:p>
          <a:p>
            <a:pPr>
              <a:lnSpc>
                <a:spcPct val="120000"/>
              </a:lnSpc>
              <a:spcBef>
                <a:spcPts val="0"/>
              </a:spcBef>
            </a:pPr>
            <a:r>
              <a:rPr lang="ja-JP" altLang="en-US" sz="2800" dirty="0" smtClean="0">
                <a:latin typeface="ＭＳ Ｐゴシック" pitchFamily="50" charset="-128"/>
                <a:ea typeface="ＭＳ Ｐゴシック" pitchFamily="50" charset="-128"/>
              </a:rPr>
              <a:t>利息制限法　・・・・・・・・・　適用金利規制</a:t>
            </a:r>
            <a:endParaRPr lang="en-US" altLang="ja-JP" sz="2800" dirty="0" smtClean="0">
              <a:latin typeface="ＭＳ Ｐゴシック" pitchFamily="50" charset="-128"/>
              <a:ea typeface="ＭＳ Ｐゴシック" pitchFamily="50" charset="-128"/>
            </a:endParaRPr>
          </a:p>
          <a:p>
            <a:pPr>
              <a:lnSpc>
                <a:spcPct val="120000"/>
              </a:lnSpc>
              <a:spcBef>
                <a:spcPts val="0"/>
              </a:spcBef>
            </a:pPr>
            <a:r>
              <a:rPr lang="ja-JP" altLang="en-US" sz="2800" dirty="0" smtClean="0">
                <a:latin typeface="ＭＳ Ｐゴシック" pitchFamily="50" charset="-128"/>
                <a:ea typeface="ＭＳ Ｐゴシック" pitchFamily="50" charset="-128"/>
              </a:rPr>
              <a:t>景品表示法　・・・・・・・・・　優良誤認、有利誤認の排除</a:t>
            </a:r>
            <a:endParaRPr lang="en-US" altLang="ja-JP" sz="2800" dirty="0" smtClean="0">
              <a:latin typeface="ＭＳ Ｐゴシック" pitchFamily="50" charset="-128"/>
              <a:ea typeface="ＭＳ Ｐゴシック" pitchFamily="50" charset="-128"/>
            </a:endParaRPr>
          </a:p>
          <a:p>
            <a:pPr>
              <a:lnSpc>
                <a:spcPct val="120000"/>
              </a:lnSpc>
              <a:spcBef>
                <a:spcPts val="0"/>
              </a:spcBef>
            </a:pPr>
            <a:r>
              <a:rPr lang="ja-JP" altLang="en-US" sz="2800" dirty="0" smtClean="0">
                <a:latin typeface="ＭＳ Ｐゴシック" pitchFamily="50" charset="-128"/>
                <a:ea typeface="ＭＳ Ｐゴシック" pitchFamily="50" charset="-128"/>
              </a:rPr>
              <a:t>割賦販売法　・・・・・・・・・　支払い停止の抗弁</a:t>
            </a:r>
            <a:endParaRPr lang="en-US" altLang="ja-JP" sz="2800" dirty="0" smtClean="0">
              <a:latin typeface="ＭＳ Ｐゴシック" pitchFamily="50" charset="-128"/>
              <a:ea typeface="ＭＳ Ｐゴシック" pitchFamily="50" charset="-128"/>
            </a:endParaRPr>
          </a:p>
          <a:p>
            <a:pPr>
              <a:lnSpc>
                <a:spcPct val="120000"/>
              </a:lnSpc>
              <a:spcBef>
                <a:spcPts val="0"/>
              </a:spcBef>
            </a:pPr>
            <a:r>
              <a:rPr lang="ja-JP" altLang="en-US" sz="2800" dirty="0" smtClean="0">
                <a:latin typeface="ＭＳ Ｐゴシック" pitchFamily="50" charset="-128"/>
                <a:ea typeface="ＭＳ Ｐゴシック" pitchFamily="50" charset="-128"/>
              </a:rPr>
              <a:t>電子消費者契約法　・・・　操作ミスによる錯誤無効</a:t>
            </a:r>
            <a:endParaRPr lang="en-US" altLang="ja-JP" sz="2800" dirty="0" smtClean="0">
              <a:latin typeface="ＭＳ Ｐゴシック" pitchFamily="50" charset="-128"/>
              <a:ea typeface="ＭＳ Ｐゴシック" pitchFamily="50" charset="-128"/>
            </a:endParaRPr>
          </a:p>
          <a:p>
            <a:pPr>
              <a:lnSpc>
                <a:spcPct val="120000"/>
              </a:lnSpc>
              <a:spcBef>
                <a:spcPts val="0"/>
              </a:spcBef>
            </a:pPr>
            <a:r>
              <a:rPr lang="ja-JP" altLang="en-US" sz="2800" dirty="0" smtClean="0">
                <a:latin typeface="ＭＳ Ｐゴシック" pitchFamily="50" charset="-128"/>
                <a:ea typeface="ＭＳ Ｐゴシック" pitchFamily="50" charset="-128"/>
              </a:rPr>
              <a:t>個人情報保護法　・・・・・　事業者規制</a:t>
            </a:r>
            <a:endParaRPr lang="en-US" altLang="ja-JP" sz="2800" dirty="0" smtClean="0">
              <a:latin typeface="ＭＳ Ｐゴシック" pitchFamily="50" charset="-128"/>
              <a:ea typeface="ＭＳ Ｐゴシック" pitchFamily="50" charset="-128"/>
            </a:endParaRPr>
          </a:p>
          <a:p>
            <a:pPr>
              <a:lnSpc>
                <a:spcPct val="120000"/>
              </a:lnSpc>
              <a:spcBef>
                <a:spcPts val="0"/>
              </a:spcBef>
            </a:pPr>
            <a:r>
              <a:rPr lang="ja-JP" altLang="en-US" sz="2800" dirty="0" smtClean="0">
                <a:latin typeface="ＭＳ Ｐゴシック" pitchFamily="50" charset="-128"/>
                <a:ea typeface="ＭＳ Ｐゴシック" pitchFamily="50" charset="-128"/>
              </a:rPr>
              <a:t>古物営業法　・・・・・・・・・　盗品の売買防止</a:t>
            </a:r>
            <a:endParaRPr lang="en-US" altLang="ja-JP" sz="2800" dirty="0" smtClean="0">
              <a:latin typeface="ＭＳ Ｐゴシック" pitchFamily="50" charset="-128"/>
              <a:ea typeface="ＭＳ Ｐゴシック" pitchFamily="50" charset="-128"/>
            </a:endParaRPr>
          </a:p>
          <a:p>
            <a:pPr>
              <a:lnSpc>
                <a:spcPct val="120000"/>
              </a:lnSpc>
              <a:spcBef>
                <a:spcPts val="0"/>
              </a:spcBef>
            </a:pPr>
            <a:r>
              <a:rPr lang="ja-JP" altLang="en-US" sz="2800" dirty="0" smtClean="0">
                <a:latin typeface="ＭＳ Ｐゴシック" pitchFamily="50" charset="-128"/>
                <a:ea typeface="ＭＳ Ｐゴシック" pitchFamily="50" charset="-128"/>
              </a:rPr>
              <a:t>金融商品取引法　・・・・・　取扱業者の事前登録制</a:t>
            </a:r>
            <a:endParaRPr lang="en-US" altLang="ja-JP" sz="2800" dirty="0" smtClean="0">
              <a:latin typeface="ＭＳ Ｐゴシック" pitchFamily="50" charset="-128"/>
              <a:ea typeface="ＭＳ Ｐゴシック" pitchFamily="50" charset="-128"/>
            </a:endParaRPr>
          </a:p>
          <a:p>
            <a:pPr>
              <a:lnSpc>
                <a:spcPct val="120000"/>
              </a:lnSpc>
              <a:spcBef>
                <a:spcPts val="0"/>
              </a:spcBef>
            </a:pPr>
            <a:r>
              <a:rPr lang="ja-JP" altLang="en-US" sz="2800" dirty="0" smtClean="0">
                <a:latin typeface="ＭＳ Ｐゴシック" pitchFamily="50" charset="-128"/>
                <a:ea typeface="ＭＳ Ｐゴシック" pitchFamily="50" charset="-128"/>
              </a:rPr>
              <a:t>医薬品医療機器等法・・　誇大広告禁止</a:t>
            </a:r>
            <a:endParaRPr lang="en-US" altLang="ja-JP" sz="2800" dirty="0" smtClean="0">
              <a:latin typeface="ＭＳ Ｐゴシック" pitchFamily="50" charset="-128"/>
              <a:ea typeface="ＭＳ Ｐゴシック" pitchFamily="50" charset="-128"/>
            </a:endParaRPr>
          </a:p>
          <a:p>
            <a:pPr>
              <a:lnSpc>
                <a:spcPct val="120000"/>
              </a:lnSpc>
              <a:spcBef>
                <a:spcPts val="0"/>
              </a:spcBef>
            </a:pPr>
            <a:r>
              <a:rPr lang="ja-JP" altLang="en-US" sz="2800" dirty="0" smtClean="0">
                <a:latin typeface="ＭＳ Ｐゴシック" pitchFamily="50" charset="-128"/>
                <a:ea typeface="ＭＳ Ｐゴシック" pitchFamily="50" charset="-128"/>
              </a:rPr>
              <a:t>資金決済法　・・・・・・・・・　前払式支払手段</a:t>
            </a:r>
            <a:endParaRPr lang="en-US" altLang="ja-JP" dirty="0" smtClean="0"/>
          </a:p>
        </p:txBody>
      </p:sp>
      <p:sp>
        <p:nvSpPr>
          <p:cNvPr id="4" name="スライド番号プレースホルダー 3"/>
          <p:cNvSpPr>
            <a:spLocks noGrp="1"/>
          </p:cNvSpPr>
          <p:nvPr>
            <p:ph type="sldNum" sz="quarter" idx="12"/>
          </p:nvPr>
        </p:nvSpPr>
        <p:spPr/>
        <p:txBody>
          <a:bodyPr/>
          <a:lstStyle/>
          <a:p>
            <a:pPr>
              <a:defRPr/>
            </a:pPr>
            <a:fld id="{C721EF3B-8582-4A02-A82B-11DAB0CE9406}" type="slidenum">
              <a:rPr lang="ja-JP" altLang="en-US" smtClean="0"/>
              <a:pPr>
                <a:defRPr/>
              </a:pPr>
              <a:t>30</a:t>
            </a:fld>
            <a:endParaRPr lang="en-US" altLang="ja-JP"/>
          </a:p>
        </p:txBody>
      </p:sp>
      <p:sp>
        <p:nvSpPr>
          <p:cNvPr id="5" name="正方形/長方形 4"/>
          <p:cNvSpPr/>
          <p:nvPr/>
        </p:nvSpPr>
        <p:spPr>
          <a:xfrm>
            <a:off x="181035" y="450718"/>
            <a:ext cx="8778239" cy="609398"/>
          </a:xfrm>
          <a:prstGeom prst="rect">
            <a:avLst/>
          </a:prstGeom>
        </p:spPr>
        <p:txBody>
          <a:bodyPr wrap="square">
            <a:spAutoFit/>
          </a:bodyPr>
          <a:lstStyle/>
          <a:p>
            <a:r>
              <a:rPr lang="ja-JP" altLang="en-US" sz="2800" dirty="0" smtClean="0">
                <a:solidFill>
                  <a:prstClr val="black"/>
                </a:solidFill>
                <a:latin typeface="ＭＳ Ｐゴシック" pitchFamily="50" charset="-128"/>
                <a:ea typeface="ＭＳ Ｐゴシック" pitchFamily="50" charset="-128"/>
              </a:rPr>
              <a:t>（</a:t>
            </a:r>
            <a:r>
              <a:rPr lang="en-US" altLang="ja-JP" sz="2800" dirty="0" smtClean="0">
                <a:solidFill>
                  <a:prstClr val="black"/>
                </a:solidFill>
                <a:latin typeface="ＭＳ Ｐゴシック" pitchFamily="50" charset="-128"/>
                <a:ea typeface="ＭＳ Ｐゴシック" pitchFamily="50" charset="-128"/>
              </a:rPr>
              <a:t>4</a:t>
            </a:r>
            <a:r>
              <a:rPr lang="ja-JP" altLang="en-US" sz="2800" dirty="0" smtClean="0">
                <a:solidFill>
                  <a:prstClr val="black"/>
                </a:solidFill>
                <a:latin typeface="ＭＳ Ｐゴシック" pitchFamily="50" charset="-128"/>
                <a:ea typeface="ＭＳ Ｐゴシック" pitchFamily="50" charset="-128"/>
              </a:rPr>
              <a:t>）その他の消費者保護法制</a:t>
            </a:r>
            <a:endParaRPr lang="ja-JP" altLang="en-US" sz="2000" dirty="0">
              <a:solidFill>
                <a:prstClr val="black"/>
              </a:solidFill>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383861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190500" y="1190625"/>
            <a:ext cx="8674100" cy="5257800"/>
          </a:xfrm>
          <a:prstGeom prst="rect">
            <a:avLst/>
          </a:prstGeom>
          <a:noFill/>
          <a:ln w="38100" cmpd="dbl">
            <a:noFill/>
            <a:miter lim="800000"/>
            <a:headEnd/>
            <a:tailEnd/>
          </a:ln>
        </p:spPr>
        <p:txBody>
          <a:bodyPr wrap="none" anchor="ctr"/>
          <a:lstStyle/>
          <a:p>
            <a:pPr algn="ctr" eaLnBrk="0" hangingPunct="0">
              <a:lnSpc>
                <a:spcPct val="100000"/>
              </a:lnSpc>
              <a:spcBef>
                <a:spcPct val="0"/>
              </a:spcBef>
              <a:spcAft>
                <a:spcPct val="0"/>
              </a:spcAft>
            </a:pPr>
            <a:endParaRPr lang="ja-JP" altLang="en-US" dirty="0">
              <a:solidFill>
                <a:prstClr val="black"/>
              </a:solidFill>
            </a:endParaRPr>
          </a:p>
        </p:txBody>
      </p:sp>
      <p:sp>
        <p:nvSpPr>
          <p:cNvPr id="11" name="タイトル 1"/>
          <p:cNvSpPr txBox="1">
            <a:spLocks/>
          </p:cNvSpPr>
          <p:nvPr/>
        </p:nvSpPr>
        <p:spPr>
          <a:xfrm>
            <a:off x="190500" y="2410513"/>
            <a:ext cx="8229600" cy="1409012"/>
          </a:xfrm>
          <a:prstGeom prst="rect">
            <a:avLst/>
          </a:prstGeom>
        </p:spPr>
        <p:txBody>
          <a:bodyPr anchor="ctr"/>
          <a:lstStyle/>
          <a:p>
            <a:pPr algn="ctr">
              <a:lnSpc>
                <a:spcPct val="100000"/>
              </a:lnSpc>
              <a:spcBef>
                <a:spcPct val="0"/>
              </a:spcBef>
              <a:spcAft>
                <a:spcPct val="0"/>
              </a:spcAft>
              <a:defRPr/>
            </a:pPr>
            <a:r>
              <a:rPr lang="en-US" altLang="ja-JP" sz="3600" kern="0" dirty="0" smtClean="0">
                <a:solidFill>
                  <a:prstClr val="black"/>
                </a:solidFill>
                <a:latin typeface="メイリオ" pitchFamily="50" charset="-128"/>
                <a:ea typeface="メイリオ" pitchFamily="50" charset="-128"/>
                <a:cs typeface="メイリオ" pitchFamily="50" charset="-128"/>
              </a:rPr>
              <a:t>5. </a:t>
            </a:r>
            <a:r>
              <a:rPr lang="ja-JP" altLang="en-US" sz="3600" kern="0" dirty="0" smtClean="0">
                <a:solidFill>
                  <a:prstClr val="black"/>
                </a:solidFill>
                <a:latin typeface="メイリオ" pitchFamily="50" charset="-128"/>
                <a:ea typeface="メイリオ" pitchFamily="50" charset="-128"/>
                <a:cs typeface="メイリオ" pitchFamily="50" charset="-128"/>
              </a:rPr>
              <a:t>トラブルになったときの</a:t>
            </a:r>
            <a:endParaRPr lang="en-US" altLang="ja-JP" sz="3600" kern="0" dirty="0" smtClean="0">
              <a:solidFill>
                <a:prstClr val="black"/>
              </a:solidFill>
              <a:latin typeface="メイリオ" pitchFamily="50" charset="-128"/>
              <a:ea typeface="メイリオ" pitchFamily="50" charset="-128"/>
              <a:cs typeface="メイリオ" pitchFamily="50" charset="-128"/>
            </a:endParaRPr>
          </a:p>
          <a:p>
            <a:pPr algn="ctr">
              <a:lnSpc>
                <a:spcPct val="100000"/>
              </a:lnSpc>
              <a:spcBef>
                <a:spcPct val="0"/>
              </a:spcBef>
              <a:spcAft>
                <a:spcPct val="0"/>
              </a:spcAft>
              <a:defRPr/>
            </a:pPr>
            <a:r>
              <a:rPr lang="ja-JP" altLang="en-US" sz="3600" kern="0" dirty="0" smtClean="0">
                <a:solidFill>
                  <a:prstClr val="black"/>
                </a:solidFill>
                <a:latin typeface="メイリオ" pitchFamily="50" charset="-128"/>
                <a:ea typeface="メイリオ" pitchFamily="50" charset="-128"/>
                <a:cs typeface="メイリオ" pitchFamily="50" charset="-128"/>
              </a:rPr>
              <a:t>対処法と相談窓口</a:t>
            </a:r>
          </a:p>
        </p:txBody>
      </p:sp>
      <p:sp>
        <p:nvSpPr>
          <p:cNvPr id="7" name="スライド番号プレースホルダ 6"/>
          <p:cNvSpPr>
            <a:spLocks noGrp="1"/>
          </p:cNvSpPr>
          <p:nvPr>
            <p:ph type="sldNum" sz="quarter" idx="12"/>
          </p:nvPr>
        </p:nvSpPr>
        <p:spPr/>
        <p:txBody>
          <a:bodyPr/>
          <a:lstStyle/>
          <a:p>
            <a:pPr>
              <a:defRPr/>
            </a:pPr>
            <a:fld id="{EAD68E1B-C62F-44BA-BE96-B3D3A04D6E8E}" type="slidenum">
              <a:rPr lang="ja-JP" altLang="en-US" smtClean="0">
                <a:solidFill>
                  <a:prstClr val="black">
                    <a:tint val="75000"/>
                  </a:prstClr>
                </a:solidFill>
              </a:rPr>
              <a:pPr>
                <a:defRPr/>
              </a:pPr>
              <a:t>31</a:t>
            </a:fld>
            <a:endParaRPr lang="en-US" altLang="ja-JP" dirty="0">
              <a:solidFill>
                <a:prstClr val="black">
                  <a:tint val="75000"/>
                </a:prstClr>
              </a:solidFill>
            </a:endParaRPr>
          </a:p>
        </p:txBody>
      </p:sp>
    </p:spTree>
    <p:extLst>
      <p:ext uri="{BB962C8B-B14F-4D97-AF65-F5344CB8AC3E}">
        <p14:creationId xmlns:p14="http://schemas.microsoft.com/office/powerpoint/2010/main" val="20693460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46876" y="4396509"/>
            <a:ext cx="7886700" cy="1764145"/>
          </a:xfrm>
        </p:spPr>
        <p:style>
          <a:lnRef idx="2">
            <a:schemeClr val="dk1"/>
          </a:lnRef>
          <a:fillRef idx="1">
            <a:schemeClr val="lt1"/>
          </a:fillRef>
          <a:effectRef idx="0">
            <a:schemeClr val="dk1"/>
          </a:effectRef>
          <a:fontRef idx="minor">
            <a:schemeClr val="dk1"/>
          </a:fontRef>
        </p:style>
        <p:txBody>
          <a:bodyPr>
            <a:noAutofit/>
          </a:bodyPr>
          <a:lstStyle/>
          <a:p>
            <a:pPr>
              <a:spcBef>
                <a:spcPts val="0"/>
              </a:spcBef>
              <a:spcAft>
                <a:spcPts val="600"/>
              </a:spcAft>
              <a:buFont typeface="Wingdings" pitchFamily="2" charset="2"/>
              <a:buChar char="Ø"/>
            </a:pPr>
            <a:r>
              <a:rPr lang="ja-JP" altLang="en-US" sz="2200" dirty="0" smtClean="0">
                <a:latin typeface="ＭＳ Ｐゴシック" pitchFamily="50" charset="-128"/>
                <a:ea typeface="ＭＳ Ｐゴシック" pitchFamily="50" charset="-128"/>
              </a:rPr>
              <a:t>消費生活センターは、</a:t>
            </a:r>
            <a:r>
              <a:rPr lang="ja-JP" altLang="en-US" sz="2200" u="sng" dirty="0" smtClean="0">
                <a:latin typeface="ＭＳ Ｐゴシック" pitchFamily="50" charset="-128"/>
                <a:ea typeface="ＭＳ Ｐゴシック" pitchFamily="50" charset="-128"/>
              </a:rPr>
              <a:t>中立・公正な機関であり、相談は無料</a:t>
            </a:r>
            <a:r>
              <a:rPr lang="ja-JP" altLang="en-US" sz="2200" dirty="0" smtClean="0">
                <a:latin typeface="ＭＳ Ｐゴシック" pitchFamily="50" charset="-128"/>
                <a:ea typeface="ＭＳ Ｐゴシック" pitchFamily="50" charset="-128"/>
              </a:rPr>
              <a:t>。</a:t>
            </a:r>
            <a:endParaRPr lang="en-US" altLang="ja-JP" sz="2200" dirty="0" smtClean="0">
              <a:latin typeface="ＭＳ Ｐゴシック" pitchFamily="50" charset="-128"/>
              <a:ea typeface="ＭＳ Ｐゴシック" pitchFamily="50" charset="-128"/>
            </a:endParaRPr>
          </a:p>
          <a:p>
            <a:pPr>
              <a:buFont typeface="Wingdings" pitchFamily="2" charset="2"/>
              <a:buChar char="Ø"/>
            </a:pPr>
            <a:r>
              <a:rPr lang="ja-JP" altLang="en-US" sz="2200" dirty="0" smtClean="0">
                <a:latin typeface="ＭＳ Ｐゴシック" pitchFamily="50" charset="-128"/>
                <a:ea typeface="ＭＳ Ｐゴシック" pitchFamily="50" charset="-128"/>
              </a:rPr>
              <a:t>消費者</a:t>
            </a:r>
            <a:r>
              <a:rPr lang="ja-JP" altLang="en-US" sz="2200" dirty="0">
                <a:latin typeface="ＭＳ Ｐゴシック" pitchFamily="50" charset="-128"/>
                <a:ea typeface="ＭＳ Ｐゴシック" pitchFamily="50" charset="-128"/>
              </a:rPr>
              <a:t>ホットライン</a:t>
            </a:r>
            <a:r>
              <a:rPr lang="ja-JP" altLang="en-US" sz="2200" u="sng" dirty="0">
                <a:solidFill>
                  <a:schemeClr val="tx1"/>
                </a:solidFill>
                <a:latin typeface="ＭＳ Ｐゴシック" pitchFamily="50" charset="-128"/>
                <a:ea typeface="ＭＳ Ｐゴシック" pitchFamily="50" charset="-128"/>
              </a:rPr>
              <a:t>「</a:t>
            </a:r>
            <a:r>
              <a:rPr lang="ja-JP" altLang="en-US" sz="2200" b="1" u="sng" dirty="0">
                <a:solidFill>
                  <a:schemeClr val="tx1"/>
                </a:solidFill>
                <a:latin typeface="ＭＳ Ｐゴシック" pitchFamily="50" charset="-128"/>
                <a:ea typeface="ＭＳ Ｐゴシック" pitchFamily="50" charset="-128"/>
              </a:rPr>
              <a:t>１８８</a:t>
            </a:r>
            <a:r>
              <a:rPr lang="ja-JP" altLang="en-US" sz="2200" u="sng" dirty="0">
                <a:solidFill>
                  <a:schemeClr val="tx1"/>
                </a:solidFill>
                <a:latin typeface="ＭＳ Ｐゴシック" pitchFamily="50" charset="-128"/>
                <a:ea typeface="ＭＳ Ｐゴシック" pitchFamily="50" charset="-128"/>
              </a:rPr>
              <a:t>（いやや）</a:t>
            </a:r>
            <a:r>
              <a:rPr lang="ja-JP" altLang="en-US" sz="2200" u="sng" dirty="0" smtClean="0">
                <a:solidFill>
                  <a:schemeClr val="tx1"/>
                </a:solidFill>
                <a:latin typeface="ＭＳ Ｐゴシック" pitchFamily="50" charset="-128"/>
                <a:ea typeface="ＭＳ Ｐゴシック" pitchFamily="50" charset="-128"/>
              </a:rPr>
              <a:t>」</a:t>
            </a:r>
            <a:r>
              <a:rPr lang="ja-JP" altLang="en-US" sz="2200" dirty="0" smtClean="0">
                <a:latin typeface="ＭＳ Ｐゴシック" pitchFamily="50" charset="-128"/>
                <a:ea typeface="ＭＳ Ｐゴシック" pitchFamily="50" charset="-128"/>
              </a:rPr>
              <a:t>に電話を。</a:t>
            </a:r>
            <a:endParaRPr lang="en-US" altLang="ja-JP" sz="2200" dirty="0" smtClean="0">
              <a:latin typeface="ＭＳ Ｐゴシック" pitchFamily="50" charset="-128"/>
              <a:ea typeface="ＭＳ Ｐゴシック" pitchFamily="50" charset="-128"/>
            </a:endParaRPr>
          </a:p>
          <a:p>
            <a:pPr marL="539750" indent="-366713">
              <a:buNone/>
            </a:pPr>
            <a:r>
              <a:rPr lang="ja-JP" altLang="en-US" sz="2200" dirty="0" smtClean="0">
                <a:latin typeface="ＭＳ Ｐゴシック" pitchFamily="50" charset="-128"/>
                <a:ea typeface="ＭＳ Ｐゴシック" pitchFamily="50" charset="-128"/>
              </a:rPr>
              <a:t>─　音声ガイダンスに従って郵便番号を入力すれば、最寄りの消費生活センターに電話が繋がる。</a:t>
            </a:r>
            <a:endParaRPr lang="en-US" altLang="ja-JP" sz="2200" dirty="0">
              <a:latin typeface="ＭＳ Ｐゴシック" pitchFamily="50" charset="-128"/>
              <a:ea typeface="ＭＳ Ｐゴシック" pitchFamily="50" charset="-128"/>
            </a:endParaRPr>
          </a:p>
        </p:txBody>
      </p:sp>
      <p:sp>
        <p:nvSpPr>
          <p:cNvPr id="4" name="スライド番号プレースホルダー 3"/>
          <p:cNvSpPr>
            <a:spLocks noGrp="1"/>
          </p:cNvSpPr>
          <p:nvPr>
            <p:ph type="sldNum" sz="quarter" idx="12"/>
          </p:nvPr>
        </p:nvSpPr>
        <p:spPr/>
        <p:txBody>
          <a:bodyPr/>
          <a:lstStyle/>
          <a:p>
            <a:pPr>
              <a:defRPr/>
            </a:pPr>
            <a:fld id="{C721EF3B-8582-4A02-A82B-11DAB0CE9406}" type="slidenum">
              <a:rPr lang="ja-JP" altLang="en-US" smtClean="0"/>
              <a:pPr>
                <a:defRPr/>
              </a:pPr>
              <a:t>32</a:t>
            </a:fld>
            <a:endParaRPr lang="en-US" altLang="ja-JP"/>
          </a:p>
        </p:txBody>
      </p:sp>
      <p:sp>
        <p:nvSpPr>
          <p:cNvPr id="6" name="正方形/長方形 5"/>
          <p:cNvSpPr/>
          <p:nvPr/>
        </p:nvSpPr>
        <p:spPr>
          <a:xfrm>
            <a:off x="181035" y="450718"/>
            <a:ext cx="8778239" cy="609398"/>
          </a:xfrm>
          <a:prstGeom prst="rect">
            <a:avLst/>
          </a:prstGeom>
        </p:spPr>
        <p:txBody>
          <a:bodyPr wrap="square">
            <a:spAutoFit/>
          </a:bodyPr>
          <a:lstStyle/>
          <a:p>
            <a:r>
              <a:rPr lang="ja-JP" altLang="en-US" sz="2800" dirty="0" smtClean="0">
                <a:solidFill>
                  <a:prstClr val="black"/>
                </a:solidFill>
                <a:latin typeface="ＭＳ Ｐゴシック" pitchFamily="50" charset="-128"/>
                <a:ea typeface="ＭＳ Ｐゴシック" pitchFamily="50" charset="-128"/>
              </a:rPr>
              <a:t>（</a:t>
            </a:r>
            <a:r>
              <a:rPr lang="en-US" altLang="ja-JP" sz="2800" dirty="0" smtClean="0">
                <a:solidFill>
                  <a:prstClr val="black"/>
                </a:solidFill>
                <a:latin typeface="ＭＳ Ｐゴシック" pitchFamily="50" charset="-128"/>
                <a:ea typeface="ＭＳ Ｐゴシック" pitchFamily="50" charset="-128"/>
              </a:rPr>
              <a:t>1</a:t>
            </a:r>
            <a:r>
              <a:rPr lang="ja-JP" altLang="en-US" sz="2800" dirty="0" smtClean="0">
                <a:solidFill>
                  <a:prstClr val="black"/>
                </a:solidFill>
                <a:latin typeface="ＭＳ Ｐゴシック" pitchFamily="50" charset="-128"/>
                <a:ea typeface="ＭＳ Ｐゴシック" pitchFamily="50" charset="-128"/>
              </a:rPr>
              <a:t>）解決の基本</a:t>
            </a:r>
            <a:endParaRPr lang="ja-JP" altLang="en-US" sz="2000" dirty="0">
              <a:solidFill>
                <a:prstClr val="black"/>
              </a:solidFill>
              <a:latin typeface="ＭＳ Ｐゴシック" pitchFamily="50" charset="-128"/>
              <a:ea typeface="ＭＳ Ｐゴシック" pitchFamily="50" charset="-128"/>
            </a:endParaRPr>
          </a:p>
        </p:txBody>
      </p:sp>
      <p:sp>
        <p:nvSpPr>
          <p:cNvPr id="2" name="テキスト ボックス 1"/>
          <p:cNvSpPr txBox="1"/>
          <p:nvPr/>
        </p:nvSpPr>
        <p:spPr>
          <a:xfrm>
            <a:off x="2830942" y="1237673"/>
            <a:ext cx="3075709" cy="1532727"/>
          </a:xfrm>
          <a:prstGeom prst="rect">
            <a:avLst/>
          </a:prstGeom>
          <a:noFill/>
          <a:ln w="19050"/>
        </p:spPr>
        <p:style>
          <a:lnRef idx="2">
            <a:schemeClr val="dk1"/>
          </a:lnRef>
          <a:fillRef idx="1">
            <a:schemeClr val="lt1"/>
          </a:fillRef>
          <a:effectRef idx="0">
            <a:schemeClr val="dk1"/>
          </a:effectRef>
          <a:fontRef idx="minor">
            <a:schemeClr val="dk1"/>
          </a:fontRef>
        </p:style>
        <p:txBody>
          <a:bodyPr wrap="square" rtlCol="0">
            <a:spAutoFit/>
          </a:bodyPr>
          <a:lstStyle/>
          <a:p>
            <a:pPr>
              <a:spcBef>
                <a:spcPts val="0"/>
              </a:spcBef>
              <a:spcAft>
                <a:spcPts val="0"/>
              </a:spcAft>
            </a:pPr>
            <a:r>
              <a:rPr kumimoji="1" lang="ja-JP" altLang="en-US" sz="2600" dirty="0" smtClean="0">
                <a:latin typeface="ＭＳ Ｐゴシック" pitchFamily="50" charset="-128"/>
                <a:ea typeface="ＭＳ Ｐゴシック" pitchFamily="50" charset="-128"/>
              </a:rPr>
              <a:t> ①「おかしい」と思う</a:t>
            </a:r>
            <a:endParaRPr kumimoji="1" lang="en-US" altLang="ja-JP" sz="2600" dirty="0" smtClean="0">
              <a:latin typeface="ＭＳ Ｐゴシック" pitchFamily="50" charset="-128"/>
              <a:ea typeface="ＭＳ Ｐゴシック" pitchFamily="50" charset="-128"/>
            </a:endParaRPr>
          </a:p>
          <a:p>
            <a:pPr>
              <a:spcBef>
                <a:spcPts val="0"/>
              </a:spcBef>
              <a:spcAft>
                <a:spcPts val="0"/>
              </a:spcAft>
            </a:pPr>
            <a:r>
              <a:rPr lang="ja-JP" altLang="en-US" sz="2600" dirty="0" smtClean="0">
                <a:latin typeface="ＭＳ Ｐゴシック" pitchFamily="50" charset="-128"/>
                <a:ea typeface="ＭＳ Ｐゴシック" pitchFamily="50" charset="-128"/>
              </a:rPr>
              <a:t> ②記録をつける</a:t>
            </a:r>
            <a:endParaRPr lang="en-US" altLang="ja-JP" sz="2600" dirty="0" smtClean="0">
              <a:latin typeface="ＭＳ Ｐゴシック" pitchFamily="50" charset="-128"/>
              <a:ea typeface="ＭＳ Ｐゴシック" pitchFamily="50" charset="-128"/>
            </a:endParaRPr>
          </a:p>
          <a:p>
            <a:pPr>
              <a:spcBef>
                <a:spcPts val="0"/>
              </a:spcBef>
              <a:spcAft>
                <a:spcPts val="0"/>
              </a:spcAft>
            </a:pPr>
            <a:r>
              <a:rPr kumimoji="1" lang="ja-JP" altLang="en-US" sz="2600" dirty="0" smtClean="0">
                <a:latin typeface="ＭＳ Ｐゴシック" pitchFamily="50" charset="-128"/>
                <a:ea typeface="ＭＳ Ｐゴシック" pitchFamily="50" charset="-128"/>
              </a:rPr>
              <a:t> ③相談する</a:t>
            </a:r>
            <a:endParaRPr kumimoji="1" lang="ja-JP" altLang="en-US" sz="2600" dirty="0">
              <a:latin typeface="ＭＳ Ｐゴシック" pitchFamily="50" charset="-128"/>
              <a:ea typeface="ＭＳ Ｐゴシック" pitchFamily="50" charset="-128"/>
            </a:endParaRPr>
          </a:p>
        </p:txBody>
      </p:sp>
      <p:sp>
        <p:nvSpPr>
          <p:cNvPr id="7" name="下矢印 6"/>
          <p:cNvSpPr/>
          <p:nvPr/>
        </p:nvSpPr>
        <p:spPr>
          <a:xfrm>
            <a:off x="3722250" y="2960416"/>
            <a:ext cx="1293091"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616364" y="3693787"/>
            <a:ext cx="6437746" cy="572464"/>
          </a:xfrm>
          <a:prstGeom prst="rect">
            <a:avLst/>
          </a:prstGeom>
          <a:solidFill>
            <a:schemeClr val="accent5">
              <a:lumMod val="20000"/>
              <a:lumOff val="80000"/>
            </a:schemeClr>
          </a:solidFill>
          <a:ln w="19050"/>
        </p:spPr>
        <p:style>
          <a:lnRef idx="2">
            <a:schemeClr val="dk1"/>
          </a:lnRef>
          <a:fillRef idx="1">
            <a:schemeClr val="lt1"/>
          </a:fillRef>
          <a:effectRef idx="0">
            <a:schemeClr val="dk1"/>
          </a:effectRef>
          <a:fontRef idx="minor">
            <a:schemeClr val="dk1"/>
          </a:fontRef>
        </p:style>
        <p:txBody>
          <a:bodyPr wrap="square" rtlCol="0">
            <a:spAutoFit/>
          </a:bodyPr>
          <a:lstStyle/>
          <a:p>
            <a:pPr>
              <a:spcBef>
                <a:spcPts val="0"/>
              </a:spcBef>
              <a:spcAft>
                <a:spcPts val="0"/>
              </a:spcAft>
            </a:pPr>
            <a:r>
              <a:rPr kumimoji="1" lang="ja-JP" altLang="en-US" sz="2600" dirty="0" smtClean="0">
                <a:latin typeface="ＭＳ Ｐゴシック" pitchFamily="50" charset="-128"/>
                <a:ea typeface="ＭＳ Ｐゴシック" pitchFamily="50" charset="-128"/>
              </a:rPr>
              <a:t> </a:t>
            </a:r>
            <a:r>
              <a:rPr lang="ja-JP" altLang="en-US" sz="2600" dirty="0">
                <a:latin typeface="ＭＳ Ｐゴシック" pitchFamily="50" charset="-128"/>
                <a:ea typeface="ＭＳ Ｐゴシック" pitchFamily="50" charset="-128"/>
              </a:rPr>
              <a:t>ま</a:t>
            </a:r>
            <a:r>
              <a:rPr lang="ja-JP" altLang="en-US" sz="2600" dirty="0" smtClean="0">
                <a:latin typeface="ＭＳ Ｐゴシック" pitchFamily="50" charset="-128"/>
                <a:ea typeface="ＭＳ Ｐゴシック" pitchFamily="50" charset="-128"/>
              </a:rPr>
              <a:t>ずは、</a:t>
            </a:r>
            <a:r>
              <a:rPr lang="ja-JP" altLang="en-US" sz="2600" b="1" dirty="0" smtClean="0">
                <a:latin typeface="+mn-ea"/>
              </a:rPr>
              <a:t>「消費生活センター」</a:t>
            </a:r>
            <a:r>
              <a:rPr lang="ja-JP" altLang="en-US" sz="2600" dirty="0" smtClean="0">
                <a:latin typeface="ＭＳ Ｐゴシック" pitchFamily="50" charset="-128"/>
                <a:ea typeface="ＭＳ Ｐゴシック" pitchFamily="50" charset="-128"/>
              </a:rPr>
              <a:t>へ連絡を！</a:t>
            </a:r>
            <a:endParaRPr kumimoji="1" lang="ja-JP" altLang="en-US" sz="26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21217612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50" y="1154545"/>
            <a:ext cx="7886700" cy="5017655"/>
          </a:xfrm>
        </p:spPr>
        <p:txBody>
          <a:bodyPr>
            <a:normAutofit/>
          </a:bodyPr>
          <a:lstStyle/>
          <a:p>
            <a:pPr marL="360363" indent="-360363">
              <a:buFont typeface="Wingdings" pitchFamily="2" charset="2"/>
              <a:buChar char="l"/>
            </a:pPr>
            <a:r>
              <a:rPr lang="ja-JP" altLang="en-US" dirty="0" smtClean="0">
                <a:latin typeface="ＭＳ Ｐゴシック" pitchFamily="50" charset="-128"/>
                <a:ea typeface="ＭＳ Ｐゴシック" pitchFamily="50" charset="-128"/>
              </a:rPr>
              <a:t>消費生活センターは、消費生活全般に関する情報提供やトラブル解決のための助言等を、中立・公正な立場で行う機関。必要に応じて、他機関（弁護士会等）の紹介や紛争解決のあっせんも行う。</a:t>
            </a:r>
            <a:endParaRPr lang="en-US" altLang="ja-JP" dirty="0" smtClean="0">
              <a:latin typeface="ＭＳ Ｐゴシック" pitchFamily="50" charset="-128"/>
              <a:ea typeface="ＭＳ Ｐゴシック" pitchFamily="50" charset="-128"/>
            </a:endParaRPr>
          </a:p>
          <a:p>
            <a:pPr marL="0" indent="0">
              <a:buNone/>
            </a:pPr>
            <a:r>
              <a:rPr lang="ja-JP" altLang="en-US" dirty="0">
                <a:latin typeface="ＭＳ Ｐゴシック" pitchFamily="50" charset="-128"/>
                <a:ea typeface="ＭＳ Ｐゴシック" pitchFamily="50" charset="-128"/>
              </a:rPr>
              <a:t>　</a:t>
            </a:r>
            <a:r>
              <a:rPr lang="ja-JP" altLang="en-US" dirty="0" smtClean="0">
                <a:latin typeface="ＭＳ Ｐゴシック" pitchFamily="50" charset="-128"/>
                <a:ea typeface="ＭＳ Ｐゴシック" pitchFamily="50" charset="-128"/>
              </a:rPr>
              <a:t>　</a:t>
            </a:r>
            <a:endParaRPr lang="en-US" altLang="ja-JP" dirty="0" smtClean="0">
              <a:latin typeface="ＭＳ Ｐゴシック" pitchFamily="50" charset="-128"/>
              <a:ea typeface="ＭＳ Ｐゴシック" pitchFamily="50" charset="-128"/>
            </a:endParaRPr>
          </a:p>
          <a:p>
            <a:pPr marL="0" indent="0">
              <a:spcAft>
                <a:spcPts val="600"/>
              </a:spcAft>
              <a:buNone/>
            </a:pPr>
            <a:r>
              <a:rPr lang="ja-JP" altLang="en-US" dirty="0" smtClean="0">
                <a:latin typeface="ＭＳ Ｐゴシック" pitchFamily="50" charset="-128"/>
                <a:ea typeface="ＭＳ Ｐゴシック" pitchFamily="50" charset="-128"/>
              </a:rPr>
              <a:t>Ｑ：どこのセンターに相談すればいい？</a:t>
            </a:r>
            <a:endParaRPr lang="en-US" altLang="ja-JP" dirty="0" smtClean="0">
              <a:latin typeface="ＭＳ Ｐゴシック" pitchFamily="50" charset="-128"/>
              <a:ea typeface="ＭＳ Ｐゴシック" pitchFamily="50" charset="-128"/>
            </a:endParaRPr>
          </a:p>
          <a:p>
            <a:pPr marL="269875" indent="0">
              <a:buNone/>
            </a:pPr>
            <a:r>
              <a:rPr lang="ja-JP" altLang="en-US" u="sng" dirty="0" smtClean="0">
                <a:latin typeface="ＭＳ Ｐゴシック" pitchFamily="50" charset="-128"/>
                <a:ea typeface="ＭＳ Ｐゴシック" pitchFamily="50" charset="-128"/>
              </a:rPr>
              <a:t>◎相談者が在住・在勤・在学</a:t>
            </a:r>
            <a:r>
              <a:rPr lang="ja-JP" altLang="en-US" dirty="0" smtClean="0">
                <a:latin typeface="ＭＳ Ｐゴシック" pitchFamily="50" charset="-128"/>
                <a:ea typeface="ＭＳ Ｐゴシック" pitchFamily="50" charset="-128"/>
              </a:rPr>
              <a:t>している地域のセンター</a:t>
            </a:r>
            <a:endParaRPr lang="en-US" altLang="ja-JP" dirty="0" smtClean="0">
              <a:latin typeface="ＭＳ Ｐゴシック" pitchFamily="50" charset="-128"/>
              <a:ea typeface="ＭＳ Ｐゴシック" pitchFamily="50" charset="-128"/>
            </a:endParaRPr>
          </a:p>
          <a:p>
            <a:pPr marL="269875" indent="0">
              <a:buNone/>
            </a:pPr>
            <a:r>
              <a:rPr lang="en-US" altLang="ja-JP" dirty="0" smtClean="0">
                <a:latin typeface="ＭＳ Ｐゴシック" pitchFamily="50" charset="-128"/>
                <a:ea typeface="ＭＳ Ｐゴシック" pitchFamily="50" charset="-128"/>
              </a:rPr>
              <a:t>×</a:t>
            </a:r>
            <a:r>
              <a:rPr lang="ja-JP" altLang="en-US" dirty="0" smtClean="0">
                <a:latin typeface="ＭＳ Ｐゴシック" pitchFamily="50" charset="-128"/>
                <a:ea typeface="ＭＳ Ｐゴシック" pitchFamily="50" charset="-128"/>
              </a:rPr>
              <a:t>トラブルにあった時に住んでいた地域のセンター</a:t>
            </a:r>
            <a:endParaRPr lang="en-US" altLang="ja-JP" dirty="0" smtClean="0">
              <a:latin typeface="ＭＳ Ｐゴシック" pitchFamily="50" charset="-128"/>
              <a:ea typeface="ＭＳ Ｐゴシック" pitchFamily="50" charset="-128"/>
            </a:endParaRPr>
          </a:p>
          <a:p>
            <a:pPr marL="269875" indent="0">
              <a:buNone/>
            </a:pPr>
            <a:r>
              <a:rPr lang="en-US" altLang="ja-JP" dirty="0" smtClean="0">
                <a:latin typeface="ＭＳ Ｐゴシック" pitchFamily="50" charset="-128"/>
                <a:ea typeface="ＭＳ Ｐゴシック" pitchFamily="50" charset="-128"/>
              </a:rPr>
              <a:t>×</a:t>
            </a:r>
            <a:r>
              <a:rPr lang="ja-JP" altLang="en-US" dirty="0" smtClean="0">
                <a:latin typeface="ＭＳ Ｐゴシック" pitchFamily="50" charset="-128"/>
                <a:ea typeface="ＭＳ Ｐゴシック" pitchFamily="50" charset="-128"/>
              </a:rPr>
              <a:t>相手の事業者の所在地にあるセンター</a:t>
            </a:r>
            <a:endParaRPr lang="en-US" altLang="ja-JP" dirty="0" smtClean="0">
              <a:latin typeface="ＭＳ Ｐゴシック" pitchFamily="50" charset="-128"/>
              <a:ea typeface="ＭＳ Ｐゴシック" pitchFamily="50" charset="-128"/>
            </a:endParaRPr>
          </a:p>
          <a:p>
            <a:pPr marL="803275" indent="-263525">
              <a:spcBef>
                <a:spcPts val="1800"/>
              </a:spcBef>
              <a:buNone/>
            </a:pPr>
            <a:r>
              <a:rPr lang="en-US" altLang="ja-JP" sz="2200" dirty="0" smtClean="0">
                <a:latin typeface="ＭＳ Ｐゴシック" pitchFamily="50" charset="-128"/>
                <a:ea typeface="ＭＳ Ｐゴシック" pitchFamily="50" charset="-128"/>
              </a:rPr>
              <a:t>※</a:t>
            </a:r>
            <a:r>
              <a:rPr lang="ja-JP" altLang="en-US" sz="2200" dirty="0" smtClean="0">
                <a:latin typeface="ＭＳ Ｐゴシック" pitchFamily="50" charset="-128"/>
                <a:ea typeface="ＭＳ Ｐゴシック" pitchFamily="50" charset="-128"/>
              </a:rPr>
              <a:t>相談受付時に、住所、氏名、年齢、職業、電話番号を伝える必要がある。</a:t>
            </a:r>
            <a:endParaRPr kumimoji="1" lang="ja-JP" altLang="en-US" dirty="0">
              <a:latin typeface="ＭＳ Ｐゴシック" pitchFamily="50" charset="-128"/>
              <a:ea typeface="ＭＳ Ｐゴシック" pitchFamily="50" charset="-128"/>
            </a:endParaRPr>
          </a:p>
        </p:txBody>
      </p:sp>
      <p:sp>
        <p:nvSpPr>
          <p:cNvPr id="4" name="スライド番号プレースホルダー 3"/>
          <p:cNvSpPr>
            <a:spLocks noGrp="1"/>
          </p:cNvSpPr>
          <p:nvPr>
            <p:ph type="sldNum" sz="quarter" idx="12"/>
          </p:nvPr>
        </p:nvSpPr>
        <p:spPr/>
        <p:txBody>
          <a:bodyPr/>
          <a:lstStyle/>
          <a:p>
            <a:pPr>
              <a:defRPr/>
            </a:pPr>
            <a:fld id="{C721EF3B-8582-4A02-A82B-11DAB0CE9406}" type="slidenum">
              <a:rPr lang="ja-JP" altLang="en-US" smtClean="0"/>
              <a:pPr>
                <a:defRPr/>
              </a:pPr>
              <a:t>33</a:t>
            </a:fld>
            <a:endParaRPr lang="en-US" altLang="ja-JP"/>
          </a:p>
        </p:txBody>
      </p:sp>
      <p:sp>
        <p:nvSpPr>
          <p:cNvPr id="5" name="正方形/長方形 4"/>
          <p:cNvSpPr/>
          <p:nvPr/>
        </p:nvSpPr>
        <p:spPr>
          <a:xfrm>
            <a:off x="181035" y="450718"/>
            <a:ext cx="8778239" cy="609398"/>
          </a:xfrm>
          <a:prstGeom prst="rect">
            <a:avLst/>
          </a:prstGeom>
        </p:spPr>
        <p:txBody>
          <a:bodyPr wrap="square">
            <a:spAutoFit/>
          </a:bodyPr>
          <a:lstStyle/>
          <a:p>
            <a:r>
              <a:rPr lang="ja-JP" altLang="en-US" sz="2800" dirty="0" smtClean="0">
                <a:solidFill>
                  <a:prstClr val="black"/>
                </a:solidFill>
                <a:latin typeface="ＭＳ Ｐゴシック" pitchFamily="50" charset="-128"/>
                <a:ea typeface="ＭＳ Ｐゴシック" pitchFamily="50" charset="-128"/>
              </a:rPr>
              <a:t>（参考）消費生活センター</a:t>
            </a:r>
            <a:endParaRPr lang="ja-JP" altLang="en-US" sz="2000" dirty="0">
              <a:solidFill>
                <a:prstClr val="black"/>
              </a:solidFill>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4191817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C721EF3B-8582-4A02-A82B-11DAB0CE9406}" type="slidenum">
              <a:rPr lang="ja-JP" altLang="en-US" smtClean="0">
                <a:solidFill>
                  <a:prstClr val="black">
                    <a:tint val="75000"/>
                  </a:prstClr>
                </a:solidFill>
              </a:rPr>
              <a:pPr>
                <a:defRPr/>
              </a:pPr>
              <a:t>34</a:t>
            </a:fld>
            <a:endParaRPr lang="en-US" altLang="ja-JP">
              <a:solidFill>
                <a:prstClr val="black">
                  <a:tint val="75000"/>
                </a:prstClr>
              </a:solidFill>
            </a:endParaRPr>
          </a:p>
        </p:txBody>
      </p:sp>
      <p:sp>
        <p:nvSpPr>
          <p:cNvPr id="6" name="正方形/長方形 5"/>
          <p:cNvSpPr/>
          <p:nvPr/>
        </p:nvSpPr>
        <p:spPr>
          <a:xfrm>
            <a:off x="181035" y="284464"/>
            <a:ext cx="8778239" cy="609398"/>
          </a:xfrm>
          <a:prstGeom prst="rect">
            <a:avLst/>
          </a:prstGeom>
        </p:spPr>
        <p:txBody>
          <a:bodyPr wrap="square">
            <a:spAutoFit/>
          </a:bodyPr>
          <a:lstStyle/>
          <a:p>
            <a:r>
              <a:rPr lang="ja-JP" altLang="en-US" sz="2800" dirty="0" smtClean="0">
                <a:solidFill>
                  <a:prstClr val="black"/>
                </a:solidFill>
                <a:latin typeface="ＭＳ Ｐゴシック" pitchFamily="50" charset="-128"/>
                <a:ea typeface="ＭＳ Ｐゴシック" pitchFamily="50" charset="-128"/>
              </a:rPr>
              <a:t>（</a:t>
            </a:r>
            <a:r>
              <a:rPr lang="en-US" altLang="ja-JP" sz="2800" dirty="0" smtClean="0">
                <a:solidFill>
                  <a:prstClr val="black"/>
                </a:solidFill>
                <a:latin typeface="ＭＳ Ｐゴシック" pitchFamily="50" charset="-128"/>
                <a:ea typeface="ＭＳ Ｐゴシック" pitchFamily="50" charset="-128"/>
              </a:rPr>
              <a:t>2</a:t>
            </a:r>
            <a:r>
              <a:rPr lang="ja-JP" altLang="en-US" sz="2800" dirty="0" smtClean="0">
                <a:solidFill>
                  <a:prstClr val="black"/>
                </a:solidFill>
                <a:latin typeface="ＭＳ Ｐゴシック" pitchFamily="50" charset="-128"/>
                <a:ea typeface="ＭＳ Ｐゴシック" pitchFamily="50" charset="-128"/>
              </a:rPr>
              <a:t>）相談のポイント</a:t>
            </a:r>
            <a:endParaRPr lang="ja-JP" altLang="en-US" sz="2000" dirty="0">
              <a:solidFill>
                <a:prstClr val="black"/>
              </a:solidFill>
              <a:latin typeface="ＭＳ Ｐゴシック" pitchFamily="50" charset="-128"/>
              <a:ea typeface="ＭＳ Ｐゴシック" pitchFamily="50" charset="-128"/>
            </a:endParaRPr>
          </a:p>
        </p:txBody>
      </p:sp>
      <p:sp>
        <p:nvSpPr>
          <p:cNvPr id="2" name="テキスト ボックス 1"/>
          <p:cNvSpPr txBox="1"/>
          <p:nvPr/>
        </p:nvSpPr>
        <p:spPr>
          <a:xfrm>
            <a:off x="655782" y="966027"/>
            <a:ext cx="8146473" cy="2492990"/>
          </a:xfrm>
          <a:prstGeom prst="rect">
            <a:avLst/>
          </a:prstGeom>
          <a:solidFill>
            <a:schemeClr val="accent1">
              <a:lumMod val="40000"/>
              <a:lumOff val="60000"/>
            </a:schemeClr>
          </a:solidFill>
          <a:ln w="19050"/>
        </p:spPr>
        <p:style>
          <a:lnRef idx="2">
            <a:schemeClr val="dk1"/>
          </a:lnRef>
          <a:fillRef idx="1">
            <a:schemeClr val="lt1"/>
          </a:fillRef>
          <a:effectRef idx="0">
            <a:schemeClr val="dk1"/>
          </a:effectRef>
          <a:fontRef idx="minor">
            <a:schemeClr val="dk1"/>
          </a:fontRef>
        </p:style>
        <p:txBody>
          <a:bodyPr wrap="square" rtlCol="0">
            <a:spAutoFit/>
          </a:bodyPr>
          <a:lstStyle/>
          <a:p>
            <a:pPr>
              <a:spcBef>
                <a:spcPts val="0"/>
              </a:spcBef>
              <a:spcAft>
                <a:spcPts val="0"/>
              </a:spcAft>
            </a:pPr>
            <a:r>
              <a:rPr lang="ja-JP" altLang="en-US" sz="2600" dirty="0" smtClean="0">
                <a:solidFill>
                  <a:prstClr val="black"/>
                </a:solidFill>
                <a:latin typeface="ＭＳ Ｐゴシック" pitchFamily="50" charset="-128"/>
                <a:ea typeface="ＭＳ Ｐゴシック" pitchFamily="50" charset="-128"/>
              </a:rPr>
              <a:t>相談するときは、 </a:t>
            </a:r>
            <a:endParaRPr lang="en-US" altLang="ja-JP" sz="2600" dirty="0" smtClean="0">
              <a:solidFill>
                <a:prstClr val="black"/>
              </a:solidFill>
              <a:latin typeface="ＭＳ Ｐゴシック" pitchFamily="50" charset="-128"/>
              <a:ea typeface="ＭＳ Ｐゴシック" pitchFamily="50" charset="-128"/>
            </a:endParaRPr>
          </a:p>
          <a:p>
            <a:pPr>
              <a:spcBef>
                <a:spcPts val="0"/>
              </a:spcBef>
              <a:spcAft>
                <a:spcPts val="0"/>
              </a:spcAft>
            </a:pPr>
            <a:r>
              <a:rPr lang="ja-JP" altLang="en-US" sz="2600" dirty="0" smtClean="0">
                <a:solidFill>
                  <a:prstClr val="black"/>
                </a:solidFill>
                <a:latin typeface="ＭＳ Ｐゴシック" pitchFamily="50" charset="-128"/>
                <a:ea typeface="ＭＳ Ｐゴシック" pitchFamily="50" charset="-128"/>
              </a:rPr>
              <a:t>　 </a:t>
            </a:r>
            <a:r>
              <a:rPr lang="ja-JP" altLang="en-US" sz="2500" b="1" dirty="0" smtClean="0">
                <a:solidFill>
                  <a:prstClr val="black"/>
                </a:solidFill>
                <a:latin typeface="+mn-ea"/>
              </a:rPr>
              <a:t>①少しでも早く、</a:t>
            </a:r>
            <a:endParaRPr lang="en-US" altLang="ja-JP" sz="2500" b="1" dirty="0" smtClean="0">
              <a:solidFill>
                <a:prstClr val="black"/>
              </a:solidFill>
              <a:latin typeface="+mn-ea"/>
            </a:endParaRPr>
          </a:p>
          <a:p>
            <a:pPr>
              <a:spcBef>
                <a:spcPts val="0"/>
              </a:spcBef>
              <a:spcAft>
                <a:spcPts val="0"/>
              </a:spcAft>
            </a:pPr>
            <a:r>
              <a:rPr lang="ja-JP" altLang="en-US" sz="2500" b="1" dirty="0" smtClean="0">
                <a:solidFill>
                  <a:prstClr val="black"/>
                </a:solidFill>
                <a:latin typeface="+mn-ea"/>
              </a:rPr>
              <a:t>　②トラブルにあった本人が、</a:t>
            </a:r>
            <a:endParaRPr lang="en-US" altLang="ja-JP" sz="2500" b="1" dirty="0" smtClean="0">
              <a:solidFill>
                <a:prstClr val="black"/>
              </a:solidFill>
              <a:latin typeface="+mn-ea"/>
            </a:endParaRPr>
          </a:p>
          <a:p>
            <a:pPr>
              <a:spcBef>
                <a:spcPts val="0"/>
              </a:spcBef>
              <a:spcAft>
                <a:spcPts val="0"/>
              </a:spcAft>
            </a:pPr>
            <a:r>
              <a:rPr lang="ja-JP" altLang="en-US" sz="2500" b="1" dirty="0" smtClean="0">
                <a:solidFill>
                  <a:prstClr val="black"/>
                </a:solidFill>
                <a:latin typeface="+mn-ea"/>
              </a:rPr>
              <a:t>　③資料・記録をそろえて、</a:t>
            </a:r>
            <a:endParaRPr lang="en-US" altLang="ja-JP" sz="2500" b="1" dirty="0" smtClean="0">
              <a:solidFill>
                <a:prstClr val="black"/>
              </a:solidFill>
              <a:latin typeface="+mn-ea"/>
            </a:endParaRPr>
          </a:p>
          <a:p>
            <a:pPr>
              <a:spcBef>
                <a:spcPts val="0"/>
              </a:spcBef>
              <a:spcAft>
                <a:spcPts val="0"/>
              </a:spcAft>
            </a:pPr>
            <a:r>
              <a:rPr lang="ja-JP" altLang="en-US" sz="2600" dirty="0" smtClean="0">
                <a:solidFill>
                  <a:prstClr val="black"/>
                </a:solidFill>
                <a:latin typeface="ＭＳ Ｐゴシック" pitchFamily="50" charset="-128"/>
                <a:ea typeface="ＭＳ Ｐゴシック" pitchFamily="50" charset="-128"/>
              </a:rPr>
              <a:t>相談に臨むことが大切。</a:t>
            </a:r>
            <a:endParaRPr lang="en-US" altLang="ja-JP" sz="2600" dirty="0" smtClean="0">
              <a:solidFill>
                <a:prstClr val="black"/>
              </a:solidFill>
              <a:latin typeface="ＭＳ Ｐゴシック" pitchFamily="50" charset="-128"/>
              <a:ea typeface="ＭＳ Ｐゴシック" pitchFamily="50" charset="-128"/>
            </a:endParaRPr>
          </a:p>
        </p:txBody>
      </p:sp>
      <p:sp>
        <p:nvSpPr>
          <p:cNvPr id="9" name="テキスト ボックス 8"/>
          <p:cNvSpPr txBox="1"/>
          <p:nvPr/>
        </p:nvSpPr>
        <p:spPr>
          <a:xfrm>
            <a:off x="655782" y="3745345"/>
            <a:ext cx="8146473" cy="2456057"/>
          </a:xfrm>
          <a:prstGeom prst="rect">
            <a:avLst/>
          </a:prstGeom>
          <a:solidFill>
            <a:srgbClr val="F5FE9C"/>
          </a:solidFill>
          <a:ln w="19050"/>
        </p:spPr>
        <p:style>
          <a:lnRef idx="2">
            <a:schemeClr val="dk1"/>
          </a:lnRef>
          <a:fillRef idx="1">
            <a:schemeClr val="lt1"/>
          </a:fillRef>
          <a:effectRef idx="0">
            <a:schemeClr val="dk1"/>
          </a:effectRef>
          <a:fontRef idx="minor">
            <a:schemeClr val="dk1"/>
          </a:fontRef>
        </p:style>
        <p:txBody>
          <a:bodyPr wrap="square" rtlCol="0">
            <a:spAutoFit/>
          </a:bodyPr>
          <a:lstStyle/>
          <a:p>
            <a:pPr>
              <a:spcBef>
                <a:spcPts val="0"/>
              </a:spcBef>
              <a:spcAft>
                <a:spcPts val="0"/>
              </a:spcAft>
            </a:pPr>
            <a:r>
              <a:rPr lang="ja-JP" altLang="en-US" sz="2600" dirty="0" smtClean="0">
                <a:solidFill>
                  <a:prstClr val="black"/>
                </a:solidFill>
                <a:latin typeface="ＭＳ Ｐゴシック" pitchFamily="50" charset="-128"/>
                <a:ea typeface="ＭＳ Ｐゴシック" pitchFamily="50" charset="-128"/>
              </a:rPr>
              <a:t>いったん相談が</a:t>
            </a:r>
            <a:r>
              <a:rPr lang="ja-JP" altLang="en-US" sz="2600" dirty="0">
                <a:solidFill>
                  <a:prstClr val="black"/>
                </a:solidFill>
                <a:latin typeface="ＭＳ Ｐゴシック" pitchFamily="50" charset="-128"/>
                <a:ea typeface="ＭＳ Ｐゴシック" pitchFamily="50" charset="-128"/>
              </a:rPr>
              <a:t>始まれば</a:t>
            </a:r>
            <a:r>
              <a:rPr lang="ja-JP" altLang="en-US" sz="2600" dirty="0" smtClean="0">
                <a:solidFill>
                  <a:prstClr val="black"/>
                </a:solidFill>
                <a:latin typeface="ＭＳ Ｐゴシック" pitchFamily="50" charset="-128"/>
                <a:ea typeface="ＭＳ Ｐゴシック" pitchFamily="50" charset="-128"/>
              </a:rPr>
              <a:t>、 </a:t>
            </a:r>
            <a:endParaRPr lang="en-US" altLang="ja-JP" sz="2600" dirty="0" smtClean="0">
              <a:solidFill>
                <a:prstClr val="black"/>
              </a:solidFill>
              <a:latin typeface="ＭＳ Ｐゴシック" pitchFamily="50" charset="-128"/>
              <a:ea typeface="ＭＳ Ｐゴシック" pitchFamily="50" charset="-128"/>
            </a:endParaRPr>
          </a:p>
          <a:p>
            <a:pPr>
              <a:spcBef>
                <a:spcPts val="0"/>
              </a:spcBef>
              <a:spcAft>
                <a:spcPts val="0"/>
              </a:spcAft>
            </a:pPr>
            <a:r>
              <a:rPr lang="ja-JP" altLang="en-US" sz="2600" dirty="0" smtClean="0">
                <a:solidFill>
                  <a:prstClr val="black"/>
                </a:solidFill>
                <a:latin typeface="ＭＳ Ｐゴシック" pitchFamily="50" charset="-128"/>
                <a:ea typeface="ＭＳ Ｐゴシック" pitchFamily="50" charset="-128"/>
              </a:rPr>
              <a:t>　 </a:t>
            </a:r>
            <a:r>
              <a:rPr lang="ja-JP" altLang="en-US" sz="2500" b="1" dirty="0" smtClean="0">
                <a:solidFill>
                  <a:prstClr val="black"/>
                </a:solidFill>
                <a:latin typeface="+mn-ea"/>
              </a:rPr>
              <a:t>①「事実」を隠さずに話すこと、</a:t>
            </a:r>
            <a:endParaRPr lang="en-US" altLang="ja-JP" sz="2500" b="1" dirty="0" smtClean="0">
              <a:solidFill>
                <a:prstClr val="black"/>
              </a:solidFill>
              <a:latin typeface="+mn-ea"/>
            </a:endParaRPr>
          </a:p>
          <a:p>
            <a:pPr>
              <a:spcBef>
                <a:spcPts val="0"/>
              </a:spcBef>
              <a:spcAft>
                <a:spcPts val="0"/>
              </a:spcAft>
            </a:pPr>
            <a:r>
              <a:rPr lang="ja-JP" altLang="en-US" sz="2500" b="1" dirty="0">
                <a:solidFill>
                  <a:prstClr val="black"/>
                </a:solidFill>
                <a:latin typeface="+mn-ea"/>
              </a:rPr>
              <a:t>　</a:t>
            </a:r>
            <a:r>
              <a:rPr lang="ja-JP" altLang="en-US" sz="2500" b="1" dirty="0" smtClean="0">
                <a:solidFill>
                  <a:prstClr val="black"/>
                </a:solidFill>
                <a:latin typeface="+mn-ea"/>
              </a:rPr>
              <a:t>②あきらめずに、粘り強い姿勢を持つこと、</a:t>
            </a:r>
            <a:endParaRPr lang="en-US" altLang="ja-JP" sz="2500" b="1" dirty="0" smtClean="0">
              <a:solidFill>
                <a:prstClr val="black"/>
              </a:solidFill>
              <a:latin typeface="+mn-ea"/>
            </a:endParaRPr>
          </a:p>
          <a:p>
            <a:pPr>
              <a:spcBef>
                <a:spcPts val="0"/>
              </a:spcBef>
              <a:spcAft>
                <a:spcPts val="0"/>
              </a:spcAft>
            </a:pPr>
            <a:r>
              <a:rPr lang="ja-JP" altLang="en-US" sz="2500" b="1" dirty="0">
                <a:solidFill>
                  <a:prstClr val="black"/>
                </a:solidFill>
                <a:latin typeface="+mn-ea"/>
              </a:rPr>
              <a:t>　</a:t>
            </a:r>
            <a:r>
              <a:rPr lang="ja-JP" altLang="en-US" sz="2500" b="1" dirty="0" smtClean="0">
                <a:solidFill>
                  <a:prstClr val="black"/>
                </a:solidFill>
                <a:latin typeface="+mn-ea"/>
              </a:rPr>
              <a:t>③解決するのは自分自身であるとの自覚をもつこと、</a:t>
            </a:r>
            <a:endParaRPr lang="en-US" altLang="ja-JP" sz="2500" b="1" dirty="0" smtClean="0">
              <a:solidFill>
                <a:prstClr val="black"/>
              </a:solidFill>
              <a:latin typeface="+mn-ea"/>
            </a:endParaRPr>
          </a:p>
          <a:p>
            <a:pPr>
              <a:spcBef>
                <a:spcPts val="0"/>
              </a:spcBef>
              <a:spcAft>
                <a:spcPts val="0"/>
              </a:spcAft>
            </a:pPr>
            <a:r>
              <a:rPr lang="ja-JP" altLang="en-US" sz="2600" dirty="0" smtClean="0">
                <a:solidFill>
                  <a:prstClr val="black"/>
                </a:solidFill>
                <a:latin typeface="ＭＳ Ｐゴシック" pitchFamily="50" charset="-128"/>
                <a:ea typeface="ＭＳ Ｐゴシック" pitchFamily="50" charset="-128"/>
              </a:rPr>
              <a:t>が肝要である。</a:t>
            </a:r>
            <a:endParaRPr lang="en-US" altLang="ja-JP" sz="2600" dirty="0" smtClean="0">
              <a:solidFill>
                <a:prstClr val="black"/>
              </a:solidFill>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42852447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C721EF3B-8582-4A02-A82B-11DAB0CE9406}" type="slidenum">
              <a:rPr lang="ja-JP" altLang="en-US" smtClean="0"/>
              <a:pPr>
                <a:defRPr/>
              </a:pPr>
              <a:t>35</a:t>
            </a:fld>
            <a:endParaRPr lang="en-US" altLang="ja-JP"/>
          </a:p>
        </p:txBody>
      </p:sp>
      <p:sp>
        <p:nvSpPr>
          <p:cNvPr id="5" name="正方形/長方形 4"/>
          <p:cNvSpPr/>
          <p:nvPr/>
        </p:nvSpPr>
        <p:spPr>
          <a:xfrm>
            <a:off x="181035" y="284464"/>
            <a:ext cx="8778239" cy="609398"/>
          </a:xfrm>
          <a:prstGeom prst="rect">
            <a:avLst/>
          </a:prstGeom>
        </p:spPr>
        <p:txBody>
          <a:bodyPr wrap="square">
            <a:spAutoFit/>
          </a:bodyPr>
          <a:lstStyle/>
          <a:p>
            <a:r>
              <a:rPr lang="ja-JP" altLang="en-US" sz="2800" dirty="0" smtClean="0">
                <a:solidFill>
                  <a:prstClr val="black"/>
                </a:solidFill>
                <a:latin typeface="ＭＳ Ｐゴシック" pitchFamily="50" charset="-128"/>
                <a:ea typeface="ＭＳ Ｐゴシック" pitchFamily="50" charset="-128"/>
              </a:rPr>
              <a:t>（</a:t>
            </a:r>
            <a:r>
              <a:rPr lang="en-US" altLang="ja-JP" sz="2800" dirty="0" smtClean="0">
                <a:solidFill>
                  <a:prstClr val="black"/>
                </a:solidFill>
                <a:latin typeface="ＭＳ Ｐゴシック" pitchFamily="50" charset="-128"/>
                <a:ea typeface="ＭＳ Ｐゴシック" pitchFamily="50" charset="-128"/>
              </a:rPr>
              <a:t>3</a:t>
            </a:r>
            <a:r>
              <a:rPr lang="ja-JP" altLang="en-US" sz="2800" dirty="0" smtClean="0">
                <a:solidFill>
                  <a:prstClr val="black"/>
                </a:solidFill>
                <a:latin typeface="ＭＳ Ｐゴシック" pitchFamily="50" charset="-128"/>
                <a:ea typeface="ＭＳ Ｐゴシック" pitchFamily="50" charset="-128"/>
              </a:rPr>
              <a:t>）消費生活に関する主な相談窓口</a:t>
            </a:r>
            <a:endParaRPr lang="ja-JP" altLang="en-US" sz="2000" dirty="0">
              <a:solidFill>
                <a:prstClr val="black"/>
              </a:solidFill>
              <a:latin typeface="ＭＳ Ｐゴシック" pitchFamily="50" charset="-128"/>
              <a:ea typeface="ＭＳ Ｐゴシック"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022494172"/>
              </p:ext>
            </p:extLst>
          </p:nvPr>
        </p:nvGraphicFramePr>
        <p:xfrm>
          <a:off x="858982" y="1431636"/>
          <a:ext cx="7622772" cy="4389440"/>
        </p:xfrm>
        <a:graphic>
          <a:graphicData uri="http://schemas.openxmlformats.org/drawingml/2006/table">
            <a:tbl>
              <a:tblPr firstRow="1" bandRow="1">
                <a:tableStyleId>{5940675A-B579-460E-94D1-54222C63F5DA}</a:tableStyleId>
              </a:tblPr>
              <a:tblGrid>
                <a:gridCol w="4664364"/>
                <a:gridCol w="2958408"/>
              </a:tblGrid>
              <a:tr h="730212">
                <a:tc>
                  <a:txBody>
                    <a:bodyPr/>
                    <a:lstStyle/>
                    <a:p>
                      <a:r>
                        <a:rPr kumimoji="1" lang="ja-JP" altLang="en-US" sz="2200" dirty="0" smtClean="0">
                          <a:latin typeface="ＭＳ Ｐゴシック" pitchFamily="50" charset="-128"/>
                          <a:ea typeface="ＭＳ Ｐゴシック" pitchFamily="50" charset="-128"/>
                        </a:rPr>
                        <a:t>消費者ホットライン</a:t>
                      </a:r>
                      <a:endParaRPr kumimoji="1" lang="ja-JP" altLang="en-US" sz="2200" dirty="0">
                        <a:latin typeface="ＭＳ Ｐゴシック" pitchFamily="50" charset="-128"/>
                        <a:ea typeface="ＭＳ Ｐゴシック" pitchFamily="50" charset="-128"/>
                      </a:endParaRPr>
                    </a:p>
                  </a:txBody>
                  <a:tcPr anchor="ctr"/>
                </a:tc>
                <a:tc>
                  <a:txBody>
                    <a:bodyPr/>
                    <a:lstStyle/>
                    <a:p>
                      <a:r>
                        <a:rPr kumimoji="1" lang="ja-JP" altLang="en-US" sz="2200" dirty="0" smtClean="0">
                          <a:latin typeface="ＭＳ Ｐゴシック" pitchFamily="50" charset="-128"/>
                          <a:ea typeface="ＭＳ Ｐゴシック" pitchFamily="50" charset="-128"/>
                        </a:rPr>
                        <a:t>１８８（いやや）</a:t>
                      </a:r>
                      <a:endParaRPr kumimoji="1" lang="ja-JP" altLang="en-US" sz="2200" dirty="0">
                        <a:latin typeface="ＭＳ Ｐゴシック" pitchFamily="50" charset="-128"/>
                        <a:ea typeface="ＭＳ Ｐゴシック" pitchFamily="50" charset="-128"/>
                      </a:endParaRPr>
                    </a:p>
                  </a:txBody>
                  <a:tcPr anchor="ctr"/>
                </a:tc>
              </a:tr>
              <a:tr h="730212">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2200" dirty="0" smtClean="0">
                          <a:latin typeface="ＭＳ Ｐゴシック" pitchFamily="50" charset="-128"/>
                          <a:ea typeface="ＭＳ Ｐゴシック" pitchFamily="50" charset="-128"/>
                        </a:rPr>
                        <a:t>法テラス日本司法支援センター</a:t>
                      </a:r>
                    </a:p>
                  </a:txBody>
                  <a:tcPr anchor="ct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2200" dirty="0" smtClean="0">
                          <a:latin typeface="ＭＳ Ｐゴシック" pitchFamily="50" charset="-128"/>
                          <a:ea typeface="ＭＳ Ｐゴシック" pitchFamily="50" charset="-128"/>
                        </a:rPr>
                        <a:t>０５７０－０７８３７４</a:t>
                      </a:r>
                    </a:p>
                  </a:txBody>
                  <a:tcPr anchor="ctr"/>
                </a:tc>
              </a:tr>
              <a:tr h="738380">
                <a:tc>
                  <a:txBody>
                    <a:bodyPr/>
                    <a:lstStyle/>
                    <a:p>
                      <a:r>
                        <a:rPr kumimoji="1" lang="ja-JP" altLang="en-US" sz="2200" dirty="0" smtClean="0">
                          <a:latin typeface="ＭＳ Ｐゴシック" pitchFamily="50" charset="-128"/>
                          <a:ea typeface="ＭＳ Ｐゴシック" pitchFamily="50" charset="-128"/>
                        </a:rPr>
                        <a:t>警察総合相談窓口電話番号</a:t>
                      </a:r>
                      <a:endParaRPr kumimoji="1" lang="ja-JP" altLang="en-US" sz="2200" dirty="0">
                        <a:latin typeface="ＭＳ Ｐゴシック" pitchFamily="50" charset="-128"/>
                        <a:ea typeface="ＭＳ Ｐゴシック" pitchFamily="50" charset="-128"/>
                      </a:endParaRPr>
                    </a:p>
                  </a:txBody>
                  <a:tcPr anchor="ctr"/>
                </a:tc>
                <a:tc>
                  <a:txBody>
                    <a:bodyPr/>
                    <a:lstStyle/>
                    <a:p>
                      <a:r>
                        <a:rPr kumimoji="1" lang="ja-JP" altLang="en-US" sz="2200" dirty="0" smtClean="0">
                          <a:latin typeface="ＭＳ Ｐゴシック" pitchFamily="50" charset="-128"/>
                          <a:ea typeface="ＭＳ Ｐゴシック" pitchFamily="50" charset="-128"/>
                        </a:rPr>
                        <a:t>＃９１１０</a:t>
                      </a:r>
                      <a:endParaRPr kumimoji="1" lang="ja-JP" altLang="en-US" sz="2200" dirty="0">
                        <a:latin typeface="ＭＳ Ｐゴシック" pitchFamily="50" charset="-128"/>
                        <a:ea typeface="ＭＳ Ｐゴシック" pitchFamily="50" charset="-128"/>
                      </a:endParaRPr>
                    </a:p>
                  </a:txBody>
                  <a:tcPr anchor="ctr"/>
                </a:tc>
              </a:tr>
              <a:tr h="730212">
                <a:tc>
                  <a:txBody>
                    <a:bodyPr/>
                    <a:lstStyle/>
                    <a:p>
                      <a:r>
                        <a:rPr kumimoji="1" lang="ja-JP" altLang="en-US" sz="2200" dirty="0" smtClean="0">
                          <a:latin typeface="ＭＳ Ｐゴシック" pitchFamily="50" charset="-128"/>
                          <a:ea typeface="ＭＳ Ｐゴシック" pitchFamily="50" charset="-128"/>
                        </a:rPr>
                        <a:t>経済産業省消費者相談室</a:t>
                      </a:r>
                      <a:endParaRPr kumimoji="1" lang="ja-JP" altLang="en-US" sz="2200" dirty="0">
                        <a:latin typeface="ＭＳ Ｐゴシック" pitchFamily="50" charset="-128"/>
                        <a:ea typeface="ＭＳ Ｐゴシック" pitchFamily="50" charset="-128"/>
                      </a:endParaRPr>
                    </a:p>
                  </a:txBody>
                  <a:tcPr anchor="ctr"/>
                </a:tc>
                <a:tc>
                  <a:txBody>
                    <a:bodyPr/>
                    <a:lstStyle/>
                    <a:p>
                      <a:r>
                        <a:rPr kumimoji="1" lang="ja-JP" altLang="en-US" sz="2200" dirty="0" smtClean="0">
                          <a:latin typeface="ＭＳ Ｐゴシック" pitchFamily="50" charset="-128"/>
                          <a:ea typeface="ＭＳ Ｐゴシック" pitchFamily="50" charset="-128"/>
                        </a:rPr>
                        <a:t>０３－３５０１－４６５７</a:t>
                      </a:r>
                      <a:endParaRPr kumimoji="1" lang="ja-JP" altLang="en-US" sz="2200" dirty="0">
                        <a:latin typeface="ＭＳ Ｐゴシック" pitchFamily="50" charset="-128"/>
                        <a:ea typeface="ＭＳ Ｐゴシック" pitchFamily="50" charset="-128"/>
                      </a:endParaRPr>
                    </a:p>
                  </a:txBody>
                  <a:tcPr anchor="ctr"/>
                </a:tc>
              </a:tr>
              <a:tr h="730212">
                <a:tc>
                  <a:txBody>
                    <a:bodyPr/>
                    <a:lstStyle/>
                    <a:p>
                      <a:r>
                        <a:rPr kumimoji="1" lang="ja-JP" altLang="en-US" sz="2200" dirty="0" smtClean="0">
                          <a:latin typeface="ＭＳ Ｐゴシック" pitchFamily="50" charset="-128"/>
                          <a:ea typeface="ＭＳ Ｐゴシック" pitchFamily="50" charset="-128"/>
                        </a:rPr>
                        <a:t>金融庁金融サービス利用者相談室</a:t>
                      </a:r>
                      <a:endParaRPr kumimoji="1" lang="ja-JP" altLang="en-US" sz="2200" dirty="0">
                        <a:latin typeface="ＭＳ Ｐゴシック" pitchFamily="50" charset="-128"/>
                        <a:ea typeface="ＭＳ Ｐゴシック" pitchFamily="50" charset="-128"/>
                      </a:endParaRPr>
                    </a:p>
                  </a:txBody>
                  <a:tcPr anchor="ctr"/>
                </a:tc>
                <a:tc>
                  <a:txBody>
                    <a:bodyPr/>
                    <a:lstStyle/>
                    <a:p>
                      <a:r>
                        <a:rPr kumimoji="1" lang="ja-JP" altLang="en-US" sz="2200" dirty="0" smtClean="0">
                          <a:latin typeface="ＭＳ Ｐゴシック" pitchFamily="50" charset="-128"/>
                          <a:ea typeface="ＭＳ Ｐゴシック" pitchFamily="50" charset="-128"/>
                        </a:rPr>
                        <a:t>０３－５２５１－６８１１</a:t>
                      </a:r>
                      <a:endParaRPr kumimoji="1" lang="ja-JP" altLang="en-US" sz="2200" dirty="0">
                        <a:latin typeface="ＭＳ Ｐゴシック" pitchFamily="50" charset="-128"/>
                        <a:ea typeface="ＭＳ Ｐゴシック" pitchFamily="50" charset="-128"/>
                      </a:endParaRPr>
                    </a:p>
                  </a:txBody>
                  <a:tcPr anchor="ctr"/>
                </a:tc>
              </a:tr>
              <a:tr h="730212">
                <a:tc>
                  <a:txBody>
                    <a:bodyPr/>
                    <a:lstStyle/>
                    <a:p>
                      <a:r>
                        <a:rPr kumimoji="1" lang="ja-JP" altLang="en-US" sz="2200" dirty="0" smtClean="0">
                          <a:latin typeface="ＭＳ Ｐゴシック" pitchFamily="50" charset="-128"/>
                          <a:ea typeface="ＭＳ Ｐゴシック" pitchFamily="50" charset="-128"/>
                        </a:rPr>
                        <a:t>総務省電気通信消費者相談センター</a:t>
                      </a:r>
                      <a:endParaRPr kumimoji="1" lang="ja-JP" altLang="en-US" sz="2200" dirty="0">
                        <a:latin typeface="ＭＳ Ｐゴシック" pitchFamily="50" charset="-128"/>
                        <a:ea typeface="ＭＳ Ｐゴシック" pitchFamily="50" charset="-128"/>
                      </a:endParaRPr>
                    </a:p>
                  </a:txBody>
                  <a:tcPr anchor="ctr"/>
                </a:tc>
                <a:tc>
                  <a:txBody>
                    <a:bodyPr/>
                    <a:lstStyle/>
                    <a:p>
                      <a:r>
                        <a:rPr kumimoji="1" lang="ja-JP" altLang="en-US" sz="2200" dirty="0" smtClean="0">
                          <a:latin typeface="ＭＳ Ｐゴシック" pitchFamily="50" charset="-128"/>
                          <a:ea typeface="ＭＳ Ｐゴシック" pitchFamily="50" charset="-128"/>
                        </a:rPr>
                        <a:t>０３－５２５３－５９００</a:t>
                      </a:r>
                      <a:endParaRPr kumimoji="1" lang="ja-JP" altLang="en-US" sz="2200" dirty="0">
                        <a:latin typeface="ＭＳ Ｐゴシック" pitchFamily="50" charset="-128"/>
                        <a:ea typeface="ＭＳ Ｐゴシック" pitchFamily="50" charset="-128"/>
                      </a:endParaRPr>
                    </a:p>
                  </a:txBody>
                  <a:tcPr anchor="ctr"/>
                </a:tc>
              </a:tr>
            </a:tbl>
          </a:graphicData>
        </a:graphic>
      </p:graphicFrame>
    </p:spTree>
    <p:extLst>
      <p:ext uri="{BB962C8B-B14F-4D97-AF65-F5344CB8AC3E}">
        <p14:creationId xmlns:p14="http://schemas.microsoft.com/office/powerpoint/2010/main" val="31566065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p:cNvSpPr txBox="1">
            <a:spLocks/>
          </p:cNvSpPr>
          <p:nvPr/>
        </p:nvSpPr>
        <p:spPr>
          <a:xfrm>
            <a:off x="646545" y="414660"/>
            <a:ext cx="7379855" cy="1109340"/>
          </a:xfrm>
          <a:prstGeom prst="rect">
            <a:avLst/>
          </a:prstGeom>
          <a:ln w="12700">
            <a:solidFill>
              <a:schemeClr val="tx1"/>
            </a:solidFill>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3200" kern="0" dirty="0" smtClean="0">
                <a:latin typeface="ＭＳ Ｐゴシック" pitchFamily="50" charset="-128"/>
                <a:ea typeface="ＭＳ Ｐゴシック" pitchFamily="50" charset="-128"/>
                <a:cs typeface="+mj-cs"/>
              </a:rPr>
              <a:t>本　日　の　講　義　の　ま　と　</a:t>
            </a:r>
            <a:r>
              <a:rPr lang="ja-JP" altLang="en-US" sz="3200" kern="0" dirty="0" err="1" smtClean="0">
                <a:latin typeface="ＭＳ Ｐゴシック" pitchFamily="50" charset="-128"/>
                <a:ea typeface="ＭＳ Ｐゴシック" pitchFamily="50" charset="-128"/>
                <a:cs typeface="+mj-cs"/>
              </a:rPr>
              <a:t>め</a:t>
            </a:r>
            <a:endParaRPr lang="en-US" altLang="ja-JP" sz="3200" kern="0" dirty="0" smtClean="0">
              <a:latin typeface="ＭＳ Ｐゴシック" pitchFamily="50" charset="-128"/>
              <a:ea typeface="ＭＳ Ｐゴシック" pitchFamily="50" charset="-128"/>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3200" kern="0" dirty="0" smtClean="0">
                <a:latin typeface="ＭＳ Ｐゴシック" pitchFamily="50" charset="-128"/>
                <a:ea typeface="ＭＳ Ｐゴシック" pitchFamily="50" charset="-128"/>
                <a:cs typeface="+mj-cs"/>
              </a:rPr>
              <a:t>～かしこい消費者７か条～</a:t>
            </a:r>
            <a:endParaRPr lang="en-US" altLang="ja-JP" sz="3200" kern="0" dirty="0" smtClean="0">
              <a:latin typeface="ＭＳ Ｐゴシック" pitchFamily="50" charset="-128"/>
              <a:ea typeface="ＭＳ Ｐゴシック" pitchFamily="50" charset="-128"/>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3200" b="0" i="0" u="none" strike="noStrike" kern="0" cap="none" spc="0" normalizeH="0" baseline="0" noProof="0" dirty="0" smtClean="0">
              <a:ln>
                <a:noFill/>
              </a:ln>
              <a:effectLst/>
              <a:uLnTx/>
              <a:uFillTx/>
              <a:latin typeface="ＭＳ Ｐゴシック" pitchFamily="50" charset="-128"/>
              <a:ea typeface="ＭＳ Ｐゴシック" pitchFamily="50" charset="-128"/>
              <a:cs typeface="+mj-cs"/>
            </a:endParaRPr>
          </a:p>
        </p:txBody>
      </p:sp>
      <p:sp>
        <p:nvSpPr>
          <p:cNvPr id="7" name="スライド番号プレースホルダ 6"/>
          <p:cNvSpPr>
            <a:spLocks noGrp="1"/>
          </p:cNvSpPr>
          <p:nvPr>
            <p:ph type="sldNum" sz="quarter" idx="12"/>
          </p:nvPr>
        </p:nvSpPr>
        <p:spPr/>
        <p:txBody>
          <a:bodyPr/>
          <a:lstStyle/>
          <a:p>
            <a:pPr>
              <a:defRPr/>
            </a:pPr>
            <a:fld id="{EAD68E1B-C62F-44BA-BE96-B3D3A04D6E8E}" type="slidenum">
              <a:rPr lang="ja-JP" altLang="en-US" smtClean="0"/>
              <a:pPr>
                <a:defRPr/>
              </a:pPr>
              <a:t>36</a:t>
            </a:fld>
            <a:endParaRPr lang="en-US" altLang="ja-JP" dirty="0"/>
          </a:p>
        </p:txBody>
      </p:sp>
      <p:sp>
        <p:nvSpPr>
          <p:cNvPr id="8" name="タイトル 1"/>
          <p:cNvSpPr txBox="1">
            <a:spLocks/>
          </p:cNvSpPr>
          <p:nvPr/>
        </p:nvSpPr>
        <p:spPr>
          <a:xfrm>
            <a:off x="646545" y="1908133"/>
            <a:ext cx="8087332" cy="4631212"/>
          </a:xfrm>
          <a:prstGeom prst="rect">
            <a:avLst/>
          </a:prstGeom>
        </p:spPr>
        <p:txBody>
          <a:bodyPr/>
          <a:lstStyle/>
          <a:p>
            <a:pPr algn="just">
              <a:lnSpc>
                <a:spcPct val="100000"/>
              </a:lnSpc>
              <a:spcBef>
                <a:spcPts val="1200"/>
              </a:spcBef>
              <a:spcAft>
                <a:spcPct val="0"/>
              </a:spcAft>
              <a:defRPr/>
            </a:pPr>
            <a:r>
              <a:rPr lang="ja-JP" altLang="en-US" sz="2800" kern="0" dirty="0" smtClean="0">
                <a:latin typeface="+mn-ea"/>
                <a:ea typeface="+mn-ea"/>
              </a:rPr>
              <a:t>１．簡単についていかない、名乗らない</a:t>
            </a:r>
            <a:endParaRPr lang="en-US" altLang="ja-JP" sz="2800" kern="0" dirty="0" smtClean="0">
              <a:latin typeface="+mn-ea"/>
              <a:ea typeface="+mn-ea"/>
            </a:endParaRPr>
          </a:p>
          <a:p>
            <a:pPr algn="just">
              <a:lnSpc>
                <a:spcPct val="100000"/>
              </a:lnSpc>
              <a:spcBef>
                <a:spcPts val="1200"/>
              </a:spcBef>
              <a:spcAft>
                <a:spcPct val="0"/>
              </a:spcAft>
              <a:defRPr/>
            </a:pPr>
            <a:r>
              <a:rPr lang="ja-JP" altLang="en-US" sz="2800" kern="0" dirty="0" smtClean="0">
                <a:latin typeface="+mn-ea"/>
                <a:ea typeface="+mn-ea"/>
                <a:cs typeface="+mj-cs"/>
              </a:rPr>
              <a:t>２．しっかり読もう、契約書</a:t>
            </a:r>
            <a:endParaRPr lang="en-US" altLang="ja-JP" sz="2800" kern="0" dirty="0" smtClean="0">
              <a:latin typeface="+mn-ea"/>
              <a:ea typeface="+mn-ea"/>
              <a:cs typeface="+mj-cs"/>
            </a:endParaRPr>
          </a:p>
          <a:p>
            <a:pPr algn="just">
              <a:lnSpc>
                <a:spcPct val="100000"/>
              </a:lnSpc>
              <a:spcBef>
                <a:spcPts val="1200"/>
              </a:spcBef>
              <a:spcAft>
                <a:spcPct val="0"/>
              </a:spcAft>
              <a:defRPr/>
            </a:pPr>
            <a:r>
              <a:rPr lang="ja-JP" altLang="en-US" sz="2800" kern="0" dirty="0" smtClean="0">
                <a:latin typeface="+mn-ea"/>
                <a:ea typeface="+mn-ea"/>
                <a:cs typeface="+mj-cs"/>
              </a:rPr>
              <a:t>３．断るときは、はっきりと</a:t>
            </a:r>
            <a:endParaRPr lang="en-US" altLang="ja-JP" sz="2800" kern="0" dirty="0" smtClean="0">
              <a:latin typeface="+mn-ea"/>
              <a:ea typeface="+mn-ea"/>
              <a:cs typeface="+mj-cs"/>
            </a:endParaRPr>
          </a:p>
          <a:p>
            <a:pPr algn="just">
              <a:lnSpc>
                <a:spcPct val="100000"/>
              </a:lnSpc>
              <a:spcBef>
                <a:spcPts val="1200"/>
              </a:spcBef>
              <a:spcAft>
                <a:spcPct val="0"/>
              </a:spcAft>
              <a:defRPr/>
            </a:pPr>
            <a:r>
              <a:rPr lang="ja-JP" altLang="en-US" sz="2800" kern="0" dirty="0" smtClean="0">
                <a:latin typeface="+mn-ea"/>
                <a:ea typeface="+mn-ea"/>
                <a:cs typeface="+mj-cs"/>
              </a:rPr>
              <a:t>４．「今だけお得」に気をつけて</a:t>
            </a:r>
            <a:endParaRPr lang="en-US" altLang="ja-JP" sz="2800" kern="0" dirty="0" smtClean="0">
              <a:latin typeface="+mn-ea"/>
              <a:ea typeface="+mn-ea"/>
              <a:cs typeface="+mj-cs"/>
            </a:endParaRPr>
          </a:p>
          <a:p>
            <a:pPr algn="just">
              <a:lnSpc>
                <a:spcPct val="100000"/>
              </a:lnSpc>
              <a:spcBef>
                <a:spcPts val="1200"/>
              </a:spcBef>
              <a:spcAft>
                <a:spcPct val="0"/>
              </a:spcAft>
              <a:defRPr/>
            </a:pPr>
            <a:r>
              <a:rPr lang="ja-JP" altLang="en-US" sz="2800" kern="0" dirty="0" smtClean="0">
                <a:latin typeface="+mn-ea"/>
                <a:ea typeface="+mn-ea"/>
                <a:cs typeface="+mj-cs"/>
              </a:rPr>
              <a:t>５．消費者の権利、クーリング・オフ</a:t>
            </a:r>
            <a:endParaRPr lang="en-US" altLang="ja-JP" sz="2800" kern="0" dirty="0" smtClean="0">
              <a:latin typeface="+mn-ea"/>
              <a:ea typeface="+mn-ea"/>
              <a:cs typeface="+mj-cs"/>
            </a:endParaRPr>
          </a:p>
          <a:p>
            <a:pPr algn="just">
              <a:lnSpc>
                <a:spcPct val="100000"/>
              </a:lnSpc>
              <a:spcBef>
                <a:spcPts val="1200"/>
              </a:spcBef>
              <a:spcAft>
                <a:spcPct val="0"/>
              </a:spcAft>
              <a:defRPr/>
            </a:pPr>
            <a:r>
              <a:rPr lang="ja-JP" altLang="en-US" sz="2800" kern="0" dirty="0" smtClean="0">
                <a:latin typeface="+mn-ea"/>
                <a:ea typeface="+mn-ea"/>
                <a:cs typeface="+mj-cs"/>
              </a:rPr>
              <a:t>６．ひとりで悩まず、相談しよう</a:t>
            </a:r>
            <a:endParaRPr lang="en-US" altLang="ja-JP" sz="2800" kern="0" dirty="0">
              <a:latin typeface="+mn-ea"/>
              <a:ea typeface="+mn-ea"/>
              <a:cs typeface="+mj-cs"/>
            </a:endParaRPr>
          </a:p>
          <a:p>
            <a:pPr algn="just">
              <a:lnSpc>
                <a:spcPct val="100000"/>
              </a:lnSpc>
              <a:spcBef>
                <a:spcPts val="1200"/>
              </a:spcBef>
              <a:spcAft>
                <a:spcPct val="0"/>
              </a:spcAft>
              <a:defRPr/>
            </a:pPr>
            <a:r>
              <a:rPr lang="ja-JP" altLang="en-US" sz="2800" kern="0" dirty="0" smtClean="0">
                <a:latin typeface="+mn-ea"/>
                <a:ea typeface="+mn-ea"/>
                <a:cs typeface="+mj-cs"/>
              </a:rPr>
              <a:t>７．借金です！</a:t>
            </a:r>
            <a:endParaRPr lang="en-US" altLang="ja-JP" sz="2800" kern="0" dirty="0" smtClean="0">
              <a:latin typeface="+mn-ea"/>
              <a:ea typeface="+mn-ea"/>
              <a:cs typeface="+mj-cs"/>
            </a:endParaRPr>
          </a:p>
          <a:p>
            <a:pPr algn="just">
              <a:lnSpc>
                <a:spcPct val="100000"/>
              </a:lnSpc>
              <a:spcBef>
                <a:spcPts val="600"/>
              </a:spcBef>
              <a:spcAft>
                <a:spcPct val="0"/>
              </a:spcAft>
              <a:defRPr/>
            </a:pPr>
            <a:r>
              <a:rPr lang="ja-JP" altLang="en-US" sz="2800" kern="0" dirty="0">
                <a:latin typeface="+mn-ea"/>
                <a:ea typeface="+mn-ea"/>
                <a:cs typeface="+mj-cs"/>
              </a:rPr>
              <a:t>　</a:t>
            </a:r>
            <a:r>
              <a:rPr lang="ja-JP" altLang="en-US" sz="2800" kern="0" dirty="0" smtClean="0">
                <a:latin typeface="+mn-ea"/>
                <a:ea typeface="+mn-ea"/>
                <a:cs typeface="+mj-cs"/>
              </a:rPr>
              <a:t>　クレジット・ローン・キャッシング</a:t>
            </a:r>
            <a:endParaRPr lang="en-US" altLang="ja-JP" sz="2800" kern="0" dirty="0" smtClean="0">
              <a:latin typeface="+mn-ea"/>
              <a:ea typeface="+mn-ea"/>
              <a:cs typeface="+mj-cs"/>
            </a:endParaRPr>
          </a:p>
          <a:p>
            <a:pPr algn="just">
              <a:lnSpc>
                <a:spcPct val="100000"/>
              </a:lnSpc>
              <a:spcBef>
                <a:spcPts val="1200"/>
              </a:spcBef>
              <a:spcAft>
                <a:spcPct val="0"/>
              </a:spcAft>
              <a:defRPr/>
            </a:pPr>
            <a:endParaRPr lang="en-US" altLang="ja-JP" sz="3200" kern="0" dirty="0">
              <a:latin typeface="ＭＳ Ｐゴシック" pitchFamily="50" charset="-128"/>
              <a:ea typeface="ＭＳ Ｐゴシック" pitchFamily="50" charset="-128"/>
              <a:cs typeface="+mj-cs"/>
            </a:endParaRPr>
          </a:p>
          <a:p>
            <a:pPr algn="just">
              <a:lnSpc>
                <a:spcPct val="100000"/>
              </a:lnSpc>
              <a:spcBef>
                <a:spcPts val="1200"/>
              </a:spcBef>
              <a:spcAft>
                <a:spcPct val="0"/>
              </a:spcAft>
              <a:defRPr/>
            </a:pPr>
            <a:endParaRPr lang="en-US" altLang="ja-JP" sz="3200" kern="0" dirty="0" smtClean="0">
              <a:latin typeface="ＭＳ Ｐゴシック" pitchFamily="50" charset="-128"/>
              <a:ea typeface="ＭＳ Ｐゴシック" pitchFamily="50" charset="-128"/>
              <a:cs typeface="+mj-cs"/>
            </a:endParaRPr>
          </a:p>
          <a:p>
            <a:pPr algn="just">
              <a:lnSpc>
                <a:spcPct val="100000"/>
              </a:lnSpc>
              <a:spcBef>
                <a:spcPts val="1200"/>
              </a:spcBef>
              <a:spcAft>
                <a:spcPct val="0"/>
              </a:spcAft>
              <a:defRPr/>
            </a:pPr>
            <a:endParaRPr lang="en-US" altLang="ja-JP" sz="2800" kern="0" dirty="0" smtClean="0">
              <a:latin typeface="ＭＳ Ｐゴシック" pitchFamily="50" charset="-128"/>
              <a:ea typeface="ＭＳ Ｐゴシック" pitchFamily="50" charset="-128"/>
              <a:cs typeface="+mj-cs"/>
            </a:endParaRPr>
          </a:p>
          <a:p>
            <a:pPr algn="just">
              <a:lnSpc>
                <a:spcPct val="100000"/>
              </a:lnSpc>
              <a:spcBef>
                <a:spcPts val="1200"/>
              </a:spcBef>
              <a:spcAft>
                <a:spcPct val="0"/>
              </a:spcAft>
              <a:defRPr/>
            </a:pPr>
            <a:endParaRPr lang="en-US" altLang="ja-JP" sz="3200" kern="0" dirty="0" smtClean="0">
              <a:latin typeface="ＭＳ Ｐゴシック" pitchFamily="50" charset="-128"/>
              <a:ea typeface="ＭＳ Ｐゴシック" pitchFamily="50" charset="-128"/>
              <a:cs typeface="+mj-cs"/>
            </a:endParaRPr>
          </a:p>
          <a:p>
            <a:pPr marL="457200" indent="-457200" algn="just">
              <a:lnSpc>
                <a:spcPct val="100000"/>
              </a:lnSpc>
              <a:spcBef>
                <a:spcPts val="1200"/>
              </a:spcBef>
              <a:spcAft>
                <a:spcPct val="0"/>
              </a:spcAft>
              <a:buFont typeface="Wingdings" pitchFamily="2" charset="2"/>
              <a:buChar char="l"/>
              <a:defRPr/>
            </a:pPr>
            <a:endParaRPr lang="en-US" altLang="ja-JP" sz="3200" kern="0" dirty="0">
              <a:latin typeface="ＭＳ Ｐゴシック" pitchFamily="50" charset="-128"/>
              <a:ea typeface="ＭＳ Ｐゴシック" pitchFamily="50" charset="-128"/>
              <a:cs typeface="+mj-cs"/>
            </a:endParaRPr>
          </a:p>
          <a:p>
            <a:pPr algn="just">
              <a:lnSpc>
                <a:spcPct val="100000"/>
              </a:lnSpc>
              <a:spcBef>
                <a:spcPts val="1200"/>
              </a:spcBef>
              <a:spcAft>
                <a:spcPct val="0"/>
              </a:spcAft>
              <a:defRPr/>
            </a:pPr>
            <a:endParaRPr lang="en-US" altLang="ja-JP" sz="3200" kern="0" dirty="0" smtClean="0">
              <a:latin typeface="ＭＳ Ｐゴシック" pitchFamily="50" charset="-128"/>
              <a:ea typeface="ＭＳ Ｐゴシック" pitchFamily="50" charset="-128"/>
              <a:cs typeface="+mj-cs"/>
            </a:endParaRPr>
          </a:p>
          <a:p>
            <a:pPr marL="457200" indent="-457200">
              <a:lnSpc>
                <a:spcPct val="100000"/>
              </a:lnSpc>
              <a:spcBef>
                <a:spcPct val="0"/>
              </a:spcBef>
              <a:spcAft>
                <a:spcPct val="0"/>
              </a:spcAft>
              <a:buFont typeface="Wingdings" pitchFamily="2" charset="2"/>
              <a:buChar char="l"/>
              <a:defRPr/>
            </a:pPr>
            <a:endParaRPr lang="en-US" altLang="ja-JP" sz="3200" kern="0" dirty="0">
              <a:latin typeface="+mj-lt"/>
              <a:ea typeface="+mj-ea"/>
              <a:cs typeface="+mj-cs"/>
            </a:endParaRPr>
          </a:p>
        </p:txBody>
      </p:sp>
      <p:sp>
        <p:nvSpPr>
          <p:cNvPr id="13" name="タイトル 1"/>
          <p:cNvSpPr txBox="1">
            <a:spLocks/>
          </p:cNvSpPr>
          <p:nvPr/>
        </p:nvSpPr>
        <p:spPr>
          <a:xfrm>
            <a:off x="834116" y="2748642"/>
            <a:ext cx="7386865" cy="642257"/>
          </a:xfrm>
          <a:prstGeom prst="rect">
            <a:avLst/>
          </a:prstGeom>
        </p:spPr>
        <p:txBody>
          <a:bodyPr/>
          <a:lstStyle/>
          <a:p>
            <a:pPr algn="ctr">
              <a:lnSpc>
                <a:spcPct val="100000"/>
              </a:lnSpc>
              <a:spcBef>
                <a:spcPct val="0"/>
              </a:spcBef>
              <a:spcAft>
                <a:spcPct val="0"/>
              </a:spcAft>
              <a:defRPr/>
            </a:pPr>
            <a:endParaRPr kumimoji="1" lang="ja-JP" altLang="en-US" sz="2800" b="0" i="0" u="none" strike="noStrike" kern="0" cap="none" spc="0" normalizeH="0" baseline="0" noProof="0" dirty="0" smtClean="0">
              <a:ln>
                <a:noFill/>
              </a:ln>
              <a:effectLst/>
              <a:uLnTx/>
              <a:uFillTx/>
              <a:latin typeface="+mj-lt"/>
              <a:ea typeface="+mj-ea"/>
              <a:cs typeface="+mj-cs"/>
            </a:endParaRPr>
          </a:p>
        </p:txBody>
      </p:sp>
    </p:spTree>
    <p:extLst>
      <p:ext uri="{BB962C8B-B14F-4D97-AF65-F5344CB8AC3E}">
        <p14:creationId xmlns:p14="http://schemas.microsoft.com/office/powerpoint/2010/main" val="2582854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661842" y="6071395"/>
            <a:ext cx="2133600" cy="365125"/>
          </a:xfrm>
        </p:spPr>
        <p:txBody>
          <a:bodyPr/>
          <a:lstStyle/>
          <a:p>
            <a:pPr>
              <a:defRPr/>
            </a:pPr>
            <a:fld id="{C721EF3B-8582-4A02-A82B-11DAB0CE9406}" type="slidenum">
              <a:rPr lang="ja-JP" altLang="en-US" smtClean="0"/>
              <a:pPr>
                <a:defRPr/>
              </a:pPr>
              <a:t>4</a:t>
            </a:fld>
            <a:endParaRPr lang="en-US" altLang="ja-JP" dirty="0"/>
          </a:p>
        </p:txBody>
      </p:sp>
      <p:graphicFrame>
        <p:nvGraphicFramePr>
          <p:cNvPr id="6" name="表 5"/>
          <p:cNvGraphicFramePr>
            <a:graphicFrameLocks noGrp="1"/>
          </p:cNvGraphicFramePr>
          <p:nvPr>
            <p:extLst>
              <p:ext uri="{D42A27DB-BD31-4B8C-83A1-F6EECF244321}">
                <p14:modId xmlns:p14="http://schemas.microsoft.com/office/powerpoint/2010/main" val="1964699463"/>
              </p:ext>
            </p:extLst>
          </p:nvPr>
        </p:nvGraphicFramePr>
        <p:xfrm>
          <a:off x="928620" y="3125585"/>
          <a:ext cx="7351413" cy="2333106"/>
        </p:xfrm>
        <a:graphic>
          <a:graphicData uri="http://schemas.openxmlformats.org/drawingml/2006/table">
            <a:tbl>
              <a:tblPr firstRow="1" bandRow="1">
                <a:tableStyleId>{5940675A-B579-460E-94D1-54222C63F5DA}</a:tableStyleId>
              </a:tblPr>
              <a:tblGrid>
                <a:gridCol w="2997471"/>
                <a:gridCol w="1451314"/>
                <a:gridCol w="1451314"/>
                <a:gridCol w="1451314"/>
              </a:tblGrid>
              <a:tr h="458124">
                <a:tc>
                  <a:txBody>
                    <a:bodyPr/>
                    <a:lstStyle/>
                    <a:p>
                      <a:endParaRPr kumimoji="1" lang="ja-JP" altLang="en-US" sz="2000" dirty="0"/>
                    </a:p>
                  </a:txBody>
                  <a:tcPr anchor="ctr">
                    <a:solidFill>
                      <a:schemeClr val="accent1">
                        <a:lumMod val="40000"/>
                        <a:lumOff val="60000"/>
                      </a:schemeClr>
                    </a:solidFill>
                  </a:tcPr>
                </a:tc>
                <a:tc>
                  <a:txBody>
                    <a:bodyPr/>
                    <a:lstStyle/>
                    <a:p>
                      <a:pPr algn="ctr"/>
                      <a:r>
                        <a:rPr kumimoji="1" lang="en-US" altLang="ja-JP" sz="2000" dirty="0" smtClean="0">
                          <a:latin typeface="ＭＳ Ｐゴシック" pitchFamily="50" charset="-128"/>
                          <a:ea typeface="ＭＳ Ｐゴシック" pitchFamily="50" charset="-128"/>
                        </a:rPr>
                        <a:t>2015</a:t>
                      </a:r>
                      <a:r>
                        <a:rPr kumimoji="1" lang="ja-JP" altLang="en-US" sz="2000" dirty="0" smtClean="0">
                          <a:latin typeface="ＭＳ Ｐゴシック" pitchFamily="50" charset="-128"/>
                          <a:ea typeface="ＭＳ Ｐゴシック" pitchFamily="50" charset="-128"/>
                        </a:rPr>
                        <a:t>年</a:t>
                      </a:r>
                      <a:endParaRPr kumimoji="1" lang="ja-JP" altLang="en-US" sz="2000" dirty="0">
                        <a:latin typeface="ＭＳ Ｐゴシック" pitchFamily="50" charset="-128"/>
                        <a:ea typeface="ＭＳ Ｐゴシック" pitchFamily="50" charset="-128"/>
                      </a:endParaRPr>
                    </a:p>
                  </a:txBody>
                  <a:tcPr anchor="ctr">
                    <a:solidFill>
                      <a:schemeClr val="accent1">
                        <a:lumMod val="40000"/>
                        <a:lumOff val="60000"/>
                      </a:schemeClr>
                    </a:solidFill>
                  </a:tcPr>
                </a:tc>
                <a:tc>
                  <a:txBody>
                    <a:bodyPr/>
                    <a:lstStyle/>
                    <a:p>
                      <a:pPr algn="ctr"/>
                      <a:r>
                        <a:rPr kumimoji="1" lang="en-US" altLang="ja-JP" sz="2000" dirty="0" smtClean="0">
                          <a:latin typeface="ＭＳ Ｐゴシック" pitchFamily="50" charset="-128"/>
                          <a:ea typeface="ＭＳ Ｐゴシック" pitchFamily="50" charset="-128"/>
                        </a:rPr>
                        <a:t>2014</a:t>
                      </a:r>
                      <a:r>
                        <a:rPr kumimoji="1" lang="ja-JP" altLang="en-US" sz="2000" dirty="0" smtClean="0">
                          <a:latin typeface="ＭＳ Ｐゴシック" pitchFamily="50" charset="-128"/>
                          <a:ea typeface="ＭＳ Ｐゴシック" pitchFamily="50" charset="-128"/>
                        </a:rPr>
                        <a:t>年</a:t>
                      </a:r>
                      <a:endParaRPr kumimoji="1" lang="ja-JP" altLang="en-US" sz="2000" dirty="0">
                        <a:latin typeface="ＭＳ Ｐゴシック" pitchFamily="50" charset="-128"/>
                        <a:ea typeface="ＭＳ Ｐゴシック" pitchFamily="50" charset="-128"/>
                      </a:endParaRPr>
                    </a:p>
                  </a:txBody>
                  <a:tcPr anchor="ctr">
                    <a:solidFill>
                      <a:schemeClr val="accent1">
                        <a:lumMod val="40000"/>
                        <a:lumOff val="60000"/>
                      </a:schemeClr>
                    </a:solidFill>
                  </a:tcPr>
                </a:tc>
                <a:tc>
                  <a:txBody>
                    <a:bodyPr/>
                    <a:lstStyle/>
                    <a:p>
                      <a:pPr algn="ctr"/>
                      <a:r>
                        <a:rPr kumimoji="1" lang="en-US" altLang="ja-JP" sz="2000" dirty="0" smtClean="0">
                          <a:latin typeface="ＭＳ Ｐゴシック" pitchFamily="50" charset="-128"/>
                          <a:ea typeface="ＭＳ Ｐゴシック" pitchFamily="50" charset="-128"/>
                        </a:rPr>
                        <a:t>2013</a:t>
                      </a:r>
                      <a:r>
                        <a:rPr kumimoji="1" lang="ja-JP" altLang="en-US" sz="2000" dirty="0" smtClean="0">
                          <a:latin typeface="ＭＳ Ｐゴシック" pitchFamily="50" charset="-128"/>
                          <a:ea typeface="ＭＳ Ｐゴシック" pitchFamily="50" charset="-128"/>
                        </a:rPr>
                        <a:t>年</a:t>
                      </a:r>
                      <a:endParaRPr kumimoji="1" lang="ja-JP" altLang="en-US" sz="2000" dirty="0">
                        <a:latin typeface="ＭＳ Ｐゴシック" pitchFamily="50" charset="-128"/>
                        <a:ea typeface="ＭＳ Ｐゴシック" pitchFamily="50" charset="-128"/>
                      </a:endParaRPr>
                    </a:p>
                  </a:txBody>
                  <a:tcPr anchor="ctr">
                    <a:solidFill>
                      <a:schemeClr val="accent1">
                        <a:lumMod val="40000"/>
                        <a:lumOff val="60000"/>
                      </a:schemeClr>
                    </a:solidFill>
                  </a:tcPr>
                </a:tc>
              </a:tr>
              <a:tr h="535709">
                <a:tc>
                  <a:txBody>
                    <a:bodyPr/>
                    <a:lstStyle/>
                    <a:p>
                      <a:r>
                        <a:rPr kumimoji="1" lang="ja-JP" altLang="en-US" sz="2000" dirty="0" smtClean="0">
                          <a:latin typeface="ＭＳ Ｐゴシック" pitchFamily="50" charset="-128"/>
                          <a:ea typeface="ＭＳ Ｐゴシック" pitchFamily="50" charset="-128"/>
                        </a:rPr>
                        <a:t>契約購入金額</a:t>
                      </a:r>
                      <a:endParaRPr kumimoji="1" lang="ja-JP" altLang="en-US" sz="2000" dirty="0">
                        <a:latin typeface="ＭＳ Ｐゴシック" pitchFamily="50" charset="-128"/>
                        <a:ea typeface="ＭＳ Ｐゴシック" pitchFamily="50" charset="-128"/>
                      </a:endParaRPr>
                    </a:p>
                  </a:txBody>
                  <a:tcPr anchor="ctr"/>
                </a:tc>
                <a:tc>
                  <a:txBody>
                    <a:bodyPr/>
                    <a:lstStyle/>
                    <a:p>
                      <a:pPr algn="ctr"/>
                      <a:r>
                        <a:rPr kumimoji="1" lang="ja-JP" altLang="en-US" sz="2000" dirty="0" smtClean="0">
                          <a:latin typeface="ＭＳ Ｐゴシック" pitchFamily="50" charset="-128"/>
                          <a:ea typeface="ＭＳ Ｐゴシック" pitchFamily="50" charset="-128"/>
                        </a:rPr>
                        <a:t>約</a:t>
                      </a:r>
                      <a:r>
                        <a:rPr kumimoji="1" lang="en-US" altLang="ja-JP" sz="2000" dirty="0" smtClean="0">
                          <a:latin typeface="ＭＳ Ｐゴシック" pitchFamily="50" charset="-128"/>
                          <a:ea typeface="ＭＳ Ｐゴシック" pitchFamily="50" charset="-128"/>
                        </a:rPr>
                        <a:t>6.6</a:t>
                      </a:r>
                      <a:r>
                        <a:rPr kumimoji="1" lang="ja-JP" altLang="en-US" sz="2000" dirty="0" smtClean="0">
                          <a:latin typeface="ＭＳ Ｐゴシック" pitchFamily="50" charset="-128"/>
                          <a:ea typeface="ＭＳ Ｐゴシック" pitchFamily="50" charset="-128"/>
                        </a:rPr>
                        <a:t>兆円</a:t>
                      </a:r>
                      <a:endParaRPr kumimoji="1" lang="ja-JP" altLang="en-US" sz="2000" dirty="0">
                        <a:latin typeface="ＭＳ Ｐゴシック" pitchFamily="50" charset="-128"/>
                        <a:ea typeface="ＭＳ Ｐゴシック" pitchFamily="50" charset="-128"/>
                      </a:endParaRPr>
                    </a:p>
                  </a:txBody>
                  <a:tcPr anchor="ctr"/>
                </a:tc>
                <a:tc>
                  <a:txBody>
                    <a:bodyPr/>
                    <a:lstStyle/>
                    <a:p>
                      <a:pPr algn="ctr"/>
                      <a:r>
                        <a:rPr kumimoji="1" lang="ja-JP" altLang="en-US" sz="2000" dirty="0" smtClean="0">
                          <a:latin typeface="ＭＳ Ｐゴシック" pitchFamily="50" charset="-128"/>
                          <a:ea typeface="ＭＳ Ｐゴシック" pitchFamily="50" charset="-128"/>
                        </a:rPr>
                        <a:t>約</a:t>
                      </a:r>
                      <a:r>
                        <a:rPr kumimoji="1" lang="en-US" altLang="ja-JP" sz="2000" dirty="0" smtClean="0">
                          <a:latin typeface="ＭＳ Ｐゴシック" pitchFamily="50" charset="-128"/>
                          <a:ea typeface="ＭＳ Ｐゴシック" pitchFamily="50" charset="-128"/>
                        </a:rPr>
                        <a:t>7.8</a:t>
                      </a:r>
                      <a:r>
                        <a:rPr kumimoji="1" lang="ja-JP" altLang="en-US" sz="2000" dirty="0" smtClean="0">
                          <a:latin typeface="ＭＳ Ｐゴシック" pitchFamily="50" charset="-128"/>
                          <a:ea typeface="ＭＳ Ｐゴシック" pitchFamily="50" charset="-128"/>
                        </a:rPr>
                        <a:t>兆円</a:t>
                      </a:r>
                      <a:endParaRPr kumimoji="1" lang="ja-JP" altLang="en-US" sz="2000" dirty="0">
                        <a:latin typeface="ＭＳ Ｐゴシック" pitchFamily="50" charset="-128"/>
                        <a:ea typeface="ＭＳ Ｐゴシック" pitchFamily="50" charset="-128"/>
                      </a:endParaRPr>
                    </a:p>
                  </a:txBody>
                  <a:tcPr anchor="ctr"/>
                </a:tc>
                <a:tc>
                  <a:txBody>
                    <a:bodyPr/>
                    <a:lstStyle/>
                    <a:p>
                      <a:pPr algn="ctr"/>
                      <a:r>
                        <a:rPr kumimoji="1" lang="ja-JP" altLang="en-US" sz="2000" dirty="0" smtClean="0">
                          <a:latin typeface="ＭＳ Ｐゴシック" pitchFamily="50" charset="-128"/>
                          <a:ea typeface="ＭＳ Ｐゴシック" pitchFamily="50" charset="-128"/>
                        </a:rPr>
                        <a:t>約</a:t>
                      </a:r>
                      <a:r>
                        <a:rPr kumimoji="1" lang="en-US" altLang="ja-JP" sz="2000" dirty="0" smtClean="0">
                          <a:latin typeface="ＭＳ Ｐゴシック" pitchFamily="50" charset="-128"/>
                          <a:ea typeface="ＭＳ Ｐゴシック" pitchFamily="50" charset="-128"/>
                        </a:rPr>
                        <a:t>6.5</a:t>
                      </a:r>
                      <a:r>
                        <a:rPr kumimoji="1" lang="ja-JP" altLang="en-US" sz="2000" dirty="0" smtClean="0">
                          <a:latin typeface="ＭＳ Ｐゴシック" pitchFamily="50" charset="-128"/>
                          <a:ea typeface="ＭＳ Ｐゴシック" pitchFamily="50" charset="-128"/>
                        </a:rPr>
                        <a:t>兆円</a:t>
                      </a:r>
                      <a:endParaRPr kumimoji="1" lang="ja-JP" altLang="en-US" sz="2000" dirty="0">
                        <a:latin typeface="ＭＳ Ｐゴシック" pitchFamily="50" charset="-128"/>
                        <a:ea typeface="ＭＳ Ｐゴシック" pitchFamily="50" charset="-128"/>
                      </a:endParaRPr>
                    </a:p>
                  </a:txBody>
                  <a:tcPr anchor="ctr"/>
                </a:tc>
              </a:tr>
              <a:tr h="760774">
                <a:tc>
                  <a:txBody>
                    <a:bodyPr/>
                    <a:lstStyle/>
                    <a:p>
                      <a:r>
                        <a:rPr kumimoji="1" lang="ja-JP" altLang="en-US" sz="2000" b="0" dirty="0" smtClean="0">
                          <a:latin typeface="ＭＳ Ｐゴシック" pitchFamily="50" charset="-128"/>
                          <a:ea typeface="ＭＳ Ｐゴシック" pitchFamily="50" charset="-128"/>
                        </a:rPr>
                        <a:t>既支払額</a:t>
                      </a:r>
                      <a:endParaRPr kumimoji="1" lang="en-US" altLang="ja-JP" sz="2000" b="0" dirty="0" smtClean="0">
                        <a:latin typeface="ＭＳ Ｐゴシック" pitchFamily="50" charset="-128"/>
                        <a:ea typeface="ＭＳ Ｐゴシック" pitchFamily="50" charset="-128"/>
                      </a:endParaRPr>
                    </a:p>
                    <a:p>
                      <a:r>
                        <a:rPr kumimoji="1" lang="ja-JP" altLang="en-US" sz="2000" b="0" dirty="0" smtClean="0">
                          <a:latin typeface="ＭＳ Ｐゴシック" pitchFamily="50" charset="-128"/>
                          <a:ea typeface="ＭＳ Ｐゴシック" pitchFamily="50" charset="-128"/>
                        </a:rPr>
                        <a:t>（信用供与を含む）</a:t>
                      </a:r>
                      <a:r>
                        <a:rPr kumimoji="1" lang="en-US" altLang="ja-JP" sz="2000" b="0" dirty="0" smtClean="0">
                          <a:latin typeface="ＭＳ Ｐゴシック" pitchFamily="50" charset="-128"/>
                          <a:ea typeface="ＭＳ Ｐゴシック" pitchFamily="50" charset="-128"/>
                        </a:rPr>
                        <a:t>※</a:t>
                      </a:r>
                      <a:endParaRPr kumimoji="1" lang="ja-JP" altLang="en-US" sz="2000" b="0" dirty="0">
                        <a:latin typeface="ＭＳ Ｐゴシック" pitchFamily="50" charset="-128"/>
                        <a:ea typeface="ＭＳ Ｐゴシック" pitchFamily="50" charset="-128"/>
                      </a:endParaRPr>
                    </a:p>
                  </a:txBody>
                  <a:tcPr anchor="ctr">
                    <a:noFill/>
                  </a:tcPr>
                </a:tc>
                <a:tc>
                  <a:txBody>
                    <a:bodyPr/>
                    <a:lstStyle/>
                    <a:p>
                      <a:pPr algn="ctr"/>
                      <a:r>
                        <a:rPr kumimoji="1" lang="ja-JP" altLang="en-US" sz="2000" b="0" dirty="0" smtClean="0">
                          <a:latin typeface="ＭＳ Ｐゴシック" pitchFamily="50" charset="-128"/>
                          <a:ea typeface="ＭＳ Ｐゴシック" pitchFamily="50" charset="-128"/>
                        </a:rPr>
                        <a:t>約</a:t>
                      </a:r>
                      <a:r>
                        <a:rPr kumimoji="1" lang="en-US" altLang="ja-JP" sz="2000" b="0" dirty="0" smtClean="0">
                          <a:latin typeface="ＭＳ Ｐゴシック" pitchFamily="50" charset="-128"/>
                          <a:ea typeface="ＭＳ Ｐゴシック" pitchFamily="50" charset="-128"/>
                        </a:rPr>
                        <a:t>6.1</a:t>
                      </a:r>
                      <a:r>
                        <a:rPr kumimoji="1" lang="ja-JP" altLang="en-US" sz="2000" b="0" dirty="0" smtClean="0">
                          <a:latin typeface="ＭＳ Ｐゴシック" pitchFamily="50" charset="-128"/>
                          <a:ea typeface="ＭＳ Ｐゴシック" pitchFamily="50" charset="-128"/>
                        </a:rPr>
                        <a:t>兆円</a:t>
                      </a:r>
                      <a:endParaRPr kumimoji="1" lang="ja-JP" altLang="en-US" sz="2000" b="0" dirty="0">
                        <a:latin typeface="ＭＳ Ｐゴシック" pitchFamily="50" charset="-128"/>
                        <a:ea typeface="ＭＳ Ｐゴシック" pitchFamily="50" charset="-128"/>
                      </a:endParaRPr>
                    </a:p>
                  </a:txBody>
                  <a:tcPr anchor="ctr">
                    <a:noFill/>
                  </a:tcPr>
                </a:tc>
                <a:tc>
                  <a:txBody>
                    <a:bodyPr/>
                    <a:lstStyle/>
                    <a:p>
                      <a:pPr algn="ctr"/>
                      <a:r>
                        <a:rPr kumimoji="1" lang="ja-JP" altLang="en-US" sz="2000" dirty="0" smtClean="0">
                          <a:latin typeface="ＭＳ Ｐゴシック" pitchFamily="50" charset="-128"/>
                          <a:ea typeface="ＭＳ Ｐゴシック" pitchFamily="50" charset="-128"/>
                        </a:rPr>
                        <a:t>約</a:t>
                      </a:r>
                      <a:r>
                        <a:rPr kumimoji="1" lang="en-US" altLang="ja-JP" sz="2000" dirty="0" smtClean="0">
                          <a:latin typeface="ＭＳ Ｐゴシック" pitchFamily="50" charset="-128"/>
                          <a:ea typeface="ＭＳ Ｐゴシック" pitchFamily="50" charset="-128"/>
                        </a:rPr>
                        <a:t>6.7</a:t>
                      </a:r>
                      <a:r>
                        <a:rPr kumimoji="1" lang="ja-JP" altLang="en-US" sz="2000" dirty="0" smtClean="0">
                          <a:latin typeface="ＭＳ Ｐゴシック" pitchFamily="50" charset="-128"/>
                          <a:ea typeface="ＭＳ Ｐゴシック" pitchFamily="50" charset="-128"/>
                        </a:rPr>
                        <a:t>兆円</a:t>
                      </a:r>
                      <a:endParaRPr kumimoji="1" lang="ja-JP" altLang="en-US" sz="2000" dirty="0">
                        <a:latin typeface="ＭＳ Ｐゴシック" pitchFamily="50" charset="-128"/>
                        <a:ea typeface="ＭＳ Ｐゴシック" pitchFamily="50" charset="-128"/>
                      </a:endParaRPr>
                    </a:p>
                  </a:txBody>
                  <a:tcPr anchor="ctr"/>
                </a:tc>
                <a:tc>
                  <a:txBody>
                    <a:bodyPr/>
                    <a:lstStyle/>
                    <a:p>
                      <a:pPr algn="ctr"/>
                      <a:r>
                        <a:rPr kumimoji="1" lang="ja-JP" altLang="en-US" sz="2000" dirty="0" smtClean="0">
                          <a:latin typeface="ＭＳ Ｐゴシック" pitchFamily="50" charset="-128"/>
                          <a:ea typeface="ＭＳ Ｐゴシック" pitchFamily="50" charset="-128"/>
                        </a:rPr>
                        <a:t>約</a:t>
                      </a:r>
                      <a:r>
                        <a:rPr kumimoji="1" lang="en-US" altLang="ja-JP" sz="2000" dirty="0" smtClean="0">
                          <a:latin typeface="ＭＳ Ｐゴシック" pitchFamily="50" charset="-128"/>
                          <a:ea typeface="ＭＳ Ｐゴシック" pitchFamily="50" charset="-128"/>
                        </a:rPr>
                        <a:t>6.0</a:t>
                      </a:r>
                      <a:r>
                        <a:rPr kumimoji="1" lang="ja-JP" altLang="en-US" sz="2000" dirty="0" smtClean="0">
                          <a:latin typeface="ＭＳ Ｐゴシック" pitchFamily="50" charset="-128"/>
                          <a:ea typeface="ＭＳ Ｐゴシック" pitchFamily="50" charset="-128"/>
                        </a:rPr>
                        <a:t>兆円</a:t>
                      </a:r>
                      <a:endParaRPr kumimoji="1" lang="ja-JP" altLang="en-US" sz="2000" dirty="0">
                        <a:latin typeface="ＭＳ Ｐゴシック" pitchFamily="50" charset="-128"/>
                        <a:ea typeface="ＭＳ Ｐゴシック" pitchFamily="50" charset="-128"/>
                      </a:endParaRPr>
                    </a:p>
                  </a:txBody>
                  <a:tcPr anchor="ctr"/>
                </a:tc>
              </a:tr>
              <a:tr h="578499">
                <a:tc>
                  <a:txBody>
                    <a:bodyPr/>
                    <a:lstStyle/>
                    <a:p>
                      <a:r>
                        <a:rPr kumimoji="1" lang="ja-JP" altLang="en-US" sz="2000" dirty="0" smtClean="0">
                          <a:latin typeface="ＭＳ Ｐゴシック" pitchFamily="50" charset="-128"/>
                          <a:ea typeface="ＭＳ Ｐゴシック" pitchFamily="50" charset="-128"/>
                        </a:rPr>
                        <a:t>既支払額</a:t>
                      </a:r>
                      <a:endParaRPr kumimoji="1" lang="ja-JP" altLang="en-US" sz="2000" dirty="0">
                        <a:latin typeface="ＭＳ Ｐゴシック" pitchFamily="50" charset="-128"/>
                        <a:ea typeface="ＭＳ Ｐゴシック" pitchFamily="50" charset="-128"/>
                      </a:endParaRPr>
                    </a:p>
                  </a:txBody>
                  <a:tcPr anchor="ctr"/>
                </a:tc>
                <a:tc>
                  <a:txBody>
                    <a:bodyPr/>
                    <a:lstStyle/>
                    <a:p>
                      <a:pPr algn="ctr"/>
                      <a:r>
                        <a:rPr kumimoji="1" lang="ja-JP" altLang="en-US" sz="2000" dirty="0" smtClean="0">
                          <a:latin typeface="ＭＳ Ｐゴシック" pitchFamily="50" charset="-128"/>
                          <a:ea typeface="ＭＳ Ｐゴシック" pitchFamily="50" charset="-128"/>
                        </a:rPr>
                        <a:t>約</a:t>
                      </a:r>
                      <a:r>
                        <a:rPr kumimoji="1" lang="en-US" altLang="ja-JP" sz="2000" dirty="0" smtClean="0">
                          <a:latin typeface="ＭＳ Ｐゴシック" pitchFamily="50" charset="-128"/>
                          <a:ea typeface="ＭＳ Ｐゴシック" pitchFamily="50" charset="-128"/>
                        </a:rPr>
                        <a:t>5.6</a:t>
                      </a:r>
                      <a:r>
                        <a:rPr kumimoji="1" lang="ja-JP" altLang="en-US" sz="2000" dirty="0" smtClean="0">
                          <a:latin typeface="ＭＳ Ｐゴシック" pitchFamily="50" charset="-128"/>
                          <a:ea typeface="ＭＳ Ｐゴシック" pitchFamily="50" charset="-128"/>
                        </a:rPr>
                        <a:t>兆円</a:t>
                      </a:r>
                      <a:endParaRPr kumimoji="1" lang="ja-JP" altLang="en-US" sz="2000" dirty="0">
                        <a:latin typeface="ＭＳ Ｐゴシック" pitchFamily="50" charset="-128"/>
                        <a:ea typeface="ＭＳ Ｐゴシック"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latin typeface="ＭＳ Ｐゴシック" pitchFamily="50" charset="-128"/>
                          <a:ea typeface="ＭＳ Ｐゴシック" pitchFamily="50" charset="-128"/>
                        </a:rPr>
                        <a:t>約</a:t>
                      </a:r>
                      <a:r>
                        <a:rPr kumimoji="1" lang="en-US" altLang="ja-JP" sz="2000" dirty="0" smtClean="0">
                          <a:latin typeface="ＭＳ Ｐゴシック" pitchFamily="50" charset="-128"/>
                          <a:ea typeface="ＭＳ Ｐゴシック" pitchFamily="50" charset="-128"/>
                        </a:rPr>
                        <a:t>5.5</a:t>
                      </a:r>
                      <a:r>
                        <a:rPr kumimoji="1" lang="ja-JP" altLang="en-US" sz="2000" dirty="0" smtClean="0">
                          <a:latin typeface="ＭＳ Ｐゴシック" pitchFamily="50" charset="-128"/>
                          <a:ea typeface="ＭＳ Ｐゴシック" pitchFamily="50" charset="-128"/>
                        </a:rPr>
                        <a:t>兆円　</a:t>
                      </a:r>
                      <a:endParaRPr kumimoji="1" lang="ja-JP" altLang="en-US" sz="2000" dirty="0">
                        <a:latin typeface="ＭＳ Ｐゴシック" pitchFamily="50" charset="-128"/>
                        <a:ea typeface="ＭＳ Ｐゴシック" pitchFamily="50" charset="-128"/>
                      </a:endParaRPr>
                    </a:p>
                  </a:txBody>
                  <a:tcPr anchor="ctr"/>
                </a:tc>
                <a:tc>
                  <a:txBody>
                    <a:bodyPr/>
                    <a:lstStyle/>
                    <a:p>
                      <a:pPr algn="ctr"/>
                      <a:r>
                        <a:rPr kumimoji="1" lang="ja-JP" altLang="en-US" sz="2000" dirty="0" smtClean="0">
                          <a:latin typeface="ＭＳ Ｐゴシック" pitchFamily="50" charset="-128"/>
                          <a:ea typeface="ＭＳ Ｐゴシック" pitchFamily="50" charset="-128"/>
                        </a:rPr>
                        <a:t>約</a:t>
                      </a:r>
                      <a:r>
                        <a:rPr kumimoji="1" lang="en-US" altLang="ja-JP" sz="2000" dirty="0" smtClean="0">
                          <a:latin typeface="ＭＳ Ｐゴシック" pitchFamily="50" charset="-128"/>
                          <a:ea typeface="ＭＳ Ｐゴシック" pitchFamily="50" charset="-128"/>
                        </a:rPr>
                        <a:t>5.4</a:t>
                      </a:r>
                      <a:r>
                        <a:rPr kumimoji="1" lang="ja-JP" altLang="en-US" sz="2000" dirty="0" smtClean="0">
                          <a:latin typeface="ＭＳ Ｐゴシック" pitchFamily="50" charset="-128"/>
                          <a:ea typeface="ＭＳ Ｐゴシック" pitchFamily="50" charset="-128"/>
                        </a:rPr>
                        <a:t>兆円</a:t>
                      </a:r>
                      <a:endParaRPr kumimoji="1" lang="ja-JP" altLang="en-US" sz="2000" dirty="0">
                        <a:latin typeface="ＭＳ Ｐゴシック" pitchFamily="50" charset="-128"/>
                        <a:ea typeface="ＭＳ Ｐゴシック" pitchFamily="50" charset="-128"/>
                      </a:endParaRPr>
                    </a:p>
                  </a:txBody>
                  <a:tcPr anchor="ctr"/>
                </a:tc>
              </a:tr>
            </a:tbl>
          </a:graphicData>
        </a:graphic>
      </p:graphicFrame>
      <p:sp>
        <p:nvSpPr>
          <p:cNvPr id="3" name="タイトル 2"/>
          <p:cNvSpPr>
            <a:spLocks noGrp="1"/>
          </p:cNvSpPr>
          <p:nvPr>
            <p:ph type="title"/>
          </p:nvPr>
        </p:nvSpPr>
        <p:spPr>
          <a:xfrm>
            <a:off x="222251" y="283874"/>
            <a:ext cx="7886700" cy="621289"/>
          </a:xfrm>
        </p:spPr>
        <p:txBody>
          <a:bodyPr>
            <a:normAutofit/>
          </a:bodyPr>
          <a:lstStyle/>
          <a:p>
            <a:r>
              <a:rPr kumimoji="1" lang="ja-JP" altLang="en-US" sz="2800" dirty="0" smtClean="0">
                <a:latin typeface="ＭＳ Ｐゴシック" pitchFamily="50" charset="-128"/>
                <a:ea typeface="ＭＳ Ｐゴシック" pitchFamily="50" charset="-128"/>
              </a:rPr>
              <a:t>（</a:t>
            </a:r>
            <a:r>
              <a:rPr kumimoji="1" lang="en-US" altLang="ja-JP" sz="2800" dirty="0" smtClean="0">
                <a:latin typeface="ＭＳ Ｐゴシック" pitchFamily="50" charset="-128"/>
                <a:ea typeface="ＭＳ Ｐゴシック" pitchFamily="50" charset="-128"/>
              </a:rPr>
              <a:t>1</a:t>
            </a:r>
            <a:r>
              <a:rPr kumimoji="1" lang="ja-JP" altLang="en-US" sz="2800" dirty="0" smtClean="0">
                <a:latin typeface="ＭＳ Ｐゴシック" pitchFamily="50" charset="-128"/>
                <a:ea typeface="ＭＳ Ｐゴシック" pitchFamily="50" charset="-128"/>
              </a:rPr>
              <a:t>）消費者被害額</a:t>
            </a:r>
            <a:endParaRPr kumimoji="1" lang="ja-JP" altLang="en-US" sz="2800" dirty="0">
              <a:latin typeface="ＭＳ Ｐゴシック" pitchFamily="50" charset="-128"/>
              <a:ea typeface="ＭＳ Ｐゴシック" pitchFamily="50" charset="-128"/>
            </a:endParaRPr>
          </a:p>
        </p:txBody>
      </p:sp>
      <p:sp>
        <p:nvSpPr>
          <p:cNvPr id="8" name="テキスト ボックス 7"/>
          <p:cNvSpPr txBox="1"/>
          <p:nvPr/>
        </p:nvSpPr>
        <p:spPr>
          <a:xfrm>
            <a:off x="397164" y="1062182"/>
            <a:ext cx="8414327" cy="1708160"/>
          </a:xfrm>
          <a:prstGeom prst="rect">
            <a:avLst/>
          </a:prstGeom>
          <a:noFill/>
        </p:spPr>
        <p:txBody>
          <a:bodyPr wrap="square" rtlCol="0">
            <a:spAutoFit/>
          </a:bodyPr>
          <a:lstStyle/>
          <a:p>
            <a:pPr marL="360363" indent="-360363">
              <a:lnSpc>
                <a:spcPct val="100000"/>
              </a:lnSpc>
              <a:spcBef>
                <a:spcPts val="0"/>
              </a:spcBef>
              <a:spcAft>
                <a:spcPts val="0"/>
              </a:spcAft>
              <a:buFont typeface="Wingdings" pitchFamily="2" charset="2"/>
              <a:buChar char="l"/>
            </a:pPr>
            <a:r>
              <a:rPr kumimoji="1" lang="en-US" altLang="ja-JP" sz="2600" dirty="0" smtClean="0">
                <a:latin typeface="ＭＳ Ｐゴシック" pitchFamily="50" charset="-128"/>
                <a:ea typeface="ＭＳ Ｐゴシック" pitchFamily="50" charset="-128"/>
              </a:rPr>
              <a:t>2015</a:t>
            </a:r>
            <a:r>
              <a:rPr kumimoji="1" lang="ja-JP" altLang="en-US" sz="2600" dirty="0" smtClean="0">
                <a:latin typeface="ＭＳ Ｐゴシック" pitchFamily="50" charset="-128"/>
                <a:ea typeface="ＭＳ Ｐゴシック" pitchFamily="50" charset="-128"/>
              </a:rPr>
              <a:t>年中における消費者被害・トラブル額（被害等の対象となった商品・サービスに対する支出総額）の推計は、約</a:t>
            </a:r>
            <a:r>
              <a:rPr kumimoji="1" lang="en-US" altLang="ja-JP" sz="2600" dirty="0" smtClean="0">
                <a:latin typeface="ＭＳ Ｐゴシック" pitchFamily="50" charset="-128"/>
                <a:ea typeface="ＭＳ Ｐゴシック" pitchFamily="50" charset="-128"/>
              </a:rPr>
              <a:t>6.1</a:t>
            </a:r>
            <a:r>
              <a:rPr lang="ja-JP" altLang="en-US" sz="2600" dirty="0" smtClean="0">
                <a:latin typeface="ＭＳ Ｐゴシック" pitchFamily="50" charset="-128"/>
                <a:ea typeface="ＭＳ Ｐゴシック" pitchFamily="50" charset="-128"/>
              </a:rPr>
              <a:t>兆円。</a:t>
            </a:r>
            <a:endParaRPr lang="en-US" altLang="ja-JP" sz="2600" dirty="0" smtClean="0">
              <a:latin typeface="ＭＳ Ｐゴシック" pitchFamily="50" charset="-128"/>
              <a:ea typeface="ＭＳ Ｐゴシック" pitchFamily="50" charset="-128"/>
            </a:endParaRPr>
          </a:p>
          <a:p>
            <a:pPr marL="720725" indent="-360363">
              <a:lnSpc>
                <a:spcPct val="100000"/>
              </a:lnSpc>
              <a:spcBef>
                <a:spcPts val="600"/>
              </a:spcBef>
              <a:spcAft>
                <a:spcPts val="0"/>
              </a:spcAft>
            </a:pPr>
            <a:r>
              <a:rPr kumimoji="1" lang="ja-JP" altLang="en-US" sz="2200" dirty="0" smtClean="0">
                <a:latin typeface="ＭＳ Ｐゴシック" pitchFamily="50" charset="-128"/>
                <a:ea typeface="ＭＳ Ｐゴシック" pitchFamily="50" charset="-128"/>
              </a:rPr>
              <a:t>─　ちなみに、東京都一般会計の予算規模は約</a:t>
            </a:r>
            <a:r>
              <a:rPr kumimoji="1" lang="en-US" altLang="ja-JP" sz="2200" dirty="0" smtClean="0">
                <a:latin typeface="ＭＳ Ｐゴシック" pitchFamily="50" charset="-128"/>
                <a:ea typeface="ＭＳ Ｐゴシック" pitchFamily="50" charset="-128"/>
              </a:rPr>
              <a:t>7</a:t>
            </a:r>
            <a:r>
              <a:rPr kumimoji="1" lang="ja-JP" altLang="en-US" sz="2200" dirty="0" smtClean="0">
                <a:latin typeface="ＭＳ Ｐゴシック" pitchFamily="50" charset="-128"/>
                <a:ea typeface="ＭＳ Ｐゴシック" pitchFamily="50" charset="-128"/>
              </a:rPr>
              <a:t>兆円（</a:t>
            </a:r>
            <a:r>
              <a:rPr kumimoji="1" lang="en-US" altLang="ja-JP" sz="2200" dirty="0" smtClean="0">
                <a:latin typeface="ＭＳ Ｐゴシック" pitchFamily="50" charset="-128"/>
                <a:ea typeface="ＭＳ Ｐゴシック" pitchFamily="50" charset="-128"/>
              </a:rPr>
              <a:t>2014</a:t>
            </a:r>
            <a:r>
              <a:rPr kumimoji="1" lang="ja-JP" altLang="en-US" sz="2200" dirty="0" smtClean="0">
                <a:latin typeface="ＭＳ Ｐゴシック" pitchFamily="50" charset="-128"/>
                <a:ea typeface="ＭＳ Ｐゴシック" pitchFamily="50" charset="-128"/>
              </a:rPr>
              <a:t>年度）。</a:t>
            </a:r>
            <a:endParaRPr kumimoji="1" lang="ja-JP" altLang="en-US" sz="2200" dirty="0">
              <a:latin typeface="ＭＳ Ｐゴシック" pitchFamily="50" charset="-128"/>
              <a:ea typeface="ＭＳ Ｐゴシック" pitchFamily="50" charset="-128"/>
            </a:endParaRPr>
          </a:p>
        </p:txBody>
      </p:sp>
      <p:sp>
        <p:nvSpPr>
          <p:cNvPr id="9" name="テキスト ボックス 8"/>
          <p:cNvSpPr txBox="1"/>
          <p:nvPr/>
        </p:nvSpPr>
        <p:spPr>
          <a:xfrm>
            <a:off x="923637" y="5532581"/>
            <a:ext cx="6239209" cy="350865"/>
          </a:xfrm>
          <a:prstGeom prst="rect">
            <a:avLst/>
          </a:prstGeom>
          <a:noFill/>
        </p:spPr>
        <p:txBody>
          <a:bodyPr wrap="none" rtlCol="0">
            <a:spAutoFit/>
          </a:bodyPr>
          <a:lstStyle/>
          <a:p>
            <a:r>
              <a:rPr kumimoji="1" lang="en-US" altLang="ja-JP" sz="1400" dirty="0" smtClean="0">
                <a:latin typeface="ＭＳ Ｐゴシック" pitchFamily="50" charset="-128"/>
                <a:ea typeface="ＭＳ Ｐゴシック" pitchFamily="50" charset="-128"/>
              </a:rPr>
              <a:t>※</a:t>
            </a:r>
            <a:r>
              <a:rPr kumimoji="1" lang="ja-JP" altLang="en-US" sz="1400" dirty="0" smtClean="0">
                <a:latin typeface="ＭＳ Ｐゴシック" pitchFamily="50" charset="-128"/>
                <a:ea typeface="ＭＳ Ｐゴシック" pitchFamily="50" charset="-128"/>
              </a:rPr>
              <a:t>　すでに支払った金額に、クレジットカード等による将来の支払額を加えたもの。</a:t>
            </a:r>
            <a:endParaRPr kumimoji="1" lang="ja-JP" altLang="en-US" sz="1400" dirty="0">
              <a:latin typeface="ＭＳ Ｐゴシック" pitchFamily="50" charset="-128"/>
              <a:ea typeface="ＭＳ Ｐゴシック" pitchFamily="50" charset="-128"/>
            </a:endParaRPr>
          </a:p>
        </p:txBody>
      </p:sp>
      <p:sp>
        <p:nvSpPr>
          <p:cNvPr id="10" name="テキスト ボックス 9"/>
          <p:cNvSpPr txBox="1"/>
          <p:nvPr/>
        </p:nvSpPr>
        <p:spPr>
          <a:xfrm>
            <a:off x="992910" y="6035846"/>
            <a:ext cx="3185487" cy="300531"/>
          </a:xfrm>
          <a:prstGeom prst="rect">
            <a:avLst/>
          </a:prstGeom>
          <a:noFill/>
        </p:spPr>
        <p:txBody>
          <a:bodyPr wrap="none" rtlCol="0">
            <a:spAutoFit/>
          </a:bodyPr>
          <a:lstStyle/>
          <a:p>
            <a:r>
              <a:rPr kumimoji="1" lang="ja-JP" altLang="en-US" sz="1300" dirty="0" smtClean="0">
                <a:latin typeface="ＭＳ Ｐゴシック" pitchFamily="50" charset="-128"/>
                <a:ea typeface="ＭＳ Ｐゴシック" pitchFamily="50" charset="-128"/>
              </a:rPr>
              <a:t>（出典）消費者庁「平成</a:t>
            </a:r>
            <a:r>
              <a:rPr kumimoji="1" lang="en-US" altLang="ja-JP" sz="1300" dirty="0" smtClean="0">
                <a:latin typeface="ＭＳ Ｐゴシック" pitchFamily="50" charset="-128"/>
                <a:ea typeface="ＭＳ Ｐゴシック" pitchFamily="50" charset="-128"/>
              </a:rPr>
              <a:t>28</a:t>
            </a:r>
            <a:r>
              <a:rPr kumimoji="1" lang="ja-JP" altLang="en-US" sz="1300" dirty="0" smtClean="0">
                <a:latin typeface="ＭＳ Ｐゴシック" pitchFamily="50" charset="-128"/>
                <a:ea typeface="ＭＳ Ｐゴシック" pitchFamily="50" charset="-128"/>
              </a:rPr>
              <a:t>年版消費者白書」</a:t>
            </a:r>
            <a:endParaRPr kumimoji="1" lang="ja-JP" altLang="en-US" sz="13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273144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661842" y="6071395"/>
            <a:ext cx="2133600" cy="365125"/>
          </a:xfrm>
        </p:spPr>
        <p:txBody>
          <a:bodyPr/>
          <a:lstStyle/>
          <a:p>
            <a:pPr>
              <a:defRPr/>
            </a:pPr>
            <a:fld id="{C721EF3B-8582-4A02-A82B-11DAB0CE9406}" type="slidenum">
              <a:rPr lang="ja-JP" altLang="en-US" smtClean="0"/>
              <a:pPr>
                <a:defRPr/>
              </a:pPr>
              <a:t>5</a:t>
            </a:fld>
            <a:endParaRPr lang="en-US" altLang="ja-JP" dirty="0"/>
          </a:p>
        </p:txBody>
      </p:sp>
      <p:graphicFrame>
        <p:nvGraphicFramePr>
          <p:cNvPr id="8" name="図表 7"/>
          <p:cNvGraphicFramePr/>
          <p:nvPr>
            <p:extLst>
              <p:ext uri="{D42A27DB-BD31-4B8C-83A1-F6EECF244321}">
                <p14:modId xmlns:p14="http://schemas.microsoft.com/office/powerpoint/2010/main" val="226201458"/>
              </p:ext>
            </p:extLst>
          </p:nvPr>
        </p:nvGraphicFramePr>
        <p:xfrm>
          <a:off x="695586" y="1274619"/>
          <a:ext cx="7704499" cy="50260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タイトル 2"/>
          <p:cNvSpPr>
            <a:spLocks noGrp="1"/>
          </p:cNvSpPr>
          <p:nvPr>
            <p:ph type="title"/>
          </p:nvPr>
        </p:nvSpPr>
        <p:spPr>
          <a:xfrm>
            <a:off x="222251" y="283874"/>
            <a:ext cx="7886700" cy="621289"/>
          </a:xfrm>
        </p:spPr>
        <p:txBody>
          <a:bodyPr>
            <a:normAutofit/>
          </a:bodyPr>
          <a:lstStyle/>
          <a:p>
            <a:r>
              <a:rPr kumimoji="1" lang="ja-JP" altLang="en-US" sz="2800" dirty="0" smtClean="0">
                <a:latin typeface="ＭＳ Ｐゴシック" pitchFamily="50" charset="-128"/>
                <a:ea typeface="ＭＳ Ｐゴシック" pitchFamily="50" charset="-128"/>
              </a:rPr>
              <a:t>（</a:t>
            </a:r>
            <a:r>
              <a:rPr lang="en-US" altLang="ja-JP" sz="2800" dirty="0">
                <a:latin typeface="ＭＳ Ｐゴシック" pitchFamily="50" charset="-128"/>
                <a:ea typeface="ＭＳ Ｐゴシック" pitchFamily="50" charset="-128"/>
              </a:rPr>
              <a:t>2</a:t>
            </a:r>
            <a:r>
              <a:rPr kumimoji="1" lang="ja-JP" altLang="en-US" sz="2800" dirty="0" smtClean="0">
                <a:latin typeface="ＭＳ Ｐゴシック" pitchFamily="50" charset="-128"/>
                <a:ea typeface="ＭＳ Ｐゴシック" pitchFamily="50" charset="-128"/>
              </a:rPr>
              <a:t>）近年の消費者トラブルの特徴</a:t>
            </a:r>
            <a:endParaRPr kumimoji="1" lang="ja-JP" altLang="en-US" sz="28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3735393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C721EF3B-8582-4A02-A82B-11DAB0CE9406}" type="slidenum">
              <a:rPr lang="ja-JP" altLang="en-US" smtClean="0"/>
              <a:pPr>
                <a:defRPr/>
              </a:pPr>
              <a:t>6</a:t>
            </a:fld>
            <a:endParaRPr lang="en-US" altLang="ja-JP" dirty="0"/>
          </a:p>
        </p:txBody>
      </p:sp>
      <p:graphicFrame>
        <p:nvGraphicFramePr>
          <p:cNvPr id="29" name="グラフ 28"/>
          <p:cNvGraphicFramePr/>
          <p:nvPr>
            <p:extLst>
              <p:ext uri="{D42A27DB-BD31-4B8C-83A1-F6EECF244321}">
                <p14:modId xmlns:p14="http://schemas.microsoft.com/office/powerpoint/2010/main" val="3075053052"/>
              </p:ext>
            </p:extLst>
          </p:nvPr>
        </p:nvGraphicFramePr>
        <p:xfrm>
          <a:off x="662760" y="2183922"/>
          <a:ext cx="8049387" cy="3891353"/>
        </p:xfrm>
        <a:graphic>
          <a:graphicData uri="http://schemas.openxmlformats.org/drawingml/2006/chart">
            <c:chart xmlns:c="http://schemas.openxmlformats.org/drawingml/2006/chart" xmlns:r="http://schemas.openxmlformats.org/officeDocument/2006/relationships" r:id="rId2"/>
          </a:graphicData>
        </a:graphic>
      </p:graphicFrame>
      <p:sp>
        <p:nvSpPr>
          <p:cNvPr id="7" name="タイトル 2"/>
          <p:cNvSpPr>
            <a:spLocks noGrp="1"/>
          </p:cNvSpPr>
          <p:nvPr>
            <p:ph type="title"/>
          </p:nvPr>
        </p:nvSpPr>
        <p:spPr>
          <a:xfrm>
            <a:off x="406399" y="283874"/>
            <a:ext cx="7702551" cy="621289"/>
          </a:xfrm>
        </p:spPr>
        <p:txBody>
          <a:bodyPr>
            <a:normAutofit/>
          </a:bodyPr>
          <a:lstStyle/>
          <a:p>
            <a:r>
              <a:rPr kumimoji="1" lang="ja-JP" altLang="en-US" sz="2800" dirty="0" smtClean="0">
                <a:latin typeface="ＭＳ Ｐゴシック" pitchFamily="50" charset="-128"/>
                <a:ea typeface="ＭＳ Ｐゴシック" pitchFamily="50" charset="-128"/>
              </a:rPr>
              <a:t>（</a:t>
            </a:r>
            <a:r>
              <a:rPr kumimoji="1" lang="en-US" altLang="ja-JP" sz="2800" dirty="0" smtClean="0">
                <a:latin typeface="ＭＳ Ｐゴシック" pitchFamily="50" charset="-128"/>
                <a:ea typeface="ＭＳ Ｐゴシック" pitchFamily="50" charset="-128"/>
              </a:rPr>
              <a:t>3</a:t>
            </a:r>
            <a:r>
              <a:rPr kumimoji="1" lang="ja-JP" altLang="en-US" sz="2800" dirty="0" smtClean="0">
                <a:latin typeface="ＭＳ Ｐゴシック" pitchFamily="50" charset="-128"/>
                <a:ea typeface="ＭＳ Ｐゴシック" pitchFamily="50" charset="-128"/>
              </a:rPr>
              <a:t>）消費生活相談件数の推移</a:t>
            </a:r>
            <a:endParaRPr kumimoji="1" lang="ja-JP" altLang="en-US" sz="2800" dirty="0">
              <a:latin typeface="ＭＳ Ｐゴシック" pitchFamily="50" charset="-128"/>
              <a:ea typeface="ＭＳ Ｐゴシック" pitchFamily="50" charset="-128"/>
            </a:endParaRPr>
          </a:p>
        </p:txBody>
      </p:sp>
      <p:sp>
        <p:nvSpPr>
          <p:cNvPr id="8" name="テキスト ボックス 7"/>
          <p:cNvSpPr txBox="1"/>
          <p:nvPr/>
        </p:nvSpPr>
        <p:spPr>
          <a:xfrm>
            <a:off x="1399310" y="6186111"/>
            <a:ext cx="3185487" cy="300531"/>
          </a:xfrm>
          <a:prstGeom prst="rect">
            <a:avLst/>
          </a:prstGeom>
          <a:noFill/>
        </p:spPr>
        <p:txBody>
          <a:bodyPr wrap="none" rtlCol="0">
            <a:spAutoFit/>
          </a:bodyPr>
          <a:lstStyle/>
          <a:p>
            <a:r>
              <a:rPr kumimoji="1" lang="ja-JP" altLang="en-US" sz="1300" dirty="0" smtClean="0">
                <a:latin typeface="ＭＳ Ｐゴシック" pitchFamily="50" charset="-128"/>
                <a:ea typeface="ＭＳ Ｐゴシック" pitchFamily="50" charset="-128"/>
              </a:rPr>
              <a:t>（出典）消費者庁「平成</a:t>
            </a:r>
            <a:r>
              <a:rPr kumimoji="1" lang="en-US" altLang="ja-JP" sz="1300" dirty="0" smtClean="0">
                <a:latin typeface="ＭＳ Ｐゴシック" pitchFamily="50" charset="-128"/>
                <a:ea typeface="ＭＳ Ｐゴシック" pitchFamily="50" charset="-128"/>
              </a:rPr>
              <a:t>28</a:t>
            </a:r>
            <a:r>
              <a:rPr kumimoji="1" lang="ja-JP" altLang="en-US" sz="1300" dirty="0" smtClean="0">
                <a:latin typeface="ＭＳ Ｐゴシック" pitchFamily="50" charset="-128"/>
                <a:ea typeface="ＭＳ Ｐゴシック" pitchFamily="50" charset="-128"/>
              </a:rPr>
              <a:t>年版消費者白書」</a:t>
            </a:r>
            <a:endParaRPr kumimoji="1" lang="ja-JP" altLang="en-US" sz="1300" dirty="0">
              <a:latin typeface="ＭＳ Ｐゴシック" pitchFamily="50" charset="-128"/>
              <a:ea typeface="ＭＳ Ｐゴシック" pitchFamily="50" charset="-128"/>
            </a:endParaRPr>
          </a:p>
        </p:txBody>
      </p:sp>
      <p:sp>
        <p:nvSpPr>
          <p:cNvPr id="9" name="テキスト ボックス 8"/>
          <p:cNvSpPr txBox="1"/>
          <p:nvPr/>
        </p:nvSpPr>
        <p:spPr>
          <a:xfrm>
            <a:off x="480291" y="1062182"/>
            <a:ext cx="8414327" cy="892552"/>
          </a:xfrm>
          <a:prstGeom prst="rect">
            <a:avLst/>
          </a:prstGeom>
          <a:noFill/>
        </p:spPr>
        <p:txBody>
          <a:bodyPr wrap="square" rtlCol="0">
            <a:spAutoFit/>
          </a:bodyPr>
          <a:lstStyle/>
          <a:p>
            <a:pPr marL="360363" indent="-360363">
              <a:lnSpc>
                <a:spcPct val="100000"/>
              </a:lnSpc>
              <a:spcBef>
                <a:spcPts val="0"/>
              </a:spcBef>
              <a:spcAft>
                <a:spcPts val="0"/>
              </a:spcAft>
              <a:buFont typeface="Wingdings" pitchFamily="2" charset="2"/>
              <a:buChar char="l"/>
            </a:pPr>
            <a:r>
              <a:rPr kumimoji="1" lang="en-US" altLang="ja-JP" sz="2600" dirty="0" smtClean="0">
                <a:latin typeface="ＭＳ Ｐゴシック" pitchFamily="50" charset="-128"/>
                <a:ea typeface="ＭＳ Ｐゴシック" pitchFamily="50" charset="-128"/>
              </a:rPr>
              <a:t>2015</a:t>
            </a:r>
            <a:r>
              <a:rPr kumimoji="1" lang="ja-JP" altLang="en-US" sz="2600" dirty="0" smtClean="0">
                <a:latin typeface="ＭＳ Ｐゴシック" pitchFamily="50" charset="-128"/>
                <a:ea typeface="ＭＳ Ｐゴシック" pitchFamily="50" charset="-128"/>
              </a:rPr>
              <a:t>年中における消費生活相談件数は、減少傾向から増勢に転じた</a:t>
            </a:r>
            <a:r>
              <a:rPr kumimoji="1" lang="en-US" altLang="ja-JP" sz="2600" dirty="0" smtClean="0">
                <a:latin typeface="ＭＳ Ｐゴシック" pitchFamily="50" charset="-128"/>
                <a:ea typeface="ＭＳ Ｐゴシック" pitchFamily="50" charset="-128"/>
              </a:rPr>
              <a:t>2013</a:t>
            </a:r>
            <a:r>
              <a:rPr kumimoji="1" lang="ja-JP" altLang="en-US" sz="2600" dirty="0" smtClean="0">
                <a:latin typeface="ＭＳ Ｐゴシック" pitchFamily="50" charset="-128"/>
                <a:ea typeface="ＭＳ Ｐゴシック" pitchFamily="50" charset="-128"/>
              </a:rPr>
              <a:t>年以降でも高い水準</a:t>
            </a:r>
            <a:r>
              <a:rPr lang="ja-JP" altLang="en-US" sz="2600" dirty="0" smtClean="0">
                <a:latin typeface="ＭＳ Ｐゴシック" pitchFamily="50" charset="-128"/>
                <a:ea typeface="ＭＳ Ｐゴシック" pitchFamily="50" charset="-128"/>
              </a:rPr>
              <a:t>。</a:t>
            </a:r>
            <a:endParaRPr kumimoji="1" lang="ja-JP" altLang="en-US" sz="22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764781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4066630193"/>
              </p:ext>
            </p:extLst>
          </p:nvPr>
        </p:nvGraphicFramePr>
        <p:xfrm>
          <a:off x="1472896" y="1996860"/>
          <a:ext cx="6049016" cy="4156432"/>
        </p:xfrm>
        <a:graphic>
          <a:graphicData uri="http://schemas.openxmlformats.org/drawingml/2006/chart">
            <c:chart xmlns:c="http://schemas.openxmlformats.org/drawingml/2006/chart" xmlns:r="http://schemas.openxmlformats.org/officeDocument/2006/relationships" r:id="rId2"/>
          </a:graphicData>
        </a:graphic>
      </p:graphicFrame>
      <p:sp>
        <p:nvSpPr>
          <p:cNvPr id="4" name="スライド番号プレースホルダー 3"/>
          <p:cNvSpPr>
            <a:spLocks noGrp="1"/>
          </p:cNvSpPr>
          <p:nvPr>
            <p:ph type="sldNum" sz="quarter" idx="12"/>
          </p:nvPr>
        </p:nvSpPr>
        <p:spPr>
          <a:xfrm>
            <a:off x="5157468" y="6356351"/>
            <a:ext cx="3559812" cy="501650"/>
          </a:xfrm>
        </p:spPr>
        <p:txBody>
          <a:bodyPr/>
          <a:lstStyle/>
          <a:p>
            <a:pPr>
              <a:defRPr/>
            </a:pPr>
            <a:fld id="{C721EF3B-8582-4A02-A82B-11DAB0CE9406}" type="slidenum">
              <a:rPr lang="ja-JP" altLang="en-US" smtClean="0"/>
              <a:pPr>
                <a:defRPr/>
              </a:pPr>
              <a:t>7</a:t>
            </a:fld>
            <a:endParaRPr lang="en-US" altLang="ja-JP" dirty="0"/>
          </a:p>
        </p:txBody>
      </p:sp>
      <p:sp>
        <p:nvSpPr>
          <p:cNvPr id="9" name="正方形/長方形 8"/>
          <p:cNvSpPr/>
          <p:nvPr/>
        </p:nvSpPr>
        <p:spPr>
          <a:xfrm>
            <a:off x="291869" y="262460"/>
            <a:ext cx="8207871" cy="609398"/>
          </a:xfrm>
          <a:prstGeom prst="rect">
            <a:avLst/>
          </a:prstGeom>
        </p:spPr>
        <p:txBody>
          <a:bodyPr wrap="square">
            <a:spAutoFit/>
          </a:bodyPr>
          <a:lstStyle/>
          <a:p>
            <a:pPr marL="0" indent="0">
              <a:buNone/>
            </a:pPr>
            <a:r>
              <a:rPr lang="ja-JP" altLang="en-US" sz="2800" dirty="0" smtClean="0">
                <a:latin typeface="ＭＳ Ｐゴシック" pitchFamily="50" charset="-128"/>
                <a:ea typeface="ＭＳ Ｐゴシック" pitchFamily="50" charset="-128"/>
              </a:rPr>
              <a:t>（</a:t>
            </a:r>
            <a:r>
              <a:rPr lang="en-US" altLang="ja-JP" sz="2800" dirty="0" smtClean="0">
                <a:latin typeface="ＭＳ Ｐゴシック" pitchFamily="50" charset="-128"/>
                <a:ea typeface="ＭＳ Ｐゴシック" pitchFamily="50" charset="-128"/>
              </a:rPr>
              <a:t>4</a:t>
            </a:r>
            <a:r>
              <a:rPr lang="ja-JP" altLang="en-US" sz="2800" dirty="0" smtClean="0">
                <a:latin typeface="ＭＳ Ｐゴシック" pitchFamily="50" charset="-128"/>
                <a:ea typeface="ＭＳ Ｐゴシック" pitchFamily="50" charset="-128"/>
              </a:rPr>
              <a:t>）年齢別消費者相談の割合</a:t>
            </a:r>
            <a:endParaRPr lang="ja-JP" altLang="en-US" sz="2800" dirty="0">
              <a:latin typeface="ＭＳ Ｐゴシック" pitchFamily="50" charset="-128"/>
              <a:ea typeface="ＭＳ Ｐゴシック" pitchFamily="50" charset="-128"/>
            </a:endParaRPr>
          </a:p>
        </p:txBody>
      </p:sp>
      <p:sp>
        <p:nvSpPr>
          <p:cNvPr id="10" name="正方形/長方形 9"/>
          <p:cNvSpPr/>
          <p:nvPr/>
        </p:nvSpPr>
        <p:spPr>
          <a:xfrm>
            <a:off x="955720" y="6304350"/>
            <a:ext cx="6433371" cy="332399"/>
          </a:xfrm>
          <a:prstGeom prst="rect">
            <a:avLst/>
          </a:prstGeom>
        </p:spPr>
        <p:txBody>
          <a:bodyPr wrap="square">
            <a:spAutoFit/>
          </a:bodyPr>
          <a:lstStyle/>
          <a:p>
            <a:r>
              <a:rPr lang="ja-JP" altLang="en-US" sz="1300" dirty="0" smtClean="0">
                <a:latin typeface="ＭＳ Ｐゴシック" pitchFamily="50" charset="-128"/>
                <a:ea typeface="ＭＳ Ｐゴシック" pitchFamily="50" charset="-128"/>
              </a:rPr>
              <a:t>（出所）消費者庁「平成</a:t>
            </a:r>
            <a:r>
              <a:rPr lang="en-US" altLang="ja-JP" sz="1300" dirty="0">
                <a:latin typeface="ＭＳ Ｐゴシック" pitchFamily="50" charset="-128"/>
                <a:ea typeface="ＭＳ Ｐゴシック" pitchFamily="50" charset="-128"/>
              </a:rPr>
              <a:t>28</a:t>
            </a:r>
            <a:r>
              <a:rPr lang="ja-JP" altLang="en-US" sz="1300" dirty="0">
                <a:latin typeface="ＭＳ Ｐゴシック" pitchFamily="50" charset="-128"/>
                <a:ea typeface="ＭＳ Ｐゴシック" pitchFamily="50" charset="-128"/>
              </a:rPr>
              <a:t>年版消費者</a:t>
            </a:r>
            <a:r>
              <a:rPr lang="ja-JP" altLang="en-US" sz="1300" dirty="0" smtClean="0">
                <a:latin typeface="ＭＳ Ｐゴシック" pitchFamily="50" charset="-128"/>
                <a:ea typeface="ＭＳ Ｐゴシック" pitchFamily="50" charset="-128"/>
              </a:rPr>
              <a:t>白書」をもとに東京都金融広報委員会作成</a:t>
            </a:r>
            <a:endParaRPr lang="en-US" altLang="ja-JP" sz="1300" dirty="0" smtClean="0">
              <a:latin typeface="ＭＳ Ｐゴシック" pitchFamily="50" charset="-128"/>
              <a:ea typeface="ＭＳ Ｐゴシック" pitchFamily="50" charset="-128"/>
            </a:endParaRPr>
          </a:p>
        </p:txBody>
      </p:sp>
      <p:sp>
        <p:nvSpPr>
          <p:cNvPr id="11" name="テキスト ボックス 10"/>
          <p:cNvSpPr txBox="1"/>
          <p:nvPr/>
        </p:nvSpPr>
        <p:spPr>
          <a:xfrm>
            <a:off x="378691" y="877230"/>
            <a:ext cx="8289778" cy="892552"/>
          </a:xfrm>
          <a:prstGeom prst="rect">
            <a:avLst/>
          </a:prstGeom>
          <a:ln w="19050">
            <a:noFill/>
          </a:ln>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lnSpc>
                <a:spcPct val="100000"/>
              </a:lnSpc>
              <a:spcBef>
                <a:spcPts val="0"/>
              </a:spcBef>
              <a:spcAft>
                <a:spcPts val="0"/>
              </a:spcAft>
              <a:buFont typeface="Wingdings" pitchFamily="2" charset="2"/>
              <a:buChar char="l"/>
            </a:pPr>
            <a:r>
              <a:rPr kumimoji="1" lang="ja-JP" altLang="en-US" sz="2600" dirty="0" smtClean="0">
                <a:latin typeface="ＭＳ Ｐゴシック" pitchFamily="50" charset="-128"/>
                <a:ea typeface="ＭＳ Ｐゴシック" pitchFamily="50" charset="-128"/>
              </a:rPr>
              <a:t>未成年を理由とする契約の取消ができなくなる「</a:t>
            </a:r>
            <a:r>
              <a:rPr kumimoji="1" lang="en-US" altLang="ja-JP" sz="2600" dirty="0" smtClean="0">
                <a:latin typeface="ＭＳ Ｐゴシック" pitchFamily="50" charset="-128"/>
                <a:ea typeface="ＭＳ Ｐゴシック" pitchFamily="50" charset="-128"/>
              </a:rPr>
              <a:t>20</a:t>
            </a:r>
            <a:r>
              <a:rPr kumimoji="1" lang="ja-JP" altLang="en-US" sz="2600" dirty="0" smtClean="0">
                <a:latin typeface="ＭＳ Ｐゴシック" pitchFamily="50" charset="-128"/>
                <a:ea typeface="ＭＳ Ｐゴシック" pitchFamily="50" charset="-128"/>
              </a:rPr>
              <a:t>歳代」から相談が増加する。</a:t>
            </a:r>
            <a:endParaRPr kumimoji="1" lang="ja-JP" altLang="en-US" sz="26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2888003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C721EF3B-8582-4A02-A82B-11DAB0CE9406}" type="slidenum">
              <a:rPr lang="ja-JP" altLang="en-US" smtClean="0"/>
              <a:pPr>
                <a:defRPr/>
              </a:pPr>
              <a:t>8</a:t>
            </a:fld>
            <a:endParaRPr lang="en-US" altLang="ja-JP" dirty="0"/>
          </a:p>
        </p:txBody>
      </p:sp>
      <p:graphicFrame>
        <p:nvGraphicFramePr>
          <p:cNvPr id="20" name="グラフ 19"/>
          <p:cNvGraphicFramePr/>
          <p:nvPr>
            <p:extLst>
              <p:ext uri="{D42A27DB-BD31-4B8C-83A1-F6EECF244321}">
                <p14:modId xmlns:p14="http://schemas.microsoft.com/office/powerpoint/2010/main" val="3195544765"/>
              </p:ext>
            </p:extLst>
          </p:nvPr>
        </p:nvGraphicFramePr>
        <p:xfrm>
          <a:off x="853601" y="1736436"/>
          <a:ext cx="7134131" cy="4300667"/>
        </p:xfrm>
        <a:graphic>
          <a:graphicData uri="http://schemas.openxmlformats.org/drawingml/2006/chart">
            <c:chart xmlns:c="http://schemas.openxmlformats.org/drawingml/2006/chart" xmlns:r="http://schemas.openxmlformats.org/officeDocument/2006/relationships" r:id="rId3"/>
          </a:graphicData>
        </a:graphic>
      </p:graphicFrame>
      <p:sp>
        <p:nvSpPr>
          <p:cNvPr id="6" name="正方形/長方形 5"/>
          <p:cNvSpPr/>
          <p:nvPr/>
        </p:nvSpPr>
        <p:spPr>
          <a:xfrm>
            <a:off x="236452" y="354820"/>
            <a:ext cx="8630459" cy="609398"/>
          </a:xfrm>
          <a:prstGeom prst="rect">
            <a:avLst/>
          </a:prstGeom>
        </p:spPr>
        <p:txBody>
          <a:bodyPr wrap="square">
            <a:spAutoFit/>
          </a:bodyPr>
          <a:lstStyle/>
          <a:p>
            <a:pPr marL="0" indent="0">
              <a:buNone/>
            </a:pPr>
            <a:r>
              <a:rPr lang="ja-JP" altLang="en-US" sz="2800" dirty="0" smtClean="0">
                <a:latin typeface="ＭＳ Ｐゴシック" pitchFamily="50" charset="-128"/>
                <a:ea typeface="ＭＳ Ｐゴシック" pitchFamily="50" charset="-128"/>
              </a:rPr>
              <a:t>（</a:t>
            </a:r>
            <a:r>
              <a:rPr lang="en-US" altLang="ja-JP" sz="2800" dirty="0" smtClean="0">
                <a:latin typeface="ＭＳ Ｐゴシック" pitchFamily="50" charset="-128"/>
                <a:ea typeface="ＭＳ Ｐゴシック" pitchFamily="50" charset="-128"/>
              </a:rPr>
              <a:t>5</a:t>
            </a:r>
            <a:r>
              <a:rPr lang="ja-JP" altLang="en-US" sz="2800" dirty="0" smtClean="0">
                <a:latin typeface="ＭＳ Ｐゴシック" pitchFamily="50" charset="-128"/>
                <a:ea typeface="ＭＳ Ｐゴシック" pitchFamily="50" charset="-128"/>
              </a:rPr>
              <a:t>）販売購入形態別の相談件数割合の推移（</a:t>
            </a:r>
            <a:r>
              <a:rPr lang="en-US" altLang="ja-JP" sz="2800" dirty="0" smtClean="0">
                <a:latin typeface="ＭＳ Ｐゴシック" pitchFamily="50" charset="-128"/>
                <a:ea typeface="ＭＳ Ｐゴシック" pitchFamily="50" charset="-128"/>
              </a:rPr>
              <a:t>65</a:t>
            </a:r>
            <a:r>
              <a:rPr lang="ja-JP" altLang="en-US" sz="2800" dirty="0" smtClean="0">
                <a:latin typeface="ＭＳ Ｐゴシック" pitchFamily="50" charset="-128"/>
                <a:ea typeface="ＭＳ Ｐゴシック" pitchFamily="50" charset="-128"/>
              </a:rPr>
              <a:t>歳未満）</a:t>
            </a:r>
            <a:endParaRPr lang="ja-JP" altLang="en-US" sz="2800" dirty="0">
              <a:latin typeface="ＭＳ Ｐゴシック" pitchFamily="50" charset="-128"/>
              <a:ea typeface="ＭＳ Ｐゴシック" pitchFamily="50" charset="-128"/>
            </a:endParaRPr>
          </a:p>
        </p:txBody>
      </p:sp>
      <p:sp>
        <p:nvSpPr>
          <p:cNvPr id="7" name="テキスト ボックス 6"/>
          <p:cNvSpPr txBox="1"/>
          <p:nvPr/>
        </p:nvSpPr>
        <p:spPr>
          <a:xfrm>
            <a:off x="523032" y="1027704"/>
            <a:ext cx="8289778" cy="492443"/>
          </a:xfrm>
          <a:prstGeom prst="rect">
            <a:avLst/>
          </a:prstGeom>
          <a:ln w="19050">
            <a:noFill/>
          </a:ln>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lnSpc>
                <a:spcPct val="100000"/>
              </a:lnSpc>
              <a:spcBef>
                <a:spcPts val="0"/>
              </a:spcBef>
              <a:spcAft>
                <a:spcPts val="0"/>
              </a:spcAft>
              <a:buFont typeface="Wingdings" pitchFamily="2" charset="2"/>
              <a:buChar char="l"/>
            </a:pPr>
            <a:r>
              <a:rPr kumimoji="1" lang="ja-JP" altLang="en-US" sz="2600" dirty="0" smtClean="0">
                <a:latin typeface="ＭＳ Ｐゴシック" pitchFamily="50" charset="-128"/>
                <a:ea typeface="ＭＳ Ｐゴシック" pitchFamily="50" charset="-128"/>
              </a:rPr>
              <a:t>インターネット通販にかかる相談割合が増加している。</a:t>
            </a:r>
            <a:endParaRPr kumimoji="1" lang="ja-JP" altLang="en-US" sz="2600" dirty="0">
              <a:latin typeface="ＭＳ Ｐゴシック" pitchFamily="50" charset="-128"/>
              <a:ea typeface="ＭＳ Ｐゴシック" pitchFamily="50" charset="-128"/>
            </a:endParaRPr>
          </a:p>
        </p:txBody>
      </p:sp>
      <p:sp>
        <p:nvSpPr>
          <p:cNvPr id="8" name="テキスト ボックス 7"/>
          <p:cNvSpPr txBox="1"/>
          <p:nvPr/>
        </p:nvSpPr>
        <p:spPr>
          <a:xfrm>
            <a:off x="1399310" y="6186111"/>
            <a:ext cx="3185487" cy="300531"/>
          </a:xfrm>
          <a:prstGeom prst="rect">
            <a:avLst/>
          </a:prstGeom>
          <a:noFill/>
        </p:spPr>
        <p:txBody>
          <a:bodyPr wrap="none" rtlCol="0">
            <a:spAutoFit/>
          </a:bodyPr>
          <a:lstStyle/>
          <a:p>
            <a:r>
              <a:rPr kumimoji="1" lang="ja-JP" altLang="en-US" sz="1300" dirty="0" smtClean="0">
                <a:latin typeface="ＭＳ Ｐゴシック" pitchFamily="50" charset="-128"/>
                <a:ea typeface="ＭＳ Ｐゴシック" pitchFamily="50" charset="-128"/>
              </a:rPr>
              <a:t>（出典）消費者庁「平成</a:t>
            </a:r>
            <a:r>
              <a:rPr kumimoji="1" lang="en-US" altLang="ja-JP" sz="1300" dirty="0" smtClean="0">
                <a:latin typeface="ＭＳ Ｐゴシック" pitchFamily="50" charset="-128"/>
                <a:ea typeface="ＭＳ Ｐゴシック" pitchFamily="50" charset="-128"/>
              </a:rPr>
              <a:t>28</a:t>
            </a:r>
            <a:r>
              <a:rPr kumimoji="1" lang="ja-JP" altLang="en-US" sz="1300" dirty="0" smtClean="0">
                <a:latin typeface="ＭＳ Ｐゴシック" pitchFamily="50" charset="-128"/>
                <a:ea typeface="ＭＳ Ｐゴシック" pitchFamily="50" charset="-128"/>
              </a:rPr>
              <a:t>年版消費者白書」</a:t>
            </a:r>
            <a:endParaRPr kumimoji="1" lang="ja-JP" altLang="en-US" sz="13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398768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3934964958"/>
              </p:ext>
            </p:extLst>
          </p:nvPr>
        </p:nvGraphicFramePr>
        <p:xfrm>
          <a:off x="629515" y="2355910"/>
          <a:ext cx="8076811" cy="3667318"/>
        </p:xfrm>
        <a:graphic>
          <a:graphicData uri="http://schemas.openxmlformats.org/drawingml/2006/table">
            <a:tbl>
              <a:tblPr firstRow="1" bandRow="1">
                <a:tableStyleId>{5940675A-B579-460E-94D1-54222C63F5DA}</a:tableStyleId>
              </a:tblPr>
              <a:tblGrid>
                <a:gridCol w="857540"/>
                <a:gridCol w="2530763"/>
                <a:gridCol w="924053"/>
                <a:gridCol w="2809837"/>
                <a:gridCol w="954618"/>
              </a:tblGrid>
              <a:tr h="552334">
                <a:tc rowSpan="2">
                  <a:txBody>
                    <a:bodyPr/>
                    <a:lstStyle/>
                    <a:p>
                      <a:pPr algn="ctr"/>
                      <a:r>
                        <a:rPr kumimoji="1" lang="ja-JP" altLang="en-US" sz="1800" dirty="0" smtClean="0"/>
                        <a:t>順位</a:t>
                      </a:r>
                      <a:endParaRPr kumimoji="1" lang="ja-JP" altLang="en-US" sz="1800" dirty="0"/>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accent1">
                        <a:lumMod val="40000"/>
                        <a:lumOff val="60000"/>
                      </a:schemeClr>
                    </a:solidFill>
                  </a:tcPr>
                </a:tc>
                <a:tc gridSpan="2">
                  <a:txBody>
                    <a:bodyPr/>
                    <a:lstStyle/>
                    <a:p>
                      <a:pPr algn="ctr"/>
                      <a:r>
                        <a:rPr kumimoji="1" lang="ja-JP" altLang="en-US" sz="1800" dirty="0" smtClean="0"/>
                        <a:t>　</a:t>
                      </a:r>
                      <a:r>
                        <a:rPr kumimoji="1" lang="en-US" altLang="ja-JP" sz="1800" dirty="0" smtClean="0"/>
                        <a:t>20</a:t>
                      </a:r>
                      <a:r>
                        <a:rPr kumimoji="1" lang="ja-JP" altLang="en-US" sz="1800" dirty="0" smtClean="0"/>
                        <a:t>歳未満</a:t>
                      </a:r>
                      <a:endParaRPr kumimoji="1" lang="ja-JP" altLang="en-US" sz="1800" dirty="0"/>
                    </a:p>
                  </a:txBody>
                  <a:tcPr anchor="ctr">
                    <a:lnT w="28575" cap="flat" cmpd="sng" algn="ctr">
                      <a:solidFill>
                        <a:schemeClr val="tx1"/>
                      </a:solidFill>
                      <a:prstDash val="solid"/>
                      <a:round/>
                      <a:headEnd type="none" w="med" len="med"/>
                      <a:tailEnd type="none" w="med" len="med"/>
                    </a:lnT>
                    <a:solidFill>
                      <a:schemeClr val="accent1">
                        <a:lumMod val="40000"/>
                        <a:lumOff val="60000"/>
                      </a:schemeClr>
                    </a:solidFill>
                  </a:tcPr>
                </a:tc>
                <a:tc hMerge="1">
                  <a:txBody>
                    <a:bodyPr/>
                    <a:lstStyle/>
                    <a:p>
                      <a:endParaRPr kumimoji="1" lang="ja-JP" altLang="en-US" dirty="0"/>
                    </a:p>
                  </a:txBody>
                  <a:tcPr/>
                </a:tc>
                <a:tc gridSpan="2">
                  <a:txBody>
                    <a:bodyPr/>
                    <a:lstStyle/>
                    <a:p>
                      <a:pPr algn="ctr"/>
                      <a:r>
                        <a:rPr kumimoji="1" lang="en-US" altLang="ja-JP" sz="1800" dirty="0" smtClean="0"/>
                        <a:t>20</a:t>
                      </a:r>
                      <a:r>
                        <a:rPr kumimoji="1" lang="ja-JP" altLang="en-US" sz="1800" dirty="0" smtClean="0"/>
                        <a:t>歳代</a:t>
                      </a:r>
                      <a:endParaRPr kumimoji="1" lang="ja-JP" altLang="en-US" sz="1800" dirty="0"/>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1">
                        <a:lumMod val="40000"/>
                        <a:lumOff val="60000"/>
                      </a:schemeClr>
                    </a:solidFill>
                  </a:tcPr>
                </a:tc>
                <a:tc hMerge="1">
                  <a:txBody>
                    <a:bodyPr/>
                    <a:lstStyle/>
                    <a:p>
                      <a:endParaRPr kumimoji="1" lang="ja-JP" altLang="en-US" dirty="0"/>
                    </a:p>
                  </a:txBody>
                  <a:tcPr/>
                </a:tc>
              </a:tr>
              <a:tr h="519164">
                <a:tc vMerge="1">
                  <a:txBody>
                    <a:bodyPr/>
                    <a:lstStyle/>
                    <a:p>
                      <a:endParaRPr kumimoji="1" lang="ja-JP" altLang="en-US" dirty="0"/>
                    </a:p>
                  </a:txBody>
                  <a:tcPr/>
                </a:tc>
                <a:tc>
                  <a:txBody>
                    <a:bodyPr/>
                    <a:lstStyle/>
                    <a:p>
                      <a:pPr algn="ctr"/>
                      <a:r>
                        <a:rPr kumimoji="1" lang="ja-JP" altLang="en-US" sz="1800" dirty="0" smtClean="0"/>
                        <a:t>商品・サービス</a:t>
                      </a:r>
                      <a:endParaRPr kumimoji="1" lang="ja-JP" altLang="en-US" sz="1800" dirty="0"/>
                    </a:p>
                  </a:txBody>
                  <a:tcPr anchor="ctr">
                    <a:solidFill>
                      <a:schemeClr val="accent1">
                        <a:lumMod val="40000"/>
                        <a:lumOff val="60000"/>
                      </a:schemeClr>
                    </a:solidFill>
                  </a:tcPr>
                </a:tc>
                <a:tc>
                  <a:txBody>
                    <a:bodyPr/>
                    <a:lstStyle/>
                    <a:p>
                      <a:pPr algn="ctr"/>
                      <a:r>
                        <a:rPr kumimoji="1" lang="ja-JP" altLang="en-US" sz="1800" dirty="0" smtClean="0"/>
                        <a:t>件数</a:t>
                      </a:r>
                      <a:endParaRPr kumimoji="1" lang="ja-JP" altLang="en-US" sz="1800" dirty="0"/>
                    </a:p>
                  </a:txBody>
                  <a:tcPr anchor="ct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商品・サービス</a:t>
                      </a:r>
                      <a:endParaRPr kumimoji="1" lang="ja-JP" altLang="en-US" sz="1800" dirty="0"/>
                    </a:p>
                  </a:txBody>
                  <a:tcPr anchor="ctr">
                    <a:solidFill>
                      <a:schemeClr val="accent1">
                        <a:lumMod val="40000"/>
                        <a:lumOff val="60000"/>
                      </a:schemeClr>
                    </a:solidFill>
                  </a:tcPr>
                </a:tc>
                <a:tc>
                  <a:txBody>
                    <a:bodyPr/>
                    <a:lstStyle/>
                    <a:p>
                      <a:pPr algn="ctr"/>
                      <a:r>
                        <a:rPr kumimoji="1" lang="ja-JP" altLang="en-US" sz="1800" dirty="0" smtClean="0"/>
                        <a:t>件数</a:t>
                      </a:r>
                      <a:endParaRPr kumimoji="1" lang="ja-JP" altLang="en-US" sz="1800" dirty="0"/>
                    </a:p>
                  </a:txBody>
                  <a:tcPr anchor="ctr">
                    <a:lnR w="28575" cap="flat" cmpd="sng" algn="ctr">
                      <a:solidFill>
                        <a:schemeClr val="tx1"/>
                      </a:solidFill>
                      <a:prstDash val="solid"/>
                      <a:round/>
                      <a:headEnd type="none" w="med" len="med"/>
                      <a:tailEnd type="none" w="med" len="med"/>
                    </a:lnR>
                    <a:solidFill>
                      <a:schemeClr val="accent1">
                        <a:lumMod val="40000"/>
                        <a:lumOff val="60000"/>
                      </a:schemeClr>
                    </a:solidFill>
                  </a:tcPr>
                </a:tc>
              </a:tr>
              <a:tr h="519164">
                <a:tc>
                  <a:txBody>
                    <a:bodyPr/>
                    <a:lstStyle/>
                    <a:p>
                      <a:pPr algn="ctr"/>
                      <a:r>
                        <a:rPr kumimoji="1" lang="ja-JP" altLang="en-US" sz="1800" dirty="0" smtClean="0"/>
                        <a:t>１</a:t>
                      </a:r>
                      <a:endParaRPr kumimoji="1" lang="ja-JP" altLang="en-US" sz="1800" dirty="0"/>
                    </a:p>
                  </a:txBody>
                  <a:tcPr anchor="ctr">
                    <a:lnL w="28575" cap="flat" cmpd="sng" algn="ctr">
                      <a:solidFill>
                        <a:schemeClr val="tx1"/>
                      </a:solidFill>
                      <a:prstDash val="solid"/>
                      <a:round/>
                      <a:headEnd type="none" w="med" len="med"/>
                      <a:tailEnd type="none" w="med" len="med"/>
                    </a:lnL>
                  </a:tcPr>
                </a:tc>
                <a:tc>
                  <a:txBody>
                    <a:bodyPr/>
                    <a:lstStyle/>
                    <a:p>
                      <a:pPr algn="l"/>
                      <a:r>
                        <a:rPr kumimoji="1" lang="ja-JP" altLang="en-US" sz="1800" dirty="0" smtClean="0"/>
                        <a:t>デジタルコンテンツ</a:t>
                      </a:r>
                      <a:endParaRPr kumimoji="1" lang="ja-JP" altLang="en-US" sz="1800" dirty="0"/>
                    </a:p>
                  </a:txBody>
                  <a:tcPr anchor="ctr"/>
                </a:tc>
                <a:tc>
                  <a:txBody>
                    <a:bodyPr/>
                    <a:lstStyle/>
                    <a:p>
                      <a:pPr algn="r"/>
                      <a:r>
                        <a:rPr kumimoji="1" lang="en-US" altLang="ja-JP" sz="1800" dirty="0" smtClean="0"/>
                        <a:t>14,997</a:t>
                      </a:r>
                      <a:endParaRPr kumimoji="1" lang="ja-JP" altLang="en-US" sz="1800" dirty="0"/>
                    </a:p>
                  </a:txBody>
                  <a:tcPr anchor="ctr"/>
                </a:tc>
                <a:tc>
                  <a:txBody>
                    <a:bodyPr/>
                    <a:lstStyle/>
                    <a:p>
                      <a:pPr algn="l"/>
                      <a:r>
                        <a:rPr kumimoji="1" lang="ja-JP" altLang="en-US" sz="1800" dirty="0" smtClean="0"/>
                        <a:t>デジタルコンテンツ</a:t>
                      </a:r>
                      <a:endParaRPr kumimoji="1" lang="ja-JP" altLang="en-US" sz="1800" dirty="0"/>
                    </a:p>
                  </a:txBody>
                  <a:tcPr anchor="ctr"/>
                </a:tc>
                <a:tc>
                  <a:txBody>
                    <a:bodyPr/>
                    <a:lstStyle/>
                    <a:p>
                      <a:pPr algn="r"/>
                      <a:r>
                        <a:rPr kumimoji="1" lang="en-US" altLang="ja-JP" sz="1800" dirty="0" smtClean="0"/>
                        <a:t>19,243</a:t>
                      </a:r>
                      <a:endParaRPr kumimoji="1" lang="ja-JP" altLang="en-US" sz="1800" dirty="0"/>
                    </a:p>
                  </a:txBody>
                  <a:tcPr anchor="ctr">
                    <a:lnR w="28575" cap="flat" cmpd="sng" algn="ctr">
                      <a:solidFill>
                        <a:schemeClr val="tx1"/>
                      </a:solidFill>
                      <a:prstDash val="solid"/>
                      <a:round/>
                      <a:headEnd type="none" w="med" len="med"/>
                      <a:tailEnd type="none" w="med" len="med"/>
                    </a:lnR>
                  </a:tcPr>
                </a:tc>
              </a:tr>
              <a:tr h="519164">
                <a:tc>
                  <a:txBody>
                    <a:bodyPr/>
                    <a:lstStyle/>
                    <a:p>
                      <a:pPr algn="ctr"/>
                      <a:r>
                        <a:rPr kumimoji="1" lang="ja-JP" altLang="en-US" sz="1800" dirty="0" smtClean="0"/>
                        <a:t>２</a:t>
                      </a:r>
                      <a:endParaRPr kumimoji="1" lang="ja-JP" altLang="en-US" sz="1800" dirty="0"/>
                    </a:p>
                  </a:txBody>
                  <a:tcPr anchor="ctr">
                    <a:lnL w="28575" cap="flat" cmpd="sng" algn="ctr">
                      <a:solidFill>
                        <a:schemeClr val="tx1"/>
                      </a:solidFill>
                      <a:prstDash val="solid"/>
                      <a:round/>
                      <a:headEnd type="none" w="med" len="med"/>
                      <a:tailEnd type="none" w="med" len="med"/>
                    </a:lnL>
                  </a:tcPr>
                </a:tc>
                <a:tc>
                  <a:txBody>
                    <a:bodyPr/>
                    <a:lstStyle/>
                    <a:p>
                      <a:pPr algn="l"/>
                      <a:r>
                        <a:rPr kumimoji="1" lang="ja-JP" altLang="en-US" sz="1800" dirty="0" smtClean="0"/>
                        <a:t>他の健康食品</a:t>
                      </a:r>
                      <a:endParaRPr kumimoji="1" lang="ja-JP" altLang="en-US" sz="1800" dirty="0"/>
                    </a:p>
                  </a:txBody>
                  <a:tcPr anchor="ctr"/>
                </a:tc>
                <a:tc>
                  <a:txBody>
                    <a:bodyPr/>
                    <a:lstStyle/>
                    <a:p>
                      <a:pPr algn="r"/>
                      <a:r>
                        <a:rPr kumimoji="1" lang="en-US" altLang="ja-JP" sz="1800" dirty="0" smtClean="0"/>
                        <a:t>805</a:t>
                      </a:r>
                      <a:endParaRPr kumimoji="1" lang="ja-JP" altLang="en-US" sz="1800" dirty="0"/>
                    </a:p>
                  </a:txBody>
                  <a:tcPr anchor="ctr"/>
                </a:tc>
                <a:tc>
                  <a:txBody>
                    <a:bodyPr/>
                    <a:lstStyle/>
                    <a:p>
                      <a:pPr algn="l"/>
                      <a:r>
                        <a:rPr kumimoji="1" lang="ja-JP" altLang="en-US" sz="1800" dirty="0" smtClean="0"/>
                        <a:t>不動産賃借</a:t>
                      </a:r>
                      <a:endParaRPr kumimoji="1" lang="ja-JP" altLang="en-US" sz="1800" dirty="0"/>
                    </a:p>
                  </a:txBody>
                  <a:tcPr anchor="ctr"/>
                </a:tc>
                <a:tc>
                  <a:txBody>
                    <a:bodyPr/>
                    <a:lstStyle/>
                    <a:p>
                      <a:pPr algn="r"/>
                      <a:r>
                        <a:rPr kumimoji="1" lang="en-US" altLang="ja-JP" sz="1800" dirty="0" smtClean="0"/>
                        <a:t>5,745</a:t>
                      </a:r>
                    </a:p>
                  </a:txBody>
                  <a:tcPr anchor="ctr">
                    <a:lnR w="28575" cap="flat" cmpd="sng" algn="ctr">
                      <a:solidFill>
                        <a:schemeClr val="tx1"/>
                      </a:solidFill>
                      <a:prstDash val="solid"/>
                      <a:round/>
                      <a:headEnd type="none" w="med" len="med"/>
                      <a:tailEnd type="none" w="med" len="med"/>
                    </a:lnR>
                  </a:tcPr>
                </a:tc>
              </a:tr>
              <a:tr h="519164">
                <a:tc>
                  <a:txBody>
                    <a:bodyPr/>
                    <a:lstStyle/>
                    <a:p>
                      <a:pPr algn="ctr"/>
                      <a:r>
                        <a:rPr kumimoji="1" lang="ja-JP" altLang="en-US" sz="1800" dirty="0" smtClean="0"/>
                        <a:t>３</a:t>
                      </a:r>
                      <a:endParaRPr kumimoji="1" lang="ja-JP" altLang="en-US" sz="1800" dirty="0"/>
                    </a:p>
                  </a:txBody>
                  <a:tcPr anchor="ctr">
                    <a:lnL w="28575" cap="flat" cmpd="sng" algn="ctr">
                      <a:solidFill>
                        <a:schemeClr val="tx1"/>
                      </a:solidFill>
                      <a:prstDash val="solid"/>
                      <a:round/>
                      <a:headEnd type="none" w="med" len="med"/>
                      <a:tailEnd type="none" w="med" len="med"/>
                    </a:lnL>
                  </a:tcPr>
                </a:tc>
                <a:tc>
                  <a:txBody>
                    <a:bodyPr/>
                    <a:lstStyle/>
                    <a:p>
                      <a:pPr algn="l"/>
                      <a:r>
                        <a:rPr kumimoji="1" lang="ja-JP" altLang="en-US" sz="1800" dirty="0" smtClean="0"/>
                        <a:t>テレビ放送サービス</a:t>
                      </a:r>
                      <a:endParaRPr kumimoji="1" lang="ja-JP" altLang="en-US" sz="1800" dirty="0"/>
                    </a:p>
                  </a:txBody>
                  <a:tcPr anchor="ctr"/>
                </a:tc>
                <a:tc>
                  <a:txBody>
                    <a:bodyPr/>
                    <a:lstStyle/>
                    <a:p>
                      <a:pPr algn="r"/>
                      <a:r>
                        <a:rPr kumimoji="1" lang="en-US" altLang="ja-JP" sz="1800" dirty="0" smtClean="0"/>
                        <a:t>797</a:t>
                      </a:r>
                      <a:endParaRPr kumimoji="1" lang="ja-JP" altLang="en-US" sz="1800" dirty="0"/>
                    </a:p>
                  </a:txBody>
                  <a:tcPr anchor="ctr"/>
                </a:tc>
                <a:tc>
                  <a:txBody>
                    <a:bodyPr/>
                    <a:lstStyle/>
                    <a:p>
                      <a:pPr algn="l"/>
                      <a:r>
                        <a:rPr kumimoji="1" lang="ja-JP" altLang="en-US" sz="1800" dirty="0" smtClean="0"/>
                        <a:t>エステティックサービス</a:t>
                      </a:r>
                      <a:endParaRPr kumimoji="1" lang="ja-JP" altLang="en-US" sz="1800" dirty="0"/>
                    </a:p>
                  </a:txBody>
                  <a:tcPr anchor="ctr"/>
                </a:tc>
                <a:tc>
                  <a:txBody>
                    <a:bodyPr/>
                    <a:lstStyle/>
                    <a:p>
                      <a:pPr algn="r"/>
                      <a:r>
                        <a:rPr kumimoji="1" lang="en-US" altLang="ja-JP" sz="1800" dirty="0" smtClean="0"/>
                        <a:t>3,466</a:t>
                      </a:r>
                      <a:endParaRPr kumimoji="1" lang="ja-JP" altLang="en-US" sz="1800" dirty="0"/>
                    </a:p>
                  </a:txBody>
                  <a:tcPr anchor="ctr">
                    <a:lnR w="28575" cap="flat" cmpd="sng" algn="ctr">
                      <a:solidFill>
                        <a:schemeClr val="tx1"/>
                      </a:solidFill>
                      <a:prstDash val="solid"/>
                      <a:round/>
                      <a:headEnd type="none" w="med" len="med"/>
                      <a:tailEnd type="none" w="med" len="med"/>
                    </a:lnR>
                  </a:tcPr>
                </a:tc>
              </a:tr>
              <a:tr h="519164">
                <a:tc>
                  <a:txBody>
                    <a:bodyPr/>
                    <a:lstStyle/>
                    <a:p>
                      <a:pPr algn="ctr"/>
                      <a:r>
                        <a:rPr kumimoji="1" lang="ja-JP" altLang="en-US" sz="1800" dirty="0" smtClean="0"/>
                        <a:t>４</a:t>
                      </a:r>
                      <a:endParaRPr kumimoji="1" lang="ja-JP" altLang="en-US" sz="1800" dirty="0"/>
                    </a:p>
                  </a:txBody>
                  <a:tcPr anchor="ctr">
                    <a:lnL w="28575" cap="flat" cmpd="sng" algn="ctr">
                      <a:solidFill>
                        <a:schemeClr val="tx1"/>
                      </a:solidFill>
                      <a:prstDash val="solid"/>
                      <a:round/>
                      <a:headEnd type="none" w="med" len="med"/>
                      <a:tailEnd type="none" w="med" len="med"/>
                    </a:lnL>
                  </a:tcPr>
                </a:tc>
                <a:tc>
                  <a:txBody>
                    <a:bodyPr/>
                    <a:lstStyle/>
                    <a:p>
                      <a:pPr algn="l"/>
                      <a:r>
                        <a:rPr kumimoji="1" lang="ja-JP" altLang="en-US" sz="1800" dirty="0" smtClean="0"/>
                        <a:t>商品一般</a:t>
                      </a:r>
                      <a:endParaRPr kumimoji="1" lang="ja-JP" altLang="en-US" sz="1800" dirty="0"/>
                    </a:p>
                  </a:txBody>
                  <a:tcPr anchor="ctr"/>
                </a:tc>
                <a:tc>
                  <a:txBody>
                    <a:bodyPr/>
                    <a:lstStyle/>
                    <a:p>
                      <a:pPr algn="r"/>
                      <a:r>
                        <a:rPr kumimoji="1" lang="en-US" altLang="ja-JP" sz="1800" dirty="0" smtClean="0"/>
                        <a:t>400</a:t>
                      </a:r>
                      <a:endParaRPr kumimoji="1" lang="ja-JP" altLang="en-US" sz="1800" dirty="0"/>
                    </a:p>
                  </a:txBody>
                  <a:tcPr anchor="ctr"/>
                </a:tc>
                <a:tc>
                  <a:txBody>
                    <a:bodyPr/>
                    <a:lstStyle/>
                    <a:p>
                      <a:pPr algn="l"/>
                      <a:r>
                        <a:rPr kumimoji="1" lang="ja-JP" altLang="en-US" sz="1800" dirty="0" smtClean="0"/>
                        <a:t>フリーローン・サラ金</a:t>
                      </a:r>
                      <a:endParaRPr kumimoji="1" lang="ja-JP" altLang="en-US" sz="1800" dirty="0"/>
                    </a:p>
                  </a:txBody>
                  <a:tcPr anchor="ctr"/>
                </a:tc>
                <a:tc>
                  <a:txBody>
                    <a:bodyPr/>
                    <a:lstStyle/>
                    <a:p>
                      <a:pPr algn="r"/>
                      <a:r>
                        <a:rPr kumimoji="1" lang="en-US" altLang="ja-JP" sz="1800" dirty="0" smtClean="0"/>
                        <a:t>3,107</a:t>
                      </a:r>
                      <a:endParaRPr kumimoji="1" lang="ja-JP" altLang="en-US" sz="1800" dirty="0"/>
                    </a:p>
                  </a:txBody>
                  <a:tcPr anchor="ctr">
                    <a:lnR w="28575" cap="flat" cmpd="sng" algn="ctr">
                      <a:solidFill>
                        <a:schemeClr val="tx1"/>
                      </a:solidFill>
                      <a:prstDash val="solid"/>
                      <a:round/>
                      <a:headEnd type="none" w="med" len="med"/>
                      <a:tailEnd type="none" w="med" len="med"/>
                    </a:lnR>
                  </a:tcPr>
                </a:tc>
              </a:tr>
              <a:tr h="519164">
                <a:tc>
                  <a:txBody>
                    <a:bodyPr/>
                    <a:lstStyle/>
                    <a:p>
                      <a:pPr algn="ctr"/>
                      <a:r>
                        <a:rPr kumimoji="1" lang="ja-JP" altLang="en-US" sz="1800" dirty="0" smtClean="0"/>
                        <a:t>５</a:t>
                      </a:r>
                      <a:endParaRPr kumimoji="1" lang="ja-JP" altLang="en-US" sz="1800" dirty="0"/>
                    </a:p>
                  </a:txBody>
                  <a:tcPr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algn="l"/>
                      <a:r>
                        <a:rPr kumimoji="1" lang="ja-JP" altLang="en-US" sz="1800" dirty="0" smtClean="0"/>
                        <a:t>不動産賃借</a:t>
                      </a:r>
                      <a:endParaRPr kumimoji="1" lang="ja-JP" altLang="en-US" sz="1800" dirty="0"/>
                    </a:p>
                  </a:txBody>
                  <a:tcPr anchor="ctr">
                    <a:lnB w="28575" cap="flat" cmpd="sng" algn="ctr">
                      <a:solidFill>
                        <a:schemeClr val="tx1"/>
                      </a:solidFill>
                      <a:prstDash val="solid"/>
                      <a:round/>
                      <a:headEnd type="none" w="med" len="med"/>
                      <a:tailEnd type="none" w="med" len="med"/>
                    </a:lnB>
                  </a:tcPr>
                </a:tc>
                <a:tc>
                  <a:txBody>
                    <a:bodyPr/>
                    <a:lstStyle/>
                    <a:p>
                      <a:pPr algn="r"/>
                      <a:r>
                        <a:rPr kumimoji="1" lang="en-US" altLang="ja-JP" sz="1800" dirty="0" smtClean="0"/>
                        <a:t>320</a:t>
                      </a:r>
                      <a:endParaRPr kumimoji="1" lang="ja-JP" altLang="en-US" sz="1800" dirty="0"/>
                    </a:p>
                  </a:txBody>
                  <a:tcPr anchor="ctr">
                    <a:lnB w="28575" cap="flat" cmpd="sng" algn="ctr">
                      <a:solidFill>
                        <a:schemeClr val="tx1"/>
                      </a:solidFill>
                      <a:prstDash val="solid"/>
                      <a:round/>
                      <a:headEnd type="none" w="med" len="med"/>
                      <a:tailEnd type="none" w="med" len="med"/>
                    </a:lnB>
                  </a:tcPr>
                </a:tc>
                <a:tc>
                  <a:txBody>
                    <a:bodyPr/>
                    <a:lstStyle/>
                    <a:p>
                      <a:pPr algn="l"/>
                      <a:r>
                        <a:rPr kumimoji="1" lang="ja-JP" altLang="en-US" sz="1800" dirty="0" smtClean="0"/>
                        <a:t>インターネット接続回線</a:t>
                      </a:r>
                      <a:endParaRPr kumimoji="1" lang="ja-JP" altLang="en-US" sz="1800" dirty="0"/>
                    </a:p>
                  </a:txBody>
                  <a:tcPr anchor="ctr">
                    <a:lnB w="28575" cap="flat" cmpd="sng" algn="ctr">
                      <a:solidFill>
                        <a:schemeClr val="tx1"/>
                      </a:solidFill>
                      <a:prstDash val="solid"/>
                      <a:round/>
                      <a:headEnd type="none" w="med" len="med"/>
                      <a:tailEnd type="none" w="med" len="med"/>
                    </a:lnB>
                  </a:tcPr>
                </a:tc>
                <a:tc>
                  <a:txBody>
                    <a:bodyPr/>
                    <a:lstStyle/>
                    <a:p>
                      <a:pPr algn="r"/>
                      <a:r>
                        <a:rPr kumimoji="1" lang="en-US" altLang="ja-JP" sz="1800" dirty="0" smtClean="0"/>
                        <a:t>3,040</a:t>
                      </a:r>
                      <a:endParaRPr kumimoji="1" lang="ja-JP" altLang="en-US" sz="1800" dirty="0"/>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bl>
          </a:graphicData>
        </a:graphic>
      </p:graphicFrame>
      <p:sp>
        <p:nvSpPr>
          <p:cNvPr id="4" name="スライド番号プレースホルダー 3"/>
          <p:cNvSpPr>
            <a:spLocks noGrp="1"/>
          </p:cNvSpPr>
          <p:nvPr>
            <p:ph type="sldNum" sz="quarter" idx="12"/>
          </p:nvPr>
        </p:nvSpPr>
        <p:spPr/>
        <p:txBody>
          <a:bodyPr/>
          <a:lstStyle/>
          <a:p>
            <a:pPr>
              <a:defRPr/>
            </a:pPr>
            <a:fld id="{C721EF3B-8582-4A02-A82B-11DAB0CE9406}" type="slidenum">
              <a:rPr lang="ja-JP" altLang="en-US" smtClean="0"/>
              <a:pPr>
                <a:defRPr/>
              </a:pPr>
              <a:t>9</a:t>
            </a:fld>
            <a:endParaRPr lang="en-US" altLang="ja-JP" dirty="0"/>
          </a:p>
        </p:txBody>
      </p:sp>
      <p:sp>
        <p:nvSpPr>
          <p:cNvPr id="7" name="正方形/長方形 6"/>
          <p:cNvSpPr/>
          <p:nvPr/>
        </p:nvSpPr>
        <p:spPr>
          <a:xfrm>
            <a:off x="236452" y="188565"/>
            <a:ext cx="8630459" cy="609398"/>
          </a:xfrm>
          <a:prstGeom prst="rect">
            <a:avLst/>
          </a:prstGeom>
        </p:spPr>
        <p:txBody>
          <a:bodyPr wrap="square">
            <a:spAutoFit/>
          </a:bodyPr>
          <a:lstStyle/>
          <a:p>
            <a:pPr marL="0" indent="0">
              <a:buNone/>
            </a:pPr>
            <a:r>
              <a:rPr lang="ja-JP" altLang="en-US" sz="2800" dirty="0" smtClean="0">
                <a:latin typeface="ＭＳ Ｐゴシック" pitchFamily="50" charset="-128"/>
                <a:ea typeface="ＭＳ Ｐゴシック" pitchFamily="50" charset="-128"/>
              </a:rPr>
              <a:t>（</a:t>
            </a:r>
            <a:r>
              <a:rPr lang="en-US" altLang="ja-JP" sz="2800" dirty="0" smtClean="0">
                <a:latin typeface="ＭＳ Ｐゴシック" pitchFamily="50" charset="-128"/>
                <a:ea typeface="ＭＳ Ｐゴシック" pitchFamily="50" charset="-128"/>
              </a:rPr>
              <a:t>6</a:t>
            </a:r>
            <a:r>
              <a:rPr lang="ja-JP" altLang="en-US" sz="2800" dirty="0" smtClean="0">
                <a:latin typeface="ＭＳ Ｐゴシック" pitchFamily="50" charset="-128"/>
                <a:ea typeface="ＭＳ Ｐゴシック" pitchFamily="50" charset="-128"/>
              </a:rPr>
              <a:t>）消費生活相談の多い商品・サービス（</a:t>
            </a:r>
            <a:r>
              <a:rPr lang="en-US" altLang="ja-JP" sz="2800" dirty="0" smtClean="0">
                <a:latin typeface="ＭＳ Ｐゴシック" pitchFamily="50" charset="-128"/>
                <a:ea typeface="ＭＳ Ｐゴシック" pitchFamily="50" charset="-128"/>
              </a:rPr>
              <a:t>2015</a:t>
            </a:r>
            <a:r>
              <a:rPr lang="ja-JP" altLang="en-US" sz="2800" dirty="0" smtClean="0">
                <a:latin typeface="ＭＳ Ｐゴシック" pitchFamily="50" charset="-128"/>
                <a:ea typeface="ＭＳ Ｐゴシック" pitchFamily="50" charset="-128"/>
              </a:rPr>
              <a:t>年度）</a:t>
            </a:r>
            <a:endParaRPr lang="ja-JP" altLang="en-US" sz="2800" dirty="0">
              <a:latin typeface="ＭＳ Ｐゴシック" pitchFamily="50" charset="-128"/>
              <a:ea typeface="ＭＳ Ｐゴシック" pitchFamily="50" charset="-128"/>
            </a:endParaRPr>
          </a:p>
        </p:txBody>
      </p:sp>
      <p:sp>
        <p:nvSpPr>
          <p:cNvPr id="9" name="正方形/長方形 8"/>
          <p:cNvSpPr/>
          <p:nvPr/>
        </p:nvSpPr>
        <p:spPr>
          <a:xfrm>
            <a:off x="687865" y="6041700"/>
            <a:ext cx="6433371" cy="332399"/>
          </a:xfrm>
          <a:prstGeom prst="rect">
            <a:avLst/>
          </a:prstGeom>
        </p:spPr>
        <p:txBody>
          <a:bodyPr wrap="square">
            <a:spAutoFit/>
          </a:bodyPr>
          <a:lstStyle/>
          <a:p>
            <a:r>
              <a:rPr lang="ja-JP" altLang="en-US" sz="1300" dirty="0" smtClean="0">
                <a:latin typeface="ＭＳ Ｐゴシック" pitchFamily="50" charset="-128"/>
                <a:ea typeface="ＭＳ Ｐゴシック" pitchFamily="50" charset="-128"/>
              </a:rPr>
              <a:t>（出所）消費者庁「平成</a:t>
            </a:r>
            <a:r>
              <a:rPr lang="en-US" altLang="ja-JP" sz="1300" dirty="0">
                <a:latin typeface="ＭＳ Ｐゴシック" pitchFamily="50" charset="-128"/>
                <a:ea typeface="ＭＳ Ｐゴシック" pitchFamily="50" charset="-128"/>
              </a:rPr>
              <a:t>28</a:t>
            </a:r>
            <a:r>
              <a:rPr lang="ja-JP" altLang="en-US" sz="1300" dirty="0">
                <a:latin typeface="ＭＳ Ｐゴシック" pitchFamily="50" charset="-128"/>
                <a:ea typeface="ＭＳ Ｐゴシック" pitchFamily="50" charset="-128"/>
              </a:rPr>
              <a:t>年版消費者</a:t>
            </a:r>
            <a:r>
              <a:rPr lang="ja-JP" altLang="en-US" sz="1300" dirty="0" smtClean="0">
                <a:latin typeface="ＭＳ Ｐゴシック" pitchFamily="50" charset="-128"/>
                <a:ea typeface="ＭＳ Ｐゴシック" pitchFamily="50" charset="-128"/>
              </a:rPr>
              <a:t>白書」をもとに東京都金融広報委員会作成</a:t>
            </a:r>
            <a:endParaRPr lang="en-US" altLang="ja-JP" sz="1300" dirty="0" smtClean="0">
              <a:latin typeface="ＭＳ Ｐゴシック" pitchFamily="50" charset="-128"/>
              <a:ea typeface="ＭＳ Ｐゴシック" pitchFamily="50" charset="-128"/>
            </a:endParaRPr>
          </a:p>
        </p:txBody>
      </p:sp>
      <p:sp>
        <p:nvSpPr>
          <p:cNvPr id="11" name="テキスト ボックス 10"/>
          <p:cNvSpPr txBox="1"/>
          <p:nvPr/>
        </p:nvSpPr>
        <p:spPr>
          <a:xfrm>
            <a:off x="523032" y="797963"/>
            <a:ext cx="8289778" cy="1292662"/>
          </a:xfrm>
          <a:prstGeom prst="rect">
            <a:avLst/>
          </a:prstGeom>
          <a:ln w="19050">
            <a:noFill/>
          </a:ln>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lnSpc>
                <a:spcPct val="100000"/>
              </a:lnSpc>
              <a:spcBef>
                <a:spcPts val="0"/>
              </a:spcBef>
              <a:spcAft>
                <a:spcPts val="0"/>
              </a:spcAft>
              <a:buFont typeface="Wingdings" pitchFamily="2" charset="2"/>
              <a:buChar char="l"/>
            </a:pPr>
            <a:r>
              <a:rPr kumimoji="1" lang="ja-JP" altLang="en-US" sz="2600" dirty="0" smtClean="0">
                <a:latin typeface="ＭＳ Ｐゴシック" pitchFamily="50" charset="-128"/>
                <a:ea typeface="ＭＳ Ｐゴシック" pitchFamily="50" charset="-128"/>
              </a:rPr>
              <a:t>両</a:t>
            </a:r>
            <a:r>
              <a:rPr lang="ja-JP" altLang="en-US" sz="2600" dirty="0" smtClean="0">
                <a:latin typeface="ＭＳ Ｐゴシック" pitchFamily="50" charset="-128"/>
                <a:ea typeface="ＭＳ Ｐゴシック" pitchFamily="50" charset="-128"/>
              </a:rPr>
              <a:t>年齢層とも、</a:t>
            </a:r>
            <a:r>
              <a:rPr kumimoji="1" lang="ja-JP" altLang="en-US" sz="2600" dirty="0" smtClean="0">
                <a:latin typeface="ＭＳ Ｐゴシック" pitchFamily="50" charset="-128"/>
                <a:ea typeface="ＭＳ Ｐゴシック" pitchFamily="50" charset="-128"/>
              </a:rPr>
              <a:t>デジタルコンテンツに関する相談が最も多い。「ひとり暮らしか否か」など、生活環境の差異を反映した相談状況となっている。</a:t>
            </a:r>
            <a:endParaRPr kumimoji="1" lang="ja-JP" altLang="en-US" sz="26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174003626"/>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6E747A"/>
      </a:dk2>
      <a:lt2>
        <a:srgbClr val="E7E6E6"/>
      </a:lt2>
      <a:accent1>
        <a:srgbClr val="5B9BD5"/>
      </a:accent1>
      <a:accent2>
        <a:srgbClr val="ED7D31"/>
      </a:accent2>
      <a:accent3>
        <a:srgbClr val="A5A5A5"/>
      </a:accent3>
      <a:accent4>
        <a:srgbClr val="FFC000"/>
      </a:accent4>
      <a:accent5>
        <a:srgbClr val="4472C4"/>
      </a:accent5>
      <a:accent6>
        <a:srgbClr val="70AD47"/>
      </a:accent6>
      <a:hlink>
        <a:srgbClr val="085296"/>
      </a:hlink>
      <a:folHlink>
        <a:srgbClr val="993366"/>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TM02836342[[fn=イオン]]</Template>
  <TotalTime>19000</TotalTime>
  <Words>2590</Words>
  <Application>Microsoft Office PowerPoint</Application>
  <PresentationFormat>画面に合わせる (4:3)</PresentationFormat>
  <Paragraphs>407</Paragraphs>
  <Slides>36</Slides>
  <Notes>12</Notes>
  <HiddenSlides>0</HiddenSlides>
  <MMClips>0</MMClips>
  <ScaleCrop>false</ScaleCrop>
  <HeadingPairs>
    <vt:vector size="4" baseType="variant">
      <vt:variant>
        <vt:lpstr>テーマ</vt:lpstr>
      </vt:variant>
      <vt:variant>
        <vt:i4>3</vt:i4>
      </vt:variant>
      <vt:variant>
        <vt:lpstr>スライド タイトル</vt:lpstr>
      </vt:variant>
      <vt:variant>
        <vt:i4>36</vt:i4>
      </vt:variant>
    </vt:vector>
  </HeadingPairs>
  <TitlesOfParts>
    <vt:vector size="39" baseType="lpstr">
      <vt:lpstr>Blank</vt:lpstr>
      <vt:lpstr>Office ​​テーマ</vt:lpstr>
      <vt:lpstr>1_Office ​​テーマ</vt:lpstr>
      <vt:lpstr>第13回　トラブルに強くなる</vt:lpstr>
      <vt:lpstr>PowerPoint プレゼンテーション</vt:lpstr>
      <vt:lpstr>PowerPoint プレゼンテーション</vt:lpstr>
      <vt:lpstr>（1）消費者被害額</vt:lpstr>
      <vt:lpstr>（2）近年の消費者トラブルの特徴</vt:lpstr>
      <vt:lpstr>（3）消費生活相談件数の推移</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日本銀行</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第13回 トラブルに強くなる</dc:title>
  <cp:lastModifiedBy>2010</cp:lastModifiedBy>
  <cp:revision>1256</cp:revision>
  <cp:lastPrinted>2017-05-11T00:49:54Z</cp:lastPrinted>
  <dcterms:created xsi:type="dcterms:W3CDTF">2002-10-08T16:15:58Z</dcterms:created>
  <dcterms:modified xsi:type="dcterms:W3CDTF">2017-05-26T09:16:27Z</dcterms:modified>
</cp:coreProperties>
</file>