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0" r:id="rId1"/>
    <p:sldMasterId id="2147484616" r:id="rId2"/>
    <p:sldMasterId id="2147484630" r:id="rId3"/>
  </p:sldMasterIdLst>
  <p:notesMasterIdLst>
    <p:notesMasterId r:id="rId40"/>
  </p:notesMasterIdLst>
  <p:handoutMasterIdLst>
    <p:handoutMasterId r:id="rId41"/>
  </p:handoutMasterIdLst>
  <p:sldIdLst>
    <p:sldId id="481" r:id="rId4"/>
    <p:sldId id="455" r:id="rId5"/>
    <p:sldId id="456" r:id="rId6"/>
    <p:sldId id="482" r:id="rId7"/>
    <p:sldId id="457" r:id="rId8"/>
    <p:sldId id="458" r:id="rId9"/>
    <p:sldId id="459" r:id="rId10"/>
    <p:sldId id="460" r:id="rId11"/>
    <p:sldId id="462" r:id="rId12"/>
    <p:sldId id="435" r:id="rId13"/>
    <p:sldId id="483" r:id="rId14"/>
    <p:sldId id="416" r:id="rId15"/>
    <p:sldId id="418" r:id="rId16"/>
    <p:sldId id="400" r:id="rId17"/>
    <p:sldId id="401" r:id="rId18"/>
    <p:sldId id="463" r:id="rId19"/>
    <p:sldId id="464" r:id="rId20"/>
    <p:sldId id="465" r:id="rId21"/>
    <p:sldId id="473" r:id="rId22"/>
    <p:sldId id="467" r:id="rId23"/>
    <p:sldId id="452" r:id="rId24"/>
    <p:sldId id="468" r:id="rId25"/>
    <p:sldId id="484" r:id="rId26"/>
    <p:sldId id="469" r:id="rId27"/>
    <p:sldId id="470" r:id="rId28"/>
    <p:sldId id="453" r:id="rId29"/>
    <p:sldId id="471" r:id="rId30"/>
    <p:sldId id="485" r:id="rId31"/>
    <p:sldId id="472" r:id="rId32"/>
    <p:sldId id="480" r:id="rId33"/>
    <p:sldId id="476" r:id="rId34"/>
    <p:sldId id="477" r:id="rId35"/>
    <p:sldId id="478" r:id="rId36"/>
    <p:sldId id="479" r:id="rId37"/>
    <p:sldId id="440" r:id="rId38"/>
    <p:sldId id="438" r:id="rId39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_suzuki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5050"/>
    <a:srgbClr val="FFFF99"/>
    <a:srgbClr val="FFCCFF"/>
    <a:srgbClr val="FF99CC"/>
    <a:srgbClr val="FF6699"/>
    <a:srgbClr val="FF7C80"/>
    <a:srgbClr val="FF66CC"/>
    <a:srgbClr val="99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1" autoAdjust="0"/>
    <p:restoredTop sz="93936" autoAdjust="0"/>
  </p:normalViewPr>
  <p:slideViewPr>
    <p:cSldViewPr>
      <p:cViewPr varScale="1">
        <p:scale>
          <a:sx n="97" d="100"/>
          <a:sy n="97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notesViewPr>
    <p:cSldViewPr>
      <p:cViewPr varScale="1">
        <p:scale>
          <a:sx n="52" d="100"/>
          <a:sy n="52" d="100"/>
        </p:scale>
        <p:origin x="-298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gasiyama.JAFP.008\AppData\Local\Microsoft\Windows\Temporary%20Internet%20Files\Content.IE5\ERH7PVWC\&#12461;&#12515;&#12483;&#12471;&#12517;&#12501;&#12525;&#12540;&#34920;%20%20&#35430;&#31639;&#29992;%2020&#24180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suzuki.JAFP.095\Desktop\&#31532;6&#22238;H28CF&#34920;&#12288;&#35211;&#30452;&#12375;&#35506;&#389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suzuki.JAFP.095\Desktop\&#31532;6&#22238;H28CF&#34920;&#12288;&#35211;&#30452;&#12375;&#35506;&#3898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suzuki.JAFP.095\Desktop\&#31532;6&#22238;H28CF&#34920;&#12288;&#35211;&#30452;&#12375;&#35506;&#38988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suzuki.JAFP.095\Desktop\&#31532;6&#22238;H28CF&#34920;&#12288;&#35211;&#30452;&#12375;&#35506;&#3898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suzuki.JAFP.095\Desktop\&#31532;6&#22238;H28CF&#34920;&#12288;&#35211;&#30452;&#12375;&#35506;&#389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869511574737367E-2"/>
          <c:y val="5.9942602224896939E-2"/>
          <c:w val="0.89949245405481826"/>
          <c:h val="0.77543716093597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金利0%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val>
            <c:numRef>
              <c:f>Sheet1!$B$6:$AO$6</c:f>
              <c:numCache>
                <c:formatCode>0_);[Red]\(0\)</c:formatCode>
                <c:ptCount val="40"/>
                <c:pt idx="0" formatCode="General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  <c:pt idx="10">
                  <c:v>330</c:v>
                </c:pt>
                <c:pt idx="11">
                  <c:v>360</c:v>
                </c:pt>
                <c:pt idx="12">
                  <c:v>390</c:v>
                </c:pt>
                <c:pt idx="13">
                  <c:v>420</c:v>
                </c:pt>
                <c:pt idx="14">
                  <c:v>450</c:v>
                </c:pt>
                <c:pt idx="15">
                  <c:v>480</c:v>
                </c:pt>
                <c:pt idx="16">
                  <c:v>510</c:v>
                </c:pt>
                <c:pt idx="17">
                  <c:v>540</c:v>
                </c:pt>
                <c:pt idx="18">
                  <c:v>570</c:v>
                </c:pt>
                <c:pt idx="19">
                  <c:v>600</c:v>
                </c:pt>
                <c:pt idx="20">
                  <c:v>630</c:v>
                </c:pt>
                <c:pt idx="21">
                  <c:v>660</c:v>
                </c:pt>
                <c:pt idx="22">
                  <c:v>690</c:v>
                </c:pt>
                <c:pt idx="23">
                  <c:v>720</c:v>
                </c:pt>
                <c:pt idx="24">
                  <c:v>750</c:v>
                </c:pt>
                <c:pt idx="25">
                  <c:v>780</c:v>
                </c:pt>
                <c:pt idx="26">
                  <c:v>810</c:v>
                </c:pt>
                <c:pt idx="27">
                  <c:v>840</c:v>
                </c:pt>
                <c:pt idx="28">
                  <c:v>870</c:v>
                </c:pt>
                <c:pt idx="29">
                  <c:v>900</c:v>
                </c:pt>
                <c:pt idx="30">
                  <c:v>930</c:v>
                </c:pt>
                <c:pt idx="31">
                  <c:v>960</c:v>
                </c:pt>
                <c:pt idx="32">
                  <c:v>990</c:v>
                </c:pt>
                <c:pt idx="33">
                  <c:v>1020</c:v>
                </c:pt>
                <c:pt idx="34">
                  <c:v>1050</c:v>
                </c:pt>
                <c:pt idx="35">
                  <c:v>1080</c:v>
                </c:pt>
                <c:pt idx="36">
                  <c:v>1110</c:v>
                </c:pt>
                <c:pt idx="37">
                  <c:v>1140</c:v>
                </c:pt>
                <c:pt idx="38">
                  <c:v>1170</c:v>
                </c:pt>
                <c:pt idx="39">
                  <c:v>1200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金利1%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val>
            <c:numRef>
              <c:f>Sheet1!$B$7:$AO$7</c:f>
              <c:numCache>
                <c:formatCode>0_);[Red]\(0\)</c:formatCode>
                <c:ptCount val="40"/>
                <c:pt idx="0" formatCode="General">
                  <c:v>30</c:v>
                </c:pt>
                <c:pt idx="1">
                  <c:v>60.3</c:v>
                </c:pt>
                <c:pt idx="2">
                  <c:v>90.902999999999992</c:v>
                </c:pt>
                <c:pt idx="3">
                  <c:v>121.81202999999999</c:v>
                </c:pt>
                <c:pt idx="4">
                  <c:v>153.0301503</c:v>
                </c:pt>
                <c:pt idx="5">
                  <c:v>184.56045180300001</c:v>
                </c:pt>
                <c:pt idx="6">
                  <c:v>216.40605632103001</c:v>
                </c:pt>
                <c:pt idx="7">
                  <c:v>248.57011688424041</c:v>
                </c:pt>
                <c:pt idx="8">
                  <c:v>281.05581805308265</c:v>
                </c:pt>
                <c:pt idx="9">
                  <c:v>313.86637623361355</c:v>
                </c:pt>
                <c:pt idx="10">
                  <c:v>347.00503999594969</c:v>
                </c:pt>
                <c:pt idx="11">
                  <c:v>380.47509039590921</c:v>
                </c:pt>
                <c:pt idx="12">
                  <c:v>414.27984129987038</c:v>
                </c:pt>
                <c:pt idx="13">
                  <c:v>448.42263971286695</c:v>
                </c:pt>
                <c:pt idx="14">
                  <c:v>482.90686610999575</c:v>
                </c:pt>
                <c:pt idx="15">
                  <c:v>517.73593477109853</c:v>
                </c:pt>
                <c:pt idx="16">
                  <c:v>552.91329411880656</c:v>
                </c:pt>
                <c:pt idx="17">
                  <c:v>588.44242705999238</c:v>
                </c:pt>
                <c:pt idx="18">
                  <c:v>624.32685133059442</c:v>
                </c:pt>
                <c:pt idx="19">
                  <c:v>660.57011984389999</c:v>
                </c:pt>
                <c:pt idx="20">
                  <c:v>697.17582104233952</c:v>
                </c:pt>
                <c:pt idx="21">
                  <c:v>734.14757925276308</c:v>
                </c:pt>
                <c:pt idx="22">
                  <c:v>771.48905504529057</c:v>
                </c:pt>
                <c:pt idx="23">
                  <c:v>809.20394559574345</c:v>
                </c:pt>
                <c:pt idx="24">
                  <c:v>847.29598505170304</c:v>
                </c:pt>
                <c:pt idx="25">
                  <c:v>885.7689449022181</c:v>
                </c:pt>
                <c:pt idx="26">
                  <c:v>924.62663435124</c:v>
                </c:pt>
                <c:pt idx="27">
                  <c:v>963.87290069475239</c:v>
                </c:pt>
                <c:pt idx="28">
                  <c:v>1003.5116297016979</c:v>
                </c:pt>
                <c:pt idx="29">
                  <c:v>1043.5467459987169</c:v>
                </c:pt>
                <c:pt idx="30">
                  <c:v>1083.9822134587041</c:v>
                </c:pt>
                <c:pt idx="31">
                  <c:v>1124.8220355932908</c:v>
                </c:pt>
                <c:pt idx="32">
                  <c:v>1166.0702559492261</c:v>
                </c:pt>
                <c:pt idx="33">
                  <c:v>1207.7309585087162</c:v>
                </c:pt>
                <c:pt idx="34">
                  <c:v>1249.8082680938028</c:v>
                </c:pt>
                <c:pt idx="35">
                  <c:v>1292.3063507747415</c:v>
                </c:pt>
                <c:pt idx="36">
                  <c:v>1335.229414282489</c:v>
                </c:pt>
                <c:pt idx="37">
                  <c:v>1378.5817084253138</c:v>
                </c:pt>
                <c:pt idx="38">
                  <c:v>1422.3675255095668</c:v>
                </c:pt>
                <c:pt idx="39">
                  <c:v>1466.5912007646625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金利2%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</c:spPr>
          <c:invertIfNegative val="0"/>
          <c:val>
            <c:numRef>
              <c:f>Sheet1!$B$8:$AO$8</c:f>
              <c:numCache>
                <c:formatCode>0_);[Red]\(0\)</c:formatCode>
                <c:ptCount val="40"/>
                <c:pt idx="0">
                  <c:v>30</c:v>
                </c:pt>
                <c:pt idx="1">
                  <c:v>60.6</c:v>
                </c:pt>
                <c:pt idx="2">
                  <c:v>91.812000000000012</c:v>
                </c:pt>
                <c:pt idx="3">
                  <c:v>123.64824000000002</c:v>
                </c:pt>
                <c:pt idx="4">
                  <c:v>156.12120480000004</c:v>
                </c:pt>
                <c:pt idx="5">
                  <c:v>189.24362889599999</c:v>
                </c:pt>
                <c:pt idx="6">
                  <c:v>223.02850147392004</c:v>
                </c:pt>
                <c:pt idx="7">
                  <c:v>257.48907150339841</c:v>
                </c:pt>
                <c:pt idx="8">
                  <c:v>292.63885293346732</c:v>
                </c:pt>
                <c:pt idx="9">
                  <c:v>328.49162999212598</c:v>
                </c:pt>
                <c:pt idx="10">
                  <c:v>365.0614625919784</c:v>
                </c:pt>
                <c:pt idx="11">
                  <c:v>402.36269184382638</c:v>
                </c:pt>
                <c:pt idx="12">
                  <c:v>440.40994568069425</c:v>
                </c:pt>
                <c:pt idx="13">
                  <c:v>479.21814459430828</c:v>
                </c:pt>
                <c:pt idx="14">
                  <c:v>518.80250748619449</c:v>
                </c:pt>
                <c:pt idx="15">
                  <c:v>559.17855763591842</c:v>
                </c:pt>
                <c:pt idx="16">
                  <c:v>600.36212878861284</c:v>
                </c:pt>
                <c:pt idx="17">
                  <c:v>642.3693713644094</c:v>
                </c:pt>
                <c:pt idx="18">
                  <c:v>685.216758791698</c:v>
                </c:pt>
                <c:pt idx="19">
                  <c:v>728.92109396753301</c:v>
                </c:pt>
                <c:pt idx="20">
                  <c:v>773.49951584688301</c:v>
                </c:pt>
                <c:pt idx="21">
                  <c:v>818.96950616381946</c:v>
                </c:pt>
                <c:pt idx="22">
                  <c:v>865.34889628709652</c:v>
                </c:pt>
                <c:pt idx="23">
                  <c:v>912.65587421283851</c:v>
                </c:pt>
                <c:pt idx="24">
                  <c:v>960.90899169709553</c:v>
                </c:pt>
                <c:pt idx="25">
                  <c:v>1010.127171531038</c:v>
                </c:pt>
                <c:pt idx="26">
                  <c:v>1060.3297149616581</c:v>
                </c:pt>
                <c:pt idx="27">
                  <c:v>1111.5363092608909</c:v>
                </c:pt>
                <c:pt idx="28">
                  <c:v>1163.7670354461111</c:v>
                </c:pt>
                <c:pt idx="29">
                  <c:v>1217.0423761550308</c:v>
                </c:pt>
                <c:pt idx="30">
                  <c:v>1271.3832236781298</c:v>
                </c:pt>
                <c:pt idx="31">
                  <c:v>1326.8108881516951</c:v>
                </c:pt>
                <c:pt idx="32">
                  <c:v>1383.3471059147282</c:v>
                </c:pt>
                <c:pt idx="33">
                  <c:v>1441.0140480329878</c:v>
                </c:pt>
                <c:pt idx="34">
                  <c:v>1499.8343289936538</c:v>
                </c:pt>
                <c:pt idx="35">
                  <c:v>1559.8310155735558</c:v>
                </c:pt>
                <c:pt idx="36">
                  <c:v>1621.0276358850283</c:v>
                </c:pt>
                <c:pt idx="37">
                  <c:v>1683.4481886027311</c:v>
                </c:pt>
                <c:pt idx="38">
                  <c:v>1747.1171523747835</c:v>
                </c:pt>
                <c:pt idx="39">
                  <c:v>1812.0594954222811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2235136"/>
        <c:axId val="102634240"/>
      </c:barChart>
      <c:catAx>
        <c:axId val="102235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634240"/>
        <c:crosses val="autoZero"/>
        <c:auto val="1"/>
        <c:lblAlgn val="ctr"/>
        <c:lblOffset val="100"/>
        <c:noMultiLvlLbl val="0"/>
      </c:catAx>
      <c:valAx>
        <c:axId val="102634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2235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624659875567563"/>
          <c:y val="0.89996898284343463"/>
          <c:w val="0.55470531744139284"/>
          <c:h val="9.7121726991294732E-2"/>
        </c:manualLayout>
      </c:layout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Sheet1!$D$1:$BL$1</c:f>
              <c:numCache>
                <c:formatCode>General</c:formatCode>
                <c:ptCount val="6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  <c:pt idx="51">
                  <c:v>71</c:v>
                </c:pt>
                <c:pt idx="52">
                  <c:v>72</c:v>
                </c:pt>
                <c:pt idx="53">
                  <c:v>73</c:v>
                </c:pt>
                <c:pt idx="54">
                  <c:v>74</c:v>
                </c:pt>
                <c:pt idx="55">
                  <c:v>75</c:v>
                </c:pt>
                <c:pt idx="56">
                  <c:v>76</c:v>
                </c:pt>
                <c:pt idx="57">
                  <c:v>77</c:v>
                </c:pt>
                <c:pt idx="58">
                  <c:v>78</c:v>
                </c:pt>
                <c:pt idx="59">
                  <c:v>79</c:v>
                </c:pt>
                <c:pt idx="60">
                  <c:v>80</c:v>
                </c:pt>
              </c:numCache>
            </c:numRef>
          </c:cat>
          <c:val>
            <c:numRef>
              <c:f>Sheet1!$D$2:$BL$2</c:f>
              <c:numCache>
                <c:formatCode>0_ ;[Red]\-0\ 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40</c:v>
                </c:pt>
                <c:pt idx="3">
                  <c:v>84.800000000000011</c:v>
                </c:pt>
                <c:pt idx="4">
                  <c:v>119.56800000000001</c:v>
                </c:pt>
                <c:pt idx="5">
                  <c:v>170.27751999999998</c:v>
                </c:pt>
                <c:pt idx="6">
                  <c:v>206.30777519999998</c:v>
                </c:pt>
                <c:pt idx="7">
                  <c:v>267.84385664799993</c:v>
                </c:pt>
                <c:pt idx="8">
                  <c:v>803.61640781495976</c:v>
                </c:pt>
                <c:pt idx="9">
                  <c:v>787.98613551692881</c:v>
                </c:pt>
                <c:pt idx="10">
                  <c:v>787.01095504995669</c:v>
                </c:pt>
                <c:pt idx="11">
                  <c:v>612.35651916897518</c:v>
                </c:pt>
                <c:pt idx="12">
                  <c:v>600.49645021156471</c:v>
                </c:pt>
                <c:pt idx="13">
                  <c:v>593.62057918543132</c:v>
                </c:pt>
                <c:pt idx="14">
                  <c:v>569.92535202851468</c:v>
                </c:pt>
                <c:pt idx="15">
                  <c:v>312.81404645689003</c:v>
                </c:pt>
                <c:pt idx="16">
                  <c:v>199.29699568611676</c:v>
                </c:pt>
                <c:pt idx="17">
                  <c:v>93.591819239580403</c:v>
                </c:pt>
                <c:pt idx="18">
                  <c:v>-156.07633893604486</c:v>
                </c:pt>
                <c:pt idx="19">
                  <c:v>-249.47456482134547</c:v>
                </c:pt>
                <c:pt idx="20">
                  <c:v>-348.36192090690014</c:v>
                </c:pt>
                <c:pt idx="21">
                  <c:v>-444.48918476718973</c:v>
                </c:pt>
                <c:pt idx="22">
                  <c:v>-533.59857937730089</c:v>
                </c:pt>
                <c:pt idx="23">
                  <c:v>-631.42349491640664</c:v>
                </c:pt>
                <c:pt idx="24">
                  <c:v>-823.68820179419231</c:v>
                </c:pt>
                <c:pt idx="25">
                  <c:v>-967.90755462826723</c:v>
                </c:pt>
                <c:pt idx="26">
                  <c:v>-1246.9866868923202</c:v>
                </c:pt>
                <c:pt idx="27">
                  <c:v>-1398.6206959461497</c:v>
                </c:pt>
                <c:pt idx="28">
                  <c:v>-1525.4943181498843</c:v>
                </c:pt>
                <c:pt idx="29">
                  <c:v>-1674.2815937555902</c:v>
                </c:pt>
                <c:pt idx="30">
                  <c:v>-1785.6455212600408</c:v>
                </c:pt>
                <c:pt idx="31">
                  <c:v>-1740.4697998177894</c:v>
                </c:pt>
                <c:pt idx="32">
                  <c:v>-1684.3268067322701</c:v>
                </c:pt>
                <c:pt idx="33">
                  <c:v>-1520.7075238541861</c:v>
                </c:pt>
                <c:pt idx="34">
                  <c:v>-1544.4876624897595</c:v>
                </c:pt>
                <c:pt idx="35">
                  <c:v>-1775.6352052843986</c:v>
                </c:pt>
                <c:pt idx="36">
                  <c:v>-1593.3040943628778</c:v>
                </c:pt>
                <c:pt idx="37">
                  <c:v>-1397.0337885137112</c:v>
                </c:pt>
                <c:pt idx="38">
                  <c:v>-1386.3488066570699</c:v>
                </c:pt>
                <c:pt idx="39">
                  <c:v>-1410.7582571760902</c:v>
                </c:pt>
                <c:pt idx="40">
                  <c:v>392.29661255860441</c:v>
                </c:pt>
                <c:pt idx="41">
                  <c:v>189.14857968799311</c:v>
                </c:pt>
                <c:pt idx="42">
                  <c:v>-170.32641384003097</c:v>
                </c:pt>
                <c:pt idx="43">
                  <c:v>-379.65490723861535</c:v>
                </c:pt>
                <c:pt idx="44">
                  <c:v>-645.56597050517155</c:v>
                </c:pt>
                <c:pt idx="45">
                  <c:v>-847.19125503705845</c:v>
                </c:pt>
                <c:pt idx="46">
                  <c:v>-1008.4650452595833</c:v>
                </c:pt>
                <c:pt idx="47">
                  <c:v>-1116.7243112865588</c:v>
                </c:pt>
                <c:pt idx="48">
                  <c:v>-1232.1087626340736</c:v>
                </c:pt>
                <c:pt idx="49">
                  <c:v>-1404.7609030085389</c:v>
                </c:pt>
                <c:pt idx="50">
                  <c:v>-1534.8260861904935</c:v>
                </c:pt>
                <c:pt idx="51">
                  <c:v>-1672.4525730360876</c:v>
                </c:pt>
                <c:pt idx="52">
                  <c:v>-1867.791589618593</c:v>
                </c:pt>
                <c:pt idx="53">
                  <c:v>-2020.9973865327484</c:v>
                </c:pt>
                <c:pt idx="54">
                  <c:v>-2182.2272993851861</c:v>
                </c:pt>
                <c:pt idx="55">
                  <c:v>-2351.6418104946747</c:v>
                </c:pt>
                <c:pt idx="56">
                  <c:v>-2529.4046118263518</c:v>
                </c:pt>
                <c:pt idx="57">
                  <c:v>-2715.6826691846609</c:v>
                </c:pt>
                <c:pt idx="58">
                  <c:v>-2910.6462876901387</c:v>
                </c:pt>
                <c:pt idx="59">
                  <c:v>-3114.469178565726</c:v>
                </c:pt>
                <c:pt idx="60">
                  <c:v>-3327.3285272588241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77120"/>
        <c:axId val="102826368"/>
      </c:lineChart>
      <c:catAx>
        <c:axId val="1026771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ja-JP"/>
          </a:p>
        </c:txPr>
        <c:crossAx val="10282636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02826368"/>
        <c:scaling>
          <c:orientation val="minMax"/>
        </c:scaling>
        <c:delete val="0"/>
        <c:axPos val="l"/>
        <c:majorGridlines/>
        <c:title>
          <c:tx>
            <c:rich>
              <a:bodyPr rot="0" vert="eaVert" anchor="ctr" anchorCtr="0"/>
              <a:lstStyle/>
              <a:p>
                <a:pPr>
                  <a:defRPr/>
                </a:pPr>
                <a:r>
                  <a:rPr lang="ja-JP" altLang="ja-JP" sz="2000" b="0" i="0" baseline="0" dirty="0"/>
                  <a:t>貯蓄残高（万円）</a:t>
                </a:r>
                <a:endParaRPr lang="ja-JP" altLang="ja-JP" sz="2000" dirty="0"/>
              </a:p>
            </c:rich>
          </c:tx>
          <c:layout/>
          <c:overlay val="0"/>
        </c:title>
        <c:numFmt formatCode="0_ ;[Red]\-0\ 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02677120"/>
        <c:crosses val="autoZero"/>
        <c:crossBetween val="midCat"/>
        <c:minorUnit val="5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762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Sheet1!$D$1:$BL$1</c:f>
              <c:numCache>
                <c:formatCode>General</c:formatCode>
                <c:ptCount val="6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  <c:pt idx="51">
                  <c:v>71</c:v>
                </c:pt>
                <c:pt idx="52">
                  <c:v>72</c:v>
                </c:pt>
                <c:pt idx="53">
                  <c:v>73</c:v>
                </c:pt>
                <c:pt idx="54">
                  <c:v>74</c:v>
                </c:pt>
                <c:pt idx="55">
                  <c:v>75</c:v>
                </c:pt>
                <c:pt idx="56">
                  <c:v>76</c:v>
                </c:pt>
                <c:pt idx="57">
                  <c:v>77</c:v>
                </c:pt>
                <c:pt idx="58">
                  <c:v>78</c:v>
                </c:pt>
                <c:pt idx="59">
                  <c:v>79</c:v>
                </c:pt>
                <c:pt idx="60">
                  <c:v>80</c:v>
                </c:pt>
              </c:numCache>
            </c:numRef>
          </c:cat>
          <c:val>
            <c:numRef>
              <c:f>Sheet1!$D$3:$BL$3</c:f>
              <c:numCache>
                <c:formatCode>0_ ;[Red]\-0\ 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40</c:v>
                </c:pt>
                <c:pt idx="3">
                  <c:v>84.800000000000011</c:v>
                </c:pt>
                <c:pt idx="4">
                  <c:v>119.56800000000001</c:v>
                </c:pt>
                <c:pt idx="5">
                  <c:v>170.27751999999998</c:v>
                </c:pt>
                <c:pt idx="6">
                  <c:v>206.30777519999998</c:v>
                </c:pt>
                <c:pt idx="7">
                  <c:v>267.84385664799993</c:v>
                </c:pt>
                <c:pt idx="8">
                  <c:v>806.61640781495976</c:v>
                </c:pt>
                <c:pt idx="9">
                  <c:v>793.98613551692881</c:v>
                </c:pt>
                <c:pt idx="10">
                  <c:v>796.01095504995669</c:v>
                </c:pt>
                <c:pt idx="11">
                  <c:v>624.35651916897518</c:v>
                </c:pt>
                <c:pt idx="12">
                  <c:v>615.49645021156471</c:v>
                </c:pt>
                <c:pt idx="13">
                  <c:v>611.62057918543132</c:v>
                </c:pt>
                <c:pt idx="14">
                  <c:v>590.92535202851468</c:v>
                </c:pt>
                <c:pt idx="15">
                  <c:v>336.81404645689003</c:v>
                </c:pt>
                <c:pt idx="16">
                  <c:v>226.29699568611676</c:v>
                </c:pt>
                <c:pt idx="17">
                  <c:v>123.59181923958039</c:v>
                </c:pt>
                <c:pt idx="18">
                  <c:v>-123.07633893604478</c:v>
                </c:pt>
                <c:pt idx="19">
                  <c:v>-213.47456482134547</c:v>
                </c:pt>
                <c:pt idx="20">
                  <c:v>-309.36192090690014</c:v>
                </c:pt>
                <c:pt idx="21">
                  <c:v>-402.48918476718973</c:v>
                </c:pt>
                <c:pt idx="22">
                  <c:v>-488.59857937730038</c:v>
                </c:pt>
                <c:pt idx="23">
                  <c:v>-583.42349491640675</c:v>
                </c:pt>
                <c:pt idx="24">
                  <c:v>-772.68820179419254</c:v>
                </c:pt>
                <c:pt idx="25">
                  <c:v>-905.30755462826744</c:v>
                </c:pt>
                <c:pt idx="26">
                  <c:v>-1172.7866868923204</c:v>
                </c:pt>
                <c:pt idx="27">
                  <c:v>-1312.8206959461497</c:v>
                </c:pt>
                <c:pt idx="28">
                  <c:v>-1428.0943181498842</c:v>
                </c:pt>
                <c:pt idx="29">
                  <c:v>-1565.2815937555902</c:v>
                </c:pt>
                <c:pt idx="30">
                  <c:v>-1665.0455212600409</c:v>
                </c:pt>
                <c:pt idx="31">
                  <c:v>-1608.2697998177891</c:v>
                </c:pt>
                <c:pt idx="32">
                  <c:v>-1540.5268067322706</c:v>
                </c:pt>
                <c:pt idx="33">
                  <c:v>-1365.307523854186</c:v>
                </c:pt>
                <c:pt idx="34">
                  <c:v>-1377.4876624897597</c:v>
                </c:pt>
                <c:pt idx="35">
                  <c:v>-1577.9352052843994</c:v>
                </c:pt>
                <c:pt idx="36">
                  <c:v>-1364.9040943628784</c:v>
                </c:pt>
                <c:pt idx="37">
                  <c:v>-1137.933788513712</c:v>
                </c:pt>
                <c:pt idx="38">
                  <c:v>-1096.5488066570706</c:v>
                </c:pt>
                <c:pt idx="39">
                  <c:v>-1090.2582571760904</c:v>
                </c:pt>
                <c:pt idx="40">
                  <c:v>743.49661255860451</c:v>
                </c:pt>
                <c:pt idx="41">
                  <c:v>571.04857968799308</c:v>
                </c:pt>
                <c:pt idx="42">
                  <c:v>242.27358615996877</c:v>
                </c:pt>
                <c:pt idx="43">
                  <c:v>60.64509276138449</c:v>
                </c:pt>
                <c:pt idx="44">
                  <c:v>-177.56597050517155</c:v>
                </c:pt>
                <c:pt idx="45">
                  <c:v>-351.49125503705869</c:v>
                </c:pt>
                <c:pt idx="46">
                  <c:v>-512.76504525958399</c:v>
                </c:pt>
                <c:pt idx="47">
                  <c:v>-621.0243112865594</c:v>
                </c:pt>
                <c:pt idx="48">
                  <c:v>-736.40876263407415</c:v>
                </c:pt>
                <c:pt idx="49">
                  <c:v>-909.06090300853941</c:v>
                </c:pt>
                <c:pt idx="50">
                  <c:v>-1039.1260861904939</c:v>
                </c:pt>
                <c:pt idx="51">
                  <c:v>-1176.7525730360881</c:v>
                </c:pt>
                <c:pt idx="52">
                  <c:v>-1372.0915896185932</c:v>
                </c:pt>
                <c:pt idx="53">
                  <c:v>-1525.2973865327488</c:v>
                </c:pt>
                <c:pt idx="54">
                  <c:v>-1686.5272993851879</c:v>
                </c:pt>
                <c:pt idx="55">
                  <c:v>-1855.9418104946751</c:v>
                </c:pt>
                <c:pt idx="56">
                  <c:v>-2033.7046118263522</c:v>
                </c:pt>
                <c:pt idx="57">
                  <c:v>-2219.9826691846611</c:v>
                </c:pt>
                <c:pt idx="58">
                  <c:v>-2414.9462876901398</c:v>
                </c:pt>
                <c:pt idx="59">
                  <c:v>-2618.7691785657257</c:v>
                </c:pt>
                <c:pt idx="60">
                  <c:v>-2831.6285272588243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70016"/>
        <c:axId val="102884096"/>
      </c:lineChart>
      <c:catAx>
        <c:axId val="1028700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ja-JP"/>
          </a:p>
        </c:txPr>
        <c:crossAx val="10288409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02884096"/>
        <c:scaling>
          <c:orientation val="minMax"/>
          <c:max val="6000"/>
          <c:min val="-4000"/>
        </c:scaling>
        <c:delete val="0"/>
        <c:axPos val="l"/>
        <c:majorGridlines/>
        <c:title>
          <c:tx>
            <c:rich>
              <a:bodyPr rot="0" vert="eaVert" anchor="ctr" anchorCtr="0"/>
              <a:lstStyle/>
              <a:p>
                <a:pPr>
                  <a:defRPr/>
                </a:pPr>
                <a:r>
                  <a:rPr lang="ja-JP" altLang="ja-JP" sz="2000" b="1" i="0" baseline="0" dirty="0"/>
                  <a:t>貯蓄残高</a:t>
                </a:r>
                <a:r>
                  <a:rPr lang="ja-JP" altLang="ja-JP" sz="2000" b="0" i="0" baseline="0" dirty="0"/>
                  <a:t>（万円）</a:t>
                </a:r>
                <a:endParaRPr lang="ja-JP" altLang="ja-JP" sz="2000" dirty="0"/>
              </a:p>
            </c:rich>
          </c:tx>
          <c:layout/>
          <c:overlay val="0"/>
        </c:title>
        <c:numFmt formatCode="0_ ;[Red]\-0\ 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02870016"/>
        <c:crosses val="autoZero"/>
        <c:crossBetween val="midCat"/>
        <c:minorUnit val="5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762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Sheet1!$D$1:$BL$1</c:f>
              <c:numCache>
                <c:formatCode>General</c:formatCode>
                <c:ptCount val="6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  <c:pt idx="51">
                  <c:v>71</c:v>
                </c:pt>
                <c:pt idx="52">
                  <c:v>72</c:v>
                </c:pt>
                <c:pt idx="53">
                  <c:v>73</c:v>
                </c:pt>
                <c:pt idx="54">
                  <c:v>74</c:v>
                </c:pt>
                <c:pt idx="55">
                  <c:v>75</c:v>
                </c:pt>
                <c:pt idx="56">
                  <c:v>76</c:v>
                </c:pt>
                <c:pt idx="57">
                  <c:v>77</c:v>
                </c:pt>
                <c:pt idx="58">
                  <c:v>78</c:v>
                </c:pt>
                <c:pt idx="59">
                  <c:v>79</c:v>
                </c:pt>
                <c:pt idx="60">
                  <c:v>80</c:v>
                </c:pt>
              </c:numCache>
            </c:numRef>
          </c:cat>
          <c:val>
            <c:numRef>
              <c:f>Sheet1!$D$4:$BL$4</c:f>
              <c:numCache>
                <c:formatCode>0_ ;[Red]\-0\ 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40</c:v>
                </c:pt>
                <c:pt idx="3">
                  <c:v>84.800000000000011</c:v>
                </c:pt>
                <c:pt idx="4">
                  <c:v>119.56800000000001</c:v>
                </c:pt>
                <c:pt idx="5">
                  <c:v>170.27751999999998</c:v>
                </c:pt>
                <c:pt idx="6">
                  <c:v>206.30777519999998</c:v>
                </c:pt>
                <c:pt idx="7">
                  <c:v>267.84385664799993</c:v>
                </c:pt>
                <c:pt idx="8">
                  <c:v>803.61640781495976</c:v>
                </c:pt>
                <c:pt idx="9">
                  <c:v>787.98613551692881</c:v>
                </c:pt>
                <c:pt idx="10">
                  <c:v>787.01095504995669</c:v>
                </c:pt>
                <c:pt idx="11">
                  <c:v>612.35651916897518</c:v>
                </c:pt>
                <c:pt idx="12">
                  <c:v>600.49645021156471</c:v>
                </c:pt>
                <c:pt idx="13">
                  <c:v>593.62057918543132</c:v>
                </c:pt>
                <c:pt idx="14">
                  <c:v>569.92535202851468</c:v>
                </c:pt>
                <c:pt idx="15">
                  <c:v>356.81404645689003</c:v>
                </c:pt>
                <c:pt idx="16">
                  <c:v>287.2969956861167</c:v>
                </c:pt>
                <c:pt idx="17">
                  <c:v>225.59181923958039</c:v>
                </c:pt>
                <c:pt idx="18">
                  <c:v>19.92366106395513</c:v>
                </c:pt>
                <c:pt idx="19">
                  <c:v>-29.474564821345609</c:v>
                </c:pt>
                <c:pt idx="20">
                  <c:v>-84.361920906900167</c:v>
                </c:pt>
                <c:pt idx="21">
                  <c:v>-136.48918476718995</c:v>
                </c:pt>
                <c:pt idx="22">
                  <c:v>-181.59857937730061</c:v>
                </c:pt>
                <c:pt idx="23">
                  <c:v>-235.42349491640681</c:v>
                </c:pt>
                <c:pt idx="24">
                  <c:v>-383.68820179419225</c:v>
                </c:pt>
                <c:pt idx="25">
                  <c:v>-483.90755462826735</c:v>
                </c:pt>
                <c:pt idx="26">
                  <c:v>-718.98668689232022</c:v>
                </c:pt>
                <c:pt idx="27">
                  <c:v>-826.62069594614968</c:v>
                </c:pt>
                <c:pt idx="28">
                  <c:v>-909.4943181498852</c:v>
                </c:pt>
                <c:pt idx="29">
                  <c:v>-1014.2815937555899</c:v>
                </c:pt>
                <c:pt idx="30">
                  <c:v>-1081.6455212600411</c:v>
                </c:pt>
                <c:pt idx="31">
                  <c:v>-992.46979981778918</c:v>
                </c:pt>
                <c:pt idx="32">
                  <c:v>-892.32680673227026</c:v>
                </c:pt>
                <c:pt idx="33">
                  <c:v>-684.70752385418552</c:v>
                </c:pt>
                <c:pt idx="34">
                  <c:v>-664.48766248975835</c:v>
                </c:pt>
                <c:pt idx="35">
                  <c:v>-651.63520528439858</c:v>
                </c:pt>
                <c:pt idx="36">
                  <c:v>-425.30409436287812</c:v>
                </c:pt>
                <c:pt idx="37">
                  <c:v>-185.03378851371178</c:v>
                </c:pt>
                <c:pt idx="38">
                  <c:v>-130.34880665707064</c:v>
                </c:pt>
                <c:pt idx="39">
                  <c:v>-110.7582571760899</c:v>
                </c:pt>
                <c:pt idx="40">
                  <c:v>1736.2966125586045</c:v>
                </c:pt>
                <c:pt idx="41">
                  <c:v>1577.1485796879931</c:v>
                </c:pt>
                <c:pt idx="42">
                  <c:v>1261.6735861599686</c:v>
                </c:pt>
                <c:pt idx="43">
                  <c:v>1096.3450927613851</c:v>
                </c:pt>
                <c:pt idx="44">
                  <c:v>874.43402949482811</c:v>
                </c:pt>
                <c:pt idx="45">
                  <c:v>672.80874496294155</c:v>
                </c:pt>
                <c:pt idx="46">
                  <c:v>511.53495474041625</c:v>
                </c:pt>
                <c:pt idx="47">
                  <c:v>403.27568871344101</c:v>
                </c:pt>
                <c:pt idx="48">
                  <c:v>287.8912373659258</c:v>
                </c:pt>
                <c:pt idx="49">
                  <c:v>115.23909699146066</c:v>
                </c:pt>
                <c:pt idx="50">
                  <c:v>-14.826086190493928</c:v>
                </c:pt>
                <c:pt idx="51">
                  <c:v>-152.45257303608759</c:v>
                </c:pt>
                <c:pt idx="52">
                  <c:v>-347.79158961859304</c:v>
                </c:pt>
                <c:pt idx="53">
                  <c:v>-500.99738653274881</c:v>
                </c:pt>
                <c:pt idx="54">
                  <c:v>-662.22729938518739</c:v>
                </c:pt>
                <c:pt idx="55">
                  <c:v>-831.64181049467481</c:v>
                </c:pt>
                <c:pt idx="56">
                  <c:v>-1009.4046118263525</c:v>
                </c:pt>
                <c:pt idx="57">
                  <c:v>-1195.6826691846636</c:v>
                </c:pt>
                <c:pt idx="58">
                  <c:v>-1390.6462876901401</c:v>
                </c:pt>
                <c:pt idx="59">
                  <c:v>-1594.4691785657267</c:v>
                </c:pt>
                <c:pt idx="60">
                  <c:v>-1807.3285272588248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90720"/>
        <c:axId val="91808896"/>
      </c:lineChart>
      <c:catAx>
        <c:axId val="917907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ja-JP"/>
          </a:p>
        </c:txPr>
        <c:crossAx val="9180889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91808896"/>
        <c:scaling>
          <c:orientation val="minMax"/>
          <c:max val="6000"/>
          <c:min val="-3000"/>
        </c:scaling>
        <c:delete val="0"/>
        <c:axPos val="l"/>
        <c:majorGridlines/>
        <c:title>
          <c:tx>
            <c:rich>
              <a:bodyPr rot="0" vert="eaVert" anchor="ctr" anchorCtr="0"/>
              <a:lstStyle/>
              <a:p>
                <a:pPr>
                  <a:defRPr/>
                </a:pPr>
                <a:r>
                  <a:rPr lang="ja-JP" altLang="ja-JP" sz="2000" b="1" i="0" baseline="0" dirty="0"/>
                  <a:t>貯蓄残高</a:t>
                </a:r>
                <a:r>
                  <a:rPr lang="ja-JP" altLang="ja-JP" sz="2000" b="0" i="0" baseline="0" dirty="0"/>
                  <a:t>（万円）</a:t>
                </a:r>
                <a:endParaRPr lang="ja-JP" altLang="ja-JP" sz="2000" dirty="0"/>
              </a:p>
            </c:rich>
          </c:tx>
          <c:layout/>
          <c:overlay val="0"/>
        </c:title>
        <c:numFmt formatCode="0_ ;[Red]\-0\ 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91790720"/>
        <c:crosses val="autoZero"/>
        <c:crossBetween val="midCat"/>
        <c:minorUnit val="5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762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Sheet1!$D$1:$BL$1</c:f>
              <c:numCache>
                <c:formatCode>General</c:formatCode>
                <c:ptCount val="6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  <c:pt idx="51">
                  <c:v>71</c:v>
                </c:pt>
                <c:pt idx="52">
                  <c:v>72</c:v>
                </c:pt>
                <c:pt idx="53">
                  <c:v>73</c:v>
                </c:pt>
                <c:pt idx="54">
                  <c:v>74</c:v>
                </c:pt>
                <c:pt idx="55">
                  <c:v>75</c:v>
                </c:pt>
                <c:pt idx="56">
                  <c:v>76</c:v>
                </c:pt>
                <c:pt idx="57">
                  <c:v>77</c:v>
                </c:pt>
                <c:pt idx="58">
                  <c:v>78</c:v>
                </c:pt>
                <c:pt idx="59">
                  <c:v>79</c:v>
                </c:pt>
                <c:pt idx="60">
                  <c:v>80</c:v>
                </c:pt>
              </c:numCache>
            </c:numRef>
          </c:cat>
          <c:val>
            <c:numRef>
              <c:f>Sheet1!$D$5:$BL$5</c:f>
              <c:numCache>
                <c:formatCode>0_ ;[Red]\-0\ 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40</c:v>
                </c:pt>
                <c:pt idx="3">
                  <c:v>84.800000000000011</c:v>
                </c:pt>
                <c:pt idx="4">
                  <c:v>119.56800000000001</c:v>
                </c:pt>
                <c:pt idx="5">
                  <c:v>170.27751999999998</c:v>
                </c:pt>
                <c:pt idx="6">
                  <c:v>206.30777519999998</c:v>
                </c:pt>
                <c:pt idx="7">
                  <c:v>267.84385664799993</c:v>
                </c:pt>
                <c:pt idx="8">
                  <c:v>803.61640781495976</c:v>
                </c:pt>
                <c:pt idx="9">
                  <c:v>787.98613551692881</c:v>
                </c:pt>
                <c:pt idx="10">
                  <c:v>787.01095504995669</c:v>
                </c:pt>
                <c:pt idx="11">
                  <c:v>612.35651916897518</c:v>
                </c:pt>
                <c:pt idx="12">
                  <c:v>600.49645021156471</c:v>
                </c:pt>
                <c:pt idx="13">
                  <c:v>593.62057918543132</c:v>
                </c:pt>
                <c:pt idx="14">
                  <c:v>569.92535202851468</c:v>
                </c:pt>
                <c:pt idx="15">
                  <c:v>312.81404645689003</c:v>
                </c:pt>
                <c:pt idx="16">
                  <c:v>199.29699568611676</c:v>
                </c:pt>
                <c:pt idx="17">
                  <c:v>189.59181923958039</c:v>
                </c:pt>
                <c:pt idx="18">
                  <c:v>35.923661063955123</c:v>
                </c:pt>
                <c:pt idx="19">
                  <c:v>38.525435178654405</c:v>
                </c:pt>
                <c:pt idx="20">
                  <c:v>35.638079093099861</c:v>
                </c:pt>
                <c:pt idx="21">
                  <c:v>35.51081523281001</c:v>
                </c:pt>
                <c:pt idx="22">
                  <c:v>42.40142062269949</c:v>
                </c:pt>
                <c:pt idx="23">
                  <c:v>40.576505083593304</c:v>
                </c:pt>
                <c:pt idx="24">
                  <c:v>-55.688201794192125</c:v>
                </c:pt>
                <c:pt idx="25">
                  <c:v>-103.90755462826749</c:v>
                </c:pt>
                <c:pt idx="26">
                  <c:v>-286.98668689232028</c:v>
                </c:pt>
                <c:pt idx="27">
                  <c:v>-342.62069594614906</c:v>
                </c:pt>
                <c:pt idx="28">
                  <c:v>-373.49431814988458</c:v>
                </c:pt>
                <c:pt idx="29">
                  <c:v>-426.28159375558943</c:v>
                </c:pt>
                <c:pt idx="30">
                  <c:v>-441.64552126004031</c:v>
                </c:pt>
                <c:pt idx="31">
                  <c:v>-300.4697998177889</c:v>
                </c:pt>
                <c:pt idx="32">
                  <c:v>-148.32680673227003</c:v>
                </c:pt>
                <c:pt idx="33">
                  <c:v>111.2924761458145</c:v>
                </c:pt>
                <c:pt idx="34">
                  <c:v>183.51233751024165</c:v>
                </c:pt>
                <c:pt idx="35">
                  <c:v>48.364794715601455</c:v>
                </c:pt>
                <c:pt idx="36">
                  <c:v>326.69590563712217</c:v>
                </c:pt>
                <c:pt idx="37">
                  <c:v>618.9662114862881</c:v>
                </c:pt>
                <c:pt idx="38">
                  <c:v>725.65119334292956</c:v>
                </c:pt>
                <c:pt idx="39">
                  <c:v>797.24174282391039</c:v>
                </c:pt>
                <c:pt idx="40">
                  <c:v>2696.2966125586049</c:v>
                </c:pt>
                <c:pt idx="41">
                  <c:v>2589.1485796879933</c:v>
                </c:pt>
                <c:pt idx="42">
                  <c:v>2325.6735861599695</c:v>
                </c:pt>
                <c:pt idx="43">
                  <c:v>2116.3450927613862</c:v>
                </c:pt>
                <c:pt idx="44">
                  <c:v>1850.4340294948292</c:v>
                </c:pt>
                <c:pt idx="45">
                  <c:v>1648.808744962942</c:v>
                </c:pt>
                <c:pt idx="46">
                  <c:v>1487.5349547404171</c:v>
                </c:pt>
                <c:pt idx="47">
                  <c:v>1379.2756887134417</c:v>
                </c:pt>
                <c:pt idx="48">
                  <c:v>1263.8912373659264</c:v>
                </c:pt>
                <c:pt idx="49">
                  <c:v>1091.2390969914616</c:v>
                </c:pt>
                <c:pt idx="50">
                  <c:v>961.17391380950721</c:v>
                </c:pt>
                <c:pt idx="51">
                  <c:v>823.54742696391293</c:v>
                </c:pt>
                <c:pt idx="52">
                  <c:v>628.2084103814077</c:v>
                </c:pt>
                <c:pt idx="53">
                  <c:v>475.00261346725199</c:v>
                </c:pt>
                <c:pt idx="54">
                  <c:v>313.77270061481346</c:v>
                </c:pt>
                <c:pt idx="55">
                  <c:v>144.35818950532584</c:v>
                </c:pt>
                <c:pt idx="56">
                  <c:v>-33.404611826351527</c:v>
                </c:pt>
                <c:pt idx="57">
                  <c:v>-219.68266918466236</c:v>
                </c:pt>
                <c:pt idx="58">
                  <c:v>-414.6462876901395</c:v>
                </c:pt>
                <c:pt idx="59">
                  <c:v>-618.469178565726</c:v>
                </c:pt>
                <c:pt idx="60">
                  <c:v>-831.32852725882435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98016"/>
        <c:axId val="102999552"/>
      </c:lineChart>
      <c:catAx>
        <c:axId val="1029980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ja-JP"/>
          </a:p>
        </c:txPr>
        <c:crossAx val="1029995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02999552"/>
        <c:scaling>
          <c:orientation val="minMax"/>
          <c:max val="6000"/>
          <c:min val="-2000"/>
        </c:scaling>
        <c:delete val="0"/>
        <c:axPos val="l"/>
        <c:majorGridlines/>
        <c:title>
          <c:tx>
            <c:rich>
              <a:bodyPr rot="0" vert="eaVert" anchor="ctr" anchorCtr="0"/>
              <a:lstStyle/>
              <a:p>
                <a:pPr>
                  <a:defRPr/>
                </a:pPr>
                <a:r>
                  <a:rPr lang="ja-JP" altLang="ja-JP" sz="2000" b="1" i="0" baseline="0" dirty="0"/>
                  <a:t>貯蓄残高</a:t>
                </a:r>
                <a:r>
                  <a:rPr lang="ja-JP" altLang="ja-JP" sz="2000" b="0" i="0" baseline="0" dirty="0"/>
                  <a:t>（万円）</a:t>
                </a:r>
                <a:endParaRPr lang="ja-JP" altLang="ja-JP" sz="2000" dirty="0"/>
              </a:p>
            </c:rich>
          </c:tx>
          <c:layout/>
          <c:overlay val="0"/>
        </c:title>
        <c:numFmt formatCode="0_ ;[Red]\-0\ 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02998016"/>
        <c:crosses val="autoZero"/>
        <c:crossBetween val="midCat"/>
        <c:minorUnit val="5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762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Sheet1!$D$1:$BL$1</c:f>
              <c:numCache>
                <c:formatCode>General</c:formatCode>
                <c:ptCount val="6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  <c:pt idx="51">
                  <c:v>71</c:v>
                </c:pt>
                <c:pt idx="52">
                  <c:v>72</c:v>
                </c:pt>
                <c:pt idx="53">
                  <c:v>73</c:v>
                </c:pt>
                <c:pt idx="54">
                  <c:v>74</c:v>
                </c:pt>
                <c:pt idx="55">
                  <c:v>75</c:v>
                </c:pt>
                <c:pt idx="56">
                  <c:v>76</c:v>
                </c:pt>
                <c:pt idx="57">
                  <c:v>77</c:v>
                </c:pt>
                <c:pt idx="58">
                  <c:v>78</c:v>
                </c:pt>
                <c:pt idx="59">
                  <c:v>79</c:v>
                </c:pt>
                <c:pt idx="60">
                  <c:v>80</c:v>
                </c:pt>
              </c:numCache>
            </c:numRef>
          </c:cat>
          <c:val>
            <c:numRef>
              <c:f>Sheet1!$D$7:$BL$7</c:f>
              <c:numCache>
                <c:formatCode>0_ 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40</c:v>
                </c:pt>
                <c:pt idx="3">
                  <c:v>84.800000000000011</c:v>
                </c:pt>
                <c:pt idx="4">
                  <c:v>119.56800000000001</c:v>
                </c:pt>
                <c:pt idx="5">
                  <c:v>170.27751999999998</c:v>
                </c:pt>
                <c:pt idx="6">
                  <c:v>206.30777519999998</c:v>
                </c:pt>
                <c:pt idx="7">
                  <c:v>267.84385664799993</c:v>
                </c:pt>
                <c:pt idx="8">
                  <c:v>806.61640781495976</c:v>
                </c:pt>
                <c:pt idx="9">
                  <c:v>793.98613551692881</c:v>
                </c:pt>
                <c:pt idx="10">
                  <c:v>796.01095504995669</c:v>
                </c:pt>
                <c:pt idx="11">
                  <c:v>624.35651916897518</c:v>
                </c:pt>
                <c:pt idx="12">
                  <c:v>615.49645021156471</c:v>
                </c:pt>
                <c:pt idx="13">
                  <c:v>611.62057918543132</c:v>
                </c:pt>
                <c:pt idx="14">
                  <c:v>590.92535202851468</c:v>
                </c:pt>
                <c:pt idx="15">
                  <c:v>380.81404645689003</c:v>
                </c:pt>
                <c:pt idx="16">
                  <c:v>314.2969956861167</c:v>
                </c:pt>
                <c:pt idx="17">
                  <c:v>351.59181923958027</c:v>
                </c:pt>
                <c:pt idx="18">
                  <c:v>244.92366106395508</c:v>
                </c:pt>
                <c:pt idx="19">
                  <c:v>294.52543517865428</c:v>
                </c:pt>
                <c:pt idx="20">
                  <c:v>338.63807909309975</c:v>
                </c:pt>
                <c:pt idx="21">
                  <c:v>385.51081523280999</c:v>
                </c:pt>
                <c:pt idx="22">
                  <c:v>439.40142062269933</c:v>
                </c:pt>
                <c:pt idx="23">
                  <c:v>484.57650508359325</c:v>
                </c:pt>
                <c:pt idx="24">
                  <c:v>435.31179820580769</c:v>
                </c:pt>
                <c:pt idx="25">
                  <c:v>442.69244537173267</c:v>
                </c:pt>
                <c:pt idx="26">
                  <c:v>315.21331310767943</c:v>
                </c:pt>
                <c:pt idx="27">
                  <c:v>315.17930405385096</c:v>
                </c:pt>
                <c:pt idx="28">
                  <c:v>339.90568185011534</c:v>
                </c:pt>
                <c:pt idx="29">
                  <c:v>342.71840624441029</c:v>
                </c:pt>
                <c:pt idx="30">
                  <c:v>382.95447873995977</c:v>
                </c:pt>
                <c:pt idx="31">
                  <c:v>579.73020018221087</c:v>
                </c:pt>
                <c:pt idx="32">
                  <c:v>787.47319326773027</c:v>
                </c:pt>
                <c:pt idx="33">
                  <c:v>1102.692476145814</c:v>
                </c:pt>
                <c:pt idx="34">
                  <c:v>1230.512337510241</c:v>
                </c:pt>
                <c:pt idx="35">
                  <c:v>1370.0647947156008</c:v>
                </c:pt>
                <c:pt idx="36">
                  <c:v>1723.0959056371219</c:v>
                </c:pt>
                <c:pt idx="37">
                  <c:v>2090.066211486288</c:v>
                </c:pt>
                <c:pt idx="38">
                  <c:v>2271.4511933429312</c:v>
                </c:pt>
                <c:pt idx="39">
                  <c:v>2417.74174282391</c:v>
                </c:pt>
                <c:pt idx="40">
                  <c:v>4391.4966125586043</c:v>
                </c:pt>
                <c:pt idx="41">
                  <c:v>4359.0485796879948</c:v>
                </c:pt>
                <c:pt idx="42">
                  <c:v>4170.2735861599704</c:v>
                </c:pt>
                <c:pt idx="43">
                  <c:v>4032.6450927613841</c:v>
                </c:pt>
                <c:pt idx="44">
                  <c:v>3838.434029494827</c:v>
                </c:pt>
                <c:pt idx="45">
                  <c:v>3664.50874496294</c:v>
                </c:pt>
                <c:pt idx="46">
                  <c:v>3503.234954740416</c:v>
                </c:pt>
                <c:pt idx="47">
                  <c:v>3394.9756887134404</c:v>
                </c:pt>
                <c:pt idx="48">
                  <c:v>3279.5912373659262</c:v>
                </c:pt>
                <c:pt idx="49">
                  <c:v>3106.9390969914616</c:v>
                </c:pt>
                <c:pt idx="50">
                  <c:v>2976.8739138095079</c:v>
                </c:pt>
                <c:pt idx="51">
                  <c:v>2839.247426963911</c:v>
                </c:pt>
                <c:pt idx="52">
                  <c:v>2643.9084103814066</c:v>
                </c:pt>
                <c:pt idx="53">
                  <c:v>2490.7026134672501</c:v>
                </c:pt>
                <c:pt idx="54">
                  <c:v>2329.4727006148123</c:v>
                </c:pt>
                <c:pt idx="55">
                  <c:v>2160.0581895053251</c:v>
                </c:pt>
                <c:pt idx="56">
                  <c:v>1982.2953881736473</c:v>
                </c:pt>
                <c:pt idx="57">
                  <c:v>1796.0173308153355</c:v>
                </c:pt>
                <c:pt idx="58">
                  <c:v>1601.0537123098588</c:v>
                </c:pt>
                <c:pt idx="59">
                  <c:v>1397.2308214342731</c:v>
                </c:pt>
                <c:pt idx="60">
                  <c:v>1184.3714727411743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48608"/>
        <c:axId val="109750144"/>
      </c:lineChart>
      <c:catAx>
        <c:axId val="1097486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ja-JP"/>
          </a:p>
        </c:txPr>
        <c:crossAx val="1097501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09750144"/>
        <c:scaling>
          <c:orientation val="minMax"/>
          <c:max val="6000"/>
        </c:scaling>
        <c:delete val="0"/>
        <c:axPos val="l"/>
        <c:majorGridlines/>
        <c:title>
          <c:tx>
            <c:rich>
              <a:bodyPr rot="0" vert="eaVert" anchor="ctr" anchorCtr="0"/>
              <a:lstStyle/>
              <a:p>
                <a:pPr>
                  <a:defRPr/>
                </a:pPr>
                <a:r>
                  <a:rPr lang="ja-JP" altLang="ja-JP" sz="2000" b="1" i="0" baseline="0" dirty="0"/>
                  <a:t>貯蓄残高</a:t>
                </a:r>
                <a:r>
                  <a:rPr lang="ja-JP" altLang="ja-JP" sz="2000" b="0" i="0" baseline="0" dirty="0"/>
                  <a:t>（万円）</a:t>
                </a:r>
                <a:endParaRPr lang="ja-JP" altLang="ja-JP" sz="2000" dirty="0"/>
              </a:p>
            </c:rich>
          </c:tx>
          <c:layout/>
          <c:overlay val="0"/>
        </c:title>
        <c:numFmt formatCode="0_ 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09748608"/>
        <c:crosses val="autoZero"/>
        <c:crossBetween val="midCat"/>
        <c:minorUnit val="50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02" cy="493237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891" y="0"/>
            <a:ext cx="2919302" cy="493237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EEA8A57-A3EE-44AD-A195-CC2C613C831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502"/>
            <a:ext cx="2919302" cy="493236"/>
          </a:xfrm>
          <a:prstGeom prst="rect">
            <a:avLst/>
          </a:prstGeom>
        </p:spPr>
        <p:txBody>
          <a:bodyPr vert="horz" lIns="90638" tIns="45319" rIns="90638" bIns="453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891" y="9371502"/>
            <a:ext cx="2919302" cy="493236"/>
          </a:xfrm>
          <a:prstGeom prst="rect">
            <a:avLst/>
          </a:prstGeom>
        </p:spPr>
        <p:txBody>
          <a:bodyPr vert="horz" wrap="square" lIns="90638" tIns="45319" rIns="90638" bIns="453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52DC561-B8BC-4607-9C00-BCB62E2E54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18973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02" cy="493237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891" y="0"/>
            <a:ext cx="2919302" cy="493237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C9CE8E2-BEC8-4268-88AE-334F949D3E6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9" rIns="90638" bIns="45319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4049" y="4686538"/>
            <a:ext cx="5387667" cy="4439132"/>
          </a:xfrm>
          <a:prstGeom prst="rect">
            <a:avLst/>
          </a:prstGeom>
        </p:spPr>
        <p:txBody>
          <a:bodyPr vert="horz" lIns="90638" tIns="45319" rIns="90638" bIns="45319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502"/>
            <a:ext cx="2919302" cy="493236"/>
          </a:xfrm>
          <a:prstGeom prst="rect">
            <a:avLst/>
          </a:prstGeom>
        </p:spPr>
        <p:txBody>
          <a:bodyPr vert="horz" lIns="90638" tIns="45319" rIns="90638" bIns="453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891" y="9371502"/>
            <a:ext cx="2919302" cy="493236"/>
          </a:xfrm>
          <a:prstGeom prst="rect">
            <a:avLst/>
          </a:prstGeom>
        </p:spPr>
        <p:txBody>
          <a:bodyPr vert="horz" wrap="square" lIns="90638" tIns="45319" rIns="90638" bIns="453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A5B0D38-4BC6-46B3-9584-536ED46789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84302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33797" name="日付プレースホルダ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2013/07/31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20B3C2-021B-49CC-A4CD-981B9CE289B5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430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506" indent="-283272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086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6320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9555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279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6025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926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2494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C98DE0D-A876-4DD2-939B-7D4B7473F742}" type="slidenum">
              <a:rPr lang="ja-JP" altLang="en-US" smtClean="0">
                <a:latin typeface="Calibri" pitchFamily="34" charset="0"/>
              </a:rPr>
              <a:pPr/>
              <a:t>13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2B548A4-ABC1-4B9F-94B5-C89960F6CCDA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EF4C581-9164-4F39-8A42-24C40FAED5DF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2528342-2A61-46C9-B0F2-F26189FFE572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506" indent="-283272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086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6320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9555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279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6025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926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2494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2751A77-2EE3-4B43-9FED-EE4AFB51A537}" type="slidenum">
              <a:rPr lang="ja-JP" altLang="en-US" smtClean="0">
                <a:latin typeface="Calibri" pitchFamily="34" charset="0"/>
              </a:rPr>
              <a:pPr/>
              <a:t>20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EFC51C-2C6A-455F-BCD3-C6F778F0589A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4813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506" indent="-283272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086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6320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9555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279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6025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926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2494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DC91EA-B5F4-4EF1-9687-B2310FEC6B6B}" type="slidenum">
              <a:rPr lang="ja-JP" altLang="en-US" smtClean="0">
                <a:latin typeface="Calibri" pitchFamily="34" charset="0"/>
              </a:rPr>
              <a:pPr/>
              <a:t>21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A7CFE16-F510-435E-AAE1-0F4766AEFF66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7F197A3-C4AF-43C2-ADB0-41AD43EF1E2E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mtClean="0">
                <a:latin typeface="Arial" charset="0"/>
              </a:rPr>
              <a:t>キャッシュフロー表　基本パターンに連動　</a:t>
            </a:r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0E7226C-5B70-45C8-8311-0DC4D74B0914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4875" y="741363"/>
            <a:ext cx="4927600" cy="369728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2275611-FF59-4EA7-B207-9CCF2D21AF21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5B0D38-4BC6-46B3-9584-536ED46789C3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12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506" indent="-283272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086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6320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9555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279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6025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926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2494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6353E2-B9DC-49C3-AE7E-606626C47EF1}" type="slidenum">
              <a:rPr lang="ja-JP" altLang="en-US" smtClean="0">
                <a:latin typeface="Calibri" pitchFamily="34" charset="0"/>
              </a:rPr>
              <a:pPr/>
              <a:t>26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C98EF1-F76A-467F-899F-C86B202C9C50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506" indent="-283272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086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6320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9555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279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6025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926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2494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E126F67-A4F3-4F9F-97EA-F7C9BEE4A72E}" type="slidenum">
              <a:rPr lang="ja-JP" altLang="en-US" smtClean="0">
                <a:solidFill>
                  <a:prstClr val="black"/>
                </a:solidFill>
                <a:latin typeface="Calibri" pitchFamily="34" charset="0"/>
              </a:rPr>
              <a:pPr/>
              <a:t>28</a:t>
            </a:fld>
            <a:endParaRPr lang="ja-JP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684634A-30A9-416B-92A6-9EC1C43BAB64}" type="datetime1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506" indent="-283272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086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6320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9555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279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6025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926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2494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774B36-A105-4EDB-959C-3C8B6CF89330}" type="slidenum">
              <a:rPr lang="ja-JP" altLang="en-US" smtClean="0">
                <a:latin typeface="Calibri" pitchFamily="34" charset="0"/>
              </a:rPr>
              <a:pPr/>
              <a:t>29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2A22496-AD73-4A8D-BB52-2E7075DBFCF1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75" y="741363"/>
            <a:ext cx="4927600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9EAE8-EB70-4F5C-850D-33C96A9AC19E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62A3A08-7ADC-47C0-A23C-412725A2E08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28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75" y="741363"/>
            <a:ext cx="4927600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①保険の見直し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9EAE8-EB70-4F5C-850D-33C96A9AC19E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62A3A08-7ADC-47C0-A23C-412725A2E08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280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②中古物件を購入した場合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9CE8E2-BEC8-4268-88AE-334F949D3E6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5B0D38-4BC6-46B3-9584-536ED46789C3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4875" y="741363"/>
            <a:ext cx="4927600" cy="369728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③妻がパートをした場合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9EAE8-EB70-4F5C-850D-33C96A9AC19E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344AF14-F727-4B9C-B781-048E02223864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6079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75" y="741363"/>
            <a:ext cx="4927600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9EAE8-EB70-4F5C-850D-33C96A9AC19E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2E0B409-3CC9-403C-962C-4586341AC1F0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3954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506" indent="-283272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086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6320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9555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279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6025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926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2494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06AC129-D51A-4CB5-92A0-F453A5504643}" type="slidenum">
              <a:rPr lang="ja-JP" altLang="en-US" smtClean="0">
                <a:latin typeface="Calibri" pitchFamily="34" charset="0"/>
              </a:rPr>
              <a:pPr/>
              <a:t>36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29C676C-252B-441C-888A-89CE4D56130F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8558B7D-89CC-406E-8AB7-39F941118646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8778C2-331E-400E-9345-AC363532520A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755EFA8-1845-4998-B051-E0C6E8F872BE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2DD73A-C329-4A42-B9A1-8F7779820728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2B5C0B-3818-408F-9266-EF07ADF1A64C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741363"/>
            <a:ext cx="4927600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506" indent="-283272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3086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6320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9555" indent="-226617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279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6025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9260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2494" indent="-22661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28C28D9-C6F1-4358-8DD4-276DBC7858F7}" type="slidenum">
              <a:rPr lang="ja-JP" altLang="en-US" smtClean="0">
                <a:latin typeface="Calibri" pitchFamily="34" charset="0"/>
              </a:rPr>
              <a:pPr/>
              <a:t>9</a:t>
            </a:fld>
            <a:endParaRPr lang="ja-JP" altLang="en-US" smtClean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FE8C8E0-054E-4B71-9AE5-3C6ED69C04B0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978349"/>
            <a:ext cx="6858000" cy="115450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861048"/>
            <a:ext cx="6858000" cy="1655762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smtClean="0">
                <a:latin typeface="+mn-ea"/>
              </a:rPr>
              <a:t>マスタ サブタイトルの書式設定</a:t>
            </a:r>
            <a:endParaRPr lang="en-US" altLang="ja-JP" sz="3000" b="1" dirty="0" smtClean="0">
              <a:latin typeface="+mn-ea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54AA-D325-4078-8583-483EDB017454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F148-23EA-4A82-B435-1E8500716BF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5445224"/>
            <a:ext cx="2209800" cy="6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2132857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0" name="ビットマップ イメージ" r:id="rId4" imgW="15352381" imgH="590476" progId="PBrush">
                  <p:embed/>
                </p:oleObj>
              </mc:Choice>
              <mc:Fallback>
                <p:oleObj name="ビットマップ イメージ" r:id="rId4" imgW="15352381" imgH="59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2857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96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6B0B-2409-4EB1-B3E6-C8D7C6278DB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5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FD83E-7E28-4829-9B08-D51B2498489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8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8E1B-C62F-44BA-BE96-B3D3A04D6E8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4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5E394-83B2-4F98-A54A-36ACC21877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5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2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84E4-909C-4DA2-B466-18C94D348C9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84E4-909C-4DA2-B466-18C94D348C9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6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978349"/>
            <a:ext cx="6858000" cy="115450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861048"/>
            <a:ext cx="6858000" cy="1655762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3000" b="1" smtClean="0">
                <a:latin typeface="+mn-ea"/>
              </a:rPr>
              <a:t>マスタ サブタイトルの書式設定</a:t>
            </a:r>
            <a:endParaRPr lang="en-US" altLang="ja-JP" sz="3000" b="1" dirty="0" smtClean="0">
              <a:latin typeface="+mn-ea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54AA-D325-4078-8583-483EDB0174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F148-23EA-4A82-B435-1E8500716BF9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5445224"/>
            <a:ext cx="2209800" cy="6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2132857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ビットマップ イメージ" r:id="rId4" imgW="15352381" imgH="590476" progId="PBrush">
                  <p:embed/>
                </p:oleObj>
              </mc:Choice>
              <mc:Fallback>
                <p:oleObj name="ビットマップ イメージ" r:id="rId4" imgW="15352381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2857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96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504056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24745"/>
            <a:ext cx="7886700" cy="505222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7233-E0F9-4DA7-BF77-92B0745572D0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200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765176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4" name="ビットマップ イメージ" r:id="rId3" imgW="15352381" imgH="590476" progId="PBrush">
                  <p:embed/>
                </p:oleObj>
              </mc:Choice>
              <mc:Fallback>
                <p:oleObj name="ビットマップ イメージ" r:id="rId3" imgW="15352381" imgH="59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6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043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504056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24745"/>
            <a:ext cx="7886700" cy="505222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7233-E0F9-4DA7-BF77-92B0745572D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200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7E6A-0658-4F28-98DA-C824D3947577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765176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3" name="ビットマップ イメージ" r:id="rId3" imgW="15352381" imgH="590476" progId="PBrush">
                  <p:embed/>
                </p:oleObj>
              </mc:Choice>
              <mc:Fallback>
                <p:oleObj name="ビットマップ イメージ" r:id="rId3" imgW="15352381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6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041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A386-91FE-4804-A35B-966CCB8002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200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DB3F-31CE-4486-8915-A11842B4DB8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765176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ビットマップ イメージ" r:id="rId3" imgW="15352381" imgH="590476" progId="PBrush">
                  <p:embed/>
                </p:oleObj>
              </mc:Choice>
              <mc:Fallback>
                <p:oleObj name="ビットマップ イメージ" r:id="rId3" imgW="15352381" imgH="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6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03765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4A386-91FE-4804-A35B-966CCB8002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2DB3F-31CE-4486-8915-A11842B4DB8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3190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4A386-91FE-4804-A35B-966CCB8002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2DB3F-31CE-4486-8915-A11842B4DB8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1531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A386-91FE-4804-A35B-966CCB8002E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200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DB3F-31CE-4486-8915-A11842B4DB8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765176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8" name="ビットマップ イメージ" r:id="rId3" imgW="15352381" imgH="590476" progId="PBrush">
                  <p:embed/>
                </p:oleObj>
              </mc:Choice>
              <mc:Fallback>
                <p:oleObj name="ビットマップ イメージ" r:id="rId3" imgW="15352381" imgH="59047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6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0439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4A386-91FE-4804-A35B-966CCB8002E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2DB3F-31CE-4486-8915-A11842B4DB8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4A386-91FE-4804-A35B-966CCB8002E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2DB3F-31CE-4486-8915-A11842B4DB8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1C735-BBD8-4BB6-BD99-6C6DF3A901C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EF3B-8582-4A02-A82B-11DAB0CE940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8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949F2-7E26-4CAF-9DAF-C53D5EBD114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3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D5C01-C317-42F0-8838-81FAD2E0ABD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8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188640"/>
            <a:ext cx="7886700" cy="5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</a:p>
        </p:txBody>
      </p:sp>
      <p:sp>
        <p:nvSpPr>
          <p:cNvPr id="2457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124745"/>
            <a:ext cx="7886700" cy="50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624A386-91FE-4804-A35B-966CCB8002EB}" type="datetime1">
              <a:rPr lang="ja-JP" altLang="en-US" smtClean="0"/>
              <a:pPr>
                <a:defRPr/>
              </a:pPr>
              <a:t>2017/5/2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1200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8622DB3F-31CE-4486-8915-A11842B4DB8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/>
            </a:pPr>
            <a:fld id="{63A7B333-7B72-4671-A0BD-A5384259E65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628" r:id="rId12"/>
    <p:sldLayoutId id="214748462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188640"/>
            <a:ext cx="7886700" cy="5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</a:p>
        </p:txBody>
      </p:sp>
      <p:sp>
        <p:nvSpPr>
          <p:cNvPr id="2457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124745"/>
            <a:ext cx="7886700" cy="50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624A386-91FE-4804-A35B-966CCB8002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2017/5/2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1200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8622DB3F-31CE-4486-8915-A11842B4DB84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20888"/>
            <a:ext cx="9144000" cy="1389629"/>
          </a:xfrm>
        </p:spPr>
        <p:txBody>
          <a:bodyPr>
            <a:noAutofit/>
          </a:bodyPr>
          <a:lstStyle/>
          <a:p>
            <a:pPr marL="179388" algn="ctr" defTabSz="1055688">
              <a:lnSpc>
                <a:spcPct val="150000"/>
              </a:lnSpc>
              <a:spcBef>
                <a:spcPts val="1200"/>
              </a:spcBef>
              <a:defRPr/>
            </a:pPr>
            <a:r>
              <a:rPr lang="ja-JP" altLang="en-US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第６回 ライフプランを描く②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48640" y="554180"/>
            <a:ext cx="3436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金融リテラシー連続講義</a:t>
            </a:r>
            <a:endParaRPr lang="ja-JP" altLang="en-US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3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中かっこ 4"/>
          <p:cNvSpPr/>
          <p:nvPr/>
        </p:nvSpPr>
        <p:spPr>
          <a:xfrm>
            <a:off x="7236296" y="2780928"/>
            <a:ext cx="216024" cy="1008000"/>
          </a:xfrm>
          <a:prstGeom prst="rightBrace">
            <a:avLst>
              <a:gd name="adj1" fmla="val 21454"/>
              <a:gd name="adj2" fmla="val 40433"/>
            </a:avLst>
          </a:prstGeom>
          <a:ln w="28575" cmpd="sng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7" name="爆発 1 6"/>
          <p:cNvSpPr/>
          <p:nvPr/>
        </p:nvSpPr>
        <p:spPr>
          <a:xfrm>
            <a:off x="7402515" y="2133600"/>
            <a:ext cx="1692275" cy="2087563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40" b="1" dirty="0">
                <a:solidFill>
                  <a:schemeClr val="tx1"/>
                </a:solidFill>
              </a:rPr>
              <a:t>差額</a:t>
            </a:r>
            <a:endParaRPr lang="en-US" altLang="ja-JP" sz="204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altLang="ja-JP" sz="2000" b="1" dirty="0">
                <a:solidFill>
                  <a:schemeClr val="tx1"/>
                </a:solidFill>
              </a:rPr>
              <a:t>612</a:t>
            </a:r>
          </a:p>
          <a:p>
            <a:pPr algn="ctr"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</a:rPr>
              <a:t>万円</a:t>
            </a:r>
          </a:p>
        </p:txBody>
      </p:sp>
      <p:graphicFrame>
        <p:nvGraphicFramePr>
          <p:cNvPr id="11" name="コンテンツ プレースホルダ 10"/>
          <p:cNvGraphicFramePr>
            <a:graphicFrameLocks noGrp="1"/>
          </p:cNvGraphicFramePr>
          <p:nvPr>
            <p:ph idx="1"/>
          </p:nvPr>
        </p:nvGraphicFramePr>
        <p:xfrm>
          <a:off x="323528" y="2204864"/>
          <a:ext cx="6948511" cy="436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9224" name="テキスト ボックス 11"/>
          <p:cNvSpPr txBox="1">
            <a:spLocks noChangeArrowheads="1"/>
          </p:cNvSpPr>
          <p:nvPr/>
        </p:nvSpPr>
        <p:spPr bwMode="auto">
          <a:xfrm>
            <a:off x="287524" y="1066091"/>
            <a:ext cx="856895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254000" eaLnBrk="1" hangingPunct="1">
              <a:spcAft>
                <a:spcPts val="600"/>
              </a:spcAft>
              <a:buFont typeface="Wingdings" pitchFamily="2" charset="2"/>
              <a:buChar char="l"/>
            </a:pPr>
            <a:r>
              <a:rPr lang="ja-JP" altLang="en-US" sz="2100" dirty="0" smtClean="0"/>
              <a:t>金利</a:t>
            </a:r>
            <a:r>
              <a:rPr lang="en-US" altLang="ja-JP" sz="2100" dirty="0"/>
              <a:t>0%</a:t>
            </a:r>
            <a:r>
              <a:rPr lang="ja-JP" altLang="en-US" sz="2100" dirty="0"/>
              <a:t>では、貯蓄残高は</a:t>
            </a:r>
            <a:r>
              <a:rPr lang="en-US" altLang="ja-JP" sz="2100" dirty="0"/>
              <a:t>1,200</a:t>
            </a:r>
            <a:r>
              <a:rPr lang="ja-JP" altLang="en-US" sz="2100" dirty="0"/>
              <a:t>万円</a:t>
            </a:r>
            <a:r>
              <a:rPr lang="ja-JP" altLang="en-US" sz="2100" dirty="0" smtClean="0"/>
              <a:t>のみ（</a:t>
            </a:r>
            <a:r>
              <a:rPr lang="en-US" altLang="ja-JP" sz="2100" dirty="0"/>
              <a:t>30</a:t>
            </a:r>
            <a:r>
              <a:rPr lang="ja-JP" altLang="en-US" sz="2100" dirty="0"/>
              <a:t>万円</a:t>
            </a:r>
            <a:r>
              <a:rPr lang="en-US" altLang="ja-JP" sz="2100" dirty="0"/>
              <a:t>×40</a:t>
            </a:r>
            <a:r>
              <a:rPr lang="ja-JP" altLang="en-US" sz="2100" dirty="0"/>
              <a:t>年＝</a:t>
            </a:r>
            <a:r>
              <a:rPr lang="en-US" altLang="ja-JP" sz="2100" dirty="0"/>
              <a:t>1,200</a:t>
            </a:r>
            <a:r>
              <a:rPr lang="ja-JP" altLang="en-US" sz="2100" dirty="0"/>
              <a:t>万</a:t>
            </a:r>
            <a:r>
              <a:rPr lang="ja-JP" altLang="en-US" sz="2100" dirty="0" smtClean="0"/>
              <a:t>）。</a:t>
            </a:r>
            <a:endParaRPr lang="en-US" altLang="ja-JP" sz="2100" dirty="0"/>
          </a:p>
          <a:p>
            <a:pPr marL="342900" indent="-254000" eaLnBrk="1" hangingPunct="1">
              <a:buFont typeface="Wingdings" pitchFamily="2" charset="2"/>
              <a:buChar char="l"/>
            </a:pPr>
            <a:r>
              <a:rPr lang="ja-JP" altLang="en-US" sz="2100" dirty="0" smtClean="0"/>
              <a:t>金利</a:t>
            </a:r>
            <a:r>
              <a:rPr lang="en-US" altLang="ja-JP" sz="2100" dirty="0"/>
              <a:t>2%</a:t>
            </a:r>
            <a:r>
              <a:rPr lang="ja-JP" altLang="en-US" sz="2100" dirty="0"/>
              <a:t>で複利運用すると、貯蓄残高</a:t>
            </a:r>
            <a:r>
              <a:rPr lang="ja-JP" altLang="en-US" sz="2100" dirty="0" smtClean="0"/>
              <a:t>は</a:t>
            </a:r>
            <a:r>
              <a:rPr lang="en-US" altLang="ja-JP" sz="2100" u="sng" dirty="0" smtClean="0"/>
              <a:t>1,812</a:t>
            </a:r>
            <a:r>
              <a:rPr lang="ja-JP" altLang="en-US" sz="2100" u="sng" dirty="0"/>
              <a:t>万</a:t>
            </a:r>
            <a:r>
              <a:rPr lang="ja-JP" altLang="en-US" sz="2100" u="sng" dirty="0" smtClean="0"/>
              <a:t>円</a:t>
            </a:r>
            <a:r>
              <a:rPr lang="ja-JP" altLang="en-US" sz="2100" dirty="0" smtClean="0"/>
              <a:t>。</a:t>
            </a:r>
            <a:endParaRPr lang="en-US" altLang="ja-JP" sz="2100" dirty="0" smtClean="0"/>
          </a:p>
          <a:p>
            <a:pPr marL="354013" eaLnBrk="1" hangingPunct="1"/>
            <a:r>
              <a:rPr lang="ja-JP" altLang="en-US" sz="2100" dirty="0" smtClean="0"/>
              <a:t>─　因みに、単利運用なら</a:t>
            </a:r>
            <a:r>
              <a:rPr lang="en-US" altLang="ja-JP" sz="2100" dirty="0" smtClean="0"/>
              <a:t>1,224</a:t>
            </a:r>
            <a:r>
              <a:rPr lang="ja-JP" altLang="en-US" sz="2100" dirty="0"/>
              <a:t>万</a:t>
            </a:r>
            <a:r>
              <a:rPr lang="ja-JP" altLang="en-US" sz="2100" dirty="0" smtClean="0"/>
              <a:t>円。</a:t>
            </a:r>
            <a:r>
              <a:rPr lang="ja-JP" altLang="en-US" sz="2100" dirty="0"/>
              <a:t>　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2" y="17279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）複利の力②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0500" y="1190625"/>
            <a:ext cx="8674100" cy="5257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12750" y="2766006"/>
            <a:ext cx="8229600" cy="763587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２．キャッシュフロー表の作り方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8E1B-C62F-44BA-BE96-B3D3A04D6E8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正方形/長方形 1"/>
          <p:cNvSpPr>
            <a:spLocks noChangeArrowheads="1"/>
          </p:cNvSpPr>
          <p:nvPr/>
        </p:nvSpPr>
        <p:spPr bwMode="auto">
          <a:xfrm>
            <a:off x="1043608" y="1819276"/>
            <a:ext cx="705678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200" dirty="0" smtClean="0"/>
              <a:t>これから</a:t>
            </a:r>
            <a:r>
              <a:rPr lang="ja-JP" altLang="en-US" sz="3200" dirty="0"/>
              <a:t>どんなライフイベントが</a:t>
            </a:r>
            <a:endParaRPr lang="en-US" altLang="ja-JP" sz="3200" dirty="0"/>
          </a:p>
          <a:p>
            <a:pPr eaLnBrk="1" hangingPunct="1"/>
            <a:r>
              <a:rPr lang="ja-JP" altLang="en-US" sz="3200" dirty="0" smtClean="0"/>
              <a:t>考えられます</a:t>
            </a:r>
            <a:r>
              <a:rPr lang="ja-JP" altLang="en-US" sz="3200" dirty="0"/>
              <a:t>か？　</a:t>
            </a:r>
            <a:endParaRPr lang="en-US" altLang="ja-JP" sz="3200" dirty="0" smtClean="0"/>
          </a:p>
          <a:p>
            <a:pPr eaLnBrk="1" hangingPunct="1"/>
            <a:endParaRPr lang="en-US" altLang="ja-JP" sz="3200" dirty="0"/>
          </a:p>
          <a:p>
            <a:pPr eaLnBrk="1" hangingPunct="1"/>
            <a:r>
              <a:rPr lang="ja-JP" altLang="en-US" sz="3200" dirty="0" smtClean="0"/>
              <a:t>将来</a:t>
            </a:r>
            <a:r>
              <a:rPr lang="ja-JP" altLang="en-US" sz="3200" dirty="0"/>
              <a:t>、どんな自分に</a:t>
            </a:r>
            <a:r>
              <a:rPr lang="ja-JP" altLang="en-US" sz="3200" dirty="0" smtClean="0"/>
              <a:t>なりたいですか？</a:t>
            </a:r>
            <a:endParaRPr lang="ja-JP" altLang="en-US" sz="3200" dirty="0"/>
          </a:p>
        </p:txBody>
      </p:sp>
      <p:sp>
        <p:nvSpPr>
          <p:cNvPr id="17" name="ホームベース 16"/>
          <p:cNvSpPr/>
          <p:nvPr/>
        </p:nvSpPr>
        <p:spPr>
          <a:xfrm>
            <a:off x="827584" y="4509121"/>
            <a:ext cx="7272808" cy="1260000"/>
          </a:xfrm>
          <a:prstGeom prst="homePlate">
            <a:avLst>
              <a:gd name="adj" fmla="val 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latin typeface="+mj-ea"/>
              </a:rPr>
              <a:t>「人生でやりたい</a:t>
            </a:r>
            <a:r>
              <a:rPr lang="ja-JP" altLang="en-US" sz="3200" dirty="0" smtClean="0">
                <a:latin typeface="+mj-ea"/>
              </a:rPr>
              <a:t>こと」</a:t>
            </a:r>
            <a:r>
              <a:rPr lang="ja-JP" altLang="en-US" sz="3200" dirty="0">
                <a:latin typeface="+mj-ea"/>
              </a:rPr>
              <a:t>を書き出し</a:t>
            </a:r>
            <a:r>
              <a:rPr lang="ja-JP" altLang="en-US" sz="3200" dirty="0" smtClean="0">
                <a:latin typeface="+mj-ea"/>
              </a:rPr>
              <a:t>、それに必要なお金について考えて</a:t>
            </a:r>
            <a:r>
              <a:rPr lang="ja-JP" altLang="en-US" sz="3200" dirty="0">
                <a:latin typeface="+mj-ea"/>
              </a:rPr>
              <a:t>みよう。</a:t>
            </a:r>
            <a:endParaRPr lang="ja-JP" altLang="en-US" sz="32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5F148-23EA-4A82-B435-1E8500716BF9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512" y="46330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）ライフイベント表①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395520" y="1584000"/>
            <a:ext cx="1224000" cy="576263"/>
          </a:xfrm>
          <a:prstGeom prst="rect">
            <a:avLst/>
          </a:prstGeom>
          <a:solidFill>
            <a:srgbClr val="FFCC00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就職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6041" y="2556000"/>
            <a:ext cx="1224000" cy="576263"/>
          </a:xfrm>
          <a:prstGeom prst="rect">
            <a:avLst/>
          </a:prstGeom>
          <a:solidFill>
            <a:srgbClr val="FF7C80"/>
          </a:solidFill>
          <a:ln w="3492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結婚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96042" y="3564000"/>
            <a:ext cx="1223962" cy="576262"/>
          </a:xfrm>
          <a:prstGeom prst="rect">
            <a:avLst/>
          </a:prstGeom>
          <a:solidFill>
            <a:srgbClr val="92D050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子ども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6414" y="4572000"/>
            <a:ext cx="1224000" cy="576263"/>
          </a:xfrm>
          <a:prstGeom prst="rect">
            <a:avLst/>
          </a:prstGeom>
          <a:solidFill>
            <a:srgbClr val="9999FF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住宅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96414" y="5652000"/>
            <a:ext cx="1224000" cy="576262"/>
          </a:xfrm>
          <a:prstGeom prst="rect">
            <a:avLst/>
          </a:prstGeom>
          <a:solidFill>
            <a:srgbClr val="FF6600"/>
          </a:solidFill>
          <a:ln w="3492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教育</a:t>
            </a:r>
          </a:p>
        </p:txBody>
      </p:sp>
      <p:sp>
        <p:nvSpPr>
          <p:cNvPr id="11276" name="テキスト ボックス 19"/>
          <p:cNvSpPr txBox="1">
            <a:spLocks noChangeArrowheads="1"/>
          </p:cNvSpPr>
          <p:nvPr/>
        </p:nvSpPr>
        <p:spPr bwMode="auto">
          <a:xfrm>
            <a:off x="1656000" y="1548000"/>
            <a:ext cx="363608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/>
              <a:t>何歳で就職する？どんな仕事？</a:t>
            </a:r>
          </a:p>
        </p:txBody>
      </p:sp>
      <p:sp>
        <p:nvSpPr>
          <p:cNvPr id="11277" name="テキスト ボックス 20"/>
          <p:cNvSpPr txBox="1">
            <a:spLocks noChangeArrowheads="1"/>
          </p:cNvSpPr>
          <p:nvPr/>
        </p:nvSpPr>
        <p:spPr bwMode="auto">
          <a:xfrm>
            <a:off x="1655992" y="2520000"/>
            <a:ext cx="363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/>
              <a:t>結婚する？　しない？　　</a:t>
            </a:r>
            <a:endParaRPr lang="en-US" altLang="ja-JP" sz="2000" b="1" dirty="0"/>
          </a:p>
          <a:p>
            <a:pPr eaLnBrk="1" hangingPunct="1"/>
            <a:r>
              <a:rPr lang="ja-JP" altLang="en-US" sz="1600" b="1" dirty="0"/>
              <a:t>するなら何歳で？</a:t>
            </a:r>
          </a:p>
        </p:txBody>
      </p:sp>
      <p:sp>
        <p:nvSpPr>
          <p:cNvPr id="11278" name="テキスト ボックス 21"/>
          <p:cNvSpPr txBox="1">
            <a:spLocks noChangeArrowheads="1"/>
          </p:cNvSpPr>
          <p:nvPr/>
        </p:nvSpPr>
        <p:spPr bwMode="auto">
          <a:xfrm>
            <a:off x="1655992" y="3528000"/>
            <a:ext cx="363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/>
              <a:t>ほしい？ほしくない？　</a:t>
            </a:r>
            <a:endParaRPr lang="en-US" altLang="ja-JP" sz="2000" b="1" dirty="0"/>
          </a:p>
          <a:p>
            <a:pPr eaLnBrk="1" hangingPunct="1"/>
            <a:r>
              <a:rPr lang="ja-JP" altLang="en-US" sz="1600" b="1" dirty="0"/>
              <a:t>何人</a:t>
            </a:r>
            <a:r>
              <a:rPr lang="ja-JP" altLang="en-US" sz="1600" b="1" dirty="0" smtClean="0"/>
              <a:t>？　何歳</a:t>
            </a:r>
            <a:r>
              <a:rPr lang="ja-JP" altLang="en-US" sz="1600" b="1" dirty="0"/>
              <a:t>で産む？</a:t>
            </a:r>
          </a:p>
        </p:txBody>
      </p:sp>
      <p:sp>
        <p:nvSpPr>
          <p:cNvPr id="11279" name="テキスト ボックス 22"/>
          <p:cNvSpPr txBox="1">
            <a:spLocks noChangeArrowheads="1"/>
          </p:cNvSpPr>
          <p:nvPr/>
        </p:nvSpPr>
        <p:spPr bwMode="auto">
          <a:xfrm>
            <a:off x="1655992" y="4536000"/>
            <a:ext cx="363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/>
              <a:t>賃貸？購入？　</a:t>
            </a:r>
            <a:endParaRPr lang="en-US" altLang="ja-JP" sz="2000" b="1" dirty="0"/>
          </a:p>
          <a:p>
            <a:pPr eaLnBrk="1" hangingPunct="1"/>
            <a:r>
              <a:rPr lang="ja-JP" altLang="en-US" sz="1600" b="1" dirty="0"/>
              <a:t>買うなら、何歳で買う</a:t>
            </a:r>
            <a:r>
              <a:rPr lang="ja-JP" altLang="en-US" sz="1600" b="1" dirty="0" smtClean="0"/>
              <a:t>？　いくらくらい？</a:t>
            </a:r>
            <a:endParaRPr lang="ja-JP" altLang="en-US" sz="1600" b="1" dirty="0"/>
          </a:p>
        </p:txBody>
      </p:sp>
      <p:sp>
        <p:nvSpPr>
          <p:cNvPr id="11280" name="テキスト ボックス 23"/>
          <p:cNvSpPr txBox="1">
            <a:spLocks noChangeArrowheads="1"/>
          </p:cNvSpPr>
          <p:nvPr/>
        </p:nvSpPr>
        <p:spPr bwMode="auto">
          <a:xfrm>
            <a:off x="1655992" y="5616001"/>
            <a:ext cx="363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/>
              <a:t>子どもの教育は大学まで？</a:t>
            </a:r>
            <a:endParaRPr lang="en-US" altLang="ja-JP" sz="2000" b="1" dirty="0"/>
          </a:p>
          <a:p>
            <a:pPr eaLnBrk="1" hangingPunct="1"/>
            <a:r>
              <a:rPr lang="ja-JP" altLang="en-US" sz="1600" b="1" dirty="0"/>
              <a:t>公立</a:t>
            </a:r>
            <a:r>
              <a:rPr lang="ja-JP" altLang="en-US" sz="1600" b="1" dirty="0" smtClean="0"/>
              <a:t>？　私立</a:t>
            </a:r>
            <a:r>
              <a:rPr lang="ja-JP" altLang="en-US" sz="1600" b="1" dirty="0"/>
              <a:t>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64088" y="1548000"/>
            <a:ext cx="34559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ja-JP" dirty="0">
              <a:ea typeface="ＭＳ Ｐゴシック" pitchFamily="50" charset="-128"/>
            </a:endParaRPr>
          </a:p>
          <a:p>
            <a:pPr eaLnBrk="1" hangingPunct="1">
              <a:defRPr/>
            </a:pP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64088" y="2520000"/>
            <a:ext cx="34559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ja-JP" dirty="0">
              <a:ea typeface="ＭＳ Ｐゴシック" pitchFamily="50" charset="-128"/>
            </a:endParaRPr>
          </a:p>
          <a:p>
            <a:pPr eaLnBrk="1" hangingPunct="1">
              <a:defRPr/>
            </a:pP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64088" y="3528000"/>
            <a:ext cx="34559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ja-JP" dirty="0">
              <a:ea typeface="ＭＳ Ｐゴシック" pitchFamily="50" charset="-128"/>
            </a:endParaRPr>
          </a:p>
          <a:p>
            <a:pPr eaLnBrk="1" hangingPunct="1">
              <a:defRPr/>
            </a:pP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64088" y="4536000"/>
            <a:ext cx="34559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ja-JP" dirty="0">
              <a:ea typeface="ＭＳ Ｐゴシック" pitchFamily="50" charset="-128"/>
            </a:endParaRPr>
          </a:p>
          <a:p>
            <a:pPr eaLnBrk="1" hangingPunct="1">
              <a:defRPr/>
            </a:pP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64088" y="5616000"/>
            <a:ext cx="34559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ja-JP" dirty="0">
              <a:ea typeface="ＭＳ Ｐゴシック" pitchFamily="50" charset="-128"/>
            </a:endParaRPr>
          </a:p>
          <a:p>
            <a:pPr eaLnBrk="1" hangingPunct="1">
              <a:defRPr/>
            </a:pP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660232" y="519998"/>
            <a:ext cx="1656184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+mj-ea"/>
                <a:ea typeface="+mj-ea"/>
              </a:rPr>
              <a:t>ワーク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82369" y="260648"/>
            <a:ext cx="5469751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）ライフイベント表②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589" y="980728"/>
            <a:ext cx="8286823" cy="136406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600" dirty="0" smtClean="0">
                <a:latin typeface="+mn-ea"/>
                <a:ea typeface="+mn-ea"/>
              </a:rPr>
              <a:t>自分や家族がこれから生活していくうえで節目となる出来事（＝ライフイベント）を表にまとめたもの。</a:t>
            </a:r>
            <a:endParaRPr lang="en-US" altLang="ja-JP" sz="2600" dirty="0" smtClean="0">
              <a:latin typeface="+mn-ea"/>
              <a:ea typeface="+mn-ea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000" dirty="0" smtClean="0">
                <a:latin typeface="+mn-ea"/>
                <a:ea typeface="+mn-ea"/>
              </a:rPr>
              <a:t>　　　（例）進学、就職、結婚、出産、マイカーやマイホームの購入など。</a:t>
            </a:r>
            <a:r>
              <a:rPr lang="ja-JP" altLang="en-US" sz="2400" dirty="0" smtClean="0">
                <a:solidFill>
                  <a:srgbClr val="0070C0"/>
                </a:solidFill>
                <a:latin typeface="+mn-ea"/>
                <a:ea typeface="+mn-ea"/>
              </a:rPr>
              <a:t>　</a:t>
            </a:r>
            <a:endParaRPr lang="en-US" altLang="ja-JP" sz="2400" dirty="0" smtClean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8905" r="52666" b="30447"/>
          <a:stretch>
            <a:fillRect/>
          </a:stretch>
        </p:blipFill>
        <p:spPr bwMode="auto">
          <a:xfrm>
            <a:off x="647566" y="2484141"/>
            <a:ext cx="7848871" cy="3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9512" y="17170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）ライフイベント表③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27104" r="62756" b="25278"/>
          <a:stretch>
            <a:fillRect/>
          </a:stretch>
        </p:blipFill>
        <p:spPr bwMode="auto">
          <a:xfrm>
            <a:off x="575432" y="188640"/>
            <a:ext cx="7993136" cy="65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角丸四角形 3"/>
          <p:cNvSpPr>
            <a:spLocks noChangeArrowheads="1"/>
          </p:cNvSpPr>
          <p:nvPr/>
        </p:nvSpPr>
        <p:spPr bwMode="auto">
          <a:xfrm>
            <a:off x="2726531" y="2078682"/>
            <a:ext cx="3690938" cy="630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ライフイベント表</a:t>
            </a:r>
          </a:p>
        </p:txBody>
      </p:sp>
      <p:sp>
        <p:nvSpPr>
          <p:cNvPr id="37893" name="角丸四角形 6"/>
          <p:cNvSpPr>
            <a:spLocks noChangeArrowheads="1"/>
          </p:cNvSpPr>
          <p:nvPr/>
        </p:nvSpPr>
        <p:spPr bwMode="auto">
          <a:xfrm>
            <a:off x="2726531" y="5085184"/>
            <a:ext cx="3690938" cy="54133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400" dirty="0" smtClean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キャッシュフロー表</a:t>
            </a: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47663" y="3645025"/>
            <a:ext cx="7848674" cy="2968625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647663" y="281559"/>
            <a:ext cx="7848674" cy="3219450"/>
          </a:xfrm>
          <a:prstGeom prst="rect">
            <a:avLst/>
          </a:prstGeom>
          <a:noFill/>
          <a:ln w="57150">
            <a:solidFill>
              <a:srgbClr val="66FF33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23528" y="980728"/>
            <a:ext cx="8424936" cy="28083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57200" indent="-3683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l"/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家計の状況（収支・貯蓄）や“ライフイベント”に基づいた将来の“支出額”、“収入額”、“貯蓄額”を予測した一覧表。</a:t>
            </a:r>
            <a:endParaRPr lang="en-US" altLang="ja-JP" sz="2400" dirty="0">
              <a:latin typeface="+mj-ea"/>
              <a:ea typeface="+mj-ea"/>
            </a:endParaRPr>
          </a:p>
          <a:p>
            <a:pPr marL="717550" indent="-452438" eaLnBrk="1" hangingPunct="1">
              <a:spcBef>
                <a:spcPts val="0"/>
              </a:spcBef>
              <a:buFontTx/>
              <a:buNone/>
              <a:defRPr/>
            </a:pPr>
            <a:r>
              <a:rPr lang="ja-JP" altLang="en-US" sz="2600" b="1" dirty="0" smtClean="0">
                <a:solidFill>
                  <a:srgbClr val="FF0000"/>
                </a:solidFill>
                <a:latin typeface="+mn-ea"/>
                <a:ea typeface="+mn-ea"/>
              </a:rPr>
              <a:t>⇒ 今後の“お金の流れ”を予測することで貯蓄額の推移を見通すことができ、目標や夢の実現可能性をシミュレーションできます。</a:t>
            </a:r>
            <a:endParaRPr lang="ja-JP" altLang="ja-JP" sz="2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400" dirty="0" smtClean="0">
                <a:latin typeface="+mj-ea"/>
                <a:ea typeface="+mj-ea"/>
              </a:rPr>
              <a:t>　</a:t>
            </a:r>
            <a:endParaRPr lang="en-US" altLang="ja-JP" sz="2400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23528" y="3919810"/>
            <a:ext cx="8266757" cy="27495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52438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☆収入欄　</a:t>
            </a:r>
            <a:r>
              <a:rPr lang="en-US" altLang="ja-JP" sz="2400" dirty="0" smtClean="0">
                <a:latin typeface="+mn-ea"/>
                <a:ea typeface="+mn-ea"/>
              </a:rPr>
              <a:t>〜</a:t>
            </a:r>
            <a:r>
              <a:rPr lang="ja-JP" altLang="en-US" sz="2400" dirty="0" smtClean="0">
                <a:latin typeface="+mn-ea"/>
                <a:ea typeface="+mn-ea"/>
              </a:rPr>
              <a:t>　給料や年金収入など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452438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☆支出欄　</a:t>
            </a:r>
            <a:r>
              <a:rPr lang="en-US" altLang="ja-JP" sz="2400" dirty="0" smtClean="0">
                <a:latin typeface="+mn-ea"/>
                <a:ea typeface="+mn-ea"/>
              </a:rPr>
              <a:t>〜</a:t>
            </a:r>
            <a:r>
              <a:rPr lang="ja-JP" altLang="en-US" sz="2400" dirty="0" smtClean="0">
                <a:latin typeface="+mn-ea"/>
                <a:ea typeface="+mn-ea"/>
              </a:rPr>
              <a:t>　毎月の生活費、年に数回の支出など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ja-JP" altLang="en-US" sz="2400" dirty="0" smtClean="0">
                <a:latin typeface="+mn-ea"/>
                <a:ea typeface="+mn-ea"/>
              </a:rPr>
              <a:t>　　　　　　　　　　⇒　</a:t>
            </a:r>
            <a:r>
              <a:rPr lang="en-US" altLang="ja-JP" sz="2400" dirty="0" smtClean="0">
                <a:latin typeface="+mn-ea"/>
                <a:ea typeface="+mn-ea"/>
              </a:rPr>
              <a:t>1</a:t>
            </a:r>
            <a:r>
              <a:rPr lang="ja-JP" altLang="en-US" sz="2400" dirty="0" smtClean="0">
                <a:latin typeface="+mn-ea"/>
                <a:ea typeface="+mn-ea"/>
              </a:rPr>
              <a:t>年間の支出の合計を項目別に整理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452438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☆年間収支　</a:t>
            </a:r>
            <a:r>
              <a:rPr lang="en-US" altLang="ja-JP" sz="2400" dirty="0" smtClean="0">
                <a:latin typeface="+mn-ea"/>
                <a:ea typeface="+mn-ea"/>
              </a:rPr>
              <a:t>〜</a:t>
            </a:r>
            <a:r>
              <a:rPr lang="ja-JP" altLang="en-US" sz="2400" dirty="0" smtClean="0">
                <a:latin typeface="+mn-ea"/>
                <a:ea typeface="+mn-ea"/>
              </a:rPr>
              <a:t>　「収入－支出」　⇒　プラスなら繰り越し</a:t>
            </a:r>
            <a:endParaRPr lang="en-US" altLang="ja-JP" sz="2400" dirty="0" smtClean="0">
              <a:latin typeface="+mn-ea"/>
              <a:ea typeface="+mn-ea"/>
            </a:endParaRPr>
          </a:p>
          <a:p>
            <a:pPr marL="452438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400" dirty="0" smtClean="0">
                <a:latin typeface="+mn-ea"/>
                <a:ea typeface="+mn-ea"/>
              </a:rPr>
              <a:t>☆貯蓄残高　</a:t>
            </a:r>
            <a:r>
              <a:rPr lang="en-US" altLang="ja-JP" sz="2400" dirty="0" smtClean="0">
                <a:latin typeface="+mn-ea"/>
                <a:ea typeface="+mn-ea"/>
              </a:rPr>
              <a:t>〜</a:t>
            </a:r>
            <a:r>
              <a:rPr lang="ja-JP" altLang="en-US" sz="2400" dirty="0" smtClean="0">
                <a:latin typeface="+mn-ea"/>
                <a:ea typeface="+mn-ea"/>
              </a:rPr>
              <a:t>　収支の累積として把握</a:t>
            </a:r>
            <a:endParaRPr lang="en-US" altLang="ja-JP" sz="2400" dirty="0" smtClean="0">
              <a:latin typeface="+mn-ea"/>
              <a:ea typeface="+mn-ea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5F148-23EA-4A82-B435-1E8500716BF9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512" y="260648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）キャッシュフロー表①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テキスト ボックス 30"/>
          <p:cNvSpPr txBox="1">
            <a:spLocks noChangeArrowheads="1"/>
          </p:cNvSpPr>
          <p:nvPr/>
        </p:nvSpPr>
        <p:spPr bwMode="auto">
          <a:xfrm>
            <a:off x="809760" y="755993"/>
            <a:ext cx="7650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dirty="0" smtClean="0"/>
              <a:t>　</a:t>
            </a:r>
            <a:r>
              <a:rPr lang="ja-JP" altLang="en-US" sz="2600" dirty="0" smtClean="0"/>
              <a:t>（キャッシュフロー表の例）</a:t>
            </a:r>
            <a:endParaRPr lang="en-US" altLang="ja-JP" sz="26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106784" y="1268760"/>
            <a:ext cx="8569672" cy="5256028"/>
            <a:chOff x="106784" y="908720"/>
            <a:chExt cx="8713366" cy="5481900"/>
          </a:xfrm>
        </p:grpSpPr>
        <p:sp>
          <p:nvSpPr>
            <p:cNvPr id="7" name="左中かっこ 6"/>
            <p:cNvSpPr/>
            <p:nvPr/>
          </p:nvSpPr>
          <p:spPr>
            <a:xfrm>
              <a:off x="1690787" y="3789040"/>
              <a:ext cx="288925" cy="792163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8" name="左中かっこ 7"/>
            <p:cNvSpPr/>
            <p:nvPr/>
          </p:nvSpPr>
          <p:spPr>
            <a:xfrm>
              <a:off x="1629504" y="4653136"/>
              <a:ext cx="358775" cy="1150937"/>
            </a:xfrm>
            <a:prstGeom prst="leftBrace">
              <a:avLst>
                <a:gd name="adj1" fmla="val 8333"/>
                <a:gd name="adj2" fmla="val 33568"/>
              </a:avLst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8677" name="テキスト ボックス 8"/>
            <p:cNvSpPr txBox="1">
              <a:spLocks noChangeArrowheads="1"/>
            </p:cNvSpPr>
            <p:nvPr/>
          </p:nvSpPr>
          <p:spPr bwMode="auto">
            <a:xfrm>
              <a:off x="899592" y="4005063"/>
              <a:ext cx="720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b="1" dirty="0"/>
                <a:t>収入</a:t>
              </a:r>
            </a:p>
          </p:txBody>
        </p:sp>
        <p:sp>
          <p:nvSpPr>
            <p:cNvPr id="28678" name="テキスト ボックス 9"/>
            <p:cNvSpPr txBox="1">
              <a:spLocks noChangeArrowheads="1"/>
            </p:cNvSpPr>
            <p:nvPr/>
          </p:nvSpPr>
          <p:spPr bwMode="auto">
            <a:xfrm>
              <a:off x="898154" y="4869159"/>
              <a:ext cx="721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b="1" dirty="0"/>
                <a:t>支出</a:t>
              </a: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1187624" y="5465167"/>
              <a:ext cx="720551" cy="55574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1484719" y="6203799"/>
              <a:ext cx="431800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1" name="テキスト ボックス 18"/>
            <p:cNvSpPr txBox="1">
              <a:spLocks noChangeArrowheads="1"/>
            </p:cNvSpPr>
            <p:nvPr/>
          </p:nvSpPr>
          <p:spPr bwMode="auto">
            <a:xfrm>
              <a:off x="106784" y="5301208"/>
              <a:ext cx="1512888" cy="609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b="1" dirty="0"/>
                <a:t>年間収支</a:t>
              </a:r>
              <a:endParaRPr lang="en-US" altLang="ja-JP" b="1" dirty="0"/>
            </a:p>
            <a:p>
              <a:pPr eaLnBrk="1" hangingPunct="1"/>
              <a:r>
                <a:rPr lang="ja-JP" altLang="en-US" sz="1400" dirty="0"/>
                <a:t>（収入－支出）</a:t>
              </a:r>
            </a:p>
          </p:txBody>
        </p:sp>
        <p:sp>
          <p:nvSpPr>
            <p:cNvPr id="28682" name="テキスト ボックス 24"/>
            <p:cNvSpPr txBox="1">
              <a:spLocks noChangeArrowheads="1"/>
            </p:cNvSpPr>
            <p:nvPr/>
          </p:nvSpPr>
          <p:spPr bwMode="auto">
            <a:xfrm>
              <a:off x="395139" y="6021288"/>
              <a:ext cx="11525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b="1" dirty="0"/>
                <a:t>貯蓄残高</a:t>
              </a:r>
            </a:p>
          </p:txBody>
        </p:sp>
        <p:pic>
          <p:nvPicPr>
            <p:cNvPr id="2868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" t="27104" r="62756" b="25278"/>
            <a:stretch>
              <a:fillRect/>
            </a:stretch>
          </p:blipFill>
          <p:spPr bwMode="auto">
            <a:xfrm>
              <a:off x="1908175" y="908720"/>
              <a:ext cx="6911975" cy="547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79512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）キャッシュフロー表②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72228" y="1844824"/>
            <a:ext cx="2952750" cy="1008112"/>
          </a:xfrm>
          <a:prstGeom prst="rect">
            <a:avLst/>
          </a:prstGeom>
          <a:solidFill>
            <a:srgbClr val="FFFF66"/>
          </a:solidFill>
          <a:ln w="25400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可処分</a:t>
            </a:r>
            <a:r>
              <a:rPr lang="ja-JP" altLang="en-US" sz="3200" dirty="0" smtClean="0">
                <a:solidFill>
                  <a:schemeClr val="tx1"/>
                </a:solidFill>
              </a:rPr>
              <a:t>所得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 smtClean="0">
                <a:solidFill>
                  <a:schemeClr val="tx1"/>
                </a:solidFill>
              </a:rPr>
              <a:t>（手取り収入）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2957" y="3159285"/>
            <a:ext cx="2952750" cy="792163"/>
          </a:xfrm>
          <a:prstGeom prst="rect">
            <a:avLst/>
          </a:prstGeom>
          <a:solidFill>
            <a:srgbClr val="FF7C8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収入</a:t>
            </a:r>
            <a:r>
              <a:rPr lang="ja-JP" altLang="en-US" sz="2800" dirty="0">
                <a:solidFill>
                  <a:schemeClr val="tx1"/>
                </a:solidFill>
              </a:rPr>
              <a:t>（総支給額）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638677" y="2780928"/>
            <a:ext cx="3988754" cy="1548879"/>
          </a:xfrm>
          <a:prstGeom prst="rect">
            <a:avLst/>
          </a:prstGeom>
          <a:solidFill>
            <a:srgbClr val="FFCCCC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社会保険料</a:t>
            </a:r>
            <a:r>
              <a:rPr lang="en-US" altLang="ja-JP" sz="3600" dirty="0">
                <a:solidFill>
                  <a:schemeClr val="tx1"/>
                </a:solidFill>
              </a:rPr>
              <a:t/>
            </a:r>
            <a:br>
              <a:rPr lang="en-US" altLang="ja-JP" sz="3600" dirty="0">
                <a:solidFill>
                  <a:schemeClr val="tx1"/>
                </a:solidFill>
              </a:rPr>
            </a:br>
            <a:r>
              <a:rPr lang="ja-JP" altLang="en-US" sz="1600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ja-JP" altLang="en-US" dirty="0">
                <a:solidFill>
                  <a:schemeClr val="tx1"/>
                </a:solidFill>
              </a:rPr>
              <a:t>健康保険・厚生年金・雇用保険料等）</a:t>
            </a:r>
            <a:endParaRPr lang="en-US" altLang="ja-JP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所得税・住民税</a:t>
            </a:r>
          </a:p>
        </p:txBody>
      </p:sp>
      <p:sp>
        <p:nvSpPr>
          <p:cNvPr id="9" name="減算記号 8"/>
          <p:cNvSpPr/>
          <p:nvPr/>
        </p:nvSpPr>
        <p:spPr>
          <a:xfrm>
            <a:off x="3781370" y="3195797"/>
            <a:ext cx="719137" cy="71913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等号 9"/>
          <p:cNvSpPr/>
          <p:nvPr/>
        </p:nvSpPr>
        <p:spPr>
          <a:xfrm>
            <a:off x="3779782" y="1844824"/>
            <a:ext cx="720725" cy="1008062"/>
          </a:xfrm>
          <a:prstGeom prst="mathEqual">
            <a:avLst>
              <a:gd name="adj1" fmla="val 8345"/>
              <a:gd name="adj2" fmla="val 11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345" name="テキスト ボックス 10"/>
          <p:cNvSpPr txBox="1">
            <a:spLocks noChangeArrowheads="1"/>
          </p:cNvSpPr>
          <p:nvPr/>
        </p:nvSpPr>
        <p:spPr bwMode="auto">
          <a:xfrm>
            <a:off x="516573" y="4509120"/>
            <a:ext cx="8110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 dirty="0" smtClean="0">
                <a:latin typeface="Lucida Sans Unicode" pitchFamily="34" charset="0"/>
              </a:rPr>
              <a:t>（例）</a:t>
            </a:r>
            <a:r>
              <a:rPr lang="ja-JP" altLang="en-US" b="1" dirty="0">
                <a:latin typeface="Lucida Sans Unicode" pitchFamily="34" charset="0"/>
              </a:rPr>
              <a:t>　総支給</a:t>
            </a:r>
            <a:r>
              <a:rPr lang="ja-JP" altLang="en-US" b="1" dirty="0" smtClean="0">
                <a:latin typeface="Lucida Sans Unicode" pitchFamily="34" charset="0"/>
              </a:rPr>
              <a:t>額 </a:t>
            </a:r>
            <a:r>
              <a:rPr lang="en-US" altLang="ja-JP" b="1" dirty="0" smtClean="0">
                <a:latin typeface="Lucida Sans Unicode" pitchFamily="34" charset="0"/>
              </a:rPr>
              <a:t>300</a:t>
            </a:r>
            <a:r>
              <a:rPr lang="ja-JP" altLang="en-US" b="1" dirty="0" smtClean="0">
                <a:latin typeface="Lucida Sans Unicode" pitchFamily="34" charset="0"/>
              </a:rPr>
              <a:t>万円 ／ 社会保険料 約</a:t>
            </a:r>
            <a:r>
              <a:rPr lang="en-US" altLang="ja-JP" b="1" dirty="0" smtClean="0">
                <a:latin typeface="Lucida Sans Unicode" pitchFamily="34" charset="0"/>
              </a:rPr>
              <a:t>39</a:t>
            </a:r>
            <a:r>
              <a:rPr lang="ja-JP" altLang="en-US" b="1" dirty="0" smtClean="0">
                <a:latin typeface="Lucida Sans Unicode" pitchFamily="34" charset="0"/>
              </a:rPr>
              <a:t>万円、所得税</a:t>
            </a:r>
            <a:r>
              <a:rPr lang="ja-JP" altLang="en-US" b="1" dirty="0">
                <a:latin typeface="Lucida Sans Unicode" pitchFamily="34" charset="0"/>
              </a:rPr>
              <a:t>・</a:t>
            </a:r>
            <a:r>
              <a:rPr lang="ja-JP" altLang="en-US" b="1" dirty="0" smtClean="0">
                <a:latin typeface="Lucida Sans Unicode" pitchFamily="34" charset="0"/>
              </a:rPr>
              <a:t>住民税 約</a:t>
            </a:r>
            <a:r>
              <a:rPr lang="en-US" altLang="ja-JP" b="1" dirty="0" smtClean="0">
                <a:latin typeface="Lucida Sans Unicode" pitchFamily="34" charset="0"/>
              </a:rPr>
              <a:t>23</a:t>
            </a:r>
            <a:r>
              <a:rPr lang="ja-JP" altLang="en-US" b="1" dirty="0" smtClean="0">
                <a:latin typeface="Lucida Sans Unicode" pitchFamily="34" charset="0"/>
              </a:rPr>
              <a:t>万円</a:t>
            </a:r>
            <a:endParaRPr lang="en-US" altLang="ja-JP" b="1" dirty="0">
              <a:latin typeface="Lucida Sans Unicode" pitchFamily="34" charset="0"/>
            </a:endParaRPr>
          </a:p>
          <a:p>
            <a:pPr eaLnBrk="1" hangingPunct="1"/>
            <a:r>
              <a:rPr lang="ja-JP" altLang="en-US" b="1" dirty="0">
                <a:latin typeface="Lucida Sans Unicode" pitchFamily="34" charset="0"/>
              </a:rPr>
              <a:t>　　　</a:t>
            </a:r>
            <a:r>
              <a:rPr lang="ja-JP" altLang="en-US" b="1" dirty="0" smtClean="0">
                <a:latin typeface="Lucida Sans Unicode" pitchFamily="34" charset="0"/>
              </a:rPr>
              <a:t>　可処分所得（手取り収入）</a:t>
            </a:r>
            <a:r>
              <a:rPr lang="ja-JP" altLang="en-US" b="1" dirty="0">
                <a:latin typeface="Lucida Sans Unicode" pitchFamily="34" charset="0"/>
              </a:rPr>
              <a:t>　</a:t>
            </a:r>
            <a:r>
              <a:rPr lang="en-US" altLang="ja-JP" b="1" dirty="0" smtClean="0">
                <a:latin typeface="Lucida Sans Unicode" pitchFamily="34" charset="0"/>
              </a:rPr>
              <a:t>300</a:t>
            </a:r>
            <a:r>
              <a:rPr lang="ja-JP" altLang="en-US" b="1" dirty="0" smtClean="0">
                <a:latin typeface="Lucida Sans Unicode" pitchFamily="34" charset="0"/>
              </a:rPr>
              <a:t>万円－（</a:t>
            </a:r>
            <a:r>
              <a:rPr lang="en-US" altLang="ja-JP" b="1" dirty="0" smtClean="0">
                <a:latin typeface="Lucida Sans Unicode" pitchFamily="34" charset="0"/>
              </a:rPr>
              <a:t>39</a:t>
            </a:r>
            <a:r>
              <a:rPr lang="ja-JP" altLang="en-US" b="1" dirty="0" smtClean="0">
                <a:latin typeface="Lucida Sans Unicode" pitchFamily="34" charset="0"/>
              </a:rPr>
              <a:t>万円＋</a:t>
            </a:r>
            <a:r>
              <a:rPr lang="en-US" altLang="ja-JP" b="1" dirty="0" smtClean="0">
                <a:latin typeface="Lucida Sans Unicode" pitchFamily="34" charset="0"/>
              </a:rPr>
              <a:t>23</a:t>
            </a:r>
            <a:r>
              <a:rPr lang="ja-JP" altLang="en-US" b="1" dirty="0" smtClean="0">
                <a:latin typeface="Lucida Sans Unicode" pitchFamily="34" charset="0"/>
              </a:rPr>
              <a:t>万円）</a:t>
            </a:r>
            <a:r>
              <a:rPr lang="ja-JP" altLang="en-US" b="1" dirty="0">
                <a:latin typeface="Lucida Sans Unicode" pitchFamily="34" charset="0"/>
              </a:rPr>
              <a:t>　＝　</a:t>
            </a:r>
            <a:r>
              <a:rPr lang="en-US" altLang="ja-JP" b="1" dirty="0" smtClean="0">
                <a:latin typeface="Lucida Sans Unicode" pitchFamily="34" charset="0"/>
              </a:rPr>
              <a:t>238</a:t>
            </a:r>
            <a:r>
              <a:rPr lang="ja-JP" altLang="en-US" b="1" dirty="0" smtClean="0">
                <a:latin typeface="Lucida Sans Unicode" pitchFamily="34" charset="0"/>
              </a:rPr>
              <a:t>万円</a:t>
            </a:r>
            <a:r>
              <a:rPr lang="ja-JP" altLang="en-US" b="1" dirty="0">
                <a:latin typeface="Lucida Sans Unicode" pitchFamily="34" charset="0"/>
              </a:rPr>
              <a:t>　</a:t>
            </a:r>
            <a:r>
              <a:rPr lang="ja-JP" altLang="en-US" dirty="0">
                <a:latin typeface="Lucida Sans Unicode" pitchFamily="34" charset="0"/>
              </a:rPr>
              <a:t>　　　</a:t>
            </a:r>
            <a:endParaRPr lang="en-US" altLang="ja-JP" dirty="0">
              <a:latin typeface="Lucida Sans Unicode" pitchFamily="34" charset="0"/>
            </a:endParaRPr>
          </a:p>
        </p:txBody>
      </p:sp>
      <p:sp>
        <p:nvSpPr>
          <p:cNvPr id="12" name="ホームベース 11"/>
          <p:cNvSpPr/>
          <p:nvPr/>
        </p:nvSpPr>
        <p:spPr>
          <a:xfrm>
            <a:off x="378000" y="5337352"/>
            <a:ext cx="8388000" cy="1115984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800" dirty="0"/>
              <a:t>キャッシュフロー表の収入欄は</a:t>
            </a:r>
            <a:r>
              <a:rPr lang="ja-JP" altLang="en-US" sz="2800" dirty="0" smtClean="0"/>
              <a:t>、社会保険料と税金を</a:t>
            </a:r>
            <a:r>
              <a:rPr lang="ja-JP" altLang="en-US" sz="2800" dirty="0"/>
              <a:t>差し引いた、可処分</a:t>
            </a:r>
            <a:r>
              <a:rPr lang="ja-JP" altLang="en-US" sz="2800" dirty="0" smtClean="0"/>
              <a:t>所得（手取り収入）で計算する。</a:t>
            </a:r>
            <a:endParaRPr lang="ja-JP" altLang="en-US" sz="2800" dirty="0"/>
          </a:p>
        </p:txBody>
      </p:sp>
      <p:sp>
        <p:nvSpPr>
          <p:cNvPr id="14347" name="正方形/長方形 1"/>
          <p:cNvSpPr>
            <a:spLocks noChangeArrowheads="1"/>
          </p:cNvSpPr>
          <p:nvPr/>
        </p:nvSpPr>
        <p:spPr bwMode="auto">
          <a:xfrm>
            <a:off x="145936" y="976771"/>
            <a:ext cx="788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/>
              <a:t>　</a:t>
            </a:r>
            <a:r>
              <a:rPr lang="ja-JP" altLang="en-US" sz="2800" dirty="0" smtClean="0"/>
              <a:t>（収入欄の作り方）</a:t>
            </a:r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lang="ja-JP" altLang="en-US" sz="2800" dirty="0"/>
              <a:t>　</a:t>
            </a: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9512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）キャッシュフロー表③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正方形/長方形 1"/>
          <p:cNvSpPr>
            <a:spLocks noChangeArrowheads="1"/>
          </p:cNvSpPr>
          <p:nvPr/>
        </p:nvSpPr>
        <p:spPr bwMode="auto">
          <a:xfrm>
            <a:off x="179512" y="903040"/>
            <a:ext cx="87910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/>
              <a:t>　</a:t>
            </a:r>
            <a:r>
              <a:rPr lang="ja-JP" altLang="en-US" sz="2800" dirty="0" smtClean="0"/>
              <a:t>（支出欄の作り方──生活費）</a:t>
            </a:r>
            <a:r>
              <a:rPr lang="ja-JP" altLang="en-US" sz="2800" dirty="0"/>
              <a:t>　　</a:t>
            </a:r>
          </a:p>
        </p:txBody>
      </p:sp>
      <p:sp>
        <p:nvSpPr>
          <p:cNvPr id="15366" name="コンテンツ プレースホルダー 9"/>
          <p:cNvSpPr txBox="1">
            <a:spLocks noChangeArrowheads="1"/>
          </p:cNvSpPr>
          <p:nvPr/>
        </p:nvSpPr>
        <p:spPr bwMode="auto">
          <a:xfrm>
            <a:off x="971600" y="1569919"/>
            <a:ext cx="712879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ja-JP" altLang="en-US" sz="2800" dirty="0"/>
              <a:t>　　</a:t>
            </a:r>
            <a:r>
              <a:rPr lang="ja-JP" altLang="en-US" sz="2400" dirty="0">
                <a:latin typeface="+mn-ea"/>
                <a:ea typeface="+mn-ea"/>
              </a:rPr>
              <a:t>（</a:t>
            </a:r>
            <a:r>
              <a:rPr lang="ja-JP" altLang="en-US" sz="2400" dirty="0" smtClean="0">
                <a:latin typeface="+mn-ea"/>
                <a:ea typeface="+mn-ea"/>
              </a:rPr>
              <a:t>参考）</a:t>
            </a:r>
            <a:r>
              <a:rPr lang="ja-JP" altLang="en-US" sz="2400" dirty="0" smtClean="0"/>
              <a:t>毎月</a:t>
            </a:r>
            <a:r>
              <a:rPr lang="ja-JP" altLang="en-US" sz="2400" dirty="0"/>
              <a:t>の生活費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人</a:t>
            </a:r>
            <a:r>
              <a:rPr lang="ja-JP" altLang="en-US" sz="2400" dirty="0"/>
              <a:t>以上世帯平均）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77901"/>
              </p:ext>
            </p:extLst>
          </p:nvPr>
        </p:nvGraphicFramePr>
        <p:xfrm>
          <a:off x="1403648" y="2069781"/>
          <a:ext cx="6048375" cy="402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/>
                <a:gridCol w="280801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生活費項目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支出額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食費（外食含む）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71,844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交通・通信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40,238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教養・娯楽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28,314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光熱・水道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23,197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住居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17,931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保険・医療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12,663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被服代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11,363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教育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10,995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その他（交際費、家事用品等）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　</a:t>
                      </a:r>
                      <a:r>
                        <a:rPr kumimoji="1" lang="en-US" altLang="ja-JP" sz="1800" dirty="0" smtClean="0"/>
                        <a:t>70,829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合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kumimoji="1" lang="ja-JP" altLang="en-US" sz="1800" dirty="0" smtClean="0"/>
                        <a:t>計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287,374</a:t>
                      </a:r>
                      <a:r>
                        <a:rPr kumimoji="1" lang="ja-JP" altLang="en-US" sz="1800" dirty="0" smtClean="0"/>
                        <a:t>円</a:t>
                      </a:r>
                      <a:endParaRPr kumimoji="1" lang="ja-JP" altLang="en-US" sz="1800" dirty="0"/>
                    </a:p>
                  </a:txBody>
                  <a:tcPr marL="91435" marR="91435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05" name="コンテンツ プレースホルダ 1"/>
          <p:cNvSpPr txBox="1">
            <a:spLocks/>
          </p:cNvSpPr>
          <p:nvPr/>
        </p:nvSpPr>
        <p:spPr bwMode="auto">
          <a:xfrm>
            <a:off x="1187452" y="6165304"/>
            <a:ext cx="6697663" cy="2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 typeface="Wingdings 3" pitchFamily="18" charset="2"/>
              <a:buNone/>
            </a:pPr>
            <a:r>
              <a:rPr lang="ja-JP" altLang="en-US" sz="1400" dirty="0">
                <a:latin typeface="+mn-ea"/>
                <a:ea typeface="+mn-ea"/>
              </a:rPr>
              <a:t>　（出所）総務省「家計調査</a:t>
            </a:r>
            <a:r>
              <a:rPr lang="en-US" altLang="ja-JP" sz="1400" dirty="0">
                <a:latin typeface="+mn-ea"/>
                <a:ea typeface="+mn-ea"/>
              </a:rPr>
              <a:t>2015</a:t>
            </a:r>
            <a:r>
              <a:rPr lang="ja-JP" altLang="en-US" sz="1400" dirty="0">
                <a:latin typeface="+mn-ea"/>
                <a:ea typeface="+mn-ea"/>
              </a:rPr>
              <a:t>年平均</a:t>
            </a:r>
            <a:r>
              <a:rPr lang="ja-JP" altLang="en-US" sz="1400" dirty="0" smtClean="0">
                <a:latin typeface="+mn-ea"/>
                <a:ea typeface="+mn-ea"/>
              </a:rPr>
              <a:t>速報」をもとに日本ＦＰ協会作成</a:t>
            </a:r>
            <a:endParaRPr lang="en-US" altLang="ja-JP" sz="21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Wingdings 3" pitchFamily="18" charset="2"/>
              <a:buNone/>
            </a:pPr>
            <a:endParaRPr lang="ja-JP" altLang="en-US" sz="2100" dirty="0">
              <a:latin typeface="Calibri" pitchFamily="34" charset="0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）キャッシュフロー表④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83200"/>
          </a:xfrm>
          <a:extLst/>
        </p:spPr>
        <p:txBody>
          <a:bodyPr rtlCol="0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b="1" dirty="0" smtClean="0"/>
              <a:t>ライフプラン講義の進め方</a:t>
            </a:r>
            <a:endParaRPr lang="en-US" altLang="ja-JP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200" y="908720"/>
            <a:ext cx="7887600" cy="5615906"/>
          </a:xfrm>
        </p:spPr>
        <p:txBody>
          <a:bodyPr rtlCol="0" anchor="ctr">
            <a:noAutofit/>
          </a:bodyPr>
          <a:lstStyle/>
          <a:p>
            <a:pPr marL="271463" indent="-2714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2600" dirty="0" smtClean="0">
                <a:latin typeface="+mj-ea"/>
              </a:rPr>
              <a:t>本講義</a:t>
            </a:r>
            <a:r>
              <a:rPr lang="ja-JP" altLang="en-US" sz="2600" dirty="0">
                <a:latin typeface="+mj-ea"/>
              </a:rPr>
              <a:t>（</a:t>
            </a:r>
            <a:r>
              <a:rPr lang="ja-JP" altLang="en-US" sz="2600" dirty="0" smtClean="0">
                <a:latin typeface="+mj-ea"/>
              </a:rPr>
              <a:t>第</a:t>
            </a:r>
            <a:r>
              <a:rPr lang="en-US" altLang="ja-JP" sz="2600" dirty="0" smtClean="0">
                <a:latin typeface="+mj-ea"/>
              </a:rPr>
              <a:t>6</a:t>
            </a:r>
            <a:r>
              <a:rPr lang="ja-JP" altLang="en-US" sz="2600" dirty="0" smtClean="0">
                <a:latin typeface="+mj-ea"/>
              </a:rPr>
              <a:t>回</a:t>
            </a:r>
            <a:r>
              <a:rPr lang="ja-JP" altLang="en-US" sz="2600" dirty="0">
                <a:latin typeface="+mj-ea"/>
              </a:rPr>
              <a:t>）では</a:t>
            </a:r>
            <a:r>
              <a:rPr lang="ja-JP" altLang="en-US" sz="2600" dirty="0" smtClean="0">
                <a:latin typeface="+mj-ea"/>
              </a:rPr>
              <a:t>、３大資金</a:t>
            </a:r>
            <a:r>
              <a:rPr lang="ja-JP" altLang="en-US" sz="2600" dirty="0">
                <a:latin typeface="+mj-ea"/>
              </a:rPr>
              <a:t>の１つである“老後資金”と</a:t>
            </a:r>
            <a:r>
              <a:rPr lang="ja-JP" altLang="en-US" sz="2600" dirty="0">
                <a:solidFill>
                  <a:prstClr val="black"/>
                </a:solidFill>
                <a:latin typeface="+mj-ea"/>
              </a:rPr>
              <a:t>“キャッシュフロー表の</a:t>
            </a:r>
            <a:r>
              <a:rPr lang="ja-JP" altLang="en-US" sz="2600" dirty="0" smtClean="0">
                <a:solidFill>
                  <a:prstClr val="black"/>
                </a:solidFill>
                <a:latin typeface="+mj-ea"/>
              </a:rPr>
              <a:t>作り方・活かし方</a:t>
            </a:r>
            <a:r>
              <a:rPr lang="ja-JP" altLang="en-US" sz="2600" dirty="0">
                <a:solidFill>
                  <a:prstClr val="black"/>
                </a:solidFill>
                <a:latin typeface="+mj-ea"/>
              </a:rPr>
              <a:t>”</a:t>
            </a:r>
            <a:r>
              <a:rPr lang="ja-JP" altLang="en-US" sz="2600" dirty="0">
                <a:latin typeface="+mj-ea"/>
              </a:rPr>
              <a:t>について勉強します</a:t>
            </a:r>
            <a:r>
              <a:rPr lang="ja-JP" altLang="en-US" sz="2600" dirty="0" smtClean="0">
                <a:latin typeface="+mj-ea"/>
              </a:rPr>
              <a:t>。</a:t>
            </a:r>
            <a:endParaRPr lang="en-US" altLang="ja-JP" sz="2600" dirty="0" smtClean="0">
              <a:latin typeface="+mj-ea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ja-JP" sz="2600" dirty="0">
              <a:latin typeface="+mj-ea"/>
            </a:endParaRPr>
          </a:p>
          <a:p>
            <a:pPr marL="271463" indent="-2714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2600" dirty="0" smtClean="0">
                <a:solidFill>
                  <a:prstClr val="black"/>
                </a:solidFill>
                <a:latin typeface="+mj-ea"/>
              </a:rPr>
              <a:t>受講後、今回学んだ内容をもとに、キャッシュフロー表（設例）の見直しを、各自で行って頂きます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+mj-ea"/>
              </a:rPr>
              <a:t>（演習課題として後日提出）</a:t>
            </a:r>
            <a:r>
              <a:rPr lang="ja-JP" altLang="en-US" sz="2600" dirty="0" smtClean="0">
                <a:latin typeface="+mj-ea"/>
              </a:rPr>
              <a:t>。</a:t>
            </a:r>
            <a:endParaRPr lang="en-US" altLang="ja-JP" sz="2600" dirty="0" smtClean="0">
              <a:latin typeface="+mj-ea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ja-JP" sz="2600" dirty="0" smtClean="0">
              <a:solidFill>
                <a:prstClr val="black"/>
              </a:solidFill>
              <a:latin typeface="+mj-ea"/>
            </a:endParaRPr>
          </a:p>
          <a:p>
            <a:pPr marL="271463" indent="-27146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2600" dirty="0" smtClean="0">
                <a:solidFill>
                  <a:prstClr val="black"/>
                </a:solidFill>
                <a:latin typeface="+mj-ea"/>
              </a:rPr>
              <a:t>その次の回（第</a:t>
            </a:r>
            <a:r>
              <a:rPr lang="en-US" altLang="ja-JP" sz="2600" dirty="0" smtClean="0">
                <a:solidFill>
                  <a:prstClr val="black"/>
                </a:solidFill>
                <a:latin typeface="+mj-ea"/>
              </a:rPr>
              <a:t>14</a:t>
            </a:r>
            <a:r>
              <a:rPr lang="ja-JP" altLang="en-US" sz="2600" dirty="0" smtClean="0">
                <a:solidFill>
                  <a:prstClr val="black"/>
                </a:solidFill>
                <a:latin typeface="+mj-ea"/>
              </a:rPr>
              <a:t>回講義）では、演習課題のキャッシュフロー表見直し案をもとに、事例研究やディスカッションを行います。その</a:t>
            </a:r>
            <a:r>
              <a:rPr lang="ja-JP" altLang="en-US" sz="2600" dirty="0">
                <a:solidFill>
                  <a:prstClr val="black"/>
                </a:solidFill>
                <a:latin typeface="+mj-ea"/>
              </a:rPr>
              <a:t>中</a:t>
            </a:r>
            <a:r>
              <a:rPr lang="ja-JP" altLang="en-US" sz="2600" dirty="0" smtClean="0">
                <a:solidFill>
                  <a:prstClr val="black"/>
                </a:solidFill>
                <a:latin typeface="+mj-ea"/>
              </a:rPr>
              <a:t>では、第</a:t>
            </a:r>
            <a:r>
              <a:rPr lang="en-US" altLang="ja-JP" sz="2600" dirty="0" smtClean="0">
                <a:solidFill>
                  <a:prstClr val="black"/>
                </a:solidFill>
                <a:latin typeface="+mj-ea"/>
              </a:rPr>
              <a:t>13</a:t>
            </a:r>
            <a:r>
              <a:rPr lang="ja-JP" altLang="en-US" sz="2600" dirty="0" smtClean="0">
                <a:solidFill>
                  <a:prstClr val="black"/>
                </a:solidFill>
                <a:latin typeface="+mj-ea"/>
              </a:rPr>
              <a:t>回までの一連の講義で得られた知見を活用し、「実践力」の向上を目指します。</a:t>
            </a:r>
            <a:endParaRPr lang="en-US" altLang="ja-JP" sz="2600" dirty="0" smtClean="0">
              <a:latin typeface="+mj-ea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sp>
        <p:nvSpPr>
          <p:cNvPr id="29698" name="コンテンツ プレースホルダ 1"/>
          <p:cNvSpPr>
            <a:spLocks noGrp="1"/>
          </p:cNvSpPr>
          <p:nvPr>
            <p:ph idx="4294967295"/>
          </p:nvPr>
        </p:nvSpPr>
        <p:spPr>
          <a:xfrm>
            <a:off x="0" y="1555006"/>
            <a:ext cx="9144000" cy="577850"/>
          </a:xfrm>
        </p:spPr>
        <p:txBody>
          <a:bodyPr anchor="ctr"/>
          <a:lstStyle/>
          <a:p>
            <a:pPr eaLnBrk="1" hangingPunct="1">
              <a:buFont typeface="Wingdings 3" pitchFamily="18" charset="2"/>
              <a:buNone/>
            </a:pPr>
            <a:r>
              <a:rPr lang="ja-JP" altLang="en-US" sz="2400" dirty="0" smtClean="0"/>
              <a:t>　　</a:t>
            </a:r>
            <a:r>
              <a:rPr lang="ja-JP" altLang="en-US" sz="2400" dirty="0" smtClean="0"/>
              <a:t>（参考）住宅</a:t>
            </a:r>
            <a:r>
              <a:rPr lang="ja-JP" altLang="en-US" sz="2400" dirty="0" smtClean="0"/>
              <a:t>費用の目安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226986" y="2476302"/>
            <a:ext cx="6624637" cy="10247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ja-JP" altLang="en-US" sz="2400" dirty="0" smtClean="0"/>
              <a:t>　家賃</a:t>
            </a:r>
            <a:r>
              <a:rPr lang="ja-JP" altLang="en-US" sz="2400" dirty="0"/>
              <a:t>相場（東京郊外）　　</a:t>
            </a:r>
            <a:r>
              <a:rPr lang="en-US" altLang="ja-JP" sz="2400" dirty="0"/>
              <a:t>3DK/3LDK</a:t>
            </a:r>
            <a:r>
              <a:rPr lang="ja-JP" altLang="en-US" sz="2400" dirty="0"/>
              <a:t>　マンション</a:t>
            </a:r>
            <a:endParaRPr lang="en-US" altLang="ja-JP" sz="2400" dirty="0"/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ja-JP" altLang="en-US" sz="2400" dirty="0"/>
              <a:t>　　　　　　　　　　　</a:t>
            </a:r>
            <a:r>
              <a:rPr lang="ja-JP" altLang="en-US" sz="2400" dirty="0" smtClean="0"/>
              <a:t>　　　月額</a:t>
            </a:r>
            <a:r>
              <a:rPr lang="ja-JP" altLang="en-US" sz="2400" dirty="0"/>
              <a:t>　約</a:t>
            </a:r>
            <a:r>
              <a:rPr lang="en-US" altLang="ja-JP" sz="2400" dirty="0"/>
              <a:t>10</a:t>
            </a:r>
            <a:r>
              <a:rPr lang="ja-JP" altLang="en-US" sz="2400" dirty="0"/>
              <a:t>万～</a:t>
            </a:r>
            <a:r>
              <a:rPr lang="en-US" altLang="ja-JP" sz="2400" dirty="0"/>
              <a:t>19</a:t>
            </a:r>
            <a:r>
              <a:rPr lang="ja-JP" altLang="en-US" sz="2400" dirty="0"/>
              <a:t>万円</a:t>
            </a:r>
            <a:endParaRPr lang="en-US" altLang="ja-JP" sz="2400" dirty="0"/>
          </a:p>
        </p:txBody>
      </p:sp>
      <p:sp>
        <p:nvSpPr>
          <p:cNvPr id="29701" name="正方形/長方形 10"/>
          <p:cNvSpPr>
            <a:spLocks noChangeArrowheads="1"/>
          </p:cNvSpPr>
          <p:nvPr/>
        </p:nvSpPr>
        <p:spPr bwMode="auto">
          <a:xfrm>
            <a:off x="537964" y="2132856"/>
            <a:ext cx="394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2400" dirty="0"/>
              <a:t>・</a:t>
            </a:r>
            <a:r>
              <a:rPr lang="ja-JP" altLang="en-US" sz="2400" dirty="0" smtClean="0"/>
              <a:t>賃貸</a:t>
            </a:r>
            <a:r>
              <a:rPr lang="ja-JP" altLang="en-US" sz="2400" dirty="0"/>
              <a:t>住宅</a:t>
            </a:r>
          </a:p>
        </p:txBody>
      </p:sp>
      <p:sp>
        <p:nvSpPr>
          <p:cNvPr id="29702" name="正方形/長方形 10"/>
          <p:cNvSpPr>
            <a:spLocks noChangeArrowheads="1"/>
          </p:cNvSpPr>
          <p:nvPr/>
        </p:nvSpPr>
        <p:spPr bwMode="auto">
          <a:xfrm>
            <a:off x="539552" y="3501008"/>
            <a:ext cx="3938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2400" dirty="0"/>
              <a:t>・</a:t>
            </a:r>
            <a:r>
              <a:rPr lang="ja-JP" altLang="en-US" sz="2400" dirty="0" smtClean="0"/>
              <a:t>マイホーム</a:t>
            </a:r>
            <a:endParaRPr lang="ja-JP" altLang="en-US" sz="2400" dirty="0"/>
          </a:p>
        </p:txBody>
      </p:sp>
      <p:sp>
        <p:nvSpPr>
          <p:cNvPr id="29703" name="テキスト ボックス 8"/>
          <p:cNvSpPr txBox="1">
            <a:spLocks noChangeArrowheads="1"/>
          </p:cNvSpPr>
          <p:nvPr/>
        </p:nvSpPr>
        <p:spPr bwMode="auto">
          <a:xfrm>
            <a:off x="746298" y="6176428"/>
            <a:ext cx="6057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 dirty="0" smtClean="0"/>
              <a:t>（出典）日本</a:t>
            </a:r>
            <a:r>
              <a:rPr lang="ja-JP" altLang="en-US" sz="1400" dirty="0"/>
              <a:t>ＦＰ協会「学生生活マネー＆キャリアお役立ちハンドブック！</a:t>
            </a:r>
            <a:r>
              <a:rPr lang="ja-JP" altLang="en-US" sz="1400" dirty="0" smtClean="0"/>
              <a:t>」</a:t>
            </a:r>
            <a:endParaRPr lang="ja-JP" altLang="en-US" sz="1400" dirty="0"/>
          </a:p>
        </p:txBody>
      </p:sp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44907" r="51025" b="32454"/>
          <a:stretch>
            <a:fillRect/>
          </a:stretch>
        </p:blipFill>
        <p:spPr bwMode="auto">
          <a:xfrm>
            <a:off x="755898" y="3967409"/>
            <a:ext cx="7613650" cy="21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9512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）キャッシュフロー表⑤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1" name="正方形/長方形 1"/>
          <p:cNvSpPr>
            <a:spLocks noChangeArrowheads="1"/>
          </p:cNvSpPr>
          <p:nvPr/>
        </p:nvSpPr>
        <p:spPr bwMode="auto">
          <a:xfrm>
            <a:off x="179512" y="933817"/>
            <a:ext cx="8791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2800" dirty="0" smtClean="0"/>
              <a:t>（支出欄の作り方──住宅費）</a:t>
            </a:r>
            <a:r>
              <a:rPr lang="ja-JP" altLang="en-US" sz="2800" dirty="0"/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30722" name="コンテンツ プレースホルダ 1"/>
          <p:cNvSpPr>
            <a:spLocks noGrp="1"/>
          </p:cNvSpPr>
          <p:nvPr>
            <p:ph idx="4294967295"/>
          </p:nvPr>
        </p:nvSpPr>
        <p:spPr>
          <a:xfrm>
            <a:off x="755576" y="1412578"/>
            <a:ext cx="6300192" cy="576262"/>
          </a:xfrm>
        </p:spPr>
        <p:txBody>
          <a:bodyPr anchor="ctr"/>
          <a:lstStyle/>
          <a:p>
            <a:pPr eaLnBrk="1" hangingPunct="1">
              <a:buFont typeface="Wingdings 3" pitchFamily="18" charset="2"/>
              <a:buNone/>
            </a:pPr>
            <a:r>
              <a:rPr lang="ja-JP" altLang="en-US" sz="2400" dirty="0"/>
              <a:t>（</a:t>
            </a:r>
            <a:r>
              <a:rPr lang="ja-JP" altLang="en-US" sz="2400" dirty="0" smtClean="0"/>
              <a:t>参考）教育費年額</a:t>
            </a:r>
            <a:endParaRPr lang="ja-JP" altLang="en-US" sz="2400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93624"/>
              </p:ext>
            </p:extLst>
          </p:nvPr>
        </p:nvGraphicFramePr>
        <p:xfrm>
          <a:off x="755576" y="1916831"/>
          <a:ext cx="7668840" cy="38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3006328"/>
                <a:gridCol w="3006328"/>
              </a:tblGrid>
              <a:tr h="455915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公　立</a:t>
                      </a:r>
                      <a:endParaRPr kumimoji="1" lang="ja-JP" altLang="en-US" sz="24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私　立</a:t>
                      </a:r>
                      <a:endParaRPr kumimoji="1" lang="ja-JP" altLang="en-US" sz="24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幼稚園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22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50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小学校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32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154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中学校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48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134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高校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41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約</a:t>
                      </a:r>
                      <a:r>
                        <a:rPr kumimoji="1" lang="en-US" altLang="ja-JP" sz="2400" dirty="0" smtClean="0"/>
                        <a:t>100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en-US" altLang="ja-JP" sz="2400" dirty="0" smtClean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7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大学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初年度　約</a:t>
                      </a:r>
                      <a:r>
                        <a:rPr kumimoji="1" lang="en-US" altLang="ja-JP" sz="2400" dirty="0" smtClean="0"/>
                        <a:t>82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r>
                        <a:rPr kumimoji="1" lang="ja-JP" altLang="en-US" sz="2400" dirty="0" smtClean="0"/>
                        <a:t>～</a:t>
                      </a:r>
                      <a:r>
                        <a:rPr kumimoji="1" lang="en-US" altLang="ja-JP" sz="2400" dirty="0" smtClean="0"/>
                        <a:t>4</a:t>
                      </a:r>
                      <a:r>
                        <a:rPr kumimoji="1" lang="ja-JP" altLang="en-US" sz="2400" dirty="0" smtClean="0"/>
                        <a:t>年度　約</a:t>
                      </a:r>
                      <a:r>
                        <a:rPr kumimoji="1" lang="en-US" altLang="ja-JP" sz="2400" dirty="0" smtClean="0"/>
                        <a:t>54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初年度　約</a:t>
                      </a:r>
                      <a:r>
                        <a:rPr kumimoji="1" lang="en-US" altLang="ja-JP" sz="2400" dirty="0" smtClean="0"/>
                        <a:t>131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r>
                        <a:rPr kumimoji="1" lang="ja-JP" altLang="en-US" sz="2400" dirty="0" smtClean="0"/>
                        <a:t>～</a:t>
                      </a:r>
                      <a:r>
                        <a:rPr kumimoji="1" lang="en-US" altLang="ja-JP" sz="2400" dirty="0" smtClean="0"/>
                        <a:t>4</a:t>
                      </a:r>
                      <a:r>
                        <a:rPr kumimoji="1" lang="ja-JP" altLang="en-US" sz="2400" dirty="0" smtClean="0"/>
                        <a:t>年度　約</a:t>
                      </a:r>
                      <a:r>
                        <a:rPr kumimoji="1" lang="en-US" altLang="ja-JP" sz="2400" dirty="0" smtClean="0"/>
                        <a:t>105</a:t>
                      </a:r>
                      <a:r>
                        <a:rPr kumimoji="1" lang="ja-JP" altLang="en-US" sz="2400" dirty="0" smtClean="0"/>
                        <a:t>万円</a:t>
                      </a:r>
                      <a:endParaRPr kumimoji="1" lang="ja-JP" altLang="en-US" sz="2400" dirty="0"/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54" name="テキスト ボックス 5"/>
          <p:cNvSpPr txBox="1">
            <a:spLocks noChangeArrowheads="1"/>
          </p:cNvSpPr>
          <p:nvPr/>
        </p:nvSpPr>
        <p:spPr bwMode="auto">
          <a:xfrm>
            <a:off x="755576" y="5764497"/>
            <a:ext cx="756108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ja-JP" altLang="en-US" sz="1200" dirty="0"/>
              <a:t>（出所</a:t>
            </a:r>
            <a:r>
              <a:rPr lang="ja-JP" altLang="en-US" sz="1200" dirty="0" smtClean="0"/>
              <a:t>）以下の資料をもとに日本ＦＰ協会作成</a:t>
            </a:r>
            <a:endParaRPr lang="en-US" altLang="ja-JP" sz="1200" dirty="0" smtClean="0"/>
          </a:p>
          <a:p>
            <a:pPr eaLnBrk="1" hangingPunct="1">
              <a:lnSpc>
                <a:spcPct val="110000"/>
              </a:lnSpc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　　　　</a:t>
            </a:r>
            <a:r>
              <a:rPr lang="ja-JP" altLang="en-US" sz="1200" dirty="0" smtClean="0"/>
              <a:t>幼稚園</a:t>
            </a:r>
            <a:r>
              <a:rPr lang="ja-JP" altLang="en-US" sz="1200" dirty="0"/>
              <a:t>～高校：文部科学省「子供の学習費調査」（平成</a:t>
            </a:r>
            <a:r>
              <a:rPr lang="en-US" altLang="ja-JP" sz="1200" dirty="0"/>
              <a:t>26</a:t>
            </a:r>
            <a:r>
              <a:rPr lang="ja-JP" altLang="en-US" sz="1200" dirty="0"/>
              <a:t>年度）</a:t>
            </a:r>
            <a:endParaRPr lang="en-US" altLang="ja-JP" sz="1200" dirty="0"/>
          </a:p>
          <a:p>
            <a:pPr eaLnBrk="1" hangingPunct="1">
              <a:lnSpc>
                <a:spcPct val="110000"/>
              </a:lnSpc>
            </a:pPr>
            <a:r>
              <a:rPr lang="ja-JP" altLang="en-US" sz="1200" b="1" dirty="0">
                <a:solidFill>
                  <a:srgbClr val="FF0000"/>
                </a:solidFill>
              </a:rPr>
              <a:t>　　　　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1200" dirty="0" smtClean="0"/>
              <a:t> </a:t>
            </a:r>
            <a:r>
              <a:rPr lang="ja-JP" altLang="en-US" sz="1200" dirty="0"/>
              <a:t>大学（公立）：文部科学省「国立大学の授業料その他の費用に関する省令」</a:t>
            </a:r>
            <a:endParaRPr lang="en-US" altLang="ja-JP" sz="1200" dirty="0"/>
          </a:p>
          <a:p>
            <a:pPr eaLnBrk="1" hangingPunct="1">
              <a:lnSpc>
                <a:spcPct val="110000"/>
              </a:lnSpc>
            </a:pPr>
            <a:r>
              <a:rPr lang="en-US" altLang="ja-JP" sz="1200" dirty="0"/>
              <a:t>          </a:t>
            </a:r>
            <a:r>
              <a:rPr lang="ja-JP" altLang="en-US" sz="1200" dirty="0" smtClean="0"/>
              <a:t>　大学</a:t>
            </a:r>
            <a:r>
              <a:rPr lang="ja-JP" altLang="en-US" sz="1200" dirty="0"/>
              <a:t>（私立）：文部科学省「私立大学等の入学者に係る学生納付金等調査結果について」（平成</a:t>
            </a:r>
            <a:r>
              <a:rPr lang="en-US" altLang="ja-JP" sz="1200" dirty="0"/>
              <a:t>26</a:t>
            </a:r>
            <a:r>
              <a:rPr lang="ja-JP" altLang="en-US" sz="1200" dirty="0"/>
              <a:t>年度）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）キャッシュフロー表⑥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" name="正方形/長方形 1"/>
          <p:cNvSpPr>
            <a:spLocks noChangeArrowheads="1"/>
          </p:cNvSpPr>
          <p:nvPr/>
        </p:nvSpPr>
        <p:spPr bwMode="auto">
          <a:xfrm>
            <a:off x="245438" y="817548"/>
            <a:ext cx="8791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2800" dirty="0" smtClean="0"/>
              <a:t>（支出欄の作り方──教育費）</a:t>
            </a:r>
            <a:r>
              <a:rPr lang="ja-JP" altLang="en-US" sz="2800" dirty="0"/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正方形/長方形 1"/>
          <p:cNvSpPr>
            <a:spLocks noChangeArrowheads="1"/>
          </p:cNvSpPr>
          <p:nvPr/>
        </p:nvSpPr>
        <p:spPr bwMode="auto">
          <a:xfrm>
            <a:off x="0" y="181268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800" dirty="0" smtClean="0"/>
              <a:t>　　</a:t>
            </a:r>
            <a:r>
              <a:rPr lang="ja-JP" altLang="en-US" sz="2400" dirty="0"/>
              <a:t>（</a:t>
            </a:r>
            <a:r>
              <a:rPr lang="ja-JP" altLang="en-US" sz="2400" dirty="0" smtClean="0"/>
              <a:t>参考）ライフイベント</a:t>
            </a:r>
            <a:r>
              <a:rPr lang="ja-JP" altLang="en-US" sz="2400" dirty="0"/>
              <a:t>にかかる費用の目安</a:t>
            </a:r>
          </a:p>
        </p:txBody>
      </p:sp>
      <p:sp>
        <p:nvSpPr>
          <p:cNvPr id="8" name="ホームベース 7"/>
          <p:cNvSpPr/>
          <p:nvPr/>
        </p:nvSpPr>
        <p:spPr>
          <a:xfrm>
            <a:off x="410468" y="5373216"/>
            <a:ext cx="8402970" cy="1043976"/>
          </a:xfrm>
          <a:prstGeom prst="homePlate">
            <a:avLst>
              <a:gd name="adj" fmla="val 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54013" indent="-354013" eaLnBrk="1" hangingPunct="1">
              <a:buFont typeface="Wingdings" pitchFamily="2" charset="2"/>
              <a:buChar char="l"/>
              <a:defRPr/>
            </a:pPr>
            <a:r>
              <a:rPr lang="ja-JP" altLang="en-US" sz="2600" dirty="0" smtClean="0"/>
              <a:t>これらのほか、海外</a:t>
            </a:r>
            <a:r>
              <a:rPr lang="ja-JP" altLang="en-US" sz="2600" dirty="0"/>
              <a:t>旅行</a:t>
            </a:r>
            <a:r>
              <a:rPr lang="ja-JP" altLang="en-US" sz="2600" dirty="0" smtClean="0"/>
              <a:t>や自家用車</a:t>
            </a:r>
            <a:r>
              <a:rPr lang="ja-JP" altLang="en-US" sz="2600" dirty="0"/>
              <a:t>購入、資格の取得など</a:t>
            </a:r>
            <a:r>
              <a:rPr lang="ja-JP" altLang="en-US" sz="2600" dirty="0" smtClean="0"/>
              <a:t>、“</a:t>
            </a:r>
            <a:r>
              <a:rPr lang="ja-JP" altLang="en-US" sz="2600" dirty="0"/>
              <a:t>やりたいこと”を</a:t>
            </a:r>
            <a:r>
              <a:rPr lang="ja-JP" altLang="en-US" sz="2600" dirty="0" smtClean="0"/>
              <a:t>考えて必要な費用</a:t>
            </a:r>
            <a:r>
              <a:rPr lang="ja-JP" altLang="en-US" sz="2600" dirty="0"/>
              <a:t>を予測します。</a:t>
            </a:r>
          </a:p>
        </p:txBody>
      </p:sp>
      <p:sp>
        <p:nvSpPr>
          <p:cNvPr id="10" name="コンテンツ プレースホルダー 9"/>
          <p:cNvSpPr txBox="1">
            <a:spLocks noChangeArrowheads="1"/>
          </p:cNvSpPr>
          <p:nvPr/>
        </p:nvSpPr>
        <p:spPr bwMode="auto">
          <a:xfrm>
            <a:off x="399961" y="2335907"/>
            <a:ext cx="8482012" cy="28212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None/>
              <a:defRPr/>
            </a:pPr>
            <a:r>
              <a:rPr lang="ja-JP" altLang="en-US" sz="3200" dirty="0">
                <a:ea typeface="+mn-ea"/>
              </a:rPr>
              <a:t>・就職</a:t>
            </a:r>
            <a:r>
              <a:rPr lang="ja-JP" altLang="en-US" sz="3200" dirty="0" smtClean="0">
                <a:ea typeface="+mn-ea"/>
              </a:rPr>
              <a:t>活動費　</a:t>
            </a:r>
            <a:r>
              <a:rPr lang="ja-JP" altLang="en-US" sz="3200" dirty="0"/>
              <a:t> </a:t>
            </a:r>
            <a:r>
              <a:rPr lang="ja-JP" altLang="en-US" sz="3200" dirty="0" smtClean="0">
                <a:ea typeface="+mn-ea"/>
              </a:rPr>
              <a:t>約  </a:t>
            </a:r>
            <a:r>
              <a:rPr lang="en-US" altLang="ja-JP" sz="3200" dirty="0" smtClean="0">
                <a:ea typeface="+mn-ea"/>
              </a:rPr>
              <a:t>15</a:t>
            </a:r>
            <a:r>
              <a:rPr lang="ja-JP" altLang="en-US" sz="3200" dirty="0" smtClean="0">
                <a:ea typeface="+mn-ea"/>
              </a:rPr>
              <a:t>万円</a:t>
            </a:r>
            <a:endParaRPr lang="en-US" altLang="ja-JP" sz="3200" dirty="0" smtClean="0">
              <a:ea typeface="+mn-ea"/>
            </a:endParaRPr>
          </a:p>
          <a:p>
            <a:pPr marL="176213"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None/>
              <a:defRPr/>
            </a:pPr>
            <a:r>
              <a:rPr lang="ja-JP" altLang="en-US" sz="1600" dirty="0" smtClean="0">
                <a:ea typeface="+mn-ea"/>
              </a:rPr>
              <a:t>　</a:t>
            </a:r>
            <a:r>
              <a:rPr lang="en-US" altLang="ja-JP" sz="1600" dirty="0" smtClean="0">
                <a:ea typeface="+mn-ea"/>
              </a:rPr>
              <a:t>2015</a:t>
            </a:r>
            <a:r>
              <a:rPr lang="ja-JP" altLang="en-US" sz="1600" dirty="0">
                <a:ea typeface="+mn-ea"/>
              </a:rPr>
              <a:t>年度株式会社ディスコ日経就職ナビ学生モニター調査</a:t>
            </a:r>
            <a:r>
              <a:rPr lang="ja-JP" altLang="en-US" sz="1600" dirty="0" smtClean="0">
                <a:ea typeface="+mn-ea"/>
              </a:rPr>
              <a:t>より</a:t>
            </a:r>
            <a:endParaRPr lang="en-US" altLang="ja-JP" sz="1600" dirty="0" smtClean="0">
              <a:ea typeface="+mn-ea"/>
            </a:endParaRPr>
          </a:p>
          <a:p>
            <a:pPr defTabSz="6858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ja-JP" altLang="en-US" sz="3200" dirty="0" smtClean="0">
                <a:ea typeface="+mn-ea"/>
              </a:rPr>
              <a:t>・</a:t>
            </a:r>
            <a:r>
              <a:rPr lang="ja-JP" altLang="en-US" sz="3200" dirty="0">
                <a:ea typeface="+mn-ea"/>
              </a:rPr>
              <a:t>結婚費用　　　約</a:t>
            </a:r>
            <a:r>
              <a:rPr lang="en-US" altLang="ja-JP" sz="3200" dirty="0">
                <a:ea typeface="+mn-ea"/>
              </a:rPr>
              <a:t>461</a:t>
            </a:r>
            <a:r>
              <a:rPr lang="ja-JP" altLang="en-US" sz="3200" dirty="0">
                <a:ea typeface="+mn-ea"/>
              </a:rPr>
              <a:t>万</a:t>
            </a:r>
            <a:r>
              <a:rPr lang="ja-JP" altLang="en-US" sz="3200" dirty="0" smtClean="0">
                <a:ea typeface="+mn-ea"/>
              </a:rPr>
              <a:t>円</a:t>
            </a:r>
            <a:endParaRPr lang="en-US" altLang="ja-JP" sz="3200" dirty="0" smtClean="0">
              <a:ea typeface="+mn-ea"/>
            </a:endParaRPr>
          </a:p>
          <a:p>
            <a:pPr defTabSz="6858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ja-JP" altLang="en-US" sz="1600" dirty="0" smtClean="0">
                <a:ea typeface="+mn-ea"/>
              </a:rPr>
              <a:t>　　「結納</a:t>
            </a:r>
            <a:r>
              <a:rPr lang="ja-JP" altLang="en-US" sz="1600" dirty="0">
                <a:ea typeface="+mn-ea"/>
              </a:rPr>
              <a:t>・結婚式・新婚旅行までの費用総額　全国</a:t>
            </a:r>
            <a:r>
              <a:rPr lang="ja-JP" altLang="en-US" sz="1600" dirty="0" smtClean="0">
                <a:ea typeface="+mn-ea"/>
              </a:rPr>
              <a:t>推計値」ゼクシィ</a:t>
            </a:r>
            <a:r>
              <a:rPr lang="ja-JP" altLang="en-US" sz="1600" dirty="0">
                <a:ea typeface="+mn-ea"/>
              </a:rPr>
              <a:t>結婚トレンド調査</a:t>
            </a:r>
            <a:r>
              <a:rPr lang="en-US" altLang="ja-JP" sz="1600" dirty="0">
                <a:ea typeface="+mn-ea"/>
              </a:rPr>
              <a:t>2015</a:t>
            </a:r>
            <a:r>
              <a:rPr lang="ja-JP" altLang="en-US" sz="1600" dirty="0">
                <a:ea typeface="+mn-ea"/>
              </a:rPr>
              <a:t>年</a:t>
            </a:r>
            <a:r>
              <a:rPr lang="ja-JP" altLang="en-US" sz="1600" dirty="0" smtClean="0">
                <a:ea typeface="+mn-ea"/>
              </a:rPr>
              <a:t>より</a:t>
            </a:r>
            <a:endParaRPr lang="en-US" altLang="ja-JP" sz="1600" dirty="0" smtClean="0">
              <a:ea typeface="+mn-ea"/>
            </a:endParaRPr>
          </a:p>
          <a:p>
            <a:pPr defTabSz="6858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ja-JP" altLang="en-US" sz="3200" dirty="0" smtClean="0">
                <a:ea typeface="+mn-ea"/>
              </a:rPr>
              <a:t>・</a:t>
            </a:r>
            <a:r>
              <a:rPr lang="ja-JP" altLang="en-US" sz="3200" dirty="0">
                <a:ea typeface="+mn-ea"/>
              </a:rPr>
              <a:t>出産</a:t>
            </a:r>
            <a:r>
              <a:rPr lang="ja-JP" altLang="en-US" sz="3200" dirty="0" smtClean="0">
                <a:ea typeface="+mn-ea"/>
              </a:rPr>
              <a:t>費用</a:t>
            </a:r>
            <a:r>
              <a:rPr lang="ja-JP" altLang="en-US" sz="3200" dirty="0" smtClean="0"/>
              <a:t>　　　</a:t>
            </a:r>
            <a:r>
              <a:rPr lang="ja-JP" altLang="en-US" sz="3200" dirty="0" smtClean="0">
                <a:ea typeface="+mn-ea"/>
              </a:rPr>
              <a:t>約  </a:t>
            </a:r>
            <a:r>
              <a:rPr lang="en-US" altLang="ja-JP" sz="3200" dirty="0" smtClean="0">
                <a:ea typeface="+mn-ea"/>
              </a:rPr>
              <a:t>47</a:t>
            </a:r>
            <a:r>
              <a:rPr lang="ja-JP" altLang="en-US" sz="3200" dirty="0">
                <a:ea typeface="+mn-ea"/>
              </a:rPr>
              <a:t>万円　</a:t>
            </a:r>
            <a:r>
              <a:rPr lang="ja-JP" altLang="en-US" sz="3200" dirty="0" smtClean="0">
                <a:ea typeface="+mn-ea"/>
              </a:rPr>
              <a:t>　</a:t>
            </a:r>
            <a:endParaRPr lang="en-US" altLang="ja-JP" sz="3200" dirty="0" smtClean="0">
              <a:ea typeface="+mn-ea"/>
            </a:endParaRPr>
          </a:p>
          <a:p>
            <a:pPr marL="265113" defTabSz="6858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ja-JP" altLang="en-US" sz="1600" dirty="0" smtClean="0">
                <a:ea typeface="+mn-ea"/>
              </a:rPr>
              <a:t>「入院料</a:t>
            </a:r>
            <a:r>
              <a:rPr lang="ja-JP" altLang="en-US" sz="1600" dirty="0">
                <a:ea typeface="+mn-ea"/>
              </a:rPr>
              <a:t>・室料差額・分娩料・検査・薬剤料・処置・</a:t>
            </a:r>
            <a:r>
              <a:rPr lang="ja-JP" altLang="en-US" sz="1600" dirty="0" smtClean="0">
                <a:ea typeface="+mn-ea"/>
              </a:rPr>
              <a:t>その他」厚生</a:t>
            </a:r>
            <a:r>
              <a:rPr lang="ja-JP" altLang="en-US" sz="1600" dirty="0">
                <a:ea typeface="+mn-ea"/>
              </a:rPr>
              <a:t>労働省調査より</a:t>
            </a:r>
            <a:endParaRPr lang="en-US" altLang="ja-JP" sz="1600" dirty="0">
              <a:ea typeface="+mn-ea"/>
            </a:endParaRPr>
          </a:p>
          <a:p>
            <a:pPr defTabSz="685800" eaLnBrk="1" hangingPunct="1">
              <a:lnSpc>
                <a:spcPct val="90000"/>
              </a:lnSpc>
              <a:spcBef>
                <a:spcPts val="750"/>
              </a:spcBef>
              <a:buFont typeface="Arial" charset="0"/>
              <a:buNone/>
              <a:defRPr/>
            </a:pPr>
            <a:r>
              <a:rPr lang="ja-JP" altLang="en-US" sz="1600" dirty="0">
                <a:ea typeface="+mn-ea"/>
              </a:rPr>
              <a:t>　　</a:t>
            </a:r>
            <a:r>
              <a:rPr lang="ja-JP" altLang="en-US" sz="1600" dirty="0">
                <a:solidFill>
                  <a:srgbClr val="FF0000"/>
                </a:solidFill>
                <a:ea typeface="+mn-ea"/>
              </a:rPr>
              <a:t>　</a:t>
            </a:r>
            <a:r>
              <a:rPr lang="ja-JP" altLang="en-US" sz="1400" dirty="0" smtClean="0">
                <a:ea typeface="+mn-ea"/>
              </a:rPr>
              <a:t>（注）出産費用については、妊婦</a:t>
            </a:r>
            <a:r>
              <a:rPr lang="ja-JP" altLang="en-US" sz="1400" dirty="0">
                <a:ea typeface="+mn-ea"/>
              </a:rPr>
              <a:t>健診、出産給付金</a:t>
            </a:r>
            <a:r>
              <a:rPr lang="ja-JP" altLang="en-US" sz="1400" dirty="0" smtClean="0">
                <a:ea typeface="+mn-ea"/>
              </a:rPr>
              <a:t>など助成金の受給が可能。</a:t>
            </a:r>
            <a:endParaRPr lang="en-US" altLang="ja-JP" sz="16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3383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）キャッシュフロー表⑦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" name="正方形/長方形 1"/>
          <p:cNvSpPr>
            <a:spLocks noChangeArrowheads="1"/>
          </p:cNvSpPr>
          <p:nvPr/>
        </p:nvSpPr>
        <p:spPr bwMode="auto">
          <a:xfrm>
            <a:off x="245438" y="980728"/>
            <a:ext cx="8791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2800" dirty="0" smtClean="0"/>
              <a:t>（支出欄の作り方──その他イベント）</a:t>
            </a:r>
            <a:r>
              <a:rPr lang="ja-JP" altLang="en-US" sz="2800" dirty="0"/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0500" y="1190625"/>
            <a:ext cx="8674100" cy="5257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12750" y="2766006"/>
            <a:ext cx="8229600" cy="763587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３．キャッシュフロー表の分析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8E1B-C62F-44BA-BE96-B3D3A04D6E8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539552" y="1504061"/>
            <a:ext cx="8424936" cy="5148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8300" eaLnBrk="1" hangingPunct="1">
              <a:buFont typeface="Wingdings" pitchFamily="2" charset="2"/>
              <a:buChar char="l"/>
              <a:defRPr/>
            </a:pPr>
            <a:r>
              <a:rPr lang="ja-JP" altLang="en-US" sz="2800" dirty="0" smtClean="0"/>
              <a:t>主人公──まるお</a:t>
            </a:r>
            <a:r>
              <a:rPr lang="ja-JP" altLang="en-US" sz="2800" dirty="0"/>
              <a:t>さん（現在</a:t>
            </a:r>
            <a:r>
              <a:rPr lang="en-US" altLang="ja-JP" sz="2800" dirty="0"/>
              <a:t>20</a:t>
            </a:r>
            <a:r>
              <a:rPr lang="ja-JP" altLang="en-US" sz="2800" dirty="0"/>
              <a:t>歳）</a:t>
            </a:r>
            <a:endParaRPr lang="en-US" altLang="ja-JP" sz="2800" dirty="0"/>
          </a:p>
          <a:p>
            <a:pPr eaLnBrk="1" hangingPunct="1">
              <a:defRPr/>
            </a:pPr>
            <a:endParaRPr lang="en-US" altLang="ja-JP" sz="2400" dirty="0"/>
          </a:p>
          <a:p>
            <a:pPr marL="457200" indent="-368300" eaLnBrk="1" hangingPunct="1">
              <a:buFont typeface="Wingdings" pitchFamily="2" charset="2"/>
              <a:buChar char="l"/>
              <a:defRPr/>
            </a:pPr>
            <a:r>
              <a:rPr lang="ja-JP" altLang="en-US" sz="2800" dirty="0" smtClean="0"/>
              <a:t>まるお</a:t>
            </a:r>
            <a:r>
              <a:rPr lang="ja-JP" altLang="en-US" sz="2800" dirty="0"/>
              <a:t>さんの将来のライフプラン</a:t>
            </a:r>
            <a:br>
              <a:rPr lang="ja-JP" altLang="en-US" sz="2800" dirty="0"/>
            </a:br>
            <a:r>
              <a:rPr lang="ja-JP" altLang="en-US" sz="2400" dirty="0" smtClean="0"/>
              <a:t>・</a:t>
            </a:r>
            <a:r>
              <a:rPr lang="en-US" altLang="ja-JP" sz="2400" dirty="0" smtClean="0"/>
              <a:t>22</a:t>
            </a:r>
            <a:r>
              <a:rPr lang="ja-JP" altLang="en-US" sz="2400" dirty="0" smtClean="0"/>
              <a:t>歳</a:t>
            </a:r>
            <a:r>
              <a:rPr lang="ja-JP" altLang="en-US" sz="2400" dirty="0"/>
              <a:t>で就職（</a:t>
            </a:r>
            <a:r>
              <a:rPr lang="ja-JP" altLang="en-US" sz="2400" dirty="0" smtClean="0"/>
              <a:t>正社員</a:t>
            </a:r>
            <a:r>
              <a:rPr lang="en-US" altLang="ja-JP" sz="2400" dirty="0" smtClean="0"/>
              <a:t>60</a:t>
            </a:r>
            <a:r>
              <a:rPr lang="ja-JP" altLang="en-US" sz="2400" dirty="0" smtClean="0"/>
              <a:t>歳代</a:t>
            </a:r>
            <a:r>
              <a:rPr lang="ja-JP" altLang="en-US" sz="2400" dirty="0"/>
              <a:t>前半まで働く）</a:t>
            </a:r>
            <a:endParaRPr lang="en-US" altLang="ja-JP" sz="2400" dirty="0"/>
          </a:p>
          <a:p>
            <a:pPr marL="452438" eaLnBrk="1" hangingPunct="1">
              <a:defRPr/>
            </a:pPr>
            <a:r>
              <a:rPr lang="ja-JP" altLang="en-US" sz="2400" dirty="0" smtClean="0"/>
              <a:t>・</a:t>
            </a:r>
            <a:r>
              <a:rPr lang="en-US" altLang="ja-JP" sz="2400" dirty="0"/>
              <a:t>28</a:t>
            </a:r>
            <a:r>
              <a:rPr lang="ja-JP" altLang="en-US" sz="2400" dirty="0" smtClean="0"/>
              <a:t>歳</a:t>
            </a:r>
            <a:r>
              <a:rPr lang="ja-JP" altLang="en-US" sz="2400" dirty="0"/>
              <a:t>で結婚（妻は専業主婦で子育てに専念）</a:t>
            </a:r>
            <a:endParaRPr lang="en-US" altLang="ja-JP" sz="2400" dirty="0"/>
          </a:p>
          <a:p>
            <a:pPr marL="452438" eaLnBrk="1" hangingPunct="1">
              <a:defRPr/>
            </a:pPr>
            <a:r>
              <a:rPr lang="ja-JP" altLang="en-US" sz="2400" dirty="0" smtClean="0"/>
              <a:t>・</a:t>
            </a:r>
            <a:r>
              <a:rPr lang="en-US" altLang="ja-JP" sz="2400" dirty="0"/>
              <a:t>29</a:t>
            </a:r>
            <a:r>
              <a:rPr lang="ja-JP" altLang="en-US" sz="2400" dirty="0" smtClean="0"/>
              <a:t>歳</a:t>
            </a:r>
            <a:r>
              <a:rPr lang="ja-JP" altLang="en-US" sz="2400" dirty="0"/>
              <a:t>で</a:t>
            </a:r>
            <a:r>
              <a:rPr lang="ja-JP" altLang="en-US" sz="2400" dirty="0" smtClean="0"/>
              <a:t>第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子、</a:t>
            </a:r>
            <a:r>
              <a:rPr lang="en-US" altLang="ja-JP" sz="2400" dirty="0" smtClean="0"/>
              <a:t>31</a:t>
            </a:r>
            <a:r>
              <a:rPr lang="ja-JP" altLang="en-US" sz="2400" dirty="0" smtClean="0"/>
              <a:t>歳</a:t>
            </a:r>
            <a:r>
              <a:rPr lang="ja-JP" altLang="en-US" sz="2400" dirty="0"/>
              <a:t>で</a:t>
            </a:r>
            <a:r>
              <a:rPr lang="ja-JP" altLang="en-US" sz="2400" dirty="0" smtClean="0"/>
              <a:t>第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子誕生</a:t>
            </a:r>
            <a:endParaRPr lang="en-US" altLang="ja-JP" sz="2400" dirty="0"/>
          </a:p>
          <a:p>
            <a:pPr marL="452438" eaLnBrk="1" hangingPunct="1">
              <a:defRPr/>
            </a:pPr>
            <a:r>
              <a:rPr lang="ja-JP" altLang="en-US" sz="2400" dirty="0" smtClean="0"/>
              <a:t>・</a:t>
            </a:r>
            <a:r>
              <a:rPr lang="en-US" altLang="ja-JP" sz="2400" dirty="0"/>
              <a:t>35</a:t>
            </a:r>
            <a:r>
              <a:rPr lang="ja-JP" altLang="en-US" sz="2400" dirty="0" smtClean="0"/>
              <a:t>歳</a:t>
            </a:r>
            <a:r>
              <a:rPr lang="ja-JP" altLang="en-US" sz="2400" dirty="0"/>
              <a:t>でマイホーム購入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3,500</a:t>
            </a:r>
            <a:r>
              <a:rPr lang="ja-JP" altLang="en-US" sz="2400" dirty="0" smtClean="0"/>
              <a:t>万円、親</a:t>
            </a:r>
            <a:r>
              <a:rPr lang="ja-JP" altLang="en-US" sz="2400" dirty="0"/>
              <a:t>からの</a:t>
            </a:r>
            <a:r>
              <a:rPr lang="ja-JP" altLang="en-US" sz="2400" dirty="0" smtClean="0"/>
              <a:t>援助</a:t>
            </a:r>
            <a:r>
              <a:rPr lang="en-US" altLang="ja-JP" sz="2400" dirty="0" smtClean="0"/>
              <a:t>500</a:t>
            </a:r>
            <a:r>
              <a:rPr lang="ja-JP" altLang="en-US" sz="2400" dirty="0" smtClean="0"/>
              <a:t>万円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eaLnBrk="1" hangingPunct="1">
              <a:defRPr/>
            </a:pPr>
            <a:endParaRPr lang="en-US" altLang="ja-JP" sz="2400" dirty="0"/>
          </a:p>
          <a:p>
            <a:pPr marL="457200" indent="-368300" eaLnBrk="1" hangingPunct="1">
              <a:buFont typeface="Wingdings" pitchFamily="2" charset="2"/>
              <a:buChar char="l"/>
              <a:defRPr/>
            </a:pPr>
            <a:r>
              <a:rPr lang="ja-JP" altLang="en-US" sz="2800" dirty="0" smtClean="0"/>
              <a:t>理想</a:t>
            </a:r>
            <a:r>
              <a:rPr lang="ja-JP" altLang="en-US" sz="2800" dirty="0"/>
              <a:t>の暮らし</a:t>
            </a:r>
            <a:endParaRPr lang="en-US" altLang="ja-JP" sz="2800" dirty="0"/>
          </a:p>
          <a:p>
            <a:pPr marL="452438" eaLnBrk="1" hangingPunct="1">
              <a:defRPr/>
            </a:pPr>
            <a:r>
              <a:rPr lang="ja-JP" altLang="en-US" sz="2400" dirty="0" smtClean="0"/>
              <a:t>・</a:t>
            </a:r>
            <a:r>
              <a:rPr lang="en-US" altLang="ja-JP" sz="2400" dirty="0" smtClean="0"/>
              <a:t>8</a:t>
            </a:r>
            <a:r>
              <a:rPr lang="ja-JP" altLang="en-US" sz="2400" dirty="0" smtClean="0"/>
              <a:t>年</a:t>
            </a:r>
            <a:r>
              <a:rPr lang="ja-JP" altLang="en-US" sz="2400" dirty="0"/>
              <a:t>ごと</a:t>
            </a:r>
            <a:r>
              <a:rPr lang="ja-JP" altLang="en-US" sz="2400" dirty="0" smtClean="0"/>
              <a:t>に自家用車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買い替えたい。</a:t>
            </a:r>
            <a:endParaRPr lang="en-US" altLang="ja-JP" sz="2400" dirty="0"/>
          </a:p>
          <a:p>
            <a:pPr marL="452438" eaLnBrk="1" hangingPunct="1">
              <a:defRPr/>
            </a:pPr>
            <a:r>
              <a:rPr lang="ja-JP" altLang="en-US" sz="2400" dirty="0"/>
              <a:t>・家族旅行を楽しみたい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年に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度</a:t>
            </a:r>
            <a:r>
              <a:rPr lang="ja-JP" altLang="en-US" sz="2400" dirty="0"/>
              <a:t>は</a:t>
            </a:r>
            <a:r>
              <a:rPr lang="ja-JP" altLang="en-US" sz="2400" dirty="0" smtClean="0"/>
              <a:t>海外に行きたい）。</a:t>
            </a:r>
            <a:endParaRPr lang="en-US" altLang="ja-JP" sz="2400" dirty="0"/>
          </a:p>
          <a:p>
            <a:pPr marL="452438" eaLnBrk="1" hangingPunct="1">
              <a:defRPr/>
            </a:pPr>
            <a:r>
              <a:rPr lang="ja-JP" altLang="en-US" sz="2400" dirty="0"/>
              <a:t>・英会話や</a:t>
            </a:r>
            <a:r>
              <a:rPr lang="ja-JP" altLang="en-US" sz="2400" dirty="0" smtClean="0"/>
              <a:t>資格取得など、自己</a:t>
            </a:r>
            <a:r>
              <a:rPr lang="ja-JP" altLang="en-US" sz="2400" dirty="0"/>
              <a:t>投資も</a:t>
            </a:r>
            <a:r>
              <a:rPr lang="ja-JP" altLang="en-US" sz="2400" dirty="0" smtClean="0"/>
              <a:t>続けたい。</a:t>
            </a:r>
            <a:endParaRPr lang="ja-JP" altLang="en-US" sz="24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5F148-23EA-4A82-B435-1E8500716BF9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3383" y="25351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）キャッシュフロー表を見るポイント①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6" name="正方形/長方形 1"/>
          <p:cNvSpPr>
            <a:spLocks noChangeArrowheads="1"/>
          </p:cNvSpPr>
          <p:nvPr/>
        </p:nvSpPr>
        <p:spPr bwMode="auto">
          <a:xfrm>
            <a:off x="611560" y="980728"/>
            <a:ext cx="8424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2800" dirty="0" smtClean="0"/>
              <a:t>（前提条件）</a:t>
            </a:r>
            <a:r>
              <a:rPr lang="ja-JP" altLang="en-US" sz="2800" dirty="0"/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23250" r="37743" b="20642"/>
          <a:stretch>
            <a:fillRect/>
          </a:stretch>
        </p:blipFill>
        <p:spPr bwMode="auto">
          <a:xfrm>
            <a:off x="647700" y="2564904"/>
            <a:ext cx="7848600" cy="381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3383" y="25351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）キャッシュフロー表を見るポイント②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" name="正方形/長方形 1"/>
          <p:cNvSpPr>
            <a:spLocks noChangeArrowheads="1"/>
          </p:cNvSpPr>
          <p:nvPr/>
        </p:nvSpPr>
        <p:spPr bwMode="auto">
          <a:xfrm>
            <a:off x="448451" y="1052736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54013" indent="-354013" eaLnBrk="1" hangingPunct="1">
              <a:buFont typeface="Wingdings" pitchFamily="2" charset="2"/>
              <a:buChar char="l"/>
            </a:pPr>
            <a:r>
              <a:rPr lang="ja-JP" altLang="en-US" sz="2400" dirty="0" smtClean="0"/>
              <a:t>まるおさんのライフプランを前提にキャッシュフロー表を作成すると、あるときから貯蓄残高が赤字になってしまいます。これを黒字に改善する方法を検討してください。</a:t>
            </a:r>
            <a:r>
              <a:rPr lang="ja-JP" altLang="en-US" sz="2400" dirty="0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08177"/>
              </p:ext>
            </p:extLst>
          </p:nvPr>
        </p:nvGraphicFramePr>
        <p:xfrm>
          <a:off x="1511585" y="2780928"/>
          <a:ext cx="5940735" cy="345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7900"/>
                <a:gridCol w="3172835"/>
              </a:tblGrid>
              <a:tr h="80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+mn-lt"/>
                          <a:ea typeface="+mn-ea"/>
                        </a:rPr>
                        <a:t>借入金額</a:t>
                      </a:r>
                      <a:endParaRPr lang="ja-JP" sz="20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1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3,000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万円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賞与での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返済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なし）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+mn-lt"/>
                          <a:ea typeface="+mn-ea"/>
                        </a:rPr>
                        <a:t>借入期間</a:t>
                      </a:r>
                      <a:endParaRPr lang="ja-JP" sz="20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sz="2000" kern="100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 smtClean="0">
                          <a:effectLst/>
                          <a:latin typeface="+mn-lt"/>
                          <a:ea typeface="+mn-ea"/>
                        </a:rPr>
                        <a:t>金</a:t>
                      </a:r>
                      <a:r>
                        <a:rPr lang="ja-JP" altLang="en-US" sz="2000" kern="100" dirty="0" smtClean="0">
                          <a:effectLst/>
                          <a:latin typeface="+mn-lt"/>
                          <a:ea typeface="+mn-ea"/>
                        </a:rPr>
                        <a:t>　　　</a:t>
                      </a:r>
                      <a:r>
                        <a:rPr lang="ja-JP" sz="2000" kern="100" dirty="0" smtClean="0">
                          <a:effectLst/>
                          <a:latin typeface="+mn-lt"/>
                          <a:ea typeface="+mn-ea"/>
                        </a:rPr>
                        <a:t>利</a:t>
                      </a:r>
                      <a:endParaRPr lang="ja-JP" sz="20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2%</a:t>
                      </a:r>
                      <a:r>
                        <a:rPr lang="ja-JP" sz="2000" kern="100" dirty="0">
                          <a:effectLst/>
                          <a:latin typeface="+mn-ea"/>
                          <a:ea typeface="+mn-ea"/>
                        </a:rPr>
                        <a:t>（固定金利）</a:t>
                      </a: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+mn-lt"/>
                          <a:ea typeface="+mn-ea"/>
                        </a:rPr>
                        <a:t>返済方法</a:t>
                      </a:r>
                      <a:endParaRPr lang="ja-JP" sz="20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+mn-ea"/>
                          <a:ea typeface="+mn-ea"/>
                        </a:rPr>
                        <a:t>元利均等返済</a:t>
                      </a: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毎月の返済額</a:t>
                      </a:r>
                      <a:endParaRPr lang="ja-JP" sz="20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110,885</a:t>
                      </a: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年間の返済額</a:t>
                      </a:r>
                      <a:endParaRPr lang="ja-JP" sz="20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約</a:t>
                      </a:r>
                      <a:r>
                        <a:rPr lang="en-US" altLang="ja-JP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133</a:t>
                      </a: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万円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3383" y="25351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）キャッシュフロー表を見るポイント③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7544" y="980728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（まるおさんが利用する住宅ローンの詳細）</a:t>
            </a:r>
            <a:endParaRPr lang="en-US" altLang="ja-JP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2" name="正方形/長方形 1"/>
          <p:cNvSpPr>
            <a:spLocks noChangeArrowheads="1"/>
          </p:cNvSpPr>
          <p:nvPr/>
        </p:nvSpPr>
        <p:spPr bwMode="auto">
          <a:xfrm>
            <a:off x="611560" y="1700808"/>
            <a:ext cx="78627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54013" indent="-354013" eaLnBrk="1" hangingPunct="1">
              <a:buFont typeface="Wingdings" pitchFamily="2" charset="2"/>
              <a:buChar char="l"/>
            </a:pPr>
            <a:r>
              <a:rPr lang="ja-JP" altLang="en-US" sz="2400" dirty="0" smtClean="0"/>
              <a:t>住宅価格は</a:t>
            </a:r>
            <a:r>
              <a:rPr lang="en-US" altLang="ja-JP" sz="2400" dirty="0" smtClean="0"/>
              <a:t>3,500</a:t>
            </a:r>
            <a:r>
              <a:rPr lang="ja-JP" altLang="en-US" sz="2400" dirty="0" smtClean="0"/>
              <a:t>万円ですが、親から</a:t>
            </a:r>
            <a:r>
              <a:rPr lang="en-US" altLang="ja-JP" sz="2400" dirty="0" smtClean="0"/>
              <a:t>500</a:t>
            </a:r>
            <a:r>
              <a:rPr lang="ja-JP" altLang="en-US" sz="2400" dirty="0" smtClean="0"/>
              <a:t>万円の援助を受けられるため、残りの</a:t>
            </a:r>
            <a:r>
              <a:rPr lang="en-US" altLang="ja-JP" sz="2400" dirty="0" smtClean="0"/>
              <a:t>3,000</a:t>
            </a:r>
            <a:r>
              <a:rPr lang="ja-JP" altLang="en-US" sz="2400" dirty="0" smtClean="0"/>
              <a:t>万円を借り入れます。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52682"/>
              </p:ext>
            </p:extLst>
          </p:nvPr>
        </p:nvGraphicFramePr>
        <p:xfrm>
          <a:off x="324480" y="1412775"/>
          <a:ext cx="8568000" cy="3833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000"/>
                <a:gridCol w="3096000"/>
                <a:gridCol w="1188000"/>
                <a:gridCol w="3096000"/>
              </a:tblGrid>
              <a:tr h="4520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baseline="0" dirty="0" smtClean="0">
                          <a:effectLst/>
                        </a:rPr>
                        <a:t>生命保険</a:t>
                      </a:r>
                      <a:endParaRPr lang="ja-JP" sz="2000" b="1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baseline="0" dirty="0">
                          <a:effectLst/>
                        </a:rPr>
                        <a:t>医療保険</a:t>
                      </a:r>
                      <a:endParaRPr lang="ja-JP" sz="2000" b="1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0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保険金</a:t>
                      </a:r>
                      <a:endParaRPr 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baseline="0" dirty="0">
                          <a:effectLst/>
                        </a:rPr>
                        <a:t>死亡保険金　</a:t>
                      </a:r>
                      <a:r>
                        <a:rPr lang="en-US" sz="2000" kern="100" baseline="0" dirty="0" smtClean="0">
                          <a:effectLst/>
                        </a:rPr>
                        <a:t>4,000</a:t>
                      </a:r>
                      <a:r>
                        <a:rPr lang="ja-JP" sz="2000" kern="100" baseline="0" dirty="0">
                          <a:effectLst/>
                        </a:rPr>
                        <a:t>万</a:t>
                      </a:r>
                      <a:r>
                        <a:rPr lang="ja-JP" sz="2000" kern="100" baseline="0" dirty="0" smtClean="0">
                          <a:effectLst/>
                        </a:rPr>
                        <a:t>円</a:t>
                      </a:r>
                      <a:endParaRPr lang="ja-JP" sz="2000" b="1" kern="100" baseline="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baseline="0" dirty="0">
                          <a:solidFill>
                            <a:schemeClr val="bg1"/>
                          </a:solidFill>
                          <a:effectLst/>
                        </a:rPr>
                        <a:t>保険金</a:t>
                      </a:r>
                      <a:endParaRPr lang="ja-JP" sz="2000" b="1" kern="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baseline="0" dirty="0">
                          <a:effectLst/>
                        </a:rPr>
                        <a:t>入院給付</a:t>
                      </a:r>
                      <a:r>
                        <a:rPr lang="ja-JP" sz="2000" kern="100" baseline="0" dirty="0" smtClean="0">
                          <a:effectLst/>
                        </a:rPr>
                        <a:t>金日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額　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>10,000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円</a:t>
                      </a:r>
                      <a:endParaRPr lang="ja-JP" sz="2000" b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被保険者</a:t>
                      </a:r>
                      <a:endParaRPr 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baseline="0" dirty="0" smtClean="0">
                          <a:effectLst/>
                        </a:rPr>
                        <a:t>夫</a:t>
                      </a:r>
                      <a:endParaRPr lang="ja-JP" sz="2000" b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baseline="0" dirty="0">
                          <a:solidFill>
                            <a:schemeClr val="bg1"/>
                          </a:solidFill>
                          <a:effectLst/>
                        </a:rPr>
                        <a:t>被保険者</a:t>
                      </a:r>
                      <a:endParaRPr lang="ja-JP" sz="2000" b="1" kern="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baseline="0" dirty="0">
                          <a:effectLst/>
                        </a:rPr>
                        <a:t>妻</a:t>
                      </a:r>
                      <a:endParaRPr lang="ja-JP" sz="2000" b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受取人</a:t>
                      </a:r>
                      <a:endParaRPr 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baseline="0" dirty="0">
                          <a:effectLst/>
                        </a:rPr>
                        <a:t>妻</a:t>
                      </a:r>
                      <a:endParaRPr lang="ja-JP" sz="2000" b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baseline="0" dirty="0">
                          <a:solidFill>
                            <a:schemeClr val="bg1"/>
                          </a:solidFill>
                          <a:effectLst/>
                        </a:rPr>
                        <a:t>受取人</a:t>
                      </a:r>
                      <a:endParaRPr lang="ja-JP" sz="2000" b="1" kern="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baseline="0" dirty="0">
                          <a:effectLst/>
                        </a:rPr>
                        <a:t>夫</a:t>
                      </a:r>
                      <a:endParaRPr lang="ja-JP" sz="2000" b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保険料</a:t>
                      </a:r>
                      <a:endParaRPr lang="ja-JP" sz="2000" b="1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baseline="0" dirty="0" smtClean="0">
                          <a:effectLst/>
                        </a:rPr>
                        <a:t>26〜35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歳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　  </a:t>
                      </a:r>
                      <a:r>
                        <a:rPr lang="ja-JP" sz="2000" kern="100" baseline="0" dirty="0" smtClean="0">
                          <a:effectLst/>
                        </a:rPr>
                        <a:t>月額</a:t>
                      </a:r>
                      <a:r>
                        <a:rPr lang="ja-JP" altLang="en-US" sz="2000" kern="100" baseline="0" dirty="0">
                          <a:effectLst/>
                        </a:rPr>
                        <a:t>　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  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>3,500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円</a:t>
                      </a:r>
                      <a:endParaRPr lang="ja-JP" sz="2000" kern="100" baseline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baseline="0" dirty="0" smtClean="0">
                          <a:effectLst/>
                        </a:rPr>
                        <a:t>36〜45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歳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　  </a:t>
                      </a:r>
                      <a:r>
                        <a:rPr lang="ja-JP" sz="2000" kern="100" baseline="0" dirty="0" smtClean="0">
                          <a:effectLst/>
                        </a:rPr>
                        <a:t>月額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　  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>5,800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円</a:t>
                      </a:r>
                      <a:endParaRPr lang="en-US" altLang="ja-JP" sz="2000" kern="100" baseline="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baseline="0" dirty="0" smtClean="0">
                          <a:effectLst/>
                        </a:rPr>
                        <a:t>46〜55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歳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　  月額</a:t>
                      </a:r>
                      <a:r>
                        <a:rPr lang="ja-JP" sz="2000" kern="100" baseline="0" dirty="0">
                          <a:effectLst/>
                        </a:rPr>
                        <a:t>　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>14,000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円</a:t>
                      </a:r>
                      <a:endParaRPr lang="en-US" altLang="ja-JP" sz="2000" kern="100" baseline="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baseline="0" dirty="0" smtClean="0">
                          <a:effectLst/>
                        </a:rPr>
                        <a:t>56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～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>65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歳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　  月額　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>31,000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円</a:t>
                      </a:r>
                      <a:r>
                        <a:rPr lang="ja-JP" sz="2000" kern="100" baseline="0" dirty="0">
                          <a:effectLst/>
                        </a:rPr>
                        <a:t>　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/>
                      </a:r>
                      <a:br>
                        <a:rPr lang="en-US" altLang="ja-JP" sz="2000" kern="100" baseline="0" dirty="0" smtClean="0">
                          <a:effectLst/>
                        </a:rPr>
                      </a:br>
                      <a:r>
                        <a:rPr lang="ja-JP" altLang="en-US" sz="2000" b="1" kern="100" baseline="0" dirty="0" smtClean="0">
                          <a:solidFill>
                            <a:srgbClr val="FF5050"/>
                          </a:solidFill>
                          <a:effectLst/>
                        </a:rPr>
                        <a:t>更新型が基本であり、</a:t>
                      </a:r>
                      <a:r>
                        <a:rPr lang="en-US" altLang="ja-JP" sz="2000" b="1" kern="100" baseline="0" dirty="0" smtClean="0">
                          <a:solidFill>
                            <a:srgbClr val="FF5050"/>
                          </a:solidFill>
                          <a:effectLst/>
                        </a:rPr>
                        <a:t>10</a:t>
                      </a:r>
                      <a:r>
                        <a:rPr lang="ja-JP" altLang="en-US" sz="2000" b="1" kern="100" baseline="0" dirty="0" smtClean="0">
                          <a:solidFill>
                            <a:srgbClr val="FF5050"/>
                          </a:solidFill>
                          <a:effectLst/>
                        </a:rPr>
                        <a:t>年ごとに保険料の見直しあり</a:t>
                      </a:r>
                      <a:endParaRPr lang="en-US" altLang="ja-JP" sz="2000" b="1" kern="100" baseline="0" dirty="0" smtClean="0">
                        <a:solidFill>
                          <a:srgbClr val="FF505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baseline="0" dirty="0">
                          <a:solidFill>
                            <a:schemeClr val="bg1"/>
                          </a:solidFill>
                          <a:effectLst/>
                        </a:rPr>
                        <a:t>保険料</a:t>
                      </a:r>
                      <a:endParaRPr lang="ja-JP" sz="2000" b="1" kern="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2000" kern="100" baseline="0" dirty="0" smtClean="0">
                          <a:effectLst/>
                        </a:rPr>
                        <a:t>25〜60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歳</a:t>
                      </a:r>
                      <a:endParaRPr lang="en-US" altLang="ja-JP" sz="2000" kern="100" baseline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baseline="0" dirty="0" smtClean="0">
                          <a:effectLst/>
                        </a:rPr>
                        <a:t>月額</a:t>
                      </a:r>
                      <a:r>
                        <a:rPr lang="ja-JP" sz="2000" kern="100" baseline="0" dirty="0">
                          <a:effectLst/>
                        </a:rPr>
                        <a:t>　</a:t>
                      </a:r>
                      <a:r>
                        <a:rPr lang="en-US" altLang="ja-JP" sz="2000" kern="100" baseline="0" dirty="0" smtClean="0">
                          <a:effectLst/>
                        </a:rPr>
                        <a:t>5,500</a:t>
                      </a:r>
                      <a:r>
                        <a:rPr lang="ja-JP" altLang="en-US" sz="2000" kern="100" baseline="0" dirty="0" smtClean="0">
                          <a:effectLst/>
                        </a:rPr>
                        <a:t>円</a:t>
                      </a:r>
                      <a:endParaRPr lang="ja-JP" sz="2000" kern="100" baseline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2000" b="1" kern="100" baseline="0" dirty="0" smtClean="0">
                          <a:solidFill>
                            <a:srgbClr val="FF5050"/>
                          </a:solidFill>
                          <a:effectLst/>
                        </a:rPr>
                        <a:t>60</a:t>
                      </a:r>
                      <a:r>
                        <a:rPr lang="ja-JP" altLang="en-US" sz="2000" b="1" kern="100" baseline="0" dirty="0" smtClean="0">
                          <a:solidFill>
                            <a:srgbClr val="FF5050"/>
                          </a:solidFill>
                          <a:effectLst/>
                        </a:rPr>
                        <a:t>歳で払込みが完了</a:t>
                      </a:r>
                      <a:endParaRPr lang="en-US" altLang="ja-JP" sz="2000" b="1" kern="100" baseline="0" dirty="0" smtClean="0">
                        <a:solidFill>
                          <a:srgbClr val="FF505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b="1" kern="100" baseline="0" dirty="0" smtClean="0">
                          <a:solidFill>
                            <a:srgbClr val="FF5050"/>
                          </a:solidFill>
                          <a:effectLst/>
                        </a:rPr>
                        <a:t>終身保障</a:t>
                      </a:r>
                      <a:endParaRPr lang="ja-JP" sz="2000" b="1" kern="100" baseline="0" dirty="0">
                        <a:solidFill>
                          <a:srgbClr val="FF505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323528" y="5373216"/>
            <a:ext cx="8568952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dirty="0" smtClean="0"/>
              <a:t>・</a:t>
            </a:r>
            <a:r>
              <a:rPr lang="ja-JP" altLang="ja-JP" sz="2400" dirty="0" smtClean="0"/>
              <a:t>損害</a:t>
            </a:r>
            <a:r>
              <a:rPr lang="ja-JP" altLang="ja-JP" sz="2400" dirty="0"/>
              <a:t>保険料（自動車保険）　</a:t>
            </a:r>
            <a:r>
              <a:rPr lang="ja-JP" altLang="en-US" sz="2400" dirty="0"/>
              <a:t>　　</a:t>
            </a:r>
            <a:r>
              <a:rPr lang="en-US" altLang="ja-JP" sz="2400" dirty="0"/>
              <a:t>	</a:t>
            </a:r>
            <a:r>
              <a:rPr lang="ja-JP" altLang="en-US" sz="2400" dirty="0"/>
              <a:t>　　　 </a:t>
            </a:r>
            <a:r>
              <a:rPr lang="ja-JP" altLang="en-US" sz="2400" dirty="0" smtClean="0"/>
              <a:t>  　　　</a:t>
            </a:r>
            <a:r>
              <a:rPr lang="ja-JP" altLang="ja-JP" sz="2400" dirty="0" smtClean="0"/>
              <a:t>年額</a:t>
            </a:r>
            <a:r>
              <a:rPr lang="ja-JP" altLang="ja-JP" sz="2400" dirty="0"/>
              <a:t>　</a:t>
            </a:r>
            <a:r>
              <a:rPr lang="en-US" altLang="ja-JP" sz="2400" dirty="0"/>
              <a:t>7</a:t>
            </a:r>
            <a:r>
              <a:rPr lang="ja-JP" altLang="ja-JP" sz="2400" dirty="0"/>
              <a:t>万円</a:t>
            </a:r>
          </a:p>
          <a:p>
            <a:pPr>
              <a:defRPr/>
            </a:pPr>
            <a:r>
              <a:rPr lang="ja-JP" altLang="en-US" sz="2400" dirty="0" smtClean="0"/>
              <a:t>・</a:t>
            </a:r>
            <a:r>
              <a:rPr lang="ja-JP" altLang="ja-JP" sz="2400" dirty="0" smtClean="0"/>
              <a:t>火災</a:t>
            </a:r>
            <a:r>
              <a:rPr lang="ja-JP" altLang="ja-JP" sz="2400" dirty="0"/>
              <a:t>保険・地震</a:t>
            </a:r>
            <a:r>
              <a:rPr lang="ja-JP" altLang="ja-JP" sz="2400" dirty="0" smtClean="0"/>
              <a:t>保険</a:t>
            </a:r>
            <a:r>
              <a:rPr lang="ja-JP" altLang="en-US" sz="2400" dirty="0" smtClean="0"/>
              <a:t>料</a:t>
            </a:r>
            <a:r>
              <a:rPr lang="ja-JP" altLang="ja-JP" sz="2400" dirty="0" smtClean="0"/>
              <a:t>（</a:t>
            </a:r>
            <a:r>
              <a:rPr lang="ja-JP" altLang="en-US" sz="2400" dirty="0" smtClean="0"/>
              <a:t>マイホーム</a:t>
            </a:r>
            <a:r>
              <a:rPr lang="ja-JP" altLang="ja-JP" sz="2400" dirty="0" smtClean="0"/>
              <a:t>購入</a:t>
            </a:r>
            <a:r>
              <a:rPr lang="ja-JP" altLang="en-US" sz="2400" dirty="0" smtClean="0"/>
              <a:t>後</a:t>
            </a:r>
            <a:r>
              <a:rPr lang="ja-JP" altLang="ja-JP" sz="2400" dirty="0" smtClean="0"/>
              <a:t>）</a:t>
            </a:r>
            <a:r>
              <a:rPr lang="ja-JP" altLang="ja-JP" sz="2400" dirty="0"/>
              <a:t>　</a:t>
            </a:r>
            <a:r>
              <a:rPr lang="ja-JP" altLang="en-US" sz="2400" dirty="0" smtClean="0"/>
              <a:t>  </a:t>
            </a:r>
            <a:r>
              <a:rPr lang="ja-JP" altLang="ja-JP" sz="2400" dirty="0" smtClean="0"/>
              <a:t>年額</a:t>
            </a:r>
            <a:r>
              <a:rPr lang="ja-JP" altLang="ja-JP" sz="2400" dirty="0"/>
              <a:t>　</a:t>
            </a:r>
            <a:r>
              <a:rPr lang="en-US" altLang="ja-JP" sz="2400" dirty="0"/>
              <a:t>3</a:t>
            </a:r>
            <a:r>
              <a:rPr lang="ja-JP" altLang="ja-JP" sz="2400" dirty="0"/>
              <a:t>万円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3383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）キャッシュフロー表を見るポイント④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3528" y="83671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（まるおさんが利用する保険の詳細）</a:t>
            </a:r>
            <a:endParaRPr lang="en-US" altLang="ja-JP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コンテンツ プレースホルダ 1"/>
          <p:cNvSpPr txBox="1">
            <a:spLocks/>
          </p:cNvSpPr>
          <p:nvPr/>
        </p:nvSpPr>
        <p:spPr bwMode="auto">
          <a:xfrm>
            <a:off x="611560" y="1052736"/>
            <a:ext cx="8218166" cy="532881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2500"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ja-JP" altLang="en-US" sz="2800" b="1" u="sng" dirty="0" smtClean="0">
                <a:solidFill>
                  <a:prstClr val="black"/>
                </a:solidFill>
              </a:rPr>
              <a:t>生命保険</a:t>
            </a:r>
            <a:endParaRPr lang="en-US" altLang="ja-JP" sz="2800" b="1" u="sng" dirty="0" smtClean="0">
              <a:solidFill>
                <a:prstClr val="black"/>
              </a:solidFill>
            </a:endParaRPr>
          </a:p>
          <a:p>
            <a:pPr marL="358775" indent="-4763" eaLnBrk="1" hangingPunct="1">
              <a:lnSpc>
                <a:spcPct val="120000"/>
              </a:lnSpc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ja-JP" altLang="en-US" sz="2600" dirty="0" smtClean="0">
                <a:solidFill>
                  <a:prstClr val="black"/>
                </a:solidFill>
              </a:rPr>
              <a:t>死亡</a:t>
            </a:r>
            <a:r>
              <a:rPr lang="ja-JP" altLang="en-US" sz="2600" dirty="0" smtClean="0">
                <a:solidFill>
                  <a:prstClr val="black"/>
                </a:solidFill>
              </a:rPr>
              <a:t>した場合に遺族が保険金を受け取ることができる。</a:t>
            </a:r>
            <a:endParaRPr lang="en-US" altLang="ja-JP" sz="2600" dirty="0" smtClean="0">
              <a:solidFill>
                <a:prstClr val="black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altLang="ja-JP" sz="28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ja-JP" altLang="en-US" sz="2800" b="1" u="sng" dirty="0" smtClean="0">
                <a:solidFill>
                  <a:prstClr val="black"/>
                </a:solidFill>
              </a:rPr>
              <a:t>医療保障保険</a:t>
            </a:r>
            <a:endParaRPr lang="en-US" altLang="ja-JP" sz="2800" b="1" u="sng" dirty="0" smtClean="0">
              <a:solidFill>
                <a:prstClr val="black"/>
              </a:solidFill>
            </a:endParaRPr>
          </a:p>
          <a:p>
            <a:pPr marL="349250" indent="4763" eaLnBrk="1" hangingPunct="1">
              <a:lnSpc>
                <a:spcPct val="110000"/>
              </a:lnSpc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ja-JP" altLang="en-US" sz="2600" dirty="0" smtClean="0">
                <a:solidFill>
                  <a:prstClr val="black"/>
                </a:solidFill>
              </a:rPr>
              <a:t>病気</a:t>
            </a:r>
            <a:r>
              <a:rPr lang="ja-JP" altLang="en-US" sz="2600" dirty="0" smtClean="0">
                <a:solidFill>
                  <a:prstClr val="black"/>
                </a:solidFill>
              </a:rPr>
              <a:t>やケガで入院したり、所定の手術を受けた場合に給付金を受け取ることができる。少額の死亡保障が付いているものもある。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455613" indent="0" eaLnBrk="1" hangingPunct="1">
              <a:buFont typeface="Arial" panose="020B0604020202020204" pitchFamily="34" charset="0"/>
              <a:buNone/>
              <a:defRPr/>
            </a:pPr>
            <a:r>
              <a:rPr lang="ja-JP" altLang="en-US" sz="2800" dirty="0" smtClean="0">
                <a:solidFill>
                  <a:prstClr val="black"/>
                </a:solidFill>
              </a:rPr>
              <a:t>　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ja-JP" altLang="en-US" sz="2800" b="1" u="sng" dirty="0" smtClean="0">
                <a:solidFill>
                  <a:prstClr val="black"/>
                </a:solidFill>
              </a:rPr>
              <a:t>がん保険</a:t>
            </a:r>
            <a:endParaRPr lang="en-US" altLang="ja-JP" sz="2800" b="1" dirty="0" smtClean="0">
              <a:solidFill>
                <a:prstClr val="black"/>
              </a:solidFill>
            </a:endParaRPr>
          </a:p>
          <a:p>
            <a:pPr marL="358775" indent="4763" eaLnBrk="1" hangingPunct="1">
              <a:lnSpc>
                <a:spcPct val="120000"/>
              </a:lnSpc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ja-JP" altLang="en-US" sz="2600" dirty="0" smtClean="0">
                <a:solidFill>
                  <a:prstClr val="black"/>
                </a:solidFill>
              </a:rPr>
              <a:t>がん</a:t>
            </a:r>
            <a:r>
              <a:rPr lang="ja-JP" altLang="en-US" sz="2600" dirty="0" smtClean="0">
                <a:solidFill>
                  <a:prstClr val="black"/>
                </a:solidFill>
              </a:rPr>
              <a:t>により入院したり、所定の治療や手術を受けた場合に　給付金を受け取ることができる。一般に、契約後</a:t>
            </a:r>
            <a:r>
              <a:rPr lang="en-US" altLang="ja-JP" sz="2600" dirty="0" smtClean="0">
                <a:solidFill>
                  <a:prstClr val="black"/>
                </a:solidFill>
              </a:rPr>
              <a:t>90</a:t>
            </a:r>
            <a:r>
              <a:rPr lang="ja-JP" altLang="en-US" sz="2600" dirty="0" smtClean="0">
                <a:solidFill>
                  <a:prstClr val="black"/>
                </a:solidFill>
              </a:rPr>
              <a:t>日以内にがんと診断された場合は保障の対象とならない。</a:t>
            </a:r>
            <a:endParaRPr lang="en-US" altLang="ja-JP" sz="2600" dirty="0" smtClean="0">
              <a:solidFill>
                <a:prstClr val="black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528" y="332656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ja-JP" sz="2600" dirty="0" smtClean="0">
                <a:latin typeface="+mn-ea"/>
                <a:ea typeface="+mn-ea"/>
              </a:rPr>
              <a:t>(</a:t>
            </a:r>
            <a:r>
              <a:rPr lang="ja-JP" altLang="en-US" sz="2600" dirty="0" smtClean="0">
                <a:latin typeface="+mn-ea"/>
                <a:ea typeface="+mn-ea"/>
              </a:rPr>
              <a:t>参考</a:t>
            </a:r>
            <a:r>
              <a:rPr lang="en-US" altLang="ja-JP" sz="2600" dirty="0" smtClean="0">
                <a:latin typeface="+mn-ea"/>
                <a:ea typeface="+mn-ea"/>
              </a:rPr>
              <a:t>)</a:t>
            </a:r>
            <a:r>
              <a:rPr lang="ja-JP" altLang="en-US" sz="2600" dirty="0" smtClean="0">
                <a:latin typeface="+mn-ea"/>
                <a:ea typeface="+mn-ea"/>
              </a:rPr>
              <a:t>主</a:t>
            </a:r>
            <a:r>
              <a:rPr lang="ja-JP" altLang="en-US" sz="2600" dirty="0" smtClean="0">
                <a:latin typeface="+mn-ea"/>
                <a:ea typeface="+mn-ea"/>
              </a:rPr>
              <a:t>な保険の内容</a:t>
            </a:r>
            <a:endParaRPr lang="en-US" altLang="ja-JP" sz="26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3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04830"/>
              </p:ext>
            </p:extLst>
          </p:nvPr>
        </p:nvGraphicFramePr>
        <p:xfrm>
          <a:off x="522000" y="1628799"/>
          <a:ext cx="8100000" cy="370830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91744"/>
                <a:gridCol w="2015469"/>
                <a:gridCol w="808383"/>
                <a:gridCol w="630828"/>
                <a:gridCol w="771007"/>
                <a:gridCol w="976147"/>
                <a:gridCol w="966056"/>
                <a:gridCol w="1040366"/>
              </a:tblGrid>
              <a:tr h="41203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支出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生活費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ja-JP" sz="2400" u="none" strike="noStrike" dirty="0">
                          <a:effectLst/>
                        </a:rPr>
                        <a:t>2.0%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120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122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125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3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住居費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80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80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80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3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教育費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3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保険料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18 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18 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18 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3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イベント費用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15 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3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その他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dist" fontAlgn="auto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34">
                <a:tc gridSpan="2">
                  <a:txBody>
                    <a:bodyPr/>
                    <a:lstStyle/>
                    <a:p>
                      <a:pPr algn="dist" fontAlgn="ctr"/>
                      <a:r>
                        <a:rPr lang="ja-JP" altLang="en-US" sz="2400" u="none" strike="noStrike" dirty="0">
                          <a:effectLst/>
                        </a:rPr>
                        <a:t>支出合計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42866" marR="14286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42866" marR="14286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218 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220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238 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34">
                <a:tc gridSpan="2">
                  <a:txBody>
                    <a:bodyPr/>
                    <a:lstStyle/>
                    <a:p>
                      <a:pPr algn="dist" fontAlgn="ctr"/>
                      <a:r>
                        <a:rPr lang="ja-JP" altLang="en-US" sz="2400" u="none" strike="noStrike" dirty="0">
                          <a:effectLst/>
                        </a:rPr>
                        <a:t>年間収支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42866" marR="14286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42866" marR="14286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22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27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17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34">
                <a:tc gridSpan="2">
                  <a:txBody>
                    <a:bodyPr/>
                    <a:lstStyle/>
                    <a:p>
                      <a:pPr algn="dist" fontAlgn="ctr"/>
                      <a:r>
                        <a:rPr lang="ja-JP" altLang="en-US" sz="2400" u="none" strike="noStrike" dirty="0">
                          <a:effectLst/>
                        </a:rPr>
                        <a:t>貯蓄残高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42866" marR="14286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0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22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49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66 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円/楕円 3"/>
          <p:cNvSpPr/>
          <p:nvPr/>
        </p:nvSpPr>
        <p:spPr>
          <a:xfrm>
            <a:off x="6012000" y="4977216"/>
            <a:ext cx="684000" cy="39600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056139" y="4545168"/>
            <a:ext cx="684213" cy="396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522000" y="5445224"/>
            <a:ext cx="8100000" cy="1008056"/>
            <a:chOff x="216339" y="5445224"/>
            <a:chExt cx="8100000" cy="1060450"/>
          </a:xfrm>
        </p:grpSpPr>
        <p:sp>
          <p:nvSpPr>
            <p:cNvPr id="3" name="正方形/長方形 2"/>
            <p:cNvSpPr/>
            <p:nvPr/>
          </p:nvSpPr>
          <p:spPr>
            <a:xfrm>
              <a:off x="216339" y="5445224"/>
              <a:ext cx="8100000" cy="1060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65113">
                <a:defRPr/>
              </a:pPr>
              <a:r>
                <a:rPr lang="ja-JP" altLang="en-US" sz="2600" dirty="0" smtClean="0"/>
                <a:t>前年の貯蓄</a:t>
              </a:r>
              <a:r>
                <a:rPr lang="ja-JP" altLang="en-US" sz="2600" dirty="0"/>
                <a:t>残高　　</a:t>
              </a:r>
              <a:r>
                <a:rPr lang="ja-JP" altLang="en-US" sz="2600" dirty="0" smtClean="0"/>
                <a:t> 年間収支　　　  翌年</a:t>
              </a:r>
              <a:r>
                <a:rPr lang="ja-JP" altLang="en-US" sz="2600" dirty="0"/>
                <a:t>の貯蓄残高</a:t>
              </a:r>
              <a:endParaRPr lang="en-US" altLang="ja-JP" sz="2600" dirty="0"/>
            </a:p>
            <a:p>
              <a:pPr>
                <a:defRPr/>
              </a:pPr>
              <a:r>
                <a:rPr lang="ja-JP" altLang="en-US" sz="2600" dirty="0" smtClean="0"/>
                <a:t>　　</a:t>
              </a:r>
              <a:r>
                <a:rPr lang="ja-JP" altLang="en-US" sz="2600" dirty="0"/>
                <a:t>　</a:t>
              </a:r>
              <a:r>
                <a:rPr lang="ja-JP" altLang="en-US" sz="2600" dirty="0" smtClean="0"/>
                <a:t>  </a:t>
              </a:r>
              <a:r>
                <a:rPr lang="en-US" altLang="ja-JP" sz="2600" dirty="0" smtClean="0"/>
                <a:t>22</a:t>
              </a:r>
              <a:r>
                <a:rPr lang="ja-JP" altLang="en-US" sz="2600" dirty="0"/>
                <a:t>万円　</a:t>
              </a:r>
              <a:r>
                <a:rPr lang="ja-JP" altLang="en-US" sz="2600" dirty="0" smtClean="0"/>
                <a:t>　　</a:t>
              </a:r>
              <a:r>
                <a:rPr lang="en-US" altLang="ja-JP" sz="2600" dirty="0" smtClean="0"/>
                <a:t>+</a:t>
              </a:r>
              <a:r>
                <a:rPr lang="ja-JP" altLang="en-US" sz="2600" dirty="0" smtClean="0"/>
                <a:t>　　</a:t>
              </a:r>
              <a:r>
                <a:rPr lang="en-US" altLang="ja-JP" sz="2600" dirty="0" smtClean="0"/>
                <a:t>27</a:t>
              </a:r>
              <a:r>
                <a:rPr lang="ja-JP" altLang="en-US" sz="2600" dirty="0"/>
                <a:t>万</a:t>
              </a:r>
              <a:r>
                <a:rPr lang="ja-JP" altLang="en-US" sz="2600" dirty="0" smtClean="0"/>
                <a:t>円　 ＝　　　　 </a:t>
              </a:r>
              <a:r>
                <a:rPr lang="en-US" altLang="ja-JP" sz="2600" dirty="0" smtClean="0"/>
                <a:t>49</a:t>
              </a:r>
              <a:r>
                <a:rPr lang="ja-JP" altLang="en-US" sz="2600" dirty="0"/>
                <a:t>万円</a:t>
              </a:r>
            </a:p>
          </p:txBody>
        </p:sp>
        <p:sp>
          <p:nvSpPr>
            <p:cNvPr id="9" name="円/楕円 8"/>
            <p:cNvSpPr/>
            <p:nvPr/>
          </p:nvSpPr>
          <p:spPr>
            <a:xfrm>
              <a:off x="5634491" y="5949280"/>
              <a:ext cx="1548000" cy="504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881963" y="5949280"/>
              <a:ext cx="1548000" cy="504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3150387" y="5949280"/>
              <a:ext cx="1548000" cy="503237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2" name="円/楕円 11"/>
          <p:cNvSpPr/>
          <p:nvPr/>
        </p:nvSpPr>
        <p:spPr>
          <a:xfrm>
            <a:off x="7056139" y="4977216"/>
            <a:ext cx="684213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624" name="テキスト ボックス 12"/>
          <p:cNvSpPr txBox="1">
            <a:spLocks noChangeArrowheads="1"/>
          </p:cNvSpPr>
          <p:nvPr/>
        </p:nvSpPr>
        <p:spPr bwMode="auto">
          <a:xfrm>
            <a:off x="4195480" y="1658296"/>
            <a:ext cx="1705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dirty="0" smtClean="0"/>
              <a:t>（物価上昇率）</a:t>
            </a:r>
            <a:endParaRPr lang="ja-JP" altLang="en-US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3383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）キャッシュフローの改善①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23528" y="97359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（キャッシュフローの計算例）</a:t>
            </a:r>
            <a:endParaRPr lang="en-US" altLang="ja-JP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431800" y="765175"/>
            <a:ext cx="8280400" cy="51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>
                <a:solidFill>
                  <a:schemeClr val="tx1"/>
                </a:solidFill>
                <a:latin typeface="+mn-ea"/>
              </a:rPr>
              <a:t>〜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前回の振り返り</a:t>
            </a:r>
            <a:r>
              <a:rPr lang="en-US" altLang="ja-JP" sz="4000" dirty="0">
                <a:solidFill>
                  <a:schemeClr val="tx1"/>
                </a:solidFill>
                <a:latin typeface="+mn-ea"/>
              </a:rPr>
              <a:t>〜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dirty="0">
              <a:solidFill>
                <a:schemeClr val="tx1"/>
              </a:solidFill>
              <a:latin typeface="+mn-ea"/>
            </a:endParaRPr>
          </a:p>
          <a:p>
            <a:pPr marL="571500" indent="-39528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ライフプランニング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の必要性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  <a:p>
            <a:pPr marL="571500" indent="-39528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一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生涯に稼ぐお金と使うお金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  <a:p>
            <a:pPr marL="571500" indent="-39528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人生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の３大資金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  <a:p>
            <a:pPr marL="571500" indent="-39528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住宅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ローンの仕組み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  <a:p>
            <a:pPr marL="571500" indent="-39528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老後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資金と公的年金制度の概要</a:t>
            </a:r>
            <a:endParaRPr lang="en-US" altLang="ja-JP" sz="4000" dirty="0" smtClean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5F148-23EA-4A82-B435-1E8500716BF9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FCD44-3978-40A9-AE2F-AE2F7BD2A1C5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3321408912"/>
              </p:ext>
            </p:extLst>
          </p:nvPr>
        </p:nvGraphicFramePr>
        <p:xfrm>
          <a:off x="467544" y="1700808"/>
          <a:ext cx="8280000" cy="459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3383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）キャッシュフローの改善②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528" y="97359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（現状のまるおさんのキャッシュフロー）</a:t>
            </a:r>
            <a:endParaRPr lang="en-US" altLang="ja-JP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94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FCD44-3978-40A9-AE2F-AE2F7BD2A1C5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2433946640"/>
              </p:ext>
            </p:extLst>
          </p:nvPr>
        </p:nvGraphicFramePr>
        <p:xfrm>
          <a:off x="467544" y="1628800"/>
          <a:ext cx="8280000" cy="46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3383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）キャッシュフローの改善③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552" y="97359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（ある改善策Ａを行った場合のキャッシュフロー）</a:t>
            </a:r>
            <a:endParaRPr lang="en-US" altLang="ja-JP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94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FCD44-3978-40A9-AE2F-AE2F7BD2A1C5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3585008911"/>
              </p:ext>
            </p:extLst>
          </p:nvPr>
        </p:nvGraphicFramePr>
        <p:xfrm>
          <a:off x="467544" y="1628800"/>
          <a:ext cx="8280000" cy="46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3383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）キャッシュフローの改善④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3568" y="97359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（ある改善策Ｂを行った場合のキャッシュフロー）</a:t>
            </a:r>
            <a:endParaRPr lang="en-US" altLang="ja-JP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33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FCD44-3978-40A9-AE2F-AE2F7BD2A1C5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804474196"/>
              </p:ext>
            </p:extLst>
          </p:nvPr>
        </p:nvGraphicFramePr>
        <p:xfrm>
          <a:off x="395536" y="1628800"/>
          <a:ext cx="8280000" cy="46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3383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）キャッシュフローの改善⑤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55576" y="97359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（ある改善策Ｃを行った場合のキャッシュフロー）</a:t>
            </a:r>
            <a:endParaRPr lang="en-US" altLang="ja-JP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22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/>
          <p:nvPr>
            <p:extLst>
              <p:ext uri="{D42A27DB-BD31-4B8C-83A1-F6EECF244321}">
                <p14:modId xmlns:p14="http://schemas.microsoft.com/office/powerpoint/2010/main" val="608414661"/>
              </p:ext>
            </p:extLst>
          </p:nvPr>
        </p:nvGraphicFramePr>
        <p:xfrm>
          <a:off x="467544" y="1628800"/>
          <a:ext cx="8280000" cy="46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FCD44-3978-40A9-AE2F-AE2F7BD2A1C5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3383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）キャッシュフローの改善⑥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5737" y="973592"/>
            <a:ext cx="864096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800" dirty="0" smtClean="0">
                <a:latin typeface="+mn-ea"/>
                <a:ea typeface="+mn-ea"/>
              </a:rPr>
              <a:t>（Ａ～Ｃの全ての改善策を行った場合のキャッシュフロー）</a:t>
            </a:r>
            <a:endParaRPr lang="en-US" altLang="ja-JP" sz="28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3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646" cy="5184576"/>
          </a:xfrm>
        </p:spPr>
        <p:txBody>
          <a:bodyPr rtlCol="0" anchor="ctr">
            <a:normAutofit fontScale="92500" lnSpcReduction="10000"/>
          </a:bodyPr>
          <a:lstStyle/>
          <a:p>
            <a:pPr marL="452438" indent="-45243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ＭＳ Ｐゴシック" pitchFamily="50" charset="-128"/>
              <a:buChar char="❑"/>
              <a:defRPr/>
            </a:pPr>
            <a:r>
              <a:rPr lang="ja-JP" altLang="en-US" sz="2800" dirty="0" smtClean="0">
                <a:latin typeface="+mn-ea"/>
              </a:rPr>
              <a:t>“老後資金”の準備には、さまざまな方法があります。</a:t>
            </a:r>
            <a:endParaRPr lang="en-US" altLang="ja-JP" sz="2800" dirty="0" smtClean="0">
              <a:latin typeface="+mn-ea"/>
            </a:endParaRPr>
          </a:p>
          <a:p>
            <a:pPr marL="354013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2800" dirty="0" smtClean="0">
                <a:latin typeface="+mn-ea"/>
              </a:rPr>
              <a:t>（世帯</a:t>
            </a:r>
            <a:r>
              <a:rPr lang="ja-JP" altLang="en-US" sz="2800" dirty="0" smtClean="0">
                <a:latin typeface="+mn-ea"/>
              </a:rPr>
              <a:t>収入を増やす、生活費を見直す、資金を運用する等）</a:t>
            </a:r>
            <a:endParaRPr lang="en-US" altLang="ja-JP" sz="2800" dirty="0" smtClean="0">
              <a:latin typeface="+mn-ea"/>
            </a:endParaRPr>
          </a:p>
          <a:p>
            <a:pPr marL="452438" indent="-45243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ＭＳ Ｐゴシック" pitchFamily="50" charset="-128"/>
              <a:buChar char="❑"/>
              <a:defRPr/>
            </a:pPr>
            <a:r>
              <a:rPr lang="ja-JP" altLang="en-US" sz="2800" dirty="0" smtClean="0">
                <a:latin typeface="+mn-ea"/>
              </a:rPr>
              <a:t>“キャッシュフロー表”を作成することで、将来のお金の流れを予測し、目標の実現可能性をシミュレーションすることができます。</a:t>
            </a:r>
            <a:endParaRPr lang="en-US" altLang="ja-JP" sz="2800" dirty="0" smtClean="0">
              <a:latin typeface="+mn-ea"/>
            </a:endParaRPr>
          </a:p>
          <a:p>
            <a:pPr marL="452438" indent="-45243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ＭＳ Ｐゴシック" pitchFamily="50" charset="-128"/>
              <a:buChar char="❑"/>
              <a:defRPr/>
            </a:pPr>
            <a:r>
              <a:rPr lang="ja-JP" altLang="en-US" sz="2800" dirty="0" smtClean="0">
                <a:latin typeface="+mn-ea"/>
              </a:rPr>
              <a:t>“キャッシュフロー表”は、家計の１年間の収入・支出を書き出し、その収支差額を毎年の貯蓄に反映させて作成します。</a:t>
            </a:r>
            <a:endParaRPr lang="en-US" altLang="ja-JP" sz="2800" dirty="0" smtClean="0">
              <a:latin typeface="+mn-ea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ja-JP" sz="2600" dirty="0" smtClean="0">
              <a:latin typeface="+mn-ea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ja-JP" sz="2600" b="1" dirty="0" smtClean="0">
                <a:solidFill>
                  <a:srgbClr val="FF0000"/>
                </a:solidFill>
                <a:latin typeface="+mj-ea"/>
              </a:rPr>
              <a:t>【</a:t>
            </a:r>
            <a:r>
              <a:rPr lang="ja-JP" altLang="en-US" sz="2600" b="1" dirty="0" smtClean="0">
                <a:solidFill>
                  <a:srgbClr val="FF0000"/>
                </a:solidFill>
                <a:latin typeface="+mj-ea"/>
              </a:rPr>
              <a:t>課題</a:t>
            </a:r>
            <a:r>
              <a:rPr lang="en-US" altLang="ja-JP" sz="2600" b="1" dirty="0" smtClean="0">
                <a:solidFill>
                  <a:srgbClr val="FF0000"/>
                </a:solidFill>
                <a:latin typeface="+mj-ea"/>
              </a:rPr>
              <a:t>】</a:t>
            </a:r>
          </a:p>
          <a:p>
            <a:pPr marL="354013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600" dirty="0" smtClean="0">
                <a:solidFill>
                  <a:srgbClr val="FF0000"/>
                </a:solidFill>
                <a:latin typeface="+mj-ea"/>
              </a:rPr>
              <a:t>まるおさんのキャッシュフロー表を黒字にするために、</a:t>
            </a:r>
            <a:r>
              <a:rPr lang="ja-JP" altLang="en-US" sz="2600" u="sng" dirty="0" smtClean="0">
                <a:solidFill>
                  <a:srgbClr val="FF0000"/>
                </a:solidFill>
                <a:latin typeface="+mj-ea"/>
              </a:rPr>
              <a:t>見直すべき点、改善できる点、及びそれらの見直しの効果</a:t>
            </a:r>
            <a:r>
              <a:rPr lang="ja-JP" altLang="en-US" sz="2600" dirty="0" smtClean="0">
                <a:solidFill>
                  <a:srgbClr val="FF0000"/>
                </a:solidFill>
                <a:latin typeface="+mj-ea"/>
              </a:rPr>
              <a:t>をワークシートに記入し、第○回の講義までに提出してください。</a:t>
            </a:r>
            <a:r>
              <a:rPr lang="ja-JP" altLang="en-US" sz="2400" dirty="0" smtClean="0">
                <a:solidFill>
                  <a:srgbClr val="FF0000"/>
                </a:solidFill>
                <a:latin typeface="+mj-ea"/>
              </a:rPr>
              <a:t>　</a:t>
            </a:r>
            <a:endParaRPr lang="en-US" altLang="ja-JP" sz="2400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660749" y="332656"/>
            <a:ext cx="3756479" cy="587715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本日の講義のまとめ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5F148-23EA-4A82-B435-1E8500716BF9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32771" name="サブタイトル 2"/>
          <p:cNvSpPr>
            <a:spLocks noGrp="1"/>
          </p:cNvSpPr>
          <p:nvPr>
            <p:ph idx="4294967295"/>
          </p:nvPr>
        </p:nvSpPr>
        <p:spPr>
          <a:xfrm>
            <a:off x="287523" y="1556792"/>
            <a:ext cx="8712968" cy="3671614"/>
          </a:xfrm>
        </p:spPr>
        <p:txBody>
          <a:bodyPr anchor="ctr"/>
          <a:lstStyle/>
          <a:p>
            <a:pPr marL="452438" indent="-452438" algn="l" eaLnBrk="1" hangingPunct="1">
              <a:lnSpc>
                <a:spcPct val="100000"/>
              </a:lnSpc>
              <a:spcBef>
                <a:spcPts val="1800"/>
              </a:spcBef>
              <a:buFont typeface="ＭＳ Ｐゴシック" pitchFamily="50" charset="-128"/>
              <a:buChar char="❑"/>
            </a:pPr>
            <a:r>
              <a:rPr lang="ja-JP" altLang="en-US" sz="2800" dirty="0" smtClean="0"/>
              <a:t>夢の実現には、今のうちから現実的なライフプランを立てることが大切です。</a:t>
            </a:r>
            <a:endParaRPr lang="en-US" altLang="ja-JP" sz="2800" dirty="0" smtClean="0"/>
          </a:p>
          <a:p>
            <a:pPr marL="541338" indent="-541338" algn="l" eaLnBrk="1" hangingPunct="1">
              <a:lnSpc>
                <a:spcPct val="100000"/>
              </a:lnSpc>
              <a:spcBef>
                <a:spcPts val="1800"/>
              </a:spcBef>
              <a:buFont typeface="ＭＳ Ｐゴシック" pitchFamily="50" charset="-128"/>
              <a:buChar char="❑"/>
            </a:pPr>
            <a:r>
              <a:rPr lang="ja-JP" altLang="en-US" sz="2800" dirty="0" smtClean="0"/>
              <a:t>ライフプランの実現は、「お金」抜きには考えられない。</a:t>
            </a:r>
            <a:endParaRPr lang="en-US" altLang="ja-JP" sz="2800" dirty="0" smtClean="0"/>
          </a:p>
          <a:p>
            <a:pPr marL="452438" indent="-452438" algn="l" eaLnBrk="1" hangingPunct="1">
              <a:lnSpc>
                <a:spcPct val="100000"/>
              </a:lnSpc>
              <a:spcBef>
                <a:spcPts val="1800"/>
              </a:spcBef>
              <a:buFont typeface="ＭＳ Ｐゴシック" pitchFamily="50" charset="-128"/>
              <a:buChar char="❑"/>
            </a:pPr>
            <a:r>
              <a:rPr lang="ja-JP" altLang="en-US" sz="2800" dirty="0" smtClean="0"/>
              <a:t>長い目で人生とお金の問題を考え、できる準備から始めよう。</a:t>
            </a:r>
            <a:endParaRPr lang="en-US" altLang="ja-JP" sz="2800" dirty="0" smtClean="0"/>
          </a:p>
          <a:p>
            <a:pPr marL="452438" indent="-452438" algn="l" eaLnBrk="1" hangingPunct="1">
              <a:lnSpc>
                <a:spcPct val="100000"/>
              </a:lnSpc>
              <a:spcBef>
                <a:spcPts val="1800"/>
              </a:spcBef>
              <a:buFont typeface="ＭＳ Ｐゴシック" pitchFamily="50" charset="-128"/>
              <a:buChar char="❑"/>
            </a:pPr>
            <a:r>
              <a:rPr lang="ja-JP" altLang="en-US" sz="2800" dirty="0" smtClean="0"/>
              <a:t>月々の収支をできるだけ黒字にし、コツコツ貯める習慣を身に付けよう。</a:t>
            </a:r>
            <a:endParaRPr lang="en-US" altLang="ja-JP" sz="2800" dirty="0" smtClean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051720" y="332656"/>
            <a:ext cx="5184575" cy="587715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第５回・６回の講義のまとめ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0500" y="1190625"/>
            <a:ext cx="8674100" cy="5257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12750" y="2766006"/>
            <a:ext cx="8229600" cy="763587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</a:t>
            </a:r>
            <a:r>
              <a:rPr lang="en-US" altLang="ja-JP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 </a:t>
            </a:r>
            <a:r>
              <a:rPr lang="ja-JP" altLang="en-US" sz="3600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老後資金の準備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8E1B-C62F-44BA-BE96-B3D3A04D6E8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37345" y="2954698"/>
            <a:ext cx="8469313" cy="3426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400" dirty="0"/>
              <a:t>　　　　　　　　　☆</a:t>
            </a:r>
            <a:r>
              <a:rPr lang="en-US" altLang="ja-JP" sz="2400" dirty="0"/>
              <a:t>A</a:t>
            </a:r>
            <a:r>
              <a:rPr lang="ja-JP" altLang="en-US" sz="2400" dirty="0"/>
              <a:t>さん（</a:t>
            </a:r>
            <a:r>
              <a:rPr lang="en-US" altLang="ja-JP" sz="2400" dirty="0"/>
              <a:t>4</a:t>
            </a:r>
            <a:r>
              <a:rPr lang="ja-JP" altLang="en-US" sz="2400" dirty="0"/>
              <a:t>人家族</a:t>
            </a:r>
            <a:r>
              <a:rPr lang="ja-JP" altLang="en-US" sz="2400" dirty="0" smtClean="0"/>
              <a:t>）☆</a:t>
            </a:r>
            <a:endParaRPr lang="en-US" altLang="ja-JP" sz="2400" dirty="0"/>
          </a:p>
          <a:p>
            <a:pPr eaLnBrk="1" hangingPunct="1">
              <a:defRPr/>
            </a:pPr>
            <a:endParaRPr lang="en-US" altLang="ja-JP" sz="2400" dirty="0"/>
          </a:p>
          <a:p>
            <a:pPr eaLnBrk="1" hangingPunct="1">
              <a:defRPr/>
            </a:pPr>
            <a:r>
              <a:rPr lang="ja-JP" altLang="en-US" sz="2400" dirty="0"/>
              <a:t>・家族構成</a:t>
            </a:r>
            <a:r>
              <a:rPr lang="en-US" altLang="ja-JP" sz="2400" dirty="0"/>
              <a:t>〜</a:t>
            </a:r>
            <a:r>
              <a:rPr lang="ja-JP" altLang="en-US" sz="2400" dirty="0"/>
              <a:t>　夫</a:t>
            </a:r>
            <a:r>
              <a:rPr lang="en-US" altLang="ja-JP" sz="2400" dirty="0"/>
              <a:t>35</a:t>
            </a:r>
            <a:r>
              <a:rPr lang="ja-JP" altLang="en-US" sz="2400" dirty="0"/>
              <a:t>歳・妻</a:t>
            </a:r>
            <a:r>
              <a:rPr lang="en-US" altLang="ja-JP" sz="2400" dirty="0"/>
              <a:t>35</a:t>
            </a:r>
            <a:r>
              <a:rPr lang="ja-JP" altLang="en-US" sz="2400" dirty="0"/>
              <a:t>歳</a:t>
            </a:r>
            <a:r>
              <a:rPr lang="ja-JP" altLang="en-US" sz="2400" dirty="0">
                <a:solidFill>
                  <a:srgbClr val="0070C0"/>
                </a:solidFill>
              </a:rPr>
              <a:t>（専業主婦</a:t>
            </a:r>
            <a:r>
              <a:rPr lang="ja-JP" altLang="en-US" sz="2400" dirty="0" smtClean="0">
                <a:solidFill>
                  <a:srgbClr val="0070C0"/>
                </a:solidFill>
              </a:rPr>
              <a:t>）</a:t>
            </a:r>
            <a:r>
              <a:rPr lang="ja-JP" altLang="en-US" sz="2400" dirty="0" smtClean="0">
                <a:solidFill>
                  <a:schemeClr val="tx1"/>
                </a:solidFill>
              </a:rPr>
              <a:t>、</a:t>
            </a:r>
            <a:r>
              <a:rPr lang="ja-JP" altLang="en-US" sz="2400" dirty="0" smtClean="0"/>
              <a:t>子ども</a:t>
            </a:r>
            <a:r>
              <a:rPr lang="ja-JP" altLang="en-US" sz="2400" dirty="0" smtClean="0">
                <a:solidFill>
                  <a:srgbClr val="0070C0"/>
                </a:solidFill>
              </a:rPr>
              <a:t>（</a:t>
            </a:r>
            <a:r>
              <a:rPr lang="en-US" altLang="ja-JP" sz="2400" dirty="0" smtClean="0">
                <a:solidFill>
                  <a:srgbClr val="0070C0"/>
                </a:solidFill>
              </a:rPr>
              <a:t>7</a:t>
            </a:r>
            <a:r>
              <a:rPr lang="ja-JP" altLang="en-US" sz="2400" dirty="0" smtClean="0">
                <a:solidFill>
                  <a:srgbClr val="0070C0"/>
                </a:solidFill>
              </a:rPr>
              <a:t>歳と</a:t>
            </a:r>
            <a:r>
              <a:rPr lang="en-US" altLang="ja-JP" sz="2400" dirty="0" smtClean="0">
                <a:solidFill>
                  <a:srgbClr val="0070C0"/>
                </a:solidFill>
              </a:rPr>
              <a:t>4</a:t>
            </a:r>
            <a:r>
              <a:rPr lang="ja-JP" altLang="en-US" sz="2400" dirty="0" smtClean="0">
                <a:solidFill>
                  <a:srgbClr val="0070C0"/>
                </a:solidFill>
              </a:rPr>
              <a:t>歳）</a:t>
            </a:r>
            <a:endParaRPr lang="en-US" altLang="ja-JP" sz="16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ja-JP" altLang="en-US" sz="2400" dirty="0"/>
              <a:t>・マイホーム</a:t>
            </a:r>
            <a:r>
              <a:rPr lang="en-US" altLang="ja-JP" sz="2400" dirty="0"/>
              <a:t>〜</a:t>
            </a:r>
            <a:r>
              <a:rPr lang="ja-JP" altLang="en-US" sz="2400" dirty="0"/>
              <a:t>　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年前</a:t>
            </a:r>
            <a:r>
              <a:rPr lang="ja-JP" altLang="en-US" sz="2400" dirty="0"/>
              <a:t>に取得</a:t>
            </a:r>
            <a:r>
              <a:rPr lang="ja-JP" altLang="en-US" sz="2400" dirty="0">
                <a:solidFill>
                  <a:srgbClr val="0070C0"/>
                </a:solidFill>
              </a:rPr>
              <a:t>（</a:t>
            </a:r>
            <a:r>
              <a:rPr lang="en-US" altLang="ja-JP" sz="2400" dirty="0">
                <a:solidFill>
                  <a:srgbClr val="0070C0"/>
                </a:solidFill>
              </a:rPr>
              <a:t>65</a:t>
            </a:r>
            <a:r>
              <a:rPr lang="ja-JP" altLang="en-US" sz="2400" dirty="0">
                <a:solidFill>
                  <a:srgbClr val="0070C0"/>
                </a:solidFill>
              </a:rPr>
              <a:t>歳時にローン完済予定）</a:t>
            </a:r>
            <a:endParaRPr lang="en-US" altLang="ja-JP" sz="24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ja-JP" altLang="en-US" sz="2400" dirty="0"/>
              <a:t>・生命保険料・医療保険料</a:t>
            </a:r>
            <a:r>
              <a:rPr lang="ja-JP" altLang="en-US" sz="2400" dirty="0">
                <a:solidFill>
                  <a:srgbClr val="0070C0"/>
                </a:solidFill>
              </a:rPr>
              <a:t>（保険料　月額</a:t>
            </a:r>
            <a:r>
              <a:rPr lang="en-US" altLang="ja-JP" sz="2400" dirty="0">
                <a:solidFill>
                  <a:srgbClr val="0070C0"/>
                </a:solidFill>
              </a:rPr>
              <a:t>4</a:t>
            </a:r>
            <a:r>
              <a:rPr lang="ja-JP" altLang="en-US" sz="2400" dirty="0">
                <a:solidFill>
                  <a:srgbClr val="0070C0"/>
                </a:solidFill>
              </a:rPr>
              <a:t>万円　終身払い）</a:t>
            </a:r>
            <a:endParaRPr lang="en-US" altLang="ja-JP" sz="24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ja-JP" altLang="en-US" sz="2400" dirty="0"/>
              <a:t>・自動車</a:t>
            </a:r>
            <a:r>
              <a:rPr lang="en-US" altLang="ja-JP" sz="2400" dirty="0"/>
              <a:t>1</a:t>
            </a:r>
            <a:r>
              <a:rPr lang="ja-JP" altLang="en-US" sz="2400" dirty="0"/>
              <a:t>台保有</a:t>
            </a:r>
            <a:endParaRPr lang="en-US" altLang="ja-JP" sz="1600" dirty="0"/>
          </a:p>
          <a:p>
            <a:pPr eaLnBrk="1" hangingPunct="1">
              <a:defRPr/>
            </a:pPr>
            <a:r>
              <a:rPr lang="ja-JP" altLang="en-US" sz="2400" dirty="0"/>
              <a:t>・</a:t>
            </a:r>
            <a:r>
              <a:rPr lang="ja-JP" altLang="en-US" sz="2400" dirty="0">
                <a:solidFill>
                  <a:srgbClr val="0070C0"/>
                </a:solidFill>
              </a:rPr>
              <a:t>現在の貯蓄　</a:t>
            </a:r>
            <a:r>
              <a:rPr lang="en-US" altLang="ja-JP" sz="2400" dirty="0" smtClean="0">
                <a:solidFill>
                  <a:srgbClr val="0070C0"/>
                </a:solidFill>
              </a:rPr>
              <a:t>200</a:t>
            </a:r>
            <a:r>
              <a:rPr lang="ja-JP" altLang="en-US" sz="2400" dirty="0">
                <a:solidFill>
                  <a:srgbClr val="0070C0"/>
                </a:solidFill>
              </a:rPr>
              <a:t>万円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　・</a:t>
            </a:r>
            <a:r>
              <a:rPr lang="ja-JP" altLang="en-US" sz="2400" dirty="0">
                <a:solidFill>
                  <a:srgbClr val="0070C0"/>
                </a:solidFill>
              </a:rPr>
              <a:t>退職金　</a:t>
            </a:r>
            <a:r>
              <a:rPr lang="en-US" altLang="ja-JP" sz="2400" dirty="0">
                <a:solidFill>
                  <a:srgbClr val="0070C0"/>
                </a:solidFill>
              </a:rPr>
              <a:t>1,500</a:t>
            </a:r>
            <a:r>
              <a:rPr lang="ja-JP" altLang="en-US" sz="2400" dirty="0">
                <a:solidFill>
                  <a:srgbClr val="0070C0"/>
                </a:solidFill>
              </a:rPr>
              <a:t>万円（</a:t>
            </a:r>
            <a:r>
              <a:rPr lang="en-US" altLang="ja-JP" sz="2400" dirty="0">
                <a:solidFill>
                  <a:srgbClr val="0070C0"/>
                </a:solidFill>
              </a:rPr>
              <a:t>60</a:t>
            </a:r>
            <a:r>
              <a:rPr lang="ja-JP" altLang="en-US" sz="2400" dirty="0">
                <a:solidFill>
                  <a:srgbClr val="0070C0"/>
                </a:solidFill>
              </a:rPr>
              <a:t>歳時）　</a:t>
            </a:r>
            <a:endParaRPr lang="en-US" altLang="ja-JP" sz="240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ja-JP" altLang="en-US" sz="2400" dirty="0" smtClean="0"/>
              <a:t>　◇</a:t>
            </a:r>
            <a:r>
              <a:rPr lang="en-US" altLang="ja-JP" sz="2400" dirty="0" smtClean="0"/>
              <a:t>65</a:t>
            </a:r>
            <a:r>
              <a:rPr lang="ja-JP" altLang="en-US" sz="2400" dirty="0"/>
              <a:t>歳時の貯蓄</a:t>
            </a:r>
            <a:r>
              <a:rPr lang="ja-JP" altLang="en-US" sz="2400" dirty="0" smtClean="0"/>
              <a:t>額＝</a:t>
            </a:r>
            <a:r>
              <a:rPr lang="en-US" altLang="ja-JP" sz="2400" dirty="0" smtClean="0"/>
              <a:t>2,000</a:t>
            </a:r>
            <a:r>
              <a:rPr lang="ja-JP" altLang="en-US" sz="2400" dirty="0"/>
              <a:t>万円　</a:t>
            </a:r>
            <a:r>
              <a:rPr lang="ja-JP" altLang="en-US" sz="3200" b="1" dirty="0">
                <a:solidFill>
                  <a:srgbClr val="FF0000"/>
                </a:solidFill>
              </a:rPr>
              <a:t>⇒　</a:t>
            </a:r>
            <a:r>
              <a:rPr lang="en-US" altLang="ja-JP" sz="3200" b="1" u="sng" dirty="0">
                <a:solidFill>
                  <a:srgbClr val="FF0000"/>
                </a:solidFill>
              </a:rPr>
              <a:t>1,000</a:t>
            </a:r>
            <a:r>
              <a:rPr lang="ja-JP" altLang="en-US" sz="3200" b="1" u="sng" dirty="0">
                <a:solidFill>
                  <a:srgbClr val="FF0000"/>
                </a:solidFill>
              </a:rPr>
              <a:t>万円不足　</a:t>
            </a:r>
            <a:r>
              <a:rPr lang="ja-JP" altLang="en-US" sz="3200" dirty="0"/>
              <a:t>　</a:t>
            </a:r>
          </a:p>
        </p:txBody>
      </p:sp>
      <p:sp>
        <p:nvSpPr>
          <p:cNvPr id="3081" name="テキスト ボックス 8"/>
          <p:cNvSpPr txBox="1">
            <a:spLocks noChangeArrowheads="1"/>
          </p:cNvSpPr>
          <p:nvPr/>
        </p:nvSpPr>
        <p:spPr bwMode="auto">
          <a:xfrm>
            <a:off x="468313" y="3068961"/>
            <a:ext cx="1439862" cy="58477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3200" dirty="0"/>
              <a:t>課題例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5F148-23EA-4A82-B435-1E8500716BF9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3219" y="1700808"/>
            <a:ext cx="8437563" cy="107277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54013" indent="-354013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ja-JP" sz="2800" dirty="0">
                <a:latin typeface="+mn-lt"/>
                <a:ea typeface="+mn-ea"/>
              </a:rPr>
              <a:t>65</a:t>
            </a:r>
            <a:r>
              <a:rPr lang="ja-JP" altLang="en-US" sz="2800" dirty="0">
                <a:latin typeface="+mn-lt"/>
                <a:ea typeface="+mn-ea"/>
              </a:rPr>
              <a:t>歳</a:t>
            </a:r>
            <a:r>
              <a:rPr lang="ja-JP" altLang="en-US" sz="2800" dirty="0" smtClean="0">
                <a:latin typeface="+mn-lt"/>
                <a:ea typeface="+mn-ea"/>
              </a:rPr>
              <a:t>までに</a:t>
            </a:r>
            <a:r>
              <a:rPr lang="en-US" altLang="ja-JP" sz="2800" dirty="0" smtClean="0">
                <a:latin typeface="+mn-lt"/>
                <a:ea typeface="+mn-ea"/>
              </a:rPr>
              <a:t>3,000</a:t>
            </a:r>
            <a:r>
              <a:rPr lang="ja-JP" altLang="en-US" sz="2800" dirty="0" smtClean="0">
                <a:latin typeface="+mn-lt"/>
                <a:ea typeface="+mn-ea"/>
              </a:rPr>
              <a:t>万円貯めるには、どのような方法があるでしょうか？</a:t>
            </a:r>
            <a:endParaRPr lang="en-US" altLang="ja-JP" sz="2800" dirty="0" smtClean="0">
              <a:latin typeface="+mn-lt"/>
              <a:ea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2" y="332656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）キャッシュフローから老後資金を考える①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68313" y="1076192"/>
            <a:ext cx="2160587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3000" b="1" dirty="0">
                <a:solidFill>
                  <a:schemeClr val="tx1"/>
                </a:solidFill>
                <a:latin typeface="+mj-ea"/>
                <a:ea typeface="+mj-ea"/>
              </a:rPr>
              <a:t>ﾃﾞｨｽｶｯｼｮﾝ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正方形/長方形 1"/>
          <p:cNvSpPr>
            <a:spLocks noChangeArrowheads="1"/>
          </p:cNvSpPr>
          <p:nvPr/>
        </p:nvSpPr>
        <p:spPr bwMode="auto">
          <a:xfrm>
            <a:off x="180528" y="69269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/>
              <a:t>　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A</a:t>
            </a:r>
            <a:r>
              <a:rPr lang="ja-JP" altLang="en-US" sz="2800" dirty="0" err="1" smtClean="0"/>
              <a:t>さんの</a:t>
            </a:r>
            <a:r>
              <a:rPr lang="ja-JP" altLang="en-US" sz="2800" dirty="0"/>
              <a:t>年齢に応じた毎月の</a:t>
            </a:r>
            <a:r>
              <a:rPr lang="ja-JP" altLang="en-US" sz="2800" dirty="0" smtClean="0"/>
              <a:t>収支）</a:t>
            </a:r>
            <a:endParaRPr lang="ja-JP" altLang="en-US" sz="32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49891"/>
              </p:ext>
            </p:extLst>
          </p:nvPr>
        </p:nvGraphicFramePr>
        <p:xfrm>
          <a:off x="611559" y="1260352"/>
          <a:ext cx="8013329" cy="5120976"/>
        </p:xfrm>
        <a:graphic>
          <a:graphicData uri="http://schemas.openxmlformats.org/drawingml/2006/table">
            <a:tbl>
              <a:tblPr/>
              <a:tblGrid>
                <a:gridCol w="2013533"/>
                <a:gridCol w="1499949"/>
                <a:gridCol w="1499949"/>
                <a:gridCol w="1499949"/>
                <a:gridCol w="1499949"/>
              </a:tblGrid>
              <a:tr h="355497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生活費項目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35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歳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〜45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歳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45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歳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〜55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歳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55</a:t>
                      </a: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歳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〜60</a:t>
                      </a: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歳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60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歳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〜65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歳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手取り収入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310,000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330,000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370,000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300,000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食費（外食含む）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 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70,000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60,000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40,000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住宅ローン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 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70,000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70,000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70,000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光熱・水道・通信費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 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30,000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30,000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30,000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娯楽費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 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30,000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保険料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 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40,000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40,000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40,000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医療費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   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10,000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10,000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生活費・被服代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 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30,000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30,000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教育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 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50,000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          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          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自動車関連費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 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その他（交際費等）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 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20,000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30,000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40,000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支出合計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280,000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360,000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320,000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300,000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35549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収　　　支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＋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30,000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▲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30,000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＋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50,000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      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　 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円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1457" marR="91457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</a:tr>
            </a:tbl>
          </a:graphicData>
        </a:graphic>
      </p:graphicFrame>
      <p:sp>
        <p:nvSpPr>
          <p:cNvPr id="4194" name="テキスト ボックス 1"/>
          <p:cNvSpPr txBox="1">
            <a:spLocks noChangeArrowheads="1"/>
          </p:cNvSpPr>
          <p:nvPr/>
        </p:nvSpPr>
        <p:spPr bwMode="auto">
          <a:xfrm>
            <a:off x="539554" y="6381328"/>
            <a:ext cx="7799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 dirty="0" smtClean="0"/>
              <a:t>（注）計算</a:t>
            </a:r>
            <a:r>
              <a:rPr lang="ja-JP" altLang="en-US" sz="1400" dirty="0"/>
              <a:t>しやすくする</a:t>
            </a:r>
            <a:r>
              <a:rPr lang="ja-JP" altLang="en-US" sz="1400" dirty="0" smtClean="0"/>
              <a:t>ため賞与や</a:t>
            </a:r>
            <a:r>
              <a:rPr lang="ja-JP" altLang="en-US" sz="1400" dirty="0"/>
              <a:t>臨時出費に関しては考慮して</a:t>
            </a:r>
            <a:r>
              <a:rPr lang="ja-JP" altLang="en-US" sz="1400" dirty="0" smtClean="0"/>
              <a:t>いない。</a:t>
            </a:r>
            <a:endParaRPr lang="ja-JP" altLang="en-US" sz="14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188640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）キャッシュフローから老後資金を考える②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40569" y="1340767"/>
            <a:ext cx="8662863" cy="31613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400" dirty="0"/>
              <a:t>　　　　　　　　　　　　　　　　　　　　　　　　　　　　（収支）　</a:t>
            </a:r>
            <a:r>
              <a:rPr lang="ja-JP" altLang="en-US" sz="2400" dirty="0" smtClean="0"/>
              <a:t>（貯蓄残高）</a:t>
            </a:r>
            <a:r>
              <a:rPr lang="ja-JP" altLang="en-US" sz="2400" dirty="0"/>
              <a:t>　　　　　　</a:t>
            </a:r>
            <a:endParaRPr lang="en-US" altLang="ja-JP" sz="2400" dirty="0"/>
          </a:p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</a:rPr>
              <a:t>現在の貯蓄額　　　　　　　　　　　　　　　　　                           </a:t>
            </a:r>
            <a:r>
              <a:rPr lang="ja-JP" altLang="en-US" sz="2400" dirty="0" smtClean="0">
                <a:solidFill>
                  <a:srgbClr val="FF0000"/>
                </a:solidFill>
              </a:rPr>
              <a:t>   </a:t>
            </a:r>
            <a:r>
              <a:rPr lang="en-US" altLang="ja-JP" sz="2400" dirty="0" smtClean="0">
                <a:solidFill>
                  <a:srgbClr val="FF0000"/>
                </a:solidFill>
              </a:rPr>
              <a:t>200</a:t>
            </a:r>
            <a:r>
              <a:rPr lang="ja-JP" altLang="en-US" sz="2400" dirty="0">
                <a:solidFill>
                  <a:srgbClr val="FF0000"/>
                </a:solidFill>
              </a:rPr>
              <a:t>万円　　　　　　</a:t>
            </a:r>
            <a:r>
              <a:rPr lang="ja-JP" altLang="en-US" sz="2400" dirty="0"/>
              <a:t>　　　　　　　　　　　　　　　　　　　　　　　　　　　　　　　　　　　　</a:t>
            </a:r>
            <a:endParaRPr lang="en-US" altLang="ja-JP" sz="2400" dirty="0"/>
          </a:p>
          <a:p>
            <a:pPr eaLnBrk="1" hangingPunct="1">
              <a:defRPr/>
            </a:pPr>
            <a:r>
              <a:rPr lang="ja-JP" altLang="en-US" sz="2400" dirty="0"/>
              <a:t>☆</a:t>
            </a:r>
            <a:r>
              <a:rPr lang="en-US" altLang="ja-JP" sz="2400" dirty="0"/>
              <a:t>35</a:t>
            </a:r>
            <a:r>
              <a:rPr lang="ja-JP" altLang="en-US" sz="2400" dirty="0"/>
              <a:t>歳</a:t>
            </a:r>
            <a:r>
              <a:rPr lang="en-US" altLang="ja-JP" sz="2400" dirty="0"/>
              <a:t>〜45</a:t>
            </a:r>
            <a:r>
              <a:rPr lang="ja-JP" altLang="en-US" sz="2400" dirty="0"/>
              <a:t>歳 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3</a:t>
            </a:r>
            <a:r>
              <a:rPr lang="ja-JP" altLang="en-US" sz="2400" dirty="0"/>
              <a:t>万円</a:t>
            </a:r>
            <a:r>
              <a:rPr lang="en-US" altLang="ja-JP" sz="2400" dirty="0"/>
              <a:t>×12</a:t>
            </a:r>
            <a:r>
              <a:rPr lang="ja-JP" altLang="en-US" sz="2400" dirty="0"/>
              <a:t>ヵ月</a:t>
            </a:r>
            <a:r>
              <a:rPr lang="en-US" altLang="ja-JP" sz="2400" dirty="0"/>
              <a:t>×10</a:t>
            </a:r>
            <a:r>
              <a:rPr lang="ja-JP" altLang="en-US" sz="2400" dirty="0" smtClean="0"/>
              <a:t>年＝     </a:t>
            </a:r>
            <a:r>
              <a:rPr lang="en-US" altLang="ja-JP" sz="2400" dirty="0" smtClean="0"/>
              <a:t>360</a:t>
            </a:r>
            <a:r>
              <a:rPr lang="ja-JP" altLang="en-US" sz="2400" dirty="0"/>
              <a:t>万</a:t>
            </a:r>
            <a:r>
              <a:rPr lang="ja-JP" altLang="en-US" sz="2400" dirty="0" smtClean="0"/>
              <a:t>円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    </a:t>
            </a:r>
            <a:r>
              <a:rPr lang="en-US" altLang="ja-JP" sz="2400" dirty="0" smtClean="0"/>
              <a:t>560</a:t>
            </a:r>
            <a:r>
              <a:rPr lang="ja-JP" altLang="en-US" sz="2400" dirty="0"/>
              <a:t>万円</a:t>
            </a:r>
            <a:endParaRPr lang="en-US" altLang="ja-JP" sz="2400" dirty="0"/>
          </a:p>
          <a:p>
            <a:pPr eaLnBrk="1" hangingPunct="1">
              <a:defRPr/>
            </a:pPr>
            <a:r>
              <a:rPr lang="ja-JP" altLang="en-US" sz="2400" dirty="0"/>
              <a:t>☆</a:t>
            </a:r>
            <a:r>
              <a:rPr lang="en-US" altLang="ja-JP" sz="2400" dirty="0"/>
              <a:t>45</a:t>
            </a:r>
            <a:r>
              <a:rPr lang="ja-JP" altLang="en-US" sz="2400" dirty="0"/>
              <a:t>歳</a:t>
            </a:r>
            <a:r>
              <a:rPr lang="en-US" altLang="ja-JP" sz="2400" dirty="0"/>
              <a:t>〜55</a:t>
            </a:r>
            <a:r>
              <a:rPr lang="ja-JP" altLang="en-US" sz="2400" dirty="0" smtClean="0"/>
              <a:t>歳   ▲</a:t>
            </a:r>
            <a:r>
              <a:rPr lang="en-US" altLang="ja-JP" sz="2400" dirty="0" smtClean="0"/>
              <a:t>3</a:t>
            </a:r>
            <a:r>
              <a:rPr lang="ja-JP" altLang="en-US" sz="2400" dirty="0"/>
              <a:t>万円</a:t>
            </a:r>
            <a:r>
              <a:rPr lang="en-US" altLang="ja-JP" sz="2400" dirty="0"/>
              <a:t>×12</a:t>
            </a:r>
            <a:r>
              <a:rPr lang="ja-JP" altLang="en-US" sz="2400" dirty="0"/>
              <a:t>ヵ月</a:t>
            </a:r>
            <a:r>
              <a:rPr lang="en-US" altLang="ja-JP" sz="2400" dirty="0"/>
              <a:t>×10</a:t>
            </a:r>
            <a:r>
              <a:rPr lang="ja-JP" altLang="en-US" sz="2400" dirty="0"/>
              <a:t>年</a:t>
            </a:r>
            <a:r>
              <a:rPr lang="ja-JP" altLang="en-US" sz="2400" dirty="0" smtClean="0"/>
              <a:t>＝▲</a:t>
            </a:r>
            <a:r>
              <a:rPr lang="en-US" altLang="ja-JP" sz="2400" dirty="0" smtClean="0"/>
              <a:t>360</a:t>
            </a:r>
            <a:r>
              <a:rPr lang="ja-JP" altLang="en-US" sz="2400" dirty="0"/>
              <a:t>万円 　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200</a:t>
            </a:r>
            <a:r>
              <a:rPr lang="ja-JP" altLang="en-US" sz="2400" dirty="0"/>
              <a:t>万円</a:t>
            </a:r>
            <a:endParaRPr lang="en-US" altLang="ja-JP" sz="2400" dirty="0"/>
          </a:p>
          <a:p>
            <a:pPr eaLnBrk="1" hangingPunct="1">
              <a:defRPr/>
            </a:pPr>
            <a:r>
              <a:rPr lang="ja-JP" altLang="en-US" sz="2400" dirty="0"/>
              <a:t>☆</a:t>
            </a:r>
            <a:r>
              <a:rPr lang="en-US" altLang="ja-JP" sz="2400" dirty="0"/>
              <a:t>55</a:t>
            </a:r>
            <a:r>
              <a:rPr lang="ja-JP" altLang="en-US" sz="2400" dirty="0"/>
              <a:t>歳</a:t>
            </a:r>
            <a:r>
              <a:rPr lang="en-US" altLang="ja-JP" sz="2400" dirty="0"/>
              <a:t>〜60</a:t>
            </a:r>
            <a:r>
              <a:rPr lang="ja-JP" altLang="en-US" sz="2400" dirty="0" smtClean="0"/>
              <a:t>歳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 </a:t>
            </a:r>
            <a:r>
              <a:rPr lang="en-US" altLang="ja-JP" sz="2400" dirty="0" smtClean="0"/>
              <a:t>5</a:t>
            </a:r>
            <a:r>
              <a:rPr lang="ja-JP" altLang="en-US" sz="2400" dirty="0"/>
              <a:t>万円</a:t>
            </a:r>
            <a:r>
              <a:rPr lang="en-US" altLang="ja-JP" sz="2400" dirty="0"/>
              <a:t>×12</a:t>
            </a:r>
            <a:r>
              <a:rPr lang="ja-JP" altLang="en-US" sz="2400" dirty="0"/>
              <a:t>ヵ月</a:t>
            </a:r>
            <a:r>
              <a:rPr lang="en-US" altLang="ja-JP" sz="2400" dirty="0" smtClean="0"/>
              <a:t>×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年＝　  </a:t>
            </a:r>
            <a:r>
              <a:rPr lang="en-US" altLang="ja-JP" sz="2400" dirty="0" smtClean="0"/>
              <a:t>300</a:t>
            </a:r>
            <a:r>
              <a:rPr lang="ja-JP" altLang="en-US" sz="2400" dirty="0"/>
              <a:t>万円　</a:t>
            </a:r>
            <a:r>
              <a:rPr lang="ja-JP" altLang="en-US" sz="2400" dirty="0" smtClean="0"/>
              <a:t>    </a:t>
            </a:r>
            <a:r>
              <a:rPr lang="en-US" altLang="ja-JP" sz="2400" dirty="0"/>
              <a:t>500</a:t>
            </a:r>
            <a:r>
              <a:rPr lang="ja-JP" altLang="en-US" sz="2400" dirty="0"/>
              <a:t>万円　</a:t>
            </a:r>
            <a:endParaRPr lang="en-US" altLang="ja-JP" sz="2400" dirty="0"/>
          </a:p>
          <a:p>
            <a:pPr eaLnBrk="1" hangingPunct="1">
              <a:defRPr/>
            </a:pPr>
            <a:r>
              <a:rPr lang="ja-JP" altLang="en-US" sz="2400" dirty="0"/>
              <a:t>☆退職金　　　　　　　　　　　　　　　　　      　　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1,500</a:t>
            </a:r>
            <a:r>
              <a:rPr lang="ja-JP" altLang="en-US" sz="2400" dirty="0"/>
              <a:t>万円 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2,000</a:t>
            </a:r>
            <a:r>
              <a:rPr lang="ja-JP" altLang="en-US" sz="2400" dirty="0"/>
              <a:t>万円　　　</a:t>
            </a:r>
            <a:endParaRPr lang="en-US" altLang="ja-JP" sz="2400" dirty="0"/>
          </a:p>
          <a:p>
            <a:pPr eaLnBrk="1" hangingPunct="1">
              <a:defRPr/>
            </a:pPr>
            <a:r>
              <a:rPr lang="ja-JP" altLang="en-US" sz="2400" dirty="0"/>
              <a:t>☆</a:t>
            </a:r>
            <a:r>
              <a:rPr lang="en-US" altLang="ja-JP" sz="2400" dirty="0"/>
              <a:t>60</a:t>
            </a:r>
            <a:r>
              <a:rPr lang="ja-JP" altLang="en-US" sz="2400" dirty="0"/>
              <a:t>歳</a:t>
            </a:r>
            <a:r>
              <a:rPr lang="en-US" altLang="ja-JP" sz="2400" dirty="0"/>
              <a:t>〜65</a:t>
            </a:r>
            <a:r>
              <a:rPr lang="ja-JP" altLang="en-US" sz="2400" dirty="0"/>
              <a:t>歳　                                                          </a:t>
            </a:r>
            <a:r>
              <a:rPr lang="ja-JP" altLang="en-US" sz="2400" dirty="0" smtClean="0"/>
              <a:t>      </a:t>
            </a:r>
            <a:r>
              <a:rPr lang="en-US" altLang="ja-JP" sz="2400" dirty="0"/>
              <a:t>0</a:t>
            </a:r>
            <a:r>
              <a:rPr lang="ja-JP" altLang="en-US" sz="2400" dirty="0"/>
              <a:t>円 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2,000</a:t>
            </a:r>
            <a:r>
              <a:rPr lang="ja-JP" altLang="en-US" sz="2400" dirty="0"/>
              <a:t>万円　　　   　  </a:t>
            </a:r>
            <a:endParaRPr lang="en-US" altLang="ja-JP" sz="2400" dirty="0"/>
          </a:p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</a:rPr>
              <a:t>65</a:t>
            </a:r>
            <a:r>
              <a:rPr lang="ja-JP" altLang="en-US" sz="2400" dirty="0">
                <a:solidFill>
                  <a:srgbClr val="FF0000"/>
                </a:solidFill>
              </a:rPr>
              <a:t>歳時点での貯蓄額　　　　　　　　　　　　　　　　　　　　 　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2,000</a:t>
            </a:r>
            <a:r>
              <a:rPr lang="ja-JP" altLang="en-US" sz="2400" dirty="0">
                <a:solidFill>
                  <a:srgbClr val="FF0000"/>
                </a:solidFill>
              </a:rPr>
              <a:t>万円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5126" name="正方形/長方形 1"/>
          <p:cNvSpPr>
            <a:spLocks noChangeArrowheads="1"/>
          </p:cNvSpPr>
          <p:nvPr/>
        </p:nvSpPr>
        <p:spPr bwMode="auto">
          <a:xfrm>
            <a:off x="0" y="75599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/>
              <a:t>　（</a:t>
            </a:r>
            <a:r>
              <a:rPr lang="ja-JP" altLang="en-US" sz="2800" dirty="0" smtClean="0"/>
              <a:t>貯蓄残高の推移）</a:t>
            </a:r>
            <a:r>
              <a:rPr lang="ja-JP" altLang="en-US" sz="3200" dirty="0"/>
              <a:t>　</a:t>
            </a:r>
          </a:p>
        </p:txBody>
      </p:sp>
      <p:sp>
        <p:nvSpPr>
          <p:cNvPr id="9" name="ホームベース 8"/>
          <p:cNvSpPr/>
          <p:nvPr/>
        </p:nvSpPr>
        <p:spPr>
          <a:xfrm>
            <a:off x="283915" y="4725144"/>
            <a:ext cx="8392542" cy="1603375"/>
          </a:xfrm>
          <a:prstGeom prst="homePlate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 sz="2800" dirty="0">
                <a:latin typeface="+mj-ea"/>
              </a:rPr>
              <a:t>65</a:t>
            </a:r>
            <a:r>
              <a:rPr lang="ja-JP" altLang="en-US" sz="2800" dirty="0">
                <a:latin typeface="+mj-ea"/>
              </a:rPr>
              <a:t>歳時点で目標の</a:t>
            </a:r>
            <a:r>
              <a:rPr lang="en-US" altLang="ja-JP" sz="2800" dirty="0">
                <a:latin typeface="+mj-ea"/>
              </a:rPr>
              <a:t>3,000</a:t>
            </a:r>
            <a:r>
              <a:rPr lang="ja-JP" altLang="en-US" sz="2800" dirty="0">
                <a:latin typeface="+mj-ea"/>
              </a:rPr>
              <a:t>万円まで、</a:t>
            </a:r>
            <a:r>
              <a:rPr lang="en-US" altLang="ja-JP" sz="2800" b="1" u="sng" dirty="0">
                <a:solidFill>
                  <a:srgbClr val="FF0000"/>
                </a:solidFill>
                <a:latin typeface="+mj-ea"/>
              </a:rPr>
              <a:t>1,000</a:t>
            </a:r>
            <a:r>
              <a:rPr lang="ja-JP" altLang="en-US" sz="2800" b="1" u="sng" dirty="0">
                <a:solidFill>
                  <a:srgbClr val="FF0000"/>
                </a:solidFill>
                <a:latin typeface="+mj-ea"/>
              </a:rPr>
              <a:t>万円不足</a:t>
            </a:r>
            <a:r>
              <a:rPr lang="ja-JP" altLang="en-US" sz="2800" dirty="0">
                <a:latin typeface="+mj-ea"/>
              </a:rPr>
              <a:t>してしまいます。不足部分を補うために、改善</a:t>
            </a:r>
            <a:r>
              <a:rPr lang="ja-JP" altLang="en-US" sz="2800" dirty="0" smtClean="0">
                <a:latin typeface="+mj-ea"/>
              </a:rPr>
              <a:t>できるところ</a:t>
            </a:r>
            <a:r>
              <a:rPr lang="ja-JP" altLang="en-US" sz="2800" dirty="0">
                <a:latin typeface="+mj-ea"/>
              </a:rPr>
              <a:t>はないでしょうか？</a:t>
            </a:r>
            <a:endParaRPr lang="en-US" altLang="ja-JP" sz="2800" dirty="0">
              <a:latin typeface="+mj-ea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5F148-23EA-4A82-B435-1E8500716BF9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512" y="17279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1</a:t>
            </a:r>
            <a:r>
              <a:rPr lang="ja-JP" altLang="en-US" dirty="0" smtClean="0">
                <a:latin typeface="+mn-ea"/>
                <a:ea typeface="+mn-ea"/>
              </a:rPr>
              <a:t>）キャッシュフローから老後資金を考える③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正方形/長方形 1"/>
          <p:cNvSpPr>
            <a:spLocks noChangeArrowheads="1"/>
          </p:cNvSpPr>
          <p:nvPr/>
        </p:nvSpPr>
        <p:spPr bwMode="auto">
          <a:xfrm>
            <a:off x="20637" y="54868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ja-JP" altLang="en-US" sz="3200" dirty="0" smtClean="0"/>
              <a:t>　改善点を書き出してみよう</a:t>
            </a:r>
            <a:r>
              <a:rPr lang="ja-JP" altLang="en-US" sz="3200" dirty="0"/>
              <a:t>　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5F148-23EA-4A82-B435-1E8500716BF9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28625" y="1124745"/>
            <a:ext cx="8247831" cy="49180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88900" eaLnBrk="1" hangingPunct="1">
              <a:spcBef>
                <a:spcPct val="50000"/>
              </a:spcBef>
              <a:buNone/>
              <a:defRPr/>
            </a:pP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（例）</a:t>
            </a:r>
            <a:endParaRPr lang="en-US" altLang="ja-JP" sz="2600" dirty="0" smtClean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marL="457200" indent="-368300" eaLnBrk="1" hangingPunct="1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生活費</a:t>
            </a: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の削減（食費・娯楽費</a:t>
            </a: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・交際費など</a:t>
            </a: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）</a:t>
            </a:r>
            <a:endParaRPr lang="en-US" altLang="ja-JP" sz="2600" dirty="0" smtClean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marL="457200" indent="-368300" eaLnBrk="1" hangingPunct="1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固定費の見直し</a:t>
            </a:r>
            <a:r>
              <a:rPr lang="en-US" altLang="ja-JP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en-US" altLang="ja-JP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</a:b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・通信費や保険料の見直し　</a:t>
            </a:r>
            <a:r>
              <a:rPr lang="ja-JP" altLang="en-US" sz="26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r>
              <a:rPr lang="en-US" altLang="ja-JP" sz="26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en-US" altLang="ja-JP" sz="26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</a:b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・自動車関連支出の見直し</a:t>
            </a:r>
            <a:r>
              <a:rPr lang="en-US" altLang="ja-JP" sz="26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/>
            </a:r>
            <a:br>
              <a:rPr lang="en-US" altLang="ja-JP" sz="2600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</a:b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・住宅ローン見直し</a:t>
            </a:r>
            <a:r>
              <a:rPr lang="en-US" altLang="ja-JP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(</a:t>
            </a: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→借換え、繰上げ返済）</a:t>
            </a:r>
            <a:endParaRPr lang="en-US" altLang="ja-JP" sz="2600" dirty="0" smtClean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marL="457200" indent="-368300" eaLnBrk="1" hangingPunct="1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貯蓄（資産）を増やす（→資金運用）</a:t>
            </a:r>
            <a:endParaRPr lang="en-US" altLang="ja-JP" sz="2600" dirty="0" smtClean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marL="457200" indent="-368300" eaLnBrk="1" hangingPunct="1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妻が働く（→パート、</a:t>
            </a: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正社員</a:t>
            </a: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）</a:t>
            </a:r>
            <a:endParaRPr lang="en-US" altLang="ja-JP" sz="2600" dirty="0" smtClean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marL="457200" indent="-368300" eaLnBrk="1" hangingPunct="1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ja-JP" altLang="en-US" sz="2600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郊外・田舎に引越す　　　　　　　　　　　　　など</a:t>
            </a:r>
            <a:endParaRPr lang="en-US" altLang="ja-JP" sz="2600" dirty="0" smtClean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ja-JP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36904" cy="1008112"/>
          </a:xfrm>
        </p:spPr>
        <p:txBody>
          <a:bodyPr rtlCol="0">
            <a:normAutofit/>
          </a:bodyPr>
          <a:lstStyle/>
          <a:p>
            <a:pPr marL="354013" indent="-354013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800" dirty="0" smtClean="0">
                <a:latin typeface="+mn-ea"/>
                <a:ea typeface="+mn-ea"/>
                <a:cs typeface="+mn-cs"/>
              </a:rPr>
              <a:t>資産を増やす方法として、「複利の力」を活用することが大切です。少額でも「積立て」が有効です。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32771" name="コンテンツ プレースホルダ 1"/>
          <p:cNvSpPr>
            <a:spLocks noGrp="1"/>
          </p:cNvSpPr>
          <p:nvPr>
            <p:ph idx="1"/>
          </p:nvPr>
        </p:nvSpPr>
        <p:spPr>
          <a:xfrm>
            <a:off x="611560" y="2132856"/>
            <a:ext cx="8050088" cy="4392488"/>
          </a:xfrm>
          <a:noFill/>
        </p:spPr>
        <p:txBody>
          <a:bodyPr rtlCol="0" anchor="ctr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dirty="0" smtClean="0"/>
              <a:t>　　　　　　　</a:t>
            </a:r>
            <a:r>
              <a:rPr lang="ja-JP" altLang="en-US" b="1" dirty="0" smtClean="0">
                <a:solidFill>
                  <a:srgbClr val="FF0000"/>
                </a:solidFill>
              </a:rPr>
              <a:t>元本</a:t>
            </a:r>
            <a:r>
              <a:rPr lang="ja-JP" altLang="en-US" dirty="0" smtClean="0"/>
              <a:t>に対して</a:t>
            </a:r>
            <a:r>
              <a:rPr lang="ja-JP" altLang="en-US" b="1" dirty="0" smtClean="0"/>
              <a:t>のみ</a:t>
            </a:r>
            <a:r>
              <a:rPr lang="ja-JP" altLang="en-US" dirty="0" smtClean="0"/>
              <a:t>金利</a:t>
            </a:r>
            <a:r>
              <a:rPr lang="ja-JP" altLang="en-US" dirty="0" smtClean="0"/>
              <a:t>がつく</a:t>
            </a:r>
            <a:endParaRPr lang="en-US" altLang="ja-JP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b="1" dirty="0" smtClean="0"/>
              <a:t>　　　　　　　　 </a:t>
            </a:r>
            <a:r>
              <a:rPr lang="ja-JP" altLang="en-US" sz="900" b="1" dirty="0" smtClean="0"/>
              <a:t> 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1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年目　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300,000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×2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％（年利）＝　利息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6,000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ja-JP" altLang="en-US" sz="1600" b="1" dirty="0" smtClean="0">
                <a:latin typeface="ＭＳ Ｐ明朝" pitchFamily="18" charset="-128"/>
                <a:ea typeface="ＭＳ Ｐ明朝" pitchFamily="18" charset="-128"/>
              </a:rPr>
              <a:t>　　　</a:t>
            </a:r>
            <a:endParaRPr lang="en-US" altLang="ja-JP" sz="1600" b="1" dirty="0" smtClean="0">
              <a:latin typeface="ＭＳ Ｐ明朝" pitchFamily="18" charset="-128"/>
              <a:ea typeface="ＭＳ Ｐ明朝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1600" b="1" dirty="0" smtClean="0">
                <a:latin typeface="ＭＳ Ｐ明朝" pitchFamily="18" charset="-128"/>
                <a:ea typeface="ＭＳ Ｐ明朝" pitchFamily="18" charset="-128"/>
              </a:rPr>
              <a:t>　　　　　　　　　　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2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年目　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300,000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×2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％  　　　  ＝　利息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6,000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円</a:t>
            </a:r>
            <a:endParaRPr lang="en-US" altLang="ja-JP" sz="1800" b="1" dirty="0" smtClean="0">
              <a:latin typeface="ＭＳ Ｐ明朝" pitchFamily="18" charset="-128"/>
              <a:ea typeface="ＭＳ Ｐ明朝" pitchFamily="18" charset="-128"/>
            </a:endParaRP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ja-JP" altLang="en-US" sz="1600" b="1" dirty="0" smtClean="0">
                <a:latin typeface="ＭＳ Ｐ明朝" pitchFamily="18" charset="-128"/>
                <a:ea typeface="ＭＳ Ｐ明朝" pitchFamily="18" charset="-128"/>
              </a:rPr>
              <a:t>　　　　　　　　　　　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　・・　　　　　・・　　　　　　　　　　　　　　　　　・・</a:t>
            </a:r>
            <a:endParaRPr lang="en-US" altLang="ja-JP" sz="1800" b="1" dirty="0" smtClean="0">
              <a:latin typeface="ＭＳ Ｐ明朝" pitchFamily="18" charset="-128"/>
              <a:ea typeface="ＭＳ Ｐ明朝" pitchFamily="18" charset="-128"/>
            </a:endParaRPr>
          </a:p>
          <a:p>
            <a:pPr marL="365760" indent="-256032" algn="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ja-JP" sz="2400" b="1" u="sng" dirty="0" smtClean="0">
                <a:latin typeface="ＭＳ Ｐ明朝" pitchFamily="18" charset="-128"/>
                <a:ea typeface="ＭＳ Ｐ明朝" pitchFamily="18" charset="-128"/>
              </a:rPr>
              <a:t>10</a:t>
            </a:r>
            <a:r>
              <a:rPr lang="ja-JP" altLang="en-US" sz="2400" b="1" u="sng" dirty="0" smtClean="0">
                <a:latin typeface="ＭＳ Ｐ明朝" pitchFamily="18" charset="-128"/>
                <a:ea typeface="ＭＳ Ｐ明朝" pitchFamily="18" charset="-128"/>
              </a:rPr>
              <a:t>年間の利息合計　</a:t>
            </a:r>
            <a:r>
              <a:rPr lang="en-US" altLang="ja-JP" sz="3200" b="1" u="sng" dirty="0" smtClean="0">
                <a:latin typeface="+mn-ea"/>
              </a:rPr>
              <a:t>60,000</a:t>
            </a:r>
            <a:r>
              <a:rPr lang="ja-JP" altLang="en-US" sz="3200" b="1" u="sng" dirty="0" smtClean="0">
                <a:latin typeface="+mn-ea"/>
              </a:rPr>
              <a:t>円</a:t>
            </a:r>
            <a:endParaRPr lang="en-US" altLang="ja-JP" sz="3200" b="1" u="sng" dirty="0" smtClean="0">
              <a:latin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1600" b="1" dirty="0" smtClean="0">
                <a:latin typeface="ＭＳ Ｐ明朝" pitchFamily="18" charset="-128"/>
                <a:ea typeface="ＭＳ Ｐ明朝" pitchFamily="18" charset="-128"/>
              </a:rPr>
              <a:t>　　　　　　　　　　　</a:t>
            </a:r>
            <a:endParaRPr lang="en-US" altLang="ja-JP" sz="16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b="1" dirty="0" smtClean="0"/>
              <a:t>　　　　　　　</a:t>
            </a:r>
            <a:r>
              <a:rPr lang="ja-JP" altLang="en-US" b="1" dirty="0" smtClean="0">
                <a:solidFill>
                  <a:srgbClr val="FF0000"/>
                </a:solidFill>
              </a:rPr>
              <a:t>元本＋利息</a:t>
            </a:r>
            <a:r>
              <a:rPr lang="ja-JP" altLang="en-US" dirty="0" smtClean="0"/>
              <a:t>に対して金利</a:t>
            </a:r>
            <a:r>
              <a:rPr lang="ja-JP" altLang="en-US" dirty="0" smtClean="0"/>
              <a:t>がつく</a:t>
            </a:r>
            <a:r>
              <a:rPr lang="ja-JP" altLang="en-US" dirty="0" smtClean="0"/>
              <a:t>（再投資のイメージ）</a:t>
            </a:r>
            <a:endParaRPr lang="en-US" altLang="ja-JP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1600" b="1" dirty="0" smtClean="0">
                <a:latin typeface="ＭＳ Ｐ明朝" pitchFamily="18" charset="-128"/>
                <a:ea typeface="ＭＳ Ｐ明朝" pitchFamily="18" charset="-128"/>
              </a:rPr>
              <a:t>　　　　　　　　　　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1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年目　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300,000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×2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％（年利）＝　利息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6,000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ja-JP" altLang="en-US" sz="1600" b="1" dirty="0" smtClean="0">
                <a:latin typeface="ＭＳ Ｐ明朝" pitchFamily="18" charset="-128"/>
                <a:ea typeface="ＭＳ Ｐ明朝" pitchFamily="18" charset="-128"/>
              </a:rPr>
              <a:t>　　　　</a:t>
            </a:r>
            <a:endParaRPr lang="en-US" altLang="ja-JP" sz="1600" b="1" dirty="0" smtClean="0">
              <a:latin typeface="ＭＳ Ｐ明朝" pitchFamily="18" charset="-128"/>
              <a:ea typeface="ＭＳ Ｐ明朝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1600" b="1" dirty="0" smtClean="0">
                <a:latin typeface="ＭＳ Ｐ明朝" pitchFamily="18" charset="-128"/>
                <a:ea typeface="ＭＳ Ｐ明朝" pitchFamily="18" charset="-128"/>
              </a:rPr>
              <a:t>　　　　　　　　　　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2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年目　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306,000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×2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％　　　　　＝ 利息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6,120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ja-JP" altLang="en-US" sz="1600" b="1" dirty="0" smtClean="0">
                <a:latin typeface="ＭＳ Ｐ明朝" pitchFamily="18" charset="-128"/>
                <a:ea typeface="ＭＳ Ｐ明朝" pitchFamily="18" charset="-128"/>
              </a:rPr>
              <a:t>　</a:t>
            </a:r>
            <a:endParaRPr lang="en-US" altLang="ja-JP" sz="1600" b="1" dirty="0" smtClean="0">
              <a:latin typeface="ＭＳ Ｐ明朝" pitchFamily="18" charset="-128"/>
              <a:ea typeface="ＭＳ Ｐ明朝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1600" b="1" dirty="0" smtClean="0">
                <a:latin typeface="ＭＳ Ｐ明朝" pitchFamily="18" charset="-128"/>
                <a:ea typeface="ＭＳ Ｐ明朝" pitchFamily="18" charset="-128"/>
              </a:rPr>
              <a:t>　　　　　　　　　　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3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年目　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312,120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円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×2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％　　　　　＝ 利息　</a:t>
            </a:r>
            <a:r>
              <a:rPr lang="en-US" altLang="ja-JP" sz="1800" b="1" dirty="0" smtClean="0">
                <a:latin typeface="ＭＳ Ｐ明朝" pitchFamily="18" charset="-128"/>
                <a:ea typeface="ＭＳ Ｐ明朝" pitchFamily="18" charset="-128"/>
              </a:rPr>
              <a:t>6,242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円　</a:t>
            </a:r>
            <a:endParaRPr lang="en-US" altLang="ja-JP" sz="1600" b="1" dirty="0" smtClean="0">
              <a:latin typeface="ＭＳ Ｐ明朝" pitchFamily="18" charset="-128"/>
              <a:ea typeface="ＭＳ Ｐ明朝" pitchFamily="18" charset="-128"/>
            </a:endParaRP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ja-JP" altLang="en-US" sz="1600" b="1" dirty="0" smtClean="0">
                <a:latin typeface="ＭＳ Ｐ明朝" pitchFamily="18" charset="-128"/>
                <a:ea typeface="ＭＳ Ｐ明朝" pitchFamily="18" charset="-128"/>
              </a:rPr>
              <a:t>　　　　　　　　　　　</a:t>
            </a:r>
            <a:r>
              <a:rPr lang="ja-JP" altLang="en-US" sz="1800" b="1" dirty="0" smtClean="0">
                <a:latin typeface="ＭＳ Ｐ明朝" pitchFamily="18" charset="-128"/>
                <a:ea typeface="ＭＳ Ｐ明朝" pitchFamily="18" charset="-128"/>
              </a:rPr>
              <a:t>　・・　　　　　・・　　　　　　　　　　　　　　　　　・・</a:t>
            </a:r>
            <a:endParaRPr lang="en-US" altLang="ja-JP" sz="1600" b="1" dirty="0" smtClean="0">
              <a:latin typeface="ＭＳ Ｐ明朝" pitchFamily="18" charset="-128"/>
              <a:ea typeface="ＭＳ Ｐ明朝" pitchFamily="18" charset="-128"/>
            </a:endParaRPr>
          </a:p>
          <a:p>
            <a:pPr marL="365760" indent="-256032" algn="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ja-JP" sz="2400" b="1" u="sng" dirty="0" smtClean="0">
                <a:latin typeface="ＭＳ Ｐ明朝" pitchFamily="18" charset="-128"/>
                <a:ea typeface="ＭＳ Ｐ明朝" pitchFamily="18" charset="-128"/>
              </a:rPr>
              <a:t>10</a:t>
            </a:r>
            <a:r>
              <a:rPr lang="ja-JP" altLang="en-US" sz="2400" b="1" u="sng" dirty="0" smtClean="0">
                <a:latin typeface="ＭＳ Ｐ明朝" pitchFamily="18" charset="-128"/>
                <a:ea typeface="ＭＳ Ｐ明朝" pitchFamily="18" charset="-128"/>
              </a:rPr>
              <a:t>年間の利息合計　</a:t>
            </a:r>
            <a:r>
              <a:rPr lang="en-US" altLang="ja-JP" sz="3200" b="1" u="sng" dirty="0" smtClean="0">
                <a:latin typeface="+mn-ea"/>
              </a:rPr>
              <a:t>65,698</a:t>
            </a:r>
            <a:r>
              <a:rPr lang="ja-JP" altLang="en-US" sz="3200" b="1" u="sng" dirty="0" smtClean="0">
                <a:latin typeface="+mn-ea"/>
              </a:rPr>
              <a:t>円</a:t>
            </a:r>
            <a:endParaRPr lang="ja-JP" altLang="en-US" sz="1600" u="sng" dirty="0" smtClean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7E6A-0658-4F28-98DA-C824D3947577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95536" y="2036686"/>
            <a:ext cx="158432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3200" b="1" dirty="0"/>
              <a:t>単利</a:t>
            </a:r>
          </a:p>
        </p:txBody>
      </p:sp>
      <p:sp>
        <p:nvSpPr>
          <p:cNvPr id="7" name="円/楕円 6"/>
          <p:cNvSpPr/>
          <p:nvPr/>
        </p:nvSpPr>
        <p:spPr>
          <a:xfrm>
            <a:off x="395536" y="4077072"/>
            <a:ext cx="1584324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3200" b="1" dirty="0"/>
              <a:t>複利</a:t>
            </a:r>
            <a:endParaRPr lang="en-US" altLang="ja-JP" sz="3200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9512" y="172792"/>
            <a:ext cx="8280920" cy="58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dirty="0" smtClean="0">
                <a:latin typeface="+mn-ea"/>
                <a:ea typeface="+mn-ea"/>
              </a:rPr>
              <a:t>（</a:t>
            </a:r>
            <a:r>
              <a:rPr lang="en-US" altLang="ja-JP" dirty="0" smtClean="0">
                <a:latin typeface="+mn-ea"/>
                <a:ea typeface="+mn-ea"/>
              </a:rPr>
              <a:t>2</a:t>
            </a:r>
            <a:r>
              <a:rPr lang="ja-JP" altLang="en-US" dirty="0" smtClean="0">
                <a:latin typeface="+mn-ea"/>
                <a:ea typeface="+mn-ea"/>
              </a:rPr>
              <a:t>）複利の力①</a:t>
            </a:r>
            <a:endParaRPr lang="en-US" altLang="ja-JP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JAFP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JAFP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ビジネス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ビジネス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ビジネス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JAFPテンプレート</Template>
  <TotalTime>8853</TotalTime>
  <Words>1746</Words>
  <Application>Microsoft Office PowerPoint</Application>
  <PresentationFormat>画面に合わせる (4:3)</PresentationFormat>
  <Paragraphs>510</Paragraphs>
  <Slides>36</Slides>
  <Notes>28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0" baseType="lpstr">
      <vt:lpstr>JAFPテンプレート</vt:lpstr>
      <vt:lpstr>Office ​​テーマ</vt:lpstr>
      <vt:lpstr>1_JAFPテンプレート</vt:lpstr>
      <vt:lpstr>ビットマップ イメージ</vt:lpstr>
      <vt:lpstr>第６回 ライフプランを描く②</vt:lpstr>
      <vt:lpstr>ライフプラン講義の進め方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資産を増やす方法として、「複利の力」を活用することが大切です。少額でも「積立て」が有効です。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jafp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第6回 ライフプラン②</dc:title>
  <cp:lastModifiedBy>2010</cp:lastModifiedBy>
  <cp:revision>634</cp:revision>
  <cp:lastPrinted>2017-05-02T09:25:33Z</cp:lastPrinted>
  <dcterms:created xsi:type="dcterms:W3CDTF">2015-02-05T00:49:46Z</dcterms:created>
  <dcterms:modified xsi:type="dcterms:W3CDTF">2017-05-02T09:27:32Z</dcterms:modified>
</cp:coreProperties>
</file>