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58" r:id="rId1"/>
  </p:sldMasterIdLst>
  <p:notesMasterIdLst>
    <p:notesMasterId r:id="rId10"/>
  </p:notesMasterIdLst>
  <p:handoutMasterIdLst>
    <p:handoutMasterId r:id="rId11"/>
  </p:handoutMasterIdLst>
  <p:sldIdLst>
    <p:sldId id="1104" r:id="rId2"/>
    <p:sldId id="1103" r:id="rId3"/>
    <p:sldId id="1101" r:id="rId4"/>
    <p:sldId id="1088" r:id="rId5"/>
    <p:sldId id="1105" r:id="rId6"/>
    <p:sldId id="1090" r:id="rId7"/>
    <p:sldId id="1091" r:id="rId8"/>
    <p:sldId id="1100" r:id="rId9"/>
  </p:sldIdLst>
  <p:sldSz cx="12192000" cy="6858000"/>
  <p:notesSz cx="6807200" cy="9939338"/>
  <p:defaultTextStyle>
    <a:defPPr>
      <a:defRPr lang="en-US"/>
    </a:defPPr>
    <a:lvl1pPr algn="l" rtl="0" fontAlgn="base">
      <a:lnSpc>
        <a:spcPct val="120000"/>
      </a:lnSpc>
      <a:spcBef>
        <a:spcPct val="20000"/>
      </a:spcBef>
      <a:spcAft>
        <a:spcPct val="2000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lnSpc>
        <a:spcPct val="120000"/>
      </a:lnSpc>
      <a:spcBef>
        <a:spcPct val="20000"/>
      </a:spcBef>
      <a:spcAft>
        <a:spcPct val="2000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lnSpc>
        <a:spcPct val="120000"/>
      </a:lnSpc>
      <a:spcBef>
        <a:spcPct val="20000"/>
      </a:spcBef>
      <a:spcAft>
        <a:spcPct val="2000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lnSpc>
        <a:spcPct val="120000"/>
      </a:lnSpc>
      <a:spcBef>
        <a:spcPct val="20000"/>
      </a:spcBef>
      <a:spcAft>
        <a:spcPct val="2000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lnSpc>
        <a:spcPct val="120000"/>
      </a:lnSpc>
      <a:spcBef>
        <a:spcPct val="20000"/>
      </a:spcBef>
      <a:spcAft>
        <a:spcPct val="2000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54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CCFF"/>
    <a:srgbClr val="FECCE3"/>
    <a:srgbClr val="6699FF"/>
    <a:srgbClr val="0000FF"/>
    <a:srgbClr val="00FFFF"/>
    <a:srgbClr val="99CCFF"/>
    <a:srgbClr val="CC66FF"/>
    <a:srgbClr val="333399"/>
    <a:srgbClr val="8B8B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578" autoAdjust="0"/>
    <p:restoredTop sz="94366" autoAdjust="0"/>
  </p:normalViewPr>
  <p:slideViewPr>
    <p:cSldViewPr snapToGrid="0">
      <p:cViewPr varScale="1">
        <p:scale>
          <a:sx n="62" d="100"/>
          <a:sy n="62" d="100"/>
        </p:scale>
        <p:origin x="90" y="246"/>
      </p:cViewPr>
      <p:guideLst>
        <p:guide orient="horz" pos="2160"/>
        <p:guide pos="54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804"/>
    </p:cViewPr>
  </p:sorterViewPr>
  <p:notesViewPr>
    <p:cSldViewPr snapToGrid="0">
      <p:cViewPr varScale="1">
        <p:scale>
          <a:sx n="54" d="100"/>
          <a:sy n="54" d="100"/>
        </p:scale>
        <p:origin x="-1698" y="-78"/>
      </p:cViewPr>
      <p:guideLst>
        <p:guide orient="horz" pos="3130"/>
        <p:guide pos="2145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2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9" tIns="46115" rIns="92229" bIns="46115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Aft>
                <a:spcPct val="0"/>
              </a:spcAft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72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827" y="2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9" tIns="46115" rIns="92229" bIns="46115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Aft>
                <a:spcPct val="0"/>
              </a:spcAft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372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441973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9" tIns="46115" rIns="92229" bIns="46115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Aft>
                <a:spcPct val="0"/>
              </a:spcAft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72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827" y="9441973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9" tIns="46115" rIns="92229" bIns="46115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Aft>
                <a:spcPct val="0"/>
              </a:spcAft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E493067-D2C9-4066-B606-EA7CA3A1B1F1}" type="slidenum">
              <a:rPr lang="ja-JP" altLang="en-US"/>
              <a:pPr>
                <a:defRPr/>
              </a:pPr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740583968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504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2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9" tIns="46115" rIns="92229" bIns="46115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Aft>
                <a:spcPct val="0"/>
              </a:spcAft>
              <a:buFontTx/>
              <a:buChar char="•"/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29699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87313" y="744538"/>
            <a:ext cx="6632575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2506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6" y="4720987"/>
            <a:ext cx="4991091" cy="4473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9" tIns="46115" rIns="92229" bIns="46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2 レベル</a:t>
            </a:r>
          </a:p>
          <a:p>
            <a:pPr lvl="2"/>
            <a:r>
              <a:rPr lang="ja-JP" altLang="en-US" noProof="0"/>
              <a:t>第 3 レベル</a:t>
            </a:r>
          </a:p>
          <a:p>
            <a:pPr lvl="3"/>
            <a:r>
              <a:rPr lang="ja-JP" altLang="en-US" noProof="0"/>
              <a:t>第 4 レベル</a:t>
            </a:r>
          </a:p>
          <a:p>
            <a:pPr lvl="4"/>
            <a:r>
              <a:rPr lang="ja-JP" altLang="en-US" noProof="0"/>
              <a:t>第 5 レベル</a:t>
            </a:r>
          </a:p>
        </p:txBody>
      </p:sp>
      <p:sp>
        <p:nvSpPr>
          <p:cNvPr id="362507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827" y="2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9" tIns="46115" rIns="92229" bIns="46115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Aft>
                <a:spcPct val="0"/>
              </a:spcAft>
              <a:buFontTx/>
              <a:buChar char="•"/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362508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41973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9" tIns="46115" rIns="92229" bIns="46115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Aft>
                <a:spcPct val="0"/>
              </a:spcAft>
              <a:buFontTx/>
              <a:buChar char="•"/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362509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827" y="9441973"/>
            <a:ext cx="2950375" cy="49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9" tIns="46115" rIns="92229" bIns="46115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Aft>
                <a:spcPct val="0"/>
              </a:spcAft>
              <a:buFontTx/>
              <a:buChar char="•"/>
              <a:defRPr kumimoji="0" sz="1000">
                <a:latin typeface="Tahom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0B690759-A892-4183-BAFA-C65763666524}" type="slidenum">
              <a:rPr lang="ja-JP" altLang="en-US"/>
              <a:pPr>
                <a:defRPr/>
              </a:pPr>
              <a:t>‹#›</a:t>
            </a:fld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83597964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1C735-BBD8-4BB6-BD99-6C6DF3A901C5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2082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A7B333-7B72-4671-A0BD-A5384259E659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64159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A7B333-7B72-4671-A0BD-A5384259E659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680823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C84E4-909C-4DA2-B466-18C94D348C9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C84E4-909C-4DA2-B466-18C94D348C9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17553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プレースホルダー 8">
            <a:extLst>
              <a:ext uri="{FF2B5EF4-FFF2-40B4-BE49-F238E27FC236}">
                <a16:creationId xmlns="" xmlns:a16="http://schemas.microsoft.com/office/drawing/2014/main" id="{C6882FDE-CCE8-0B49-B5F5-6F0181551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059" y="222115"/>
            <a:ext cx="10515600" cy="3205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sz="1200" b="1" i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pic>
        <p:nvPicPr>
          <p:cNvPr id="3" name="図 2">
            <a:extLst>
              <a:ext uri="{FF2B5EF4-FFF2-40B4-BE49-F238E27FC236}">
                <a16:creationId xmlns="" xmlns:a16="http://schemas.microsoft.com/office/drawing/2014/main" id="{88F8A56B-68CC-D149-9810-70924DF5A0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21418"/>
            <a:ext cx="9382916" cy="380095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=""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435" y="185340"/>
            <a:ext cx="2277668" cy="543020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34297"/>
            <a:ext cx="12192000" cy="44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017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21EF3B-8582-4A02-A82B-11DAB0CE9406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91997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2949F2-7E26-4CAF-9DAF-C53D5EBD1145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62066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AD5C01-C317-42F0-8838-81FAD2E0ABD9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756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896B0B-2409-4EB1-B3E6-C8D7C6278DB5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78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4FD83E-7E28-4829-9B08-D51B24984895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1384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D68E1B-C62F-44BA-BE96-B3D3A04D6E8E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5915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A7B333-7B72-4671-A0BD-A5384259E659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19676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25E394-83B2-4F98-A54A-36ACC2187789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40556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3A7B333-7B72-4671-A0BD-A5384259E659}" type="slidenum">
              <a:rPr lang="ja-JP" altLang="en-US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11859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9" r:id="rId1"/>
    <p:sldLayoutId id="2147483960" r:id="rId2"/>
    <p:sldLayoutId id="2147483961" r:id="rId3"/>
    <p:sldLayoutId id="2147483962" r:id="rId4"/>
    <p:sldLayoutId id="2147483963" r:id="rId5"/>
    <p:sldLayoutId id="2147483964" r:id="rId6"/>
    <p:sldLayoutId id="2147483965" r:id="rId7"/>
    <p:sldLayoutId id="2147483966" r:id="rId8"/>
    <p:sldLayoutId id="2147483967" r:id="rId9"/>
    <p:sldLayoutId id="2147483968" r:id="rId10"/>
    <p:sldLayoutId id="2147483969" r:id="rId11"/>
    <p:sldLayoutId id="2147483736" r:id="rId12"/>
    <p:sldLayoutId id="2147483738" r:id="rId13"/>
    <p:sldLayoutId id="2147483971" r:id="rId1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="" xmlns:a16="http://schemas.microsoft.com/office/drawing/2014/main" id="{C20821F2-81FA-EC4A-B4DE-D11768CC99B8}"/>
              </a:ext>
            </a:extLst>
          </p:cNvPr>
          <p:cNvSpPr txBox="1"/>
          <p:nvPr/>
        </p:nvSpPr>
        <p:spPr>
          <a:xfrm>
            <a:off x="3278205" y="3931275"/>
            <a:ext cx="5635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人生を豊かにするお金の知恵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=""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174" y="1746050"/>
            <a:ext cx="5277347" cy="1258176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="" xmlns:a16="http://schemas.microsoft.com/office/drawing/2014/main" id="{0294D416-768E-2A47-9D7D-3FB4B8E396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0" y="3460518"/>
            <a:ext cx="5892800" cy="30480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="" xmlns:a16="http://schemas.microsoft.com/office/drawing/2014/main" id="{3FE9DE84-645A-9C4C-BDE6-F9B43218779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0" y="4743562"/>
            <a:ext cx="5892800" cy="29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00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4"/>
          <p:cNvSpPr txBox="1">
            <a:spLocks noChangeArrowheads="1"/>
          </p:cNvSpPr>
          <p:nvPr/>
        </p:nvSpPr>
        <p:spPr bwMode="auto">
          <a:xfrm>
            <a:off x="1636794" y="2164261"/>
            <a:ext cx="6553200" cy="42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ja-JP" altLang="en-US">
                <a:solidFill>
                  <a:srgbClr val="000000"/>
                </a:solidFill>
                <a:latin typeface="Calibri" panose="020F0502020204030204" pitchFamily="34" charset="0"/>
                <a:ea typeface="メイリオ" panose="020B0604030504040204" pitchFamily="50" charset="-128"/>
                <a:cs typeface="Times New Roman" panose="02020603050405020304" pitchFamily="18" charset="0"/>
              </a:rPr>
              <a:t>　　</a:t>
            </a:r>
            <a:endParaRPr lang="ja-JP" altLang="en-US" sz="1200"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" name="テキスト ボックス 3"/>
          <p:cNvSpPr txBox="1">
            <a:spLocks noChangeArrowheads="1"/>
          </p:cNvSpPr>
          <p:nvPr/>
        </p:nvSpPr>
        <p:spPr bwMode="auto">
          <a:xfrm>
            <a:off x="550399" y="2789787"/>
            <a:ext cx="9144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endParaRPr lang="en-US" altLang="ja-JP" sz="6000">
              <a:solidFill>
                <a:schemeClr val="tx1">
                  <a:lumMod val="85000"/>
                  <a:lumOff val="1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テキスト ボックス 3"/>
          <p:cNvSpPr txBox="1">
            <a:spLocks noChangeArrowheads="1"/>
          </p:cNvSpPr>
          <p:nvPr/>
        </p:nvSpPr>
        <p:spPr bwMode="auto">
          <a:xfrm>
            <a:off x="122189" y="2164261"/>
            <a:ext cx="9110472" cy="2074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家計管理</a:t>
            </a:r>
            <a:r>
              <a:rPr lang="ja-JP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（その</a:t>
            </a:r>
            <a:r>
              <a:rPr lang="en-US" altLang="ja-JP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3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～夢の実現に向けお金の管理方法を学ぼう～</a:t>
            </a:r>
            <a:endParaRPr lang="en-US" altLang="ja-JP" sz="2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940487" y="5169910"/>
            <a:ext cx="3473877" cy="151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日本</a:t>
            </a:r>
            <a:r>
              <a:rPr lang="en-US" altLang="ja-JP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FP</a:t>
            </a:r>
            <a:r>
              <a:rPr lang="ja-JP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協会</a:t>
            </a:r>
            <a:endParaRPr lang="en-US" altLang="ja-JP" sz="4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716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8814" y="91436"/>
            <a:ext cx="9144000" cy="583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50000"/>
              </a:spcBef>
              <a:buNone/>
              <a:defRPr/>
            </a:pPr>
            <a:r>
              <a:rPr lang="ja-JP" altLang="en-US" sz="2800">
                <a:latin typeface="Meiryo UI" panose="020B0604030504040204" pitchFamily="50" charset="-128"/>
                <a:ea typeface="Meiryo UI" panose="020B0604030504040204" pitchFamily="50" charset="-128"/>
              </a:rPr>
              <a:t>　この講義のポイント</a:t>
            </a:r>
            <a:r>
              <a:rPr lang="en-US" altLang="ja-JP" sz="280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endParaRPr lang="en-US" altLang="ja-JP" sz="1800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サブタイトル 2"/>
          <p:cNvSpPr txBox="1">
            <a:spLocks/>
          </p:cNvSpPr>
          <p:nvPr/>
        </p:nvSpPr>
        <p:spPr bwMode="auto">
          <a:xfrm>
            <a:off x="895782" y="1316736"/>
            <a:ext cx="8257032" cy="4963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100012" defTabSz="685800">
              <a:lnSpc>
                <a:spcPct val="110000"/>
              </a:lnSpc>
              <a:spcBef>
                <a:spcPts val="750"/>
              </a:spcBef>
              <a:spcAft>
                <a:spcPts val="1200"/>
              </a:spcAft>
              <a:buClr>
                <a:srgbClr val="2DA2BF"/>
              </a:buClr>
              <a:defRPr/>
            </a:pPr>
            <a:endParaRPr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0012" defTabSz="685800">
              <a:lnSpc>
                <a:spcPct val="110000"/>
              </a:lnSpc>
              <a:spcBef>
                <a:spcPts val="750"/>
              </a:spcBef>
              <a:spcAft>
                <a:spcPts val="1200"/>
              </a:spcAft>
              <a:buClr>
                <a:srgbClr val="2DA2BF"/>
              </a:buClr>
              <a:defRPr/>
            </a:pP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1.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4400" b="1" u="sng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収入と支出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把握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0012" defTabSz="685800">
              <a:lnSpc>
                <a:spcPct val="110000"/>
              </a:lnSpc>
              <a:spcBef>
                <a:spcPts val="750"/>
              </a:spcBef>
              <a:spcAft>
                <a:spcPts val="1200"/>
              </a:spcAft>
              <a:buClr>
                <a:srgbClr val="2DA2BF"/>
              </a:buClr>
              <a:defRPr/>
            </a:pP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0012" defTabSz="6858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2DA2BF"/>
              </a:buClr>
              <a:defRPr/>
            </a:pPr>
            <a:r>
              <a:rPr lang="en-US" altLang="ja-JP" sz="36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2.</a:t>
            </a:r>
            <a:r>
              <a:rPr lang="ja-JP" altLang="en-US" sz="36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4400" b="1" u="sng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貯蓄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の習慣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0012" defTabSz="6858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2DA2BF"/>
              </a:buClr>
              <a:defRPr/>
            </a:pP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0012" defTabSz="6858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2DA2BF"/>
              </a:buClr>
              <a:defRPr/>
            </a:pPr>
            <a:r>
              <a:rPr lang="en-US" altLang="ja-JP" sz="36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3.</a:t>
            </a:r>
            <a:r>
              <a:rPr lang="ja-JP" altLang="en-US" sz="36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4400" b="1" u="sng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資産と負債</a:t>
            </a:r>
            <a:endParaRPr lang="en-US" altLang="ja-JP" sz="2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0012" defTabSz="6858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2DA2BF"/>
              </a:buClr>
              <a:defRPr/>
            </a:pPr>
            <a:endParaRPr lang="en-US" altLang="ja-JP" sz="36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0012" defTabSz="6858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2DA2BF"/>
              </a:buClr>
              <a:defRPr/>
            </a:pPr>
            <a:endParaRPr lang="en-US" altLang="ja-JP" sz="2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0012" defTabSz="6858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2DA2BF"/>
              </a:buClr>
              <a:defRPr/>
            </a:pPr>
            <a:endParaRPr lang="en-US" altLang="ja-JP" sz="2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9065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127426" y="31932"/>
            <a:ext cx="9506712" cy="583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dirty="0"/>
              <a:t>　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収支管理はなぜ必要なの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でしょうか？</a:t>
            </a:r>
            <a:endParaRPr lang="en-US" altLang="ja-JP" sz="2800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サブタイトル 2"/>
          <p:cNvSpPr txBox="1">
            <a:spLocks/>
          </p:cNvSpPr>
          <p:nvPr/>
        </p:nvSpPr>
        <p:spPr bwMode="auto">
          <a:xfrm>
            <a:off x="1021080" y="1268414"/>
            <a:ext cx="8095488" cy="482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100012" defTabSz="685800">
              <a:lnSpc>
                <a:spcPct val="110000"/>
              </a:lnSpc>
              <a:spcBef>
                <a:spcPts val="750"/>
              </a:spcBef>
              <a:spcAft>
                <a:spcPts val="1200"/>
              </a:spcAft>
              <a:buClr>
                <a:srgbClr val="2DA2BF"/>
              </a:buClr>
              <a:defRPr/>
            </a:pP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1.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生活の</a:t>
            </a:r>
            <a:r>
              <a:rPr lang="ja-JP" altLang="en-US" sz="4400" b="1" u="sng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経済的基盤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の確保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0012" defTabSz="6858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2DA2BF"/>
              </a:buClr>
              <a:defRPr/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収入を把握し、支出を管理する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0012" defTabSz="6858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2DA2BF"/>
              </a:buClr>
              <a:defRPr/>
            </a:pPr>
            <a:r>
              <a:rPr lang="en-US" altLang="ja-JP" sz="36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2.</a:t>
            </a:r>
            <a:r>
              <a:rPr lang="ja-JP" altLang="en-US" sz="36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4400" b="1" u="sng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収支</a:t>
            </a:r>
            <a:r>
              <a:rPr lang="ja-JP" altLang="en-US" sz="24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の改善</a:t>
            </a:r>
            <a:endParaRPr lang="en-US" altLang="ja-JP" sz="2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0012" defTabSz="6858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2DA2BF"/>
              </a:buClr>
              <a:defRPr/>
            </a:pPr>
            <a:r>
              <a:rPr lang="ja-JP" altLang="en-US" sz="28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ja-JP" altLang="en-US" sz="28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支出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を減らす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、②収入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を増やす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、③貯蓄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や運用を行う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0012" defTabSz="6858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2DA2BF"/>
              </a:buClr>
              <a:defRPr/>
            </a:pPr>
            <a:r>
              <a:rPr lang="en-US" altLang="ja-JP" sz="36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3.</a:t>
            </a:r>
            <a:r>
              <a:rPr lang="ja-JP" altLang="en-US" sz="36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4400" b="1" u="sng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家計簿アプリ</a:t>
            </a:r>
            <a:r>
              <a:rPr lang="ja-JP" altLang="en-US" sz="24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等の活用</a:t>
            </a:r>
            <a:endParaRPr lang="en-US" altLang="ja-JP" sz="2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0012" defTabSz="6858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2DA2BF"/>
              </a:buClr>
              <a:defRPr/>
            </a:pPr>
            <a:r>
              <a:rPr lang="ja-JP" altLang="en-US" sz="28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ja-JP" altLang="en-US" sz="24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ムダ使いを防ぎ、お金の流れを把握する</a:t>
            </a:r>
            <a:endParaRPr lang="en-US" altLang="ja-JP" sz="2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二等辺三角形 3"/>
          <p:cNvSpPr/>
          <p:nvPr/>
        </p:nvSpPr>
        <p:spPr>
          <a:xfrm rot="5400000">
            <a:off x="1378127" y="2495012"/>
            <a:ext cx="505095" cy="2525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二等辺三角形 4"/>
          <p:cNvSpPr/>
          <p:nvPr/>
        </p:nvSpPr>
        <p:spPr>
          <a:xfrm rot="5400000">
            <a:off x="1378126" y="4018730"/>
            <a:ext cx="505095" cy="2525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二等辺三角形 5"/>
          <p:cNvSpPr/>
          <p:nvPr/>
        </p:nvSpPr>
        <p:spPr>
          <a:xfrm rot="5400000">
            <a:off x="1378126" y="5394968"/>
            <a:ext cx="505095" cy="2525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6700" y="4620450"/>
            <a:ext cx="1153341" cy="1153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466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357416" y="939480"/>
            <a:ext cx="8346295" cy="850391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給与明細から</a:t>
            </a:r>
            <a:r>
              <a:rPr lang="ja-JP" altLang="en-US" sz="40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「</a:t>
            </a:r>
            <a:r>
              <a:rPr lang="ja-JP" altLang="en-US" sz="4000" b="1" u="sng" kern="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手取り収入</a:t>
            </a:r>
            <a:r>
              <a:rPr lang="ja-JP" altLang="en-US" sz="40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」</a:t>
            </a:r>
            <a:r>
              <a:rPr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（可処分所得）を把握し、</a:t>
            </a:r>
            <a:endParaRPr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その範囲内で生活するのが基本</a:t>
            </a: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527070" y="5481358"/>
            <a:ext cx="8089881" cy="112061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/>
          <a:lstStyle/>
          <a:p>
            <a:pPr marL="0" lvl="1" algn="ctr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総支給額 </a:t>
            </a:r>
            <a:r>
              <a:rPr lang="en-US" altLang="ja-JP" sz="2400" b="1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–</a:t>
            </a:r>
            <a:r>
              <a:rPr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 （社会保険料</a:t>
            </a:r>
            <a:r>
              <a:rPr lang="en-US" altLang="ja-JP" sz="2400" b="1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+ </a:t>
            </a:r>
            <a:r>
              <a:rPr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税金） </a:t>
            </a:r>
            <a:r>
              <a:rPr lang="en-US" altLang="ja-JP" sz="2400" b="1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=</a:t>
            </a:r>
            <a:r>
              <a:rPr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 </a:t>
            </a:r>
            <a:r>
              <a:rPr lang="ja-JP" altLang="en-US" sz="2400" b="1" u="sng" kern="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手取り収入</a:t>
            </a:r>
            <a:endParaRPr lang="en-US" altLang="ja-JP" sz="2400" b="1" u="sng" kern="0" dirty="0">
              <a:solidFill>
                <a:srgbClr val="C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  <a:p>
            <a:pPr marL="0" lvl="1" algn="ctr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ja-JP" sz="2400" b="1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218,000 – (31,278</a:t>
            </a:r>
            <a:r>
              <a:rPr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 </a:t>
            </a:r>
            <a:r>
              <a:rPr lang="en-US" altLang="ja-JP" sz="2400" b="1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+ 12,200)  </a:t>
            </a:r>
            <a:r>
              <a:rPr lang="en-US" altLang="ja-JP" sz="20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=</a:t>
            </a:r>
            <a:r>
              <a:rPr lang="en-US" altLang="ja-JP" sz="3600" b="1" u="sng" kern="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174,522</a:t>
            </a:r>
            <a:r>
              <a:rPr lang="ja-JP" altLang="en-US" sz="3600" b="1" u="sng" kern="0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円</a:t>
            </a:r>
            <a:endParaRPr lang="en-US" altLang="ja-JP" sz="3600" kern="0" dirty="0"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  <a:p>
            <a:pPr marL="0" lvl="1" algn="just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defRPr/>
            </a:pPr>
            <a:endParaRPr lang="en-US" altLang="ja-JP" sz="2800" kern="0" dirty="0"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  <a:p>
            <a:pPr marL="0" lvl="1" algn="just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defRPr/>
            </a:pPr>
            <a:endParaRPr lang="en-US" altLang="ja-JP" sz="2800" kern="0" dirty="0"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  <a:p>
            <a:pPr marL="0" lvl="1" algn="just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defRPr/>
            </a:pPr>
            <a:endParaRPr lang="en-US" altLang="ja-JP" sz="2800" kern="0" dirty="0"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  <a:p>
            <a:pPr marL="0" lvl="1" algn="just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defRPr/>
            </a:pPr>
            <a:endParaRPr lang="en-US" altLang="ja-JP" sz="2800" kern="0" dirty="0"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  <a:p>
            <a:pPr marL="457200" indent="-457200" algn="just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l"/>
              <a:defRPr/>
            </a:pPr>
            <a:endParaRPr lang="ja-JP" altLang="en-US" sz="2800" kern="0" dirty="0"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8149619"/>
              </p:ext>
            </p:extLst>
          </p:nvPr>
        </p:nvGraphicFramePr>
        <p:xfrm>
          <a:off x="527070" y="2281777"/>
          <a:ext cx="8089880" cy="3098547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474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0377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0377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0377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90377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33123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支給</a:t>
                      </a:r>
                    </a:p>
                  </a:txBody>
                  <a:tcPr vert="eaVert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7313" lvl="0" indent="0" algn="ctr"/>
                      <a:r>
                        <a:rPr kumimoji="1" lang="ja-JP" altLang="en-US" sz="20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基本給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7313" lvl="0" indent="0" algn="ctr"/>
                      <a:r>
                        <a:rPr kumimoji="1" lang="ja-JP" altLang="en-US" sz="20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時間外手当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通勤手当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支給額計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7239">
                <a:tc vMerge="1">
                  <a:txBody>
                    <a:bodyPr/>
                    <a:lstStyle/>
                    <a:p>
                      <a:pPr algn="l"/>
                      <a:endParaRPr kumimoji="1" lang="ja-JP" altLang="en-US" sz="20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7313" lvl="0" indent="0" algn="ctr"/>
                      <a:r>
                        <a:rPr kumimoji="1" lang="en-US" altLang="ja-JP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200,000</a:t>
                      </a:r>
                      <a:endParaRPr kumimoji="1" lang="ja-JP" altLang="en-US" sz="20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7313" lvl="0" indent="0" algn="ctr"/>
                      <a:r>
                        <a:rPr kumimoji="1" lang="en-US" altLang="ja-JP" sz="20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8,000</a:t>
                      </a:r>
                      <a:endParaRPr kumimoji="1" lang="ja-JP" altLang="en-US" sz="2000" b="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10,000</a:t>
                      </a:r>
                      <a:endParaRPr kumimoji="1" lang="ja-JP" altLang="en-US" sz="20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218,000</a:t>
                      </a:r>
                      <a:endParaRPr kumimoji="1" lang="ja-JP" altLang="en-US" sz="20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8281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控除</a:t>
                      </a:r>
                      <a:endParaRPr kumimoji="1" lang="ja-JP" altLang="en-US" sz="20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vert="ea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雇用保険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健康保険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厚生年金保険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社会保険料計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8673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0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vert="eaVert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1,090</a:t>
                      </a:r>
                      <a:endParaRPr kumimoji="1" lang="ja-JP" altLang="en-US" sz="20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10,967</a:t>
                      </a:r>
                      <a:endParaRPr kumimoji="1" lang="ja-JP" altLang="en-US" sz="2000" b="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19,221</a:t>
                      </a:r>
                      <a:endParaRPr kumimoji="1" lang="ja-JP" altLang="en-US" sz="2000" b="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31,278</a:t>
                      </a:r>
                      <a:endParaRPr kumimoji="1" lang="ja-JP" altLang="en-US" sz="2000" b="1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3123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vert="eaVert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所得税</a:t>
                      </a:r>
                      <a:endParaRPr kumimoji="1" lang="en-US" altLang="ja-JP" sz="2000" b="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住民税</a:t>
                      </a:r>
                      <a:endParaRPr kumimoji="1" lang="en-US" altLang="ja-JP" sz="2000" b="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介護保険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税額計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8810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5,000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7,200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ー</a:t>
                      </a:r>
                      <a:endParaRPr kumimoji="1" lang="en-US" altLang="ja-JP" sz="2000" b="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12,200</a:t>
                      </a:r>
                      <a:endParaRPr kumimoji="1" lang="ja-JP" altLang="en-US" sz="20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5" name="タイトル 1"/>
          <p:cNvSpPr txBox="1">
            <a:spLocks/>
          </p:cNvSpPr>
          <p:nvPr/>
        </p:nvSpPr>
        <p:spPr>
          <a:xfrm>
            <a:off x="7342632" y="1890906"/>
            <a:ext cx="1360751" cy="327646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400" b="1" kern="0" smtClean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（単位</a:t>
            </a:r>
            <a:r>
              <a:rPr lang="ja-JP" altLang="en-US" sz="1400" b="1" kern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：</a:t>
            </a:r>
            <a:r>
              <a:rPr lang="ja-JP" altLang="en-US" sz="1400" b="1" kern="0" smtClean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円）</a:t>
            </a:r>
            <a:endParaRPr lang="ja-JP" altLang="en-US" sz="1400" b="1" kern="0" dirty="0"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448693" y="1963238"/>
            <a:ext cx="1885023" cy="318539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6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（給与明細の例）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225552" y="103356"/>
            <a:ext cx="9144000" cy="583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　支給額と手取り収入の違いを知っておきましょう</a:t>
            </a:r>
            <a:endParaRPr lang="en-US" altLang="ja-JP" sz="2800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/>
          </p:nvPr>
        </p:nvGraphicFramePr>
        <p:xfrm>
          <a:off x="6713669" y="2281778"/>
          <a:ext cx="1907176" cy="3098546"/>
        </p:xfrm>
        <a:graphic>
          <a:graphicData uri="http://schemas.openxmlformats.org/drawingml/2006/table">
            <a:tbl>
              <a:tblPr/>
              <a:tblGrid>
                <a:gridCol w="19071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09854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76200" cmpd="sng">
                      <a:solidFill>
                        <a:srgbClr val="C00000"/>
                      </a:solidFill>
                      <a:prstDash val="solid"/>
                    </a:lnL>
                    <a:lnR w="76200" cmpd="sng">
                      <a:solidFill>
                        <a:srgbClr val="C00000"/>
                      </a:solidFill>
                      <a:prstDash val="solid"/>
                    </a:lnR>
                    <a:lnT w="76200" cmpd="sng">
                      <a:solidFill>
                        <a:srgbClr val="C00000"/>
                      </a:solidFill>
                      <a:prstDash val="solid"/>
                    </a:lnT>
                    <a:lnB w="76200" cmpd="sng">
                      <a:solidFill>
                        <a:srgbClr val="C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9" name="楕円 8"/>
          <p:cNvSpPr/>
          <p:nvPr/>
        </p:nvSpPr>
        <p:spPr>
          <a:xfrm>
            <a:off x="448694" y="2418735"/>
            <a:ext cx="564158" cy="840659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楕円 9"/>
          <p:cNvSpPr/>
          <p:nvPr/>
        </p:nvSpPr>
        <p:spPr>
          <a:xfrm>
            <a:off x="448694" y="3890075"/>
            <a:ext cx="564158" cy="929898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852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/>
      <p:bldP spid="9" grpId="0" animBg="1"/>
      <p:bldP spid="9" grpId="1" animBg="1"/>
      <p:bldP spid="10" grpId="0" animBg="1"/>
      <p:bldP spid="1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>
            <a:spLocks noChangeArrowheads="1"/>
          </p:cNvSpPr>
          <p:nvPr/>
        </p:nvSpPr>
        <p:spPr bwMode="auto">
          <a:xfrm>
            <a:off x="-72280" y="26983"/>
            <a:ext cx="9144000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1" hangingPunct="1"/>
            <a:r>
              <a:rPr lang="ja-JP" altLang="en-US" sz="3200" dirty="0"/>
              <a:t>　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　平均的な生活費はどの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くらいでしょうか？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3200" dirty="0"/>
              <a:t>　</a:t>
            </a: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8988211"/>
              </p:ext>
            </p:extLst>
          </p:nvPr>
        </p:nvGraphicFramePr>
        <p:xfrm>
          <a:off x="396494" y="996696"/>
          <a:ext cx="8220456" cy="2495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045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8961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4400" b="1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生活費</a:t>
                      </a:r>
                      <a:r>
                        <a:rPr lang="ja-JP" altLang="en-US" sz="2800" b="1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の主な項目</a:t>
                      </a:r>
                      <a:endParaRPr lang="en-US" altLang="ja-JP" sz="2800" b="1">
                        <a:solidFill>
                          <a:prstClr val="black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998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b="1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食費、住居費、光熱水道費、車両費、</a:t>
                      </a:r>
                      <a:endParaRPr lang="en-US" altLang="ja-JP" sz="2800" b="1">
                        <a:solidFill>
                          <a:prstClr val="black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b="1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通信費、教養娯楽費</a:t>
                      </a:r>
                      <a:r>
                        <a:rPr lang="ja-JP" altLang="en-US" sz="2000" b="1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など</a:t>
                      </a:r>
                      <a:endParaRPr lang="en-US" altLang="ja-JP" sz="2000" b="1">
                        <a:solidFill>
                          <a:prstClr val="black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341899"/>
              </p:ext>
            </p:extLst>
          </p:nvPr>
        </p:nvGraphicFramePr>
        <p:xfrm>
          <a:off x="396494" y="3694177"/>
          <a:ext cx="8220456" cy="2496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045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8644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4000" b="1" dirty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世帯構成別生活費</a:t>
                      </a:r>
                      <a:endParaRPr lang="en-US" altLang="ja-JP" sz="1800" b="1" dirty="0">
                        <a:solidFill>
                          <a:prstClr val="black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31904">
                <a:tc>
                  <a:txBody>
                    <a:bodyPr/>
                    <a:lstStyle/>
                    <a:p>
                      <a:pPr marL="0" algn="l" defTabSz="68580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>
                          <a:srgbClr val="2DA2BF"/>
                        </a:buClr>
                        <a:defRPr/>
                      </a:pPr>
                      <a:r>
                        <a:rPr lang="ja-JP" altLang="en-US" sz="3600" b="1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単身</a:t>
                      </a:r>
                      <a:r>
                        <a:rPr lang="ja-JP" altLang="en-US" sz="2800" b="1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世帯</a:t>
                      </a:r>
                      <a:r>
                        <a:rPr lang="ja-JP" altLang="en-US" sz="2400" b="1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en-US" altLang="ja-JP" sz="2400" b="1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</a:t>
                      </a:r>
                      <a:r>
                        <a:rPr lang="ja-JP" altLang="en-US" sz="2400" b="1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歳未満）</a:t>
                      </a:r>
                      <a:r>
                        <a:rPr lang="ja-JP" altLang="en-US" sz="2800" b="1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ja-JP" altLang="en-US" sz="4000" b="1" u="sng">
                          <a:solidFill>
                            <a:srgbClr val="C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約</a:t>
                      </a:r>
                      <a:r>
                        <a:rPr lang="en-US" altLang="ja-JP" sz="4000" b="1" u="sng">
                          <a:solidFill>
                            <a:srgbClr val="C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  <a:r>
                        <a:rPr lang="ja-JP" altLang="en-US" sz="4000" b="1" u="sng">
                          <a:solidFill>
                            <a:srgbClr val="C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  <a:endParaRPr lang="en-US" altLang="ja-JP" sz="4000" b="1" u="sng">
                        <a:solidFill>
                          <a:srgbClr val="C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algn="l" defTabSz="68580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>
                          <a:srgbClr val="2DA2BF"/>
                        </a:buClr>
                        <a:defRPr/>
                      </a:pPr>
                      <a:r>
                        <a:rPr lang="en-US" altLang="ja-JP" sz="3600" b="1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3600" b="1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</a:t>
                      </a:r>
                      <a:r>
                        <a:rPr lang="ja-JP" altLang="en-US" sz="2800" b="1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以上世帯：</a:t>
                      </a:r>
                      <a:r>
                        <a:rPr lang="ja-JP" altLang="en-US" sz="4000" b="1" u="sng">
                          <a:solidFill>
                            <a:srgbClr val="C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約</a:t>
                      </a:r>
                      <a:r>
                        <a:rPr lang="en-US" altLang="ja-JP" sz="4000" b="1" u="sng">
                          <a:solidFill>
                            <a:srgbClr val="C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</a:t>
                      </a:r>
                      <a:r>
                        <a:rPr lang="ja-JP" altLang="en-US" sz="4000" b="1" u="sng">
                          <a:solidFill>
                            <a:srgbClr val="C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</a:t>
                      </a:r>
                      <a:endParaRPr lang="en-US" altLang="ja-JP" sz="4000" b="1" u="sng">
                        <a:solidFill>
                          <a:srgbClr val="C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8544" y="2185417"/>
            <a:ext cx="1697634" cy="1389888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8545" y="1007176"/>
            <a:ext cx="1732353" cy="1178241"/>
          </a:xfrm>
          <a:prstGeom prst="rect">
            <a:avLst/>
          </a:prstGeom>
        </p:spPr>
      </p:pic>
      <p:sp>
        <p:nvSpPr>
          <p:cNvPr id="7" name="タイトル 1"/>
          <p:cNvSpPr txBox="1">
            <a:spLocks/>
          </p:cNvSpPr>
          <p:nvPr/>
        </p:nvSpPr>
        <p:spPr>
          <a:xfrm>
            <a:off x="396495" y="6309361"/>
            <a:ext cx="8580120" cy="338327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4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(</a:t>
            </a:r>
            <a:r>
              <a:rPr lang="ja-JP" altLang="en-US" sz="14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出所）総務省「</a:t>
            </a:r>
            <a:r>
              <a:rPr lang="en-US" altLang="ja-JP" sz="14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2019</a:t>
            </a:r>
            <a:r>
              <a:rPr lang="ja-JP" altLang="en-US" sz="14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年家計調査</a:t>
            </a:r>
            <a:r>
              <a:rPr lang="en-US" altLang="ja-JP" sz="14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[</a:t>
            </a:r>
            <a:r>
              <a:rPr lang="ja-JP" altLang="en-US" sz="14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家計収支編</a:t>
            </a:r>
            <a:r>
              <a:rPr lang="en-US" altLang="ja-JP" sz="14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]</a:t>
            </a:r>
            <a:r>
              <a:rPr lang="ja-JP" altLang="en-US" sz="1400" kern="0" dirty="0">
                <a:latin typeface="Meiryo UI" panose="020B0604030504040204" pitchFamily="50" charset="-128"/>
                <a:ea typeface="Meiryo UI" panose="020B0604030504040204" pitchFamily="50" charset="-128"/>
                <a:cs typeface="+mj-cs"/>
              </a:rPr>
              <a:t>」</a:t>
            </a:r>
            <a:endParaRPr lang="ja-JP" altLang="en-US" sz="1400" u="sng" kern="0" dirty="0"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91299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170688" y="73860"/>
            <a:ext cx="9144000" cy="583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dirty="0"/>
              <a:t>　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支出を管理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する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ポイント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は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何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でしょうか？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サブタイトル 2"/>
          <p:cNvSpPr txBox="1">
            <a:spLocks/>
          </p:cNvSpPr>
          <p:nvPr/>
        </p:nvSpPr>
        <p:spPr bwMode="auto">
          <a:xfrm>
            <a:off x="298704" y="1033273"/>
            <a:ext cx="8229600" cy="2554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100012" defTabSz="685800">
              <a:lnSpc>
                <a:spcPct val="110000"/>
              </a:lnSpc>
              <a:spcBef>
                <a:spcPts val="750"/>
              </a:spcBef>
              <a:spcAft>
                <a:spcPts val="1200"/>
              </a:spcAft>
              <a:buClr>
                <a:srgbClr val="2DA2BF"/>
              </a:buClr>
              <a:defRPr/>
            </a:pPr>
            <a:r>
              <a:rPr lang="en-US" altLang="ja-JP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1.</a:t>
            </a: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4000" b="1" u="sng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ニーズ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と</a:t>
            </a:r>
            <a:r>
              <a:rPr lang="ja-JP" altLang="en-US" sz="4000" b="1" u="sng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ウォンツ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を区別する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 　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必要なもの・こと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400" b="1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Needs</a:t>
            </a:r>
            <a:r>
              <a:rPr lang="ja-JP" altLang="en-US" sz="2400" b="1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：ニーズ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 　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欲しいもの・やりたいこと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400" b="1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Wants</a:t>
            </a:r>
            <a:r>
              <a:rPr lang="ja-JP" altLang="en-US" sz="2400" b="1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：ウォンツ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二等辺三角形 3"/>
          <p:cNvSpPr/>
          <p:nvPr/>
        </p:nvSpPr>
        <p:spPr>
          <a:xfrm rot="5400000">
            <a:off x="500710" y="2391705"/>
            <a:ext cx="431997" cy="182886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4212" y="1990432"/>
            <a:ext cx="1515823" cy="1457522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7408825" y="3379677"/>
            <a:ext cx="1506583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/>
              <a:t>＜</a:t>
            </a:r>
            <a:r>
              <a:rPr lang="ja-JP" altLang="en-US" sz="1600" b="1">
                <a:latin typeface="Meiryo UI" panose="020B0604030504040204" pitchFamily="50" charset="-128"/>
                <a:ea typeface="Meiryo UI" panose="020B0604030504040204" pitchFamily="50" charset="-128"/>
              </a:rPr>
              <a:t>ウォンツ</a:t>
            </a:r>
            <a:r>
              <a:rPr lang="ja-JP" altLang="en-US" sz="1600"/>
              <a:t>＞</a:t>
            </a:r>
          </a:p>
        </p:txBody>
      </p:sp>
      <p:sp>
        <p:nvSpPr>
          <p:cNvPr id="7" name="サブタイトル 2"/>
          <p:cNvSpPr txBox="1">
            <a:spLocks/>
          </p:cNvSpPr>
          <p:nvPr/>
        </p:nvSpPr>
        <p:spPr bwMode="auto">
          <a:xfrm>
            <a:off x="357487" y="3890404"/>
            <a:ext cx="8229600" cy="2568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100012" defTabSz="6858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2DA2BF"/>
              </a:buClr>
              <a:defRPr/>
            </a:pPr>
            <a:r>
              <a:rPr lang="en-US" altLang="ja-JP" sz="4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2.</a:t>
            </a:r>
            <a:r>
              <a:rPr lang="ja-JP" altLang="en-US" sz="4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4000" b="1" u="sng" dirty="0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固定費</a:t>
            </a:r>
            <a:r>
              <a:rPr lang="ja-JP" altLang="en-US" sz="28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を圧縮</a:t>
            </a:r>
            <a:r>
              <a:rPr lang="ja-JP" altLang="en-US" sz="28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する</a:t>
            </a:r>
            <a:endParaRPr lang="en-US" altLang="ja-JP" sz="28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0012" defTabSz="6858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2DA2BF"/>
              </a:buClr>
              <a:defRPr/>
            </a:pPr>
            <a:r>
              <a:rPr lang="en-US" altLang="ja-JP" sz="28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固定費：</a:t>
            </a:r>
            <a:r>
              <a:rPr lang="ja-JP" altLang="en-US" sz="28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住居費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ja-JP" altLang="en-US" sz="28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通信費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ja-JP" altLang="en-US" sz="28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保険料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ja-JP" altLang="en-US" sz="28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駐車場代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など</a:t>
            </a:r>
            <a:endParaRPr lang="en-US" altLang="ja-JP" sz="14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00012" defTabSz="6858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2DA2BF"/>
              </a:buClr>
              <a:defRPr/>
            </a:pPr>
            <a:r>
              <a:rPr lang="ja-JP" altLang="en-US" sz="28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変動費：食費、被服費、交際費、娯楽費 </a:t>
            </a:r>
            <a:r>
              <a: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など</a:t>
            </a:r>
            <a:endParaRPr lang="en-US" altLang="ja-JP" sz="12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408" y="1990433"/>
            <a:ext cx="1123080" cy="1322504"/>
          </a:xfrm>
          <a:prstGeom prst="rect">
            <a:avLst/>
          </a:prstGeom>
        </p:spPr>
      </p:pic>
      <p:sp>
        <p:nvSpPr>
          <p:cNvPr id="9" name="テキスト ボックス 8"/>
          <p:cNvSpPr txBox="1"/>
          <p:nvPr/>
        </p:nvSpPr>
        <p:spPr>
          <a:xfrm>
            <a:off x="5980657" y="3379677"/>
            <a:ext cx="1506583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/>
              <a:t>＜</a:t>
            </a:r>
            <a:r>
              <a:rPr lang="ja-JP" altLang="en-US" sz="1600" b="1">
                <a:latin typeface="Meiryo UI" panose="020B0604030504040204" pitchFamily="50" charset="-128"/>
                <a:ea typeface="Meiryo UI" panose="020B0604030504040204" pitchFamily="50" charset="-128"/>
              </a:rPr>
              <a:t>ニーズ</a:t>
            </a:r>
            <a:r>
              <a:rPr lang="ja-JP" altLang="en-US" sz="1600" b="1"/>
              <a:t>＞</a:t>
            </a:r>
          </a:p>
        </p:txBody>
      </p:sp>
      <p:sp>
        <p:nvSpPr>
          <p:cNvPr id="10" name="二等辺三角形 9"/>
          <p:cNvSpPr/>
          <p:nvPr/>
        </p:nvSpPr>
        <p:spPr>
          <a:xfrm rot="5400000">
            <a:off x="500710" y="3046380"/>
            <a:ext cx="431997" cy="182886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雲形吹き出し 10"/>
          <p:cNvSpPr/>
          <p:nvPr/>
        </p:nvSpPr>
        <p:spPr>
          <a:xfrm>
            <a:off x="4742689" y="4080311"/>
            <a:ext cx="3958860" cy="840993"/>
          </a:xfrm>
          <a:prstGeom prst="cloudCallout">
            <a:avLst>
              <a:gd name="adj1" fmla="val -20466"/>
              <a:gd name="adj2" fmla="val 5938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7787148" y="4395019"/>
            <a:ext cx="374968" cy="265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133683" y="4214299"/>
            <a:ext cx="3567866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「</a:t>
            </a:r>
            <a:r>
              <a:rPr kumimoji="1" lang="ja-JP" altLang="en-US" sz="2400" b="1" dirty="0" smtClean="0">
                <a:solidFill>
                  <a:srgbClr val="C00000"/>
                </a:solidFill>
              </a:rPr>
              <a:t>サブスク</a:t>
            </a:r>
            <a:r>
              <a:rPr kumimoji="1" lang="ja-JP" altLang="en-US" sz="2400" dirty="0" smtClean="0"/>
              <a:t>」代も固定費！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161039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170688" y="73860"/>
            <a:ext cx="9144000" cy="583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　自己投資について考えましょう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二等辺三角形 9"/>
          <p:cNvSpPr/>
          <p:nvPr/>
        </p:nvSpPr>
        <p:spPr>
          <a:xfrm rot="5400000">
            <a:off x="4790250" y="2900355"/>
            <a:ext cx="1000684" cy="30196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005" y="2284390"/>
            <a:ext cx="1667528" cy="1667528"/>
          </a:xfrm>
          <a:prstGeom prst="rect">
            <a:avLst/>
          </a:prstGeom>
        </p:spPr>
      </p:pic>
      <p:sp>
        <p:nvSpPr>
          <p:cNvPr id="13" name="タイトル 1"/>
          <p:cNvSpPr txBox="1">
            <a:spLocks/>
          </p:cNvSpPr>
          <p:nvPr/>
        </p:nvSpPr>
        <p:spPr>
          <a:xfrm>
            <a:off x="-1004806" y="824828"/>
            <a:ext cx="5904846" cy="1291794"/>
          </a:xfrm>
          <a:prstGeom prst="rect">
            <a:avLst/>
          </a:prstGeom>
        </p:spPr>
        <p:txBody>
          <a:bodyPr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ja-JP" altLang="en-US" sz="3200" dirty="0">
                <a:latin typeface="+mj-ea"/>
              </a:rPr>
              <a:t>　</a:t>
            </a:r>
            <a:r>
              <a:rPr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自己投資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とは</a:t>
            </a: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20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820" y="1171732"/>
            <a:ext cx="2650721" cy="2650721"/>
          </a:xfrm>
          <a:prstGeom prst="rect">
            <a:avLst/>
          </a:prstGeom>
        </p:spPr>
      </p:pic>
      <p:sp>
        <p:nvSpPr>
          <p:cNvPr id="15" name="ホームベース 14"/>
          <p:cNvSpPr/>
          <p:nvPr/>
        </p:nvSpPr>
        <p:spPr>
          <a:xfrm>
            <a:off x="234214" y="5268334"/>
            <a:ext cx="8382736" cy="896111"/>
          </a:xfrm>
          <a:prstGeom prst="homePlat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b="1" dirty="0">
                <a:solidFill>
                  <a:schemeClr val="tx1"/>
                </a:solidFill>
              </a:rPr>
              <a:t>　 </a:t>
            </a:r>
            <a:r>
              <a:rPr lang="ja-JP" altLang="en-US" sz="2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自己投資は将来の「収入」の増加が期待できます</a:t>
            </a:r>
            <a:endParaRPr lang="ja-JP" altLang="en-US" sz="2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688" y="4785151"/>
            <a:ext cx="1115568" cy="1225296"/>
          </a:xfrm>
          <a:prstGeom prst="rect">
            <a:avLst/>
          </a:prstGeom>
        </p:spPr>
      </p:pic>
      <p:sp>
        <p:nvSpPr>
          <p:cNvPr id="17" name="テキスト ボックス 16"/>
          <p:cNvSpPr txBox="1"/>
          <p:nvPr/>
        </p:nvSpPr>
        <p:spPr>
          <a:xfrm>
            <a:off x="1830921" y="4097646"/>
            <a:ext cx="1506583" cy="358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/>
              <a:t>＜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学費</a:t>
            </a:r>
            <a:r>
              <a:rPr lang="ja-JP" altLang="en-US" sz="1600" b="1" dirty="0"/>
              <a:t>＞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435345" y="4082963"/>
            <a:ext cx="1865971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/>
              <a:t>＜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将来への投資</a:t>
            </a:r>
            <a:r>
              <a:rPr lang="ja-JP" altLang="en-US" sz="1600" b="1" dirty="0"/>
              <a:t>＞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2180" y="2237418"/>
            <a:ext cx="17145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696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  <p:bldP spid="17" grpId="0"/>
      <p:bldP spid="18" grpId="0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20790</TotalTime>
  <Words>208</Words>
  <Application>Microsoft Office PowerPoint</Application>
  <PresentationFormat>ワイド画面</PresentationFormat>
  <Paragraphs>79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20" baseType="lpstr">
      <vt:lpstr>HGP創英角ｺﾞｼｯｸUB</vt:lpstr>
      <vt:lpstr>HG創英角ﾎﾟｯﾌﾟ体</vt:lpstr>
      <vt:lpstr>Meiryo UI</vt:lpstr>
      <vt:lpstr>ＭＳ Ｐゴシック</vt:lpstr>
      <vt:lpstr>ＭＳ Ｐ明朝</vt:lpstr>
      <vt:lpstr>メイリオ</vt:lpstr>
      <vt:lpstr>Arial</vt:lpstr>
      <vt:lpstr>Calibri</vt:lpstr>
      <vt:lpstr>Tahoma</vt:lpstr>
      <vt:lpstr>Times New Roman</vt:lpstr>
      <vt:lpstr>Wingdings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日本銀行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 of Japan</dc:title>
  <dc:creator>boj</dc:creator>
  <cp:lastModifiedBy>大山 剛史</cp:lastModifiedBy>
  <cp:revision>1370</cp:revision>
  <cp:lastPrinted>2021-10-13T05:03:18Z</cp:lastPrinted>
  <dcterms:created xsi:type="dcterms:W3CDTF">2002-10-08T16:15:58Z</dcterms:created>
  <dcterms:modified xsi:type="dcterms:W3CDTF">2021-10-13T05:25:10Z</dcterms:modified>
</cp:coreProperties>
</file>