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1"/>
  </p:sldMasterIdLst>
  <p:notesMasterIdLst>
    <p:notesMasterId r:id="rId10"/>
  </p:notesMasterIdLst>
  <p:handoutMasterIdLst>
    <p:handoutMasterId r:id="rId11"/>
  </p:handoutMasterIdLst>
  <p:sldIdLst>
    <p:sldId id="1104" r:id="rId2"/>
    <p:sldId id="1103" r:id="rId3"/>
    <p:sldId id="1101" r:id="rId4"/>
    <p:sldId id="1088" r:id="rId5"/>
    <p:sldId id="1105" r:id="rId6"/>
    <p:sldId id="1090" r:id="rId7"/>
    <p:sldId id="1091" r:id="rId8"/>
    <p:sldId id="1100" r:id="rId9"/>
  </p:sldIdLst>
  <p:sldSz cx="12192000" cy="6858000"/>
  <p:notesSz cx="6807200" cy="9939338"/>
  <p:defaultTextStyle>
    <a:defPPr>
      <a:defRPr lang="en-US"/>
    </a:defPPr>
    <a:lvl1pPr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FF"/>
    <a:srgbClr val="FECCE3"/>
    <a:srgbClr val="6699FF"/>
    <a:srgbClr val="0000FF"/>
    <a:srgbClr val="00FFFF"/>
    <a:srgbClr val="99CCFF"/>
    <a:srgbClr val="CC66FF"/>
    <a:srgbClr val="333399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8" autoAdjust="0"/>
    <p:restoredTop sz="94366" autoAdjust="0"/>
  </p:normalViewPr>
  <p:slideViewPr>
    <p:cSldViewPr snapToGrid="0">
      <p:cViewPr varScale="1">
        <p:scale>
          <a:sx n="62" d="100"/>
          <a:sy n="62" d="100"/>
        </p:scale>
        <p:origin x="90" y="246"/>
      </p:cViewPr>
      <p:guideLst>
        <p:guide orient="horz" pos="2160"/>
        <p:guide pos="5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notesViewPr>
    <p:cSldViewPr snapToGrid="0">
      <p:cViewPr varScale="1">
        <p:scale>
          <a:sx n="54" d="100"/>
          <a:sy n="54" d="100"/>
        </p:scale>
        <p:origin x="-1698" y="-78"/>
      </p:cViewPr>
      <p:guideLst>
        <p:guide orient="horz" pos="3130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7313" y="744538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6" y="4720987"/>
            <a:ext cx="4991091" cy="447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1C735-BBD8-4BB6-BD99-6C6DF3A901C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41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55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=""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5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2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8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=""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7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1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1EF3B-8582-4A02-A82B-11DAB0CE940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9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949F2-7E26-4CAF-9DAF-C53D5EBD114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06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D5C01-C317-42F0-8838-81FAD2E0ABD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7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96B0B-2409-4EB1-B3E6-C8D7C6278DB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8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FD83E-7E28-4829-9B08-D51B2498489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38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8E1B-C62F-44BA-BE96-B3D3A04D6E8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9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67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E394-83B2-4F98-A54A-36ACC218778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5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8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736" r:id="rId12"/>
    <p:sldLayoutId id="2147483738" r:id="rId13"/>
    <p:sldLayoutId id="2147483971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=""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=""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/>
          <p:cNvSpPr txBox="1">
            <a:spLocks noChangeArrowheads="1"/>
          </p:cNvSpPr>
          <p:nvPr/>
        </p:nvSpPr>
        <p:spPr bwMode="auto">
          <a:xfrm>
            <a:off x="1636794" y="2164261"/>
            <a:ext cx="65532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ja-JP" altLang="en-US" sz="120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550399" y="2789787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endParaRPr lang="en-US" altLang="ja-JP" sz="600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122189" y="2164261"/>
            <a:ext cx="9110472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家計管理</a:t>
            </a: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（その</a:t>
            </a:r>
            <a:r>
              <a:rPr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～夢の実現に向けお金の管理方法を学ぼう～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40487" y="5169910"/>
            <a:ext cx="3473877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lang="en-US" altLang="ja-JP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FP</a:t>
            </a:r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協会</a:t>
            </a:r>
            <a:endParaRPr lang="en-US" altLang="ja-JP" sz="4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71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814" y="91436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  <a:buNone/>
              <a:defRPr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　この講義のポイント</a:t>
            </a:r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895782" y="1316736"/>
            <a:ext cx="8257032" cy="496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収入と支出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把握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の習慣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資産と負債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3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06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27426" y="31932"/>
            <a:ext cx="9506712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収支管理はなぜ必要なの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でしょうか？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1021080" y="1268414"/>
            <a:ext cx="8095488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生活の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経済的基盤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の確保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収入を把握し、支出を管理する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収支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の改善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支出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を減らす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、②収入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を増やす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、③貯蓄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や運用を行う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家計簿アプリ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等の活用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ムダ使いを防ぎ、お金の流れを把握する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1378127" y="2495012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5400000">
            <a:off x="1378126" y="4018730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5400000">
            <a:off x="1378126" y="5394968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700" y="4620450"/>
            <a:ext cx="1153341" cy="115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57416" y="939480"/>
            <a:ext cx="8346295" cy="85039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給与明細から</a:t>
            </a:r>
            <a:r>
              <a:rPr lang="ja-JP" altLang="en-US" sz="4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</a:t>
            </a:r>
            <a:r>
              <a:rPr lang="ja-JP" altLang="en-US" sz="4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手取り収入</a:t>
            </a:r>
            <a:r>
              <a:rPr lang="ja-JP" altLang="en-US" sz="4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」</a:t>
            </a: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（可処分所得）を把握し、</a:t>
            </a:r>
            <a:endParaRPr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その範囲内で生活するのが基本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27070" y="5481358"/>
            <a:ext cx="8089881" cy="11206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/>
          <a:lstStyle/>
          <a:p>
            <a:pPr marL="0" lvl="1" algn="ctr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総支給額 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–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（社会保険料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+ 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税金） 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=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</a:t>
            </a:r>
            <a:r>
              <a:rPr lang="ja-JP" altLang="en-US" sz="24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手取り収入</a:t>
            </a:r>
            <a:endParaRPr lang="en-US" altLang="ja-JP" sz="24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ctr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218,000 – (31,278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+ 12,200)  </a:t>
            </a:r>
            <a:r>
              <a: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=</a:t>
            </a:r>
            <a:r>
              <a:rPr lang="en-US" altLang="ja-JP" sz="36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174,522</a:t>
            </a:r>
            <a:r>
              <a:rPr lang="ja-JP" altLang="en-US" sz="36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円</a:t>
            </a:r>
            <a:endParaRPr lang="en-US" altLang="ja-JP" sz="36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endParaRPr lang="ja-JP" altLang="en-US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49619"/>
              </p:ext>
            </p:extLst>
          </p:nvPr>
        </p:nvGraphicFramePr>
        <p:xfrm>
          <a:off x="527070" y="2281777"/>
          <a:ext cx="8089880" cy="309854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312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</a:t>
                      </a:r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時間外手当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通勤手当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支給額計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23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200,000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</a:t>
                      </a:r>
                      <a:endParaRPr kumimoji="1" lang="ja-JP" altLang="en-US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10,000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218,000</a:t>
                      </a:r>
                      <a:endParaRPr kumimoji="1" lang="ja-JP" altLang="en-US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28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控除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雇用保険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厚生年金保険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社会保険料計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867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vert="eaVert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1,090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10,967</a:t>
                      </a:r>
                      <a:endParaRPr kumimoji="1" lang="ja-JP" altLang="en-US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19,221</a:t>
                      </a:r>
                      <a:endParaRPr kumimoji="1" lang="ja-JP" altLang="en-US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31,278</a:t>
                      </a:r>
                      <a:endParaRPr kumimoji="1" lang="ja-JP" altLang="en-US" sz="20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12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vert="eaVert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所得税</a:t>
                      </a:r>
                      <a:endParaRPr kumimoji="1" lang="en-US" altLang="ja-JP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住民税</a:t>
                      </a:r>
                      <a:endParaRPr kumimoji="1" lang="en-US" altLang="ja-JP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税額計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81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7,200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12,200</a:t>
                      </a:r>
                      <a:endParaRPr kumimoji="1" lang="ja-JP" altLang="en-US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7342632" y="1890906"/>
            <a:ext cx="1360751" cy="32764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kern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（単位</a:t>
            </a:r>
            <a:r>
              <a: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：</a:t>
            </a:r>
            <a:r>
              <a:rPr lang="ja-JP" altLang="en-US" sz="1400" b="1" kern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円）</a:t>
            </a:r>
            <a:endParaRPr lang="ja-JP" altLang="en-US" sz="1400" b="1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48693" y="1963238"/>
            <a:ext cx="1885023" cy="31853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（給与明細の例）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5552" y="103356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支給額と手取り収入の違いを知っておきましょう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6713669" y="2281778"/>
          <a:ext cx="1907176" cy="3098546"/>
        </p:xfrm>
        <a:graphic>
          <a:graphicData uri="http://schemas.openxmlformats.org/drawingml/2006/table">
            <a:tbl>
              <a:tblPr/>
              <a:tblGrid>
                <a:gridCol w="1907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985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mpd="sng">
                      <a:solidFill>
                        <a:srgbClr val="C00000"/>
                      </a:solidFill>
                      <a:prstDash val="solid"/>
                    </a:lnL>
                    <a:lnR w="76200" cmpd="sng">
                      <a:solidFill>
                        <a:srgbClr val="C00000"/>
                      </a:solidFill>
                      <a:prstDash val="solid"/>
                    </a:lnR>
                    <a:lnT w="76200" cmpd="sng">
                      <a:solidFill>
                        <a:srgbClr val="C00000"/>
                      </a:solidFill>
                      <a:prstDash val="solid"/>
                    </a:lnT>
                    <a:lnB w="762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楕円 8"/>
          <p:cNvSpPr/>
          <p:nvPr/>
        </p:nvSpPr>
        <p:spPr>
          <a:xfrm>
            <a:off x="448694" y="2418735"/>
            <a:ext cx="564158" cy="84065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448694" y="3890075"/>
            <a:ext cx="564158" cy="92989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8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72280" y="26983"/>
            <a:ext cx="91440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ja-JP" altLang="en-US" sz="3200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平均的な生活費はどの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くらいでしょうか？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200" dirty="0"/>
              <a:t>　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88211"/>
              </p:ext>
            </p:extLst>
          </p:nvPr>
        </p:nvGraphicFramePr>
        <p:xfrm>
          <a:off x="396494" y="996696"/>
          <a:ext cx="8220456" cy="249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0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96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生活費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の主な項目</a:t>
                      </a:r>
                      <a:endParaRPr lang="en-US" altLang="ja-JP" sz="2800" b="1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98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食費、住居費、光熱水道費、車両費、</a:t>
                      </a:r>
                      <a:endParaRPr lang="en-US" altLang="ja-JP" sz="2800" b="1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通信費、教養娯楽費</a:t>
                      </a:r>
                      <a:r>
                        <a:rPr lang="ja-JP" altLang="en-US" sz="20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など</a:t>
                      </a:r>
                      <a:endParaRPr lang="en-US" altLang="ja-JP" sz="2000" b="1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341899"/>
              </p:ext>
            </p:extLst>
          </p:nvPr>
        </p:nvGraphicFramePr>
        <p:xfrm>
          <a:off x="396494" y="3694177"/>
          <a:ext cx="8220456" cy="249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0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64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000" b="1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世帯構成別生活費</a:t>
                      </a:r>
                      <a:endParaRPr lang="en-US" altLang="ja-JP" sz="1800" b="1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1904">
                <a:tc>
                  <a:txBody>
                    <a:bodyPr/>
                    <a:lstStyle/>
                    <a:p>
                      <a:pPr marL="0" algn="l" defTabSz="6858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2DA2BF"/>
                        </a:buClr>
                        <a:defRPr/>
                      </a:pPr>
                      <a:r>
                        <a:rPr lang="ja-JP" altLang="en-US" sz="36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単身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世帯</a:t>
                      </a:r>
                      <a:r>
                        <a:rPr lang="ja-JP" altLang="en-US" sz="2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2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lang="ja-JP" altLang="en-US" sz="2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歳未満）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ja-JP" sz="4000" b="1" u="sng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algn="l" defTabSz="6858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2DA2BF"/>
                        </a:buClr>
                        <a:defRPr/>
                      </a:pPr>
                      <a:r>
                        <a:rPr lang="en-US" altLang="ja-JP" sz="36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36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以上世帯：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ja-JP" sz="4000" b="1" u="sng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544" y="2185417"/>
            <a:ext cx="1697634" cy="138988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545" y="1007176"/>
            <a:ext cx="1732353" cy="1178241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396495" y="6309361"/>
            <a:ext cx="8580120" cy="33832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(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出所）総務省「</a:t>
            </a: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2019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年家計調査</a:t>
            </a: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[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家計収支編</a:t>
            </a: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]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」</a:t>
            </a:r>
            <a:endParaRPr lang="ja-JP" altLang="en-US" sz="1400" u="sng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12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0688" y="73860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支出を管理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でしょうか？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298704" y="1033273"/>
            <a:ext cx="8229600" cy="255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ニーズ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ウォンツ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を区別する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必要なもの・こと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Needs</a:t>
            </a: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：ニーズ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欲しいもの・やりたいこと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Wants</a:t>
            </a: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：ウォンツ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500710" y="2391705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12" y="1990432"/>
            <a:ext cx="1515823" cy="145752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408825" y="3379677"/>
            <a:ext cx="1506583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/>
              <a:t>＜</a:t>
            </a:r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ウォンツ</a:t>
            </a:r>
            <a:r>
              <a:rPr lang="ja-JP" altLang="en-US" sz="1600"/>
              <a:t>＞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357487" y="3890404"/>
            <a:ext cx="8229600" cy="256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固定費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を圧縮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2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固定費：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住居費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通信費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保険料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駐車場代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変動費：食費、被服費、交際費、娯楽費 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408" y="1990433"/>
            <a:ext cx="1123080" cy="132250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980657" y="3379677"/>
            <a:ext cx="1506583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/>
              <a:t>＜</a:t>
            </a:r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ニーズ</a:t>
            </a:r>
            <a:r>
              <a:rPr lang="ja-JP" altLang="en-US" sz="1600" b="1"/>
              <a:t>＞</a:t>
            </a:r>
          </a:p>
        </p:txBody>
      </p:sp>
      <p:sp>
        <p:nvSpPr>
          <p:cNvPr id="10" name="二等辺三角形 9"/>
          <p:cNvSpPr/>
          <p:nvPr/>
        </p:nvSpPr>
        <p:spPr>
          <a:xfrm rot="5400000">
            <a:off x="500710" y="3046380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雲形吹き出し 10"/>
          <p:cNvSpPr/>
          <p:nvPr/>
        </p:nvSpPr>
        <p:spPr>
          <a:xfrm>
            <a:off x="4742689" y="4080311"/>
            <a:ext cx="3958860" cy="840993"/>
          </a:xfrm>
          <a:prstGeom prst="cloudCallout">
            <a:avLst>
              <a:gd name="adj1" fmla="val -20466"/>
              <a:gd name="adj2" fmla="val 593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787148" y="4395019"/>
            <a:ext cx="374968" cy="265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33683" y="4214299"/>
            <a:ext cx="356786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「</a:t>
            </a:r>
            <a:r>
              <a:rPr kumimoji="1" lang="ja-JP" altLang="en-US" sz="2400" b="1" dirty="0" smtClean="0">
                <a:solidFill>
                  <a:srgbClr val="C00000"/>
                </a:solidFill>
              </a:rPr>
              <a:t>サブスク</a:t>
            </a:r>
            <a:r>
              <a:rPr kumimoji="1" lang="ja-JP" altLang="en-US" sz="2400" dirty="0" smtClean="0"/>
              <a:t>」代も固定費！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10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0688" y="73860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自己投資について考えましょう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二等辺三角形 9"/>
          <p:cNvSpPr/>
          <p:nvPr/>
        </p:nvSpPr>
        <p:spPr>
          <a:xfrm rot="5400000">
            <a:off x="4790250" y="2900355"/>
            <a:ext cx="1000684" cy="30196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05" y="2284390"/>
            <a:ext cx="1667528" cy="1667528"/>
          </a:xfrm>
          <a:prstGeom prst="rect">
            <a:avLst/>
          </a:prstGeom>
        </p:spPr>
      </p:pic>
      <p:sp>
        <p:nvSpPr>
          <p:cNvPr id="13" name="タイトル 1"/>
          <p:cNvSpPr txBox="1">
            <a:spLocks/>
          </p:cNvSpPr>
          <p:nvPr/>
        </p:nvSpPr>
        <p:spPr>
          <a:xfrm>
            <a:off x="-1004806" y="824828"/>
            <a:ext cx="5904846" cy="129179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　</a:t>
            </a:r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自己投資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とは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20" y="1171732"/>
            <a:ext cx="2650721" cy="2650721"/>
          </a:xfrm>
          <a:prstGeom prst="rect">
            <a:avLst/>
          </a:prstGeom>
        </p:spPr>
      </p:pic>
      <p:sp>
        <p:nvSpPr>
          <p:cNvPr id="15" name="ホームベース 14"/>
          <p:cNvSpPr/>
          <p:nvPr/>
        </p:nvSpPr>
        <p:spPr>
          <a:xfrm>
            <a:off x="234214" y="5268334"/>
            <a:ext cx="8382736" cy="896111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tx1"/>
                </a:solidFill>
              </a:rPr>
              <a:t>　 </a:t>
            </a:r>
            <a:r>
              <a:rPr lang="ja-JP" altLang="en-US" sz="2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自己投資は将来の「収入」の増加が期待できます</a:t>
            </a:r>
            <a:endParaRPr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88" y="4785151"/>
            <a:ext cx="1115568" cy="1225296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830921" y="4097646"/>
            <a:ext cx="1506583" cy="358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＜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学費</a:t>
            </a:r>
            <a:r>
              <a:rPr lang="ja-JP" altLang="en-US" sz="1600" b="1" dirty="0"/>
              <a:t>＞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35345" y="4082963"/>
            <a:ext cx="18659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＜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将来への投資</a:t>
            </a:r>
            <a:r>
              <a:rPr lang="ja-JP" altLang="en-US" sz="1600" b="1" dirty="0"/>
              <a:t>＞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80" y="2237418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9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20790</TotalTime>
  <Words>208</Words>
  <Application>Microsoft Office PowerPoint</Application>
  <PresentationFormat>ワイド画面</PresentationFormat>
  <Paragraphs>79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0" baseType="lpstr">
      <vt:lpstr>HGP創英角ｺﾞｼｯｸUB</vt:lpstr>
      <vt:lpstr>HG創英角ﾎﾟｯﾌﾟ体</vt:lpstr>
      <vt:lpstr>Meiryo UI</vt:lpstr>
      <vt:lpstr>ＭＳ Ｐゴシック</vt:lpstr>
      <vt:lpstr>ＭＳ Ｐ明朝</vt:lpstr>
      <vt:lpstr>メイリオ</vt:lpstr>
      <vt:lpstr>Arial</vt:lpstr>
      <vt:lpstr>Calibri</vt:lpstr>
      <vt:lpstr>Tahoma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日本銀行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Japan</dc:title>
  <dc:creator>boj</dc:creator>
  <cp:lastModifiedBy>大山 剛史</cp:lastModifiedBy>
  <cp:revision>1370</cp:revision>
  <cp:lastPrinted>2021-10-13T05:03:18Z</cp:lastPrinted>
  <dcterms:created xsi:type="dcterms:W3CDTF">2002-10-08T16:15:58Z</dcterms:created>
  <dcterms:modified xsi:type="dcterms:W3CDTF">2021-10-13T05:25:10Z</dcterms:modified>
</cp:coreProperties>
</file>