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58" r:id="rId1"/>
  </p:sldMasterIdLst>
  <p:notesMasterIdLst>
    <p:notesMasterId r:id="rId13"/>
  </p:notesMasterIdLst>
  <p:handoutMasterIdLst>
    <p:handoutMasterId r:id="rId14"/>
  </p:handoutMasterIdLst>
  <p:sldIdLst>
    <p:sldId id="1104" r:id="rId2"/>
    <p:sldId id="1103" r:id="rId3"/>
    <p:sldId id="1102" r:id="rId4"/>
    <p:sldId id="1092" r:id="rId5"/>
    <p:sldId id="1093" r:id="rId6"/>
    <p:sldId id="1099" r:id="rId7"/>
    <p:sldId id="1094" r:id="rId8"/>
    <p:sldId id="1095" r:id="rId9"/>
    <p:sldId id="1097" r:id="rId10"/>
    <p:sldId id="1106" r:id="rId11"/>
    <p:sldId id="1098" r:id="rId12"/>
  </p:sldIdLst>
  <p:sldSz cx="12192000" cy="6858000"/>
  <p:notesSz cx="6807200" cy="9939338"/>
  <p:defaultTextStyle>
    <a:defPPr>
      <a:defRPr lang="en-US"/>
    </a:defPPr>
    <a:lvl1pPr algn="l" rtl="0" fontAlgn="base">
      <a:lnSpc>
        <a:spcPct val="120000"/>
      </a:lnSpc>
      <a:spcBef>
        <a:spcPct val="20000"/>
      </a:spcBef>
      <a:spcAft>
        <a:spcPct val="2000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lnSpc>
        <a:spcPct val="120000"/>
      </a:lnSpc>
      <a:spcBef>
        <a:spcPct val="20000"/>
      </a:spcBef>
      <a:spcAft>
        <a:spcPct val="2000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lnSpc>
        <a:spcPct val="120000"/>
      </a:lnSpc>
      <a:spcBef>
        <a:spcPct val="20000"/>
      </a:spcBef>
      <a:spcAft>
        <a:spcPct val="2000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lnSpc>
        <a:spcPct val="120000"/>
      </a:lnSpc>
      <a:spcBef>
        <a:spcPct val="20000"/>
      </a:spcBef>
      <a:spcAft>
        <a:spcPct val="2000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lnSpc>
        <a:spcPct val="120000"/>
      </a:lnSpc>
      <a:spcBef>
        <a:spcPct val="20000"/>
      </a:spcBef>
      <a:spcAft>
        <a:spcPct val="2000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CCFF"/>
    <a:srgbClr val="FECCE3"/>
    <a:srgbClr val="6699FF"/>
    <a:srgbClr val="0000FF"/>
    <a:srgbClr val="00FFFF"/>
    <a:srgbClr val="99CCFF"/>
    <a:srgbClr val="CC66FF"/>
    <a:srgbClr val="333399"/>
    <a:srgbClr val="8B8B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576" autoAdjust="0"/>
    <p:restoredTop sz="94333" autoAdjust="0"/>
  </p:normalViewPr>
  <p:slideViewPr>
    <p:cSldViewPr snapToGrid="0">
      <p:cViewPr varScale="1">
        <p:scale>
          <a:sx n="84" d="100"/>
          <a:sy n="84" d="100"/>
        </p:scale>
        <p:origin x="264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804"/>
    </p:cViewPr>
  </p:sorterViewPr>
  <p:notesViewPr>
    <p:cSldViewPr snapToGrid="0">
      <p:cViewPr varScale="1">
        <p:scale>
          <a:sx n="54" d="100"/>
          <a:sy n="54" d="100"/>
        </p:scale>
        <p:origin x="-1698" y="-78"/>
      </p:cViewPr>
      <p:guideLst>
        <p:guide orient="horz" pos="3130"/>
        <p:guide pos="2145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2"/>
            <a:ext cx="2950375" cy="497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9" tIns="46115" rIns="92229" bIns="46115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Aft>
                <a:spcPct val="0"/>
              </a:spcAft>
              <a:defRPr kumimoji="0" sz="1000">
                <a:latin typeface="Tahom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727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827" y="2"/>
            <a:ext cx="2950375" cy="497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9" tIns="46115" rIns="92229" bIns="46115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Aft>
                <a:spcPct val="0"/>
              </a:spcAft>
              <a:defRPr kumimoji="0" sz="1000">
                <a:latin typeface="Tahom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3727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441973"/>
            <a:ext cx="2950375" cy="497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9" tIns="46115" rIns="92229" bIns="46115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Aft>
                <a:spcPct val="0"/>
              </a:spcAft>
              <a:defRPr kumimoji="0" sz="1000">
                <a:latin typeface="Tahom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727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827" y="9441973"/>
            <a:ext cx="2950375" cy="497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9" tIns="46115" rIns="92229" bIns="46115" numCol="1" anchor="b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Aft>
                <a:spcPct val="0"/>
              </a:spcAft>
              <a:defRPr kumimoji="0" sz="1000">
                <a:latin typeface="Tahom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E493067-D2C9-4066-B606-EA7CA3A1B1F1}" type="slidenum">
              <a:rPr lang="ja-JP" altLang="en-US"/>
              <a:pPr>
                <a:defRPr/>
              </a:pPr>
              <a:t>‹#›</a:t>
            </a:fld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740583968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504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2"/>
            <a:ext cx="2950375" cy="497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9" tIns="46115" rIns="92229" bIns="46115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Aft>
                <a:spcPct val="0"/>
              </a:spcAft>
              <a:buFontTx/>
              <a:buChar char="•"/>
              <a:defRPr kumimoji="0" sz="1000">
                <a:latin typeface="Tahom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29699" name="Rectangle 9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87313" y="744538"/>
            <a:ext cx="6632575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2506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6" y="4720987"/>
            <a:ext cx="4991091" cy="4473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9" tIns="46115" rIns="92229" bIns="46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2 レベル</a:t>
            </a:r>
          </a:p>
          <a:p>
            <a:pPr lvl="2"/>
            <a:r>
              <a:rPr lang="ja-JP" altLang="en-US" noProof="0" smtClean="0"/>
              <a:t>第 3 レベル</a:t>
            </a:r>
          </a:p>
          <a:p>
            <a:pPr lvl="3"/>
            <a:r>
              <a:rPr lang="ja-JP" altLang="en-US" noProof="0" smtClean="0"/>
              <a:t>第 4 レベル</a:t>
            </a:r>
          </a:p>
          <a:p>
            <a:pPr lvl="4"/>
            <a:r>
              <a:rPr lang="ja-JP" altLang="en-US" noProof="0" smtClean="0"/>
              <a:t>第 5 レベル</a:t>
            </a:r>
          </a:p>
        </p:txBody>
      </p:sp>
      <p:sp>
        <p:nvSpPr>
          <p:cNvPr id="362507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827" y="2"/>
            <a:ext cx="2950375" cy="497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9" tIns="46115" rIns="92229" bIns="46115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Aft>
                <a:spcPct val="0"/>
              </a:spcAft>
              <a:buFontTx/>
              <a:buChar char="•"/>
              <a:defRPr kumimoji="0" sz="1000">
                <a:latin typeface="Tahom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362508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41973"/>
            <a:ext cx="2950375" cy="497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9" tIns="46115" rIns="92229" bIns="46115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Aft>
                <a:spcPct val="0"/>
              </a:spcAft>
              <a:buFontTx/>
              <a:buChar char="•"/>
              <a:defRPr kumimoji="0" sz="1000">
                <a:latin typeface="Tahom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362509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827" y="9441973"/>
            <a:ext cx="2950375" cy="497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9" tIns="46115" rIns="92229" bIns="46115" numCol="1" anchor="b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Aft>
                <a:spcPct val="0"/>
              </a:spcAft>
              <a:buFontTx/>
              <a:buChar char="•"/>
              <a:defRPr kumimoji="0" sz="1000">
                <a:latin typeface="Tahom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0B690759-A892-4183-BAFA-C65763666524}" type="slidenum">
              <a:rPr lang="ja-JP" altLang="en-US"/>
              <a:pPr>
                <a:defRPr/>
              </a:pPr>
              <a:t>‹#›</a:t>
            </a:fld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835979646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1C735-BBD8-4BB6-BD99-6C6DF3A901C5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2082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A7B333-7B72-4671-A0BD-A5384259E659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64159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A7B333-7B72-4671-A0BD-A5384259E659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680823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C84E4-909C-4DA2-B466-18C94D348C9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C84E4-909C-4DA2-B466-18C94D348C9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175539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タイトル プレースホルダー 8">
            <a:extLst>
              <a:ext uri="{FF2B5EF4-FFF2-40B4-BE49-F238E27FC236}">
                <a16:creationId xmlns:a16="http://schemas.microsoft.com/office/drawing/2014/main" xmlns="" id="{C6882FDE-CCE8-0B49-B5F5-6F0181551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059" y="222115"/>
            <a:ext cx="10515600" cy="3205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 sz="1200" b="1" i="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xmlns="" id="{88F8A56B-68CC-D149-9810-70924DF5A06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421418"/>
            <a:ext cx="9382916" cy="380095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xmlns="" id="{0EBFB57E-C888-B541-A609-FEEC8A91223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4435" y="185340"/>
            <a:ext cx="2277668" cy="543020"/>
          </a:xfrm>
          <a:prstGeom prst="rect">
            <a:avLst/>
          </a:prstGeom>
        </p:spPr>
      </p:pic>
      <p:pic>
        <p:nvPicPr>
          <p:cNvPr id="2" name="図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34297"/>
            <a:ext cx="12192000" cy="44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017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21EF3B-8582-4A02-A82B-11DAB0CE9406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91997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2949F2-7E26-4CAF-9DAF-C53D5EBD1145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62066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AD5C01-C317-42F0-8838-81FAD2E0ABD9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756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896B0B-2409-4EB1-B3E6-C8D7C6278DB5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078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4FD83E-7E28-4829-9B08-D51B24984895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81384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D68E1B-C62F-44BA-BE96-B3D3A04D6E8E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5915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A7B333-7B72-4671-A0BD-A5384259E659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19676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25E394-83B2-4F98-A54A-36ACC2187789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40556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3A7B333-7B72-4671-A0BD-A5384259E659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11859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9" r:id="rId1"/>
    <p:sldLayoutId id="2147483960" r:id="rId2"/>
    <p:sldLayoutId id="2147483961" r:id="rId3"/>
    <p:sldLayoutId id="2147483962" r:id="rId4"/>
    <p:sldLayoutId id="2147483963" r:id="rId5"/>
    <p:sldLayoutId id="2147483964" r:id="rId6"/>
    <p:sldLayoutId id="2147483965" r:id="rId7"/>
    <p:sldLayoutId id="2147483966" r:id="rId8"/>
    <p:sldLayoutId id="2147483967" r:id="rId9"/>
    <p:sldLayoutId id="2147483968" r:id="rId10"/>
    <p:sldLayoutId id="2147483969" r:id="rId11"/>
    <p:sldLayoutId id="2147483736" r:id="rId12"/>
    <p:sldLayoutId id="2147483738" r:id="rId13"/>
    <p:sldLayoutId id="2147483971" r:id="rId1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xmlns="" id="{C20821F2-81FA-EC4A-B4DE-D11768CC99B8}"/>
              </a:ext>
            </a:extLst>
          </p:cNvPr>
          <p:cNvSpPr txBox="1"/>
          <p:nvPr/>
        </p:nvSpPr>
        <p:spPr>
          <a:xfrm>
            <a:off x="3278205" y="3931275"/>
            <a:ext cx="5635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人生を豊かにするお金の知恵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xmlns="" id="{0EBFB57E-C888-B541-A609-FEEC8A91223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1174" y="1746050"/>
            <a:ext cx="5277347" cy="1258176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xmlns="" id="{0294D416-768E-2A47-9D7D-3FB4B8E396F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600" y="3460518"/>
            <a:ext cx="5892800" cy="30480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xmlns="" id="{3FE9DE84-645A-9C4C-BDE6-F9B43218779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600" y="4743562"/>
            <a:ext cx="5892800" cy="29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54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155448" y="676950"/>
            <a:ext cx="9015984" cy="609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バランスシートの</a:t>
            </a: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概念図　～</a:t>
            </a:r>
            <a:r>
              <a:rPr lang="ja-JP" altLang="en-US" sz="28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資産・</a:t>
            </a:r>
            <a:r>
              <a:rPr lang="ja-JP" altLang="en-US" sz="28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負債の洗い出し～</a:t>
            </a:r>
            <a:endParaRPr lang="en-US" altLang="ja-JP" sz="28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3067665" y="5619132"/>
            <a:ext cx="6189823" cy="69317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82068" y="36630"/>
            <a:ext cx="9144000" cy="5832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バランスシートで資産と負債を確認してみましょう</a:t>
            </a:r>
            <a:endParaRPr lang="en-US" altLang="ja-JP" sz="2800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088" y="1191462"/>
            <a:ext cx="8728760" cy="5445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153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800318" y="1675638"/>
            <a:ext cx="8083296" cy="3701033"/>
          </a:xfrm>
          <a:prstGeom prst="rect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ct val="100000"/>
              </a:lnSpc>
              <a:spcAft>
                <a:spcPts val="0"/>
              </a:spcAft>
            </a:pPr>
            <a:endParaRPr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fontAlgn="auto">
              <a:lnSpc>
                <a:spcPct val="100000"/>
              </a:lnSpc>
              <a:spcAft>
                <a:spcPts val="0"/>
              </a:spcAft>
            </a:pPr>
            <a:r>
              <a:rPr lang="ja-JP" altLang="en-US" sz="2400" smtClean="0">
                <a:latin typeface="Meiryo UI" panose="020B0604030504040204" pitchFamily="50" charset="-128"/>
                <a:ea typeface="Meiryo UI" panose="020B0604030504040204" pitchFamily="50" charset="-128"/>
              </a:rPr>
              <a:t>－最も大切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な資産－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fontAlgn="auto">
              <a:lnSpc>
                <a:spcPct val="100000"/>
              </a:lnSpc>
              <a:spcAft>
                <a:spcPts val="0"/>
              </a:spcAft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それはあなたの</a:t>
            </a:r>
            <a:r>
              <a:rPr lang="ja-JP" altLang="en-US" sz="3600" b="1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人的資産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（知識・スキル・キャリア・健康など）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です</a:t>
            </a:r>
            <a:b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常に学ぶことを心がけ、また心身の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健康にも留意した人生を送ってください</a:t>
            </a:r>
          </a:p>
        </p:txBody>
      </p:sp>
    </p:spTree>
    <p:extLst>
      <p:ext uri="{BB962C8B-B14F-4D97-AF65-F5344CB8AC3E}">
        <p14:creationId xmlns:p14="http://schemas.microsoft.com/office/powerpoint/2010/main" val="1507582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4"/>
          <p:cNvSpPr txBox="1">
            <a:spLocks noChangeArrowheads="1"/>
          </p:cNvSpPr>
          <p:nvPr/>
        </p:nvSpPr>
        <p:spPr bwMode="auto">
          <a:xfrm>
            <a:off x="1636794" y="2164261"/>
            <a:ext cx="6553200" cy="42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Aft>
                <a:spcPts val="0"/>
              </a:spcAft>
            </a:pPr>
            <a:r>
              <a:rPr lang="ja-JP" altLang="en-US">
                <a:solidFill>
                  <a:srgbClr val="000000"/>
                </a:solidFill>
                <a:latin typeface="Calibri" panose="020F0502020204030204" pitchFamily="34" charset="0"/>
                <a:ea typeface="メイリオ" panose="020B0604030504040204" pitchFamily="50" charset="-128"/>
                <a:cs typeface="Times New Roman" panose="02020603050405020304" pitchFamily="18" charset="0"/>
              </a:rPr>
              <a:t>　　</a:t>
            </a:r>
            <a:endParaRPr lang="ja-JP" altLang="en-US" sz="1200"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" name="テキスト ボックス 3"/>
          <p:cNvSpPr txBox="1">
            <a:spLocks noChangeArrowheads="1"/>
          </p:cNvSpPr>
          <p:nvPr/>
        </p:nvSpPr>
        <p:spPr bwMode="auto">
          <a:xfrm>
            <a:off x="550399" y="2789787"/>
            <a:ext cx="9144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endParaRPr lang="en-US" altLang="ja-JP" sz="6000">
              <a:solidFill>
                <a:schemeClr val="tx1">
                  <a:lumMod val="85000"/>
                  <a:lumOff val="1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テキスト ボックス 3"/>
          <p:cNvSpPr txBox="1">
            <a:spLocks noChangeArrowheads="1"/>
          </p:cNvSpPr>
          <p:nvPr/>
        </p:nvSpPr>
        <p:spPr bwMode="auto">
          <a:xfrm>
            <a:off x="4206" y="2164261"/>
            <a:ext cx="9110472" cy="2049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ja-JP" altLang="en-US" sz="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家計</a:t>
            </a:r>
            <a:r>
              <a:rPr lang="ja-JP" altLang="en-US" sz="6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管理</a:t>
            </a:r>
            <a:r>
              <a:rPr lang="ja-JP" altLang="en-US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（その</a:t>
            </a:r>
            <a:r>
              <a:rPr lang="en-US" altLang="ja-JP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lang="en-US" altLang="ja-JP" sz="3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～夢の</a:t>
            </a:r>
            <a:r>
              <a:rPr lang="ja-JP" altLang="en-US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実現に向けお金</a:t>
            </a:r>
            <a:r>
              <a:rPr lang="ja-JP" alt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r>
              <a:rPr lang="ja-JP" altLang="en-US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管理方法を学ぼう～</a:t>
            </a:r>
            <a:endParaRPr lang="en-US" altLang="ja-JP" sz="3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 flipH="1">
            <a:off x="2528214" y="5088836"/>
            <a:ext cx="4062456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日本</a:t>
            </a:r>
            <a:r>
              <a:rPr lang="en-US" altLang="ja-JP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FP</a:t>
            </a:r>
            <a:r>
              <a:rPr lang="ja-JP" altLang="en-US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協会</a:t>
            </a:r>
            <a:endParaRPr lang="en-US" altLang="ja-JP" sz="4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372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722671" y="1150374"/>
            <a:ext cx="7816645" cy="26196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家計の収支を改善する方法：</a:t>
            </a:r>
            <a:endParaRPr kumimoji="1" lang="en-US" altLang="ja-JP" sz="28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① 収入を確保し、増やす</a:t>
            </a:r>
            <a:endParaRPr lang="en-US" altLang="ja-JP" sz="28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② 支出を減らす</a:t>
            </a:r>
            <a:endParaRPr kumimoji="1" lang="en-US" altLang="ja-JP" sz="28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③ 貯蓄や運用を行って、お金を貯め、増やす</a:t>
            </a:r>
            <a:endParaRPr kumimoji="1" lang="ja-JP" altLang="en-US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2671" y="3200400"/>
            <a:ext cx="7108723" cy="540000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371599" y="4467200"/>
            <a:ext cx="4498258" cy="551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 smtClean="0">
                <a:solidFill>
                  <a:schemeClr val="accent6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家計管理上、重要なポイント</a:t>
            </a:r>
            <a:endParaRPr kumimoji="1" lang="ja-JP" altLang="en-US" sz="2800" b="1" dirty="0">
              <a:solidFill>
                <a:schemeClr val="accent6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二等辺三角形 6"/>
          <p:cNvSpPr/>
          <p:nvPr/>
        </p:nvSpPr>
        <p:spPr>
          <a:xfrm rot="5400000">
            <a:off x="1803288" y="5363067"/>
            <a:ext cx="431997" cy="182886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二等辺三角形 7"/>
          <p:cNvSpPr/>
          <p:nvPr/>
        </p:nvSpPr>
        <p:spPr>
          <a:xfrm rot="5400000">
            <a:off x="1803288" y="6077210"/>
            <a:ext cx="431997" cy="182886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231921" y="5135063"/>
            <a:ext cx="4498258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 smtClean="0">
                <a:solidFill>
                  <a:schemeClr val="accent6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「天引き貯蓄」</a:t>
            </a:r>
            <a:endParaRPr kumimoji="1" lang="ja-JP" altLang="en-US" sz="2800" b="1" dirty="0">
              <a:solidFill>
                <a:schemeClr val="accent6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231921" y="5818535"/>
            <a:ext cx="4498258" cy="551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 smtClean="0">
                <a:solidFill>
                  <a:schemeClr val="accent6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「緊急資金」の確保</a:t>
            </a:r>
            <a:endParaRPr kumimoji="1" lang="ja-JP" altLang="en-US" sz="2800" b="1" dirty="0">
              <a:solidFill>
                <a:schemeClr val="accent6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下矢印 10"/>
          <p:cNvSpPr/>
          <p:nvPr/>
        </p:nvSpPr>
        <p:spPr>
          <a:xfrm>
            <a:off x="3347885" y="3932230"/>
            <a:ext cx="339214" cy="462720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161544" y="53643"/>
            <a:ext cx="9144000" cy="5832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dirty="0"/>
              <a:t>　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貯蓄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の習慣を身に付けましょう</a:t>
            </a:r>
            <a:endParaRPr lang="en-US" altLang="ja-JP" sz="2800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50093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P spid="8" grpId="0" animBg="1"/>
      <p:bldP spid="9" grpId="0"/>
      <p:bldP spid="10" grpId="0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サブタイトル 2"/>
          <p:cNvSpPr txBox="1">
            <a:spLocks/>
          </p:cNvSpPr>
          <p:nvPr/>
        </p:nvSpPr>
        <p:spPr bwMode="auto">
          <a:xfrm>
            <a:off x="688166" y="2006880"/>
            <a:ext cx="8311896" cy="790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25000" lnSpcReduction="20000"/>
          </a:bodyPr>
          <a:lstStyle/>
          <a:p>
            <a:pPr marL="100012" defTabSz="685800">
              <a:lnSpc>
                <a:spcPct val="110000"/>
              </a:lnSpc>
              <a:spcBef>
                <a:spcPts val="750"/>
              </a:spcBef>
              <a:spcAft>
                <a:spcPts val="1200"/>
              </a:spcAft>
              <a:buClr>
                <a:srgbClr val="2DA2BF"/>
              </a:buClr>
              <a:defRPr/>
            </a:pPr>
            <a:endParaRPr lang="en-US" altLang="ja-JP" sz="17600" b="1" u="sng" dirty="0" smtClean="0">
              <a:solidFill>
                <a:srgbClr val="C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0012" defTabSz="6858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2DA2BF"/>
              </a:buClr>
              <a:defRPr/>
            </a:pPr>
            <a:r>
              <a:rPr lang="ja-JP" altLang="en-US" sz="1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1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9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手取り</a:t>
            </a:r>
            <a:r>
              <a:rPr lang="ja-JP" altLang="en-US" sz="9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収入の一定額を定期的に積み立てる</a:t>
            </a:r>
            <a:endParaRPr lang="en-US" altLang="ja-JP" sz="9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0012" defTabSz="6858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2DA2BF"/>
              </a:buClr>
              <a:defRPr/>
            </a:pPr>
            <a:r>
              <a:rPr lang="ja-JP" altLang="en-US" sz="9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 　先に貯蓄し、残ったお金で生活することを習慣化</a:t>
            </a:r>
            <a:endParaRPr lang="en-US" altLang="ja-JP" sz="28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0012" defTabSz="6858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2DA2BF"/>
              </a:buClr>
              <a:defRPr/>
            </a:pPr>
            <a:endParaRPr lang="en-US" altLang="ja-JP" sz="28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サブタイトル 2"/>
          <p:cNvSpPr txBox="1">
            <a:spLocks/>
          </p:cNvSpPr>
          <p:nvPr/>
        </p:nvSpPr>
        <p:spPr bwMode="auto">
          <a:xfrm>
            <a:off x="577596" y="1021747"/>
            <a:ext cx="8311896" cy="798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100012" defTabSz="685800">
              <a:lnSpc>
                <a:spcPct val="110000"/>
              </a:lnSpc>
              <a:spcBef>
                <a:spcPts val="750"/>
              </a:spcBef>
              <a:spcAft>
                <a:spcPts val="1200"/>
              </a:spcAft>
              <a:buClr>
                <a:srgbClr val="2DA2BF"/>
              </a:buClr>
              <a:defRPr/>
            </a:pPr>
            <a:r>
              <a:rPr lang="en-US" altLang="ja-JP" sz="4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1.</a:t>
            </a:r>
            <a:r>
              <a:rPr lang="ja-JP" altLang="en-US" sz="4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4400" b="1" u="sng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天引き</a:t>
            </a:r>
            <a:r>
              <a:rPr lang="ja-JP" altLang="en-US" sz="4400" b="1" u="sng" dirty="0" smtClean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貯蓄</a:t>
            </a:r>
            <a:r>
              <a:rPr lang="ja-JP" altLang="en-US" sz="6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lang="en-US" altLang="ja-JP" sz="14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Text Box 8"/>
          <p:cNvSpPr txBox="1">
            <a:spLocks noChangeArrowheads="1"/>
          </p:cNvSpPr>
          <p:nvPr/>
        </p:nvSpPr>
        <p:spPr bwMode="auto">
          <a:xfrm>
            <a:off x="161544" y="53643"/>
            <a:ext cx="9144000" cy="5832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dirty="0"/>
              <a:t>　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貯蓄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の習慣を身に付けましょう</a:t>
            </a:r>
            <a:endParaRPr lang="en-US" altLang="ja-JP" sz="2800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二等辺三角形 3"/>
          <p:cNvSpPr/>
          <p:nvPr/>
        </p:nvSpPr>
        <p:spPr>
          <a:xfrm rot="5400000">
            <a:off x="860866" y="2506372"/>
            <a:ext cx="505095" cy="252548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額縁 4"/>
          <p:cNvSpPr/>
          <p:nvPr/>
        </p:nvSpPr>
        <p:spPr>
          <a:xfrm>
            <a:off x="987138" y="3562228"/>
            <a:ext cx="7138830" cy="984069"/>
          </a:xfrm>
          <a:prstGeom prst="bevel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100012" algn="ctr" defTabSz="6858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2DA2BF"/>
              </a:buClr>
              <a:defRPr/>
            </a:pPr>
            <a:r>
              <a:rPr lang="ja-JP" altLang="en-US" sz="4000" b="1" dirty="0">
                <a:solidFill>
                  <a:schemeClr val="tx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収入 － 貯蓄 ＝ 支出可能額</a:t>
            </a:r>
            <a:endParaRPr lang="en-US" altLang="ja-JP" sz="4000" b="1" dirty="0">
              <a:solidFill>
                <a:schemeClr val="tx2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ホームベース 5"/>
          <p:cNvSpPr/>
          <p:nvPr/>
        </p:nvSpPr>
        <p:spPr>
          <a:xfrm>
            <a:off x="454153" y="5376674"/>
            <a:ext cx="8779923" cy="896111"/>
          </a:xfrm>
          <a:prstGeom prst="homePlat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800" b="1" dirty="0">
                <a:solidFill>
                  <a:schemeClr val="tx1"/>
                </a:solidFill>
              </a:rPr>
              <a:t>　 </a:t>
            </a:r>
            <a:r>
              <a:rPr lang="ja-JP" altLang="en-US" sz="2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無理のない額で天引き貯蓄を継続することが</a:t>
            </a:r>
            <a:r>
              <a:rPr lang="ja-JP" altLang="en-US" sz="2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大切です</a:t>
            </a:r>
            <a:endParaRPr lang="ja-JP" altLang="en-US" sz="2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120" y="5047489"/>
            <a:ext cx="1115568" cy="1225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455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4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8"/>
          <p:cNvSpPr txBox="1">
            <a:spLocks noChangeArrowheads="1"/>
          </p:cNvSpPr>
          <p:nvPr/>
        </p:nvSpPr>
        <p:spPr bwMode="auto">
          <a:xfrm>
            <a:off x="252983" y="700894"/>
            <a:ext cx="9144000" cy="5832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dirty="0"/>
              <a:t>　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目標額積立シミュレーション（知る</a:t>
            </a:r>
            <a:r>
              <a:rPr lang="ja-JP" altLang="en-US" sz="24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ぽる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と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sz="2400" b="1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828" y="1284094"/>
            <a:ext cx="7379991" cy="4261486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4373" y="5730439"/>
            <a:ext cx="896112" cy="889818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8953" y="5545580"/>
            <a:ext cx="6382512" cy="708916"/>
          </a:xfrm>
          <a:prstGeom prst="rect">
            <a:avLst/>
          </a:prstGeom>
        </p:spPr>
      </p:pic>
      <p:sp>
        <p:nvSpPr>
          <p:cNvPr id="9" name="正方形/長方形 8"/>
          <p:cNvSpPr/>
          <p:nvPr/>
        </p:nvSpPr>
        <p:spPr>
          <a:xfrm>
            <a:off x="941833" y="6254496"/>
            <a:ext cx="6199632" cy="31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https://www.shiruporuto.jp/public/check/funds/sikin/menu/r_mokutumi.html</a:t>
            </a:r>
            <a:endParaRPr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161544" y="53643"/>
            <a:ext cx="9144000" cy="5832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dirty="0"/>
              <a:t>　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貯蓄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の習慣を身に付けましょう</a:t>
            </a:r>
            <a:endParaRPr lang="en-US" altLang="ja-JP" sz="2800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085304" y="3097162"/>
            <a:ext cx="914400" cy="394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100</a:t>
            </a:r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104969" y="3529781"/>
            <a:ext cx="914400" cy="394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4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104969" y="3907956"/>
            <a:ext cx="914400" cy="394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0.1</a:t>
            </a:r>
            <a:endParaRPr kumimoji="1"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2993922" y="4365522"/>
            <a:ext cx="1140543" cy="575187"/>
          </a:xfrm>
          <a:prstGeom prst="rect">
            <a:avLst/>
          </a:prstGeom>
          <a:noFill/>
          <a:ln w="38100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7102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1" grpId="0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161544" y="53643"/>
            <a:ext cx="9144000" cy="5832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dirty="0"/>
              <a:t>　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貯蓄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の習慣を身に付けましょう</a:t>
            </a:r>
            <a:endParaRPr lang="en-US" altLang="ja-JP" sz="2800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505" y="914400"/>
            <a:ext cx="6345936" cy="5384955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4323693" y="3095860"/>
            <a:ext cx="1140543" cy="337152"/>
          </a:xfrm>
          <a:prstGeom prst="rect">
            <a:avLst/>
          </a:prstGeom>
          <a:noFill/>
          <a:ln w="38100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5011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サブタイトル 2"/>
          <p:cNvSpPr txBox="1">
            <a:spLocks/>
          </p:cNvSpPr>
          <p:nvPr/>
        </p:nvSpPr>
        <p:spPr bwMode="auto">
          <a:xfrm>
            <a:off x="755092" y="5233241"/>
            <a:ext cx="8311896" cy="13524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40000" lnSpcReduction="20000"/>
          </a:bodyPr>
          <a:lstStyle/>
          <a:p>
            <a:pPr marL="100012" defTabSz="6858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2DA2BF"/>
              </a:buClr>
              <a:defRPr/>
            </a:pPr>
            <a:r>
              <a:rPr lang="ja-JP" altLang="en-US" sz="74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日常的</a:t>
            </a:r>
            <a:r>
              <a:rPr lang="ja-JP" altLang="en-US" sz="74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な支払いや緊急時に備えた資金として</a:t>
            </a:r>
            <a:endParaRPr lang="en-US" altLang="ja-JP" sz="74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0012" defTabSz="6858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2DA2BF"/>
              </a:buClr>
              <a:defRPr/>
            </a:pPr>
            <a:r>
              <a:rPr lang="en-US" altLang="ja-JP" sz="7400" b="1" dirty="0" smtClean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7400" b="1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カ月～</a:t>
            </a:r>
            <a:r>
              <a:rPr lang="en-US" altLang="ja-JP" sz="7400" b="1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7400" b="1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年分</a:t>
            </a:r>
            <a:r>
              <a:rPr lang="ja-JP" altLang="en-US" sz="74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の生活費を</a:t>
            </a:r>
            <a:r>
              <a:rPr lang="ja-JP" altLang="en-US" sz="74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確保することが大切です。</a:t>
            </a:r>
            <a:endParaRPr lang="en-US" altLang="ja-JP" sz="74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0726" y="1735999"/>
            <a:ext cx="1714500" cy="1714500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5109" y="3167876"/>
            <a:ext cx="1714500" cy="1714500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592" y="3124314"/>
            <a:ext cx="1653540" cy="1653540"/>
          </a:xfrm>
          <a:prstGeom prst="rect">
            <a:avLst/>
          </a:prstGeom>
        </p:spPr>
      </p:pic>
      <p:sp>
        <p:nvSpPr>
          <p:cNvPr id="9" name="テキスト ボックス 8"/>
          <p:cNvSpPr txBox="1"/>
          <p:nvPr/>
        </p:nvSpPr>
        <p:spPr>
          <a:xfrm>
            <a:off x="578795" y="3452404"/>
            <a:ext cx="1768295" cy="35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＜ケガ＞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535215" y="4703583"/>
            <a:ext cx="1768295" cy="35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dirty="0"/>
              <a:t>＜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病気</a:t>
            </a:r>
            <a:r>
              <a:rPr lang="ja-JP" altLang="en-US" sz="1400" b="1" dirty="0"/>
              <a:t>＞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869916" y="3421160"/>
            <a:ext cx="1768295" cy="35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dirty="0"/>
              <a:t>＜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失業</a:t>
            </a:r>
            <a:r>
              <a:rPr lang="ja-JP" altLang="en-US" sz="1400" b="1" dirty="0"/>
              <a:t>＞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665109" y="4777854"/>
            <a:ext cx="1768295" cy="35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dirty="0"/>
              <a:t>＜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災害</a:t>
            </a:r>
            <a:r>
              <a:rPr lang="ja-JP" altLang="en-US" sz="1400" b="1" dirty="0"/>
              <a:t>＞</a:t>
            </a:r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565" y="2083263"/>
            <a:ext cx="1354385" cy="1354385"/>
          </a:xfrm>
          <a:prstGeom prst="rect">
            <a:avLst/>
          </a:prstGeom>
        </p:spPr>
      </p:pic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161544" y="53643"/>
            <a:ext cx="9144000" cy="5832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dirty="0"/>
              <a:t>　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貯蓄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の習慣を身に付けましょう</a:t>
            </a:r>
            <a:endParaRPr lang="en-US" altLang="ja-JP" sz="2800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サブタイトル 2"/>
          <p:cNvSpPr txBox="1">
            <a:spLocks/>
          </p:cNvSpPr>
          <p:nvPr/>
        </p:nvSpPr>
        <p:spPr bwMode="auto">
          <a:xfrm>
            <a:off x="577596" y="1021747"/>
            <a:ext cx="8311896" cy="798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100012" defTabSz="685800">
              <a:lnSpc>
                <a:spcPct val="110000"/>
              </a:lnSpc>
              <a:spcBef>
                <a:spcPts val="750"/>
              </a:spcBef>
              <a:spcAft>
                <a:spcPts val="1200"/>
              </a:spcAft>
              <a:buClr>
                <a:srgbClr val="2DA2BF"/>
              </a:buClr>
              <a:defRPr/>
            </a:pPr>
            <a:r>
              <a:rPr lang="en-US" altLang="ja-JP" sz="4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2.</a:t>
            </a:r>
            <a:r>
              <a:rPr lang="ja-JP" altLang="en-US" sz="4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4000" b="1" u="sng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緊急資金</a:t>
            </a:r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r>
              <a:rPr lang="ja-JP" altLang="en-US" sz="4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確保</a:t>
            </a:r>
            <a:endParaRPr lang="en-US" altLang="ja-JP" sz="4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888" y="4474983"/>
            <a:ext cx="1004439" cy="956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641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/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図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889" y="4421589"/>
            <a:ext cx="1470368" cy="1997462"/>
          </a:xfrm>
          <a:prstGeom prst="rect">
            <a:avLst/>
          </a:prstGeom>
        </p:spPr>
      </p:pic>
      <p:sp>
        <p:nvSpPr>
          <p:cNvPr id="2" name="Text Box 8"/>
          <p:cNvSpPr txBox="1">
            <a:spLocks noChangeArrowheads="1"/>
          </p:cNvSpPr>
          <p:nvPr/>
        </p:nvSpPr>
        <p:spPr bwMode="auto">
          <a:xfrm>
            <a:off x="182068" y="36630"/>
            <a:ext cx="9144000" cy="5832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バランスシートで資産と負債を確認してみましょう</a:t>
            </a:r>
            <a:endParaRPr lang="en-US" altLang="ja-JP" sz="2800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サブタイトル 2"/>
          <p:cNvSpPr txBox="1">
            <a:spLocks/>
          </p:cNvSpPr>
          <p:nvPr/>
        </p:nvSpPr>
        <p:spPr bwMode="auto">
          <a:xfrm>
            <a:off x="202640" y="965244"/>
            <a:ext cx="3708980" cy="958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100012" defTabSz="685800">
              <a:lnSpc>
                <a:spcPct val="110000"/>
              </a:lnSpc>
              <a:spcBef>
                <a:spcPts val="750"/>
              </a:spcBef>
              <a:spcAft>
                <a:spcPts val="1200"/>
              </a:spcAft>
              <a:buClr>
                <a:srgbClr val="2DA2BF"/>
              </a:buClr>
              <a:defRPr/>
            </a:pPr>
            <a:r>
              <a:rPr lang="en-US" altLang="ja-JP" sz="3600" b="1">
                <a:latin typeface="Meiryo UI" panose="020B0604030504040204" pitchFamily="50" charset="-128"/>
                <a:ea typeface="Meiryo UI" panose="020B0604030504040204" pitchFamily="50" charset="-128"/>
              </a:rPr>
              <a:t>1.</a:t>
            </a:r>
            <a:r>
              <a:rPr lang="ja-JP" altLang="en-US" sz="3600" b="1">
                <a:latin typeface="Meiryo UI" panose="020B0604030504040204" pitchFamily="50" charset="-128"/>
                <a:ea typeface="Meiryo UI" panose="020B0604030504040204" pitchFamily="50" charset="-128"/>
              </a:rPr>
              <a:t>　資産</a:t>
            </a:r>
            <a:endParaRPr lang="en-US" altLang="ja-JP" sz="3600"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07364" y="1779613"/>
            <a:ext cx="3313176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b="1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</a:rPr>
              <a:t>実物資産</a:t>
            </a:r>
            <a:r>
              <a:rPr lang="en-US" altLang="ja-JP" sz="2400" b="1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240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543580" y="1779613"/>
            <a:ext cx="3656940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b="1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</a:rPr>
              <a:t>金融資産</a:t>
            </a:r>
            <a:r>
              <a:rPr lang="en-US" altLang="ja-JP" sz="2400" b="1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2400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7252" y="2251934"/>
            <a:ext cx="1166805" cy="1222993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6439" y="2351058"/>
            <a:ext cx="1241541" cy="1129132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180" y="2415902"/>
            <a:ext cx="1054964" cy="1054964"/>
          </a:xfrm>
          <a:prstGeom prst="rect">
            <a:avLst/>
          </a:prstGeom>
        </p:spPr>
      </p:pic>
      <p:sp>
        <p:nvSpPr>
          <p:cNvPr id="9" name="テキスト ボックス 8"/>
          <p:cNvSpPr txBox="1"/>
          <p:nvPr/>
        </p:nvSpPr>
        <p:spPr>
          <a:xfrm>
            <a:off x="1288663" y="3452213"/>
            <a:ext cx="1768295" cy="35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dirty="0"/>
              <a:t>＜</a:t>
            </a:r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住宅、自動車</a:t>
            </a:r>
            <a:r>
              <a:rPr lang="ja-JP" altLang="en-US" sz="1400" b="1" dirty="0"/>
              <a:t>＞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5274582" y="3436406"/>
            <a:ext cx="2217275" cy="3508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400" b="1" dirty="0"/>
              <a:t>＜</a:t>
            </a:r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預貯金、株式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保険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</a:t>
            </a:r>
            <a:r>
              <a:rPr lang="ja-JP" altLang="en-US" sz="1400" b="1" dirty="0"/>
              <a:t>＞</a:t>
            </a:r>
          </a:p>
        </p:txBody>
      </p:sp>
      <p:sp>
        <p:nvSpPr>
          <p:cNvPr id="11" name="サブタイトル 2"/>
          <p:cNvSpPr txBox="1">
            <a:spLocks/>
          </p:cNvSpPr>
          <p:nvPr/>
        </p:nvSpPr>
        <p:spPr bwMode="auto">
          <a:xfrm>
            <a:off x="202640" y="3814103"/>
            <a:ext cx="2907792" cy="1105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100012" defTabSz="6858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2DA2BF"/>
              </a:buClr>
              <a:defRPr/>
            </a:pPr>
            <a:r>
              <a:rPr lang="en-US" altLang="ja-JP" sz="36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2.</a:t>
            </a:r>
            <a:r>
              <a:rPr lang="ja-JP" altLang="en-US" sz="36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負債</a:t>
            </a:r>
            <a:endParaRPr lang="en-US" altLang="ja-JP" sz="36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8786" y="4839389"/>
            <a:ext cx="1174035" cy="1174035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5221" y="4805601"/>
            <a:ext cx="1260187" cy="1260187"/>
          </a:xfrm>
          <a:prstGeom prst="rect">
            <a:avLst/>
          </a:prstGeom>
        </p:spPr>
      </p:pic>
      <p:sp>
        <p:nvSpPr>
          <p:cNvPr id="15" name="テキスト ボックス 14"/>
          <p:cNvSpPr txBox="1"/>
          <p:nvPr/>
        </p:nvSpPr>
        <p:spPr>
          <a:xfrm>
            <a:off x="4630082" y="4367097"/>
            <a:ext cx="4494701" cy="1975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0012" defTabSz="6858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2DA2BF"/>
              </a:buClr>
              <a:defRPr/>
            </a:pPr>
            <a:r>
              <a:rPr lang="ja-JP" altLang="en-US" sz="2400" b="1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＜世帯の資産・負債名義＞</a:t>
            </a:r>
            <a:endParaRPr lang="en-US" altLang="ja-JP" sz="2400" b="1" dirty="0">
              <a:solidFill>
                <a:srgbClr val="C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0012" defTabSz="6858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2DA2BF"/>
              </a:buClr>
              <a:defRPr/>
            </a:pPr>
            <a:r>
              <a:rPr lang="ja-JP" altLang="en-US" sz="16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共働き世帯の資産・負債の</a:t>
            </a:r>
            <a:endParaRPr lang="en-US" altLang="ja-JP" sz="16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0012" defTabSz="6858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2DA2BF"/>
              </a:buClr>
              <a:defRPr/>
            </a:pPr>
            <a:r>
              <a:rPr lang="ja-JP" altLang="en-US" sz="16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名義分担等について、</a:t>
            </a:r>
            <a:endParaRPr lang="en-US" altLang="ja-JP" sz="16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0012" defTabSz="6858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2DA2BF"/>
              </a:buClr>
              <a:defRPr/>
            </a:pPr>
            <a:r>
              <a:rPr lang="ja-JP" altLang="en-US" sz="16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家族間での</a:t>
            </a:r>
            <a:r>
              <a:rPr lang="ja-JP" altLang="en-US" sz="2800" b="1" u="sng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意識の共有化</a:t>
            </a:r>
            <a:r>
              <a:rPr lang="ja-JP" altLang="en-US" sz="16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が</a:t>
            </a:r>
            <a:r>
              <a:rPr lang="ja-JP" altLang="en-US" sz="16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重要です</a:t>
            </a:r>
            <a:endParaRPr lang="en-US" altLang="ja-JP" sz="16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8" name="図 1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2809" y="2501490"/>
            <a:ext cx="1268548" cy="975806"/>
          </a:xfrm>
          <a:prstGeom prst="rect">
            <a:avLst/>
          </a:prstGeom>
        </p:spPr>
      </p:pic>
      <p:pic>
        <p:nvPicPr>
          <p:cNvPr id="14" name="図 1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4051" y="2341163"/>
            <a:ext cx="1334828" cy="1095243"/>
          </a:xfrm>
          <a:prstGeom prst="rect">
            <a:avLst/>
          </a:prstGeom>
        </p:spPr>
      </p:pic>
      <p:sp>
        <p:nvSpPr>
          <p:cNvPr id="23" name="正方形/長方形 22"/>
          <p:cNvSpPr/>
          <p:nvPr/>
        </p:nvSpPr>
        <p:spPr>
          <a:xfrm>
            <a:off x="1008291" y="6146422"/>
            <a:ext cx="2634054" cy="3508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400" b="1" dirty="0" smtClean="0"/>
              <a:t>＜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奨学</a:t>
            </a:r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金、住宅・自動車ローン</a:t>
            </a:r>
            <a:r>
              <a:rPr lang="ja-JP" altLang="en-US" sz="1400" b="1" dirty="0" smtClean="0"/>
              <a:t>＞</a:t>
            </a:r>
            <a:endParaRPr lang="ja-JP" alt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398281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/>
      <p:bldP spid="10" grpId="0"/>
      <p:bldP spid="11" grpId="0"/>
      <p:bldP spid="15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-960990" y="765856"/>
            <a:ext cx="5904846" cy="532372"/>
          </a:xfrm>
          <a:prstGeom prst="rect">
            <a:avLst/>
          </a:prstGeom>
        </p:spPr>
        <p:txBody>
          <a:bodyPr rtlCol="0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ct val="100000"/>
              </a:lnSpc>
              <a:spcAft>
                <a:spcPts val="0"/>
              </a:spcAft>
              <a:defRPr/>
            </a:pPr>
            <a:r>
              <a:rPr lang="ja-JP" altLang="en-US" sz="3200" dirty="0">
                <a:latin typeface="+mj-ea"/>
              </a:rPr>
              <a:t>　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住宅購入のバランスシート</a:t>
            </a:r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20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895424" y="1431076"/>
            <a:ext cx="8096864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住宅購入時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4,000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万円の住宅を、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3,000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万円の住宅ローンを組んで購入）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3574855"/>
              </p:ext>
            </p:extLst>
          </p:nvPr>
        </p:nvGraphicFramePr>
        <p:xfrm>
          <a:off x="1895856" y="1972969"/>
          <a:ext cx="7096432" cy="79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4108">
                  <a:extLst>
                    <a:ext uri="{9D8B030D-6E8A-4147-A177-3AD203B41FA5}">
                      <a16:colId xmlns:a16="http://schemas.microsoft.com/office/drawing/2014/main" xmlns="" val="1995883868"/>
                    </a:ext>
                  </a:extLst>
                </a:gridCol>
                <a:gridCol w="1774108">
                  <a:extLst>
                    <a:ext uri="{9D8B030D-6E8A-4147-A177-3AD203B41FA5}">
                      <a16:colId xmlns:a16="http://schemas.microsoft.com/office/drawing/2014/main" xmlns="" val="1365162254"/>
                    </a:ext>
                  </a:extLst>
                </a:gridCol>
                <a:gridCol w="1774108">
                  <a:extLst>
                    <a:ext uri="{9D8B030D-6E8A-4147-A177-3AD203B41FA5}">
                      <a16:colId xmlns:a16="http://schemas.microsoft.com/office/drawing/2014/main" xmlns="" val="4128187042"/>
                    </a:ext>
                  </a:extLst>
                </a:gridCol>
                <a:gridCol w="1774108">
                  <a:extLst>
                    <a:ext uri="{9D8B030D-6E8A-4147-A177-3AD203B41FA5}">
                      <a16:colId xmlns:a16="http://schemas.microsoft.com/office/drawing/2014/main" xmlns="" val="4027040512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200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資産</a:t>
                      </a:r>
                      <a:endParaRPr kumimoji="1" lang="ja-JP" altLang="en-US" sz="20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200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負債</a:t>
                      </a:r>
                      <a:endParaRPr kumimoji="1" lang="ja-JP" altLang="en-US" sz="20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654373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住宅</a:t>
                      </a:r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4,000</a:t>
                      </a:r>
                      <a:r>
                        <a:rPr kumimoji="1" lang="ja-JP" altLang="en-US" sz="2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</a:t>
                      </a:r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住宅ローン</a:t>
                      </a:r>
                      <a:endParaRPr kumimoji="1" lang="ja-JP" altLang="en-US" sz="20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3,000</a:t>
                      </a:r>
                      <a:r>
                        <a:rPr kumimoji="1" lang="ja-JP" altLang="en-US" sz="2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</a:t>
                      </a:r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934182528"/>
                  </a:ext>
                </a:extLst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0944834"/>
              </p:ext>
            </p:extLst>
          </p:nvPr>
        </p:nvGraphicFramePr>
        <p:xfrm>
          <a:off x="1895856" y="4678226"/>
          <a:ext cx="7096432" cy="124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4108">
                  <a:extLst>
                    <a:ext uri="{9D8B030D-6E8A-4147-A177-3AD203B41FA5}">
                      <a16:colId xmlns:a16="http://schemas.microsoft.com/office/drawing/2014/main" xmlns="" val="1995883868"/>
                    </a:ext>
                  </a:extLst>
                </a:gridCol>
                <a:gridCol w="1774108">
                  <a:extLst>
                    <a:ext uri="{9D8B030D-6E8A-4147-A177-3AD203B41FA5}">
                      <a16:colId xmlns:a16="http://schemas.microsoft.com/office/drawing/2014/main" xmlns="" val="1365162254"/>
                    </a:ext>
                  </a:extLst>
                </a:gridCol>
                <a:gridCol w="1774108">
                  <a:extLst>
                    <a:ext uri="{9D8B030D-6E8A-4147-A177-3AD203B41FA5}">
                      <a16:colId xmlns:a16="http://schemas.microsoft.com/office/drawing/2014/main" xmlns="" val="4128187042"/>
                    </a:ext>
                  </a:extLst>
                </a:gridCol>
                <a:gridCol w="1774108">
                  <a:extLst>
                    <a:ext uri="{9D8B030D-6E8A-4147-A177-3AD203B41FA5}">
                      <a16:colId xmlns:a16="http://schemas.microsoft.com/office/drawing/2014/main" xmlns="" val="4027040512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200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資産</a:t>
                      </a:r>
                      <a:endParaRPr kumimoji="1" lang="ja-JP" altLang="en-US" sz="20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200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負債</a:t>
                      </a:r>
                      <a:endParaRPr kumimoji="1" lang="ja-JP" altLang="en-US" sz="20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65437346"/>
                  </a:ext>
                </a:extLst>
              </a:tr>
              <a:tr h="7068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住宅（時価）</a:t>
                      </a:r>
                      <a:endParaRPr kumimoji="1" lang="ja-JP" altLang="en-US" sz="20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b="1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3,500</a:t>
                      </a:r>
                      <a:r>
                        <a:rPr kumimoji="1" lang="ja-JP" altLang="en-US" sz="2000" b="1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万円？</a:t>
                      </a:r>
                      <a:endParaRPr kumimoji="1" lang="en-US" altLang="ja-JP" sz="2000" b="1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1,500</a:t>
                      </a:r>
                      <a:r>
                        <a:rPr kumimoji="1" lang="ja-JP" altLang="en-US" sz="2000" b="1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万円？</a:t>
                      </a:r>
                      <a:endParaRPr kumimoji="1" lang="en-US" altLang="ja-JP" sz="2000" b="1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住宅ローン</a:t>
                      </a:r>
                      <a:endParaRPr kumimoji="1" lang="ja-JP" altLang="en-US" sz="20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b="1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2,000</a:t>
                      </a:r>
                      <a:r>
                        <a:rPr kumimoji="1" lang="ja-JP" altLang="en-US" sz="2000" b="1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</a:t>
                      </a:r>
                      <a:endParaRPr kumimoji="1" lang="ja-JP" altLang="en-US" sz="2000" b="1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934182528"/>
                  </a:ext>
                </a:extLst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895424" y="3810296"/>
            <a:ext cx="8096864" cy="86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65225" indent="-1165225"/>
            <a:r>
              <a:rPr lang="en-US" altLang="ja-JP" sz="2400" b="1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</a:rPr>
              <a:t>年後</a:t>
            </a:r>
            <a:r>
              <a:rPr kumimoji="1"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（住宅ローンの残高は一定割合で減っていくが、住宅の価格がどうなっていくかは分からない）</a:t>
            </a:r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下矢印 6"/>
          <p:cNvSpPr/>
          <p:nvPr/>
        </p:nvSpPr>
        <p:spPr>
          <a:xfrm>
            <a:off x="5128211" y="3126658"/>
            <a:ext cx="605914" cy="746802"/>
          </a:xfrm>
          <a:prstGeom prst="downArrow">
            <a:avLst/>
          </a:prstGeom>
          <a:solidFill>
            <a:schemeClr val="bg2">
              <a:lumMod val="90000"/>
            </a:schemeClr>
          </a:solidFill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267025" y="6026970"/>
            <a:ext cx="6931742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住宅の価格が大きく下がり、住宅ローンの残高を下回る可能性もある。</a:t>
            </a:r>
            <a:endParaRPr kumimoji="1" lang="en-US" altLang="ja-JP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9410" y="2864513"/>
            <a:ext cx="705882" cy="705882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3270" y="2864514"/>
            <a:ext cx="747751" cy="747751"/>
          </a:xfrm>
          <a:prstGeom prst="rect">
            <a:avLst/>
          </a:prstGeom>
        </p:spPr>
      </p:pic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182068" y="36630"/>
            <a:ext cx="9144000" cy="5832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バランスシートで資産と負債を確認してみましょう</a:t>
            </a:r>
            <a:endParaRPr lang="en-US" altLang="ja-JP" sz="2800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56722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 animBg="1"/>
      <p:bldP spid="8" grpId="0"/>
    </p:bld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20740</TotalTime>
  <Words>280</Words>
  <Application>Microsoft Office PowerPoint</Application>
  <PresentationFormat>ワイド画面</PresentationFormat>
  <Paragraphs>70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22" baseType="lpstr">
      <vt:lpstr>HGP創英角ｺﾞｼｯｸUB</vt:lpstr>
      <vt:lpstr>HG創英角ﾎﾟｯﾌﾟ体</vt:lpstr>
      <vt:lpstr>Meiryo UI</vt:lpstr>
      <vt:lpstr>ＭＳ Ｐゴシック</vt:lpstr>
      <vt:lpstr>ＭＳ Ｐ明朝</vt:lpstr>
      <vt:lpstr>メイリオ</vt:lpstr>
      <vt:lpstr>Arial</vt:lpstr>
      <vt:lpstr>Calibri</vt:lpstr>
      <vt:lpstr>Tahoma</vt:lpstr>
      <vt:lpstr>Times New Roman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日本銀行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 of Japan</dc:title>
  <dc:creator>boj</dc:creator>
  <cp:lastModifiedBy>admin</cp:lastModifiedBy>
  <cp:revision>1359</cp:revision>
  <cp:lastPrinted>2021-08-02T06:14:50Z</cp:lastPrinted>
  <dcterms:created xsi:type="dcterms:W3CDTF">2002-10-08T16:15:58Z</dcterms:created>
  <dcterms:modified xsi:type="dcterms:W3CDTF">2021-10-13T02:54:48Z</dcterms:modified>
</cp:coreProperties>
</file>