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13"/>
  </p:notesMasterIdLst>
  <p:handoutMasterIdLst>
    <p:handoutMasterId r:id="rId14"/>
  </p:handoutMasterIdLst>
  <p:sldIdLst>
    <p:sldId id="1104" r:id="rId2"/>
    <p:sldId id="1103" r:id="rId3"/>
    <p:sldId id="1102" r:id="rId4"/>
    <p:sldId id="1092" r:id="rId5"/>
    <p:sldId id="1093" r:id="rId6"/>
    <p:sldId id="1099" r:id="rId7"/>
    <p:sldId id="1094" r:id="rId8"/>
    <p:sldId id="1095" r:id="rId9"/>
    <p:sldId id="1097" r:id="rId10"/>
    <p:sldId id="1106" r:id="rId11"/>
    <p:sldId id="1098" r:id="rId12"/>
  </p:sldIdLst>
  <p:sldSz cx="12192000" cy="6858000"/>
  <p:notesSz cx="6807200" cy="9939338"/>
  <p:defaultTextStyle>
    <a:defPPr>
      <a:defRPr lang="en-US"/>
    </a:defPPr>
    <a:lvl1pPr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2000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FF"/>
    <a:srgbClr val="FECCE3"/>
    <a:srgbClr val="6699FF"/>
    <a:srgbClr val="0000FF"/>
    <a:srgbClr val="00FFFF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76" autoAdjust="0"/>
    <p:restoredTop sz="94333" autoAdjust="0"/>
  </p:normalViewPr>
  <p:slideViewPr>
    <p:cSldViewPr snapToGrid="0">
      <p:cViewPr varScale="1">
        <p:scale>
          <a:sx n="84" d="100"/>
          <a:sy n="84" d="100"/>
        </p:scale>
        <p:origin x="26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 snapToGrid="0">
      <p:cViewPr varScale="1">
        <p:scale>
          <a:sx n="54" d="100"/>
          <a:sy n="54" d="100"/>
        </p:scale>
        <p:origin x="-1698" y="-78"/>
      </p:cViewPr>
      <p:guideLst>
        <p:guide orient="horz" pos="3130"/>
        <p:guide pos="214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7313" y="744538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6" y="4720987"/>
            <a:ext cx="4991091" cy="447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7" y="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7" y="94419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8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1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xmlns="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5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2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7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9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0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7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78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38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9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67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5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85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736" r:id="rId12"/>
    <p:sldLayoutId id="2147483738" r:id="rId13"/>
    <p:sldLayoutId id="214748397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5448" y="676950"/>
            <a:ext cx="901598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バランスシートの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概念図　～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資産・</a:t>
            </a:r>
            <a:r>
              <a:rPr lang="ja-JP" altLang="en-US" sz="2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負債の洗い出し～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67665" y="5619132"/>
            <a:ext cx="6189823" cy="6931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88" y="1191462"/>
            <a:ext cx="8728760" cy="544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800318" y="1675638"/>
            <a:ext cx="8083296" cy="3701033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400" smtClean="0">
                <a:latin typeface="Meiryo UI" panose="020B0604030504040204" pitchFamily="50" charset="-128"/>
                <a:ea typeface="Meiryo UI" panose="020B0604030504040204" pitchFamily="50" charset="-128"/>
              </a:rPr>
              <a:t>－最も大切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な資産－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それはあなたの</a:t>
            </a:r>
            <a:r>
              <a:rPr lang="ja-JP" altLang="en-US" sz="3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人的資産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（知識・スキル・キャリア・健康など）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常に学ぶことを心がけ、また心身の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健康にも留意した人生を送ってください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5075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"/>
          <p:cNvSpPr txBox="1">
            <a:spLocks noChangeArrowheads="1"/>
          </p:cNvSpPr>
          <p:nvPr/>
        </p:nvSpPr>
        <p:spPr bwMode="auto">
          <a:xfrm>
            <a:off x="1636794" y="2164261"/>
            <a:ext cx="65532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ja-JP" altLang="en-US" sz="12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550399" y="2789787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en-US" altLang="ja-JP" sz="600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4206" y="2164261"/>
            <a:ext cx="9110472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家計</a:t>
            </a:r>
            <a:r>
              <a:rPr lang="ja-JP" alt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（その</a:t>
            </a:r>
            <a:r>
              <a:rPr lang="en-US" altLang="ja-JP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～夢の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実現に向けお金</a:t>
            </a:r>
            <a:r>
              <a:rPr lang="ja-JP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管理方法を学ぼう～</a:t>
            </a:r>
            <a:endParaRPr lang="en-US" altLang="ja-JP" sz="32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2528214" y="5088836"/>
            <a:ext cx="406245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lang="en-US" altLang="ja-JP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協会</a:t>
            </a:r>
            <a:endParaRPr lang="en-US" altLang="ja-JP" sz="48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7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2671" y="1150374"/>
            <a:ext cx="7816645" cy="261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家計の収支を改善する方法：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 収入を確保し、増やす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 支出を減らす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③ 貯蓄や運用を行って、お金を貯め、増やす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2671" y="3200400"/>
            <a:ext cx="7108723" cy="540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1599" y="4467200"/>
            <a:ext cx="4498258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家計管理上、重要なポイント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1803288" y="5363067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5400000">
            <a:off x="1803288" y="6077210"/>
            <a:ext cx="431997" cy="18288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31921" y="5135063"/>
            <a:ext cx="449825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「天引き貯蓄」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31921" y="5818535"/>
            <a:ext cx="4498258" cy="55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「緊急資金」の確保</a:t>
            </a:r>
            <a:endParaRPr kumimoji="1" lang="ja-JP" altLang="en-US" sz="28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3347885" y="3932230"/>
            <a:ext cx="339214" cy="4627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09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688166" y="2006880"/>
            <a:ext cx="8311896" cy="79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17600" b="1" u="sng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手取り</a:t>
            </a:r>
            <a:r>
              <a:rPr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収入の一定額を定期的に積み立てる</a:t>
            </a:r>
            <a:endParaRPr lang="en-US" altLang="ja-JP" sz="9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9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先に貯蓄し、残ったお金で生活することを習慣化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サブタイトル 2"/>
          <p:cNvSpPr txBox="1">
            <a:spLocks/>
          </p:cNvSpPr>
          <p:nvPr/>
        </p:nvSpPr>
        <p:spPr bwMode="auto">
          <a:xfrm>
            <a:off x="577596" y="1021747"/>
            <a:ext cx="8311896" cy="7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4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天引き</a:t>
            </a:r>
            <a:r>
              <a:rPr lang="ja-JP" altLang="en-US" sz="4400" b="1" u="sng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5400000">
            <a:off x="860866" y="2506372"/>
            <a:ext cx="505095" cy="2525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額縁 4"/>
          <p:cNvSpPr/>
          <p:nvPr/>
        </p:nvSpPr>
        <p:spPr>
          <a:xfrm>
            <a:off x="987138" y="3562228"/>
            <a:ext cx="7138830" cy="984069"/>
          </a:xfrm>
          <a:prstGeom prst="beve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00012" algn="ctr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 － 貯蓄 ＝ 支出可能額</a:t>
            </a:r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454153" y="5376674"/>
            <a:ext cx="8779923" cy="896111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</a:rPr>
              <a:t>　 </a:t>
            </a:r>
            <a:r>
              <a:rPr lang="ja-JP" altLang="en-US" sz="2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無理のない額で天引き貯蓄を継続することが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大切です</a:t>
            </a: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0" y="5047489"/>
            <a:ext cx="1115568" cy="12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5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52983" y="700894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目標額積立シミュレーション（知る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ぽる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4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28" y="1284094"/>
            <a:ext cx="7379991" cy="42614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373" y="5730439"/>
            <a:ext cx="896112" cy="88981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53" y="5545580"/>
            <a:ext cx="6382512" cy="70891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941833" y="6254496"/>
            <a:ext cx="619963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https://www.shiruporuto.jp/public/check/funds/sikin/menu/r_mokutumi.html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5304" y="3097162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100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4969" y="3529781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04969" y="3907956"/>
            <a:ext cx="914400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0.1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993922" y="4365522"/>
            <a:ext cx="1140543" cy="575187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" y="914400"/>
            <a:ext cx="6345936" cy="538495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323693" y="3095860"/>
            <a:ext cx="1140543" cy="337152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0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755092" y="5233241"/>
            <a:ext cx="8311896" cy="1352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7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日常的</a:t>
            </a:r>
            <a:r>
              <a:rPr lang="ja-JP" altLang="en-US" sz="7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な支払いや緊急時に備えた資金として</a:t>
            </a:r>
            <a:endParaRPr lang="en-US" altLang="ja-JP" sz="7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7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カ月～</a:t>
            </a:r>
            <a:r>
              <a:rPr lang="en-US" altLang="ja-JP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年分</a:t>
            </a:r>
            <a:r>
              <a:rPr lang="ja-JP" altLang="en-US" sz="7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の生活費を</a:t>
            </a:r>
            <a:r>
              <a:rPr lang="ja-JP" altLang="en-US" sz="7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確保することが大切です。</a:t>
            </a:r>
            <a:endParaRPr lang="en-US" altLang="ja-JP" sz="7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26" y="1735999"/>
            <a:ext cx="1714500" cy="1714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09" y="3167876"/>
            <a:ext cx="1714500" cy="17145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592" y="3124314"/>
            <a:ext cx="1653540" cy="165354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78795" y="3452404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＜ケガ＞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35215" y="4703583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病気</a:t>
            </a:r>
            <a:r>
              <a:rPr lang="ja-JP" altLang="en-US" sz="1400" b="1" dirty="0"/>
              <a:t>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69916" y="3421160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失業</a:t>
            </a:r>
            <a:r>
              <a:rPr lang="ja-JP" altLang="en-US" sz="1400" b="1" dirty="0"/>
              <a:t>＞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65109" y="4777854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r>
              <a:rPr lang="ja-JP" altLang="en-US" sz="1400" b="1" dirty="0"/>
              <a:t>＞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65" y="2083263"/>
            <a:ext cx="1354385" cy="1354385"/>
          </a:xfrm>
          <a:prstGeom prst="rect">
            <a:avLst/>
          </a:prstGeom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61544" y="53643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dirty="0"/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貯蓄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の習慣を身に付けましょう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577596" y="1021747"/>
            <a:ext cx="8311896" cy="79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4000" b="1" u="sng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緊急資金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88" y="4474983"/>
            <a:ext cx="1004439" cy="95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4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9" y="4421589"/>
            <a:ext cx="1470368" cy="1997462"/>
          </a:xfrm>
          <a:prstGeom prst="rect">
            <a:avLst/>
          </a:prstGeom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 bwMode="auto">
          <a:xfrm>
            <a:off x="202640" y="965244"/>
            <a:ext cx="3708980" cy="95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75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　資産</a:t>
            </a:r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364" y="1779613"/>
            <a:ext cx="331317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実物資産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43580" y="1779613"/>
            <a:ext cx="365694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金融資産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52" y="2251934"/>
            <a:ext cx="1166805" cy="122299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439" y="2351058"/>
            <a:ext cx="1241541" cy="11291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80" y="2415902"/>
            <a:ext cx="1054964" cy="10549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288663" y="3452213"/>
            <a:ext cx="176829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住宅、自動車</a:t>
            </a:r>
            <a:r>
              <a:rPr lang="ja-JP" altLang="en-US" sz="1400" b="1" dirty="0"/>
              <a:t>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274582" y="3436406"/>
            <a:ext cx="2217275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/>
              <a:t>＜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預貯金、株式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保険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b="1" dirty="0"/>
              <a:t>＞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202640" y="3814103"/>
            <a:ext cx="2907792" cy="110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負債</a:t>
            </a:r>
            <a:endParaRPr lang="en-US" altLang="ja-JP" sz="3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86" y="4839389"/>
            <a:ext cx="1174035" cy="117403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21" y="4805601"/>
            <a:ext cx="1260187" cy="126018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4630082" y="4367097"/>
            <a:ext cx="4494701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＜世帯の資産・負債名義＞</a:t>
            </a:r>
            <a:endParaRPr lang="en-US" altLang="ja-JP" sz="2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共働き世帯の資産・負債の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名義分担等について、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0012" defTabSz="6858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家族間での</a:t>
            </a:r>
            <a:r>
              <a:rPr lang="ja-JP" altLang="en-US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意識の共有化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重要です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09" y="2501490"/>
            <a:ext cx="1268548" cy="97580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51" y="2341163"/>
            <a:ext cx="1334828" cy="1095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1008291" y="6146422"/>
            <a:ext cx="2634054" cy="35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/>
              <a:t>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奨学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金、住宅・自動車ローン</a:t>
            </a:r>
            <a:r>
              <a:rPr lang="ja-JP" altLang="en-US" sz="1400" b="1" dirty="0" smtClean="0"/>
              <a:t>＞</a:t>
            </a:r>
            <a:endParaRPr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828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5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-960990" y="765856"/>
            <a:ext cx="5904846" cy="532372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住宅購入のバランスシート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5424" y="1431076"/>
            <a:ext cx="809686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住宅購入時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4,000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万円の住宅を、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3,000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万円の住宅ローンを組んで購入）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74855"/>
              </p:ext>
            </p:extLst>
          </p:nvPr>
        </p:nvGraphicFramePr>
        <p:xfrm>
          <a:off x="1895856" y="1972969"/>
          <a:ext cx="709643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08">
                  <a:extLst>
                    <a:ext uri="{9D8B030D-6E8A-4147-A177-3AD203B41FA5}">
                      <a16:colId xmlns:a16="http://schemas.microsoft.com/office/drawing/2014/main" xmlns="" val="1995883868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1365162254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4128187042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4027040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資産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負債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43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4,000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住宅ローン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4182528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44834"/>
              </p:ext>
            </p:extLst>
          </p:nvPr>
        </p:nvGraphicFramePr>
        <p:xfrm>
          <a:off x="1895856" y="4678226"/>
          <a:ext cx="709643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08">
                  <a:extLst>
                    <a:ext uri="{9D8B030D-6E8A-4147-A177-3AD203B41FA5}">
                      <a16:colId xmlns:a16="http://schemas.microsoft.com/office/drawing/2014/main" xmlns="" val="1995883868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1365162254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4128187042"/>
                    </a:ext>
                  </a:extLst>
                </a:gridCol>
                <a:gridCol w="1774108">
                  <a:extLst>
                    <a:ext uri="{9D8B030D-6E8A-4147-A177-3AD203B41FA5}">
                      <a16:colId xmlns:a16="http://schemas.microsoft.com/office/drawing/2014/main" xmlns="" val="40270405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資産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負債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5437346"/>
                  </a:ext>
                </a:extLst>
              </a:tr>
              <a:tr h="706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住宅（時価）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3,500</a:t>
                      </a:r>
                      <a:r>
                        <a:rPr kumimoji="1" lang="ja-JP" altLang="en-US" sz="20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万円？</a:t>
                      </a:r>
                      <a:endParaRPr kumimoji="1" lang="en-US" altLang="ja-JP" sz="2000" b="1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2000" b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万円？</a:t>
                      </a:r>
                      <a:endParaRPr kumimoji="1" lang="en-US" altLang="ja-JP" sz="2000" b="1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住宅ローン</a:t>
                      </a:r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20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kumimoji="1" lang="ja-JP" altLang="en-US" sz="20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34182528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95424" y="3810296"/>
            <a:ext cx="8096864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5225" indent="-1165225"/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（住宅ローンの残高は一定割合で減っていくが、住宅の価格がどうなっていくかは分からない）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5128211" y="3126658"/>
            <a:ext cx="605914" cy="746802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7025" y="6026970"/>
            <a:ext cx="69317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住宅の価格が大きく下がり、住宅ローンの残高を下回る可能性もある。</a:t>
            </a:r>
            <a:endParaRPr kumimoji="1"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10" y="2864513"/>
            <a:ext cx="705882" cy="7058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270" y="2864514"/>
            <a:ext cx="747751" cy="747751"/>
          </a:xfrm>
          <a:prstGeom prst="rect">
            <a:avLst/>
          </a:prstGeom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82068" y="36630"/>
            <a:ext cx="9144000" cy="583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バランスシートで資産と負債を確認してみましょう</a:t>
            </a:r>
            <a:endParaRPr lang="en-US" altLang="ja-JP" sz="2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672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20740</TotalTime>
  <Words>280</Words>
  <Application>Microsoft Office PowerPoint</Application>
  <PresentationFormat>ワイド画面</PresentationFormat>
  <Paragraphs>70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HGP創英角ｺﾞｼｯｸUB</vt:lpstr>
      <vt:lpstr>HG創英角ﾎﾟｯﾌﾟ体</vt:lpstr>
      <vt:lpstr>Meiryo UI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admin</cp:lastModifiedBy>
  <cp:revision>1359</cp:revision>
  <cp:lastPrinted>2021-08-02T06:14:50Z</cp:lastPrinted>
  <dcterms:created xsi:type="dcterms:W3CDTF">2002-10-08T16:15:58Z</dcterms:created>
  <dcterms:modified xsi:type="dcterms:W3CDTF">2021-10-13T02:54:48Z</dcterms:modified>
</cp:coreProperties>
</file>