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9006" r:id="rId1"/>
    <p:sldMasterId id="2147489118" r:id="rId2"/>
  </p:sldMasterIdLst>
  <p:notesMasterIdLst>
    <p:notesMasterId r:id="rId23"/>
  </p:notesMasterIdLst>
  <p:handoutMasterIdLst>
    <p:handoutMasterId r:id="rId24"/>
  </p:handoutMasterIdLst>
  <p:sldIdLst>
    <p:sldId id="1005" r:id="rId3"/>
    <p:sldId id="1006" r:id="rId4"/>
    <p:sldId id="1008" r:id="rId5"/>
    <p:sldId id="1009" r:id="rId6"/>
    <p:sldId id="1016" r:id="rId7"/>
    <p:sldId id="1014" r:id="rId8"/>
    <p:sldId id="1013" r:id="rId9"/>
    <p:sldId id="1027" r:id="rId10"/>
    <p:sldId id="1025" r:id="rId11"/>
    <p:sldId id="1021" r:id="rId12"/>
    <p:sldId id="1031" r:id="rId13"/>
    <p:sldId id="1019" r:id="rId14"/>
    <p:sldId id="1018" r:id="rId15"/>
    <p:sldId id="1017" r:id="rId16"/>
    <p:sldId id="1029" r:id="rId17"/>
    <p:sldId id="1032" r:id="rId18"/>
    <p:sldId id="1024" r:id="rId19"/>
    <p:sldId id="1023" r:id="rId20"/>
    <p:sldId id="1030" r:id="rId21"/>
    <p:sldId id="1007" r:id="rId22"/>
  </p:sldIdLst>
  <p:sldSz cx="9144000" cy="5143500" type="screen16x9"/>
  <p:notesSz cx="6735763" cy="9866313"/>
  <p:defaultTextStyle>
    <a:defPPr>
      <a:defRPr lang="ja-JP"/>
    </a:defPPr>
    <a:lvl1pPr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1pPr>
    <a:lvl2pPr marL="389626"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2pPr>
    <a:lvl3pPr marL="779252"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3pPr>
    <a:lvl4pPr marL="1168878"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4pPr>
    <a:lvl5pPr marL="1558503" algn="l" rtl="0" eaLnBrk="0" fontAlgn="base" hangingPunct="0">
      <a:spcBef>
        <a:spcPct val="0"/>
      </a:spcBef>
      <a:spcAft>
        <a:spcPct val="0"/>
      </a:spcAft>
      <a:defRPr kumimoji="1" sz="1400" kern="1200">
        <a:solidFill>
          <a:srgbClr val="339933"/>
        </a:solidFill>
        <a:latin typeface="ＨＧｺﾞｼｯｸE-PRO"/>
        <a:ea typeface="ＨＧｺﾞｼｯｸE-PRO"/>
        <a:cs typeface="ＨＧｺﾞｼｯｸE-PRO"/>
      </a:defRPr>
    </a:lvl5pPr>
    <a:lvl6pPr marL="1948129" algn="l" defTabSz="779252" rtl="0" eaLnBrk="1" latinLnBrk="0" hangingPunct="1">
      <a:defRPr kumimoji="1" sz="1400" kern="1200">
        <a:solidFill>
          <a:srgbClr val="339933"/>
        </a:solidFill>
        <a:latin typeface="ＨＧｺﾞｼｯｸE-PRO"/>
        <a:ea typeface="ＨＧｺﾞｼｯｸE-PRO"/>
        <a:cs typeface="ＨＧｺﾞｼｯｸE-PRO"/>
      </a:defRPr>
    </a:lvl6pPr>
    <a:lvl7pPr marL="2337755" algn="l" defTabSz="779252" rtl="0" eaLnBrk="1" latinLnBrk="0" hangingPunct="1">
      <a:defRPr kumimoji="1" sz="1400" kern="1200">
        <a:solidFill>
          <a:srgbClr val="339933"/>
        </a:solidFill>
        <a:latin typeface="ＨＧｺﾞｼｯｸE-PRO"/>
        <a:ea typeface="ＨＧｺﾞｼｯｸE-PRO"/>
        <a:cs typeface="ＨＧｺﾞｼｯｸE-PRO"/>
      </a:defRPr>
    </a:lvl7pPr>
    <a:lvl8pPr marL="2727381" algn="l" defTabSz="779252" rtl="0" eaLnBrk="1" latinLnBrk="0" hangingPunct="1">
      <a:defRPr kumimoji="1" sz="1400" kern="1200">
        <a:solidFill>
          <a:srgbClr val="339933"/>
        </a:solidFill>
        <a:latin typeface="ＨＧｺﾞｼｯｸE-PRO"/>
        <a:ea typeface="ＨＧｺﾞｼｯｸE-PRO"/>
        <a:cs typeface="ＨＧｺﾞｼｯｸE-PRO"/>
      </a:defRPr>
    </a:lvl8pPr>
    <a:lvl9pPr marL="3117007" algn="l" defTabSz="779252" rtl="0" eaLnBrk="1" latinLnBrk="0" hangingPunct="1">
      <a:defRPr kumimoji="1" sz="1400" kern="1200">
        <a:solidFill>
          <a:srgbClr val="339933"/>
        </a:solidFill>
        <a:latin typeface="ＨＧｺﾞｼｯｸE-PRO"/>
        <a:ea typeface="ＨＧｺﾞｼｯｸE-PRO"/>
        <a:cs typeface="ＨＧｺﾞｼｯｸE-PRO"/>
      </a:defRPr>
    </a:lvl9pPr>
  </p:defaultTextStyle>
  <p:extLst>
    <p:ext uri="{EFAFB233-063F-42B5-8137-9DF3F51BA10A}">
      <p15:sldGuideLst xmlns:p15="http://schemas.microsoft.com/office/powerpoint/2012/main">
        <p15:guide id="1" orient="horz" pos="4176">
          <p15:clr>
            <a:srgbClr val="A4A3A4"/>
          </p15:clr>
        </p15:guide>
        <p15:guide id="2" orient="horz" pos="2784">
          <p15:clr>
            <a:srgbClr val="A4A3A4"/>
          </p15:clr>
        </p15:guide>
        <p15:guide id="3" orient="horz" pos="2205">
          <p15:clr>
            <a:srgbClr val="A4A3A4"/>
          </p15:clr>
        </p15:guide>
        <p15:guide id="4" pos="6096">
          <p15:clr>
            <a:srgbClr val="A4A3A4"/>
          </p15:clr>
        </p15:guide>
        <p15:guide id="5" pos="288">
          <p15:clr>
            <a:srgbClr val="A4A3A4"/>
          </p15:clr>
        </p15:guide>
        <p15:guide id="6" pos="3168">
          <p15:clr>
            <a:srgbClr val="A4A3A4"/>
          </p15:clr>
        </p15:guide>
        <p15:guide id="7" pos="2160">
          <p15:clr>
            <a:srgbClr val="A4A3A4"/>
          </p15:clr>
        </p15:guide>
        <p15:guide id="8" orient="horz" pos="3132">
          <p15:clr>
            <a:srgbClr val="A4A3A4"/>
          </p15:clr>
        </p15:guide>
        <p15:guide id="9" orient="horz" pos="2074" userDrawn="1">
          <p15:clr>
            <a:srgbClr val="A4A3A4"/>
          </p15:clr>
        </p15:guide>
        <p15:guide id="10" orient="horz" pos="1654">
          <p15:clr>
            <a:srgbClr val="A4A3A4"/>
          </p15:clr>
        </p15:guide>
        <p15:guide id="11" pos="5627">
          <p15:clr>
            <a:srgbClr val="A4A3A4"/>
          </p15:clr>
        </p15:guide>
        <p15:guide id="12" pos="266">
          <p15:clr>
            <a:srgbClr val="A4A3A4"/>
          </p15:clr>
        </p15:guide>
        <p15:guide id="13" pos="2924">
          <p15:clr>
            <a:srgbClr val="A4A3A4"/>
          </p15:clr>
        </p15:guide>
        <p15:guide id="14" pos="1994">
          <p15:clr>
            <a:srgbClr val="A4A3A4"/>
          </p15:clr>
        </p15:guide>
      </p15:sldGuideLst>
    </p:ext>
    <p:ext uri="{2D200454-40CA-4A62-9FC3-DE9A4176ACB9}">
      <p15:notesGuideLst xmlns:p15="http://schemas.microsoft.com/office/powerpoint/2012/main">
        <p15:guide id="1" orient="horz" pos="3088" userDrawn="1">
          <p15:clr>
            <a:srgbClr val="A4A3A4"/>
          </p15:clr>
        </p15:guide>
        <p15:guide id="2" pos="2102" userDrawn="1">
          <p15:clr>
            <a:srgbClr val="A4A3A4"/>
          </p15:clr>
        </p15:guide>
        <p15:guide id="3" orient="horz" pos="3107" userDrawn="1">
          <p15:clr>
            <a:srgbClr val="A4A3A4"/>
          </p15:clr>
        </p15:guide>
        <p15:guide id="4" pos="212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 initials="A" lastIdx="7" clrIdx="0">
    <p:extLst/>
  </p:cmAuthor>
  <p:cmAuthor id="2" name="m" initials="M"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99FF"/>
    <a:srgbClr val="FF0000"/>
    <a:srgbClr val="CCFFCC"/>
    <a:srgbClr val="FF9966"/>
    <a:srgbClr val="F27F00"/>
    <a:srgbClr val="FCEDD0"/>
    <a:srgbClr val="FFCD97"/>
    <a:srgbClr val="FAFB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中間スタイル 3 - アクセント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E3FDE45-AF77-4B5C-9715-49D594BDF05E}" styleName="淡色スタイル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淡色スタイル 2 - アクセント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505E3EF-67EA-436B-97B2-0124C06EBD24}" styleName="中間スタイル 4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中間スタイル 4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8A107856-5554-42FB-B03E-39F5DBC370BA}" styleName="中間スタイル 4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8B1032C-EA38-4F05-BA0D-38AFFFC7BED3}" styleName="淡色スタイル 3 - アクセント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淡色スタイル 3 - アクセント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9" autoAdjust="0"/>
    <p:restoredTop sz="76601" autoAdjust="0"/>
  </p:normalViewPr>
  <p:slideViewPr>
    <p:cSldViewPr>
      <p:cViewPr varScale="1">
        <p:scale>
          <a:sx n="88" d="100"/>
          <a:sy n="88" d="100"/>
        </p:scale>
        <p:origin x="1459" y="77"/>
      </p:cViewPr>
      <p:guideLst>
        <p:guide orient="horz" pos="4176"/>
        <p:guide orient="horz" pos="2784"/>
        <p:guide orient="horz" pos="2205"/>
        <p:guide pos="6096"/>
        <p:guide pos="288"/>
        <p:guide pos="3168"/>
        <p:guide pos="2160"/>
        <p:guide orient="horz" pos="3132"/>
        <p:guide orient="horz" pos="2074"/>
        <p:guide orient="horz" pos="1654"/>
        <p:guide pos="5627"/>
        <p:guide pos="266"/>
        <p:guide pos="2924"/>
        <p:guide pos="1994"/>
      </p:guideLst>
    </p:cSldViewPr>
  </p:slideViewPr>
  <p:outlineViewPr>
    <p:cViewPr>
      <p:scale>
        <a:sx n="50" d="100"/>
        <a:sy n="50" d="100"/>
      </p:scale>
      <p:origin x="0" y="0"/>
    </p:cViewPr>
  </p:outlineViewPr>
  <p:notesTextViewPr>
    <p:cViewPr>
      <p:scale>
        <a:sx n="300" d="100"/>
        <a:sy n="300" d="100"/>
      </p:scale>
      <p:origin x="0" y="0"/>
    </p:cViewPr>
  </p:notesTextViewPr>
  <p:sorterViewPr>
    <p:cViewPr>
      <p:scale>
        <a:sx n="100" d="100"/>
        <a:sy n="100" d="100"/>
      </p:scale>
      <p:origin x="0" y="0"/>
    </p:cViewPr>
  </p:sorterViewPr>
  <p:notesViewPr>
    <p:cSldViewPr>
      <p:cViewPr varScale="1">
        <p:scale>
          <a:sx n="62" d="100"/>
          <a:sy n="62" d="100"/>
        </p:scale>
        <p:origin x="3250" y="48"/>
      </p:cViewPr>
      <p:guideLst>
        <p:guide orient="horz" pos="3088"/>
        <p:guide pos="2102"/>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Microsoft%20PowerPoint%20&#20869;&#12398;&#12464;&#12521;&#1250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1"/>
    </mc:Choice>
    <mc:Fallback>
      <c:style val="11"/>
    </mc:Fallback>
  </mc:AlternateContent>
  <c:chart>
    <c:autoTitleDeleted val="0"/>
    <c:plotArea>
      <c:layout>
        <c:manualLayout>
          <c:layoutTarget val="inner"/>
          <c:xMode val="edge"/>
          <c:yMode val="edge"/>
          <c:x val="0.21064874871282918"/>
          <c:y val="4.9728049728049728E-2"/>
          <c:w val="0.5564268649451769"/>
          <c:h val="0.93162393162393164"/>
        </c:manualLayout>
      </c:layout>
      <c:pieChart>
        <c:varyColors val="1"/>
        <c:ser>
          <c:idx val="0"/>
          <c:order val="0"/>
          <c:spPr>
            <a:ln w="25400">
              <a:solidFill>
                <a:schemeClr val="bg1"/>
              </a:solidFill>
            </a:ln>
          </c:spPr>
          <c:dPt>
            <c:idx val="0"/>
            <c:bubble3D val="0"/>
            <c:spPr>
              <a:solidFill>
                <a:srgbClr val="0070C0"/>
              </a:solidFill>
              <a:ln w="25400">
                <a:solidFill>
                  <a:schemeClr val="bg1"/>
                </a:solidFill>
              </a:ln>
            </c:spPr>
            <c:extLst>
              <c:ext xmlns:c16="http://schemas.microsoft.com/office/drawing/2014/chart" uri="{C3380CC4-5D6E-409C-BE32-E72D297353CC}">
                <c16:uniqueId val="{00000001-A039-4F52-B42B-113CF374109F}"/>
              </c:ext>
            </c:extLst>
          </c:dPt>
          <c:dPt>
            <c:idx val="1"/>
            <c:bubble3D val="0"/>
            <c:spPr>
              <a:solidFill>
                <a:schemeClr val="tx2">
                  <a:lumMod val="40000"/>
                  <a:lumOff val="60000"/>
                </a:schemeClr>
              </a:solidFill>
              <a:ln w="25400">
                <a:solidFill>
                  <a:schemeClr val="bg1"/>
                </a:solidFill>
              </a:ln>
            </c:spPr>
            <c:extLst>
              <c:ext xmlns:c16="http://schemas.microsoft.com/office/drawing/2014/chart" uri="{C3380CC4-5D6E-409C-BE32-E72D297353CC}">
                <c16:uniqueId val="{00000003-A039-4F52-B42B-113CF374109F}"/>
              </c:ext>
            </c:extLst>
          </c:dPt>
          <c:dPt>
            <c:idx val="2"/>
            <c:bubble3D val="0"/>
            <c:spPr>
              <a:solidFill>
                <a:srgbClr val="00B0F0"/>
              </a:solidFill>
              <a:ln w="25400">
                <a:solidFill>
                  <a:schemeClr val="bg1"/>
                </a:solidFill>
              </a:ln>
            </c:spPr>
            <c:extLst>
              <c:ext xmlns:c16="http://schemas.microsoft.com/office/drawing/2014/chart" uri="{C3380CC4-5D6E-409C-BE32-E72D297353CC}">
                <c16:uniqueId val="{00000005-A039-4F52-B42B-113CF374109F}"/>
              </c:ext>
            </c:extLst>
          </c:dPt>
          <c:dPt>
            <c:idx val="3"/>
            <c:bubble3D val="0"/>
            <c:spPr>
              <a:solidFill>
                <a:schemeClr val="tx2">
                  <a:lumMod val="60000"/>
                  <a:lumOff val="40000"/>
                </a:schemeClr>
              </a:solidFill>
              <a:ln w="25400">
                <a:solidFill>
                  <a:schemeClr val="bg1"/>
                </a:solidFill>
              </a:ln>
            </c:spPr>
            <c:extLst>
              <c:ext xmlns:c16="http://schemas.microsoft.com/office/drawing/2014/chart" uri="{C3380CC4-5D6E-409C-BE32-E72D297353CC}">
                <c16:uniqueId val="{00000007-A039-4F52-B42B-113CF374109F}"/>
              </c:ext>
            </c:extLst>
          </c:dPt>
          <c:dPt>
            <c:idx val="4"/>
            <c:bubble3D val="0"/>
            <c:spPr>
              <a:solidFill>
                <a:srgbClr val="CAFCFE"/>
              </a:solidFill>
              <a:ln w="25400">
                <a:solidFill>
                  <a:schemeClr val="bg1"/>
                </a:solidFill>
              </a:ln>
            </c:spPr>
            <c:extLst>
              <c:ext xmlns:c16="http://schemas.microsoft.com/office/drawing/2014/chart" uri="{C3380CC4-5D6E-409C-BE32-E72D297353CC}">
                <c16:uniqueId val="{00000009-A039-4F52-B42B-113CF374109F}"/>
              </c:ext>
            </c:extLst>
          </c:dPt>
          <c:cat>
            <c:strRef>
              <c:f>Sheet1!$A$3:$A$7</c:f>
              <c:strCache>
                <c:ptCount val="5"/>
                <c:pt idx="0">
                  <c:v>授業料など</c:v>
                </c:pt>
                <c:pt idx="1">
                  <c:v>修学費・課外活動費</c:v>
                </c:pt>
                <c:pt idx="2">
                  <c:v>通学費</c:v>
                </c:pt>
                <c:pt idx="3">
                  <c:v>住居費、食費など</c:v>
                </c:pt>
                <c:pt idx="4">
                  <c:v>その他日常費など</c:v>
                </c:pt>
              </c:strCache>
            </c:strRef>
          </c:cat>
          <c:val>
            <c:numRef>
              <c:f>Sheet1!$B$3:$B$7</c:f>
              <c:numCache>
                <c:formatCode>#,##0</c:formatCode>
                <c:ptCount val="5"/>
                <c:pt idx="0">
                  <c:v>1286300</c:v>
                </c:pt>
                <c:pt idx="1">
                  <c:v>84300</c:v>
                </c:pt>
                <c:pt idx="2">
                  <c:v>24300</c:v>
                </c:pt>
                <c:pt idx="3">
                  <c:v>739900</c:v>
                </c:pt>
                <c:pt idx="4">
                  <c:v>360500</c:v>
                </c:pt>
              </c:numCache>
            </c:numRef>
          </c:val>
          <c:extLst>
            <c:ext xmlns:c16="http://schemas.microsoft.com/office/drawing/2014/chart" uri="{C3380CC4-5D6E-409C-BE32-E72D297353CC}">
              <c16:uniqueId val="{0000000A-A039-4F52-B42B-113CF374109F}"/>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2"/>
    </mc:Choice>
    <mc:Fallback>
      <c:style val="12"/>
    </mc:Fallback>
  </mc:AlternateContent>
  <c:chart>
    <c:autoTitleDeleted val="0"/>
    <c:plotArea>
      <c:layout/>
      <c:pieChart>
        <c:varyColors val="1"/>
        <c:ser>
          <c:idx val="0"/>
          <c:order val="0"/>
          <c:spPr>
            <a:ln w="25400"/>
          </c:spPr>
          <c:dPt>
            <c:idx val="0"/>
            <c:bubble3D val="0"/>
            <c:spPr>
              <a:solidFill>
                <a:srgbClr val="FFC000"/>
              </a:solidFill>
              <a:ln w="25400"/>
            </c:spPr>
            <c:extLst>
              <c:ext xmlns:c16="http://schemas.microsoft.com/office/drawing/2014/chart" uri="{C3380CC4-5D6E-409C-BE32-E72D297353CC}">
                <c16:uniqueId val="{00000001-AF1D-4D09-A40D-C708A9C2E514}"/>
              </c:ext>
            </c:extLst>
          </c:dPt>
          <c:dPt>
            <c:idx val="1"/>
            <c:bubble3D val="0"/>
            <c:spPr>
              <a:solidFill>
                <a:srgbClr val="FF0000"/>
              </a:solidFill>
              <a:ln w="25400"/>
            </c:spPr>
            <c:extLst>
              <c:ext xmlns:c16="http://schemas.microsoft.com/office/drawing/2014/chart" uri="{C3380CC4-5D6E-409C-BE32-E72D297353CC}">
                <c16:uniqueId val="{00000003-AF1D-4D09-A40D-C708A9C2E514}"/>
              </c:ext>
            </c:extLst>
          </c:dPt>
          <c:dPt>
            <c:idx val="2"/>
            <c:bubble3D val="0"/>
            <c:spPr>
              <a:solidFill>
                <a:srgbClr val="FCEDD0"/>
              </a:solidFill>
              <a:ln w="25400"/>
            </c:spPr>
            <c:extLst>
              <c:ext xmlns:c16="http://schemas.microsoft.com/office/drawing/2014/chart" uri="{C3380CC4-5D6E-409C-BE32-E72D297353CC}">
                <c16:uniqueId val="{00000005-AF1D-4D09-A40D-C708A9C2E514}"/>
              </c:ext>
            </c:extLst>
          </c:dPt>
          <c:dPt>
            <c:idx val="3"/>
            <c:bubble3D val="0"/>
            <c:spPr>
              <a:solidFill>
                <a:srgbClr val="FF9966"/>
              </a:solidFill>
              <a:ln w="25400"/>
            </c:spPr>
            <c:extLst>
              <c:ext xmlns:c16="http://schemas.microsoft.com/office/drawing/2014/chart" uri="{C3380CC4-5D6E-409C-BE32-E72D297353CC}">
                <c16:uniqueId val="{00000007-AF1D-4D09-A40D-C708A9C2E514}"/>
              </c:ext>
            </c:extLst>
          </c:dPt>
          <c:cat>
            <c:strRef>
              <c:f>Sheet2!$A$2:$A$5</c:f>
              <c:strCache>
                <c:ptCount val="4"/>
                <c:pt idx="0">
                  <c:v>家庭からの給付</c:v>
                </c:pt>
                <c:pt idx="1">
                  <c:v>奨学金</c:v>
                </c:pt>
                <c:pt idx="2">
                  <c:v>アルバイト</c:v>
                </c:pt>
                <c:pt idx="3">
                  <c:v>定職収入・その他</c:v>
                </c:pt>
              </c:strCache>
            </c:strRef>
          </c:cat>
          <c:val>
            <c:numRef>
              <c:f>Sheet2!$B$2:$B$5</c:f>
              <c:numCache>
                <c:formatCode>#,##0</c:formatCode>
                <c:ptCount val="4"/>
                <c:pt idx="0">
                  <c:v>1705200</c:v>
                </c:pt>
                <c:pt idx="1">
                  <c:v>429200</c:v>
                </c:pt>
                <c:pt idx="2">
                  <c:v>378300</c:v>
                </c:pt>
                <c:pt idx="3">
                  <c:v>49400</c:v>
                </c:pt>
              </c:numCache>
            </c:numRef>
          </c:val>
          <c:extLst>
            <c:ext xmlns:c16="http://schemas.microsoft.com/office/drawing/2014/chart" uri="{C3380CC4-5D6E-409C-BE32-E72D297353CC}">
              <c16:uniqueId val="{00000008-AF1D-4D09-A40D-C708A9C2E514}"/>
            </c:ext>
          </c:extLst>
        </c:ser>
        <c:dLbls>
          <c:showLegendKey val="0"/>
          <c:showVal val="0"/>
          <c:showCatName val="0"/>
          <c:showSerName val="0"/>
          <c:showPercent val="0"/>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0"/>
    <c:plotArea>
      <c:layout>
        <c:manualLayout>
          <c:layoutTarget val="inner"/>
          <c:xMode val="edge"/>
          <c:yMode val="edge"/>
          <c:x val="0.17453196646808364"/>
          <c:y val="0.12938152615455678"/>
          <c:w val="0.45574971493304095"/>
          <c:h val="0.81870753129689422"/>
        </c:manualLayout>
      </c:layout>
      <c:doughnutChart>
        <c:varyColors val="1"/>
        <c:ser>
          <c:idx val="0"/>
          <c:order val="0"/>
          <c:dPt>
            <c:idx val="0"/>
            <c:bubble3D val="0"/>
            <c:spPr>
              <a:solidFill>
                <a:srgbClr val="FFC000"/>
              </a:solidFill>
            </c:spPr>
            <c:extLst>
              <c:ext xmlns:c16="http://schemas.microsoft.com/office/drawing/2014/chart" uri="{C3380CC4-5D6E-409C-BE32-E72D297353CC}">
                <c16:uniqueId val="{00000004-4A2D-4B34-AA33-2CD2FE3664C7}"/>
              </c:ext>
            </c:extLst>
          </c:dPt>
          <c:dPt>
            <c:idx val="3"/>
            <c:bubble3D val="0"/>
            <c:spPr>
              <a:solidFill>
                <a:srgbClr val="FFCCFF"/>
              </a:solidFill>
            </c:spPr>
            <c:extLst>
              <c:ext xmlns:c16="http://schemas.microsoft.com/office/drawing/2014/chart" uri="{C3380CC4-5D6E-409C-BE32-E72D297353CC}">
                <c16:uniqueId val="{00000002-4A2D-4B34-AA33-2CD2FE3664C7}"/>
              </c:ext>
            </c:extLst>
          </c:dPt>
          <c:dPt>
            <c:idx val="5"/>
            <c:bubble3D val="0"/>
            <c:spPr>
              <a:solidFill>
                <a:srgbClr val="FF0000"/>
              </a:solidFill>
            </c:spPr>
            <c:extLst>
              <c:ext xmlns:c16="http://schemas.microsoft.com/office/drawing/2014/chart" uri="{C3380CC4-5D6E-409C-BE32-E72D297353CC}">
                <c16:uniqueId val="{00000001-4A2D-4B34-AA33-2CD2FE3664C7}"/>
              </c:ext>
            </c:extLst>
          </c:dPt>
          <c:cat>
            <c:strRef>
              <c:f>'[Microsoft PowerPoint 内のグラフ]Sheet3'!$A$1:$A$6</c:f>
              <c:strCache>
                <c:ptCount val="6"/>
                <c:pt idx="0">
                  <c:v>食費</c:v>
                </c:pt>
                <c:pt idx="1">
                  <c:v>居住費</c:v>
                </c:pt>
                <c:pt idx="2">
                  <c:v>交通・通信</c:v>
                </c:pt>
                <c:pt idx="3">
                  <c:v>教育娯楽</c:v>
                </c:pt>
                <c:pt idx="4">
                  <c:v>その他</c:v>
                </c:pt>
                <c:pt idx="5">
                  <c:v>奨学金の返還金</c:v>
                </c:pt>
              </c:strCache>
            </c:strRef>
          </c:cat>
          <c:val>
            <c:numRef>
              <c:f>'[Microsoft PowerPoint 内のグラフ]Sheet3'!$B$1:$B$6</c:f>
              <c:numCache>
                <c:formatCode>#,##0</c:formatCode>
                <c:ptCount val="6"/>
                <c:pt idx="0">
                  <c:v>44048</c:v>
                </c:pt>
                <c:pt idx="1">
                  <c:v>33458</c:v>
                </c:pt>
                <c:pt idx="2">
                  <c:v>27205</c:v>
                </c:pt>
                <c:pt idx="3">
                  <c:v>20096</c:v>
                </c:pt>
                <c:pt idx="4">
                  <c:v>47518</c:v>
                </c:pt>
                <c:pt idx="5">
                  <c:v>13333</c:v>
                </c:pt>
              </c:numCache>
            </c:numRef>
          </c:val>
          <c:extLst>
            <c:ext xmlns:c16="http://schemas.microsoft.com/office/drawing/2014/chart" uri="{C3380CC4-5D6E-409C-BE32-E72D297353CC}">
              <c16:uniqueId val="{00000000-4A2D-4B34-AA33-2CD2FE3664C7}"/>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0.264</cdr:x>
      <cdr:y>0.43888</cdr:y>
    </cdr:from>
    <cdr:to>
      <cdr:x>0.55783</cdr:x>
      <cdr:y>0.70462</cdr:y>
    </cdr:to>
    <cdr:sp macro="" textlink="">
      <cdr:nvSpPr>
        <cdr:cNvPr id="2" name="テキスト ボックス 13"/>
        <cdr:cNvSpPr txBox="1"/>
      </cdr:nvSpPr>
      <cdr:spPr>
        <a:xfrm xmlns:a="http://schemas.openxmlformats.org/drawingml/2006/main">
          <a:off x="1667262" y="1345036"/>
          <a:ext cx="1855591" cy="814406"/>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rPr>
            <a:t>住居費</a:t>
          </a:r>
          <a:r>
            <a:rPr kumimoji="1" lang="ja-JP" altLang="en-US" sz="1600" b="0" dirty="0" smtClean="0">
              <a:solidFill>
                <a:schemeClr val="bg1"/>
              </a:solidFill>
              <a:latin typeface="HGP創英角ｺﾞｼｯｸUB" panose="020B0900000000000000" pitchFamily="50" charset="-128"/>
              <a:ea typeface="HGP創英角ｺﾞｼｯｸUB" panose="020B0900000000000000" pitchFamily="50" charset="-128"/>
            </a:rPr>
            <a:t>、</a:t>
          </a:r>
          <a:endParaRPr kumimoji="1" lang="en-US" altLang="ja-JP" sz="1600" b="0" dirty="0" smtClean="0">
            <a:solidFill>
              <a:schemeClr val="bg1"/>
            </a:solidFill>
            <a:latin typeface="HGP創英角ｺﾞｼｯｸUB" panose="020B0900000000000000" pitchFamily="50" charset="-128"/>
            <a:ea typeface="HGP創英角ｺﾞｼｯｸUB" panose="020B0900000000000000" pitchFamily="50" charset="-128"/>
          </a:endParaRPr>
        </a:p>
        <a:p xmlns:a="http://schemas.openxmlformats.org/drawingml/2006/main">
          <a:r>
            <a:rPr kumimoji="1" lang="ja-JP" altLang="en-US" sz="1600" b="0" dirty="0" smtClean="0">
              <a:solidFill>
                <a:schemeClr val="bg1"/>
              </a:solidFill>
              <a:latin typeface="HGP創英角ｺﾞｼｯｸUB" panose="020B0900000000000000" pitchFamily="50" charset="-128"/>
              <a:ea typeface="HGP創英角ｺﾞｼｯｸUB" panose="020B0900000000000000" pitchFamily="50" charset="-128"/>
            </a:rPr>
            <a:t>食費</a:t>
          </a:r>
          <a:r>
            <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rPr>
            <a:t>など</a:t>
          </a:r>
          <a:endParaRPr kumimoji="1" lang="en-US" altLang="ja-JP" sz="1600" b="0" dirty="0">
            <a:solidFill>
              <a:schemeClr val="bg1"/>
            </a:solidFill>
            <a:latin typeface="HGP創英角ｺﾞｼｯｸUB" panose="020B0900000000000000" pitchFamily="50" charset="-128"/>
            <a:ea typeface="HGP創英角ｺﾞｼｯｸUB" panose="020B0900000000000000" pitchFamily="50" charset="-128"/>
          </a:endParaRPr>
        </a:p>
        <a:p xmlns:a="http://schemas.openxmlformats.org/drawingml/2006/main">
          <a:r>
            <a:rPr kumimoji="1" lang="en-US" altLang="ja-JP" sz="1600" b="0" dirty="0" smtClean="0">
              <a:solidFill>
                <a:schemeClr val="bg1"/>
              </a:solidFill>
              <a:latin typeface="HGP創英角ｺﾞｼｯｸUB" panose="020B0900000000000000" pitchFamily="50" charset="-128"/>
              <a:ea typeface="HGP創英角ｺﾞｼｯｸUB" panose="020B0900000000000000" pitchFamily="50" charset="-128"/>
            </a:rPr>
            <a:t>750,400</a:t>
          </a:r>
          <a:r>
            <a:rPr kumimoji="1" lang="ja-JP" altLang="en-US" sz="1600" b="0" dirty="0" smtClean="0">
              <a:solidFill>
                <a:schemeClr val="bg1"/>
              </a:solidFill>
              <a:latin typeface="HGP創英角ｺﾞｼｯｸUB" panose="020B0900000000000000" pitchFamily="50" charset="-128"/>
              <a:ea typeface="HGP創英角ｺﾞｼｯｸUB" panose="020B0900000000000000" pitchFamily="50" charset="-128"/>
            </a:rPr>
            <a:t>円</a:t>
          </a:r>
          <a:endParaRPr kumimoji="1" lang="ja-JP" altLang="en-US" sz="1600" b="0" dirty="0">
            <a:solidFill>
              <a:schemeClr val="bg1"/>
            </a:solidFill>
            <a:latin typeface="HGP創英角ｺﾞｼｯｸUB" panose="020B0900000000000000" pitchFamily="50" charset="-128"/>
            <a:ea typeface="HGP創英角ｺﾞｼｯｸUB" panose="020B0900000000000000" pitchFamily="50" charset="-128"/>
          </a:endParaRPr>
        </a:p>
      </cdr:txBody>
    </cdr:sp>
  </cdr:relSizeAnchor>
  <cdr:relSizeAnchor xmlns:cdr="http://schemas.openxmlformats.org/drawingml/2006/chartDrawing">
    <cdr:from>
      <cdr:x>0.18952</cdr:x>
      <cdr:y>0.74526</cdr:y>
    </cdr:from>
    <cdr:to>
      <cdr:x>0.38205</cdr:x>
      <cdr:y>0.896</cdr:y>
    </cdr:to>
    <cdr:sp macro="" textlink="">
      <cdr:nvSpPr>
        <cdr:cNvPr id="3" name="テキスト ボックス 13"/>
        <cdr:cNvSpPr txBox="1"/>
      </cdr:nvSpPr>
      <cdr:spPr>
        <a:xfrm xmlns:a="http://schemas.openxmlformats.org/drawingml/2006/main">
          <a:off x="1196886" y="2283982"/>
          <a:ext cx="1215881" cy="461968"/>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400" b="0" dirty="0">
              <a:solidFill>
                <a:sysClr val="windowText" lastClr="000000"/>
              </a:solidFill>
              <a:latin typeface="HGP創英角ｺﾞｼｯｸUB" panose="020B0900000000000000" pitchFamily="50" charset="-128"/>
              <a:ea typeface="HGP創英角ｺﾞｼｯｸUB" panose="020B0900000000000000" pitchFamily="50" charset="-128"/>
            </a:rPr>
            <a:t>通学費</a:t>
          </a:r>
          <a:endParaRPr kumimoji="1" lang="en-US" altLang="ja-JP" sz="1400" b="0" dirty="0">
            <a:solidFill>
              <a:sysClr val="windowText" lastClr="000000"/>
            </a:solidFill>
            <a:latin typeface="HGP創英角ｺﾞｼｯｸUB" panose="020B0900000000000000" pitchFamily="50" charset="-128"/>
            <a:ea typeface="HGP創英角ｺﾞｼｯｸUB" panose="020B0900000000000000" pitchFamily="50" charset="-128"/>
          </a:endParaRPr>
        </a:p>
        <a:p xmlns:a="http://schemas.openxmlformats.org/drawingml/2006/main">
          <a:r>
            <a:rPr kumimoji="1" lang="en-US" altLang="ja-JP" sz="1400" b="0" dirty="0" smtClean="0">
              <a:solidFill>
                <a:sysClr val="windowText" lastClr="000000"/>
              </a:solidFill>
              <a:latin typeface="HGP創英角ｺﾞｼｯｸUB" panose="020B0900000000000000" pitchFamily="50" charset="-128"/>
              <a:ea typeface="HGP創英角ｺﾞｼｯｸUB" panose="020B0900000000000000" pitchFamily="50" charset="-128"/>
            </a:rPr>
            <a:t>17,700</a:t>
          </a:r>
          <a:r>
            <a:rPr kumimoji="1" lang="ja-JP" altLang="en-US" sz="1400" b="0" dirty="0" smtClean="0">
              <a:solidFill>
                <a:sysClr val="windowText" lastClr="000000"/>
              </a:solidFill>
              <a:latin typeface="HGP創英角ｺﾞｼｯｸUB" panose="020B0900000000000000" pitchFamily="50" charset="-128"/>
              <a:ea typeface="HGP創英角ｺﾞｼｯｸUB" panose="020B0900000000000000" pitchFamily="50" charset="-128"/>
            </a:rPr>
            <a:t>円</a:t>
          </a:r>
          <a:endParaRPr kumimoji="1" lang="ja-JP" altLang="en-US" sz="1400" b="0" dirty="0">
            <a:solidFill>
              <a:sysClr val="windowText" lastClr="000000"/>
            </a:solidFill>
            <a:latin typeface="HGP創英角ｺﾞｼｯｸUB" panose="020B0900000000000000" pitchFamily="50" charset="-128"/>
            <a:ea typeface="HGP創英角ｺﾞｼｯｸUB" panose="020B0900000000000000" pitchFamily="50" charset="-128"/>
          </a:endParaRPr>
        </a:p>
      </cdr:txBody>
    </cdr:sp>
  </cdr:relSizeAnchor>
  <cdr:relSizeAnchor xmlns:cdr="http://schemas.openxmlformats.org/drawingml/2006/chartDrawing">
    <cdr:from>
      <cdr:x>0.32006</cdr:x>
      <cdr:y>0.05265</cdr:y>
    </cdr:from>
    <cdr:to>
      <cdr:x>0.52003</cdr:x>
      <cdr:y>0.31839</cdr:y>
    </cdr:to>
    <cdr:sp macro="" textlink="">
      <cdr:nvSpPr>
        <cdr:cNvPr id="5" name="テキスト ボックス 13"/>
        <cdr:cNvSpPr txBox="1"/>
      </cdr:nvSpPr>
      <cdr:spPr>
        <a:xfrm xmlns:a="http://schemas.openxmlformats.org/drawingml/2006/main">
          <a:off x="2021239" y="161343"/>
          <a:ext cx="1262909" cy="81440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l"/>
          <a:r>
            <a:rPr kumimoji="1" lang="ja-JP" altLang="en-US" sz="1600" b="0" dirty="0">
              <a:solidFill>
                <a:sysClr val="windowText" lastClr="000000"/>
              </a:solidFill>
              <a:latin typeface="HGP創英角ｺﾞｼｯｸUB" panose="020B0900000000000000" pitchFamily="50" charset="-128"/>
              <a:ea typeface="HGP創英角ｺﾞｼｯｸUB" panose="020B0900000000000000" pitchFamily="50" charset="-128"/>
            </a:rPr>
            <a:t>その他</a:t>
          </a:r>
          <a:endParaRPr kumimoji="1" lang="en-US" altLang="ja-JP" sz="1600" b="0" dirty="0">
            <a:solidFill>
              <a:sysClr val="windowText" lastClr="000000"/>
            </a:solidFill>
            <a:latin typeface="HGP創英角ｺﾞｼｯｸUB" panose="020B0900000000000000" pitchFamily="50" charset="-128"/>
            <a:ea typeface="HGP創英角ｺﾞｼｯｸUB" panose="020B0900000000000000" pitchFamily="50" charset="-128"/>
          </a:endParaRPr>
        </a:p>
        <a:p xmlns:a="http://schemas.openxmlformats.org/drawingml/2006/main">
          <a:pPr algn="l"/>
          <a:r>
            <a:rPr kumimoji="1" lang="ja-JP" altLang="en-US" sz="1600" b="0" dirty="0">
              <a:solidFill>
                <a:sysClr val="windowText" lastClr="000000"/>
              </a:solidFill>
              <a:latin typeface="HGP創英角ｺﾞｼｯｸUB" panose="020B0900000000000000" pitchFamily="50" charset="-128"/>
              <a:ea typeface="HGP創英角ｺﾞｼｯｸUB" panose="020B0900000000000000" pitchFamily="50" charset="-128"/>
            </a:rPr>
            <a:t>日常費など</a:t>
          </a:r>
          <a:endParaRPr kumimoji="1" lang="en-US" altLang="ja-JP" sz="1600" b="0" dirty="0">
            <a:solidFill>
              <a:sysClr val="windowText" lastClr="000000"/>
            </a:solidFill>
            <a:latin typeface="HGP創英角ｺﾞｼｯｸUB" panose="020B0900000000000000" pitchFamily="50" charset="-128"/>
            <a:ea typeface="HGP創英角ｺﾞｼｯｸUB" panose="020B0900000000000000" pitchFamily="50" charset="-128"/>
          </a:endParaRPr>
        </a:p>
        <a:p xmlns:a="http://schemas.openxmlformats.org/drawingml/2006/main">
          <a:pPr algn="l"/>
          <a:r>
            <a:rPr kumimoji="1" lang="en-US" altLang="ja-JP" sz="1600" b="0" dirty="0" smtClean="0">
              <a:solidFill>
                <a:sysClr val="windowText" lastClr="000000"/>
              </a:solidFill>
              <a:latin typeface="HGP創英角ｺﾞｼｯｸUB" panose="020B0900000000000000" pitchFamily="50" charset="-128"/>
              <a:ea typeface="HGP創英角ｺﾞｼｯｸUB" panose="020B0900000000000000" pitchFamily="50" charset="-128"/>
            </a:rPr>
            <a:t>341,200</a:t>
          </a:r>
          <a:r>
            <a:rPr kumimoji="1" lang="ja-JP" altLang="en-US" sz="1600" b="0" dirty="0" smtClean="0">
              <a:solidFill>
                <a:sysClr val="windowText" lastClr="000000"/>
              </a:solidFill>
              <a:latin typeface="HGP創英角ｺﾞｼｯｸUB" panose="020B0900000000000000" pitchFamily="50" charset="-128"/>
              <a:ea typeface="HGP創英角ｺﾞｼｯｸUB" panose="020B0900000000000000" pitchFamily="50" charset="-128"/>
            </a:rPr>
            <a:t>円</a:t>
          </a:r>
          <a:endParaRPr kumimoji="1" lang="ja-JP" altLang="en-US" sz="1600" b="0" dirty="0">
            <a:solidFill>
              <a:sysClr val="windowText" lastClr="000000"/>
            </a:solidFill>
            <a:latin typeface="HGP創英角ｺﾞｼｯｸUB" panose="020B0900000000000000" pitchFamily="50" charset="-128"/>
            <a:ea typeface="HGP創英角ｺﾞｼｯｸUB" panose="020B0900000000000000" pitchFamily="50" charset="-128"/>
          </a:endParaRPr>
        </a:p>
      </cdr:txBody>
    </cdr:sp>
  </cdr:relSizeAnchor>
  <cdr:relSizeAnchor xmlns:cdr="http://schemas.openxmlformats.org/drawingml/2006/chartDrawing">
    <cdr:from>
      <cdr:x>0.48423</cdr:x>
      <cdr:y>0.30168</cdr:y>
    </cdr:from>
    <cdr:to>
      <cdr:x>0.74384</cdr:x>
      <cdr:y>0.64369</cdr:y>
    </cdr:to>
    <cdr:sp macro="" textlink="">
      <cdr:nvSpPr>
        <cdr:cNvPr id="6" name="テキスト ボックス 12"/>
        <cdr:cNvSpPr txBox="1"/>
      </cdr:nvSpPr>
      <cdr:spPr>
        <a:xfrm xmlns:a="http://schemas.openxmlformats.org/drawingml/2006/main">
          <a:off x="3058059" y="924558"/>
          <a:ext cx="1639530" cy="1048141"/>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kumimoji="1" lang="ja-JP" altLang="en-US" sz="1800" b="0" dirty="0" smtClean="0">
              <a:solidFill>
                <a:schemeClr val="bg1"/>
              </a:solidFill>
              <a:latin typeface="HGP創英角ｺﾞｼｯｸUB" panose="020B0900000000000000" pitchFamily="50" charset="-128"/>
              <a:ea typeface="HGP創英角ｺﾞｼｯｸUB" panose="020B0900000000000000" pitchFamily="50" charset="-128"/>
            </a:rPr>
            <a:t>授業料</a:t>
          </a:r>
          <a:endParaRPr kumimoji="1" lang="en-US" altLang="ja-JP" sz="1800" b="0" dirty="0" smtClean="0">
            <a:solidFill>
              <a:schemeClr val="bg1"/>
            </a:solidFill>
            <a:latin typeface="HGP創英角ｺﾞｼｯｸUB" panose="020B0900000000000000" pitchFamily="50" charset="-128"/>
            <a:ea typeface="HGP創英角ｺﾞｼｯｸUB" panose="020B0900000000000000" pitchFamily="50" charset="-128"/>
          </a:endParaRPr>
        </a:p>
        <a:p xmlns:a="http://schemas.openxmlformats.org/drawingml/2006/main">
          <a:r>
            <a:rPr kumimoji="1" lang="ja-JP" altLang="en-US" sz="1800" b="0" dirty="0" smtClean="0">
              <a:solidFill>
                <a:schemeClr val="bg1"/>
              </a:solidFill>
              <a:latin typeface="HGP創英角ｺﾞｼｯｸUB" panose="020B0900000000000000" pitchFamily="50" charset="-128"/>
              <a:ea typeface="HGP創英角ｺﾞｼｯｸUB" panose="020B0900000000000000" pitchFamily="50" charset="-128"/>
            </a:rPr>
            <a:t>など</a:t>
          </a:r>
          <a:endParaRPr kumimoji="1" lang="en-US" altLang="ja-JP" sz="1800" b="0" dirty="0">
            <a:solidFill>
              <a:schemeClr val="bg1"/>
            </a:solidFill>
            <a:latin typeface="HGP創英角ｺﾞｼｯｸUB" panose="020B0900000000000000" pitchFamily="50" charset="-128"/>
            <a:ea typeface="HGP創英角ｺﾞｼｯｸUB" panose="020B0900000000000000" pitchFamily="50" charset="-128"/>
          </a:endParaRPr>
        </a:p>
        <a:p xmlns:a="http://schemas.openxmlformats.org/drawingml/2006/main">
          <a:r>
            <a:rPr kumimoji="1" lang="en-US" altLang="ja-JP" sz="1800" b="0" dirty="0" smtClean="0">
              <a:solidFill>
                <a:schemeClr val="bg1"/>
              </a:solidFill>
              <a:latin typeface="HGP創英角ｺﾞｼｯｸUB" panose="020B0900000000000000" pitchFamily="50" charset="-128"/>
              <a:ea typeface="HGP創英角ｺﾞｼｯｸUB" panose="020B0900000000000000" pitchFamily="50" charset="-128"/>
            </a:rPr>
            <a:t>1,236,000</a:t>
          </a:r>
          <a:r>
            <a:rPr kumimoji="1" lang="ja-JP" altLang="en-US" sz="1800" b="0" dirty="0" smtClean="0">
              <a:solidFill>
                <a:schemeClr val="bg1"/>
              </a:solidFill>
              <a:latin typeface="HGP創英角ｺﾞｼｯｸUB" panose="020B0900000000000000" pitchFamily="50" charset="-128"/>
              <a:ea typeface="HGP創英角ｺﾞｼｯｸUB" panose="020B0900000000000000" pitchFamily="50" charset="-128"/>
            </a:rPr>
            <a:t>円</a:t>
          </a:r>
          <a:endParaRPr kumimoji="1" lang="ja-JP" altLang="en-US" sz="1800" b="0" dirty="0">
            <a:solidFill>
              <a:schemeClr val="bg1"/>
            </a:solidFill>
            <a:latin typeface="HGP創英角ｺﾞｼｯｸUB" panose="020B0900000000000000" pitchFamily="50" charset="-128"/>
            <a:ea typeface="HGP創英角ｺﾞｼｯｸUB" panose="020B0900000000000000" pitchFamily="50" charset="-128"/>
          </a:endParaRPr>
        </a:p>
      </cdr:txBody>
    </cdr:sp>
  </cdr:relSizeAnchor>
  <cdr:relSizeAnchor xmlns:cdr="http://schemas.openxmlformats.org/drawingml/2006/chartDrawing">
    <cdr:from>
      <cdr:x>0.29043</cdr:x>
      <cdr:y>0.78853</cdr:y>
    </cdr:from>
    <cdr:to>
      <cdr:x>0.44205</cdr:x>
      <cdr:y>0.79342</cdr:y>
    </cdr:to>
    <cdr:cxnSp macro="">
      <cdr:nvCxnSpPr>
        <cdr:cNvPr id="7" name="直線コネクタ 6"/>
        <cdr:cNvCxnSpPr/>
      </cdr:nvCxnSpPr>
      <cdr:spPr>
        <a:xfrm xmlns:a="http://schemas.openxmlformats.org/drawingml/2006/main" flipV="1">
          <a:off x="1834169" y="2416583"/>
          <a:ext cx="957501" cy="14987"/>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0.19648</cdr:x>
      <cdr:y>0.68177</cdr:y>
    </cdr:from>
    <cdr:to>
      <cdr:x>0.36508</cdr:x>
      <cdr:y>0.81715</cdr:y>
    </cdr:to>
    <cdr:sp macro="" textlink="">
      <cdr:nvSpPr>
        <cdr:cNvPr id="2" name="テキスト ボックス 12"/>
        <cdr:cNvSpPr txBox="1"/>
      </cdr:nvSpPr>
      <cdr:spPr>
        <a:xfrm xmlns:a="http://schemas.openxmlformats.org/drawingml/2006/main">
          <a:off x="1556274" y="3058106"/>
          <a:ext cx="1335441" cy="60724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kumimoji="1" lang="ja-JP" altLang="en-US" sz="1600" dirty="0">
              <a:solidFill>
                <a:schemeClr val="tx1"/>
              </a:solidFill>
              <a:latin typeface="HGP創英角ｺﾞｼｯｸUB" panose="020B0900000000000000" pitchFamily="50" charset="-128"/>
              <a:ea typeface="HGP創英角ｺﾞｼｯｸUB" panose="020B0900000000000000" pitchFamily="50" charset="-128"/>
            </a:rPr>
            <a:t>教養</a:t>
          </a: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娯楽</a:t>
          </a:r>
          <a:endParaRPr kumimoji="1" lang="en-US" altLang="ja-JP" sz="1600" b="0" dirty="0" smtClean="0">
            <a:solidFill>
              <a:schemeClr val="tx1"/>
            </a:solidFill>
            <a:latin typeface="HGP創英角ｺﾞｼｯｸUB" panose="020B0900000000000000" pitchFamily="50" charset="-128"/>
            <a:ea typeface="HGP創英角ｺﾞｼｯｸUB" panose="020B0900000000000000" pitchFamily="50" charset="-128"/>
          </a:endParaRPr>
        </a:p>
        <a:p xmlns:a="http://schemas.openxmlformats.org/drawingml/2006/main">
          <a:pPr algn="ctr"/>
          <a:r>
            <a:rPr kumimoji="1" lang="en-US" altLang="ja-JP" sz="1600" dirty="0">
              <a:solidFill>
                <a:schemeClr val="tx1"/>
              </a:solidFill>
              <a:latin typeface="HGP創英角ｺﾞｼｯｸUB" panose="020B0900000000000000" pitchFamily="50" charset="-128"/>
              <a:ea typeface="HGP創英角ｺﾞｼｯｸUB" panose="020B0900000000000000" pitchFamily="50" charset="-128"/>
            </a:rPr>
            <a:t>18,355</a:t>
          </a: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円</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1" y="0"/>
            <a:ext cx="2947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0" rIns="91099" bIns="45550" numCol="1" anchor="t" anchorCtr="0" compatLnSpc="1">
            <a:prstTxWarp prst="textNoShape">
              <a:avLst/>
            </a:prstTxWarp>
          </a:bodyPr>
          <a:lstStyle>
            <a:lvl1pPr algn="l" defTabSz="912326" eaLnBrk="1" hangingPunct="1">
              <a:spcBef>
                <a:spcPct val="0"/>
              </a:spcBef>
              <a:buClrTx/>
              <a:buFontTx/>
              <a:buNone/>
              <a:defRPr sz="1200">
                <a:solidFill>
                  <a:schemeClr val="tx1"/>
                </a:solidFill>
                <a:latin typeface="Times New Roman" pitchFamily="18" charset="0"/>
                <a:ea typeface="ＭＳ Ｐゴシック" pitchFamily="50" charset="-128"/>
                <a:cs typeface="+mn-cs"/>
              </a:defRPr>
            </a:lvl1pPr>
          </a:lstStyle>
          <a:p>
            <a:pPr>
              <a:defRPr/>
            </a:pPr>
            <a:endParaRPr lang="en-US" altLang="ja-JP"/>
          </a:p>
        </p:txBody>
      </p:sp>
      <p:sp>
        <p:nvSpPr>
          <p:cNvPr id="45059" name="Rectangle 3"/>
          <p:cNvSpPr>
            <a:spLocks noGrp="1" noChangeArrowheads="1"/>
          </p:cNvSpPr>
          <p:nvPr>
            <p:ph type="dt" sz="quarter" idx="1"/>
          </p:nvPr>
        </p:nvSpPr>
        <p:spPr bwMode="auto">
          <a:xfrm>
            <a:off x="3784600" y="0"/>
            <a:ext cx="2947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0" rIns="91099" bIns="45550" numCol="1" anchor="t" anchorCtr="0" compatLnSpc="1">
            <a:prstTxWarp prst="textNoShape">
              <a:avLst/>
            </a:prstTxWarp>
          </a:bodyPr>
          <a:lstStyle>
            <a:lvl1pPr algn="r" defTabSz="912326" eaLnBrk="1" hangingPunct="1">
              <a:spcBef>
                <a:spcPct val="0"/>
              </a:spcBef>
              <a:buClrTx/>
              <a:buFontTx/>
              <a:buNone/>
              <a:defRPr sz="1200">
                <a:solidFill>
                  <a:schemeClr val="tx1"/>
                </a:solidFill>
                <a:latin typeface="Times New Roman" pitchFamily="18" charset="0"/>
                <a:ea typeface="ＭＳ Ｐゴシック" pitchFamily="50" charset="-128"/>
                <a:cs typeface="+mn-cs"/>
              </a:defRPr>
            </a:lvl1pPr>
          </a:lstStyle>
          <a:p>
            <a:pPr>
              <a:defRPr/>
            </a:pPr>
            <a:endParaRPr lang="en-US" altLang="ja-JP"/>
          </a:p>
        </p:txBody>
      </p:sp>
      <p:sp>
        <p:nvSpPr>
          <p:cNvPr id="45060" name="Rectangle 4"/>
          <p:cNvSpPr>
            <a:spLocks noGrp="1" noChangeArrowheads="1"/>
          </p:cNvSpPr>
          <p:nvPr>
            <p:ph type="ftr" sz="quarter" idx="2"/>
          </p:nvPr>
        </p:nvSpPr>
        <p:spPr bwMode="auto">
          <a:xfrm>
            <a:off x="1" y="9382126"/>
            <a:ext cx="2947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0" rIns="91099" bIns="45550" numCol="1" anchor="b" anchorCtr="0" compatLnSpc="1">
            <a:prstTxWarp prst="textNoShape">
              <a:avLst/>
            </a:prstTxWarp>
          </a:bodyPr>
          <a:lstStyle>
            <a:lvl1pPr algn="l" defTabSz="912326" eaLnBrk="1" hangingPunct="1">
              <a:spcBef>
                <a:spcPct val="0"/>
              </a:spcBef>
              <a:buClrTx/>
              <a:buFontTx/>
              <a:buNone/>
              <a:defRPr sz="1200">
                <a:solidFill>
                  <a:schemeClr val="tx1"/>
                </a:solidFill>
                <a:latin typeface="Times New Roman" pitchFamily="18" charset="0"/>
                <a:ea typeface="ＭＳ Ｐゴシック" pitchFamily="50" charset="-128"/>
                <a:cs typeface="+mn-cs"/>
              </a:defRPr>
            </a:lvl1pPr>
          </a:lstStyle>
          <a:p>
            <a:pPr>
              <a:defRPr/>
            </a:pPr>
            <a:endParaRPr lang="en-US" altLang="ja-JP"/>
          </a:p>
        </p:txBody>
      </p:sp>
      <p:sp>
        <p:nvSpPr>
          <p:cNvPr id="45061" name="Rectangle 5"/>
          <p:cNvSpPr>
            <a:spLocks noGrp="1" noChangeArrowheads="1"/>
          </p:cNvSpPr>
          <p:nvPr>
            <p:ph type="sldNum" sz="quarter" idx="3"/>
          </p:nvPr>
        </p:nvSpPr>
        <p:spPr bwMode="auto">
          <a:xfrm>
            <a:off x="3784600" y="9382126"/>
            <a:ext cx="29479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099" tIns="45550" rIns="91099" bIns="45550" numCol="1" anchor="b" anchorCtr="0" compatLnSpc="1">
            <a:prstTxWarp prst="textNoShape">
              <a:avLst/>
            </a:prstTxWarp>
          </a:bodyPr>
          <a:lstStyle>
            <a:lvl1pPr algn="r" defTabSz="904733" eaLnBrk="1" hangingPunct="1">
              <a:defRPr sz="1200">
                <a:solidFill>
                  <a:schemeClr val="tx1"/>
                </a:solidFill>
                <a:latin typeface="Times New Roman" pitchFamily="18" charset="0"/>
                <a:ea typeface="ＭＳ Ｐゴシック" pitchFamily="50" charset="-128"/>
              </a:defRPr>
            </a:lvl1pPr>
          </a:lstStyle>
          <a:p>
            <a:pPr>
              <a:defRPr/>
            </a:pPr>
            <a:fld id="{8A5EC969-1D42-40E1-BF33-9CA64975608F}" type="slidenum">
              <a:rPr lang="en-US" altLang="ja-JP"/>
              <a:pPr>
                <a:defRPr/>
              </a:pPr>
              <a:t>‹#›</a:t>
            </a:fld>
            <a:endParaRPr lang="en-US" altLang="ja-JP"/>
          </a:p>
        </p:txBody>
      </p:sp>
    </p:spTree>
    <p:extLst>
      <p:ext uri="{BB962C8B-B14F-4D97-AF65-F5344CB8AC3E}">
        <p14:creationId xmlns:p14="http://schemas.microsoft.com/office/powerpoint/2010/main" val="21135722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Grp="1" noChangeArrowheads="1"/>
          </p:cNvSpPr>
          <p:nvPr>
            <p:ph type="hdr" sz="quarter"/>
          </p:nvPr>
        </p:nvSpPr>
        <p:spPr bwMode="auto">
          <a:xfrm>
            <a:off x="0" y="1"/>
            <a:ext cx="294005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60" tIns="45280" rIns="90560" bIns="45280" numCol="1" anchor="t" anchorCtr="0" compatLnSpc="1">
            <a:prstTxWarp prst="textNoShape">
              <a:avLst/>
            </a:prstTxWarp>
          </a:bodyPr>
          <a:lstStyle>
            <a:lvl1pPr algn="l" defTabSz="905981" eaLnBrk="1" hangingPunct="1">
              <a:spcBef>
                <a:spcPct val="0"/>
              </a:spcBef>
              <a:buClrTx/>
              <a:buFontTx/>
              <a:buNone/>
              <a:defRPr sz="1200">
                <a:solidFill>
                  <a:schemeClr val="bg1"/>
                </a:solidFill>
                <a:latin typeface="Times New Roman" pitchFamily="18" charset="0"/>
                <a:ea typeface="ＭＳ Ｐゴシック" pitchFamily="50" charset="-128"/>
                <a:cs typeface="+mn-cs"/>
              </a:defRPr>
            </a:lvl1pPr>
          </a:lstStyle>
          <a:p>
            <a:pPr>
              <a:defRPr/>
            </a:pPr>
            <a:endParaRPr lang="en-US" altLang="ja-JP"/>
          </a:p>
        </p:txBody>
      </p:sp>
      <p:sp>
        <p:nvSpPr>
          <p:cNvPr id="178179" name="Rectangle 3"/>
          <p:cNvSpPr>
            <a:spLocks noGrp="1" noChangeArrowheads="1"/>
          </p:cNvSpPr>
          <p:nvPr>
            <p:ph type="dt" idx="1"/>
          </p:nvPr>
        </p:nvSpPr>
        <p:spPr bwMode="auto">
          <a:xfrm>
            <a:off x="3846514" y="1"/>
            <a:ext cx="2865437"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60" tIns="45280" rIns="90560" bIns="45280" numCol="1" anchor="t" anchorCtr="0" compatLnSpc="1">
            <a:prstTxWarp prst="textNoShape">
              <a:avLst/>
            </a:prstTxWarp>
          </a:bodyPr>
          <a:lstStyle>
            <a:lvl1pPr algn="r" defTabSz="905981" eaLnBrk="1" hangingPunct="1">
              <a:spcBef>
                <a:spcPct val="0"/>
              </a:spcBef>
              <a:buClrTx/>
              <a:buFontTx/>
              <a:buNone/>
              <a:defRPr sz="1200">
                <a:solidFill>
                  <a:schemeClr val="bg1"/>
                </a:solidFill>
                <a:latin typeface="Times New Roman" pitchFamily="18" charset="0"/>
                <a:ea typeface="ＭＳ Ｐゴシック" pitchFamily="50" charset="-128"/>
                <a:cs typeface="+mn-cs"/>
              </a:defRPr>
            </a:lvl1pPr>
          </a:lstStyle>
          <a:p>
            <a:pPr>
              <a:defRPr/>
            </a:pPr>
            <a:endParaRPr lang="en-US" altLang="ja-JP"/>
          </a:p>
        </p:txBody>
      </p:sp>
      <p:sp>
        <p:nvSpPr>
          <p:cNvPr id="15364" name="Rectangle 4"/>
          <p:cNvSpPr>
            <a:spLocks noGrp="1" noRot="1" noChangeAspect="1" noChangeArrowheads="1" noTextEdit="1"/>
          </p:cNvSpPr>
          <p:nvPr>
            <p:ph type="sldImg" idx="2"/>
          </p:nvPr>
        </p:nvSpPr>
        <p:spPr bwMode="auto">
          <a:xfrm>
            <a:off x="63500" y="755650"/>
            <a:ext cx="6588125" cy="37068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8181" name="Rectangle 5"/>
          <p:cNvSpPr>
            <a:spLocks noGrp="1" noChangeArrowheads="1"/>
          </p:cNvSpPr>
          <p:nvPr>
            <p:ph type="body" sz="quarter" idx="3"/>
          </p:nvPr>
        </p:nvSpPr>
        <p:spPr bwMode="auto">
          <a:xfrm>
            <a:off x="904875" y="4689476"/>
            <a:ext cx="49022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60" tIns="45280" rIns="90560" bIns="45280"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8182" name="Rectangle 6"/>
          <p:cNvSpPr>
            <a:spLocks noGrp="1" noChangeArrowheads="1"/>
          </p:cNvSpPr>
          <p:nvPr>
            <p:ph type="ftr" sz="quarter" idx="4"/>
          </p:nvPr>
        </p:nvSpPr>
        <p:spPr bwMode="auto">
          <a:xfrm>
            <a:off x="0" y="9378951"/>
            <a:ext cx="2940050"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60" tIns="45280" rIns="90560" bIns="45280" numCol="1" anchor="b" anchorCtr="0" compatLnSpc="1">
            <a:prstTxWarp prst="textNoShape">
              <a:avLst/>
            </a:prstTxWarp>
          </a:bodyPr>
          <a:lstStyle>
            <a:lvl1pPr algn="l" defTabSz="905981" eaLnBrk="1" hangingPunct="1">
              <a:spcBef>
                <a:spcPct val="0"/>
              </a:spcBef>
              <a:buClrTx/>
              <a:buFontTx/>
              <a:buNone/>
              <a:defRPr sz="1200">
                <a:solidFill>
                  <a:schemeClr val="bg1"/>
                </a:solidFill>
                <a:latin typeface="Times New Roman" pitchFamily="18" charset="0"/>
                <a:ea typeface="ＭＳ Ｐゴシック" pitchFamily="50" charset="-128"/>
                <a:cs typeface="+mn-cs"/>
              </a:defRPr>
            </a:lvl1pPr>
          </a:lstStyle>
          <a:p>
            <a:pPr>
              <a:defRPr/>
            </a:pPr>
            <a:endParaRPr lang="en-US" altLang="ja-JP"/>
          </a:p>
        </p:txBody>
      </p:sp>
      <p:sp>
        <p:nvSpPr>
          <p:cNvPr id="178183" name="Rectangle 7"/>
          <p:cNvSpPr>
            <a:spLocks noGrp="1" noChangeArrowheads="1"/>
          </p:cNvSpPr>
          <p:nvPr>
            <p:ph type="sldNum" sz="quarter" idx="5"/>
          </p:nvPr>
        </p:nvSpPr>
        <p:spPr bwMode="auto">
          <a:xfrm>
            <a:off x="3846514" y="9378951"/>
            <a:ext cx="2865437"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560" tIns="45280" rIns="90560" bIns="45280" numCol="1" anchor="b" anchorCtr="0" compatLnSpc="1">
            <a:prstTxWarp prst="textNoShape">
              <a:avLst/>
            </a:prstTxWarp>
          </a:bodyPr>
          <a:lstStyle>
            <a:lvl1pPr algn="r" defTabSz="898439" eaLnBrk="1" hangingPunct="1">
              <a:defRPr sz="1200">
                <a:solidFill>
                  <a:schemeClr val="bg1"/>
                </a:solidFill>
                <a:latin typeface="Times New Roman" pitchFamily="18" charset="0"/>
                <a:ea typeface="ＭＳ Ｐゴシック" pitchFamily="50" charset="-128"/>
              </a:defRPr>
            </a:lvl1pPr>
          </a:lstStyle>
          <a:p>
            <a:pPr>
              <a:defRPr/>
            </a:pPr>
            <a:fld id="{57A148F8-6CA6-40FD-9217-B79B2B70C7E4}" type="slidenum">
              <a:rPr lang="en-US" altLang="ja-JP"/>
              <a:pPr>
                <a:defRPr/>
              </a:pPr>
              <a:t>‹#›</a:t>
            </a:fld>
            <a:endParaRPr lang="en-US" altLang="ja-JP"/>
          </a:p>
        </p:txBody>
      </p:sp>
    </p:spTree>
    <p:extLst>
      <p:ext uri="{BB962C8B-B14F-4D97-AF65-F5344CB8AC3E}">
        <p14:creationId xmlns:p14="http://schemas.microsoft.com/office/powerpoint/2010/main" val="2910332874"/>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1pPr>
    <a:lvl2pPr marL="389626"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2pPr>
    <a:lvl3pPr marL="779252"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3pPr>
    <a:lvl4pPr marL="1168878"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4pPr>
    <a:lvl5pPr marL="1558503" algn="l" rtl="0" eaLnBrk="0" fontAlgn="base" hangingPunct="0">
      <a:spcBef>
        <a:spcPct val="30000"/>
      </a:spcBef>
      <a:spcAft>
        <a:spcPct val="0"/>
      </a:spcAft>
      <a:defRPr kumimoji="1" sz="1000" kern="1200">
        <a:solidFill>
          <a:schemeClr val="tx1"/>
        </a:solidFill>
        <a:latin typeface="Times New Roman" pitchFamily="18" charset="0"/>
        <a:ea typeface="ＭＳ Ｐ明朝" pitchFamily="18" charset="-128"/>
        <a:cs typeface="+mn-cs"/>
      </a:defRPr>
    </a:lvl5pPr>
    <a:lvl6pPr marL="1948129" algn="l" defTabSz="779252" rtl="0" eaLnBrk="1" latinLnBrk="0" hangingPunct="1">
      <a:defRPr kumimoji="1" sz="1000" kern="1200">
        <a:solidFill>
          <a:schemeClr val="tx1"/>
        </a:solidFill>
        <a:latin typeface="+mn-lt"/>
        <a:ea typeface="+mn-ea"/>
        <a:cs typeface="+mn-cs"/>
      </a:defRPr>
    </a:lvl6pPr>
    <a:lvl7pPr marL="2337755" algn="l" defTabSz="779252" rtl="0" eaLnBrk="1" latinLnBrk="0" hangingPunct="1">
      <a:defRPr kumimoji="1" sz="1000" kern="1200">
        <a:solidFill>
          <a:schemeClr val="tx1"/>
        </a:solidFill>
        <a:latin typeface="+mn-lt"/>
        <a:ea typeface="+mn-ea"/>
        <a:cs typeface="+mn-cs"/>
      </a:defRPr>
    </a:lvl7pPr>
    <a:lvl8pPr marL="2727381" algn="l" defTabSz="779252" rtl="0" eaLnBrk="1" latinLnBrk="0" hangingPunct="1">
      <a:defRPr kumimoji="1" sz="1000" kern="1200">
        <a:solidFill>
          <a:schemeClr val="tx1"/>
        </a:solidFill>
        <a:latin typeface="+mn-lt"/>
        <a:ea typeface="+mn-ea"/>
        <a:cs typeface="+mn-cs"/>
      </a:defRPr>
    </a:lvl8pPr>
    <a:lvl9pPr marL="3117007" algn="l" defTabSz="779252" rtl="0" eaLnBrk="1" latinLnBrk="0" hangingPunct="1">
      <a:defRPr kumimoji="1"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a:p>
            <a:endParaRPr kumimoji="1" lang="ja-JP" altLang="en-US" dirty="0"/>
          </a:p>
        </p:txBody>
      </p:sp>
    </p:spTree>
    <p:extLst>
      <p:ext uri="{BB962C8B-B14F-4D97-AF65-F5344CB8AC3E}">
        <p14:creationId xmlns:p14="http://schemas.microsoft.com/office/powerpoint/2010/main" val="1769184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ct val="150000"/>
              </a:lnSpc>
            </a:pPr>
            <a:endParaRPr lang="en-US" altLang="ja-JP" sz="1400" dirty="0">
              <a:latin typeface="ＭＳ Ｐ明朝" panose="02020600040205080304" pitchFamily="18" charset="-128"/>
            </a:endParaRPr>
          </a:p>
        </p:txBody>
      </p:sp>
    </p:spTree>
    <p:extLst>
      <p:ext uri="{BB962C8B-B14F-4D97-AF65-F5344CB8AC3E}">
        <p14:creationId xmlns:p14="http://schemas.microsoft.com/office/powerpoint/2010/main" val="3739973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442443" y="4689475"/>
            <a:ext cx="5922229" cy="4824187"/>
          </a:xfrm>
        </p:spPr>
        <p:txBody>
          <a:bodyPr/>
          <a:lstStyle/>
          <a:p>
            <a:pPr>
              <a:lnSpc>
                <a:spcPts val="1787"/>
              </a:lnSpc>
            </a:pPr>
            <a:endParaRPr kumimoji="1" lang="ja-JP" altLang="en-US" dirty="0"/>
          </a:p>
        </p:txBody>
      </p:sp>
    </p:spTree>
    <p:extLst>
      <p:ext uri="{BB962C8B-B14F-4D97-AF65-F5344CB8AC3E}">
        <p14:creationId xmlns:p14="http://schemas.microsoft.com/office/powerpoint/2010/main" val="16826025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85147" y="4646875"/>
            <a:ext cx="5636821" cy="5009928"/>
          </a:xfrm>
        </p:spPr>
        <p:txBody>
          <a:bodyPr/>
          <a:lstStyle/>
          <a:p>
            <a:pPr>
              <a:lnSpc>
                <a:spcPts val="1787"/>
              </a:lnSpc>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25244496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04876" y="4689476"/>
            <a:ext cx="5174388" cy="4462463"/>
          </a:xfrm>
        </p:spPr>
        <p:txBody>
          <a:bodyPr/>
          <a:lstStyle/>
          <a:p>
            <a:pPr>
              <a:lnSpc>
                <a:spcPct val="150000"/>
              </a:lnSpc>
            </a:pPr>
            <a:endParaRPr lang="en-US" altLang="ja-JP" sz="1400" dirty="0">
              <a:latin typeface="ＭＳ Ｐ明朝" panose="02020600040205080304" pitchFamily="18" charset="-128"/>
            </a:endParaRPr>
          </a:p>
        </p:txBody>
      </p:sp>
    </p:spTree>
    <p:extLst>
      <p:ext uri="{BB962C8B-B14F-4D97-AF65-F5344CB8AC3E}">
        <p14:creationId xmlns:p14="http://schemas.microsoft.com/office/powerpoint/2010/main" val="42830633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85146" y="4718445"/>
            <a:ext cx="5647832" cy="4938358"/>
          </a:xfrm>
        </p:spPr>
        <p:txBody>
          <a:bodyPr/>
          <a:lstStyle/>
          <a:p>
            <a:pPr>
              <a:lnSpc>
                <a:spcPts val="1787"/>
              </a:lnSpc>
            </a:pPr>
            <a:endParaRPr kumimoji="1" lang="ja-JP" altLang="en-US" dirty="0">
              <a:latin typeface="ＭＳ Ｐ明朝" panose="02020600040205080304" pitchFamily="18" charset="-128"/>
            </a:endParaRPr>
          </a:p>
        </p:txBody>
      </p:sp>
    </p:spTree>
    <p:extLst>
      <p:ext uri="{BB962C8B-B14F-4D97-AF65-F5344CB8AC3E}">
        <p14:creationId xmlns:p14="http://schemas.microsoft.com/office/powerpoint/2010/main" val="23092238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3500" y="4573116"/>
            <a:ext cx="6588125" cy="5009928"/>
          </a:xfrm>
        </p:spPr>
        <p:txBody>
          <a:bodyPr/>
          <a:lstStyle/>
          <a:p>
            <a:pPr lvl="0">
              <a:lnSpc>
                <a:spcPct val="150000"/>
              </a:lnSpc>
            </a:pPr>
            <a:endParaRPr lang="ja-JP" altLang="en-US" sz="1200" dirty="0">
              <a:latin typeface="ＭＳ Ｐ明朝" panose="02020600040205080304" pitchFamily="18" charset="-128"/>
            </a:endParaRPr>
          </a:p>
        </p:txBody>
      </p:sp>
    </p:spTree>
    <p:extLst>
      <p:ext uri="{BB962C8B-B14F-4D97-AF65-F5344CB8AC3E}">
        <p14:creationId xmlns:p14="http://schemas.microsoft.com/office/powerpoint/2010/main" val="2886977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03151" y="4718446"/>
            <a:ext cx="5507438" cy="4462463"/>
          </a:xfrm>
        </p:spPr>
        <p:txBody>
          <a:bodyPr/>
          <a:lstStyle/>
          <a:p>
            <a:pPr>
              <a:lnSpc>
                <a:spcPct val="150000"/>
              </a:lnSpc>
            </a:pPr>
            <a:endParaRPr lang="ja-JP" altLang="ja-JP" sz="1400" dirty="0"/>
          </a:p>
        </p:txBody>
      </p:sp>
    </p:spTree>
    <p:extLst>
      <p:ext uri="{BB962C8B-B14F-4D97-AF65-F5344CB8AC3E}">
        <p14:creationId xmlns:p14="http://schemas.microsoft.com/office/powerpoint/2010/main" val="252507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02784" y="4646875"/>
            <a:ext cx="5861888" cy="4938358"/>
          </a:xfrm>
        </p:spPr>
        <p:txBody>
          <a:bodyPr/>
          <a:lstStyle/>
          <a:p>
            <a:pPr>
              <a:lnSpc>
                <a:spcPts val="1787"/>
              </a:lnSpc>
            </a:pPr>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31255503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805352" y="4933157"/>
            <a:ext cx="5345264" cy="3578520"/>
          </a:xfrm>
        </p:spPr>
        <p:txBody>
          <a:bodyPr/>
          <a:lstStyle/>
          <a:p>
            <a:pPr lvl="0">
              <a:lnSpc>
                <a:spcPct val="150000"/>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4085736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271537" y="4645124"/>
            <a:ext cx="5922230" cy="4866787"/>
          </a:xfrm>
        </p:spPr>
        <p:txBody>
          <a:bodyPr/>
          <a:lstStyle/>
          <a:p>
            <a:pPr>
              <a:lnSpc>
                <a:spcPct val="150000"/>
              </a:lnSpc>
            </a:pPr>
            <a:endParaRPr lang="en-US" altLang="ja-JP" sz="1400" dirty="0">
              <a:latin typeface="ＭＳ Ｐ明朝" panose="02020600040205080304" pitchFamily="18" charset="-128"/>
            </a:endParaRPr>
          </a:p>
        </p:txBody>
      </p:sp>
    </p:spTree>
    <p:extLst>
      <p:ext uri="{BB962C8B-B14F-4D97-AF65-F5344CB8AC3E}">
        <p14:creationId xmlns:p14="http://schemas.microsoft.com/office/powerpoint/2010/main" val="1629582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1438" y="923925"/>
            <a:ext cx="6589712" cy="3706813"/>
          </a:xfrm>
        </p:spPr>
      </p:sp>
      <p:sp>
        <p:nvSpPr>
          <p:cNvPr id="3" name="ノート プレースホルダー 2"/>
          <p:cNvSpPr>
            <a:spLocks noGrp="1"/>
          </p:cNvSpPr>
          <p:nvPr>
            <p:ph type="body" idx="1"/>
          </p:nvPr>
        </p:nvSpPr>
        <p:spPr>
          <a:xfrm>
            <a:off x="904876" y="4689476"/>
            <a:ext cx="5174388" cy="4180053"/>
          </a:xfrm>
        </p:spPr>
        <p:txBody>
          <a:bodyPr/>
          <a:lstStyle/>
          <a:p>
            <a:pPr>
              <a:lnSpc>
                <a:spcPts val="1787"/>
              </a:lnSpc>
            </a:pPr>
            <a:endParaRPr lang="ja-JP" altLang="en-US" dirty="0">
              <a:latin typeface="ＭＳ Ｐ明朝" panose="02020600040205080304" pitchFamily="18" charset="-128"/>
            </a:endParaRPr>
          </a:p>
        </p:txBody>
      </p:sp>
    </p:spTree>
    <p:extLst>
      <p:ext uri="{BB962C8B-B14F-4D97-AF65-F5344CB8AC3E}">
        <p14:creationId xmlns:p14="http://schemas.microsoft.com/office/powerpoint/2010/main" val="10653007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538460" y="4790016"/>
            <a:ext cx="5636821" cy="4036913"/>
          </a:xfrm>
        </p:spPr>
        <p:txBody>
          <a:bodyPr/>
          <a:lstStyle/>
          <a:p>
            <a:pPr>
              <a:lnSpc>
                <a:spcPct val="150000"/>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259680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04875" y="4689476"/>
            <a:ext cx="4960332" cy="4462463"/>
          </a:xfrm>
        </p:spPr>
        <p:txBody>
          <a:bodyPr/>
          <a:lstStyle/>
          <a:p>
            <a:pPr marL="0" lvl="1">
              <a:lnSpc>
                <a:spcPct val="150000"/>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1612314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nSpc>
                <a:spcPts val="1787"/>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399501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904875" y="4689476"/>
            <a:ext cx="5031684" cy="4462463"/>
          </a:xfrm>
        </p:spPr>
        <p:txBody>
          <a:bodyPr/>
          <a:lstStyle/>
          <a:p>
            <a:pPr lvl="0">
              <a:lnSpc>
                <a:spcPct val="150000"/>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2144954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727851" y="4718445"/>
            <a:ext cx="5044905" cy="3864802"/>
          </a:xfrm>
        </p:spPr>
        <p:txBody>
          <a:bodyPr/>
          <a:lstStyle/>
          <a:p>
            <a:pPr>
              <a:lnSpc>
                <a:spcPts val="1787"/>
              </a:lnSpc>
            </a:pPr>
            <a:endParaRPr lang="en-US" altLang="ja-JP" dirty="0">
              <a:latin typeface="ＭＳ Ｐ明朝" panose="02020600040205080304" pitchFamily="18" charset="-128"/>
            </a:endParaRPr>
          </a:p>
        </p:txBody>
      </p:sp>
    </p:spTree>
    <p:extLst>
      <p:ext uri="{BB962C8B-B14F-4D97-AF65-F5344CB8AC3E}">
        <p14:creationId xmlns:p14="http://schemas.microsoft.com/office/powerpoint/2010/main" val="2955600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22145" y="4718445"/>
            <a:ext cx="5469451" cy="4294224"/>
          </a:xfrm>
        </p:spPr>
        <p:txBody>
          <a:bodyPr/>
          <a:lstStyle/>
          <a:p>
            <a:pPr lvl="0">
              <a:lnSpc>
                <a:spcPct val="150000"/>
              </a:lnSpc>
            </a:pPr>
            <a:endParaRPr lang="ja-JP" altLang="en-US" sz="1400" dirty="0">
              <a:latin typeface="ＭＳ Ｐ明朝" panose="02020600040205080304" pitchFamily="18" charset="-128"/>
            </a:endParaRPr>
          </a:p>
        </p:txBody>
      </p:sp>
    </p:spTree>
    <p:extLst>
      <p:ext uri="{BB962C8B-B14F-4D97-AF65-F5344CB8AC3E}">
        <p14:creationId xmlns:p14="http://schemas.microsoft.com/office/powerpoint/2010/main" val="833603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56500" y="4718446"/>
            <a:ext cx="5494117" cy="4251624"/>
          </a:xfrm>
        </p:spPr>
        <p:txBody>
          <a:bodyPr/>
          <a:lstStyle/>
          <a:p>
            <a:pPr>
              <a:lnSpc>
                <a:spcPct val="150000"/>
              </a:lnSpc>
            </a:pPr>
            <a:endParaRPr lang="en-US" altLang="ja-JP" sz="1400" dirty="0"/>
          </a:p>
        </p:txBody>
      </p:sp>
    </p:spTree>
    <p:extLst>
      <p:ext uri="{BB962C8B-B14F-4D97-AF65-F5344CB8AC3E}">
        <p14:creationId xmlns:p14="http://schemas.microsoft.com/office/powerpoint/2010/main" val="11074270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22145" y="4718445"/>
            <a:ext cx="5469451" cy="4466336"/>
          </a:xfrm>
        </p:spPr>
        <p:txBody>
          <a:bodyPr/>
          <a:lstStyle/>
          <a:p>
            <a:pPr>
              <a:lnSpc>
                <a:spcPct val="150000"/>
              </a:lnSpc>
            </a:pPr>
            <a:endParaRPr lang="en-US" altLang="ja-JP" sz="1400" dirty="0">
              <a:latin typeface="ＭＳ Ｐ明朝" panose="02020600040205080304" pitchFamily="18" charset="-128"/>
            </a:endParaRPr>
          </a:p>
        </p:txBody>
      </p:sp>
    </p:spTree>
    <p:extLst>
      <p:ext uri="{BB962C8B-B14F-4D97-AF65-F5344CB8AC3E}">
        <p14:creationId xmlns:p14="http://schemas.microsoft.com/office/powerpoint/2010/main" val="3400708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1828800" y="2514600"/>
            <a:ext cx="5486400" cy="400050"/>
          </a:xfrm>
        </p:spPr>
        <p:txBody>
          <a:bodyPr anchor="b"/>
          <a:lstStyle>
            <a:lvl1pPr algn="ctr">
              <a:defRPr/>
            </a:lvl1pPr>
          </a:lstStyle>
          <a:p>
            <a:r>
              <a:rPr lang="ja-JP" altLang="en-US"/>
              <a:t>マスター タイトルの書式設定</a:t>
            </a:r>
          </a:p>
        </p:txBody>
      </p:sp>
    </p:spTree>
    <p:extLst>
      <p:ext uri="{BB962C8B-B14F-4D97-AF65-F5344CB8AC3E}">
        <p14:creationId xmlns:p14="http://schemas.microsoft.com/office/powerpoint/2010/main" val="1625319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83119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7661" y="114300"/>
            <a:ext cx="2215662" cy="48006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40677" y="114300"/>
            <a:ext cx="6506308" cy="48006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124166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0677" y="114300"/>
            <a:ext cx="8862646" cy="4800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2161157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40677" y="114300"/>
            <a:ext cx="7385538" cy="342900"/>
          </a:xfrm>
        </p:spPr>
        <p:txBody>
          <a:bodyPr/>
          <a:lstStyle/>
          <a:p>
            <a:r>
              <a:rPr lang="ja-JP" altLang="en-US"/>
              <a:t>マスタ タイトルの書式設定</a:t>
            </a:r>
          </a:p>
        </p:txBody>
      </p:sp>
      <p:sp>
        <p:nvSpPr>
          <p:cNvPr id="3" name="表プレースホルダ 2"/>
          <p:cNvSpPr>
            <a:spLocks noGrp="1"/>
          </p:cNvSpPr>
          <p:nvPr>
            <p:ph type="tbl" idx="1"/>
          </p:nvPr>
        </p:nvSpPr>
        <p:spPr>
          <a:xfrm>
            <a:off x="140677" y="857250"/>
            <a:ext cx="8862646" cy="4057650"/>
          </a:xfrm>
        </p:spPr>
        <p:txBody>
          <a:bodyPr/>
          <a:lstStyle/>
          <a:p>
            <a:pPr lvl="0"/>
            <a:endParaRPr lang="ja-JP" altLang="en-US" noProof="0"/>
          </a:p>
        </p:txBody>
      </p:sp>
    </p:spTree>
    <p:extLst>
      <p:ext uri="{BB962C8B-B14F-4D97-AF65-F5344CB8AC3E}">
        <p14:creationId xmlns:p14="http://schemas.microsoft.com/office/powerpoint/2010/main" val="1018416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0677" y="114300"/>
            <a:ext cx="7385538" cy="3429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40677" y="857250"/>
            <a:ext cx="4360985" cy="40576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2338" y="857250"/>
            <a:ext cx="4360985" cy="1971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2338" y="2943225"/>
            <a:ext cx="4360985" cy="1971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4178873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a:xfrm>
            <a:off x="1828800" y="2514600"/>
            <a:ext cx="5486400" cy="400050"/>
          </a:xfrm>
        </p:spPr>
        <p:txBody>
          <a:bodyPr anchor="b"/>
          <a:lstStyle>
            <a:lvl1pPr algn="ctr">
              <a:defRPr/>
            </a:lvl1pPr>
          </a:lstStyle>
          <a:p>
            <a:r>
              <a:rPr lang="ja-JP" altLang="en-US"/>
              <a:t>マスター タイトルの書式設定</a:t>
            </a:r>
          </a:p>
        </p:txBody>
      </p:sp>
    </p:spTree>
    <p:extLst>
      <p:ext uri="{BB962C8B-B14F-4D97-AF65-F5344CB8AC3E}">
        <p14:creationId xmlns:p14="http://schemas.microsoft.com/office/powerpoint/2010/main" val="2980348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65048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3305176"/>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180035"/>
            <a:ext cx="7772400" cy="1125140"/>
          </a:xfrm>
        </p:spPr>
        <p:txBody>
          <a:bodyPr anchor="b"/>
          <a:lstStyle>
            <a:lvl1pPr marL="0" indent="0">
              <a:buNone/>
              <a:defRPr sz="1700"/>
            </a:lvl1pPr>
            <a:lvl2pPr marL="389626" indent="0">
              <a:buNone/>
              <a:defRPr sz="1500"/>
            </a:lvl2pPr>
            <a:lvl3pPr marL="779252" indent="0">
              <a:buNone/>
              <a:defRPr sz="1400"/>
            </a:lvl3pPr>
            <a:lvl4pPr marL="1168878" indent="0">
              <a:buNone/>
              <a:defRPr sz="1200"/>
            </a:lvl4pPr>
            <a:lvl5pPr marL="1558503" indent="0">
              <a:buNone/>
              <a:defRPr sz="1200"/>
            </a:lvl5pPr>
            <a:lvl6pPr marL="1948129" indent="0">
              <a:buNone/>
              <a:defRPr sz="1200"/>
            </a:lvl6pPr>
            <a:lvl7pPr marL="2337755" indent="0">
              <a:buNone/>
              <a:defRPr sz="1200"/>
            </a:lvl7pPr>
            <a:lvl8pPr marL="2727381" indent="0">
              <a:buNone/>
              <a:defRPr sz="1200"/>
            </a:lvl8pPr>
            <a:lvl9pPr marL="3117007" indent="0">
              <a:buNone/>
              <a:defRPr sz="1200"/>
            </a:lvl9pPr>
          </a:lstStyle>
          <a:p>
            <a:pPr lvl="0"/>
            <a:r>
              <a:rPr lang="ja-JP" altLang="en-US"/>
              <a:t>マスタ テキストの書式設定</a:t>
            </a:r>
          </a:p>
        </p:txBody>
      </p:sp>
    </p:spTree>
    <p:extLst>
      <p:ext uri="{BB962C8B-B14F-4D97-AF65-F5344CB8AC3E}">
        <p14:creationId xmlns:p14="http://schemas.microsoft.com/office/powerpoint/2010/main" val="2324418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40677" y="857250"/>
            <a:ext cx="4360985" cy="405765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857250"/>
            <a:ext cx="4360985" cy="405765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1171052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151335"/>
            <a:ext cx="4040066"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1631156"/>
            <a:ext cx="4040066"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5" name="テキスト プレースホルダ 4"/>
          <p:cNvSpPr>
            <a:spLocks noGrp="1"/>
          </p:cNvSpPr>
          <p:nvPr>
            <p:ph type="body" sz="quarter" idx="3"/>
          </p:nvPr>
        </p:nvSpPr>
        <p:spPr>
          <a:xfrm>
            <a:off x="4645270" y="1151335"/>
            <a:ext cx="4041531"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0" y="1631156"/>
            <a:ext cx="4041531"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Tree>
    <p:extLst>
      <p:ext uri="{BB962C8B-B14F-4D97-AF65-F5344CB8AC3E}">
        <p14:creationId xmlns:p14="http://schemas.microsoft.com/office/powerpoint/2010/main" val="24119447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602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Tree>
    <p:extLst>
      <p:ext uri="{BB962C8B-B14F-4D97-AF65-F5344CB8AC3E}">
        <p14:creationId xmlns:p14="http://schemas.microsoft.com/office/powerpoint/2010/main" val="21942699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015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7"/>
            <a:ext cx="3008435" cy="871538"/>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538" y="204788"/>
            <a:ext cx="5111262"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6"/>
            <a:ext cx="3008435" cy="351829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ja-JP" altLang="en-US"/>
              <a:t>マスタ テキストの書式設定</a:t>
            </a:r>
          </a:p>
        </p:txBody>
      </p:sp>
    </p:spTree>
    <p:extLst>
      <p:ext uri="{BB962C8B-B14F-4D97-AF65-F5344CB8AC3E}">
        <p14:creationId xmlns:p14="http://schemas.microsoft.com/office/powerpoint/2010/main" val="3211063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3600450"/>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166" y="459581"/>
            <a:ext cx="5486400" cy="30861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166" y="4025503"/>
            <a:ext cx="5486400" cy="60364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ja-JP" altLang="en-US"/>
              <a:t>マスタ テキストの書式設定</a:t>
            </a:r>
          </a:p>
        </p:txBody>
      </p:sp>
    </p:spTree>
    <p:extLst>
      <p:ext uri="{BB962C8B-B14F-4D97-AF65-F5344CB8AC3E}">
        <p14:creationId xmlns:p14="http://schemas.microsoft.com/office/powerpoint/2010/main" val="1134196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6088204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7661" y="114300"/>
            <a:ext cx="2215662" cy="48006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140677" y="114300"/>
            <a:ext cx="6506308" cy="48006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7895399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コンテンツ">
    <p:spTree>
      <p:nvGrpSpPr>
        <p:cNvPr id="1" name=""/>
        <p:cNvGrpSpPr/>
        <p:nvPr/>
      </p:nvGrpSpPr>
      <p:grpSpPr>
        <a:xfrm>
          <a:off x="0" y="0"/>
          <a:ext cx="0" cy="0"/>
          <a:chOff x="0" y="0"/>
          <a:chExt cx="0" cy="0"/>
        </a:xfrm>
      </p:grpSpPr>
      <p:sp>
        <p:nvSpPr>
          <p:cNvPr id="2" name="コンテンツ プレースホルダ 1"/>
          <p:cNvSpPr>
            <a:spLocks noGrp="1"/>
          </p:cNvSpPr>
          <p:nvPr>
            <p:ph/>
          </p:nvPr>
        </p:nvSpPr>
        <p:spPr>
          <a:xfrm>
            <a:off x="140677" y="114300"/>
            <a:ext cx="8862646" cy="48006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3844552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140677" y="114300"/>
            <a:ext cx="7385538" cy="342900"/>
          </a:xfrm>
        </p:spPr>
        <p:txBody>
          <a:bodyPr/>
          <a:lstStyle/>
          <a:p>
            <a:r>
              <a:rPr lang="ja-JP" altLang="en-US"/>
              <a:t>マスタ タイトルの書式設定</a:t>
            </a:r>
          </a:p>
        </p:txBody>
      </p:sp>
      <p:sp>
        <p:nvSpPr>
          <p:cNvPr id="3" name="表プレースホルダ 2"/>
          <p:cNvSpPr>
            <a:spLocks noGrp="1"/>
          </p:cNvSpPr>
          <p:nvPr>
            <p:ph type="tbl" idx="1"/>
          </p:nvPr>
        </p:nvSpPr>
        <p:spPr>
          <a:xfrm>
            <a:off x="140677" y="857250"/>
            <a:ext cx="8862646" cy="4057650"/>
          </a:xfrm>
        </p:spPr>
        <p:txBody>
          <a:bodyPr/>
          <a:lstStyle/>
          <a:p>
            <a:pPr lvl="0"/>
            <a:endParaRPr lang="ja-JP" altLang="en-US" noProof="0"/>
          </a:p>
        </p:txBody>
      </p:sp>
    </p:spTree>
    <p:extLst>
      <p:ext uri="{BB962C8B-B14F-4D97-AF65-F5344CB8AC3E}">
        <p14:creationId xmlns:p14="http://schemas.microsoft.com/office/powerpoint/2010/main" val="3411246171"/>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reserve="1">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40677" y="114300"/>
            <a:ext cx="7385538" cy="342900"/>
          </a:xfrm>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140677" y="857250"/>
            <a:ext cx="4360985" cy="405765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2338" y="857250"/>
            <a:ext cx="4360985" cy="1971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4642338" y="2943225"/>
            <a:ext cx="4360985" cy="197167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126699973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16" name="タイトル プレースホルダー 8">
            <a:extLst>
              <a:ext uri="{FF2B5EF4-FFF2-40B4-BE49-F238E27FC236}">
                <a16:creationId xmlns:a16="http://schemas.microsoft.com/office/drawing/2014/main" id="{C6882FDE-CCE8-0B49-B5F5-6F0181551DA0}"/>
              </a:ext>
            </a:extLst>
          </p:cNvPr>
          <p:cNvSpPr>
            <a:spLocks noGrp="1"/>
          </p:cNvSpPr>
          <p:nvPr>
            <p:ph type="title"/>
          </p:nvPr>
        </p:nvSpPr>
        <p:spPr>
          <a:xfrm>
            <a:off x="132794" y="166585"/>
            <a:ext cx="7886700" cy="240383"/>
          </a:xfrm>
          <a:prstGeom prst="rect">
            <a:avLst/>
          </a:prstGeom>
        </p:spPr>
        <p:txBody>
          <a:bodyPr vert="horz" lIns="68580" tIns="34290" rIns="68580" bIns="34290" rtlCol="0" anchor="t">
            <a:normAutofit/>
          </a:bodyPr>
          <a:lstStyle>
            <a:lvl1pPr>
              <a:defRPr sz="1200" b="1" i="0">
                <a:latin typeface="Meiryo UI" panose="020B0604030504040204" pitchFamily="34" charset="-128"/>
                <a:ea typeface="Meiryo UI" panose="020B0604030504040204" pitchFamily="34" charset="-128"/>
              </a:defRPr>
            </a:lvl1pPr>
          </a:lstStyle>
          <a:p>
            <a:r>
              <a:rPr kumimoji="1" lang="ja-JP" altLang="en-US"/>
              <a:t>マスター タイトルの書式設定</a:t>
            </a:r>
          </a:p>
        </p:txBody>
      </p:sp>
      <p:pic>
        <p:nvPicPr>
          <p:cNvPr id="3" name="図 2">
            <a:extLst>
              <a:ext uri="{FF2B5EF4-FFF2-40B4-BE49-F238E27FC236}">
                <a16:creationId xmlns:a16="http://schemas.microsoft.com/office/drawing/2014/main" id="{88F8A56B-68CC-D149-9810-70924DF5A06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 y="316063"/>
            <a:ext cx="7037187" cy="285071"/>
          </a:xfrm>
          <a:prstGeom prst="rect">
            <a:avLst/>
          </a:prstGeom>
        </p:spPr>
      </p:pic>
      <p:pic>
        <p:nvPicPr>
          <p:cNvPr id="7" name="図 6">
            <a:extLst>
              <a:ext uri="{FF2B5EF4-FFF2-40B4-BE49-F238E27FC236}">
                <a16:creationId xmlns:a16="http://schemas.microsoft.com/office/drawing/2014/main" id="{0EBFB57E-C888-B541-A609-FEEC8A91223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98326" y="139005"/>
            <a:ext cx="1708251" cy="407265"/>
          </a:xfrm>
          <a:prstGeom prst="rect">
            <a:avLst/>
          </a:prstGeom>
        </p:spPr>
      </p:pic>
      <p:pic>
        <p:nvPicPr>
          <p:cNvPr id="2" name="図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4900722"/>
            <a:ext cx="9144000" cy="333755"/>
          </a:xfrm>
          <a:prstGeom prst="rect">
            <a:avLst/>
          </a:prstGeom>
        </p:spPr>
      </p:pic>
    </p:spTree>
    <p:extLst>
      <p:ext uri="{BB962C8B-B14F-4D97-AF65-F5344CB8AC3E}">
        <p14:creationId xmlns:p14="http://schemas.microsoft.com/office/powerpoint/2010/main" val="3455695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435" y="3305176"/>
            <a:ext cx="7772400" cy="1021556"/>
          </a:xfrm>
        </p:spPr>
        <p:txBody>
          <a:bodyPr anchor="t"/>
          <a:lstStyle>
            <a:lvl1pPr algn="l">
              <a:defRPr sz="34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435" y="2180035"/>
            <a:ext cx="7772400" cy="1125140"/>
          </a:xfrm>
        </p:spPr>
        <p:txBody>
          <a:bodyPr anchor="b"/>
          <a:lstStyle>
            <a:lvl1pPr marL="0" indent="0">
              <a:buNone/>
              <a:defRPr sz="1700"/>
            </a:lvl1pPr>
            <a:lvl2pPr marL="389626" indent="0">
              <a:buNone/>
              <a:defRPr sz="1500"/>
            </a:lvl2pPr>
            <a:lvl3pPr marL="779252" indent="0">
              <a:buNone/>
              <a:defRPr sz="1400"/>
            </a:lvl3pPr>
            <a:lvl4pPr marL="1168878" indent="0">
              <a:buNone/>
              <a:defRPr sz="1200"/>
            </a:lvl4pPr>
            <a:lvl5pPr marL="1558503" indent="0">
              <a:buNone/>
              <a:defRPr sz="1200"/>
            </a:lvl5pPr>
            <a:lvl6pPr marL="1948129" indent="0">
              <a:buNone/>
              <a:defRPr sz="1200"/>
            </a:lvl6pPr>
            <a:lvl7pPr marL="2337755" indent="0">
              <a:buNone/>
              <a:defRPr sz="1200"/>
            </a:lvl7pPr>
            <a:lvl8pPr marL="2727381" indent="0">
              <a:buNone/>
              <a:defRPr sz="1200"/>
            </a:lvl8pPr>
            <a:lvl9pPr marL="3117007" indent="0">
              <a:buNone/>
              <a:defRPr sz="1200"/>
            </a:lvl9pPr>
          </a:lstStyle>
          <a:p>
            <a:pPr lvl="0"/>
            <a:r>
              <a:rPr lang="ja-JP" altLang="en-US"/>
              <a:t>マスタ テキストの書式設定</a:t>
            </a:r>
          </a:p>
        </p:txBody>
      </p:sp>
    </p:spTree>
    <p:extLst>
      <p:ext uri="{BB962C8B-B14F-4D97-AF65-F5344CB8AC3E}">
        <p14:creationId xmlns:p14="http://schemas.microsoft.com/office/powerpoint/2010/main" val="2800343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
        <p:nvSpPr>
          <p:cNvPr id="3" name="コンテンツ プレースホルダ 2"/>
          <p:cNvSpPr>
            <a:spLocks noGrp="1"/>
          </p:cNvSpPr>
          <p:nvPr>
            <p:ph sz="half" idx="1"/>
          </p:nvPr>
        </p:nvSpPr>
        <p:spPr>
          <a:xfrm>
            <a:off x="140677" y="857250"/>
            <a:ext cx="4360985" cy="405765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2338" y="857250"/>
            <a:ext cx="4360985" cy="4057650"/>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3505387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5978"/>
            <a:ext cx="8229600" cy="85725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151335"/>
            <a:ext cx="4040066"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1631156"/>
            <a:ext cx="4040066"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270" y="1151335"/>
            <a:ext cx="4041531" cy="479822"/>
          </a:xfrm>
        </p:spPr>
        <p:txBody>
          <a:bodyPr anchor="b"/>
          <a:lstStyle>
            <a:lvl1pPr marL="0" indent="0">
              <a:buNone/>
              <a:defRPr sz="2000" b="1"/>
            </a:lvl1pPr>
            <a:lvl2pPr marL="389626" indent="0">
              <a:buNone/>
              <a:defRPr sz="1700" b="1"/>
            </a:lvl2pPr>
            <a:lvl3pPr marL="779252" indent="0">
              <a:buNone/>
              <a:defRPr sz="1500" b="1"/>
            </a:lvl3pPr>
            <a:lvl4pPr marL="1168878" indent="0">
              <a:buNone/>
              <a:defRPr sz="1400" b="1"/>
            </a:lvl4pPr>
            <a:lvl5pPr marL="1558503" indent="0">
              <a:buNone/>
              <a:defRPr sz="1400" b="1"/>
            </a:lvl5pPr>
            <a:lvl6pPr marL="1948129" indent="0">
              <a:buNone/>
              <a:defRPr sz="1400" b="1"/>
            </a:lvl6pPr>
            <a:lvl7pPr marL="2337755" indent="0">
              <a:buNone/>
              <a:defRPr sz="1400" b="1"/>
            </a:lvl7pPr>
            <a:lvl8pPr marL="2727381" indent="0">
              <a:buNone/>
              <a:defRPr sz="1400" b="1"/>
            </a:lvl8pPr>
            <a:lvl9pPr marL="3117007" indent="0">
              <a:buNone/>
              <a:defRPr sz="14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270" y="1631156"/>
            <a:ext cx="4041531" cy="2963466"/>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Tree>
    <p:extLst>
      <p:ext uri="{BB962C8B-B14F-4D97-AF65-F5344CB8AC3E}">
        <p14:creationId xmlns:p14="http://schemas.microsoft.com/office/powerpoint/2010/main" val="78188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マスタ タイトルの書式設定</a:t>
            </a:r>
          </a:p>
        </p:txBody>
      </p:sp>
    </p:spTree>
    <p:extLst>
      <p:ext uri="{BB962C8B-B14F-4D97-AF65-F5344CB8AC3E}">
        <p14:creationId xmlns:p14="http://schemas.microsoft.com/office/powerpoint/2010/main" val="26558204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035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04787"/>
            <a:ext cx="3008435" cy="871538"/>
          </a:xfrm>
        </p:spPr>
        <p:txBody>
          <a:bodyPr anchor="b"/>
          <a:lstStyle>
            <a:lvl1pPr algn="l">
              <a:defRPr sz="1700" b="1"/>
            </a:lvl1pPr>
          </a:lstStyle>
          <a:p>
            <a:r>
              <a:rPr lang="ja-JP" altLang="en-US"/>
              <a:t>マスタ タイトルの書式設定</a:t>
            </a:r>
          </a:p>
        </p:txBody>
      </p:sp>
      <p:sp>
        <p:nvSpPr>
          <p:cNvPr id="3" name="コンテンツ プレースホルダ 2"/>
          <p:cNvSpPr>
            <a:spLocks noGrp="1"/>
          </p:cNvSpPr>
          <p:nvPr>
            <p:ph idx="1"/>
          </p:nvPr>
        </p:nvSpPr>
        <p:spPr>
          <a:xfrm>
            <a:off x="3575538" y="204788"/>
            <a:ext cx="5111262" cy="4389835"/>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076326"/>
            <a:ext cx="3008435" cy="351829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ja-JP" altLang="en-US"/>
              <a:t>マスタ テキストの書式設定</a:t>
            </a:r>
          </a:p>
        </p:txBody>
      </p:sp>
    </p:spTree>
    <p:extLst>
      <p:ext uri="{BB962C8B-B14F-4D97-AF65-F5344CB8AC3E}">
        <p14:creationId xmlns:p14="http://schemas.microsoft.com/office/powerpoint/2010/main" val="1126489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166" y="3600450"/>
            <a:ext cx="5486400" cy="425054"/>
          </a:xfrm>
        </p:spPr>
        <p:txBody>
          <a:bodyPr anchor="b"/>
          <a:lstStyle>
            <a:lvl1pPr algn="l">
              <a:defRPr sz="1700" b="1"/>
            </a:lvl1pPr>
          </a:lstStyle>
          <a:p>
            <a:r>
              <a:rPr lang="ja-JP" altLang="en-US"/>
              <a:t>マスタ タイトルの書式設定</a:t>
            </a:r>
          </a:p>
        </p:txBody>
      </p:sp>
      <p:sp>
        <p:nvSpPr>
          <p:cNvPr id="3" name="図プレースホルダ 2"/>
          <p:cNvSpPr>
            <a:spLocks noGrp="1"/>
          </p:cNvSpPr>
          <p:nvPr>
            <p:ph type="pic" idx="1"/>
          </p:nvPr>
        </p:nvSpPr>
        <p:spPr>
          <a:xfrm>
            <a:off x="1792166" y="459581"/>
            <a:ext cx="5486400" cy="3086100"/>
          </a:xfrm>
        </p:spPr>
        <p:txBody>
          <a:bodyPr/>
          <a:lstStyle>
            <a:lvl1pPr marL="0" indent="0">
              <a:buNone/>
              <a:defRPr sz="2700"/>
            </a:lvl1pPr>
            <a:lvl2pPr marL="389626" indent="0">
              <a:buNone/>
              <a:defRPr sz="2400"/>
            </a:lvl2pPr>
            <a:lvl3pPr marL="779252" indent="0">
              <a:buNone/>
              <a:defRPr sz="2000"/>
            </a:lvl3pPr>
            <a:lvl4pPr marL="1168878" indent="0">
              <a:buNone/>
              <a:defRPr sz="1700"/>
            </a:lvl4pPr>
            <a:lvl5pPr marL="1558503" indent="0">
              <a:buNone/>
              <a:defRPr sz="1700"/>
            </a:lvl5pPr>
            <a:lvl6pPr marL="1948129" indent="0">
              <a:buNone/>
              <a:defRPr sz="1700"/>
            </a:lvl6pPr>
            <a:lvl7pPr marL="2337755" indent="0">
              <a:buNone/>
              <a:defRPr sz="1700"/>
            </a:lvl7pPr>
            <a:lvl8pPr marL="2727381" indent="0">
              <a:buNone/>
              <a:defRPr sz="1700"/>
            </a:lvl8pPr>
            <a:lvl9pPr marL="3117007" indent="0">
              <a:buNone/>
              <a:defRPr sz="1700"/>
            </a:lvl9pPr>
          </a:lstStyle>
          <a:p>
            <a:pPr lvl="0"/>
            <a:endParaRPr lang="ja-JP" altLang="en-US" noProof="0"/>
          </a:p>
        </p:txBody>
      </p:sp>
      <p:sp>
        <p:nvSpPr>
          <p:cNvPr id="4" name="テキスト プレースホルダ 3"/>
          <p:cNvSpPr>
            <a:spLocks noGrp="1"/>
          </p:cNvSpPr>
          <p:nvPr>
            <p:ph type="body" sz="half" idx="2"/>
          </p:nvPr>
        </p:nvSpPr>
        <p:spPr>
          <a:xfrm>
            <a:off x="1792166" y="4025503"/>
            <a:ext cx="5486400" cy="603647"/>
          </a:xfrm>
        </p:spPr>
        <p:txBody>
          <a:bodyPr/>
          <a:lstStyle>
            <a:lvl1pPr marL="0" indent="0">
              <a:buNone/>
              <a:defRPr sz="1200"/>
            </a:lvl1pPr>
            <a:lvl2pPr marL="389626" indent="0">
              <a:buNone/>
              <a:defRPr sz="1000"/>
            </a:lvl2pPr>
            <a:lvl3pPr marL="779252" indent="0">
              <a:buNone/>
              <a:defRPr sz="900"/>
            </a:lvl3pPr>
            <a:lvl4pPr marL="1168878" indent="0">
              <a:buNone/>
              <a:defRPr sz="800"/>
            </a:lvl4pPr>
            <a:lvl5pPr marL="1558503" indent="0">
              <a:buNone/>
              <a:defRPr sz="800"/>
            </a:lvl5pPr>
            <a:lvl6pPr marL="1948129" indent="0">
              <a:buNone/>
              <a:defRPr sz="800"/>
            </a:lvl6pPr>
            <a:lvl7pPr marL="2337755" indent="0">
              <a:buNone/>
              <a:defRPr sz="800"/>
            </a:lvl7pPr>
            <a:lvl8pPr marL="2727381" indent="0">
              <a:buNone/>
              <a:defRPr sz="800"/>
            </a:lvl8pPr>
            <a:lvl9pPr marL="3117007" indent="0">
              <a:buNone/>
              <a:defRPr sz="800"/>
            </a:lvl9pPr>
          </a:lstStyle>
          <a:p>
            <a:pPr lvl="0"/>
            <a:r>
              <a:rPr lang="ja-JP" altLang="en-US"/>
              <a:t>マスタ テキストの書式設定</a:t>
            </a:r>
          </a:p>
        </p:txBody>
      </p:sp>
    </p:spTree>
    <p:extLst>
      <p:ext uri="{BB962C8B-B14F-4D97-AF65-F5344CB8AC3E}">
        <p14:creationId xmlns:p14="http://schemas.microsoft.com/office/powerpoint/2010/main" val="271320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40677" y="114300"/>
            <a:ext cx="73855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702" tIns="36527" rIns="71702" bIns="36527" numCol="1" anchor="ctr" anchorCtr="0" compatLnSpc="1">
            <a:prstTxWarp prst="textNoShape">
              <a:avLst/>
            </a:prstTxWarp>
          </a:bodyPr>
          <a:lstStyle/>
          <a:p>
            <a:pPr lvl="0"/>
            <a:r>
              <a:rPr lang="ja-JP" altLang="en-US"/>
              <a:t>マスタータイトルの書式設定</a:t>
            </a:r>
          </a:p>
        </p:txBody>
      </p:sp>
      <p:sp>
        <p:nvSpPr>
          <p:cNvPr id="1027" name="Rectangle 3"/>
          <p:cNvSpPr>
            <a:spLocks noGrp="1" noChangeArrowheads="1"/>
          </p:cNvSpPr>
          <p:nvPr>
            <p:ph type="body" idx="1"/>
          </p:nvPr>
        </p:nvSpPr>
        <p:spPr bwMode="auto">
          <a:xfrm>
            <a:off x="140677" y="857250"/>
            <a:ext cx="8862646"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702" tIns="36527" rIns="71702" bIns="36527"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1029" name="Rectangle 22"/>
          <p:cNvSpPr>
            <a:spLocks noChangeArrowheads="1"/>
          </p:cNvSpPr>
          <p:nvPr/>
        </p:nvSpPr>
        <p:spPr bwMode="auto">
          <a:xfrm flipV="1">
            <a:off x="70339" y="5086350"/>
            <a:ext cx="9003323" cy="57150"/>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71702" tIns="36527" rIns="71702" bIns="36527" anchor="ctr"/>
          <a:lstStyle>
            <a:lvl1pPr eaLnBrk="0">
              <a:defRPr kumimoji="1" sz="1600">
                <a:solidFill>
                  <a:srgbClr val="339933"/>
                </a:solidFill>
                <a:latin typeface="ＨＧｺﾞｼｯｸE-PRO" pitchFamily="50" charset="-128"/>
                <a:ea typeface="ＨＧｺﾞｼｯｸE-PRO" pitchFamily="50" charset="-128"/>
              </a:defRPr>
            </a:lvl1pPr>
            <a:lvl2pPr marL="742950" indent="-285750" eaLnBrk="0">
              <a:defRPr kumimoji="1" sz="1600">
                <a:solidFill>
                  <a:srgbClr val="339933"/>
                </a:solidFill>
                <a:latin typeface="ＨＧｺﾞｼｯｸE-PRO" pitchFamily="50" charset="-128"/>
                <a:ea typeface="ＨＧｺﾞｼｯｸE-PRO" pitchFamily="50" charset="-128"/>
              </a:defRPr>
            </a:lvl2pPr>
            <a:lvl3pPr marL="1143000" indent="-228600" eaLnBrk="0">
              <a:defRPr kumimoji="1" sz="1600">
                <a:solidFill>
                  <a:srgbClr val="339933"/>
                </a:solidFill>
                <a:latin typeface="ＨＧｺﾞｼｯｸE-PRO" pitchFamily="50" charset="-128"/>
                <a:ea typeface="ＨＧｺﾞｼｯｸE-PRO" pitchFamily="50" charset="-128"/>
              </a:defRPr>
            </a:lvl3pPr>
            <a:lvl4pPr marL="1600200" indent="-228600" eaLnBrk="0">
              <a:defRPr kumimoji="1" sz="1600">
                <a:solidFill>
                  <a:srgbClr val="339933"/>
                </a:solidFill>
                <a:latin typeface="ＨＧｺﾞｼｯｸE-PRO" pitchFamily="50" charset="-128"/>
                <a:ea typeface="ＨＧｺﾞｼｯｸE-PRO" pitchFamily="50" charset="-128"/>
              </a:defRPr>
            </a:lvl4pPr>
            <a:lvl5pPr marL="2057400" indent="-228600" eaLnBrk="0">
              <a:defRPr kumimoji="1" sz="1600">
                <a:solidFill>
                  <a:srgbClr val="339933"/>
                </a:solidFill>
                <a:latin typeface="ＨＧｺﾞｼｯｸE-PRO" pitchFamily="50" charset="-128"/>
                <a:ea typeface="ＨＧｺﾞｼｯｸE-PRO" pitchFamily="50" charset="-128"/>
              </a:defRPr>
            </a:lvl5pPr>
            <a:lvl6pPr marL="2514600" indent="-228600" eaLnBrk="0" fontAlgn="base" hangingPunct="0">
              <a:spcBef>
                <a:spcPct val="50000"/>
              </a:spcBef>
              <a:spcAft>
                <a:spcPct val="0"/>
              </a:spcAft>
              <a:buClr>
                <a:srgbClr val="006600"/>
              </a:buClr>
              <a:buFont typeface="Wingdings" pitchFamily="2" charset="2"/>
              <a:defRPr kumimoji="1" sz="1600">
                <a:solidFill>
                  <a:srgbClr val="339933"/>
                </a:solidFill>
                <a:latin typeface="ＨＧｺﾞｼｯｸE-PRO" pitchFamily="50" charset="-128"/>
                <a:ea typeface="ＨＧｺﾞｼｯｸE-PRO" pitchFamily="50" charset="-128"/>
              </a:defRPr>
            </a:lvl6pPr>
            <a:lvl7pPr marL="2971800" indent="-228600" eaLnBrk="0" fontAlgn="base" hangingPunct="0">
              <a:spcBef>
                <a:spcPct val="50000"/>
              </a:spcBef>
              <a:spcAft>
                <a:spcPct val="0"/>
              </a:spcAft>
              <a:buClr>
                <a:srgbClr val="006600"/>
              </a:buClr>
              <a:buFont typeface="Wingdings" pitchFamily="2" charset="2"/>
              <a:defRPr kumimoji="1" sz="1600">
                <a:solidFill>
                  <a:srgbClr val="339933"/>
                </a:solidFill>
                <a:latin typeface="ＨＧｺﾞｼｯｸE-PRO" pitchFamily="50" charset="-128"/>
                <a:ea typeface="ＨＧｺﾞｼｯｸE-PRO" pitchFamily="50" charset="-128"/>
              </a:defRPr>
            </a:lvl7pPr>
            <a:lvl8pPr marL="3429000" indent="-228600" eaLnBrk="0" fontAlgn="base" hangingPunct="0">
              <a:spcBef>
                <a:spcPct val="50000"/>
              </a:spcBef>
              <a:spcAft>
                <a:spcPct val="0"/>
              </a:spcAft>
              <a:buClr>
                <a:srgbClr val="006600"/>
              </a:buClr>
              <a:buFont typeface="Wingdings" pitchFamily="2" charset="2"/>
              <a:defRPr kumimoji="1" sz="1600">
                <a:solidFill>
                  <a:srgbClr val="339933"/>
                </a:solidFill>
                <a:latin typeface="ＨＧｺﾞｼｯｸE-PRO" pitchFamily="50" charset="-128"/>
                <a:ea typeface="ＨＧｺﾞｼｯｸE-PRO" pitchFamily="50" charset="-128"/>
              </a:defRPr>
            </a:lvl8pPr>
            <a:lvl9pPr marL="3886200" indent="-228600" eaLnBrk="0" fontAlgn="base" hangingPunct="0">
              <a:spcBef>
                <a:spcPct val="50000"/>
              </a:spcBef>
              <a:spcAft>
                <a:spcPct val="0"/>
              </a:spcAft>
              <a:buClr>
                <a:srgbClr val="006600"/>
              </a:buClr>
              <a:buFont typeface="Wingdings" pitchFamily="2" charset="2"/>
              <a:defRPr kumimoji="1" sz="1600">
                <a:solidFill>
                  <a:srgbClr val="339933"/>
                </a:solidFill>
                <a:latin typeface="ＨＧｺﾞｼｯｸE-PRO" pitchFamily="50" charset="-128"/>
                <a:ea typeface="ＨＧｺﾞｼｯｸE-PRO" pitchFamily="50" charset="-128"/>
              </a:defRPr>
            </a:lvl9pPr>
          </a:lstStyle>
          <a:p>
            <a:pPr algn="ctr" eaLnBrk="1" hangingPunct="1">
              <a:spcBef>
                <a:spcPct val="50000"/>
              </a:spcBef>
              <a:defRPr/>
            </a:pPr>
            <a:endParaRPr lang="ja-JP" altLang="en-US">
              <a:solidFill>
                <a:srgbClr val="000000"/>
              </a:solidFill>
              <a:latin typeface="Times New Roman" pitchFamily="18" charset="0"/>
              <a:ea typeface="ＭＳ Ｐゴシック" pitchFamily="50" charset="-128"/>
              <a:cs typeface="+mn-cs"/>
            </a:endParaRPr>
          </a:p>
        </p:txBody>
      </p:sp>
      <p:sp>
        <p:nvSpPr>
          <p:cNvPr id="1030" name="Line 23"/>
          <p:cNvSpPr>
            <a:spLocks noChangeShapeType="1"/>
          </p:cNvSpPr>
          <p:nvPr/>
        </p:nvSpPr>
        <p:spPr bwMode="auto">
          <a:xfrm flipH="1" flipV="1">
            <a:off x="70339" y="5086350"/>
            <a:ext cx="9003323"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wrap="none" lIns="71702" tIns="36527" rIns="71702" bIns="36527" anchor="ctr"/>
          <a:lstStyle/>
          <a:p>
            <a:endParaRPr lang="ja-JP" altLang="en-US"/>
          </a:p>
        </p:txBody>
      </p:sp>
    </p:spTree>
  </p:cSld>
  <p:clrMap bg1="lt1" tx1="dk1" bg2="lt2" tx2="dk2" accent1="accent1" accent2="accent2" accent3="accent3" accent4="accent4" accent5="accent5" accent6="accent6" hlink="hlink" folHlink="folHlink"/>
  <p:sldLayoutIdLst>
    <p:sldLayoutId id="2147492819" r:id="rId1"/>
    <p:sldLayoutId id="2147492793" r:id="rId2"/>
    <p:sldLayoutId id="2147492794" r:id="rId3"/>
    <p:sldLayoutId id="2147492795" r:id="rId4"/>
    <p:sldLayoutId id="2147492796" r:id="rId5"/>
    <p:sldLayoutId id="2147492797" r:id="rId6"/>
    <p:sldLayoutId id="2147492798" r:id="rId7"/>
    <p:sldLayoutId id="2147492799" r:id="rId8"/>
    <p:sldLayoutId id="2147492800" r:id="rId9"/>
    <p:sldLayoutId id="2147492801" r:id="rId10"/>
    <p:sldLayoutId id="2147492802" r:id="rId11"/>
    <p:sldLayoutId id="2147492803" r:id="rId12"/>
    <p:sldLayoutId id="2147492804" r:id="rId13"/>
    <p:sldLayoutId id="2147492805" r:id="rId14"/>
  </p:sldLayoutIdLst>
  <p:hf hdr="0" dt="0"/>
  <p:txStyles>
    <p:titleStyle>
      <a:lvl1pPr algn="l" defTabSz="710256" rtl="0" eaLnBrk="0" fontAlgn="base" hangingPunct="0">
        <a:spcBef>
          <a:spcPct val="0"/>
        </a:spcBef>
        <a:spcAft>
          <a:spcPct val="0"/>
        </a:spcAft>
        <a:defRPr kumimoji="1" sz="2000">
          <a:solidFill>
            <a:schemeClr val="tx1"/>
          </a:solidFill>
          <a:latin typeface="+mj-lt"/>
          <a:ea typeface="+mj-ea"/>
          <a:cs typeface="ＨＧｺﾞｼｯｸE-PRO"/>
        </a:defRPr>
      </a:lvl1pPr>
      <a:lvl2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2pPr>
      <a:lvl3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3pPr>
      <a:lvl4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4pPr>
      <a:lvl5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5pPr>
      <a:lvl6pPr marL="389626"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6pPr>
      <a:lvl7pPr marL="779252"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7pPr>
      <a:lvl8pPr marL="1168878"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8pPr>
      <a:lvl9pPr marL="1558503"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9pPr>
    </p:titleStyle>
    <p:bodyStyle>
      <a:lvl1pPr marL="243516" indent="-243516" algn="l" defTabSz="710256" rtl="0" eaLnBrk="0" fontAlgn="base" hangingPunct="0">
        <a:spcBef>
          <a:spcPct val="20000"/>
        </a:spcBef>
        <a:spcAft>
          <a:spcPct val="30000"/>
        </a:spcAft>
        <a:buClr>
          <a:srgbClr val="006600"/>
        </a:buClr>
        <a:buFont typeface="Wingdings" pitchFamily="2" charset="2"/>
        <a:buChar char="n"/>
        <a:defRPr kumimoji="1" sz="1200">
          <a:solidFill>
            <a:schemeClr val="tx1"/>
          </a:solidFill>
          <a:latin typeface="+mn-lt"/>
          <a:ea typeface="+mn-ea"/>
          <a:cs typeface="ＨＧｺﾞｼｯｸE-PRO"/>
        </a:defRPr>
      </a:lvl1pPr>
      <a:lvl2pPr marL="568204" indent="-162344" algn="l" defTabSz="710256" rtl="0" eaLnBrk="0" fontAlgn="base" hangingPunct="0">
        <a:spcBef>
          <a:spcPct val="20000"/>
        </a:spcBef>
        <a:spcAft>
          <a:spcPct val="30000"/>
        </a:spcAft>
        <a:buClr>
          <a:schemeClr val="tx2"/>
        </a:buClr>
        <a:buSzPct val="90000"/>
        <a:buFont typeface="Wingdings" pitchFamily="2" charset="2"/>
        <a:buChar char="t"/>
        <a:defRPr kumimoji="1" sz="1000">
          <a:solidFill>
            <a:schemeClr val="tx1"/>
          </a:solidFill>
          <a:latin typeface="ＭＳ Ｐゴシック" pitchFamily="50" charset="-128"/>
          <a:ea typeface="ＭＳ Ｐゴシック" pitchFamily="50" charset="-128"/>
          <a:cs typeface="ＨＧｺﾞｼｯｸE-PRO"/>
        </a:defRPr>
      </a:lvl2pPr>
      <a:lvl3pPr marL="892893" indent="-162344" algn="l" defTabSz="710256" rtl="0" eaLnBrk="0" fontAlgn="base" hangingPunct="0">
        <a:spcBef>
          <a:spcPct val="20000"/>
        </a:spcBef>
        <a:spcAft>
          <a:spcPct val="30000"/>
        </a:spcAft>
        <a:buClr>
          <a:schemeClr val="tx2"/>
        </a:buClr>
        <a:buSzPct val="90000"/>
        <a:buFont typeface="Wingdings" pitchFamily="2" charset="2"/>
        <a:buChar char=""/>
        <a:defRPr kumimoji="1" sz="1000">
          <a:solidFill>
            <a:schemeClr val="tx1"/>
          </a:solidFill>
          <a:latin typeface="ＭＳ Ｐゴシック" pitchFamily="50" charset="-128"/>
          <a:ea typeface="ＭＳ Ｐゴシック" pitchFamily="50" charset="-128"/>
          <a:cs typeface="ＨＧｺﾞｼｯｸE-PRO"/>
        </a:defRPr>
      </a:lvl3pPr>
      <a:lvl4pPr marL="1281166" indent="-144757" algn="l" defTabSz="710256" rtl="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cs typeface="ＨＧｺﾞｼｯｸE-PRO"/>
        </a:defRPr>
      </a:lvl4pPr>
      <a:lvl5pPr marL="1589620" indent="-146110" algn="l" defTabSz="710256" rtl="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cs typeface="ＨＧｺﾞｼｯｸE-PRO"/>
        </a:defRPr>
      </a:lvl5pPr>
      <a:lvl6pPr marL="1979246"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368871"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2758497"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148123"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p:bodyStyle>
    <p:otherStyle>
      <a:defPPr>
        <a:defRPr lang="ja-JP"/>
      </a:defPPr>
      <a:lvl1pPr marL="0" algn="l" defTabSz="779252" rtl="0" eaLnBrk="1" latinLnBrk="0" hangingPunct="1">
        <a:defRPr kumimoji="1" sz="1500" kern="1200">
          <a:solidFill>
            <a:schemeClr val="tx1"/>
          </a:solidFill>
          <a:latin typeface="+mn-lt"/>
          <a:ea typeface="+mn-ea"/>
          <a:cs typeface="+mn-cs"/>
        </a:defRPr>
      </a:lvl1pPr>
      <a:lvl2pPr marL="389626" algn="l" defTabSz="779252" rtl="0" eaLnBrk="1" latinLnBrk="0" hangingPunct="1">
        <a:defRPr kumimoji="1" sz="1500" kern="1200">
          <a:solidFill>
            <a:schemeClr val="tx1"/>
          </a:solidFill>
          <a:latin typeface="+mn-lt"/>
          <a:ea typeface="+mn-ea"/>
          <a:cs typeface="+mn-cs"/>
        </a:defRPr>
      </a:lvl2pPr>
      <a:lvl3pPr marL="779252" algn="l" defTabSz="779252" rtl="0" eaLnBrk="1" latinLnBrk="0" hangingPunct="1">
        <a:defRPr kumimoji="1" sz="1500" kern="1200">
          <a:solidFill>
            <a:schemeClr val="tx1"/>
          </a:solidFill>
          <a:latin typeface="+mn-lt"/>
          <a:ea typeface="+mn-ea"/>
          <a:cs typeface="+mn-cs"/>
        </a:defRPr>
      </a:lvl3pPr>
      <a:lvl4pPr marL="1168878" algn="l" defTabSz="779252" rtl="0" eaLnBrk="1" latinLnBrk="0" hangingPunct="1">
        <a:defRPr kumimoji="1" sz="1500" kern="1200">
          <a:solidFill>
            <a:schemeClr val="tx1"/>
          </a:solidFill>
          <a:latin typeface="+mn-lt"/>
          <a:ea typeface="+mn-ea"/>
          <a:cs typeface="+mn-cs"/>
        </a:defRPr>
      </a:lvl4pPr>
      <a:lvl5pPr marL="1558503" algn="l" defTabSz="779252" rtl="0" eaLnBrk="1" latinLnBrk="0" hangingPunct="1">
        <a:defRPr kumimoji="1" sz="1500" kern="1200">
          <a:solidFill>
            <a:schemeClr val="tx1"/>
          </a:solidFill>
          <a:latin typeface="+mn-lt"/>
          <a:ea typeface="+mn-ea"/>
          <a:cs typeface="+mn-cs"/>
        </a:defRPr>
      </a:lvl5pPr>
      <a:lvl6pPr marL="1948129" algn="l" defTabSz="779252" rtl="0" eaLnBrk="1" latinLnBrk="0" hangingPunct="1">
        <a:defRPr kumimoji="1" sz="1500" kern="1200">
          <a:solidFill>
            <a:schemeClr val="tx1"/>
          </a:solidFill>
          <a:latin typeface="+mn-lt"/>
          <a:ea typeface="+mn-ea"/>
          <a:cs typeface="+mn-cs"/>
        </a:defRPr>
      </a:lvl6pPr>
      <a:lvl7pPr marL="2337755" algn="l" defTabSz="779252" rtl="0" eaLnBrk="1" latinLnBrk="0" hangingPunct="1">
        <a:defRPr kumimoji="1" sz="1500" kern="1200">
          <a:solidFill>
            <a:schemeClr val="tx1"/>
          </a:solidFill>
          <a:latin typeface="+mn-lt"/>
          <a:ea typeface="+mn-ea"/>
          <a:cs typeface="+mn-cs"/>
        </a:defRPr>
      </a:lvl7pPr>
      <a:lvl8pPr marL="2727381" algn="l" defTabSz="779252" rtl="0" eaLnBrk="1" latinLnBrk="0" hangingPunct="1">
        <a:defRPr kumimoji="1" sz="1500" kern="1200">
          <a:solidFill>
            <a:schemeClr val="tx1"/>
          </a:solidFill>
          <a:latin typeface="+mn-lt"/>
          <a:ea typeface="+mn-ea"/>
          <a:cs typeface="+mn-cs"/>
        </a:defRPr>
      </a:lvl8pPr>
      <a:lvl9pPr marL="3117007" algn="l" defTabSz="779252" rtl="0" eaLnBrk="1" latinLnBrk="0" hangingPunct="1">
        <a:defRPr kumimoji="1"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40677" y="114300"/>
            <a:ext cx="73855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702" tIns="36527" rIns="71702" bIns="36527" numCol="1" anchor="ctr" anchorCtr="0" compatLnSpc="1">
            <a:prstTxWarp prst="textNoShape">
              <a:avLst/>
            </a:prstTxWarp>
          </a:bodyPr>
          <a:lstStyle/>
          <a:p>
            <a:pPr lvl="0"/>
            <a:r>
              <a:rPr lang="ja-JP" altLang="en-US"/>
              <a:t>マスタータイトルの書式設定</a:t>
            </a:r>
          </a:p>
        </p:txBody>
      </p:sp>
      <p:sp>
        <p:nvSpPr>
          <p:cNvPr id="2051" name="Rectangle 3"/>
          <p:cNvSpPr>
            <a:spLocks noGrp="1" noChangeArrowheads="1"/>
          </p:cNvSpPr>
          <p:nvPr>
            <p:ph type="body" idx="1"/>
          </p:nvPr>
        </p:nvSpPr>
        <p:spPr bwMode="auto">
          <a:xfrm>
            <a:off x="140677" y="857250"/>
            <a:ext cx="8862646"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1702" tIns="36527" rIns="71702" bIns="36527" numCol="1" anchor="t" anchorCtr="0" compatLnSpc="1">
            <a:prstTxWarp prst="textNoShape">
              <a:avLst/>
            </a:prstTxWarp>
          </a:bodyPr>
          <a:lstStyle/>
          <a:p>
            <a:pPr lvl="0"/>
            <a:r>
              <a:rPr lang="ja-JP" altLang="en-US"/>
              <a:t>マスターテキストの書式設定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Tree>
  </p:cSld>
  <p:clrMap bg1="lt1" tx1="dk1" bg2="lt2" tx2="dk2" accent1="accent1" accent2="accent2" accent3="accent3" accent4="accent4" accent5="accent5" accent6="accent6" hlink="hlink" folHlink="folHlink"/>
  <p:sldLayoutIdLst>
    <p:sldLayoutId id="2147492820" r:id="rId1"/>
    <p:sldLayoutId id="2147492806" r:id="rId2"/>
    <p:sldLayoutId id="2147492807" r:id="rId3"/>
    <p:sldLayoutId id="2147492808" r:id="rId4"/>
    <p:sldLayoutId id="2147492809" r:id="rId5"/>
    <p:sldLayoutId id="2147492810" r:id="rId6"/>
    <p:sldLayoutId id="2147492811" r:id="rId7"/>
    <p:sldLayoutId id="2147492812" r:id="rId8"/>
    <p:sldLayoutId id="2147492813" r:id="rId9"/>
    <p:sldLayoutId id="2147492814" r:id="rId10"/>
    <p:sldLayoutId id="2147492815" r:id="rId11"/>
    <p:sldLayoutId id="2147492816" r:id="rId12"/>
    <p:sldLayoutId id="2147492817" r:id="rId13"/>
    <p:sldLayoutId id="2147492818" r:id="rId14"/>
    <p:sldLayoutId id="2147492821" r:id="rId15"/>
  </p:sldLayoutIdLst>
  <p:hf hdr="0" dt="0"/>
  <p:txStyles>
    <p:titleStyle>
      <a:lvl1pPr algn="l" defTabSz="710256" rtl="0" eaLnBrk="0" fontAlgn="base" hangingPunct="0">
        <a:spcBef>
          <a:spcPct val="0"/>
        </a:spcBef>
        <a:spcAft>
          <a:spcPct val="0"/>
        </a:spcAft>
        <a:defRPr kumimoji="1" sz="2000">
          <a:solidFill>
            <a:schemeClr val="tx1"/>
          </a:solidFill>
          <a:latin typeface="+mj-lt"/>
          <a:ea typeface="+mj-ea"/>
          <a:cs typeface="ＨＧｺﾞｼｯｸE-PRO"/>
        </a:defRPr>
      </a:lvl1pPr>
      <a:lvl2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2pPr>
      <a:lvl3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3pPr>
      <a:lvl4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4pPr>
      <a:lvl5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5pPr>
      <a:lvl6pPr marL="389626"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6pPr>
      <a:lvl7pPr marL="779252"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7pPr>
      <a:lvl8pPr marL="1168878"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8pPr>
      <a:lvl9pPr marL="1558503"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9pPr>
    </p:titleStyle>
    <p:bodyStyle>
      <a:lvl1pPr marL="243516" indent="-243516" algn="l" defTabSz="710256" rtl="0" eaLnBrk="0" fontAlgn="base" hangingPunct="0">
        <a:spcBef>
          <a:spcPct val="20000"/>
        </a:spcBef>
        <a:spcAft>
          <a:spcPct val="30000"/>
        </a:spcAft>
        <a:buClr>
          <a:srgbClr val="006600"/>
        </a:buClr>
        <a:buFont typeface="Wingdings" pitchFamily="2" charset="2"/>
        <a:buChar char="n"/>
        <a:defRPr kumimoji="1" sz="1200">
          <a:solidFill>
            <a:schemeClr val="tx1"/>
          </a:solidFill>
          <a:latin typeface="+mn-lt"/>
          <a:ea typeface="+mn-ea"/>
          <a:cs typeface="ＨＧｺﾞｼｯｸE-PRO"/>
        </a:defRPr>
      </a:lvl1pPr>
      <a:lvl2pPr marL="568204" indent="-162344" algn="l" defTabSz="710256" rtl="0" eaLnBrk="0" fontAlgn="base" hangingPunct="0">
        <a:spcBef>
          <a:spcPct val="20000"/>
        </a:spcBef>
        <a:spcAft>
          <a:spcPct val="30000"/>
        </a:spcAft>
        <a:buClr>
          <a:schemeClr val="tx2"/>
        </a:buClr>
        <a:buSzPct val="90000"/>
        <a:buFont typeface="Wingdings" pitchFamily="2" charset="2"/>
        <a:buChar char="t"/>
        <a:defRPr kumimoji="1" sz="1000">
          <a:solidFill>
            <a:schemeClr val="tx1"/>
          </a:solidFill>
          <a:latin typeface="ＭＳ Ｐゴシック" pitchFamily="50" charset="-128"/>
          <a:ea typeface="ＭＳ Ｐゴシック" pitchFamily="50" charset="-128"/>
          <a:cs typeface="ＨＧｺﾞｼｯｸE-PRO"/>
        </a:defRPr>
      </a:lvl2pPr>
      <a:lvl3pPr marL="892893" indent="-162344" algn="l" defTabSz="710256" rtl="0" eaLnBrk="0" fontAlgn="base" hangingPunct="0">
        <a:spcBef>
          <a:spcPct val="20000"/>
        </a:spcBef>
        <a:spcAft>
          <a:spcPct val="30000"/>
        </a:spcAft>
        <a:buClr>
          <a:schemeClr val="tx2"/>
        </a:buClr>
        <a:buSzPct val="90000"/>
        <a:buFont typeface="Wingdings" pitchFamily="2" charset="2"/>
        <a:buChar char=""/>
        <a:defRPr kumimoji="1" sz="1000">
          <a:solidFill>
            <a:schemeClr val="tx1"/>
          </a:solidFill>
          <a:latin typeface="ＭＳ Ｐゴシック" pitchFamily="50" charset="-128"/>
          <a:ea typeface="ＭＳ Ｐゴシック" pitchFamily="50" charset="-128"/>
          <a:cs typeface="ＨＧｺﾞｼｯｸE-PRO"/>
        </a:defRPr>
      </a:lvl3pPr>
      <a:lvl4pPr marL="1281166" indent="-144757" algn="l" defTabSz="710256" rtl="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cs typeface="ＨＧｺﾞｼｯｸE-PRO"/>
        </a:defRPr>
      </a:lvl4pPr>
      <a:lvl5pPr marL="1589620" indent="-146110" algn="l" defTabSz="710256" rtl="0" eaLnBrk="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cs typeface="ＨＧｺﾞｼｯｸE-PRO"/>
        </a:defRPr>
      </a:lvl5pPr>
      <a:lvl6pPr marL="1979246"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6pPr>
      <a:lvl7pPr marL="2368871"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7pPr>
      <a:lvl8pPr marL="2758497"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8pPr>
      <a:lvl9pPr marL="3148123" indent="-146110" algn="l" defTabSz="710256" rtl="0" fontAlgn="base" hangingPunct="0">
        <a:spcBef>
          <a:spcPct val="20000"/>
        </a:spcBef>
        <a:spcAft>
          <a:spcPct val="0"/>
        </a:spcAft>
        <a:defRPr kumimoji="1" sz="1000">
          <a:solidFill>
            <a:schemeClr val="tx1"/>
          </a:solidFill>
          <a:latin typeface="ＭＳ Ｐゴシック" pitchFamily="50" charset="-128"/>
          <a:ea typeface="ＭＳ Ｐゴシック" pitchFamily="50" charset="-128"/>
        </a:defRPr>
      </a:lvl9pPr>
    </p:bodyStyle>
    <p:otherStyle>
      <a:defPPr>
        <a:defRPr lang="ja-JP"/>
      </a:defPPr>
      <a:lvl1pPr marL="0" algn="l" defTabSz="779252" rtl="0" eaLnBrk="1" latinLnBrk="0" hangingPunct="1">
        <a:defRPr kumimoji="1" sz="1500" kern="1200">
          <a:solidFill>
            <a:schemeClr val="tx1"/>
          </a:solidFill>
          <a:latin typeface="+mn-lt"/>
          <a:ea typeface="+mn-ea"/>
          <a:cs typeface="+mn-cs"/>
        </a:defRPr>
      </a:lvl1pPr>
      <a:lvl2pPr marL="389626" algn="l" defTabSz="779252" rtl="0" eaLnBrk="1" latinLnBrk="0" hangingPunct="1">
        <a:defRPr kumimoji="1" sz="1500" kern="1200">
          <a:solidFill>
            <a:schemeClr val="tx1"/>
          </a:solidFill>
          <a:latin typeface="+mn-lt"/>
          <a:ea typeface="+mn-ea"/>
          <a:cs typeface="+mn-cs"/>
        </a:defRPr>
      </a:lvl2pPr>
      <a:lvl3pPr marL="779252" algn="l" defTabSz="779252" rtl="0" eaLnBrk="1" latinLnBrk="0" hangingPunct="1">
        <a:defRPr kumimoji="1" sz="1500" kern="1200">
          <a:solidFill>
            <a:schemeClr val="tx1"/>
          </a:solidFill>
          <a:latin typeface="+mn-lt"/>
          <a:ea typeface="+mn-ea"/>
          <a:cs typeface="+mn-cs"/>
        </a:defRPr>
      </a:lvl3pPr>
      <a:lvl4pPr marL="1168878" algn="l" defTabSz="779252" rtl="0" eaLnBrk="1" latinLnBrk="0" hangingPunct="1">
        <a:defRPr kumimoji="1" sz="1500" kern="1200">
          <a:solidFill>
            <a:schemeClr val="tx1"/>
          </a:solidFill>
          <a:latin typeface="+mn-lt"/>
          <a:ea typeface="+mn-ea"/>
          <a:cs typeface="+mn-cs"/>
        </a:defRPr>
      </a:lvl4pPr>
      <a:lvl5pPr marL="1558503" algn="l" defTabSz="779252" rtl="0" eaLnBrk="1" latinLnBrk="0" hangingPunct="1">
        <a:defRPr kumimoji="1" sz="1500" kern="1200">
          <a:solidFill>
            <a:schemeClr val="tx1"/>
          </a:solidFill>
          <a:latin typeface="+mn-lt"/>
          <a:ea typeface="+mn-ea"/>
          <a:cs typeface="+mn-cs"/>
        </a:defRPr>
      </a:lvl5pPr>
      <a:lvl6pPr marL="1948129" algn="l" defTabSz="779252" rtl="0" eaLnBrk="1" latinLnBrk="0" hangingPunct="1">
        <a:defRPr kumimoji="1" sz="1500" kern="1200">
          <a:solidFill>
            <a:schemeClr val="tx1"/>
          </a:solidFill>
          <a:latin typeface="+mn-lt"/>
          <a:ea typeface="+mn-ea"/>
          <a:cs typeface="+mn-cs"/>
        </a:defRPr>
      </a:lvl6pPr>
      <a:lvl7pPr marL="2337755" algn="l" defTabSz="779252" rtl="0" eaLnBrk="1" latinLnBrk="0" hangingPunct="1">
        <a:defRPr kumimoji="1" sz="1500" kern="1200">
          <a:solidFill>
            <a:schemeClr val="tx1"/>
          </a:solidFill>
          <a:latin typeface="+mn-lt"/>
          <a:ea typeface="+mn-ea"/>
          <a:cs typeface="+mn-cs"/>
        </a:defRPr>
      </a:lvl7pPr>
      <a:lvl8pPr marL="2727381" algn="l" defTabSz="779252" rtl="0" eaLnBrk="1" latinLnBrk="0" hangingPunct="1">
        <a:defRPr kumimoji="1" sz="1500" kern="1200">
          <a:solidFill>
            <a:schemeClr val="tx1"/>
          </a:solidFill>
          <a:latin typeface="+mn-lt"/>
          <a:ea typeface="+mn-ea"/>
          <a:cs typeface="+mn-cs"/>
        </a:defRPr>
      </a:lvl8pPr>
      <a:lvl9pPr marL="3117007" algn="l" defTabSz="779252" rtl="0" eaLnBrk="1" latinLnBrk="0" hangingPunct="1">
        <a:defRPr kumimoji="1"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9.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9.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9.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9.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C20821F2-81FA-EC4A-B4DE-D11768CC99B8}"/>
              </a:ext>
            </a:extLst>
          </p:cNvPr>
          <p:cNvSpPr txBox="1"/>
          <p:nvPr/>
        </p:nvSpPr>
        <p:spPr>
          <a:xfrm>
            <a:off x="2458654" y="2948457"/>
            <a:ext cx="4226693" cy="484748"/>
          </a:xfrm>
          <a:prstGeom prst="rect">
            <a:avLst/>
          </a:prstGeom>
          <a:noFill/>
        </p:spPr>
        <p:txBody>
          <a:bodyPr wrap="square" lIns="68580" tIns="34290" rIns="68580" bIns="34290" rtlCol="0">
            <a:spAutoFit/>
          </a:bodyPr>
          <a:lstStyle/>
          <a:p>
            <a:pPr algn="ctr"/>
            <a:r>
              <a:rPr lang="ja-JP" altLang="en-US" sz="2700" b="1" dirty="0">
                <a:solidFill>
                  <a:schemeClr val="tx1">
                    <a:lumMod val="75000"/>
                    <a:lumOff val="25000"/>
                  </a:schemeClr>
                </a:solidFill>
                <a:latin typeface="Meiryo UI" panose="020B0604030504040204" pitchFamily="34" charset="-128"/>
                <a:ea typeface="Meiryo UI" panose="020B0604030504040204" pitchFamily="34" charset="-128"/>
              </a:rPr>
              <a:t>人生を豊かにするお金の知恵</a:t>
            </a:r>
          </a:p>
        </p:txBody>
      </p:sp>
      <p:pic>
        <p:nvPicPr>
          <p:cNvPr id="12" name="図 11">
            <a:extLst>
              <a:ext uri="{FF2B5EF4-FFF2-40B4-BE49-F238E27FC236}">
                <a16:creationId xmlns:a16="http://schemas.microsoft.com/office/drawing/2014/main" id="{0EBFB57E-C888-B541-A609-FEEC8A912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43381" y="1309538"/>
            <a:ext cx="3958010" cy="943632"/>
          </a:xfrm>
          <a:prstGeom prst="rect">
            <a:avLst/>
          </a:prstGeom>
        </p:spPr>
      </p:pic>
      <p:pic>
        <p:nvPicPr>
          <p:cNvPr id="14" name="図 13">
            <a:extLst>
              <a:ext uri="{FF2B5EF4-FFF2-40B4-BE49-F238E27FC236}">
                <a16:creationId xmlns:a16="http://schemas.microsoft.com/office/drawing/2014/main" id="{0294D416-768E-2A47-9D7D-3FB4B8E396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62200" y="2595389"/>
            <a:ext cx="4419600" cy="228600"/>
          </a:xfrm>
          <a:prstGeom prst="rect">
            <a:avLst/>
          </a:prstGeom>
        </p:spPr>
      </p:pic>
      <p:pic>
        <p:nvPicPr>
          <p:cNvPr id="15" name="図 14">
            <a:extLst>
              <a:ext uri="{FF2B5EF4-FFF2-40B4-BE49-F238E27FC236}">
                <a16:creationId xmlns:a16="http://schemas.microsoft.com/office/drawing/2014/main" id="{3FE9DE84-645A-9C4C-BDE6-F9B43218779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2200" y="3557672"/>
            <a:ext cx="4419600" cy="219075"/>
          </a:xfrm>
          <a:prstGeom prst="rect">
            <a:avLst/>
          </a:prstGeom>
        </p:spPr>
      </p:pic>
    </p:spTree>
    <p:extLst>
      <p:ext uri="{BB962C8B-B14F-4D97-AF65-F5344CB8AC3E}">
        <p14:creationId xmlns:p14="http://schemas.microsoft.com/office/powerpoint/2010/main" val="37061631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539552" y="1926313"/>
            <a:ext cx="6336703" cy="124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4000" b="1" kern="0" dirty="0" smtClean="0">
                <a:latin typeface="Meiryo UI" panose="020B0604030504040204" pitchFamily="50" charset="-128"/>
                <a:ea typeface="Meiryo UI" panose="020B0604030504040204" pitchFamily="50" charset="-128"/>
                <a:cs typeface="Meiryo UI" panose="020B0604030504040204" pitchFamily="50" charset="-128"/>
              </a:rPr>
              <a:t>      知ってほしい</a:t>
            </a:r>
            <a:endParaRPr lang="en-US" altLang="ja-JP" sz="4000" b="1" kern="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en-US" altLang="ja-JP" sz="4000" b="1" kern="0" dirty="0">
                <a:latin typeface="Meiryo UI" panose="020B0604030504040204" pitchFamily="50" charset="-128"/>
                <a:ea typeface="Meiryo UI" panose="020B0604030504040204" pitchFamily="50" charset="-128"/>
                <a:cs typeface="Meiryo UI" panose="020B0604030504040204" pitchFamily="50" charset="-128"/>
              </a:rPr>
              <a:t> </a:t>
            </a:r>
            <a:r>
              <a:rPr lang="en-US" altLang="ja-JP" sz="4000" b="1" kern="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4000" b="1" kern="0" dirty="0" smtClean="0">
                <a:latin typeface="Meiryo UI" panose="020B0604030504040204" pitchFamily="50" charset="-128"/>
                <a:ea typeface="Meiryo UI" panose="020B0604030504040204" pitchFamily="50" charset="-128"/>
                <a:cs typeface="Meiryo UI" panose="020B0604030504040204" pitchFamily="50" charset="-128"/>
              </a:rPr>
              <a:t>　貸与</a:t>
            </a:r>
            <a:r>
              <a:rPr lang="ja-JP" altLang="en-US" sz="4000" b="1" kern="0" dirty="0">
                <a:latin typeface="Meiryo UI" panose="020B0604030504040204" pitchFamily="50" charset="-128"/>
                <a:ea typeface="Meiryo UI" panose="020B0604030504040204" pitchFamily="50" charset="-128"/>
                <a:cs typeface="Meiryo UI" panose="020B0604030504040204" pitchFamily="50" charset="-128"/>
              </a:rPr>
              <a:t>奨学金の制度</a:t>
            </a:r>
            <a:endParaRPr lang="ja-JP" altLang="en-US" sz="4000"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7921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3860158" y="4571284"/>
            <a:ext cx="2880000" cy="378042"/>
          </a:xfrm>
          <a:prstGeom prst="rect">
            <a:avLst/>
          </a:prstGeom>
          <a:solidFill>
            <a:srgbClr val="E7FFE7"/>
          </a:solidFill>
          <a:ln w="6350">
            <a:solidFill>
              <a:schemeClr val="tx1"/>
            </a:solidFill>
            <a:miter lim="800000"/>
            <a:headEnd/>
            <a:tailEnd/>
          </a:ln>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lnSpc>
                <a:spcPts val="1875"/>
              </a:lnSpc>
              <a:spcBef>
                <a:spcPts val="0"/>
              </a:spcBef>
              <a:spcAft>
                <a:spcPts val="0"/>
              </a:spcAft>
              <a:buClr>
                <a:srgbClr val="FF66CC"/>
              </a:buClr>
              <a:buNone/>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1,309</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万円</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第二種のみ</a:t>
            </a:r>
            <a:r>
              <a:rPr lang="ja-JP" altLang="en-US" dirty="0">
                <a:latin typeface="Meiryo UI" panose="020B0604030504040204" pitchFamily="50" charset="-128"/>
                <a:ea typeface="Meiryo UI" panose="020B0604030504040204" pitchFamily="50" charset="-128"/>
                <a:cs typeface="Meiryo UI" panose="020B0604030504040204" pitchFamily="50" charset="-128"/>
              </a:rPr>
              <a:t>希望）</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3"/>
          <p:cNvSpPr>
            <a:spLocks noChangeArrowheads="1"/>
          </p:cNvSpPr>
          <p:nvPr/>
        </p:nvSpPr>
        <p:spPr bwMode="auto">
          <a:xfrm>
            <a:off x="960934" y="1107573"/>
            <a:ext cx="2880000" cy="518885"/>
          </a:xfrm>
          <a:prstGeom prst="rect">
            <a:avLst/>
          </a:prstGeom>
          <a:solidFill>
            <a:schemeClr val="accent6"/>
          </a:solidFill>
          <a:ln w="6350">
            <a:no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第一種奨学金</a:t>
            </a:r>
          </a:p>
        </p:txBody>
      </p:sp>
      <p:sp>
        <p:nvSpPr>
          <p:cNvPr id="5" name="Rectangle 5"/>
          <p:cNvSpPr>
            <a:spLocks noChangeArrowheads="1"/>
          </p:cNvSpPr>
          <p:nvPr/>
        </p:nvSpPr>
        <p:spPr bwMode="auto">
          <a:xfrm>
            <a:off x="960933" y="1648949"/>
            <a:ext cx="2880000" cy="514350"/>
          </a:xfrm>
          <a:prstGeom prst="rect">
            <a:avLst/>
          </a:prstGeom>
          <a:solidFill>
            <a:srgbClr val="E7FFE7"/>
          </a:solidFill>
          <a:ln w="6350">
            <a:solidFill>
              <a:schemeClr val="tx1"/>
            </a:solidFill>
            <a:miter lim="800000"/>
            <a:headEnd/>
            <a:tailEnd/>
          </a:ln>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9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無利子</a:t>
            </a:r>
          </a:p>
        </p:txBody>
      </p:sp>
      <p:sp>
        <p:nvSpPr>
          <p:cNvPr id="6" name="Rectangle 9"/>
          <p:cNvSpPr>
            <a:spLocks noChangeArrowheads="1"/>
          </p:cNvSpPr>
          <p:nvPr/>
        </p:nvSpPr>
        <p:spPr bwMode="auto">
          <a:xfrm>
            <a:off x="3860158" y="1107573"/>
            <a:ext cx="2880000" cy="523647"/>
          </a:xfrm>
          <a:prstGeom prst="rect">
            <a:avLst/>
          </a:prstGeom>
          <a:solidFill>
            <a:schemeClr val="accent6"/>
          </a:solidFill>
          <a:ln w="6350">
            <a:no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7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第二種奨学金</a:t>
            </a:r>
          </a:p>
        </p:txBody>
      </p:sp>
      <p:sp>
        <p:nvSpPr>
          <p:cNvPr id="7" name="Rectangle 10"/>
          <p:cNvSpPr>
            <a:spLocks noChangeArrowheads="1"/>
          </p:cNvSpPr>
          <p:nvPr/>
        </p:nvSpPr>
        <p:spPr bwMode="auto">
          <a:xfrm>
            <a:off x="3860158" y="1648949"/>
            <a:ext cx="2880000" cy="514350"/>
          </a:xfrm>
          <a:prstGeom prst="rect">
            <a:avLst/>
          </a:prstGeom>
          <a:solidFill>
            <a:srgbClr val="E7FFE7"/>
          </a:solidFill>
          <a:ln w="6350">
            <a:solidFill>
              <a:schemeClr val="tx1"/>
            </a:solidFill>
            <a:miter lim="800000"/>
            <a:headEnd/>
            <a:tailEnd/>
          </a:ln>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spcBef>
                <a:spcPts val="0"/>
              </a:spcBef>
              <a:spcAft>
                <a:spcPts val="0"/>
              </a:spcAft>
              <a:buClr>
                <a:srgbClr val="FF66CC"/>
              </a:buClr>
              <a:buNone/>
            </a:pPr>
            <a:r>
              <a:rPr lang="ja-JP" altLang="en-US" sz="19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有利子</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（在学中は無利子）</a:t>
            </a:r>
          </a:p>
        </p:txBody>
      </p:sp>
      <p:sp>
        <p:nvSpPr>
          <p:cNvPr id="8" name="Rectangle 13"/>
          <p:cNvSpPr>
            <a:spLocks noChangeArrowheads="1"/>
          </p:cNvSpPr>
          <p:nvPr/>
        </p:nvSpPr>
        <p:spPr bwMode="auto">
          <a:xfrm>
            <a:off x="960933" y="3144354"/>
            <a:ext cx="2880000" cy="761070"/>
          </a:xfrm>
          <a:prstGeom prst="rect">
            <a:avLst/>
          </a:prstGeom>
          <a:solidFill>
            <a:srgbClr val="E7FFE7"/>
          </a:solidFill>
          <a:ln w="6350">
            <a:solidFill>
              <a:schemeClr val="tx1"/>
            </a:solidFill>
            <a:miter lim="800000"/>
            <a:headEnd/>
            <a:tailEnd/>
          </a:ln>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lnSpc>
                <a:spcPts val="1875"/>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高校</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の全履修科目の評定平均値</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75"/>
              </a:lnSpc>
              <a:spcBef>
                <a:spcPts val="0"/>
              </a:spcBef>
              <a:spcAft>
                <a:spcPts val="0"/>
              </a:spcAft>
              <a:buClr>
                <a:srgbClr val="FF66CC"/>
              </a:buClr>
              <a:buNone/>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段階評価）が</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4"/>
          <p:cNvSpPr>
            <a:spLocks noChangeArrowheads="1"/>
          </p:cNvSpPr>
          <p:nvPr/>
        </p:nvSpPr>
        <p:spPr bwMode="auto">
          <a:xfrm>
            <a:off x="3860158" y="3144353"/>
            <a:ext cx="2880000" cy="766633"/>
          </a:xfrm>
          <a:prstGeom prst="rect">
            <a:avLst/>
          </a:prstGeom>
          <a:solidFill>
            <a:srgbClr val="E7FFE7"/>
          </a:solidFill>
          <a:ln w="6350">
            <a:solidFill>
              <a:schemeClr val="tx1"/>
            </a:solidFill>
            <a:miter lim="800000"/>
            <a:headEnd/>
            <a:tailEnd/>
          </a:ln>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lnSpc>
                <a:spcPts val="1875"/>
              </a:lnSpc>
              <a:spcBef>
                <a:spcPts val="0"/>
              </a:spcBef>
              <a:spcAft>
                <a:spcPts val="0"/>
              </a:spcAft>
              <a:buClr>
                <a:srgbClr val="FF66CC"/>
              </a:buClr>
              <a:buNone/>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①高校の全履修科目の学習成績が</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75"/>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平均水準以上であること</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lnSpc>
                <a:spcPts val="1875"/>
              </a:lnSpc>
              <a:spcBef>
                <a:spcPts val="0"/>
              </a:spcBef>
              <a:spcAft>
                <a:spcPts val="0"/>
              </a:spcAft>
              <a:buClr>
                <a:srgbClr val="FF66CC"/>
              </a:buClr>
              <a:buNone/>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②学修意欲があること　　　　　　など</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6"/>
          <p:cNvSpPr>
            <a:spLocks noChangeArrowheads="1"/>
          </p:cNvSpPr>
          <p:nvPr/>
        </p:nvSpPr>
        <p:spPr bwMode="auto">
          <a:xfrm>
            <a:off x="116197" y="1648949"/>
            <a:ext cx="834810" cy="514350"/>
          </a:xfrm>
          <a:prstGeom prst="rect">
            <a:avLst/>
          </a:prstGeom>
          <a:solidFill>
            <a:schemeClr val="bg2">
              <a:lumMod val="20000"/>
              <a:lumOff val="80000"/>
            </a:schemeClr>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利子</a:t>
            </a:r>
          </a:p>
        </p:txBody>
      </p:sp>
      <p:sp>
        <p:nvSpPr>
          <p:cNvPr id="11" name="Rectangle 17"/>
          <p:cNvSpPr>
            <a:spLocks noChangeArrowheads="1"/>
          </p:cNvSpPr>
          <p:nvPr/>
        </p:nvSpPr>
        <p:spPr bwMode="auto">
          <a:xfrm>
            <a:off x="116197" y="2771298"/>
            <a:ext cx="819149" cy="1134126"/>
          </a:xfrm>
          <a:prstGeom prst="rect">
            <a:avLst/>
          </a:prstGeom>
          <a:solidFill>
            <a:schemeClr val="bg2">
              <a:lumMod val="20000"/>
              <a:lumOff val="80000"/>
            </a:schemeClr>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学力基準</a:t>
            </a:r>
          </a:p>
        </p:txBody>
      </p:sp>
      <p:sp>
        <p:nvSpPr>
          <p:cNvPr id="12" name="Rectangle 19"/>
          <p:cNvSpPr>
            <a:spLocks noChangeArrowheads="1"/>
          </p:cNvSpPr>
          <p:nvPr/>
        </p:nvSpPr>
        <p:spPr bwMode="auto">
          <a:xfrm>
            <a:off x="116197" y="2193708"/>
            <a:ext cx="819148" cy="540060"/>
          </a:xfrm>
          <a:prstGeom prst="rect">
            <a:avLst/>
          </a:prstGeom>
          <a:solidFill>
            <a:schemeClr val="bg2">
              <a:lumMod val="20000"/>
              <a:lumOff val="80000"/>
            </a:schemeClr>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貸与方法</a:t>
            </a:r>
          </a:p>
        </p:txBody>
      </p:sp>
      <p:sp>
        <p:nvSpPr>
          <p:cNvPr id="13" name="Rectangle 20"/>
          <p:cNvSpPr>
            <a:spLocks noChangeArrowheads="1"/>
          </p:cNvSpPr>
          <p:nvPr/>
        </p:nvSpPr>
        <p:spPr bwMode="auto">
          <a:xfrm>
            <a:off x="960933" y="2193708"/>
            <a:ext cx="5760000" cy="540061"/>
          </a:xfrm>
          <a:prstGeom prst="rect">
            <a:avLst/>
          </a:prstGeom>
          <a:solidFill>
            <a:srgbClr val="E7FFE7"/>
          </a:solidFill>
          <a:ln w="6350">
            <a:solidFill>
              <a:schemeClr val="tx1"/>
            </a:solidFill>
            <a:miter lim="800000"/>
            <a:headEnd/>
            <a:tailEnd/>
          </a:ln>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奨学生</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本人名義</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の普通預金・通常貯金口座への</a:t>
            </a:r>
            <a:r>
              <a:rPr lang="ja-JP" altLang="en-US" sz="17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毎月の振込</a:t>
            </a:r>
          </a:p>
        </p:txBody>
      </p:sp>
      <p:sp>
        <p:nvSpPr>
          <p:cNvPr id="14" name="テキスト ボックス 11"/>
          <p:cNvSpPr>
            <a:spLocks noChangeArrowheads="1"/>
          </p:cNvSpPr>
          <p:nvPr/>
        </p:nvSpPr>
        <p:spPr bwMode="auto">
          <a:xfrm>
            <a:off x="113899" y="627533"/>
            <a:ext cx="4186490" cy="410551"/>
          </a:xfrm>
          <a:prstGeom prst="roundRect">
            <a:avLst>
              <a:gd name="adj" fmla="val 16667"/>
            </a:avLst>
          </a:prstGeom>
          <a:solidFill>
            <a:schemeClr val="accent6"/>
          </a:solid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１．貸与奨学金の種類・主な基準</a:t>
            </a:r>
          </a:p>
        </p:txBody>
      </p:sp>
      <p:sp>
        <p:nvSpPr>
          <p:cNvPr id="15" name="Rectangle 17"/>
          <p:cNvSpPr>
            <a:spLocks noChangeArrowheads="1"/>
          </p:cNvSpPr>
          <p:nvPr/>
        </p:nvSpPr>
        <p:spPr bwMode="auto">
          <a:xfrm>
            <a:off x="116197" y="3942954"/>
            <a:ext cx="819149" cy="1006372"/>
          </a:xfrm>
          <a:prstGeom prst="rect">
            <a:avLst/>
          </a:prstGeom>
          <a:solidFill>
            <a:schemeClr val="bg2">
              <a:lumMod val="20000"/>
              <a:lumOff val="80000"/>
            </a:schemeClr>
          </a:solidFill>
          <a:ln w="6350">
            <a:solidFill>
              <a:schemeClr val="tx1"/>
            </a:solid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dirty="0">
                <a:latin typeface="Meiryo UI" panose="020B0604030504040204" pitchFamily="50" charset="-128"/>
                <a:ea typeface="Meiryo UI" panose="020B0604030504040204" pitchFamily="50" charset="-128"/>
                <a:cs typeface="Meiryo UI" panose="020B0604030504040204" pitchFamily="50" charset="-128"/>
              </a:rPr>
              <a:t>家計基準</a:t>
            </a:r>
          </a:p>
        </p:txBody>
      </p:sp>
      <p:sp>
        <p:nvSpPr>
          <p:cNvPr id="16" name="Rectangle 13"/>
          <p:cNvSpPr>
            <a:spLocks noChangeArrowheads="1"/>
          </p:cNvSpPr>
          <p:nvPr/>
        </p:nvSpPr>
        <p:spPr bwMode="auto">
          <a:xfrm>
            <a:off x="960933" y="4571284"/>
            <a:ext cx="2880000" cy="378042"/>
          </a:xfrm>
          <a:prstGeom prst="rect">
            <a:avLst/>
          </a:prstGeom>
          <a:solidFill>
            <a:srgbClr val="E7FFE7"/>
          </a:solidFill>
          <a:ln w="6350">
            <a:solidFill>
              <a:schemeClr val="tx1"/>
            </a:solidFill>
            <a:miter lim="800000"/>
            <a:headEnd/>
            <a:tailEnd/>
          </a:ln>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lnSpc>
                <a:spcPts val="1875"/>
              </a:lnSpc>
              <a:spcBef>
                <a:spcPts val="0"/>
              </a:spcBef>
              <a:spcAft>
                <a:spcPts val="0"/>
              </a:spcAft>
              <a:buClr>
                <a:srgbClr val="FF66CC"/>
              </a:buClr>
              <a:buNone/>
            </a:pP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880</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万円</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以下</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第一種のみ</a:t>
            </a:r>
            <a:r>
              <a:rPr lang="ja-JP" altLang="en-US" dirty="0">
                <a:latin typeface="Meiryo UI" panose="020B0604030504040204" pitchFamily="50" charset="-128"/>
                <a:ea typeface="Meiryo UI" panose="020B0604030504040204" pitchFamily="50" charset="-128"/>
                <a:cs typeface="Meiryo UI" panose="020B0604030504040204" pitchFamily="50" charset="-128"/>
              </a:rPr>
              <a:t>希望）</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Rectangle 20"/>
          <p:cNvSpPr>
            <a:spLocks noChangeArrowheads="1"/>
          </p:cNvSpPr>
          <p:nvPr/>
        </p:nvSpPr>
        <p:spPr bwMode="auto">
          <a:xfrm>
            <a:off x="960933" y="3942954"/>
            <a:ext cx="5760000" cy="585614"/>
          </a:xfrm>
          <a:prstGeom prst="rect">
            <a:avLst/>
          </a:prstGeom>
          <a:solidFill>
            <a:srgbClr val="E7FFE7"/>
          </a:solidFill>
          <a:ln w="6350">
            <a:solidFill>
              <a:schemeClr val="tx1"/>
            </a:solidFill>
            <a:miter lim="800000"/>
            <a:headEnd/>
            <a:tailEnd/>
          </a:ln>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大学・短期大学・専修学校（専門課程）へ進学予定の方の家計基準</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lnSpc>
                <a:spcPct val="150000"/>
              </a:lnSpc>
              <a:spcBef>
                <a:spcPts val="0"/>
              </a:spcBef>
              <a:spcAft>
                <a:spcPts val="0"/>
              </a:spcAft>
              <a:buClr>
                <a:srgbClr val="FF66CC"/>
              </a:buClr>
              <a:buNone/>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以下</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、給与所得の４人世帯（年収の目安）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8"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endParaRPr lang="ja-JP" altLang="en-US" sz="28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961271" y="1078607"/>
            <a:ext cx="2898886" cy="1152000"/>
          </a:xfrm>
          <a:prstGeom prst="rect">
            <a:avLst/>
          </a:prstGeom>
          <a:noFill/>
          <a:ln w="38100">
            <a:solidFill>
              <a:srgbClr val="FF0000"/>
            </a:solidFill>
          </a:ln>
        </p:spPr>
        <p:txBody>
          <a:bodyPr wrap="square" rtlCol="0">
            <a:spAutoFit/>
          </a:bodyPr>
          <a:lstStyle/>
          <a:p>
            <a:endParaRPr kumimoji="1" lang="ja-JP" altLang="en-US" dirty="0"/>
          </a:p>
        </p:txBody>
      </p:sp>
      <p:sp>
        <p:nvSpPr>
          <p:cNvPr id="20" name="テキスト ボックス 19"/>
          <p:cNvSpPr txBox="1"/>
          <p:nvPr/>
        </p:nvSpPr>
        <p:spPr>
          <a:xfrm>
            <a:off x="3866521" y="1060158"/>
            <a:ext cx="2898886" cy="1152000"/>
          </a:xfrm>
          <a:prstGeom prst="rect">
            <a:avLst/>
          </a:prstGeom>
          <a:noFill/>
          <a:ln w="38100">
            <a:solidFill>
              <a:srgbClr val="FF0000"/>
            </a:solidFill>
          </a:ln>
        </p:spPr>
        <p:txBody>
          <a:bodyPr wrap="square" rtlCol="0">
            <a:spAutoFit/>
          </a:bodyPr>
          <a:lstStyle/>
          <a:p>
            <a:endParaRPr kumimoji="1" lang="ja-JP" altLang="en-US" dirty="0"/>
          </a:p>
        </p:txBody>
      </p:sp>
      <p:sp>
        <p:nvSpPr>
          <p:cNvPr id="21" name="テキスト ボックス 20"/>
          <p:cNvSpPr txBox="1"/>
          <p:nvPr/>
        </p:nvSpPr>
        <p:spPr>
          <a:xfrm>
            <a:off x="95484" y="2753908"/>
            <a:ext cx="6651508" cy="2196000"/>
          </a:xfrm>
          <a:prstGeom prst="rect">
            <a:avLst/>
          </a:prstGeom>
          <a:noFill/>
          <a:ln w="38100">
            <a:solidFill>
              <a:srgbClr val="FF0000"/>
            </a:solidFill>
          </a:ln>
        </p:spPr>
        <p:txBody>
          <a:bodyPr wrap="square" rtlCol="0">
            <a:spAutoFit/>
          </a:bodyPr>
          <a:lstStyle/>
          <a:p>
            <a:endParaRPr kumimoji="1" lang="ja-JP" altLang="en-US" dirty="0"/>
          </a:p>
        </p:txBody>
      </p:sp>
      <p:sp>
        <p:nvSpPr>
          <p:cNvPr id="22" name="Rectangle 20"/>
          <p:cNvSpPr>
            <a:spLocks noChangeArrowheads="1"/>
          </p:cNvSpPr>
          <p:nvPr/>
        </p:nvSpPr>
        <p:spPr bwMode="auto">
          <a:xfrm>
            <a:off x="970489" y="2776306"/>
            <a:ext cx="5760000" cy="330517"/>
          </a:xfrm>
          <a:prstGeom prst="rect">
            <a:avLst/>
          </a:prstGeom>
          <a:solidFill>
            <a:srgbClr val="E7FFE7"/>
          </a:solidFill>
          <a:ln w="6350">
            <a:solidFill>
              <a:schemeClr val="tx1"/>
            </a:solidFill>
            <a:miter lim="800000"/>
            <a:headEnd/>
            <a:tailEnd/>
          </a:ln>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algn="ctr" eaLnBrk="1" hangingPunct="1">
              <a:lnSpc>
                <a:spcPct val="150000"/>
              </a:lnSpc>
              <a:spcBef>
                <a:spcPts val="0"/>
              </a:spcBef>
              <a:spcAft>
                <a:spcPts val="0"/>
              </a:spcAft>
              <a:buClr>
                <a:srgbClr val="FF66CC"/>
              </a:buClr>
              <a:buNone/>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大学・短期大学・専修学校（専門課程）へ進学予定の方の学力基準</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50178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par>
                                <p:cTn id="13" presetID="10" presetClass="exit" presetSubtype="0" fill="hold" grpId="1" nodeType="withEffect">
                                  <p:stCondLst>
                                    <p:cond delay="0"/>
                                  </p:stCondLst>
                                  <p:childTnLst>
                                    <p:animEffect transition="out" filter="fade">
                                      <p:cBhvr>
                                        <p:cTn id="14" dur="500"/>
                                        <p:tgtEl>
                                          <p:spTgt spid="19"/>
                                        </p:tgtEl>
                                      </p:cBhvr>
                                    </p:animEffect>
                                    <p:set>
                                      <p:cBhvr>
                                        <p:cTn id="15" dur="1" fill="hold">
                                          <p:stCondLst>
                                            <p:cond delay="499"/>
                                          </p:stCondLst>
                                        </p:cTn>
                                        <p:tgtEl>
                                          <p:spTgt spid="1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par>
                                <p:cTn id="21" presetID="10" presetClass="exit" presetSubtype="0" fill="hold" grpId="1" nodeType="with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0" grpId="1"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256688825"/>
              </p:ext>
            </p:extLst>
          </p:nvPr>
        </p:nvGraphicFramePr>
        <p:xfrm>
          <a:off x="245981" y="1898904"/>
          <a:ext cx="6688538" cy="2369523"/>
        </p:xfrm>
        <a:graphic>
          <a:graphicData uri="http://schemas.openxmlformats.org/drawingml/2006/table">
            <a:tbl>
              <a:tblPr firstRow="1" firstCol="1" bandRow="1">
                <a:tableStyleId>{21E4AEA4-8DFA-4A89-87EB-49C32662AFE0}</a:tableStyleId>
              </a:tblPr>
              <a:tblGrid>
                <a:gridCol w="1201635">
                  <a:extLst>
                    <a:ext uri="{9D8B030D-6E8A-4147-A177-3AD203B41FA5}">
                      <a16:colId xmlns:a16="http://schemas.microsoft.com/office/drawing/2014/main" val="20000"/>
                    </a:ext>
                  </a:extLst>
                </a:gridCol>
                <a:gridCol w="1385866">
                  <a:extLst>
                    <a:ext uri="{9D8B030D-6E8A-4147-A177-3AD203B41FA5}">
                      <a16:colId xmlns:a16="http://schemas.microsoft.com/office/drawing/2014/main" val="20001"/>
                    </a:ext>
                  </a:extLst>
                </a:gridCol>
                <a:gridCol w="1357583">
                  <a:extLst>
                    <a:ext uri="{9D8B030D-6E8A-4147-A177-3AD203B41FA5}">
                      <a16:colId xmlns:a16="http://schemas.microsoft.com/office/drawing/2014/main" val="20002"/>
                    </a:ext>
                  </a:extLst>
                </a:gridCol>
                <a:gridCol w="1428294">
                  <a:extLst>
                    <a:ext uri="{9D8B030D-6E8A-4147-A177-3AD203B41FA5}">
                      <a16:colId xmlns:a16="http://schemas.microsoft.com/office/drawing/2014/main" val="20003"/>
                    </a:ext>
                  </a:extLst>
                </a:gridCol>
                <a:gridCol w="1315160">
                  <a:extLst>
                    <a:ext uri="{9D8B030D-6E8A-4147-A177-3AD203B41FA5}">
                      <a16:colId xmlns:a16="http://schemas.microsoft.com/office/drawing/2014/main" val="20004"/>
                    </a:ext>
                  </a:extLst>
                </a:gridCol>
              </a:tblGrid>
              <a:tr h="307104">
                <a:tc rowSpan="3">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区分</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gridSpan="4">
                  <a:txBody>
                    <a:bodyPr/>
                    <a:lstStyle/>
                    <a:p>
                      <a:pPr indent="0" algn="ctr">
                        <a:lnSpc>
                          <a:spcPct val="100000"/>
                        </a:lnSpc>
                        <a:spcBef>
                          <a:spcPts val="0"/>
                        </a:spcBef>
                        <a:spcAft>
                          <a:spcPts val="0"/>
                        </a:spcAft>
                      </a:pPr>
                      <a:r>
                        <a:rPr lang="en-US" alt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smtClean="0">
                          <a:effectLst/>
                          <a:latin typeface="Meiryo UI" panose="020B0604030504040204" pitchFamily="50" charset="-128"/>
                          <a:ea typeface="Meiryo UI" panose="020B0604030504040204" pitchFamily="50" charset="-128"/>
                          <a:cs typeface="Meiryo UI" panose="020B0604030504040204" pitchFamily="50" charset="-128"/>
                        </a:rPr>
                        <a:t>例）</a:t>
                      </a:r>
                      <a:r>
                        <a:rPr lang="ja-JP" sz="1400" kern="100" dirty="0" smtClean="0">
                          <a:effectLst/>
                          <a:latin typeface="Meiryo UI" panose="020B0604030504040204" pitchFamily="50" charset="-128"/>
                          <a:ea typeface="Meiryo UI" panose="020B0604030504040204" pitchFamily="50" charset="-128"/>
                          <a:cs typeface="Meiryo UI" panose="020B0604030504040204" pitchFamily="50" charset="-128"/>
                        </a:rPr>
                        <a:t>大学</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260753">
                <a:tc vMerge="1">
                  <a:txBody>
                    <a:bodyPr/>
                    <a:lstStyle/>
                    <a:p>
                      <a:endParaRPr kumimoji="1" lang="ja-JP" altLang="en-US"/>
                    </a:p>
                  </a:txBody>
                  <a:tcPr/>
                </a:tc>
                <a:tc gridSpan="2">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国公立</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hMerge="1">
                  <a:txBody>
                    <a:bodyPr/>
                    <a:lstStyle/>
                    <a:p>
                      <a:endParaRPr kumimoji="1" lang="ja-JP" altLang="en-US"/>
                    </a:p>
                  </a:txBody>
                  <a:tcPr/>
                </a:tc>
                <a:tc gridSpan="2">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私立</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hMerge="1">
                  <a:txBody>
                    <a:bodyPr/>
                    <a:lstStyle/>
                    <a:p>
                      <a:endParaRPr kumimoji="1" lang="ja-JP" altLang="en-US"/>
                    </a:p>
                  </a:txBody>
                  <a:tcPr/>
                </a:tc>
                <a:extLst>
                  <a:ext uri="{0D108BD9-81ED-4DB2-BD59-A6C34878D82A}">
                    <a16:rowId xmlns:a16="http://schemas.microsoft.com/office/drawing/2014/main" val="10001"/>
                  </a:ext>
                </a:extLst>
              </a:tr>
              <a:tr h="260753">
                <a:tc vMerge="1">
                  <a:txBody>
                    <a:bodyPr/>
                    <a:lstStyle/>
                    <a:p>
                      <a:endParaRPr kumimoji="1" lang="ja-JP" altLang="en-US"/>
                    </a:p>
                  </a:txBody>
                  <a:tcPr/>
                </a:tc>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自宅</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自宅外</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自宅</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自宅外</a:t>
                      </a:r>
                      <a:endParaRPr lang="ja-JP" sz="14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extLst>
                  <a:ext uri="{0D108BD9-81ED-4DB2-BD59-A6C34878D82A}">
                    <a16:rowId xmlns:a16="http://schemas.microsoft.com/office/drawing/2014/main" val="10002"/>
                  </a:ext>
                </a:extLst>
              </a:tr>
              <a:tr h="260753">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最高月額</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45,000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51,000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en-US" alt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54,000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0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64,000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extLst>
                  <a:ext uri="{0D108BD9-81ED-4DB2-BD59-A6C34878D82A}">
                    <a16:rowId xmlns:a16="http://schemas.microsoft.com/office/drawing/2014/main" val="10003"/>
                  </a:ext>
                </a:extLst>
              </a:tr>
              <a:tr h="1123245">
                <a:tc>
                  <a:txBody>
                    <a:bodyPr/>
                    <a:lstStyle/>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最高月額</a:t>
                      </a:r>
                    </a:p>
                    <a:p>
                      <a:pPr indent="0" algn="ctr">
                        <a:lnSpc>
                          <a:spcPct val="100000"/>
                        </a:lnSpc>
                        <a:spcBef>
                          <a:spcPts val="0"/>
                        </a:spcBef>
                        <a:spcAft>
                          <a:spcPts val="0"/>
                        </a:spcAft>
                      </a:pPr>
                      <a:r>
                        <a:rPr lang="ja-JP" sz="1400" kern="100" dirty="0">
                          <a:effectLst/>
                          <a:latin typeface="Meiryo UI" panose="020B0604030504040204" pitchFamily="50" charset="-128"/>
                          <a:ea typeface="Meiryo UI" panose="020B0604030504040204" pitchFamily="50" charset="-128"/>
                          <a:cs typeface="Meiryo UI" panose="020B0604030504040204" pitchFamily="50" charset="-128"/>
                        </a:rPr>
                        <a:t>以外の月額</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30,000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40,000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30,000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40,000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30,000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tc>
                  <a:txBody>
                    <a:bodyPr/>
                    <a:lstStyle/>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50,000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40,000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30,000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u="none" kern="100" dirty="0">
                        <a:effectLst/>
                        <a:latin typeface="Meiryo UI" panose="020B0604030504040204" pitchFamily="50" charset="-128"/>
                        <a:ea typeface="Meiryo UI" panose="020B0604030504040204" pitchFamily="50" charset="-128"/>
                        <a:cs typeface="Meiryo UI" panose="020B0604030504040204" pitchFamily="50" charset="-128"/>
                      </a:endParaRPr>
                    </a:p>
                    <a:p>
                      <a:pPr indent="0" algn="ctr">
                        <a:lnSpc>
                          <a:spcPct val="150000"/>
                        </a:lnSpc>
                        <a:spcBef>
                          <a:spcPts val="0"/>
                        </a:spcBef>
                        <a:spcAft>
                          <a:spcPts val="0"/>
                        </a:spcAft>
                      </a:pPr>
                      <a:r>
                        <a:rPr 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u="none" kern="100" dirty="0">
                          <a:effectLst/>
                          <a:latin typeface="Meiryo UI" panose="020B0604030504040204" pitchFamily="50" charset="-128"/>
                          <a:ea typeface="Meiryo UI" panose="020B0604030504040204" pitchFamily="50" charset="-128"/>
                          <a:cs typeface="Meiryo UI" panose="020B0604030504040204" pitchFamily="50" charset="-128"/>
                        </a:rPr>
                        <a:t>円</a:t>
                      </a:r>
                      <a:endParaRPr lang="ja-JP" sz="1400" b="0" u="none"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3407" marR="33407" marT="0" marB="0" anchor="ctr"/>
                </a:tc>
                <a:extLst>
                  <a:ext uri="{0D108BD9-81ED-4DB2-BD59-A6C34878D82A}">
                    <a16:rowId xmlns:a16="http://schemas.microsoft.com/office/drawing/2014/main" val="10004"/>
                  </a:ext>
                </a:extLst>
              </a:tr>
            </a:tbl>
          </a:graphicData>
        </a:graphic>
      </p:graphicFrame>
      <p:sp>
        <p:nvSpPr>
          <p:cNvPr id="4" name="正方形/長方形 3"/>
          <p:cNvSpPr/>
          <p:nvPr/>
        </p:nvSpPr>
        <p:spPr>
          <a:xfrm>
            <a:off x="1932982" y="1005576"/>
            <a:ext cx="6887490" cy="1078961"/>
          </a:xfrm>
          <a:prstGeom prst="rect">
            <a:avLst/>
          </a:prstGeom>
        </p:spPr>
        <p:txBody>
          <a:bodyPr wrap="square" lIns="77925" tIns="38963" rIns="77925" bIns="38963">
            <a:spAutoFit/>
          </a:bodyPr>
          <a:lstStyle/>
          <a:p>
            <a:pPr>
              <a:defRPr/>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申込</a:t>
            </a:r>
            <a:r>
              <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時における</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生計維持者</a:t>
            </a:r>
            <a:r>
              <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収入</a:t>
            </a:r>
            <a:r>
              <a:rPr lang="ja-JP"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が一定額以上の</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a:t>
            </a:r>
            <a:r>
              <a:rPr lang="ja-JP"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高月額は選択</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不可。</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・給付</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奨学金を併せて利用する場合</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選択した月額から減額</a:t>
            </a:r>
            <a:endParaRPr lang="en-US" altLang="ja-JP"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又は</a:t>
            </a:r>
            <a:r>
              <a:rPr lang="en-US" altLang="ja-JP"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b="1" u="sng"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円となる</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場合</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有り</a:t>
            </a:r>
            <a:r>
              <a:rPr lang="ja-JP" altLang="en-US"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endParaRPr lang="en-US" altLang="ja-JP" sz="900" dirty="0">
              <a:solidFill>
                <a:prstClr val="black"/>
              </a:solidFill>
              <a:latin typeface="HG丸ｺﾞｼｯｸM-PRO" panose="020F0600000000000000" pitchFamily="50" charset="-128"/>
              <a:ea typeface="HG丸ｺﾞｼｯｸM-PRO" panose="020F0600000000000000" pitchFamily="50" charset="-128"/>
            </a:endParaRPr>
          </a:p>
        </p:txBody>
      </p:sp>
      <p:sp>
        <p:nvSpPr>
          <p:cNvPr id="5" name="テキスト ボックス 11"/>
          <p:cNvSpPr>
            <a:spLocks noChangeArrowheads="1"/>
          </p:cNvSpPr>
          <p:nvPr/>
        </p:nvSpPr>
        <p:spPr bwMode="auto">
          <a:xfrm>
            <a:off x="114097" y="627534"/>
            <a:ext cx="2125952" cy="410551"/>
          </a:xfrm>
          <a:prstGeom prst="roundRect">
            <a:avLst>
              <a:gd name="adj" fmla="val 16667"/>
            </a:avLst>
          </a:prstGeom>
          <a:solidFill>
            <a:schemeClr val="accent6"/>
          </a:solid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２．貸与金額</a:t>
            </a:r>
          </a:p>
        </p:txBody>
      </p:sp>
      <p:sp>
        <p:nvSpPr>
          <p:cNvPr id="6" name="Rectangle 1029"/>
          <p:cNvSpPr>
            <a:spLocks noChangeArrowheads="1"/>
          </p:cNvSpPr>
          <p:nvPr/>
        </p:nvSpPr>
        <p:spPr bwMode="auto">
          <a:xfrm>
            <a:off x="114096" y="1066524"/>
            <a:ext cx="1818885" cy="368980"/>
          </a:xfrm>
          <a:prstGeom prst="roundRect">
            <a:avLst>
              <a:gd name="adj" fmla="val 21911"/>
            </a:avLst>
          </a:prstGeom>
          <a:solidFill>
            <a:schemeClr val="tx2">
              <a:lumMod val="10000"/>
              <a:lumOff val="90000"/>
            </a:schemeClr>
          </a:solidFill>
          <a:ln w="6350">
            <a:noFill/>
            <a:round/>
            <a:headEnd/>
            <a:tailEnd/>
          </a:ln>
        </p:spPr>
        <p:txBody>
          <a:bodyPr wrap="square" lIns="71638" tIns="36496" rIns="71638" bIns="36496">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lnSpc>
                <a:spcPct val="95000"/>
              </a:lnSpc>
              <a:spcBef>
                <a:spcPct val="50000"/>
              </a:spcBef>
              <a:spcAft>
                <a:spcPct val="2000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第一種奨学金</a:t>
            </a:r>
          </a:p>
        </p:txBody>
      </p:sp>
      <p:graphicFrame>
        <p:nvGraphicFramePr>
          <p:cNvPr id="7" name="表 6"/>
          <p:cNvGraphicFramePr>
            <a:graphicFrameLocks noGrp="1"/>
          </p:cNvGraphicFramePr>
          <p:nvPr>
            <p:extLst>
              <p:ext uri="{D42A27DB-BD31-4B8C-83A1-F6EECF244321}">
                <p14:modId xmlns:p14="http://schemas.microsoft.com/office/powerpoint/2010/main" val="3418105024"/>
              </p:ext>
            </p:extLst>
          </p:nvPr>
        </p:nvGraphicFramePr>
        <p:xfrm>
          <a:off x="2107111" y="4299942"/>
          <a:ext cx="4769145" cy="685812"/>
        </p:xfrm>
        <a:graphic>
          <a:graphicData uri="http://schemas.openxmlformats.org/drawingml/2006/table">
            <a:tbl>
              <a:tblPr firstRow="1" bandRow="1">
                <a:tableStyleId>{72833802-FEF1-4C79-8D5D-14CF1EAF98D9}</a:tableStyleId>
              </a:tblPr>
              <a:tblGrid>
                <a:gridCol w="1192286">
                  <a:extLst>
                    <a:ext uri="{9D8B030D-6E8A-4147-A177-3AD203B41FA5}">
                      <a16:colId xmlns:a16="http://schemas.microsoft.com/office/drawing/2014/main" val="20000"/>
                    </a:ext>
                  </a:extLst>
                </a:gridCol>
                <a:gridCol w="3576859">
                  <a:extLst>
                    <a:ext uri="{9D8B030D-6E8A-4147-A177-3AD203B41FA5}">
                      <a16:colId xmlns:a16="http://schemas.microsoft.com/office/drawing/2014/main" val="20001"/>
                    </a:ext>
                  </a:extLst>
                </a:gridCol>
              </a:tblGrid>
              <a:tr h="388626">
                <a:tc>
                  <a:txBody>
                    <a:bodyPr/>
                    <a:lstStyle/>
                    <a:p>
                      <a:endParaRPr kumimoji="1" lang="ja-JP" altLang="en-US" sz="900" dirty="0">
                        <a:latin typeface="HG丸ｺﾞｼｯｸM-PRO" panose="020F0600000000000000" pitchFamily="50" charset="-128"/>
                        <a:ea typeface="HG丸ｺﾞｼｯｸM-PRO" panose="020F0600000000000000" pitchFamily="50" charset="-128"/>
                      </a:endParaRPr>
                    </a:p>
                  </a:txBody>
                  <a:tcPr marL="84412" marR="84412" marT="34293" marB="34293" anchor="ctr"/>
                </a:tc>
                <a:tc>
                  <a:txBody>
                    <a:bodyPr/>
                    <a:lstStyle/>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大学･短期大学･ 専修学校（専門課程）</a:t>
                      </a: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高等専門学校（</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年生）</a:t>
                      </a:r>
                    </a:p>
                  </a:txBody>
                  <a:tcPr marL="84412" marR="84412" marT="34293" marB="34293" anchor="ctr"/>
                </a:tc>
                <a:extLst>
                  <a:ext uri="{0D108BD9-81ED-4DB2-BD59-A6C34878D82A}">
                    <a16:rowId xmlns:a16="http://schemas.microsoft.com/office/drawing/2014/main" val="10000"/>
                  </a:ext>
                </a:extLst>
              </a:tr>
              <a:tr h="274326">
                <a:tc>
                  <a:txBody>
                    <a:body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貸与月額</a:t>
                      </a:r>
                      <a:endParaRPr kumimoji="1" lang="ja-JP" altLang="en-US" sz="14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12" marR="84412" marT="34293" marB="34293" anchor="ctr"/>
                </a:tc>
                <a:tc>
                  <a:txBody>
                    <a:bodyPr/>
                    <a:lstStyle/>
                    <a:p>
                      <a:pPr algn="ctr"/>
                      <a:r>
                        <a:rPr kumimoji="1"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万円  ～  </a:t>
                      </a:r>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1400" u="none" dirty="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400" u="none" dirty="0">
                          <a:latin typeface="Meiryo UI" panose="020B0604030504040204" pitchFamily="50" charset="-128"/>
                          <a:ea typeface="Meiryo UI" panose="020B0604030504040204" pitchFamily="50" charset="-128"/>
                          <a:cs typeface="Meiryo UI" panose="020B0604030504040204" pitchFamily="50" charset="-128"/>
                        </a:rPr>
                        <a:t>万円単位）</a:t>
                      </a:r>
                      <a:endParaRPr kumimoji="1" lang="ja-JP" altLang="en-US" sz="14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12" marR="84412" marT="34293" marB="34293" anchor="ctr"/>
                </a:tc>
                <a:extLst>
                  <a:ext uri="{0D108BD9-81ED-4DB2-BD59-A6C34878D82A}">
                    <a16:rowId xmlns:a16="http://schemas.microsoft.com/office/drawing/2014/main" val="10001"/>
                  </a:ext>
                </a:extLst>
              </a:tr>
            </a:tbl>
          </a:graphicData>
        </a:graphic>
      </p:graphicFrame>
      <p:sp>
        <p:nvSpPr>
          <p:cNvPr id="8" name="正方形/長方形 7"/>
          <p:cNvSpPr/>
          <p:nvPr/>
        </p:nvSpPr>
        <p:spPr>
          <a:xfrm>
            <a:off x="412679" y="4694098"/>
            <a:ext cx="1428556" cy="294131"/>
          </a:xfrm>
          <a:prstGeom prst="rect">
            <a:avLst/>
          </a:prstGeom>
        </p:spPr>
        <p:txBody>
          <a:bodyPr wrap="square" lIns="77925" tIns="38963" rIns="77925" bIns="38963">
            <a:spAutoFit/>
          </a:bodyPr>
          <a:lstStyle/>
          <a:p>
            <a:pPr>
              <a:defRPr/>
            </a:pPr>
            <a:r>
              <a:rPr lang="ja-JP" altLang="en-US"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・自由</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に選択可</a:t>
            </a:r>
            <a:endParaRPr lang="en-US" altLang="ja-JP" b="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Rectangle 1029"/>
          <p:cNvSpPr>
            <a:spLocks noChangeArrowheads="1"/>
          </p:cNvSpPr>
          <p:nvPr/>
        </p:nvSpPr>
        <p:spPr bwMode="auto">
          <a:xfrm>
            <a:off x="114096" y="4323709"/>
            <a:ext cx="1818886" cy="368980"/>
          </a:xfrm>
          <a:prstGeom prst="roundRect">
            <a:avLst>
              <a:gd name="adj" fmla="val 21911"/>
            </a:avLst>
          </a:prstGeom>
          <a:solidFill>
            <a:schemeClr val="tx2">
              <a:lumMod val="10000"/>
              <a:lumOff val="90000"/>
            </a:schemeClr>
          </a:solidFill>
          <a:ln w="6350">
            <a:noFill/>
            <a:round/>
            <a:headEnd/>
            <a:tailEnd/>
          </a:ln>
        </p:spPr>
        <p:txBody>
          <a:bodyPr wrap="square" lIns="71638" tIns="36496" rIns="71638" bIns="36496">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lnSpc>
                <a:spcPct val="95000"/>
              </a:lnSpc>
              <a:spcBef>
                <a:spcPct val="50000"/>
              </a:spcBef>
              <a:spcAft>
                <a:spcPct val="2000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第二種奨学金</a:t>
            </a:r>
          </a:p>
        </p:txBody>
      </p:sp>
      <p:sp>
        <p:nvSpPr>
          <p:cNvPr id="10" name="正方形/長方形 9"/>
          <p:cNvSpPr/>
          <p:nvPr/>
        </p:nvSpPr>
        <p:spPr>
          <a:xfrm>
            <a:off x="2483768" y="627534"/>
            <a:ext cx="4658205" cy="340297"/>
          </a:xfrm>
          <a:prstGeom prst="rect">
            <a:avLst/>
          </a:prstGeom>
        </p:spPr>
        <p:txBody>
          <a:bodyPr wrap="square" lIns="77925" tIns="38963" rIns="77925" bIns="38963">
            <a:spAutoFit/>
          </a:bodyPr>
          <a:lstStyle/>
          <a:p>
            <a:pPr>
              <a:defRPr/>
            </a:pPr>
            <a:r>
              <a:rPr lang="en-US" altLang="ja-JP" sz="17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選択制　⇒　</a:t>
            </a:r>
            <a:r>
              <a:rPr lang="ja-JP" altLang="en-US" sz="1700" b="1" u="heavy"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借り過ぎない</a:t>
            </a:r>
            <a:r>
              <a:rPr lang="ja-JP" altLang="en-US" sz="17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ように留意すること！</a:t>
            </a:r>
            <a:endParaRPr lang="en-US" altLang="ja-JP" sz="1700" u="heavy"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タイトル 1"/>
          <p:cNvSpPr txBox="1">
            <a:spLocks/>
          </p:cNvSpPr>
          <p:nvPr/>
        </p:nvSpPr>
        <p:spPr bwMode="auto">
          <a:xfrm>
            <a:off x="19789"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endParaRPr lang="ja-JP" altLang="en-US" sz="28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74855" y="987534"/>
            <a:ext cx="6904479" cy="3244306"/>
          </a:xfrm>
          <a:prstGeom prst="rect">
            <a:avLst/>
          </a:prstGeom>
          <a:noFill/>
          <a:ln w="38100">
            <a:solidFill>
              <a:srgbClr val="FF0000"/>
            </a:solidFill>
          </a:ln>
        </p:spPr>
        <p:txBody>
          <a:bodyPr wrap="square" rtlCol="0">
            <a:spAutoFit/>
          </a:bodyPr>
          <a:lstStyle/>
          <a:p>
            <a:endParaRPr kumimoji="1" lang="ja-JP" altLang="en-US" dirty="0"/>
          </a:p>
        </p:txBody>
      </p:sp>
      <p:sp>
        <p:nvSpPr>
          <p:cNvPr id="16" name="テキスト ボックス 15"/>
          <p:cNvSpPr txBox="1"/>
          <p:nvPr/>
        </p:nvSpPr>
        <p:spPr>
          <a:xfrm>
            <a:off x="67821" y="4223723"/>
            <a:ext cx="6894088" cy="784695"/>
          </a:xfrm>
          <a:prstGeom prst="rect">
            <a:avLst/>
          </a:prstGeom>
          <a:noFill/>
          <a:ln w="38100">
            <a:solidFill>
              <a:srgbClr val="FF0000"/>
            </a:solidFill>
          </a:ln>
        </p:spPr>
        <p:txBody>
          <a:bodyPr wrap="square" rtlCol="0">
            <a:spAutoFit/>
          </a:bodyPr>
          <a:lstStyle/>
          <a:p>
            <a:endParaRPr kumimoji="1" lang="ja-JP" altLang="en-US" dirty="0"/>
          </a:p>
        </p:txBody>
      </p:sp>
      <p:sp>
        <p:nvSpPr>
          <p:cNvPr id="13" name="テキスト ボックス 12"/>
          <p:cNvSpPr txBox="1"/>
          <p:nvPr/>
        </p:nvSpPr>
        <p:spPr>
          <a:xfrm>
            <a:off x="2427167" y="586699"/>
            <a:ext cx="4550149" cy="360000"/>
          </a:xfrm>
          <a:prstGeom prst="rect">
            <a:avLst/>
          </a:prstGeom>
          <a:noFill/>
          <a:ln w="38100">
            <a:solidFill>
              <a:srgbClr val="FF0000"/>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25579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6" grpId="0" animBg="1"/>
      <p:bldP spid="16" grpId="1"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円形吹き出し 1"/>
          <p:cNvSpPr/>
          <p:nvPr/>
        </p:nvSpPr>
        <p:spPr bwMode="auto">
          <a:xfrm>
            <a:off x="251520" y="1131590"/>
            <a:ext cx="3204864" cy="1674186"/>
          </a:xfrm>
          <a:prstGeom prst="wedgeEllipseCallout">
            <a:avLst>
              <a:gd name="adj1" fmla="val -8978"/>
              <a:gd name="adj2" fmla="val 64886"/>
            </a:avLst>
          </a:prstGeom>
          <a:solidFill>
            <a:srgbClr val="FFFF00"/>
          </a:solidFill>
          <a:ln w="3810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noAutofit/>
          </a:bodyPr>
          <a:lstStyle/>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奨学金の返還は</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いつから始まるの？</a:t>
            </a:r>
            <a:endParaRPr lang="ja-JP" altLang="en-US" sz="2000" dirty="0">
              <a:solidFill>
                <a:schemeClr val="tx1"/>
              </a:solidFill>
              <a:latin typeface="Times New Roman" pitchFamily="18" charset="0"/>
              <a:ea typeface="ＭＳ Ｐゴシック" pitchFamily="50" charset="-128"/>
            </a:endParaRPr>
          </a:p>
        </p:txBody>
      </p:sp>
      <p:sp>
        <p:nvSpPr>
          <p:cNvPr id="3" name="円形吹き出し 2"/>
          <p:cNvSpPr/>
          <p:nvPr/>
        </p:nvSpPr>
        <p:spPr bwMode="auto">
          <a:xfrm>
            <a:off x="3633928" y="889612"/>
            <a:ext cx="3386345" cy="1782198"/>
          </a:xfrm>
          <a:prstGeom prst="wedgeEllipseCallout">
            <a:avLst>
              <a:gd name="adj1" fmla="val -28109"/>
              <a:gd name="adj2" fmla="val 61379"/>
            </a:avLst>
          </a:prstGeom>
          <a:solidFill>
            <a:srgbClr val="FFFF00"/>
          </a:solidFill>
          <a:ln w="3810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noAutofit/>
          </a:bodyPr>
          <a:lstStyle/>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返還が難しくなったら</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どうすればよいの？</a:t>
            </a:r>
          </a:p>
        </p:txBody>
      </p:sp>
      <p:sp>
        <p:nvSpPr>
          <p:cNvPr id="4" name="円形吹き出し 3"/>
          <p:cNvSpPr/>
          <p:nvPr/>
        </p:nvSpPr>
        <p:spPr bwMode="auto">
          <a:xfrm>
            <a:off x="4134354" y="3009327"/>
            <a:ext cx="3024336" cy="1908212"/>
          </a:xfrm>
          <a:prstGeom prst="wedgeEllipseCallout">
            <a:avLst>
              <a:gd name="adj1" fmla="val -74807"/>
              <a:gd name="adj2" fmla="val 38152"/>
            </a:avLst>
          </a:prstGeom>
          <a:solidFill>
            <a:srgbClr val="FFFF00"/>
          </a:solidFill>
          <a:ln w="3810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noAutofit/>
          </a:bodyPr>
          <a:lstStyle/>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奨学金を早く返す</a:t>
            </a:r>
            <a:endParaRPr lang="en-US" altLang="ja-JP"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eaLnBrk="1" hangingPunct="1">
              <a:spcBef>
                <a:spcPct val="50000"/>
              </a:spcBef>
            </a:pPr>
            <a:r>
              <a:rPr lang="ja-JP" altLang="en-US" sz="2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ことってできるの？</a:t>
            </a:r>
          </a:p>
        </p:txBody>
      </p:sp>
      <p:sp>
        <p:nvSpPr>
          <p:cNvPr id="5" name="AutoShape 5"/>
          <p:cNvSpPr>
            <a:spLocks noChangeArrowheads="1"/>
          </p:cNvSpPr>
          <p:nvPr/>
        </p:nvSpPr>
        <p:spPr bwMode="auto">
          <a:xfrm>
            <a:off x="384459" y="757192"/>
            <a:ext cx="3465499" cy="213092"/>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b="1" u="sng" dirty="0">
                <a:latin typeface="Meiryo UI" panose="020B0604030504040204" pitchFamily="50" charset="-128"/>
                <a:ea typeface="Meiryo UI" panose="020B0604030504040204" pitchFamily="50" charset="-128"/>
                <a:cs typeface="Meiryo UI" panose="020B0604030504040204" pitchFamily="50" charset="-128"/>
              </a:rPr>
              <a:t>○いくら借りられるのかは分かったけど・・・</a:t>
            </a:r>
            <a:endParaRPr lang="ja-JP" altLang="en-US" sz="1700" u="sng"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151728"/>
            <a:ext cx="1052457" cy="1162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5816" y="2615282"/>
            <a:ext cx="1218538" cy="11627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6142" y="3834606"/>
            <a:ext cx="1037203" cy="10629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endParaRPr lang="ja-JP" altLang="en-US" sz="2800"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79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p:cNvSpPr>
            <a:spLocks noChangeArrowheads="1"/>
          </p:cNvSpPr>
          <p:nvPr/>
        </p:nvSpPr>
        <p:spPr bwMode="auto">
          <a:xfrm>
            <a:off x="2849348" y="4633492"/>
            <a:ext cx="3465499" cy="213092"/>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毎月一定額</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を返還（返還期間も一定）</a:t>
            </a:r>
          </a:p>
        </p:txBody>
      </p:sp>
      <p:sp>
        <p:nvSpPr>
          <p:cNvPr id="4" name="AutoShape 5"/>
          <p:cNvSpPr>
            <a:spLocks noChangeArrowheads="1"/>
          </p:cNvSpPr>
          <p:nvPr/>
        </p:nvSpPr>
        <p:spPr bwMode="auto">
          <a:xfrm>
            <a:off x="2849347" y="3776631"/>
            <a:ext cx="3738877" cy="811343"/>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所得に応じて毎月の返還額が</a:t>
            </a:r>
            <a:r>
              <a:rPr lang="ja-JP" altLang="en-US" sz="1700" b="1" dirty="0" smtClean="0">
                <a:latin typeface="Meiryo UI" panose="020B0604030504040204" pitchFamily="50" charset="-128"/>
                <a:ea typeface="Meiryo UI" panose="020B0604030504040204" pitchFamily="50" charset="-128"/>
                <a:cs typeface="Meiryo UI" panose="020B0604030504040204" pitchFamily="50" charset="-128"/>
              </a:rPr>
              <a:t>変動</a:t>
            </a:r>
            <a:endParaRPr lang="en-US" altLang="ja-JP" sz="1700" b="1"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ct val="0"/>
              </a:spcAft>
              <a:buClrTx/>
              <a:buFontTx/>
              <a:buNone/>
            </a:pP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返還期間も変動）</a:t>
            </a:r>
            <a:endParaRPr lang="en-US" altLang="ja-JP" sz="17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ct val="0"/>
              </a:spcAft>
              <a:buClrTx/>
              <a:buFontTx/>
              <a:buNone/>
            </a:pPr>
            <a:r>
              <a:rPr lang="en-US" altLang="ja-JP"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第一種奨学金のみ</a:t>
            </a:r>
          </a:p>
        </p:txBody>
      </p:sp>
      <p:sp>
        <p:nvSpPr>
          <p:cNvPr id="5" name="テキスト ボックス 21"/>
          <p:cNvSpPr>
            <a:spLocks noChangeArrowheads="1"/>
          </p:cNvSpPr>
          <p:nvPr/>
        </p:nvSpPr>
        <p:spPr bwMode="auto">
          <a:xfrm>
            <a:off x="190589" y="3291830"/>
            <a:ext cx="2260264" cy="376499"/>
          </a:xfrm>
          <a:prstGeom prst="roundRect">
            <a:avLst>
              <a:gd name="adj" fmla="val 16667"/>
            </a:avLst>
          </a:prstGeom>
          <a:solidFill>
            <a:schemeClr val="accent2">
              <a:lumMod val="20000"/>
              <a:lumOff val="80000"/>
            </a:schemeClr>
          </a:solid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返還方式</a:t>
            </a:r>
          </a:p>
        </p:txBody>
      </p:sp>
      <p:sp>
        <p:nvSpPr>
          <p:cNvPr id="6" name="テキスト ボックス 14"/>
          <p:cNvSpPr>
            <a:spLocks noChangeArrowheads="1"/>
          </p:cNvSpPr>
          <p:nvPr/>
        </p:nvSpPr>
        <p:spPr bwMode="auto">
          <a:xfrm>
            <a:off x="389997" y="4571515"/>
            <a:ext cx="2197873"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定額返還方式</a:t>
            </a:r>
          </a:p>
        </p:txBody>
      </p:sp>
      <p:sp>
        <p:nvSpPr>
          <p:cNvPr id="7" name="テキスト ボックス 14"/>
          <p:cNvSpPr>
            <a:spLocks noChangeArrowheads="1"/>
          </p:cNvSpPr>
          <p:nvPr/>
        </p:nvSpPr>
        <p:spPr bwMode="auto">
          <a:xfrm>
            <a:off x="389997" y="3795886"/>
            <a:ext cx="2199093"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所得連動返還方式</a:t>
            </a:r>
          </a:p>
        </p:txBody>
      </p:sp>
      <p:sp>
        <p:nvSpPr>
          <p:cNvPr id="8" name="テキスト ボックス 11"/>
          <p:cNvSpPr>
            <a:spLocks noChangeArrowheads="1"/>
          </p:cNvSpPr>
          <p:nvPr/>
        </p:nvSpPr>
        <p:spPr bwMode="auto">
          <a:xfrm>
            <a:off x="125173" y="627534"/>
            <a:ext cx="3289056" cy="410551"/>
          </a:xfrm>
          <a:prstGeom prst="roundRect">
            <a:avLst>
              <a:gd name="adj" fmla="val 16667"/>
            </a:avLst>
          </a:prstGeom>
          <a:solidFill>
            <a:schemeClr val="accent2"/>
          </a:solid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３．返還制度・手続き等</a:t>
            </a:r>
          </a:p>
        </p:txBody>
      </p:sp>
      <p:sp>
        <p:nvSpPr>
          <p:cNvPr id="9" name="Rectangle 5"/>
          <p:cNvSpPr>
            <a:spLocks noChangeArrowheads="1"/>
          </p:cNvSpPr>
          <p:nvPr/>
        </p:nvSpPr>
        <p:spPr bwMode="auto">
          <a:xfrm>
            <a:off x="2213847" y="1572270"/>
            <a:ext cx="4662409" cy="4860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貸与終了の翌月から数えて</a:t>
            </a:r>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か月目の月</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就職の有無にかかわらず（</a:t>
            </a: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返還開始</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77"/>
          <p:cNvSpPr>
            <a:spLocks noChangeArrowheads="1"/>
          </p:cNvSpPr>
          <p:nvPr/>
        </p:nvSpPr>
        <p:spPr bwMode="auto">
          <a:xfrm>
            <a:off x="820833" y="2156892"/>
            <a:ext cx="4130189" cy="198834"/>
          </a:xfrm>
          <a:prstGeom prst="rect">
            <a:avLst/>
          </a:prstGeom>
          <a:noFill/>
          <a:ln w="38100">
            <a:no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None/>
            </a:pPr>
            <a:r>
              <a:rPr lang="ja-JP" altLang="en-US" sz="1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7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月貸与終了</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（卒業）⇒　</a:t>
            </a:r>
            <a:r>
              <a:rPr lang="en-US" altLang="ja-JP" sz="170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700" b="1" dirty="0">
                <a:latin typeface="Meiryo UI" panose="020B0604030504040204" pitchFamily="50" charset="-128"/>
                <a:ea typeface="Meiryo UI" panose="020B0604030504040204" pitchFamily="50" charset="-128"/>
                <a:cs typeface="Meiryo UI" panose="020B0604030504040204" pitchFamily="50" charset="-128"/>
              </a:rPr>
              <a:t>27</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日</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が初回の返還期日</a:t>
            </a:r>
          </a:p>
        </p:txBody>
      </p:sp>
      <p:sp>
        <p:nvSpPr>
          <p:cNvPr id="11" name="Rectangle 1029"/>
          <p:cNvSpPr>
            <a:spLocks noChangeArrowheads="1"/>
          </p:cNvSpPr>
          <p:nvPr/>
        </p:nvSpPr>
        <p:spPr bwMode="auto">
          <a:xfrm>
            <a:off x="382200" y="1583507"/>
            <a:ext cx="1536582" cy="370987"/>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返還の開始</a:t>
            </a:r>
          </a:p>
        </p:txBody>
      </p:sp>
      <p:sp>
        <p:nvSpPr>
          <p:cNvPr id="12" name="Rectangle 1029"/>
          <p:cNvSpPr>
            <a:spLocks noChangeArrowheads="1"/>
          </p:cNvSpPr>
          <p:nvPr/>
        </p:nvSpPr>
        <p:spPr bwMode="auto">
          <a:xfrm>
            <a:off x="389997" y="2765859"/>
            <a:ext cx="1504402" cy="370987"/>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繰上返還</a:t>
            </a:r>
          </a:p>
        </p:txBody>
      </p:sp>
      <p:sp>
        <p:nvSpPr>
          <p:cNvPr id="13" name="テキスト ボックス 21"/>
          <p:cNvSpPr>
            <a:spLocks noChangeArrowheads="1"/>
          </p:cNvSpPr>
          <p:nvPr/>
        </p:nvSpPr>
        <p:spPr bwMode="auto">
          <a:xfrm>
            <a:off x="190589" y="1115756"/>
            <a:ext cx="2456689" cy="376499"/>
          </a:xfrm>
          <a:prstGeom prst="roundRect">
            <a:avLst>
              <a:gd name="adj" fmla="val 16667"/>
            </a:avLst>
          </a:prstGeom>
          <a:solidFill>
            <a:schemeClr val="accent2">
              <a:lumMod val="20000"/>
              <a:lumOff val="80000"/>
            </a:schemeClr>
          </a:solid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返還開始・返還中</a:t>
            </a:r>
          </a:p>
        </p:txBody>
      </p:sp>
      <p:sp>
        <p:nvSpPr>
          <p:cNvPr id="14" name="Rectangle 5"/>
          <p:cNvSpPr>
            <a:spLocks noChangeArrowheads="1"/>
          </p:cNvSpPr>
          <p:nvPr/>
        </p:nvSpPr>
        <p:spPr bwMode="auto">
          <a:xfrm>
            <a:off x="2123728" y="2826971"/>
            <a:ext cx="5385827" cy="2308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次回以降に返還する分を繰り上げて返還できる制度</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Rectangle 77"/>
          <p:cNvSpPr>
            <a:spLocks noChangeArrowheads="1"/>
          </p:cNvSpPr>
          <p:nvPr/>
        </p:nvSpPr>
        <p:spPr bwMode="auto">
          <a:xfrm>
            <a:off x="819064" y="2426922"/>
            <a:ext cx="6513954" cy="198834"/>
          </a:xfrm>
          <a:prstGeom prst="rect">
            <a:avLst/>
          </a:prstGeom>
          <a:noFill/>
          <a:ln w="38100">
            <a:noFill/>
            <a:miter lim="800000"/>
            <a:headEnd/>
            <a:tailEnd/>
          </a:ln>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None/>
            </a:pP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無職・未就職の場合は救済制度（後記（５））の申請が可能</a:t>
            </a:r>
          </a:p>
        </p:txBody>
      </p:sp>
      <p:sp>
        <p:nvSpPr>
          <p:cNvPr id="16"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endParaRPr lang="ja-JP" altLang="en-US" sz="2800"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792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animBg="1"/>
      <p:bldP spid="6" grpId="0" animBg="1"/>
      <p:bldP spid="7" grpId="0" animBg="1"/>
      <p:bldP spid="9" grpId="0"/>
      <p:bldP spid="10"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5"/>
          <p:cNvSpPr>
            <a:spLocks noChangeArrowheads="1"/>
          </p:cNvSpPr>
          <p:nvPr/>
        </p:nvSpPr>
        <p:spPr bwMode="auto">
          <a:xfrm>
            <a:off x="2705276" y="2969481"/>
            <a:ext cx="4394016" cy="410815"/>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貸与終了時に決定した利率は</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ct val="0"/>
              </a:spcAft>
              <a:buClrTx/>
              <a:buFontTx/>
              <a:buNone/>
            </a:pPr>
            <a:r>
              <a:rPr lang="ja-JP" altLang="en-US" sz="1700" b="1" dirty="0" smtClean="0">
                <a:latin typeface="Meiryo UI" panose="020B0604030504040204" pitchFamily="50" charset="-128"/>
                <a:ea typeface="Meiryo UI" panose="020B0604030504040204" pitchFamily="50" charset="-128"/>
                <a:cs typeface="Meiryo UI" panose="020B0604030504040204" pitchFamily="50" charset="-128"/>
              </a:rPr>
              <a:t>返還</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が完了するまで変更なし</a:t>
            </a:r>
            <a:endParaRPr lang="ja-JP" altLang="en-US" sz="17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角丸四角形吹き出し 3"/>
          <p:cNvSpPr/>
          <p:nvPr/>
        </p:nvSpPr>
        <p:spPr bwMode="auto">
          <a:xfrm>
            <a:off x="100493" y="4083918"/>
            <a:ext cx="6991787" cy="755824"/>
          </a:xfrm>
          <a:prstGeom prst="wedgeRoundRectCallout">
            <a:avLst>
              <a:gd name="adj1" fmla="val -47174"/>
              <a:gd name="adj2" fmla="val -30066"/>
              <a:gd name="adj3" fmla="val 16667"/>
            </a:avLst>
          </a:prstGeom>
          <a:noFill/>
          <a:ln w="19050" cap="flat" cmpd="dbl" algn="ctr">
            <a:solidFill>
              <a:schemeClr val="tx2">
                <a:lumMod val="50000"/>
                <a:lumOff val="50000"/>
              </a:schemeClr>
            </a:solidFill>
            <a:prstDash val="solid"/>
            <a:miter lim="800000"/>
            <a:headEnd type="none" w="med" len="med"/>
            <a:tailEnd type="none" w="med" len="med"/>
          </a:ln>
          <a:effectLst/>
        </p:spPr>
        <p:txBody>
          <a:bodyPr vert="horz" wrap="none" lIns="77925" tIns="38963" rIns="77925" bIns="38963" numCol="1" rtlCol="0" anchor="t" anchorCtr="0" compatLnSpc="1">
            <a:prstTxWarp prst="textNoShape">
              <a:avLst/>
            </a:prstTxWarp>
          </a:bodyPr>
          <a:lstStyle/>
          <a:p>
            <a:pPr>
              <a:buClrTx/>
            </a:pP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a:t>
            </a:r>
            <a:r>
              <a:rPr lang="en-US" altLang="ja-JP"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月に貸与が終了した奨学金の利率（基礎月額に係る利率）</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buClrTx/>
            </a:pP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固定方式　：年</a:t>
            </a:r>
            <a:r>
              <a:rPr lang="en-US" altLang="ja-JP"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0.905</a:t>
            </a:r>
            <a:r>
              <a:rPr lang="ja-JP" altLang="en-US"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700" dirty="0">
                <a:solidFill>
                  <a:schemeClr val="accent2"/>
                </a:solidFill>
                <a:latin typeface="Meiryo UI" panose="020B0604030504040204" pitchFamily="50" charset="-128"/>
                <a:ea typeface="Meiryo UI" panose="020B0604030504040204" pitchFamily="50" charset="-128"/>
                <a:cs typeface="Meiryo UI" panose="020B0604030504040204" pitchFamily="50" charset="-128"/>
              </a:rPr>
              <a:t>　●  </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見直し方式：</a:t>
            </a:r>
            <a:r>
              <a:rPr lang="ja-JP" altLang="en-US"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0.300</a:t>
            </a:r>
            <a:r>
              <a:rPr lang="ja-JP" altLang="en-US"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AutoShape 5"/>
          <p:cNvSpPr>
            <a:spLocks noChangeArrowheads="1"/>
          </p:cNvSpPr>
          <p:nvPr/>
        </p:nvSpPr>
        <p:spPr bwMode="auto">
          <a:xfrm>
            <a:off x="2699792" y="3606841"/>
            <a:ext cx="5738539" cy="261053"/>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おおむね</a:t>
            </a:r>
            <a:r>
              <a:rPr lang="en-US" altLang="ja-JP" sz="17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年ごとに利率の見直し</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を実施</a:t>
            </a:r>
          </a:p>
        </p:txBody>
      </p:sp>
      <p:sp>
        <p:nvSpPr>
          <p:cNvPr id="6" name="テキスト ボックス 21"/>
          <p:cNvSpPr>
            <a:spLocks noChangeArrowheads="1"/>
          </p:cNvSpPr>
          <p:nvPr/>
        </p:nvSpPr>
        <p:spPr bwMode="auto">
          <a:xfrm>
            <a:off x="133727" y="2571750"/>
            <a:ext cx="2471280" cy="376499"/>
          </a:xfrm>
          <a:prstGeom prst="roundRect">
            <a:avLst>
              <a:gd name="adj" fmla="val 16667"/>
            </a:avLst>
          </a:prstGeom>
          <a:solidFill>
            <a:schemeClr val="accent2">
              <a:lumMod val="20000"/>
              <a:lumOff val="80000"/>
            </a:schemeClr>
          </a:solid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利率の算定方法</a:t>
            </a:r>
          </a:p>
        </p:txBody>
      </p:sp>
      <p:sp>
        <p:nvSpPr>
          <p:cNvPr id="7" name="テキスト ボックス 14"/>
          <p:cNvSpPr>
            <a:spLocks noChangeArrowheads="1"/>
          </p:cNvSpPr>
          <p:nvPr/>
        </p:nvSpPr>
        <p:spPr bwMode="auto">
          <a:xfrm>
            <a:off x="399762" y="3003798"/>
            <a:ext cx="2106161"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利率固定方式</a:t>
            </a:r>
          </a:p>
        </p:txBody>
      </p:sp>
      <p:sp>
        <p:nvSpPr>
          <p:cNvPr id="8" name="テキスト ボックス 14"/>
          <p:cNvSpPr>
            <a:spLocks noChangeArrowheads="1"/>
          </p:cNvSpPr>
          <p:nvPr/>
        </p:nvSpPr>
        <p:spPr bwMode="auto">
          <a:xfrm>
            <a:off x="399763" y="3580122"/>
            <a:ext cx="2106160"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利率見直し方式</a:t>
            </a:r>
          </a:p>
        </p:txBody>
      </p:sp>
      <p:sp>
        <p:nvSpPr>
          <p:cNvPr id="9" name="AutoShape 4"/>
          <p:cNvSpPr>
            <a:spLocks noChangeArrowheads="1"/>
          </p:cNvSpPr>
          <p:nvPr/>
        </p:nvSpPr>
        <p:spPr bwMode="auto">
          <a:xfrm>
            <a:off x="2715752" y="1382049"/>
            <a:ext cx="5960704" cy="185653"/>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保証機関に</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保証料</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を支払い、連帯保証を受ける</a:t>
            </a:r>
          </a:p>
        </p:txBody>
      </p:sp>
      <p:sp>
        <p:nvSpPr>
          <p:cNvPr id="10" name="テキスト ボックス 21"/>
          <p:cNvSpPr>
            <a:spLocks noChangeArrowheads="1"/>
          </p:cNvSpPr>
          <p:nvPr/>
        </p:nvSpPr>
        <p:spPr bwMode="auto">
          <a:xfrm>
            <a:off x="133727" y="735546"/>
            <a:ext cx="2471280" cy="376499"/>
          </a:xfrm>
          <a:prstGeom prst="roundRect">
            <a:avLst>
              <a:gd name="adj" fmla="val 16667"/>
            </a:avLst>
          </a:prstGeom>
          <a:solidFill>
            <a:schemeClr val="accent2">
              <a:lumMod val="20000"/>
              <a:lumOff val="80000"/>
            </a:schemeClr>
          </a:solid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保証制度</a:t>
            </a:r>
          </a:p>
        </p:txBody>
      </p:sp>
      <p:sp>
        <p:nvSpPr>
          <p:cNvPr id="11" name="テキスト ボックス 14"/>
          <p:cNvSpPr>
            <a:spLocks noChangeArrowheads="1"/>
          </p:cNvSpPr>
          <p:nvPr/>
        </p:nvSpPr>
        <p:spPr bwMode="auto">
          <a:xfrm>
            <a:off x="392606" y="1321642"/>
            <a:ext cx="2113318"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機関保証</a:t>
            </a:r>
          </a:p>
        </p:txBody>
      </p:sp>
      <p:sp>
        <p:nvSpPr>
          <p:cNvPr id="12" name="AutoShape 4"/>
          <p:cNvSpPr>
            <a:spLocks noChangeArrowheads="1"/>
          </p:cNvSpPr>
          <p:nvPr/>
        </p:nvSpPr>
        <p:spPr bwMode="auto">
          <a:xfrm>
            <a:off x="2702099" y="1814098"/>
            <a:ext cx="5940502" cy="613636"/>
          </a:xfrm>
          <a:prstGeom prst="foldedCorner">
            <a:avLst>
              <a:gd name="adj" fmla="val 3741"/>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lvl1pPr eaLnBrk="0" hangingPunct="0">
              <a:spcBef>
                <a:spcPct val="20000"/>
              </a:spcBef>
              <a:spcAft>
                <a:spcPct val="30000"/>
              </a:spcAft>
              <a:buClr>
                <a:srgbClr val="006600"/>
              </a:buClr>
              <a:buChar char="n"/>
              <a:defRPr kumimoji="1" sz="1400">
                <a:solidFill>
                  <a:schemeClr val="tx1"/>
                </a:solidFill>
                <a:latin typeface="ＨＧｺﾞｼｯｸE-PRO" pitchFamily="50" charset="-128"/>
                <a:ea typeface="ＨＧｺﾞｼｯｸE-PRO" pitchFamily="50" charset="-128"/>
              </a:defRPr>
            </a:lvl1pPr>
            <a:lvl2pPr marL="742950" indent="-285750" eaLnBrk="0" hangingPunct="0">
              <a:spcBef>
                <a:spcPct val="20000"/>
              </a:spcBef>
              <a:spcAft>
                <a:spcPct val="30000"/>
              </a:spcAft>
              <a:buClr>
                <a:schemeClr val="tx2"/>
              </a:buClr>
              <a:buSzPct val="90000"/>
              <a:buChar char="t"/>
              <a:defRPr kumimoji="1" sz="1200">
                <a:solidFill>
                  <a:schemeClr val="tx1"/>
                </a:solidFill>
                <a:latin typeface="ＭＳ Ｐゴシック" pitchFamily="50" charset="-128"/>
                <a:ea typeface="ＭＳ Ｐゴシック" pitchFamily="50" charset="-128"/>
              </a:defRPr>
            </a:lvl2pPr>
            <a:lvl3pPr marL="1143000" indent="-228600" eaLnBrk="0" hangingPunct="0">
              <a:spcBef>
                <a:spcPct val="20000"/>
              </a:spcBef>
              <a:spcAft>
                <a:spcPct val="30000"/>
              </a:spcAft>
              <a:buClr>
                <a:schemeClr val="tx2"/>
              </a:buClr>
              <a:buSzPct val="90000"/>
              <a:buChar char=""/>
              <a:defRPr kumimoji="1" sz="1200">
                <a:solidFill>
                  <a:schemeClr val="tx1"/>
                </a:solidFill>
                <a:latin typeface="ＭＳ Ｐゴシック" pitchFamily="50" charset="-128"/>
                <a:ea typeface="ＭＳ Ｐゴシック" pitchFamily="50" charset="-128"/>
              </a:defRPr>
            </a:lvl3pPr>
            <a:lvl4pPr marL="16002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4pPr>
            <a:lvl5pPr marL="2057400" indent="-228600" eaLnBrk="0" hangingPunct="0">
              <a:spcBef>
                <a:spcPct val="20000"/>
              </a:spcBef>
              <a:buChar char="»"/>
              <a:defRPr kumimoji="1" sz="1200">
                <a:solidFill>
                  <a:schemeClr val="tx1"/>
                </a:solidFill>
                <a:latin typeface="ＭＳ Ｐゴシック" pitchFamily="50" charset="-128"/>
                <a:ea typeface="ＭＳ Ｐゴシック"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defRPr>
            </a:lvl9pPr>
          </a:lstStyle>
          <a:p>
            <a:pPr eaLnBrk="1" hangingPunct="1">
              <a:spcBef>
                <a:spcPct val="0"/>
              </a:spcBef>
              <a:spcAft>
                <a:spcPct val="0"/>
              </a:spcAft>
              <a:buClrTx/>
              <a:buFontTx/>
              <a:buNone/>
            </a:pPr>
            <a:r>
              <a:rPr lang="ja-JP" altLang="en-US" sz="1700" dirty="0">
                <a:latin typeface="Meiryo UI" panose="020B0604030504040204" pitchFamily="50" charset="-128"/>
                <a:ea typeface="Meiryo UI" panose="020B0604030504040204" pitchFamily="50" charset="-128"/>
                <a:cs typeface="Meiryo UI" panose="020B0604030504040204" pitchFamily="50" charset="-128"/>
              </a:rPr>
              <a:t>条件に合う</a:t>
            </a:r>
            <a:r>
              <a:rPr lang="ja-JP" altLang="en-US" sz="1700" b="1" dirty="0">
                <a:latin typeface="Meiryo UI" panose="020B0604030504040204" pitchFamily="50" charset="-128"/>
                <a:ea typeface="Meiryo UI" panose="020B0604030504040204" pitchFamily="50" charset="-128"/>
                <a:cs typeface="Meiryo UI" panose="020B0604030504040204" pitchFamily="50" charset="-128"/>
              </a:rPr>
              <a:t>連帯保証人</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（父母）</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7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0"/>
              </a:spcBef>
              <a:spcAft>
                <a:spcPct val="0"/>
              </a:spcAft>
              <a:buClrTx/>
              <a:buFontTx/>
              <a:buNone/>
            </a:pPr>
            <a:r>
              <a:rPr lang="ja-JP" altLang="en-US" sz="1700" b="1" dirty="0" smtClean="0">
                <a:latin typeface="Meiryo UI" panose="020B0604030504040204" pitchFamily="50" charset="-128"/>
                <a:ea typeface="Meiryo UI" panose="020B0604030504040204" pitchFamily="50" charset="-128"/>
                <a:cs typeface="Meiryo UI" panose="020B0604030504040204" pitchFamily="50" charset="-128"/>
              </a:rPr>
              <a:t>保証人</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（おじ・おば等</a:t>
            </a:r>
            <a:r>
              <a:rPr lang="ja-JP" altLang="en-US" sz="1700" dirty="0" smtClean="0">
                <a:latin typeface="Meiryo UI" panose="020B0604030504040204" pitchFamily="50" charset="-128"/>
                <a:ea typeface="Meiryo UI" panose="020B0604030504040204" pitchFamily="50" charset="-128"/>
                <a:cs typeface="Meiryo UI" panose="020B0604030504040204" pitchFamily="50" charset="-128"/>
              </a:rPr>
              <a:t>）を自ら</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依頼・選任</a:t>
            </a:r>
          </a:p>
        </p:txBody>
      </p:sp>
      <p:sp>
        <p:nvSpPr>
          <p:cNvPr id="13" name="テキスト ボックス 14"/>
          <p:cNvSpPr>
            <a:spLocks noChangeArrowheads="1"/>
          </p:cNvSpPr>
          <p:nvPr/>
        </p:nvSpPr>
        <p:spPr bwMode="auto">
          <a:xfrm>
            <a:off x="395536" y="1923678"/>
            <a:ext cx="2127006" cy="376499"/>
          </a:xfrm>
          <a:prstGeom prst="roundRect">
            <a:avLst>
              <a:gd name="adj" fmla="val 16667"/>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人的保証</a:t>
            </a:r>
          </a:p>
        </p:txBody>
      </p:sp>
      <p:sp>
        <p:nvSpPr>
          <p:cNvPr id="14"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endParaRPr lang="ja-JP" altLang="en-US" sz="2800"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45793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fad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animBg="1"/>
      <p:bldP spid="7" grpId="0" animBg="1"/>
      <p:bldP spid="8" grpId="0" animBg="1"/>
      <p:bldP spid="9" grpId="0"/>
      <p:bldP spid="11" grpId="0" animBg="1"/>
      <p:bldP spid="12" grpId="0"/>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p:cNvSpPr>
            <a:spLocks noChangeArrowheads="1"/>
          </p:cNvSpPr>
          <p:nvPr/>
        </p:nvSpPr>
        <p:spPr bwMode="auto">
          <a:xfrm>
            <a:off x="1477087" y="1406744"/>
            <a:ext cx="5329882" cy="3009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毎月の返還額</a:t>
            </a:r>
            <a:r>
              <a:rPr lang="ja-JP" altLang="en-US"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を減額（</a:t>
            </a:r>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7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700" b="1"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700" b="1"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a:t>
            </a:r>
            <a:r>
              <a:rPr lang="ja-JP" altLang="en-US"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制度</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Rectangle 1029"/>
          <p:cNvSpPr>
            <a:spLocks noChangeArrowheads="1"/>
          </p:cNvSpPr>
          <p:nvPr/>
        </p:nvSpPr>
        <p:spPr bwMode="auto">
          <a:xfrm>
            <a:off x="165314" y="1361703"/>
            <a:ext cx="1310342" cy="370987"/>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減額返還</a:t>
            </a:r>
          </a:p>
        </p:txBody>
      </p:sp>
      <p:sp>
        <p:nvSpPr>
          <p:cNvPr id="5" name="テキスト ボックス 21"/>
          <p:cNvSpPr>
            <a:spLocks noChangeArrowheads="1"/>
          </p:cNvSpPr>
          <p:nvPr/>
        </p:nvSpPr>
        <p:spPr bwMode="auto">
          <a:xfrm>
            <a:off x="287416" y="627534"/>
            <a:ext cx="3924544" cy="376499"/>
          </a:xfrm>
          <a:prstGeom prst="roundRect">
            <a:avLst>
              <a:gd name="adj" fmla="val 16667"/>
            </a:avLst>
          </a:prstGeom>
          <a:solidFill>
            <a:schemeClr val="accent2">
              <a:lumMod val="20000"/>
              <a:lumOff val="80000"/>
            </a:schemeClr>
          </a:solid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返還が困難になったら（救済制度）</a:t>
            </a:r>
          </a:p>
        </p:txBody>
      </p:sp>
      <p:sp>
        <p:nvSpPr>
          <p:cNvPr id="6" name="Rectangle 5"/>
          <p:cNvSpPr>
            <a:spLocks noChangeArrowheads="1"/>
          </p:cNvSpPr>
          <p:nvPr/>
        </p:nvSpPr>
        <p:spPr bwMode="auto">
          <a:xfrm>
            <a:off x="1939646" y="3250221"/>
            <a:ext cx="2592288" cy="4016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返還を先送り</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する制度</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1029"/>
          <p:cNvSpPr>
            <a:spLocks noChangeArrowheads="1"/>
          </p:cNvSpPr>
          <p:nvPr/>
        </p:nvSpPr>
        <p:spPr bwMode="auto">
          <a:xfrm>
            <a:off x="106607" y="3264548"/>
            <a:ext cx="1801097" cy="370987"/>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返還期限の猶予</a:t>
            </a:r>
          </a:p>
        </p:txBody>
      </p:sp>
      <p:sp>
        <p:nvSpPr>
          <p:cNvPr id="8" name="Rectangle 5"/>
          <p:cNvSpPr>
            <a:spLocks noChangeArrowheads="1"/>
          </p:cNvSpPr>
          <p:nvPr/>
        </p:nvSpPr>
        <p:spPr bwMode="auto">
          <a:xfrm>
            <a:off x="544905" y="1059582"/>
            <a:ext cx="5262496" cy="2308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病気・失業等で奨学金の返還が困難になった場合　～</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594" y="1791207"/>
            <a:ext cx="6547375" cy="135660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673656"/>
            <a:ext cx="6555449" cy="129614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endParaRPr lang="ja-JP" altLang="en-US" sz="2800"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30694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439" y="3330924"/>
            <a:ext cx="1527993" cy="1404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角丸四角形 17"/>
          <p:cNvSpPr/>
          <p:nvPr/>
        </p:nvSpPr>
        <p:spPr bwMode="auto">
          <a:xfrm>
            <a:off x="3643503" y="2925693"/>
            <a:ext cx="3029337" cy="1479165"/>
          </a:xfrm>
          <a:prstGeom prst="roundRect">
            <a:avLst/>
          </a:prstGeom>
          <a:no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7925" tIns="0" rIns="77925" bIns="38963" numCol="1" rtlCol="0" anchor="ctr" anchorCtr="0" compatLnSpc="1">
            <a:prstTxWarp prst="textNoShape">
              <a:avLst/>
            </a:prstTxWarp>
            <a:noAutofit/>
          </a:bodyPr>
          <a:lstStyle/>
          <a:p>
            <a:pPr eaLnBrk="1" hangingPunct="1">
              <a:spcBef>
                <a:spcPct val="50000"/>
              </a:spcBef>
            </a:pPr>
            <a:endPar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bwMode="auto">
          <a:xfrm>
            <a:off x="3576327" y="2964601"/>
            <a:ext cx="3240000" cy="1642976"/>
          </a:xfrm>
          <a:prstGeom prst="roundRect">
            <a:avLst/>
          </a:prstGeom>
          <a:noFill/>
          <a:ln w="6350">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7925" tIns="0" rIns="77925" bIns="38963" numCol="1" rtlCol="0" anchor="ctr" anchorCtr="0" compatLnSpc="1">
            <a:prstTxWarp prst="textNoShape">
              <a:avLst/>
            </a:prstTxWarp>
            <a:noAutofit/>
          </a:bodyPr>
          <a:lstStyle/>
          <a:p>
            <a:pPr eaLnBrk="1" hangingPunct="1">
              <a:spcBef>
                <a:spcPct val="50000"/>
              </a:spcBef>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・連帯保証人・保証人への請求</a:t>
            </a:r>
            <a:endPar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50000"/>
              </a:spcBef>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・債権回収会社の回収</a:t>
            </a:r>
            <a:endPar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50000"/>
              </a:spcBef>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・法的処理（支払督促申立等）</a:t>
            </a:r>
            <a:endParaRPr lang="ja-JP" altLang="en-US" sz="1700" dirty="0">
              <a:solidFill>
                <a:schemeClr val="tx1"/>
              </a:solidFill>
              <a:latin typeface="Times New Roman" pitchFamily="18" charset="0"/>
              <a:ea typeface="ＭＳ Ｐゴシック" pitchFamily="50" charset="-128"/>
            </a:endParaRPr>
          </a:p>
        </p:txBody>
      </p:sp>
      <p:sp>
        <p:nvSpPr>
          <p:cNvPr id="5" name="Rectangle 5"/>
          <p:cNvSpPr>
            <a:spLocks noChangeArrowheads="1"/>
          </p:cNvSpPr>
          <p:nvPr/>
        </p:nvSpPr>
        <p:spPr bwMode="auto">
          <a:xfrm>
            <a:off x="2041631" y="1153221"/>
            <a:ext cx="6380131" cy="3924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77925" tIns="38963" rIns="77925" bIns="38963" anchor="ctr"/>
          <a:lstStyle/>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本人が死亡又は精神･身体の障害により労働能力</a:t>
            </a:r>
            <a:r>
              <a:rPr lang="ja-JP" altLang="en-US"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喪失</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した場合</a:t>
            </a:r>
            <a:r>
              <a:rPr lang="ja-JP" altLang="en-US"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未済額の全部又は一部を免除</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Rectangle 1029"/>
          <p:cNvSpPr>
            <a:spLocks noChangeArrowheads="1"/>
          </p:cNvSpPr>
          <p:nvPr/>
        </p:nvSpPr>
        <p:spPr bwMode="auto">
          <a:xfrm>
            <a:off x="165425" y="1150588"/>
            <a:ext cx="1536582" cy="370987"/>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7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返還免除</a:t>
            </a:r>
          </a:p>
        </p:txBody>
      </p:sp>
      <p:sp>
        <p:nvSpPr>
          <p:cNvPr id="7" name="テキスト ボックス 21"/>
          <p:cNvSpPr>
            <a:spLocks noChangeArrowheads="1"/>
          </p:cNvSpPr>
          <p:nvPr/>
        </p:nvSpPr>
        <p:spPr bwMode="auto">
          <a:xfrm>
            <a:off x="98184" y="627534"/>
            <a:ext cx="2755027" cy="376499"/>
          </a:xfrm>
          <a:prstGeom prst="roundRect">
            <a:avLst>
              <a:gd name="adj" fmla="val 16667"/>
            </a:avLst>
          </a:prstGeom>
          <a:solidFill>
            <a:schemeClr val="accent2">
              <a:lumMod val="20000"/>
              <a:lumOff val="80000"/>
            </a:schemeClr>
          </a:solid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その他の制度</a:t>
            </a:r>
          </a:p>
        </p:txBody>
      </p:sp>
      <p:sp>
        <p:nvSpPr>
          <p:cNvPr id="8" name="テキスト ボックス 21"/>
          <p:cNvSpPr>
            <a:spLocks noChangeArrowheads="1"/>
          </p:cNvSpPr>
          <p:nvPr/>
        </p:nvSpPr>
        <p:spPr bwMode="auto">
          <a:xfrm>
            <a:off x="98184" y="1815666"/>
            <a:ext cx="2790922" cy="376499"/>
          </a:xfrm>
          <a:prstGeom prst="roundRect">
            <a:avLst>
              <a:gd name="adj" fmla="val 16667"/>
            </a:avLst>
          </a:prstGeom>
          <a:solidFill>
            <a:schemeClr val="accent2">
              <a:lumMod val="20000"/>
              <a:lumOff val="80000"/>
            </a:schemeClr>
          </a:solid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返還が滞った場合</a:t>
            </a:r>
          </a:p>
        </p:txBody>
      </p:sp>
      <p:sp>
        <p:nvSpPr>
          <p:cNvPr id="9" name="正方形/長方形 23"/>
          <p:cNvSpPr>
            <a:spLocks noChangeArrowheads="1"/>
          </p:cNvSpPr>
          <p:nvPr/>
        </p:nvSpPr>
        <p:spPr bwMode="auto">
          <a:xfrm>
            <a:off x="178092" y="2303238"/>
            <a:ext cx="3110600" cy="3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wrap="square" lIns="71638" tIns="36496" rIns="71638" bIns="36496" anchor="ctr">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eaLnBrk="1" hangingPunct="1">
              <a:lnSpc>
                <a:spcPts val="2045"/>
              </a:lnSpc>
              <a:spcBef>
                <a:spcPct val="0"/>
              </a:spcBef>
              <a:spcAft>
                <a:spcPct val="0"/>
              </a:spcAft>
              <a:buClrTx/>
              <a:buNone/>
            </a:pPr>
            <a:r>
              <a:rPr lang="ja-JP" altLang="en-US" sz="1700" b="1" dirty="0">
                <a:solidFill>
                  <a:srgbClr val="FF0000"/>
                </a:solidFill>
                <a:latin typeface="メイリオ" pitchFamily="50" charset="-128"/>
                <a:ea typeface="メイリオ" pitchFamily="50" charset="-128"/>
                <a:cs typeface="メイリオ" pitchFamily="50" charset="-128"/>
              </a:rPr>
              <a:t>・延滞金の賦課（年３％）</a:t>
            </a:r>
            <a:r>
              <a:rPr lang="ja-JP" altLang="en-US" sz="1700" dirty="0">
                <a:latin typeface="メイリオ" pitchFamily="50" charset="-128"/>
                <a:ea typeface="メイリオ" pitchFamily="50" charset="-128"/>
                <a:cs typeface="メイリオ" pitchFamily="50" charset="-128"/>
              </a:rPr>
              <a:t>　　　</a:t>
            </a:r>
          </a:p>
        </p:txBody>
      </p:sp>
      <p:sp>
        <p:nvSpPr>
          <p:cNvPr id="10" name="正方形/長方形 23"/>
          <p:cNvSpPr>
            <a:spLocks noChangeArrowheads="1"/>
          </p:cNvSpPr>
          <p:nvPr/>
        </p:nvSpPr>
        <p:spPr bwMode="auto">
          <a:xfrm>
            <a:off x="3684979" y="2241521"/>
            <a:ext cx="2946383" cy="3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wrap="square" lIns="71638" tIns="36496" rIns="71638" bIns="36496" anchor="ctr">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eaLnBrk="1" hangingPunct="1">
              <a:lnSpc>
                <a:spcPts val="2045"/>
              </a:lnSpc>
              <a:spcBef>
                <a:spcPct val="0"/>
              </a:spcBef>
              <a:spcAft>
                <a:spcPct val="0"/>
              </a:spcAft>
              <a:buClrTx/>
              <a:buNone/>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・個人信用情報機関への登録</a:t>
            </a:r>
            <a:r>
              <a:rPr lang="ja-JP" altLang="en-US" sz="1700" dirty="0">
                <a:latin typeface="Meiryo UI" panose="020B0604030504040204" pitchFamily="50" charset="-128"/>
                <a:ea typeface="Meiryo UI" panose="020B0604030504040204" pitchFamily="50" charset="-128"/>
                <a:cs typeface="Meiryo UI" panose="020B0604030504040204" pitchFamily="50" charset="-128"/>
              </a:rPr>
              <a:t>　　　</a:t>
            </a:r>
          </a:p>
        </p:txBody>
      </p:sp>
      <p:sp>
        <p:nvSpPr>
          <p:cNvPr id="11" name="Rectangle 1029"/>
          <p:cNvSpPr>
            <a:spLocks noChangeArrowheads="1"/>
          </p:cNvSpPr>
          <p:nvPr/>
        </p:nvSpPr>
        <p:spPr bwMode="auto">
          <a:xfrm>
            <a:off x="3991808" y="2749052"/>
            <a:ext cx="1578983" cy="398762"/>
          </a:xfrm>
          <a:prstGeom prst="roundRect">
            <a:avLst>
              <a:gd name="adj" fmla="val 16667"/>
            </a:avLst>
          </a:prstGeom>
          <a:solidFill>
            <a:schemeClr val="accent3"/>
          </a:solidFill>
          <a:ln w="9525">
            <a:noFill/>
            <a:round/>
            <a:headEnd/>
            <a:tailEnd/>
          </a:ln>
        </p:spPr>
        <p:txBody>
          <a:bodyPr wrap="square" lIns="71638" tIns="61358" rIns="71638" bIns="36496">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eaLnBrk="1" hangingPunct="1">
              <a:spcBef>
                <a:spcPct val="0"/>
              </a:spcBef>
              <a:spcAft>
                <a:spcPct val="0"/>
              </a:spcAft>
              <a:buClrTx/>
              <a:buFont typeface="Wingdings" pitchFamily="2" charset="2"/>
              <a:buNone/>
            </a:pP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人的保証</a:t>
            </a: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2" name="角丸四角形 11"/>
          <p:cNvSpPr/>
          <p:nvPr/>
        </p:nvSpPr>
        <p:spPr bwMode="auto">
          <a:xfrm>
            <a:off x="35496" y="3137209"/>
            <a:ext cx="2817716" cy="1090725"/>
          </a:xfrm>
          <a:prstGeom prst="roundRect">
            <a:avLst/>
          </a:prstGeom>
          <a:noFill/>
          <a:ln w="6350">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77925" tIns="0" rIns="77925" bIns="38963" numCol="1" rtlCol="0" anchor="ctr" anchorCtr="0" compatLnSpc="1">
            <a:prstTxWarp prst="textNoShape">
              <a:avLst/>
            </a:prstTxWarp>
            <a:noAutofit/>
          </a:bodyPr>
          <a:lstStyle/>
          <a:p>
            <a:pPr eaLnBrk="1" hangingPunct="1">
              <a:spcBef>
                <a:spcPct val="50000"/>
              </a:spcBef>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・代位弁済請求</a:t>
            </a:r>
            <a:endPar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spcBef>
                <a:spcPct val="50000"/>
              </a:spcBef>
            </a:pP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・保証機関からの請求・督促</a:t>
            </a:r>
            <a:endPar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Rectangle 1029"/>
          <p:cNvSpPr>
            <a:spLocks noChangeArrowheads="1"/>
          </p:cNvSpPr>
          <p:nvPr/>
        </p:nvSpPr>
        <p:spPr bwMode="auto">
          <a:xfrm>
            <a:off x="192394" y="2924134"/>
            <a:ext cx="1540998" cy="398762"/>
          </a:xfrm>
          <a:prstGeom prst="roundRect">
            <a:avLst>
              <a:gd name="adj" fmla="val 16667"/>
            </a:avLst>
          </a:prstGeom>
          <a:solidFill>
            <a:schemeClr val="accent3"/>
          </a:solidFill>
          <a:ln w="9525">
            <a:noFill/>
            <a:round/>
            <a:headEnd/>
            <a:tailEnd/>
          </a:ln>
        </p:spPr>
        <p:txBody>
          <a:bodyPr wrap="square" lIns="71638" tIns="61358" rIns="71638" bIns="36496">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eaLnBrk="1" hangingPunct="1">
              <a:spcBef>
                <a:spcPct val="0"/>
              </a:spcBef>
              <a:spcAft>
                <a:spcPct val="0"/>
              </a:spcAft>
              <a:buClrTx/>
              <a:buFont typeface="Wingdings" pitchFamily="2" charset="2"/>
              <a:buNone/>
            </a:pP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機関保証</a:t>
            </a:r>
            <a:r>
              <a:rPr lang="en-US" altLang="ja-JP" sz="17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14" name="正方形/長方形 23"/>
          <p:cNvSpPr>
            <a:spLocks noChangeArrowheads="1"/>
          </p:cNvSpPr>
          <p:nvPr/>
        </p:nvSpPr>
        <p:spPr bwMode="auto">
          <a:xfrm>
            <a:off x="164652" y="2601605"/>
            <a:ext cx="3988135" cy="3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wrap="square" lIns="71638" tIns="36496" rIns="71638" bIns="36496" anchor="ctr">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eaLnBrk="1" hangingPunct="1">
              <a:lnSpc>
                <a:spcPts val="2045"/>
              </a:lnSpc>
              <a:spcBef>
                <a:spcPct val="0"/>
              </a:spcBef>
              <a:spcAft>
                <a:spcPct val="0"/>
              </a:spcAft>
              <a:buClrTx/>
              <a:buNone/>
            </a:pPr>
            <a:r>
              <a:rPr lang="ja-JP" altLang="en-US" sz="1700" b="1" dirty="0">
                <a:solidFill>
                  <a:srgbClr val="FF0000"/>
                </a:solidFill>
                <a:latin typeface="メイリオ" pitchFamily="50" charset="-128"/>
                <a:ea typeface="メイリオ" pitchFamily="50" charset="-128"/>
                <a:cs typeface="メイリオ" pitchFamily="50" charset="-128"/>
              </a:rPr>
              <a:t>・債権回収会社からの電話督促</a:t>
            </a:r>
            <a:r>
              <a:rPr lang="ja-JP" altLang="en-US" sz="1700" dirty="0">
                <a:latin typeface="メイリオ" pitchFamily="50" charset="-128"/>
                <a:ea typeface="メイリオ" pitchFamily="50" charset="-128"/>
                <a:cs typeface="メイリオ" pitchFamily="50" charset="-128"/>
              </a:rPr>
              <a:t>　　　</a:t>
            </a:r>
          </a:p>
        </p:txBody>
      </p:sp>
      <p:sp>
        <p:nvSpPr>
          <p:cNvPr id="15" name="正方形/長方形 23"/>
          <p:cNvSpPr>
            <a:spLocks noChangeArrowheads="1"/>
          </p:cNvSpPr>
          <p:nvPr/>
        </p:nvSpPr>
        <p:spPr bwMode="auto">
          <a:xfrm>
            <a:off x="458223" y="4689837"/>
            <a:ext cx="6192688" cy="330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round/>
                <a:headEnd/>
                <a:tailEnd/>
              </a14:hiddenLine>
            </a:ext>
          </a:extLst>
        </p:spPr>
        <p:txBody>
          <a:bodyPr wrap="square" lIns="71638" tIns="36496" rIns="71638" bIns="36496" anchor="ctr">
            <a:spAutoFit/>
          </a:bodyPr>
          <a:lstStyle>
            <a:lvl1pPr>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defTabSz="4572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eaLnBrk="1" hangingPunct="1">
              <a:lnSpc>
                <a:spcPts val="2045"/>
              </a:lnSpc>
              <a:spcBef>
                <a:spcPct val="0"/>
              </a:spcBef>
              <a:spcAft>
                <a:spcPct val="0"/>
              </a:spcAft>
              <a:buClrTx/>
              <a:buNone/>
            </a:pPr>
            <a:r>
              <a:rPr lang="ja-JP" altLang="en-US" sz="2000" b="1" dirty="0">
                <a:solidFill>
                  <a:srgbClr val="FF0000"/>
                </a:solidFill>
                <a:latin typeface="メイリオ" pitchFamily="50" charset="-128"/>
                <a:ea typeface="メイリオ" pitchFamily="50" charset="-128"/>
                <a:cs typeface="メイリオ" pitchFamily="50" charset="-128"/>
              </a:rPr>
              <a:t>返還に困ったら、まず</a:t>
            </a:r>
            <a:r>
              <a:rPr lang="en-US" altLang="ja-JP" sz="2000" b="1" dirty="0">
                <a:solidFill>
                  <a:srgbClr val="FF0000"/>
                </a:solidFill>
                <a:latin typeface="メイリオ" pitchFamily="50" charset="-128"/>
                <a:ea typeface="メイリオ" pitchFamily="50" charset="-128"/>
                <a:cs typeface="メイリオ" pitchFamily="50" charset="-128"/>
              </a:rPr>
              <a:t>JASSO</a:t>
            </a:r>
            <a:r>
              <a:rPr lang="ja-JP" altLang="en-US" sz="2000" b="1" dirty="0">
                <a:solidFill>
                  <a:srgbClr val="FF0000"/>
                </a:solidFill>
                <a:latin typeface="メイリオ" pitchFamily="50" charset="-128"/>
                <a:ea typeface="メイリオ" pitchFamily="50" charset="-128"/>
                <a:cs typeface="メイリオ" pitchFamily="50" charset="-128"/>
              </a:rPr>
              <a:t>にご相談ください！</a:t>
            </a:r>
            <a:r>
              <a:rPr lang="ja-JP" altLang="en-US" sz="2000" dirty="0">
                <a:latin typeface="メイリオ" pitchFamily="50" charset="-128"/>
                <a:ea typeface="メイリオ" pitchFamily="50" charset="-128"/>
                <a:cs typeface="メイリオ" pitchFamily="50" charset="-128"/>
              </a:rPr>
              <a:t>　　</a:t>
            </a:r>
          </a:p>
        </p:txBody>
      </p:sp>
      <p:sp>
        <p:nvSpPr>
          <p:cNvPr id="17"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endParaRPr lang="ja-JP" altLang="en-US" sz="2800"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04670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500"/>
                                        <p:tgtEl>
                                          <p:spTgt spid="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additive="base">
                                        <p:cTn id="50" dur="500" fill="hold"/>
                                        <p:tgtEl>
                                          <p:spTgt spid="15"/>
                                        </p:tgtEl>
                                        <p:attrNameLst>
                                          <p:attrName>ppt_x</p:attrName>
                                        </p:attrNameLst>
                                      </p:cBhvr>
                                      <p:tavLst>
                                        <p:tav tm="0">
                                          <p:val>
                                            <p:strVal val="#ppt_x"/>
                                          </p:val>
                                        </p:tav>
                                        <p:tav tm="100000">
                                          <p:val>
                                            <p:strVal val="#ppt_x"/>
                                          </p:val>
                                        </p:tav>
                                      </p:tavLst>
                                    </p:anim>
                                    <p:anim calcmode="lin" valueType="num">
                                      <p:cBhvr additive="base">
                                        <p:cTn id="5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3" grpId="0"/>
      <p:bldP spid="5" grpId="0"/>
      <p:bldP spid="8" grpId="0" animBg="1"/>
      <p:bldP spid="9" grpId="0"/>
      <p:bldP spid="10" grpId="0"/>
      <p:bldP spid="11" grpId="0" animBg="1"/>
      <p:bldP spid="12" grpId="0" animBg="1"/>
      <p:bldP spid="13" grpId="0" animBg="1"/>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正方形/長方形 49"/>
          <p:cNvSpPr/>
          <p:nvPr/>
        </p:nvSpPr>
        <p:spPr bwMode="auto">
          <a:xfrm>
            <a:off x="3445255" y="1283581"/>
            <a:ext cx="3462174" cy="3744679"/>
          </a:xfrm>
          <a:prstGeom prst="rect">
            <a:avLst/>
          </a:prstGeom>
          <a:noFill/>
          <a:ln w="38100" cap="flat" cmpd="sng" algn="ctr">
            <a:solidFill>
              <a:srgbClr val="CCFFCC"/>
            </a:solid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600" b="0" i="0" u="none" strike="noStrike" cap="none" normalizeH="0" baseline="0" smtClean="0">
              <a:ln>
                <a:noFill/>
              </a:ln>
              <a:solidFill>
                <a:schemeClr val="tx1"/>
              </a:solidFill>
              <a:effectLst/>
              <a:latin typeface="Times New Roman" pitchFamily="18" charset="0"/>
              <a:ea typeface="ＭＳ Ｐゴシック" pitchFamily="50" charset="-128"/>
            </a:endParaRPr>
          </a:p>
        </p:txBody>
      </p:sp>
      <p:sp>
        <p:nvSpPr>
          <p:cNvPr id="49" name="正方形/長方形 48"/>
          <p:cNvSpPr/>
          <p:nvPr/>
        </p:nvSpPr>
        <p:spPr bwMode="auto">
          <a:xfrm>
            <a:off x="35496" y="1275343"/>
            <a:ext cx="3311441" cy="3744679"/>
          </a:xfrm>
          <a:prstGeom prst="rect">
            <a:avLst/>
          </a:prstGeom>
          <a:noFill/>
          <a:ln w="38100" cap="flat" cmpd="sng" algn="ctr">
            <a:solidFill>
              <a:srgbClr val="CCFFCC"/>
            </a:solidFill>
            <a:prstDash val="solid"/>
            <a:round/>
            <a:headEnd type="none" w="med" len="med"/>
            <a:tailEnd type="none" w="med" len="med"/>
          </a:ln>
          <a:effectLst/>
        </p:spPr>
        <p:txBody>
          <a:bodyPr vert="horz" wrap="square" lIns="91440" tIns="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1" lang="ja-JP" altLang="en-US" sz="1600" b="0" i="0" u="none" strike="noStrike" cap="none" normalizeH="0" baseline="0" smtClean="0">
              <a:ln>
                <a:noFill/>
              </a:ln>
              <a:solidFill>
                <a:schemeClr val="tx1"/>
              </a:solidFill>
              <a:effectLst/>
              <a:latin typeface="Times New Roman" pitchFamily="18" charset="0"/>
              <a:ea typeface="ＭＳ Ｐゴシック" pitchFamily="50" charset="-128"/>
            </a:endParaRPr>
          </a:p>
        </p:txBody>
      </p:sp>
      <p:pic>
        <p:nvPicPr>
          <p:cNvPr id="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873" y="2355726"/>
            <a:ext cx="3050983" cy="25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テキスト ボックス 11"/>
          <p:cNvSpPr>
            <a:spLocks noChangeArrowheads="1"/>
          </p:cNvSpPr>
          <p:nvPr/>
        </p:nvSpPr>
        <p:spPr bwMode="auto">
          <a:xfrm>
            <a:off x="107505" y="621016"/>
            <a:ext cx="3672407" cy="376499"/>
          </a:xfrm>
          <a:prstGeom prst="roundRect">
            <a:avLst>
              <a:gd name="adj" fmla="val 16667"/>
            </a:avLst>
          </a:prstGeom>
          <a:noFill/>
          <a:ln w="25400">
            <a:solidFill>
              <a:srgbClr val="0000FF"/>
            </a:solid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≪参考≫さまざまな返還支援制度</a:t>
            </a:r>
          </a:p>
        </p:txBody>
      </p:sp>
      <p:sp>
        <p:nvSpPr>
          <p:cNvPr id="5" name="Rectangle 5"/>
          <p:cNvSpPr>
            <a:spLocks noChangeArrowheads="1"/>
          </p:cNvSpPr>
          <p:nvPr/>
        </p:nvSpPr>
        <p:spPr bwMode="auto">
          <a:xfrm>
            <a:off x="35496" y="1466916"/>
            <a:ext cx="3384375" cy="91810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77925" tIns="38963" rIns="77925" bIns="38963" anchor="t" anchorCtr="0"/>
          <a:lstStyle/>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地方公共団体と地元産業界が協力し、地元企業に就職した方の奨学金返還を支援する仕組みが設けられています。</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Rectangle 1029"/>
          <p:cNvSpPr>
            <a:spLocks noChangeArrowheads="1"/>
          </p:cNvSpPr>
          <p:nvPr/>
        </p:nvSpPr>
        <p:spPr bwMode="auto">
          <a:xfrm>
            <a:off x="35496" y="1106876"/>
            <a:ext cx="3311441" cy="336935"/>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5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地方創生による奨学金返還支援制度</a:t>
            </a:r>
          </a:p>
        </p:txBody>
      </p:sp>
      <p:sp>
        <p:nvSpPr>
          <p:cNvPr id="8" name="Rectangle 5"/>
          <p:cNvSpPr>
            <a:spLocks noChangeArrowheads="1"/>
          </p:cNvSpPr>
          <p:nvPr/>
        </p:nvSpPr>
        <p:spPr bwMode="auto">
          <a:xfrm>
            <a:off x="3467166" y="1466916"/>
            <a:ext cx="3465646" cy="13356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77925" tIns="38963" rIns="77925" bIns="38963" anchor="t" anchorCtr="0"/>
          <a:lstStyle/>
          <a:p>
            <a:pPr eaLnBrk="1" hangingPunct="1"/>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各企業の担い手となる奨学金返還者を応援するための取組として、社員に対し、返還額の</a:t>
            </a:r>
            <a:r>
              <a:rPr lang="ja-JP" altLang="en-US"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又は</a:t>
            </a:r>
            <a:r>
              <a:rPr lang="ja-JP" altLang="en-US"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全額</a:t>
            </a:r>
            <a:r>
              <a:rPr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を支援する制度があります。</a:t>
            </a:r>
            <a:endParaRPr lang="en-US" altLang="ja-JP"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eaLnBrk="1" hangingPunct="1"/>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Rectangle 1029"/>
          <p:cNvSpPr>
            <a:spLocks noChangeArrowheads="1"/>
          </p:cNvSpPr>
          <p:nvPr/>
        </p:nvSpPr>
        <p:spPr bwMode="auto">
          <a:xfrm>
            <a:off x="3419872" y="1115114"/>
            <a:ext cx="3487557" cy="336935"/>
          </a:xfrm>
          <a:prstGeom prst="roundRect">
            <a:avLst>
              <a:gd name="adj" fmla="val 16667"/>
            </a:avLst>
          </a:prstGeom>
          <a:solidFill>
            <a:srgbClr val="CCFFCC"/>
          </a:solidFill>
          <a:ln w="6350">
            <a:noFill/>
            <a:round/>
            <a:headEnd/>
            <a:tailEnd/>
          </a:ln>
        </p:spPr>
        <p:txBody>
          <a:bodyPr wrap="square" lIns="71638" tIns="36496" rIns="71638" bIns="36496" anchor="ctr" anchorCtr="0">
            <a:spAutoFit/>
          </a:bodyPr>
          <a:lstStyle>
            <a:lvl1pPr algn="l">
              <a:spcBef>
                <a:spcPct val="20000"/>
              </a:spcBef>
              <a:spcAft>
                <a:spcPct val="30000"/>
              </a:spcAft>
              <a:buClr>
                <a:srgbClr val="006600"/>
              </a:buClr>
              <a:buFont typeface="Wingdings" pitchFamily="2" charset="2"/>
              <a:buChar char="n"/>
              <a:defRPr kumimoji="1" sz="1400">
                <a:solidFill>
                  <a:schemeClr val="tx1"/>
                </a:solidFill>
                <a:latin typeface="ＨＧｺﾞｼｯｸE-PRO" pitchFamily="50" charset="-128"/>
                <a:ea typeface="ＨＧｺﾞｼｯｸE-PRO" pitchFamily="50" charset="-128"/>
                <a:cs typeface="ＨＧｺﾞｼｯｸE-PRO" pitchFamily="50" charset="-128"/>
              </a:defRPr>
            </a:lvl1pPr>
            <a:lvl2pPr marL="742950" indent="-285750" algn="l">
              <a:spcBef>
                <a:spcPct val="20000"/>
              </a:spcBef>
              <a:spcAft>
                <a:spcPct val="30000"/>
              </a:spcAft>
              <a:buClr>
                <a:schemeClr val="tx2"/>
              </a:buClr>
              <a:buSzPct val="90000"/>
              <a:buFont typeface="Wingdings" pitchFamily="2" charset="2"/>
              <a:buChar char="t"/>
              <a:defRPr kumimoji="1" sz="1200">
                <a:solidFill>
                  <a:schemeClr val="tx1"/>
                </a:solidFill>
                <a:latin typeface="ＭＳ Ｐゴシック" pitchFamily="50" charset="-128"/>
                <a:ea typeface="ＭＳ Ｐゴシック" pitchFamily="50" charset="-128"/>
                <a:cs typeface="ＨＧｺﾞｼｯｸE-PRO" pitchFamily="50" charset="-128"/>
              </a:defRPr>
            </a:lvl2pPr>
            <a:lvl3pPr marL="1143000" indent="-228600" algn="l">
              <a:spcBef>
                <a:spcPct val="20000"/>
              </a:spcBef>
              <a:spcAft>
                <a:spcPct val="30000"/>
              </a:spcAft>
              <a:buClr>
                <a:schemeClr val="tx2"/>
              </a:buClr>
              <a:buSzPct val="90000"/>
              <a:buFont typeface="Wingdings" pitchFamily="2" charset="2"/>
              <a:buChar char=""/>
              <a:defRPr kumimoji="1" sz="1200">
                <a:solidFill>
                  <a:schemeClr val="tx1"/>
                </a:solidFill>
                <a:latin typeface="ＭＳ Ｐゴシック" pitchFamily="50" charset="-128"/>
                <a:ea typeface="ＭＳ Ｐゴシック" pitchFamily="50" charset="-128"/>
                <a:cs typeface="ＨＧｺﾞｼｯｸE-PRO" pitchFamily="50" charset="-128"/>
              </a:defRPr>
            </a:lvl3pPr>
            <a:lvl4pPr marL="16002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4pPr>
            <a:lvl5pPr marL="2057400" indent="-228600" algn="l">
              <a:spcBef>
                <a:spcPct val="20000"/>
              </a:spcBef>
              <a:buChar char="»"/>
              <a:defRPr kumimoji="1" sz="1200">
                <a:solidFill>
                  <a:schemeClr val="tx1"/>
                </a:solidFill>
                <a:latin typeface="ＭＳ Ｐゴシック" pitchFamily="50" charset="-128"/>
                <a:ea typeface="ＭＳ Ｐゴシック" pitchFamily="50" charset="-128"/>
                <a:cs typeface="ＨＧｺﾞｼｯｸE-PRO" pitchFamily="50" charset="-128"/>
              </a:defRPr>
            </a:lvl5pPr>
            <a:lvl6pPr marL="25146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6pPr>
            <a:lvl7pPr marL="29718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7pPr>
            <a:lvl8pPr marL="34290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8pPr>
            <a:lvl9pPr marL="3886200" indent="-228600" eaLnBrk="0" fontAlgn="base" hangingPunct="0">
              <a:spcBef>
                <a:spcPct val="20000"/>
              </a:spcBef>
              <a:spcAft>
                <a:spcPct val="0"/>
              </a:spcAft>
              <a:buChar char="»"/>
              <a:defRPr kumimoji="1" sz="1200">
                <a:solidFill>
                  <a:schemeClr val="tx1"/>
                </a:solidFill>
                <a:latin typeface="ＭＳ Ｐゴシック" pitchFamily="50" charset="-128"/>
                <a:ea typeface="ＭＳ Ｐゴシック" pitchFamily="50" charset="-128"/>
                <a:cs typeface="ＨＧｺﾞｼｯｸE-PRO" pitchFamily="50" charset="-128"/>
              </a:defRPr>
            </a:lvl9pPr>
          </a:lstStyle>
          <a:p>
            <a:pPr algn="ctr" hangingPunct="1">
              <a:spcBef>
                <a:spcPts val="0"/>
              </a:spcBef>
              <a:spcAft>
                <a:spcPts val="0"/>
              </a:spcAft>
              <a:buClr>
                <a:srgbClr val="FF9900"/>
              </a:buClr>
              <a:buNone/>
            </a:pPr>
            <a:r>
              <a:rPr lang="ja-JP" altLang="en-US" sz="15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rPr>
              <a:t>企業の奨学金返還</a:t>
            </a:r>
            <a:r>
              <a:rPr lang="ja-JP" altLang="en-US" sz="1500" b="1" dirty="0" smtClean="0">
                <a:solidFill>
                  <a:schemeClr val="accent4"/>
                </a:solidFill>
                <a:latin typeface="Meiryo UI" panose="020B0604030504040204" pitchFamily="50" charset="-128"/>
                <a:ea typeface="Meiryo UI" panose="020B0604030504040204" pitchFamily="50" charset="-128"/>
                <a:cs typeface="Meiryo UI" panose="020B0604030504040204" pitchFamily="50" charset="-128"/>
              </a:rPr>
              <a:t>支援</a:t>
            </a:r>
            <a:r>
              <a:rPr lang="en-US" altLang="ja-JP" sz="1500" b="1" dirty="0" smtClean="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schemeClr val="accent4"/>
                </a:solidFill>
                <a:latin typeface="Meiryo UI" panose="020B0604030504040204" pitchFamily="50" charset="-128"/>
                <a:ea typeface="Meiryo UI" panose="020B0604030504040204" pitchFamily="50" charset="-128"/>
                <a:cs typeface="Meiryo UI" panose="020B0604030504040204" pitchFamily="50" charset="-128"/>
              </a:rPr>
              <a:t>代理返還</a:t>
            </a:r>
            <a:r>
              <a:rPr lang="en-US" altLang="ja-JP" sz="1500" b="1" dirty="0" smtClean="0">
                <a:solidFill>
                  <a:schemeClr val="accent4"/>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schemeClr val="accent4"/>
                </a:solidFill>
                <a:latin typeface="Meiryo UI" panose="020B0604030504040204" pitchFamily="50" charset="-128"/>
                <a:ea typeface="Meiryo UI" panose="020B0604030504040204" pitchFamily="50" charset="-128"/>
                <a:cs typeface="Meiryo UI" panose="020B0604030504040204" pitchFamily="50" charset="-128"/>
              </a:rPr>
              <a:t>制度</a:t>
            </a:r>
            <a:endParaRPr lang="ja-JP" altLang="en-US" sz="1500" b="1" dirty="0">
              <a:solidFill>
                <a:schemeClr val="accent4"/>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a:stCxn id="16" idx="0"/>
            <a:endCxn id="15" idx="4"/>
          </p:cNvCxnSpPr>
          <p:nvPr/>
        </p:nvCxnSpPr>
        <p:spPr bwMode="auto">
          <a:xfrm flipH="1" flipV="1">
            <a:off x="5087392" y="3169733"/>
            <a:ext cx="719150" cy="415931"/>
          </a:xfrm>
          <a:prstGeom prst="straightConnector1">
            <a:avLst/>
          </a:prstGeom>
          <a:solidFill>
            <a:srgbClr val="FFFFCC"/>
          </a:solidFill>
          <a:ln w="25400" cap="flat" cmpd="sng" algn="ctr">
            <a:solidFill>
              <a:schemeClr val="tx1"/>
            </a:solidFill>
            <a:prstDash val="sysDash"/>
            <a:miter lim="800000"/>
            <a:headEnd type="none" w="med" len="med"/>
            <a:tailEnd type="arrow"/>
          </a:ln>
          <a:effectLst/>
        </p:spPr>
      </p:cxnSp>
      <p:sp>
        <p:nvSpPr>
          <p:cNvPr id="14" name="角丸四角形 13"/>
          <p:cNvSpPr/>
          <p:nvPr/>
        </p:nvSpPr>
        <p:spPr>
          <a:xfrm>
            <a:off x="5622431" y="2931790"/>
            <a:ext cx="1192190" cy="648914"/>
          </a:xfrm>
          <a:prstGeom prst="roundRect">
            <a:avLst/>
          </a:prstGeom>
        </p:spPr>
        <p:txBody>
          <a:bodyPr wrap="square" lIns="77925" tIns="38963" rIns="77925" bIns="38963" rtlCol="0" anchor="ctr">
            <a:spAutoFit/>
          </a:bodyPr>
          <a:lstStyle/>
          <a:p>
            <a:r>
              <a:rPr lang="ja-JP" altLang="en-US" sz="1100" dirty="0">
                <a:solidFill>
                  <a:schemeClr val="tx1"/>
                </a:solidFill>
              </a:rPr>
              <a:t>支援要件</a:t>
            </a:r>
            <a:r>
              <a:rPr lang="ja-JP" altLang="en-US" sz="1100" dirty="0" smtClean="0">
                <a:solidFill>
                  <a:schemeClr val="tx1"/>
                </a:solidFill>
              </a:rPr>
              <a:t>に</a:t>
            </a:r>
            <a:endParaRPr lang="en-US" altLang="ja-JP" sz="1100" dirty="0" smtClean="0">
              <a:solidFill>
                <a:schemeClr val="tx1"/>
              </a:solidFill>
            </a:endParaRPr>
          </a:p>
          <a:p>
            <a:r>
              <a:rPr lang="ja-JP" altLang="en-US" sz="1100" dirty="0" smtClean="0">
                <a:solidFill>
                  <a:schemeClr val="tx1"/>
                </a:solidFill>
              </a:rPr>
              <a:t>よって</a:t>
            </a:r>
            <a:endParaRPr lang="en-US" altLang="ja-JP" sz="1100" dirty="0">
              <a:solidFill>
                <a:schemeClr val="tx1"/>
              </a:solidFill>
            </a:endParaRPr>
          </a:p>
          <a:p>
            <a:r>
              <a:rPr lang="ja-JP" altLang="en-US" sz="1100" dirty="0">
                <a:solidFill>
                  <a:schemeClr val="tx1"/>
                </a:solidFill>
              </a:rPr>
              <a:t>一部返還</a:t>
            </a:r>
          </a:p>
        </p:txBody>
      </p:sp>
      <p:sp>
        <p:nvSpPr>
          <p:cNvPr id="15" name="円/楕円 14"/>
          <p:cNvSpPr/>
          <p:nvPr/>
        </p:nvSpPr>
        <p:spPr>
          <a:xfrm>
            <a:off x="4482230" y="2699211"/>
            <a:ext cx="1210324" cy="470522"/>
          </a:xfrm>
          <a:prstGeom prst="ellipse">
            <a:avLst/>
          </a:prstGeom>
          <a:solidFill>
            <a:srgbClr val="FFCCFF"/>
          </a:solidFill>
          <a:ln w="25400">
            <a:noFill/>
          </a:ln>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pPr algn="ctr"/>
            <a:r>
              <a:rPr lang="ja-JP" altLang="en-US" sz="1500" b="1" dirty="0">
                <a:solidFill>
                  <a:schemeClr val="tx1"/>
                </a:solidFill>
              </a:rPr>
              <a:t>機構</a:t>
            </a:r>
          </a:p>
        </p:txBody>
      </p:sp>
      <p:sp>
        <p:nvSpPr>
          <p:cNvPr id="16" name="円/楕円 15"/>
          <p:cNvSpPr/>
          <p:nvPr/>
        </p:nvSpPr>
        <p:spPr>
          <a:xfrm>
            <a:off x="5126690" y="3585664"/>
            <a:ext cx="1359703" cy="759837"/>
          </a:xfrm>
          <a:prstGeom prst="ellipse">
            <a:avLst/>
          </a:prstGeom>
          <a:solidFill>
            <a:srgbClr val="CCFFFF"/>
          </a:solidFill>
          <a:ln w="25400">
            <a:noFill/>
          </a:ln>
        </p:spPr>
        <p:txBody>
          <a:bodyPr rot="0" spcFirstLastPara="0" vertOverflow="overflow" horzOverflow="overflow" vert="horz" wrap="square" lIns="77925" tIns="38963" rIns="77925" bIns="38963" numCol="1" spcCol="0" rtlCol="0" fromWordArt="0" anchor="ctr" anchorCtr="0" forceAA="0" compatLnSpc="1">
            <a:prstTxWarp prst="textNoShape">
              <a:avLst/>
            </a:prstTxWarp>
            <a:spAutoFit/>
          </a:bodyPr>
          <a:lstStyle/>
          <a:p>
            <a:pPr algn="ctr"/>
            <a:r>
              <a:rPr lang="ja-JP" altLang="en-US" sz="1500" b="1" dirty="0">
                <a:solidFill>
                  <a:schemeClr val="tx1"/>
                </a:solidFill>
              </a:rPr>
              <a:t>返還</a:t>
            </a:r>
            <a:r>
              <a:rPr lang="ja-JP" altLang="en-US" sz="1500" b="1" dirty="0" smtClean="0">
                <a:solidFill>
                  <a:schemeClr val="tx1"/>
                </a:solidFill>
              </a:rPr>
              <a:t>支援</a:t>
            </a:r>
            <a:endParaRPr lang="en-US" altLang="ja-JP" sz="1500" b="1" dirty="0" smtClean="0">
              <a:solidFill>
                <a:schemeClr val="tx1"/>
              </a:solidFill>
            </a:endParaRPr>
          </a:p>
          <a:p>
            <a:pPr algn="ctr"/>
            <a:r>
              <a:rPr lang="ja-JP" altLang="en-US" sz="1500" b="1" dirty="0" smtClean="0">
                <a:solidFill>
                  <a:schemeClr val="tx1"/>
                </a:solidFill>
              </a:rPr>
              <a:t>対象者</a:t>
            </a:r>
            <a:endParaRPr lang="ja-JP" altLang="en-US" sz="1500" b="1" dirty="0">
              <a:solidFill>
                <a:schemeClr val="tx1"/>
              </a:solidFill>
            </a:endParaRPr>
          </a:p>
        </p:txBody>
      </p:sp>
      <p:sp>
        <p:nvSpPr>
          <p:cNvPr id="17" name="円/楕円 16"/>
          <p:cNvSpPr/>
          <p:nvPr/>
        </p:nvSpPr>
        <p:spPr>
          <a:xfrm>
            <a:off x="3759394" y="3650232"/>
            <a:ext cx="1226044" cy="691819"/>
          </a:xfrm>
          <a:prstGeom prst="ellipse">
            <a:avLst/>
          </a:prstGeom>
          <a:solidFill>
            <a:srgbClr val="FFFF99"/>
          </a:solidFill>
          <a:ln w="25400">
            <a:noFill/>
          </a:ln>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pPr algn="ctr"/>
            <a:r>
              <a:rPr lang="ja-JP" altLang="en-US" sz="1500" b="1" dirty="0">
                <a:solidFill>
                  <a:schemeClr val="tx1"/>
                </a:solidFill>
              </a:rPr>
              <a:t>企業</a:t>
            </a:r>
          </a:p>
        </p:txBody>
      </p:sp>
      <p:sp>
        <p:nvSpPr>
          <p:cNvPr id="18" name="テキスト ボックス 17"/>
          <p:cNvSpPr txBox="1"/>
          <p:nvPr/>
        </p:nvSpPr>
        <p:spPr>
          <a:xfrm>
            <a:off x="3913945" y="4342052"/>
            <a:ext cx="2900675" cy="540352"/>
          </a:xfrm>
          <a:prstGeom prst="rect">
            <a:avLst/>
          </a:prstGeom>
          <a:noFill/>
        </p:spPr>
        <p:txBody>
          <a:bodyPr wrap="square" lIns="77925" tIns="38963" rIns="77925" bIns="38963" rtlCol="0">
            <a:spAutoFit/>
          </a:bodyPr>
          <a:lstStyle/>
          <a:p>
            <a:r>
              <a:rPr lang="en-US" altLang="ja-JP" sz="1500" dirty="0">
                <a:solidFill>
                  <a:schemeClr val="tx1"/>
                </a:solidFill>
              </a:rPr>
              <a:t>2021</a:t>
            </a:r>
            <a:r>
              <a:rPr lang="ja-JP" altLang="en-US" sz="1500" dirty="0">
                <a:solidFill>
                  <a:schemeClr val="tx1"/>
                </a:solidFill>
              </a:rPr>
              <a:t>年</a:t>
            </a:r>
            <a:r>
              <a:rPr lang="en-US" altLang="ja-JP" sz="1500" dirty="0">
                <a:solidFill>
                  <a:schemeClr val="tx1"/>
                </a:solidFill>
              </a:rPr>
              <a:t>4</a:t>
            </a:r>
            <a:r>
              <a:rPr lang="ja-JP" altLang="en-US" sz="1500" dirty="0">
                <a:solidFill>
                  <a:schemeClr val="tx1"/>
                </a:solidFill>
              </a:rPr>
              <a:t>月</a:t>
            </a:r>
            <a:r>
              <a:rPr lang="ja-JP" altLang="en-US" sz="1500" dirty="0" smtClean="0">
                <a:solidFill>
                  <a:schemeClr val="tx1"/>
                </a:solidFill>
              </a:rPr>
              <a:t>より企業</a:t>
            </a:r>
            <a:r>
              <a:rPr lang="ja-JP" altLang="en-US" sz="1500" dirty="0">
                <a:solidFill>
                  <a:schemeClr val="tx1"/>
                </a:solidFill>
              </a:rPr>
              <a:t>⇒機構へ</a:t>
            </a:r>
            <a:r>
              <a:rPr lang="ja-JP" altLang="en-US" sz="1500" dirty="0" smtClean="0">
                <a:solidFill>
                  <a:schemeClr val="tx1"/>
                </a:solidFill>
              </a:rPr>
              <a:t>の</a:t>
            </a:r>
            <a:endParaRPr lang="en-US" altLang="ja-JP" sz="1500" dirty="0" smtClean="0">
              <a:solidFill>
                <a:schemeClr val="tx1"/>
              </a:solidFill>
            </a:endParaRPr>
          </a:p>
          <a:p>
            <a:r>
              <a:rPr lang="ja-JP" altLang="en-US" sz="1500" b="1" dirty="0" smtClean="0">
                <a:solidFill>
                  <a:srgbClr val="FF0000"/>
                </a:solidFill>
              </a:rPr>
              <a:t>直接</a:t>
            </a:r>
            <a:r>
              <a:rPr lang="ja-JP" altLang="en-US" sz="1500" b="1" dirty="0">
                <a:solidFill>
                  <a:srgbClr val="FF0000"/>
                </a:solidFill>
              </a:rPr>
              <a:t>送金</a:t>
            </a:r>
            <a:r>
              <a:rPr lang="ja-JP" altLang="en-US" sz="1500" dirty="0">
                <a:solidFill>
                  <a:schemeClr val="tx1"/>
                </a:solidFill>
              </a:rPr>
              <a:t>が可能に</a:t>
            </a:r>
          </a:p>
        </p:txBody>
      </p:sp>
      <p:cxnSp>
        <p:nvCxnSpPr>
          <p:cNvPr id="39" name="直線矢印コネクタ 38"/>
          <p:cNvCxnSpPr>
            <a:endCxn id="15" idx="4"/>
          </p:cNvCxnSpPr>
          <p:nvPr/>
        </p:nvCxnSpPr>
        <p:spPr bwMode="auto">
          <a:xfrm flipV="1">
            <a:off x="4464428" y="3169733"/>
            <a:ext cx="622964" cy="501002"/>
          </a:xfrm>
          <a:prstGeom prst="straightConnector1">
            <a:avLst/>
          </a:prstGeom>
          <a:solidFill>
            <a:srgbClr val="FFFFCC"/>
          </a:solidFill>
          <a:ln w="25400" cap="flat" cmpd="sng" algn="ctr">
            <a:solidFill>
              <a:schemeClr val="accent1"/>
            </a:solidFill>
            <a:prstDash val="solid"/>
            <a:miter lim="800000"/>
            <a:headEnd type="none" w="med" len="med"/>
            <a:tailEnd type="arrow"/>
          </a:ln>
          <a:effectLst/>
        </p:spPr>
      </p:cxnSp>
      <p:sp>
        <p:nvSpPr>
          <p:cNvPr id="40" name="角丸四角形 39"/>
          <p:cNvSpPr/>
          <p:nvPr/>
        </p:nvSpPr>
        <p:spPr>
          <a:xfrm>
            <a:off x="3759394" y="3100353"/>
            <a:ext cx="1413746" cy="291369"/>
          </a:xfrm>
          <a:prstGeom prst="roundRect">
            <a:avLst/>
          </a:prstGeom>
        </p:spPr>
        <p:txBody>
          <a:bodyPr wrap="square" lIns="77925" tIns="38963" rIns="77925" bIns="38963" rtlCol="0" anchor="ctr">
            <a:spAutoFit/>
          </a:bodyPr>
          <a:lstStyle/>
          <a:p>
            <a:pPr algn="ctr"/>
            <a:r>
              <a:rPr lang="ja-JP" altLang="en-US" sz="1200" b="1" dirty="0">
                <a:solidFill>
                  <a:srgbClr val="FF0000"/>
                </a:solidFill>
              </a:rPr>
              <a:t>送金</a:t>
            </a:r>
          </a:p>
        </p:txBody>
      </p:sp>
      <p:sp>
        <p:nvSpPr>
          <p:cNvPr id="43" name="角丸四角形 42"/>
          <p:cNvSpPr/>
          <p:nvPr/>
        </p:nvSpPr>
        <p:spPr bwMode="auto">
          <a:xfrm>
            <a:off x="3652524" y="2596465"/>
            <a:ext cx="3090088" cy="2351548"/>
          </a:xfrm>
          <a:prstGeom prst="roundRect">
            <a:avLst/>
          </a:prstGeom>
          <a:noFill/>
          <a:ln w="38100" cap="flat" cmpd="sng" algn="ctr">
            <a:solidFill>
              <a:srgbClr val="FF0000"/>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noAutofit/>
          </a:bodyPr>
          <a:lstStyle/>
          <a:p>
            <a:pPr algn="ctr" defTabSz="779252" eaLnBrk="1" hangingPunct="1">
              <a:spcBef>
                <a:spcPct val="50000"/>
              </a:spcBef>
            </a:pPr>
            <a:endParaRPr lang="ja-JP" altLang="en-US">
              <a:solidFill>
                <a:schemeClr val="tx1"/>
              </a:solidFill>
              <a:latin typeface="Times New Roman" pitchFamily="18" charset="0"/>
              <a:ea typeface="ＭＳ Ｐゴシック" pitchFamily="50" charset="-128"/>
            </a:endParaRPr>
          </a:p>
        </p:txBody>
      </p:sp>
      <p:sp>
        <p:nvSpPr>
          <p:cNvPr id="52"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endParaRPr lang="ja-JP" altLang="en-US" sz="2800"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89988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矢印: 五方向 9">
            <a:extLst>
              <a:ext uri="{FF2B5EF4-FFF2-40B4-BE49-F238E27FC236}">
                <a16:creationId xmlns:a16="http://schemas.microsoft.com/office/drawing/2014/main" id="{6466BA82-147F-49D7-AD6D-2657067E5D71}"/>
              </a:ext>
            </a:extLst>
          </p:cNvPr>
          <p:cNvSpPr/>
          <p:nvPr/>
        </p:nvSpPr>
        <p:spPr>
          <a:xfrm>
            <a:off x="58622" y="1327728"/>
            <a:ext cx="3339306" cy="2900587"/>
          </a:xfrm>
          <a:prstGeom prst="homePlate">
            <a:avLst>
              <a:gd name="adj" fmla="val 0"/>
            </a:avLst>
          </a:prstGeom>
          <a:solidFill>
            <a:srgbClr val="FFFFFF"/>
          </a:solidFill>
          <a:ln w="28575" cap="flat" cmpd="thickThin" algn="ctr">
            <a:solidFill>
              <a:srgbClr val="FFFFFF">
                <a:lumMod val="75000"/>
              </a:srgbClr>
            </a:solidFill>
            <a:prstDash val="solid"/>
          </a:ln>
          <a:effectLst/>
        </p:spPr>
        <p:txBody>
          <a:bodyPr lIns="77925" tIns="38963" rIns="77925" bIns="38963"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Segoe UI"/>
              <a:ea typeface="Meiryo UI"/>
              <a:cs typeface="+mn-cs"/>
            </a:endParaRPr>
          </a:p>
        </p:txBody>
      </p:sp>
      <p:sp>
        <p:nvSpPr>
          <p:cNvPr id="3" name="正方形/長方形 2">
            <a:extLst>
              <a:ext uri="{FF2B5EF4-FFF2-40B4-BE49-F238E27FC236}">
                <a16:creationId xmlns:a16="http://schemas.microsoft.com/office/drawing/2014/main" id="{3AFD1AFE-9A25-4329-8C43-E39AF6E9738D}"/>
              </a:ext>
            </a:extLst>
          </p:cNvPr>
          <p:cNvSpPr/>
          <p:nvPr/>
        </p:nvSpPr>
        <p:spPr>
          <a:xfrm>
            <a:off x="195931" y="3328811"/>
            <a:ext cx="3135213" cy="706374"/>
          </a:xfrm>
          <a:prstGeom prst="rect">
            <a:avLst/>
          </a:prstGeom>
          <a:solidFill>
            <a:srgbClr val="008CCF">
              <a:lumMod val="40000"/>
              <a:lumOff val="60000"/>
            </a:srgbClr>
          </a:solidFill>
          <a:ln>
            <a:noFill/>
          </a:ln>
          <a:effectLst/>
        </p:spPr>
        <p:txBody>
          <a:bodyPr vert="horz" lIns="77925" tIns="38963" rIns="77925" bIns="38963" rtlCol="0" anchor="ctr"/>
          <a:lstStyle/>
          <a:p>
            <a:pPr algn="ctr" defTabSz="779252" eaLnBrk="1" fontAlgn="auto" hangingPunct="1">
              <a:spcBef>
                <a:spcPts val="0"/>
              </a:spcBef>
              <a:spcAft>
                <a:spcPts val="0"/>
              </a:spcAft>
              <a:defRPr/>
            </a:pPr>
            <a:endParaRPr kumimoji="0" lang="ja-JP" altLang="en-US" sz="1700" kern="0" dirty="0">
              <a:solidFill>
                <a:srgbClr val="000000"/>
              </a:solidFill>
              <a:latin typeface="Meiryo UI" panose="020B0604030504040204" pitchFamily="50" charset="-128"/>
              <a:ea typeface="Meiryo UI"/>
              <a:cs typeface="+mn-cs"/>
            </a:endParaRPr>
          </a:p>
        </p:txBody>
      </p:sp>
      <p:grpSp>
        <p:nvGrpSpPr>
          <p:cNvPr id="4" name="グループ化 3">
            <a:extLst>
              <a:ext uri="{FF2B5EF4-FFF2-40B4-BE49-F238E27FC236}">
                <a16:creationId xmlns:a16="http://schemas.microsoft.com/office/drawing/2014/main" id="{1577F06B-1D84-40C5-9A42-F29322C54022}"/>
              </a:ext>
            </a:extLst>
          </p:cNvPr>
          <p:cNvGrpSpPr/>
          <p:nvPr/>
        </p:nvGrpSpPr>
        <p:grpSpPr>
          <a:xfrm>
            <a:off x="77303" y="3369111"/>
            <a:ext cx="596507" cy="666074"/>
            <a:chOff x="1104900" y="2122165"/>
            <a:chExt cx="1079110" cy="1076178"/>
          </a:xfrm>
        </p:grpSpPr>
        <p:pic>
          <p:nvPicPr>
            <p:cNvPr id="5" name="図 4">
              <a:extLst>
                <a:ext uri="{FF2B5EF4-FFF2-40B4-BE49-F238E27FC236}">
                  <a16:creationId xmlns:a16="http://schemas.microsoft.com/office/drawing/2014/main" id="{03E685E6-2D06-46D3-B727-FD647B0309F6}"/>
                </a:ext>
              </a:extLst>
            </p:cNvPr>
            <p:cNvPicPr>
              <a:picLocks noChangeAspect="1"/>
            </p:cNvPicPr>
            <p:nvPr/>
          </p:nvPicPr>
          <p:blipFill>
            <a:blip r:embed="rId3"/>
            <a:stretch>
              <a:fillRect/>
            </a:stretch>
          </p:blipFill>
          <p:spPr>
            <a:xfrm>
              <a:off x="1104900" y="2122165"/>
              <a:ext cx="1079110" cy="1076178"/>
            </a:xfrm>
            <a:prstGeom prst="rect">
              <a:avLst/>
            </a:prstGeom>
          </p:spPr>
        </p:pic>
        <p:sp>
          <p:nvSpPr>
            <p:cNvPr id="6" name="テキスト ボックス 5">
              <a:extLst>
                <a:ext uri="{FF2B5EF4-FFF2-40B4-BE49-F238E27FC236}">
                  <a16:creationId xmlns:a16="http://schemas.microsoft.com/office/drawing/2014/main" id="{73FE0F67-80AB-4FEB-9A58-6907D4A26B58}"/>
                </a:ext>
              </a:extLst>
            </p:cNvPr>
            <p:cNvSpPr txBox="1"/>
            <p:nvPr/>
          </p:nvSpPr>
          <p:spPr>
            <a:xfrm>
              <a:off x="1297759" y="2500099"/>
              <a:ext cx="588194" cy="533479"/>
            </a:xfrm>
            <a:prstGeom prst="rect">
              <a:avLst/>
            </a:prstGeom>
            <a:noFill/>
          </p:spPr>
          <p:txBody>
            <a:bodyPr wrap="none" rtlCol="0">
              <a:spAutoFit/>
            </a:bodyPr>
            <a:lstStyle/>
            <a:p>
              <a:r>
                <a:rPr lang="ja-JP" altLang="en-US" sz="2000" dirty="0">
                  <a:solidFill>
                    <a:srgbClr val="000000"/>
                  </a:solidFill>
                  <a:latin typeface="Segoe UI"/>
                  <a:ea typeface="Meiryo UI"/>
                </a:rPr>
                <a:t>借</a:t>
              </a:r>
            </a:p>
          </p:txBody>
        </p:sp>
      </p:grpSp>
      <p:sp>
        <p:nvSpPr>
          <p:cNvPr id="7" name="テキスト ボックス 6">
            <a:extLst>
              <a:ext uri="{FF2B5EF4-FFF2-40B4-BE49-F238E27FC236}">
                <a16:creationId xmlns:a16="http://schemas.microsoft.com/office/drawing/2014/main" id="{F7C420F0-41B2-4CE8-8E70-D32ED0B3E0AD}"/>
              </a:ext>
            </a:extLst>
          </p:cNvPr>
          <p:cNvSpPr txBox="1"/>
          <p:nvPr/>
        </p:nvSpPr>
        <p:spPr>
          <a:xfrm>
            <a:off x="411423" y="1172867"/>
            <a:ext cx="2648410" cy="356063"/>
          </a:xfrm>
          <a:prstGeom prst="rect">
            <a:avLst/>
          </a:prstGeom>
          <a:solidFill>
            <a:srgbClr val="FFFFFF">
              <a:lumMod val="85000"/>
            </a:srgbClr>
          </a:solidFill>
          <a:ln w="19050">
            <a:noFill/>
          </a:ln>
        </p:spPr>
        <p:txBody>
          <a:bodyPr vert="horz" wrap="square" lIns="77925" tIns="38963" rIns="77925" bIns="38963" rtlCol="0" anchor="ctr">
            <a:noAutofit/>
          </a:bodyPr>
          <a:lstStyle/>
          <a:p>
            <a:pPr algn="ctr" defTabSz="779252" eaLnBrk="1" fontAlgn="auto" hangingPunct="1">
              <a:spcBef>
                <a:spcPts val="0"/>
              </a:spcBef>
              <a:spcAft>
                <a:spcPts val="0"/>
              </a:spcAft>
              <a:defRPr/>
            </a:pPr>
            <a:r>
              <a:rPr kumimoji="0" lang="ja-JP" altLang="en-US" sz="1700" b="1" kern="0" dirty="0">
                <a:solidFill>
                  <a:srgbClr val="514843">
                    <a:lumMod val="50000"/>
                  </a:srgbClr>
                </a:solidFill>
                <a:latin typeface="Meiryo UI"/>
                <a:ea typeface="Meiryo UI"/>
              </a:rPr>
              <a:t>　在学中（貸与中）</a:t>
            </a:r>
          </a:p>
        </p:txBody>
      </p:sp>
      <p:sp>
        <p:nvSpPr>
          <p:cNvPr id="10" name="正方形/長方形 9">
            <a:extLst>
              <a:ext uri="{FF2B5EF4-FFF2-40B4-BE49-F238E27FC236}">
                <a16:creationId xmlns:a16="http://schemas.microsoft.com/office/drawing/2014/main" id="{7CF0E13A-A6EF-40A5-80C5-1A41441976E2}"/>
              </a:ext>
            </a:extLst>
          </p:cNvPr>
          <p:cNvSpPr/>
          <p:nvPr/>
        </p:nvSpPr>
        <p:spPr>
          <a:xfrm>
            <a:off x="261506" y="2097779"/>
            <a:ext cx="3069637" cy="620734"/>
          </a:xfrm>
          <a:prstGeom prst="rect">
            <a:avLst/>
          </a:prstGeom>
          <a:solidFill>
            <a:srgbClr val="59B75B">
              <a:lumMod val="60000"/>
              <a:lumOff val="40000"/>
            </a:srgbClr>
          </a:solidFill>
          <a:ln>
            <a:noFill/>
          </a:ln>
          <a:effectLst/>
        </p:spPr>
        <p:txBody>
          <a:bodyPr vert="horz" lIns="77925" tIns="38963" rIns="77925" bIns="38963" rtlCol="0" anchor="ctr"/>
          <a:lstStyle/>
          <a:p>
            <a:pPr algn="ctr" defTabSz="779252" eaLnBrk="1" fontAlgn="auto" hangingPunct="1">
              <a:spcBef>
                <a:spcPts val="0"/>
              </a:spcBef>
              <a:spcAft>
                <a:spcPts val="0"/>
              </a:spcAft>
              <a:defRPr/>
            </a:pPr>
            <a:endParaRPr kumimoji="0" lang="ja-JP" altLang="en-US" sz="1700" kern="0" dirty="0">
              <a:solidFill>
                <a:srgbClr val="000000"/>
              </a:solidFill>
              <a:latin typeface="Meiryo UI" panose="020B0604030504040204" pitchFamily="50" charset="-128"/>
              <a:ea typeface="Meiryo UI"/>
              <a:cs typeface="+mn-cs"/>
            </a:endParaRPr>
          </a:p>
        </p:txBody>
      </p:sp>
      <p:sp>
        <p:nvSpPr>
          <p:cNvPr id="11" name="正方形/長方形 10">
            <a:extLst>
              <a:ext uri="{FF2B5EF4-FFF2-40B4-BE49-F238E27FC236}">
                <a16:creationId xmlns:a16="http://schemas.microsoft.com/office/drawing/2014/main" id="{80A0DE23-319E-421B-AC82-06C8BD1BCEC3}"/>
              </a:ext>
            </a:extLst>
          </p:cNvPr>
          <p:cNvSpPr/>
          <p:nvPr/>
        </p:nvSpPr>
        <p:spPr>
          <a:xfrm>
            <a:off x="539552" y="2121745"/>
            <a:ext cx="2707750" cy="617296"/>
          </a:xfrm>
          <a:prstGeom prst="rect">
            <a:avLst/>
          </a:prstGeom>
        </p:spPr>
        <p:txBody>
          <a:bodyPr wrap="none" lIns="77925" tIns="38963" rIns="77925" bIns="38963">
            <a:spAutoFit/>
          </a:bodyPr>
          <a:lstStyle/>
          <a:p>
            <a:r>
              <a:rPr lang="ja-JP" altLang="en-US" dirty="0">
                <a:solidFill>
                  <a:srgbClr val="000000"/>
                </a:solidFill>
                <a:latin typeface="Meiryo UI" panose="020B0604030504040204" pitchFamily="50" charset="-128"/>
                <a:ea typeface="Meiryo UI"/>
              </a:rPr>
              <a:t>支給</a:t>
            </a:r>
            <a:r>
              <a:rPr lang="ja-JP" altLang="en-US" dirty="0" smtClean="0">
                <a:solidFill>
                  <a:srgbClr val="000000"/>
                </a:solidFill>
                <a:latin typeface="Meiryo UI" panose="020B0604030504040204" pitchFamily="50" charset="-128"/>
                <a:ea typeface="Meiryo UI"/>
              </a:rPr>
              <a:t>額</a:t>
            </a:r>
            <a:r>
              <a:rPr lang="en-US" altLang="ja-JP" dirty="0" smtClean="0">
                <a:solidFill>
                  <a:srgbClr val="000000"/>
                </a:solidFill>
                <a:latin typeface="Meiryo UI" panose="020B0604030504040204" pitchFamily="50" charset="-128"/>
                <a:ea typeface="Meiryo UI"/>
              </a:rPr>
              <a:t>:</a:t>
            </a:r>
            <a:r>
              <a:rPr lang="ja-JP" altLang="en-US" dirty="0" smtClean="0">
                <a:solidFill>
                  <a:srgbClr val="000000"/>
                </a:solidFill>
                <a:latin typeface="Meiryo UI" panose="020B0604030504040204" pitchFamily="50" charset="-128"/>
                <a:ea typeface="Meiryo UI"/>
              </a:rPr>
              <a:t>１ヵ月</a:t>
            </a:r>
            <a:r>
              <a:rPr lang="ja-JP" altLang="en-US" sz="700" dirty="0">
                <a:solidFill>
                  <a:srgbClr val="000000"/>
                </a:solidFill>
                <a:latin typeface="Meiryo UI" panose="020B0604030504040204" pitchFamily="50" charset="-128"/>
                <a:ea typeface="Meiryo UI"/>
              </a:rPr>
              <a:t>　</a:t>
            </a:r>
            <a:r>
              <a:rPr lang="en-US" altLang="ja-JP" dirty="0">
                <a:solidFill>
                  <a:srgbClr val="000000"/>
                </a:solidFill>
                <a:latin typeface="Meiryo UI" panose="020B0604030504040204" pitchFamily="50" charset="-128"/>
                <a:ea typeface="Meiryo UI"/>
              </a:rPr>
              <a:t>5</a:t>
            </a:r>
            <a:r>
              <a:rPr lang="ja-JP" altLang="en-US" dirty="0">
                <a:solidFill>
                  <a:srgbClr val="000000"/>
                </a:solidFill>
                <a:latin typeface="Meiryo UI" panose="020B0604030504040204" pitchFamily="50" charset="-128"/>
                <a:ea typeface="Meiryo UI"/>
              </a:rPr>
              <a:t>万円、年</a:t>
            </a:r>
            <a:r>
              <a:rPr lang="ja-JP" altLang="en-US" sz="700" dirty="0">
                <a:solidFill>
                  <a:srgbClr val="000000"/>
                </a:solidFill>
                <a:latin typeface="Meiryo UI" panose="020B0604030504040204" pitchFamily="50" charset="-128"/>
                <a:ea typeface="Meiryo UI"/>
              </a:rPr>
              <a:t>　</a:t>
            </a:r>
            <a:r>
              <a:rPr lang="en-US" altLang="ja-JP" dirty="0">
                <a:solidFill>
                  <a:srgbClr val="000000"/>
                </a:solidFill>
                <a:latin typeface="Meiryo UI" panose="020B0604030504040204" pitchFamily="50" charset="-128"/>
                <a:ea typeface="Meiryo UI"/>
              </a:rPr>
              <a:t>60</a:t>
            </a:r>
            <a:r>
              <a:rPr lang="ja-JP" altLang="en-US" dirty="0">
                <a:solidFill>
                  <a:srgbClr val="000000"/>
                </a:solidFill>
                <a:latin typeface="Meiryo UI" panose="020B0604030504040204" pitchFamily="50" charset="-128"/>
                <a:ea typeface="Meiryo UI"/>
              </a:rPr>
              <a:t>万円</a:t>
            </a:r>
          </a:p>
          <a:p>
            <a:pPr>
              <a:lnSpc>
                <a:spcPct val="150000"/>
              </a:lnSpc>
            </a:pPr>
            <a:r>
              <a:rPr lang="ja-JP" altLang="en-US" dirty="0">
                <a:solidFill>
                  <a:srgbClr val="000000"/>
                </a:solidFill>
                <a:latin typeface="Meiryo UI" panose="020B0604030504040204" pitchFamily="50" charset="-128"/>
                <a:ea typeface="Meiryo UI"/>
              </a:rPr>
              <a:t>　　　　　</a:t>
            </a:r>
            <a:r>
              <a:rPr lang="ja-JP" altLang="en-US" sz="600" dirty="0">
                <a:solidFill>
                  <a:srgbClr val="000000"/>
                </a:solidFill>
                <a:latin typeface="Meiryo UI" panose="020B0604030504040204" pitchFamily="50" charset="-128"/>
                <a:ea typeface="Meiryo UI"/>
              </a:rPr>
              <a:t>　</a:t>
            </a:r>
            <a:r>
              <a:rPr lang="ja-JP" altLang="en-US" dirty="0">
                <a:solidFill>
                  <a:srgbClr val="000000"/>
                </a:solidFill>
                <a:latin typeface="Meiryo UI" panose="020B0604030504040204" pitchFamily="50" charset="-128"/>
                <a:ea typeface="Meiryo UI"/>
              </a:rPr>
              <a:t>４年間で</a:t>
            </a:r>
            <a:r>
              <a:rPr lang="ja-JP" altLang="en-US" dirty="0" smtClean="0">
                <a:solidFill>
                  <a:srgbClr val="000000"/>
                </a:solidFill>
                <a:latin typeface="Meiryo UI" panose="020B0604030504040204" pitchFamily="50" charset="-128"/>
                <a:ea typeface="Meiryo UI"/>
              </a:rPr>
              <a:t>合計</a:t>
            </a:r>
            <a:r>
              <a:rPr lang="en-US" altLang="ja-JP" dirty="0" smtClean="0">
                <a:solidFill>
                  <a:srgbClr val="000000"/>
                </a:solidFill>
                <a:latin typeface="Meiryo UI" panose="020B0604030504040204" pitchFamily="50" charset="-128"/>
                <a:ea typeface="Meiryo UI"/>
              </a:rPr>
              <a:t>240</a:t>
            </a:r>
            <a:r>
              <a:rPr lang="ja-JP" altLang="en-US" dirty="0" smtClean="0">
                <a:solidFill>
                  <a:srgbClr val="000000"/>
                </a:solidFill>
                <a:latin typeface="Meiryo UI" panose="020B0604030504040204" pitchFamily="50" charset="-128"/>
                <a:ea typeface="Meiryo UI"/>
              </a:rPr>
              <a:t>万円</a:t>
            </a:r>
            <a:endParaRPr lang="ja-JP" altLang="en-US" dirty="0">
              <a:solidFill>
                <a:srgbClr val="000000"/>
              </a:solidFill>
              <a:latin typeface="Meiryo UI" panose="020B0604030504040204" pitchFamily="50" charset="-128"/>
              <a:ea typeface="Meiryo UI"/>
            </a:endParaRPr>
          </a:p>
        </p:txBody>
      </p:sp>
      <p:grpSp>
        <p:nvGrpSpPr>
          <p:cNvPr id="12" name="グループ化 11">
            <a:extLst>
              <a:ext uri="{FF2B5EF4-FFF2-40B4-BE49-F238E27FC236}">
                <a16:creationId xmlns:a16="http://schemas.microsoft.com/office/drawing/2014/main" id="{3C0C1779-448D-48C5-AE3A-391AD1B29A38}"/>
              </a:ext>
            </a:extLst>
          </p:cNvPr>
          <p:cNvGrpSpPr/>
          <p:nvPr/>
        </p:nvGrpSpPr>
        <p:grpSpPr>
          <a:xfrm>
            <a:off x="119021" y="2067694"/>
            <a:ext cx="584803" cy="677780"/>
            <a:chOff x="1104900" y="2194173"/>
            <a:chExt cx="1079110" cy="1076178"/>
          </a:xfrm>
        </p:grpSpPr>
        <p:pic>
          <p:nvPicPr>
            <p:cNvPr id="13" name="図 12">
              <a:extLst>
                <a:ext uri="{FF2B5EF4-FFF2-40B4-BE49-F238E27FC236}">
                  <a16:creationId xmlns:a16="http://schemas.microsoft.com/office/drawing/2014/main" id="{A536926F-10E7-4B55-9873-8FA9206143AC}"/>
                </a:ext>
              </a:extLst>
            </p:cNvPr>
            <p:cNvPicPr>
              <a:picLocks noChangeAspect="1"/>
            </p:cNvPicPr>
            <p:nvPr/>
          </p:nvPicPr>
          <p:blipFill>
            <a:blip r:embed="rId3"/>
            <a:stretch>
              <a:fillRect/>
            </a:stretch>
          </p:blipFill>
          <p:spPr>
            <a:xfrm>
              <a:off x="1104900" y="2194173"/>
              <a:ext cx="1079110" cy="1076178"/>
            </a:xfrm>
            <a:prstGeom prst="rect">
              <a:avLst/>
            </a:prstGeom>
          </p:spPr>
        </p:pic>
        <p:sp>
          <p:nvSpPr>
            <p:cNvPr id="14" name="テキスト ボックス 13">
              <a:extLst>
                <a:ext uri="{FF2B5EF4-FFF2-40B4-BE49-F238E27FC236}">
                  <a16:creationId xmlns:a16="http://schemas.microsoft.com/office/drawing/2014/main" id="{9AECADAE-7C7E-477D-ABE0-2944BDEA3B9B}"/>
                </a:ext>
              </a:extLst>
            </p:cNvPr>
            <p:cNvSpPr txBox="1"/>
            <p:nvPr/>
          </p:nvSpPr>
          <p:spPr>
            <a:xfrm>
              <a:off x="1248959" y="2548138"/>
              <a:ext cx="588193" cy="533480"/>
            </a:xfrm>
            <a:prstGeom prst="rect">
              <a:avLst/>
            </a:prstGeom>
            <a:noFill/>
          </p:spPr>
          <p:txBody>
            <a:bodyPr wrap="none" rtlCol="0">
              <a:spAutoFit/>
            </a:bodyPr>
            <a:lstStyle/>
            <a:p>
              <a:r>
                <a:rPr lang="ja-JP" altLang="en-US" sz="2000" dirty="0">
                  <a:solidFill>
                    <a:srgbClr val="000000"/>
                  </a:solidFill>
                  <a:latin typeface="Segoe UI"/>
                  <a:ea typeface="Meiryo UI"/>
                </a:rPr>
                <a:t>借</a:t>
              </a:r>
            </a:p>
          </p:txBody>
        </p:sp>
      </p:grpSp>
      <p:sp>
        <p:nvSpPr>
          <p:cNvPr id="15" name="正方形/長方形 14">
            <a:extLst>
              <a:ext uri="{FF2B5EF4-FFF2-40B4-BE49-F238E27FC236}">
                <a16:creationId xmlns:a16="http://schemas.microsoft.com/office/drawing/2014/main" id="{D1D50503-070A-41EA-B5BA-2C8523EE69FC}"/>
              </a:ext>
            </a:extLst>
          </p:cNvPr>
          <p:cNvSpPr/>
          <p:nvPr/>
        </p:nvSpPr>
        <p:spPr>
          <a:xfrm>
            <a:off x="403774" y="3339819"/>
            <a:ext cx="2965833" cy="725018"/>
          </a:xfrm>
          <a:prstGeom prst="rect">
            <a:avLst/>
          </a:prstGeom>
        </p:spPr>
        <p:txBody>
          <a:bodyPr wrap="none" lIns="77925" tIns="38963" rIns="77925" bIns="38963">
            <a:spAutoFit/>
          </a:bodyPr>
          <a:lstStyle/>
          <a:p>
            <a:pPr>
              <a:lnSpc>
                <a:spcPct val="150000"/>
              </a:lnSpc>
            </a:pPr>
            <a:r>
              <a:rPr lang="ja-JP" altLang="en-US" sz="1000" dirty="0">
                <a:solidFill>
                  <a:srgbClr val="000000"/>
                </a:solidFill>
                <a:latin typeface="Meiryo UI" panose="020B0604030504040204" pitchFamily="50" charset="-128"/>
                <a:ea typeface="Meiryo UI"/>
              </a:rPr>
              <a:t>　</a:t>
            </a:r>
            <a:r>
              <a:rPr lang="ja-JP" altLang="en-US" dirty="0">
                <a:solidFill>
                  <a:srgbClr val="000000"/>
                </a:solidFill>
                <a:latin typeface="Meiryo UI" panose="020B0604030504040204" pitchFamily="50" charset="-128"/>
                <a:ea typeface="Meiryo UI"/>
              </a:rPr>
              <a:t>支給</a:t>
            </a:r>
            <a:r>
              <a:rPr lang="ja-JP" altLang="en-US" dirty="0" smtClean="0">
                <a:solidFill>
                  <a:srgbClr val="000000"/>
                </a:solidFill>
                <a:latin typeface="Meiryo UI" panose="020B0604030504040204" pitchFamily="50" charset="-128"/>
                <a:ea typeface="Meiryo UI"/>
              </a:rPr>
              <a:t>額</a:t>
            </a:r>
            <a:r>
              <a:rPr lang="en-US" altLang="ja-JP" dirty="0" smtClean="0">
                <a:solidFill>
                  <a:srgbClr val="000000"/>
                </a:solidFill>
                <a:latin typeface="Meiryo UI" panose="020B0604030504040204" pitchFamily="50" charset="-128"/>
                <a:ea typeface="Meiryo UI"/>
              </a:rPr>
              <a:t>:</a:t>
            </a:r>
            <a:r>
              <a:rPr lang="ja-JP" altLang="en-US" dirty="0" smtClean="0">
                <a:solidFill>
                  <a:srgbClr val="000000"/>
                </a:solidFill>
                <a:latin typeface="Meiryo UI" panose="020B0604030504040204" pitchFamily="50" charset="-128"/>
                <a:ea typeface="Meiryo UI"/>
              </a:rPr>
              <a:t>１ヵ月</a:t>
            </a:r>
            <a:r>
              <a:rPr lang="ja-JP" altLang="en-US" sz="400" dirty="0">
                <a:solidFill>
                  <a:srgbClr val="000000"/>
                </a:solidFill>
                <a:latin typeface="Meiryo UI" panose="020B0604030504040204" pitchFamily="50" charset="-128"/>
                <a:ea typeface="Meiryo UI"/>
              </a:rPr>
              <a:t>　</a:t>
            </a:r>
            <a:r>
              <a:rPr lang="en-US" altLang="ja-JP" dirty="0">
                <a:solidFill>
                  <a:srgbClr val="000000"/>
                </a:solidFill>
                <a:latin typeface="Meiryo UI" panose="020B0604030504040204" pitchFamily="50" charset="-128"/>
                <a:ea typeface="Meiryo UI"/>
              </a:rPr>
              <a:t>10</a:t>
            </a:r>
            <a:r>
              <a:rPr lang="ja-JP" altLang="en-US" dirty="0">
                <a:solidFill>
                  <a:srgbClr val="000000"/>
                </a:solidFill>
                <a:latin typeface="Meiryo UI" panose="020B0604030504040204" pitchFamily="50" charset="-128"/>
                <a:ea typeface="Meiryo UI"/>
              </a:rPr>
              <a:t>万円、年</a:t>
            </a:r>
            <a:r>
              <a:rPr lang="ja-JP" altLang="en-US" sz="400" dirty="0">
                <a:solidFill>
                  <a:srgbClr val="000000"/>
                </a:solidFill>
                <a:latin typeface="Meiryo UI" panose="020B0604030504040204" pitchFamily="50" charset="-128"/>
                <a:ea typeface="Meiryo UI"/>
              </a:rPr>
              <a:t>　</a:t>
            </a:r>
            <a:r>
              <a:rPr lang="en-US" altLang="ja-JP" dirty="0">
                <a:solidFill>
                  <a:srgbClr val="000000"/>
                </a:solidFill>
                <a:latin typeface="Meiryo UI" panose="020B0604030504040204" pitchFamily="50" charset="-128"/>
                <a:ea typeface="Meiryo UI"/>
              </a:rPr>
              <a:t>120</a:t>
            </a:r>
            <a:r>
              <a:rPr lang="ja-JP" altLang="en-US" dirty="0">
                <a:solidFill>
                  <a:srgbClr val="000000"/>
                </a:solidFill>
                <a:latin typeface="Meiryo UI" panose="020B0604030504040204" pitchFamily="50" charset="-128"/>
                <a:ea typeface="Meiryo UI"/>
              </a:rPr>
              <a:t>万円</a:t>
            </a:r>
          </a:p>
          <a:p>
            <a:pPr>
              <a:lnSpc>
                <a:spcPct val="150000"/>
              </a:lnSpc>
            </a:pPr>
            <a:r>
              <a:rPr lang="ja-JP" altLang="en-US" dirty="0">
                <a:solidFill>
                  <a:srgbClr val="000000"/>
                </a:solidFill>
                <a:latin typeface="Meiryo UI" panose="020B0604030504040204" pitchFamily="50" charset="-128"/>
                <a:ea typeface="Meiryo UI"/>
              </a:rPr>
              <a:t>　　　　　　４年間で</a:t>
            </a:r>
            <a:r>
              <a:rPr lang="ja-JP" altLang="en-US" dirty="0" smtClean="0">
                <a:solidFill>
                  <a:srgbClr val="000000"/>
                </a:solidFill>
                <a:latin typeface="Meiryo UI" panose="020B0604030504040204" pitchFamily="50" charset="-128"/>
                <a:ea typeface="Meiryo UI"/>
              </a:rPr>
              <a:t>合計</a:t>
            </a:r>
            <a:r>
              <a:rPr lang="en-US" altLang="ja-JP" dirty="0" smtClean="0">
                <a:solidFill>
                  <a:srgbClr val="000000"/>
                </a:solidFill>
                <a:latin typeface="Meiryo UI" panose="020B0604030504040204" pitchFamily="50" charset="-128"/>
                <a:ea typeface="Meiryo UI"/>
              </a:rPr>
              <a:t>480</a:t>
            </a:r>
            <a:r>
              <a:rPr lang="ja-JP" altLang="en-US" dirty="0" smtClean="0">
                <a:solidFill>
                  <a:srgbClr val="000000"/>
                </a:solidFill>
                <a:latin typeface="Meiryo UI" panose="020B0604030504040204" pitchFamily="50" charset="-128"/>
                <a:ea typeface="Meiryo UI"/>
              </a:rPr>
              <a:t>万円</a:t>
            </a:r>
            <a:endParaRPr lang="ja-JP" altLang="en-US" dirty="0">
              <a:solidFill>
                <a:srgbClr val="000000"/>
              </a:solidFill>
              <a:latin typeface="Meiryo UI" panose="020B0604030504040204" pitchFamily="50" charset="-128"/>
              <a:ea typeface="Meiryo UI"/>
            </a:endParaRPr>
          </a:p>
        </p:txBody>
      </p:sp>
      <p:sp>
        <p:nvSpPr>
          <p:cNvPr id="16" name="矢印: 五方向 64">
            <a:extLst>
              <a:ext uri="{FF2B5EF4-FFF2-40B4-BE49-F238E27FC236}">
                <a16:creationId xmlns:a16="http://schemas.microsoft.com/office/drawing/2014/main" id="{34A409FB-31A3-4B50-AAF1-7A21507F70BD}"/>
              </a:ext>
            </a:extLst>
          </p:cNvPr>
          <p:cNvSpPr/>
          <p:nvPr/>
        </p:nvSpPr>
        <p:spPr>
          <a:xfrm>
            <a:off x="3673165" y="1291957"/>
            <a:ext cx="3417899" cy="2936358"/>
          </a:xfrm>
          <a:prstGeom prst="homePlate">
            <a:avLst>
              <a:gd name="adj" fmla="val 0"/>
            </a:avLst>
          </a:prstGeom>
          <a:noFill/>
          <a:ln w="28575" cap="flat" cmpd="thickThin" algn="ctr">
            <a:solidFill>
              <a:srgbClr val="FFFFFF">
                <a:lumMod val="75000"/>
              </a:srgbClr>
            </a:solidFill>
            <a:prstDash val="solid"/>
          </a:ln>
          <a:effectLst/>
        </p:spPr>
        <p:txBody>
          <a:bodyPr lIns="77925" tIns="38963" rIns="77925" bIns="38963"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Segoe UI"/>
              <a:ea typeface="Meiryo UI"/>
              <a:cs typeface="+mn-cs"/>
            </a:endParaRPr>
          </a:p>
        </p:txBody>
      </p:sp>
      <p:sp>
        <p:nvSpPr>
          <p:cNvPr id="17" name="テキスト ボックス 16">
            <a:extLst>
              <a:ext uri="{FF2B5EF4-FFF2-40B4-BE49-F238E27FC236}">
                <a16:creationId xmlns:a16="http://schemas.microsoft.com/office/drawing/2014/main" id="{4DEE400C-FEFC-4743-894C-028FDC0228BB}"/>
              </a:ext>
            </a:extLst>
          </p:cNvPr>
          <p:cNvSpPr txBox="1"/>
          <p:nvPr/>
        </p:nvSpPr>
        <p:spPr>
          <a:xfrm>
            <a:off x="4027619" y="1172867"/>
            <a:ext cx="2704621" cy="356063"/>
          </a:xfrm>
          <a:prstGeom prst="rect">
            <a:avLst/>
          </a:prstGeom>
          <a:solidFill>
            <a:srgbClr val="FFFFFF">
              <a:lumMod val="85000"/>
            </a:srgbClr>
          </a:solidFill>
          <a:ln w="19050">
            <a:noFill/>
          </a:ln>
        </p:spPr>
        <p:txBody>
          <a:bodyPr vert="horz" wrap="square" lIns="77925" tIns="38963" rIns="77925" bIns="38963" rtlCol="0" anchor="ctr">
            <a:noAutofit/>
          </a:bodyPr>
          <a:lstStyle/>
          <a:p>
            <a:pPr algn="ctr" defTabSz="779252" eaLnBrk="1" fontAlgn="auto" hangingPunct="1">
              <a:spcBef>
                <a:spcPts val="0"/>
              </a:spcBef>
              <a:spcAft>
                <a:spcPts val="0"/>
              </a:spcAft>
              <a:defRPr/>
            </a:pPr>
            <a:r>
              <a:rPr kumimoji="0" lang="ja-JP" altLang="en-US" sz="1700" b="1" kern="0" dirty="0">
                <a:solidFill>
                  <a:srgbClr val="008CCF">
                    <a:lumMod val="50000"/>
                  </a:srgbClr>
                </a:solidFill>
                <a:latin typeface="Meiryo UI"/>
                <a:ea typeface="Meiryo UI"/>
              </a:rPr>
              <a:t>　　卒業後（返還開始後）</a:t>
            </a:r>
          </a:p>
        </p:txBody>
      </p:sp>
      <p:sp>
        <p:nvSpPr>
          <p:cNvPr id="18" name="テキスト ボックス 17">
            <a:extLst>
              <a:ext uri="{FF2B5EF4-FFF2-40B4-BE49-F238E27FC236}">
                <a16:creationId xmlns:a16="http://schemas.microsoft.com/office/drawing/2014/main" id="{6F399BDA-9E0F-44F7-8110-0CB8B418D76E}"/>
              </a:ext>
            </a:extLst>
          </p:cNvPr>
          <p:cNvSpPr txBox="1"/>
          <p:nvPr/>
        </p:nvSpPr>
        <p:spPr>
          <a:xfrm>
            <a:off x="3644817" y="1550909"/>
            <a:ext cx="3807503" cy="340297"/>
          </a:xfrm>
          <a:prstGeom prst="rect">
            <a:avLst/>
          </a:prstGeom>
          <a:noFill/>
        </p:spPr>
        <p:txBody>
          <a:bodyPr wrap="square" lIns="77925" tIns="38963" rIns="77925" bIns="38963" rtlCol="0">
            <a:spAutoFit/>
          </a:bodyPr>
          <a:lstStyle/>
          <a:p>
            <a:r>
              <a:rPr lang="ja-JP" altLang="en-US" sz="1700" dirty="0">
                <a:solidFill>
                  <a:srgbClr val="000000"/>
                </a:solidFill>
                <a:latin typeface="Meiryo UI" panose="020B0604030504040204" pitchFamily="50" charset="-128"/>
                <a:ea typeface="Meiryo UI"/>
              </a:rPr>
              <a:t>毎月の返還　</a:t>
            </a:r>
            <a:r>
              <a:rPr lang="en-US" altLang="ja-JP" sz="1700" dirty="0">
                <a:ln w="0"/>
                <a:solidFill>
                  <a:schemeClr val="tx1"/>
                </a:solidFill>
                <a:effectLst>
                  <a:outerShdw blurRad="38100" dist="25400" dir="5400000" algn="ctr" rotWithShape="0">
                    <a:srgbClr val="6E747A">
                      <a:alpha val="43000"/>
                    </a:srgbClr>
                  </a:outerShdw>
                </a:effectLst>
                <a:latin typeface="Meiryo UI" panose="020B0604030504040204" pitchFamily="50" charset="-128"/>
                <a:ea typeface="Meiryo UI"/>
              </a:rPr>
              <a:t>14,322</a:t>
            </a:r>
            <a:r>
              <a:rPr lang="ja-JP" altLang="en-US" sz="1700" dirty="0" smtClean="0">
                <a:solidFill>
                  <a:srgbClr val="000000"/>
                </a:solidFill>
                <a:latin typeface="Meiryo UI" panose="020B0604030504040204" pitchFamily="50" charset="-128"/>
                <a:ea typeface="Meiryo UI"/>
              </a:rPr>
              <a:t>円</a:t>
            </a:r>
            <a:r>
              <a:rPr lang="ja-JP" altLang="en-US" sz="1700" dirty="0">
                <a:solidFill>
                  <a:srgbClr val="000000"/>
                </a:solidFill>
                <a:latin typeface="Meiryo UI" panose="020B0604030504040204" pitchFamily="50" charset="-128"/>
                <a:ea typeface="Meiryo UI"/>
              </a:rPr>
              <a:t>を</a:t>
            </a:r>
            <a:r>
              <a:rPr lang="en-US" altLang="ja-JP" sz="1700" dirty="0">
                <a:solidFill>
                  <a:srgbClr val="000000"/>
                </a:solidFill>
                <a:latin typeface="Meiryo UI" panose="020B0604030504040204" pitchFamily="50" charset="-128"/>
                <a:ea typeface="Meiryo UI"/>
              </a:rPr>
              <a:t>15</a:t>
            </a:r>
            <a:r>
              <a:rPr lang="ja-JP" altLang="en-US" sz="1700" dirty="0">
                <a:solidFill>
                  <a:srgbClr val="000000"/>
                </a:solidFill>
                <a:latin typeface="Meiryo UI" panose="020B0604030504040204" pitchFamily="50" charset="-128"/>
                <a:ea typeface="Meiryo UI"/>
              </a:rPr>
              <a:t>年間</a:t>
            </a:r>
            <a:r>
              <a:rPr lang="ja-JP" altLang="en-US" sz="1100" dirty="0" smtClean="0">
                <a:solidFill>
                  <a:srgbClr val="000000"/>
                </a:solidFill>
                <a:latin typeface="Meiryo UI" panose="020B0604030504040204" pitchFamily="50" charset="-128"/>
                <a:ea typeface="Meiryo UI"/>
              </a:rPr>
              <a:t>（</a:t>
            </a:r>
            <a:r>
              <a:rPr lang="en-US" altLang="ja-JP" sz="1100" dirty="0" smtClean="0">
                <a:solidFill>
                  <a:srgbClr val="000000"/>
                </a:solidFill>
                <a:latin typeface="Meiryo UI" panose="020B0604030504040204" pitchFamily="50" charset="-128"/>
                <a:ea typeface="Meiryo UI"/>
              </a:rPr>
              <a:t>※</a:t>
            </a:r>
            <a:r>
              <a:rPr lang="ja-JP" altLang="en-US" sz="1100" dirty="0">
                <a:solidFill>
                  <a:srgbClr val="000000"/>
                </a:solidFill>
                <a:latin typeface="Meiryo UI" panose="020B0604030504040204" pitchFamily="50" charset="-128"/>
                <a:ea typeface="Meiryo UI"/>
              </a:rPr>
              <a:t>）</a:t>
            </a:r>
            <a:endParaRPr lang="ja-JP" altLang="en-US" sz="1500" dirty="0">
              <a:solidFill>
                <a:srgbClr val="000000"/>
              </a:solidFill>
              <a:latin typeface="Meiryo UI" panose="020B0604030504040204" pitchFamily="50" charset="-128"/>
              <a:ea typeface="Meiryo UI"/>
            </a:endParaRPr>
          </a:p>
        </p:txBody>
      </p:sp>
      <p:sp>
        <p:nvSpPr>
          <p:cNvPr id="19" name="正方形/長方形 18">
            <a:extLst>
              <a:ext uri="{FF2B5EF4-FFF2-40B4-BE49-F238E27FC236}">
                <a16:creationId xmlns:a16="http://schemas.microsoft.com/office/drawing/2014/main" id="{B0377A46-1E2B-4CB1-959A-31FB2A0CE3D1}"/>
              </a:ext>
            </a:extLst>
          </p:cNvPr>
          <p:cNvSpPr/>
          <p:nvPr/>
        </p:nvSpPr>
        <p:spPr>
          <a:xfrm>
            <a:off x="3773247" y="2178513"/>
            <a:ext cx="3103009" cy="540000"/>
          </a:xfrm>
          <a:prstGeom prst="rect">
            <a:avLst/>
          </a:prstGeom>
          <a:solidFill>
            <a:srgbClr val="59B75B">
              <a:lumMod val="60000"/>
              <a:lumOff val="40000"/>
            </a:srgbClr>
          </a:solidFill>
          <a:ln>
            <a:noFill/>
          </a:ln>
          <a:effectLst/>
        </p:spPr>
        <p:txBody>
          <a:bodyPr vert="horz" lIns="77925" tIns="38963" rIns="77925" bIns="38963" rtlCol="0" anchor="ctr"/>
          <a:lstStyle/>
          <a:p>
            <a:pPr algn="ctr" defTabSz="779252" eaLnBrk="1" fontAlgn="auto" hangingPunct="1">
              <a:spcBef>
                <a:spcPts val="0"/>
              </a:spcBef>
              <a:spcAft>
                <a:spcPts val="0"/>
              </a:spcAft>
              <a:defRPr/>
            </a:pPr>
            <a:r>
              <a:rPr kumimoji="0" lang="ja-JP" altLang="en-US" sz="1200" b="1" kern="0" dirty="0" smtClean="0">
                <a:solidFill>
                  <a:srgbClr val="000000"/>
                </a:solidFill>
                <a:latin typeface="Meiryo UI" panose="020B0604030504040204" pitchFamily="50" charset="-128"/>
                <a:ea typeface="Meiryo UI"/>
                <a:cs typeface="+mn-cs"/>
              </a:rPr>
              <a:t>元金</a:t>
            </a:r>
            <a:r>
              <a:rPr kumimoji="0" lang="en-US" altLang="ja-JP" sz="1700" b="1" kern="0" dirty="0">
                <a:solidFill>
                  <a:srgbClr val="000000"/>
                </a:solidFill>
                <a:latin typeface="Meiryo UI" panose="020B0604030504040204" pitchFamily="50" charset="-128"/>
                <a:ea typeface="Meiryo UI"/>
                <a:cs typeface="+mn-cs"/>
              </a:rPr>
              <a:t>240</a:t>
            </a:r>
            <a:r>
              <a:rPr kumimoji="0" lang="ja-JP" altLang="en-US" sz="1200" b="1" kern="0" dirty="0">
                <a:solidFill>
                  <a:srgbClr val="000000"/>
                </a:solidFill>
                <a:latin typeface="Meiryo UI" panose="020B0604030504040204" pitchFamily="50" charset="-128"/>
                <a:ea typeface="Meiryo UI"/>
                <a:cs typeface="+mn-cs"/>
              </a:rPr>
              <a:t>万</a:t>
            </a:r>
            <a:r>
              <a:rPr kumimoji="0" lang="ja-JP" altLang="en-US" sz="1200" b="1" kern="0" dirty="0" smtClean="0">
                <a:solidFill>
                  <a:srgbClr val="000000"/>
                </a:solidFill>
                <a:latin typeface="Meiryo UI" panose="020B0604030504040204" pitchFamily="50" charset="-128"/>
                <a:ea typeface="Meiryo UI"/>
                <a:cs typeface="+mn-cs"/>
              </a:rPr>
              <a:t>円</a:t>
            </a:r>
            <a:endParaRPr kumimoji="0" lang="en-US" altLang="ja-JP" sz="1200" b="1" kern="0" dirty="0" smtClean="0">
              <a:solidFill>
                <a:srgbClr val="000000"/>
              </a:solidFill>
              <a:latin typeface="Meiryo UI" panose="020B0604030504040204" pitchFamily="50" charset="-128"/>
              <a:ea typeface="Meiryo UI"/>
              <a:cs typeface="+mn-cs"/>
            </a:endParaRPr>
          </a:p>
          <a:p>
            <a:pPr algn="ctr" defTabSz="779252" eaLnBrk="1" fontAlgn="auto" hangingPunct="1">
              <a:spcBef>
                <a:spcPts val="0"/>
              </a:spcBef>
              <a:spcAft>
                <a:spcPts val="0"/>
              </a:spcAft>
              <a:defRPr/>
            </a:pPr>
            <a:r>
              <a:rPr kumimoji="0" lang="ja-JP" altLang="en-US" sz="1200" b="1" kern="0" dirty="0">
                <a:solidFill>
                  <a:srgbClr val="000000"/>
                </a:solidFill>
                <a:latin typeface="Meiryo UI" panose="020B0604030504040204" pitchFamily="50" charset="-128"/>
                <a:ea typeface="Meiryo UI"/>
                <a:cs typeface="+mn-cs"/>
              </a:rPr>
              <a:t>　</a:t>
            </a:r>
            <a:r>
              <a:rPr kumimoji="0" lang="en-US" altLang="ja-JP" sz="1200" b="1" kern="0" dirty="0">
                <a:solidFill>
                  <a:srgbClr val="000000"/>
                </a:solidFill>
                <a:latin typeface="Meiryo UI" panose="020B0604030504040204" pitchFamily="50" charset="-128"/>
                <a:ea typeface="Meiryo UI"/>
                <a:cs typeface="+mn-cs"/>
              </a:rPr>
              <a:t>(</a:t>
            </a:r>
            <a:r>
              <a:rPr kumimoji="0" lang="ja-JP" altLang="en-US" sz="1200" b="1" kern="0" dirty="0">
                <a:solidFill>
                  <a:srgbClr val="000000"/>
                </a:solidFill>
                <a:latin typeface="Meiryo UI" panose="020B0604030504040204" pitchFamily="50" charset="-128"/>
                <a:ea typeface="Meiryo UI"/>
                <a:cs typeface="+mn-cs"/>
              </a:rPr>
              <a:t>月平均</a:t>
            </a:r>
            <a:r>
              <a:rPr kumimoji="0" lang="en-US" altLang="ja-JP" sz="1700" b="1" kern="0" dirty="0">
                <a:solidFill>
                  <a:srgbClr val="000000"/>
                </a:solidFill>
                <a:latin typeface="Meiryo UI" panose="020B0604030504040204" pitchFamily="50" charset="-128"/>
                <a:ea typeface="Meiryo UI"/>
                <a:cs typeface="+mn-cs"/>
              </a:rPr>
              <a:t>13,333</a:t>
            </a:r>
            <a:r>
              <a:rPr kumimoji="0" lang="ja-JP" altLang="en-US" sz="1200" b="1" kern="0" dirty="0">
                <a:solidFill>
                  <a:srgbClr val="000000"/>
                </a:solidFill>
                <a:latin typeface="Meiryo UI" panose="020B0604030504040204" pitchFamily="50" charset="-128"/>
                <a:ea typeface="Meiryo UI"/>
                <a:cs typeface="+mn-cs"/>
              </a:rPr>
              <a:t>円</a:t>
            </a:r>
            <a:r>
              <a:rPr kumimoji="0" lang="en-US" altLang="ja-JP" sz="1200" b="1" kern="0" dirty="0">
                <a:solidFill>
                  <a:srgbClr val="000000"/>
                </a:solidFill>
                <a:latin typeface="Meiryo UI" panose="020B0604030504040204" pitchFamily="50" charset="-128"/>
                <a:ea typeface="Meiryo UI"/>
                <a:cs typeface="+mn-cs"/>
              </a:rPr>
              <a:t>)</a:t>
            </a:r>
          </a:p>
        </p:txBody>
      </p:sp>
      <p:sp>
        <p:nvSpPr>
          <p:cNvPr id="20" name="正方形/長方形 19">
            <a:extLst>
              <a:ext uri="{FF2B5EF4-FFF2-40B4-BE49-F238E27FC236}">
                <a16:creationId xmlns:a16="http://schemas.microsoft.com/office/drawing/2014/main" id="{C1A5F19F-D859-4FCA-A590-285C97FAA72A}"/>
              </a:ext>
            </a:extLst>
          </p:cNvPr>
          <p:cNvSpPr/>
          <p:nvPr/>
        </p:nvSpPr>
        <p:spPr>
          <a:xfrm>
            <a:off x="3773442" y="1917805"/>
            <a:ext cx="3102814" cy="258513"/>
          </a:xfrm>
          <a:prstGeom prst="rect">
            <a:avLst/>
          </a:prstGeom>
          <a:solidFill>
            <a:srgbClr val="E28C00"/>
          </a:solidFill>
          <a:ln>
            <a:noFill/>
          </a:ln>
          <a:effectLst/>
        </p:spPr>
        <p:txBody>
          <a:bodyPr vert="horz" lIns="77925" tIns="38963" rIns="77925" bIns="38963" rtlCol="0" anchor="ctr"/>
          <a:lstStyle/>
          <a:p>
            <a:pPr algn="ctr" defTabSz="779252" eaLnBrk="1" fontAlgn="auto" hangingPunct="1">
              <a:spcBef>
                <a:spcPts val="0"/>
              </a:spcBef>
              <a:spcAft>
                <a:spcPts val="0"/>
              </a:spcAft>
              <a:defRPr/>
            </a:pPr>
            <a:r>
              <a:rPr kumimoji="0" lang="ja-JP" altLang="en-US" sz="1200" b="1" kern="0" dirty="0" smtClean="0">
                <a:solidFill>
                  <a:srgbClr val="FFFFFF"/>
                </a:solidFill>
                <a:latin typeface="Meiryo UI" panose="020B0604030504040204" pitchFamily="50" charset="-128"/>
                <a:ea typeface="Meiryo UI"/>
                <a:cs typeface="+mn-cs"/>
              </a:rPr>
              <a:t>利子</a:t>
            </a:r>
            <a:r>
              <a:rPr kumimoji="0" lang="en-US" altLang="ja-JP" sz="1200" kern="0" dirty="0">
                <a:ln w="0"/>
                <a:solidFill>
                  <a:schemeClr val="bg1"/>
                </a:solidFill>
                <a:effectLst>
                  <a:outerShdw blurRad="38100" dist="25400" dir="5400000" algn="ctr" rotWithShape="0">
                    <a:srgbClr val="6E747A">
                      <a:alpha val="43000"/>
                    </a:srgbClr>
                  </a:outerShdw>
                </a:effectLst>
                <a:latin typeface="Meiryo UI" panose="020B0604030504040204" pitchFamily="50" charset="-128"/>
                <a:ea typeface="Meiryo UI"/>
                <a:cs typeface="+mn-cs"/>
              </a:rPr>
              <a:t>178,053</a:t>
            </a:r>
            <a:r>
              <a:rPr kumimoji="0" lang="ja-JP" altLang="en-US" sz="1200" b="1" kern="0" dirty="0" smtClean="0">
                <a:solidFill>
                  <a:srgbClr val="FFFFFF"/>
                </a:solidFill>
                <a:latin typeface="Meiryo UI" panose="020B0604030504040204" pitchFamily="50" charset="-128"/>
                <a:ea typeface="Meiryo UI"/>
                <a:cs typeface="+mn-cs"/>
              </a:rPr>
              <a:t>円</a:t>
            </a:r>
            <a:r>
              <a:rPr kumimoji="0" lang="ja-JP" altLang="en-US" sz="1200" b="1" kern="0" dirty="0">
                <a:solidFill>
                  <a:srgbClr val="FFFFFF"/>
                </a:solidFill>
                <a:latin typeface="Meiryo UI" panose="020B0604030504040204" pitchFamily="50" charset="-128"/>
                <a:ea typeface="Meiryo UI"/>
                <a:cs typeface="+mn-cs"/>
              </a:rPr>
              <a:t>　</a:t>
            </a:r>
            <a:r>
              <a:rPr kumimoji="0" lang="en-US" altLang="ja-JP" sz="1200" b="1" kern="0" dirty="0">
                <a:solidFill>
                  <a:srgbClr val="FFFFFF"/>
                </a:solidFill>
                <a:latin typeface="Meiryo UI" panose="020B0604030504040204" pitchFamily="50" charset="-128"/>
                <a:ea typeface="Meiryo UI"/>
                <a:cs typeface="+mn-cs"/>
              </a:rPr>
              <a:t>(</a:t>
            </a:r>
            <a:r>
              <a:rPr kumimoji="0" lang="ja-JP" altLang="en-US" sz="1200" b="1" kern="0" dirty="0">
                <a:solidFill>
                  <a:srgbClr val="FFFFFF"/>
                </a:solidFill>
                <a:latin typeface="Meiryo UI" panose="020B0604030504040204" pitchFamily="50" charset="-128"/>
                <a:ea typeface="Meiryo UI"/>
                <a:cs typeface="+mn-cs"/>
              </a:rPr>
              <a:t>月</a:t>
            </a:r>
            <a:r>
              <a:rPr kumimoji="0" lang="ja-JP" altLang="en-US" sz="1200" b="1" kern="0" dirty="0" smtClean="0">
                <a:solidFill>
                  <a:srgbClr val="FFFFFF"/>
                </a:solidFill>
                <a:latin typeface="Meiryo UI" panose="020B0604030504040204" pitchFamily="50" charset="-128"/>
                <a:ea typeface="Meiryo UI"/>
                <a:cs typeface="+mn-cs"/>
              </a:rPr>
              <a:t>平均</a:t>
            </a:r>
            <a:r>
              <a:rPr kumimoji="0" lang="en-US" altLang="ja-JP" sz="1200" kern="0" dirty="0" smtClean="0">
                <a:ln w="0"/>
                <a:solidFill>
                  <a:schemeClr val="bg1"/>
                </a:solidFill>
                <a:effectLst>
                  <a:outerShdw blurRad="38100" dist="25400" dir="5400000" algn="ctr" rotWithShape="0">
                    <a:srgbClr val="6E747A">
                      <a:alpha val="43000"/>
                    </a:srgbClr>
                  </a:outerShdw>
                </a:effectLst>
                <a:latin typeface="Meiryo UI" panose="020B0604030504040204" pitchFamily="50" charset="-128"/>
                <a:ea typeface="Meiryo UI"/>
                <a:cs typeface="+mn-cs"/>
              </a:rPr>
              <a:t>989</a:t>
            </a:r>
            <a:r>
              <a:rPr kumimoji="0" lang="ja-JP" altLang="en-US" sz="1200" b="1" kern="0" dirty="0" smtClean="0">
                <a:solidFill>
                  <a:srgbClr val="FFFFFF"/>
                </a:solidFill>
                <a:latin typeface="Meiryo UI" panose="020B0604030504040204" pitchFamily="50" charset="-128"/>
                <a:ea typeface="Meiryo UI"/>
                <a:cs typeface="+mn-cs"/>
              </a:rPr>
              <a:t>円</a:t>
            </a:r>
            <a:r>
              <a:rPr kumimoji="0" lang="en-US" altLang="ja-JP" sz="1200" b="1" kern="0" dirty="0">
                <a:solidFill>
                  <a:srgbClr val="FFFFFF"/>
                </a:solidFill>
                <a:latin typeface="Meiryo UI" panose="020B0604030504040204" pitchFamily="50" charset="-128"/>
                <a:ea typeface="Meiryo UI"/>
                <a:cs typeface="+mn-cs"/>
              </a:rPr>
              <a:t>)</a:t>
            </a:r>
            <a:endParaRPr kumimoji="0" lang="ja-JP" altLang="en-US" sz="1200" b="1" kern="0" dirty="0">
              <a:solidFill>
                <a:srgbClr val="FFFFFF"/>
              </a:solidFill>
              <a:latin typeface="Meiryo UI" panose="020B0604030504040204" pitchFamily="50" charset="-128"/>
              <a:ea typeface="Meiryo UI"/>
              <a:cs typeface="+mn-cs"/>
            </a:endParaRPr>
          </a:p>
        </p:txBody>
      </p:sp>
      <p:grpSp>
        <p:nvGrpSpPr>
          <p:cNvPr id="21" name="グループ化 20">
            <a:extLst>
              <a:ext uri="{FF2B5EF4-FFF2-40B4-BE49-F238E27FC236}">
                <a16:creationId xmlns:a16="http://schemas.microsoft.com/office/drawing/2014/main" id="{89939ADC-6F4F-40CC-908B-2638326AA38B}"/>
              </a:ext>
            </a:extLst>
          </p:cNvPr>
          <p:cNvGrpSpPr/>
          <p:nvPr/>
        </p:nvGrpSpPr>
        <p:grpSpPr>
          <a:xfrm>
            <a:off x="3647906" y="2067694"/>
            <a:ext cx="996102" cy="694519"/>
            <a:chOff x="-31675" y="3136078"/>
            <a:chExt cx="1079110" cy="1076178"/>
          </a:xfrm>
        </p:grpSpPr>
        <p:pic>
          <p:nvPicPr>
            <p:cNvPr id="22" name="図 21">
              <a:extLst>
                <a:ext uri="{FF2B5EF4-FFF2-40B4-BE49-F238E27FC236}">
                  <a16:creationId xmlns:a16="http://schemas.microsoft.com/office/drawing/2014/main" id="{B8DF246C-CF5E-467D-A3BB-A9811565EAB0}"/>
                </a:ext>
              </a:extLst>
            </p:cNvPr>
            <p:cNvPicPr>
              <a:picLocks noChangeAspect="1"/>
            </p:cNvPicPr>
            <p:nvPr/>
          </p:nvPicPr>
          <p:blipFill>
            <a:blip r:embed="rId3"/>
            <a:stretch>
              <a:fillRect/>
            </a:stretch>
          </p:blipFill>
          <p:spPr>
            <a:xfrm>
              <a:off x="-31675" y="3136078"/>
              <a:ext cx="1079110" cy="1076178"/>
            </a:xfrm>
            <a:prstGeom prst="rect">
              <a:avLst/>
            </a:prstGeom>
          </p:spPr>
        </p:pic>
        <p:sp>
          <p:nvSpPr>
            <p:cNvPr id="23" name="楕円 61">
              <a:extLst>
                <a:ext uri="{FF2B5EF4-FFF2-40B4-BE49-F238E27FC236}">
                  <a16:creationId xmlns:a16="http://schemas.microsoft.com/office/drawing/2014/main" id="{0AC08207-C6A6-4BF7-BBDC-5158CABD0E9D}"/>
                </a:ext>
              </a:extLst>
            </p:cNvPr>
            <p:cNvSpPr/>
            <p:nvPr/>
          </p:nvSpPr>
          <p:spPr>
            <a:xfrm>
              <a:off x="244964" y="3573727"/>
              <a:ext cx="543740" cy="523220"/>
            </a:xfrm>
            <a:prstGeom prst="ellipse">
              <a:avLst/>
            </a:prstGeom>
            <a:solidFill>
              <a:srgbClr val="FFC000"/>
            </a:solidFill>
            <a:ln w="48000" cap="flat" cmpd="thickThin" algn="ctr">
              <a:noFill/>
              <a:prstDash val="solid"/>
            </a:ln>
            <a:effectLst/>
          </p:spPr>
          <p:txBody>
            <a:bodyPr rtlCol="0" anchor="ctr"/>
            <a:lstStyle/>
            <a:p>
              <a:pPr algn="ctr" defTabSz="779252" eaLnBrk="1" fontAlgn="auto" hangingPunct="1">
                <a:spcBef>
                  <a:spcPts val="0"/>
                </a:spcBef>
                <a:spcAft>
                  <a:spcPts val="0"/>
                </a:spcAft>
                <a:defRPr/>
              </a:pPr>
              <a:r>
                <a:rPr kumimoji="0" lang="ja-JP" altLang="en-US" sz="2000" kern="0" dirty="0">
                  <a:solidFill>
                    <a:srgbClr val="000000"/>
                  </a:solidFill>
                  <a:latin typeface="Segoe UI"/>
                  <a:ea typeface="Meiryo UI"/>
                  <a:cs typeface="+mn-cs"/>
                </a:rPr>
                <a:t>返</a:t>
              </a:r>
            </a:p>
          </p:txBody>
        </p:sp>
      </p:grpSp>
      <p:sp>
        <p:nvSpPr>
          <p:cNvPr id="24" name="二等辺三角形 23">
            <a:extLst>
              <a:ext uri="{FF2B5EF4-FFF2-40B4-BE49-F238E27FC236}">
                <a16:creationId xmlns:a16="http://schemas.microsoft.com/office/drawing/2014/main" id="{E7E05C4A-C79B-4B42-ADC9-985FA97A77A9}"/>
              </a:ext>
            </a:extLst>
          </p:cNvPr>
          <p:cNvSpPr/>
          <p:nvPr/>
        </p:nvSpPr>
        <p:spPr>
          <a:xfrm rot="5400000">
            <a:off x="3406276" y="2323598"/>
            <a:ext cx="276530" cy="200552"/>
          </a:xfrm>
          <a:prstGeom prst="triangle">
            <a:avLst/>
          </a:prstGeom>
          <a:solidFill>
            <a:srgbClr val="59B75B"/>
          </a:solidFill>
          <a:ln w="48000" cap="flat" cmpd="thickThin" algn="ctr">
            <a:noFill/>
            <a:prstDash val="solid"/>
          </a:ln>
          <a:effectLst/>
        </p:spPr>
        <p:txBody>
          <a:bodyPr lIns="77925" tIns="38963" rIns="77925" bIns="38963"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Segoe UI"/>
              <a:ea typeface="Meiryo UI"/>
              <a:cs typeface="+mn-cs"/>
            </a:endParaRPr>
          </a:p>
        </p:txBody>
      </p:sp>
      <p:sp>
        <p:nvSpPr>
          <p:cNvPr id="26" name="二等辺三角形 25">
            <a:extLst>
              <a:ext uri="{FF2B5EF4-FFF2-40B4-BE49-F238E27FC236}">
                <a16:creationId xmlns:a16="http://schemas.microsoft.com/office/drawing/2014/main" id="{00C0EA97-33B2-49B8-A89F-450A5C5FC382}"/>
              </a:ext>
            </a:extLst>
          </p:cNvPr>
          <p:cNvSpPr/>
          <p:nvPr/>
        </p:nvSpPr>
        <p:spPr>
          <a:xfrm rot="5400000">
            <a:off x="3422318" y="3562902"/>
            <a:ext cx="301142" cy="200552"/>
          </a:xfrm>
          <a:prstGeom prst="triangle">
            <a:avLst/>
          </a:prstGeom>
          <a:solidFill>
            <a:srgbClr val="00B0F0"/>
          </a:solidFill>
          <a:ln w="48000" cap="flat" cmpd="thickThin" algn="ctr">
            <a:noFill/>
            <a:prstDash val="solid"/>
          </a:ln>
          <a:effectLst/>
        </p:spPr>
        <p:txBody>
          <a:bodyPr lIns="77925" tIns="38963" rIns="77925" bIns="38963"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Segoe UI"/>
              <a:ea typeface="Meiryo UI"/>
              <a:cs typeface="+mn-cs"/>
            </a:endParaRPr>
          </a:p>
        </p:txBody>
      </p:sp>
      <p:sp>
        <p:nvSpPr>
          <p:cNvPr id="27" name="テキスト ボックス 26">
            <a:extLst>
              <a:ext uri="{FF2B5EF4-FFF2-40B4-BE49-F238E27FC236}">
                <a16:creationId xmlns:a16="http://schemas.microsoft.com/office/drawing/2014/main" id="{D32E9B3C-84DC-44C7-9E14-BA8D3B7F3396}"/>
              </a:ext>
            </a:extLst>
          </p:cNvPr>
          <p:cNvSpPr txBox="1"/>
          <p:nvPr/>
        </p:nvSpPr>
        <p:spPr>
          <a:xfrm>
            <a:off x="3635896" y="2902800"/>
            <a:ext cx="3611844" cy="340297"/>
          </a:xfrm>
          <a:prstGeom prst="rect">
            <a:avLst/>
          </a:prstGeom>
          <a:noFill/>
        </p:spPr>
        <p:txBody>
          <a:bodyPr wrap="none" lIns="77925" tIns="38963" rIns="77925" bIns="38963" rtlCol="0">
            <a:spAutoFit/>
          </a:bodyPr>
          <a:lstStyle/>
          <a:p>
            <a:r>
              <a:rPr lang="ja-JP" altLang="en-US" sz="1700" dirty="0">
                <a:solidFill>
                  <a:srgbClr val="000000"/>
                </a:solidFill>
                <a:latin typeface="Meiryo UI" panose="020B0604030504040204" pitchFamily="50" charset="-128"/>
                <a:ea typeface="Meiryo UI"/>
              </a:rPr>
              <a:t>毎月の返還　</a:t>
            </a:r>
            <a:r>
              <a:rPr lang="en-US" altLang="ja-JP" sz="1700" dirty="0">
                <a:ln w="0"/>
                <a:solidFill>
                  <a:schemeClr val="tx1"/>
                </a:solidFill>
                <a:effectLst>
                  <a:outerShdw blurRad="38100" dist="25400" dir="5400000" algn="ctr" rotWithShape="0">
                    <a:srgbClr val="6E747A">
                      <a:alpha val="43000"/>
                    </a:srgbClr>
                  </a:outerShdw>
                </a:effectLst>
                <a:latin typeface="Meiryo UI" panose="020B0604030504040204" pitchFamily="50" charset="-128"/>
                <a:ea typeface="Meiryo UI"/>
              </a:rPr>
              <a:t>21,960</a:t>
            </a:r>
            <a:r>
              <a:rPr lang="ja-JP" altLang="en-US" sz="1700" dirty="0" smtClean="0">
                <a:solidFill>
                  <a:srgbClr val="000000"/>
                </a:solidFill>
                <a:latin typeface="Meiryo UI" panose="020B0604030504040204" pitchFamily="50" charset="-128"/>
                <a:ea typeface="Meiryo UI"/>
              </a:rPr>
              <a:t>円</a:t>
            </a:r>
            <a:r>
              <a:rPr lang="ja-JP" altLang="en-US" sz="1700" dirty="0">
                <a:solidFill>
                  <a:srgbClr val="000000"/>
                </a:solidFill>
                <a:latin typeface="Meiryo UI" panose="020B0604030504040204" pitchFamily="50" charset="-128"/>
                <a:ea typeface="Meiryo UI"/>
              </a:rPr>
              <a:t>を</a:t>
            </a:r>
            <a:r>
              <a:rPr lang="en-US" altLang="ja-JP" sz="1700" dirty="0">
                <a:solidFill>
                  <a:srgbClr val="000000"/>
                </a:solidFill>
                <a:latin typeface="Meiryo UI" panose="020B0604030504040204" pitchFamily="50" charset="-128"/>
                <a:ea typeface="Meiryo UI"/>
              </a:rPr>
              <a:t>20</a:t>
            </a:r>
            <a:r>
              <a:rPr lang="ja-JP" altLang="en-US" sz="1700" dirty="0">
                <a:solidFill>
                  <a:srgbClr val="000000"/>
                </a:solidFill>
                <a:latin typeface="Meiryo UI" panose="020B0604030504040204" pitchFamily="50" charset="-128"/>
                <a:ea typeface="Meiryo UI"/>
              </a:rPr>
              <a:t>年間</a:t>
            </a:r>
            <a:r>
              <a:rPr lang="ja-JP" altLang="en-US" sz="1100" dirty="0">
                <a:solidFill>
                  <a:srgbClr val="000000"/>
                </a:solidFill>
                <a:latin typeface="Meiryo UI" panose="020B0604030504040204" pitchFamily="50" charset="-128"/>
                <a:ea typeface="Meiryo UI"/>
              </a:rPr>
              <a:t>（</a:t>
            </a:r>
            <a:r>
              <a:rPr lang="en-US" altLang="ja-JP" sz="1100" dirty="0">
                <a:solidFill>
                  <a:srgbClr val="000000"/>
                </a:solidFill>
                <a:latin typeface="Meiryo UI" panose="020B0604030504040204" pitchFamily="50" charset="-128"/>
                <a:ea typeface="Meiryo UI"/>
              </a:rPr>
              <a:t>※</a:t>
            </a:r>
            <a:r>
              <a:rPr lang="ja-JP" altLang="en-US" sz="1100" dirty="0">
                <a:solidFill>
                  <a:srgbClr val="000000"/>
                </a:solidFill>
                <a:latin typeface="Meiryo UI" panose="020B0604030504040204" pitchFamily="50" charset="-128"/>
                <a:ea typeface="Meiryo UI"/>
              </a:rPr>
              <a:t>）</a:t>
            </a:r>
            <a:endParaRPr lang="ja-JP" altLang="en-US" sz="1500" dirty="0">
              <a:solidFill>
                <a:srgbClr val="000000"/>
              </a:solidFill>
              <a:latin typeface="Meiryo UI" panose="020B0604030504040204" pitchFamily="50" charset="-128"/>
              <a:ea typeface="Meiryo UI"/>
            </a:endParaRPr>
          </a:p>
        </p:txBody>
      </p:sp>
      <p:sp>
        <p:nvSpPr>
          <p:cNvPr id="28" name="正方形/長方形 27">
            <a:extLst>
              <a:ext uri="{FF2B5EF4-FFF2-40B4-BE49-F238E27FC236}">
                <a16:creationId xmlns:a16="http://schemas.microsoft.com/office/drawing/2014/main" id="{D58E1DCB-E086-4444-9F2D-8934B6991622}"/>
              </a:ext>
            </a:extLst>
          </p:cNvPr>
          <p:cNvSpPr/>
          <p:nvPr/>
        </p:nvSpPr>
        <p:spPr>
          <a:xfrm>
            <a:off x="3776819" y="3555843"/>
            <a:ext cx="3099437" cy="626846"/>
          </a:xfrm>
          <a:prstGeom prst="rect">
            <a:avLst/>
          </a:prstGeom>
          <a:solidFill>
            <a:srgbClr val="008CCF">
              <a:lumMod val="40000"/>
              <a:lumOff val="60000"/>
            </a:srgbClr>
          </a:solidFill>
          <a:ln>
            <a:noFill/>
          </a:ln>
          <a:effectLst/>
        </p:spPr>
        <p:txBody>
          <a:bodyPr vert="horz" lIns="77925" tIns="38963" rIns="77925" bIns="38963" rtlCol="0" anchor="ctr"/>
          <a:lstStyle/>
          <a:p>
            <a:pPr algn="ctr" defTabSz="779252" eaLnBrk="1" fontAlgn="auto" hangingPunct="1">
              <a:spcBef>
                <a:spcPts val="0"/>
              </a:spcBef>
              <a:spcAft>
                <a:spcPts val="0"/>
              </a:spcAft>
              <a:defRPr/>
            </a:pPr>
            <a:r>
              <a:rPr kumimoji="0" lang="ja-JP" altLang="en-US" sz="1200" b="1" kern="0" dirty="0" smtClean="0">
                <a:solidFill>
                  <a:srgbClr val="000000"/>
                </a:solidFill>
                <a:latin typeface="Meiryo UI" panose="020B0604030504040204" pitchFamily="50" charset="-128"/>
                <a:ea typeface="Meiryo UI"/>
                <a:cs typeface="+mn-cs"/>
              </a:rPr>
              <a:t>元金</a:t>
            </a:r>
            <a:r>
              <a:rPr kumimoji="0" lang="en-US" altLang="ja-JP" sz="1700" b="1" kern="0" dirty="0">
                <a:solidFill>
                  <a:srgbClr val="000000"/>
                </a:solidFill>
                <a:latin typeface="Meiryo UI" panose="020B0604030504040204" pitchFamily="50" charset="-128"/>
                <a:ea typeface="Meiryo UI"/>
                <a:cs typeface="+mn-cs"/>
              </a:rPr>
              <a:t>480</a:t>
            </a:r>
            <a:r>
              <a:rPr kumimoji="0" lang="ja-JP" altLang="en-US" sz="1200" b="1" kern="0" dirty="0">
                <a:solidFill>
                  <a:srgbClr val="000000"/>
                </a:solidFill>
                <a:latin typeface="Meiryo UI" panose="020B0604030504040204" pitchFamily="50" charset="-128"/>
                <a:ea typeface="Meiryo UI"/>
                <a:cs typeface="+mn-cs"/>
              </a:rPr>
              <a:t>万円　</a:t>
            </a:r>
            <a:endParaRPr kumimoji="0" lang="en-US" altLang="ja-JP" sz="1200" b="1" kern="0" dirty="0" smtClean="0">
              <a:solidFill>
                <a:srgbClr val="000000"/>
              </a:solidFill>
              <a:latin typeface="Meiryo UI" panose="020B0604030504040204" pitchFamily="50" charset="-128"/>
              <a:ea typeface="Meiryo UI"/>
              <a:cs typeface="+mn-cs"/>
            </a:endParaRPr>
          </a:p>
          <a:p>
            <a:pPr algn="ctr" defTabSz="779252" eaLnBrk="1" fontAlgn="auto" hangingPunct="1">
              <a:spcBef>
                <a:spcPts val="0"/>
              </a:spcBef>
              <a:spcAft>
                <a:spcPts val="0"/>
              </a:spcAft>
              <a:defRPr/>
            </a:pPr>
            <a:r>
              <a:rPr kumimoji="0" lang="en-US" altLang="ja-JP" sz="1200" b="1" kern="0" dirty="0" smtClean="0">
                <a:solidFill>
                  <a:srgbClr val="000000"/>
                </a:solidFill>
                <a:latin typeface="Meiryo UI" panose="020B0604030504040204" pitchFamily="50" charset="-128"/>
                <a:ea typeface="Meiryo UI"/>
                <a:cs typeface="+mn-cs"/>
              </a:rPr>
              <a:t>(</a:t>
            </a:r>
            <a:r>
              <a:rPr kumimoji="0" lang="ja-JP" altLang="en-US" sz="1200" b="1" kern="0" dirty="0">
                <a:solidFill>
                  <a:srgbClr val="000000"/>
                </a:solidFill>
                <a:latin typeface="Meiryo UI" panose="020B0604030504040204" pitchFamily="50" charset="-128"/>
                <a:ea typeface="Meiryo UI"/>
                <a:cs typeface="+mn-cs"/>
              </a:rPr>
              <a:t>月平均</a:t>
            </a:r>
            <a:r>
              <a:rPr kumimoji="0" lang="en-US" altLang="ja-JP" sz="1700" b="1" kern="0" dirty="0">
                <a:solidFill>
                  <a:srgbClr val="000000"/>
                </a:solidFill>
                <a:latin typeface="Meiryo UI" panose="020B0604030504040204" pitchFamily="50" charset="-128"/>
                <a:ea typeface="Meiryo UI"/>
                <a:cs typeface="+mn-cs"/>
              </a:rPr>
              <a:t>20,000</a:t>
            </a:r>
            <a:r>
              <a:rPr kumimoji="0" lang="ja-JP" altLang="en-US" sz="1200" b="1" kern="0" dirty="0">
                <a:solidFill>
                  <a:srgbClr val="000000"/>
                </a:solidFill>
                <a:latin typeface="Meiryo UI" panose="020B0604030504040204" pitchFamily="50" charset="-128"/>
                <a:ea typeface="Meiryo UI"/>
                <a:cs typeface="+mn-cs"/>
              </a:rPr>
              <a:t>円</a:t>
            </a:r>
            <a:r>
              <a:rPr kumimoji="0" lang="en-US" altLang="ja-JP" sz="1200" b="1" kern="0" dirty="0">
                <a:solidFill>
                  <a:srgbClr val="000000"/>
                </a:solidFill>
                <a:latin typeface="Meiryo UI" panose="020B0604030504040204" pitchFamily="50" charset="-128"/>
                <a:ea typeface="Meiryo UI"/>
                <a:cs typeface="+mn-cs"/>
              </a:rPr>
              <a:t>)</a:t>
            </a:r>
          </a:p>
        </p:txBody>
      </p:sp>
      <p:sp>
        <p:nvSpPr>
          <p:cNvPr id="29" name="正方形/長方形 28">
            <a:extLst>
              <a:ext uri="{FF2B5EF4-FFF2-40B4-BE49-F238E27FC236}">
                <a16:creationId xmlns:a16="http://schemas.microsoft.com/office/drawing/2014/main" id="{875FB063-672A-4CDB-9D44-AA82E849945F}"/>
              </a:ext>
            </a:extLst>
          </p:cNvPr>
          <p:cNvSpPr/>
          <p:nvPr/>
        </p:nvSpPr>
        <p:spPr>
          <a:xfrm>
            <a:off x="3773247" y="3302945"/>
            <a:ext cx="3103009" cy="258200"/>
          </a:xfrm>
          <a:prstGeom prst="rect">
            <a:avLst/>
          </a:prstGeom>
          <a:solidFill>
            <a:srgbClr val="E28C00"/>
          </a:solidFill>
          <a:ln>
            <a:noFill/>
          </a:ln>
          <a:effectLst/>
        </p:spPr>
        <p:txBody>
          <a:bodyPr vert="horz" lIns="77925" tIns="38963" rIns="77925" bIns="38963" rtlCol="0" anchor="ctr"/>
          <a:lstStyle/>
          <a:p>
            <a:pPr algn="ctr" defTabSz="779252" eaLnBrk="1" fontAlgn="auto" hangingPunct="1">
              <a:spcBef>
                <a:spcPts val="0"/>
              </a:spcBef>
              <a:spcAft>
                <a:spcPts val="0"/>
              </a:spcAft>
              <a:defRPr/>
            </a:pPr>
            <a:r>
              <a:rPr kumimoji="0" lang="ja-JP" altLang="en-US" sz="1200" b="1" kern="0" dirty="0" smtClean="0">
                <a:solidFill>
                  <a:srgbClr val="FFFFFF"/>
                </a:solidFill>
                <a:latin typeface="Meiryo UI" panose="020B0604030504040204" pitchFamily="50" charset="-128"/>
                <a:ea typeface="Meiryo UI"/>
                <a:cs typeface="+mn-cs"/>
              </a:rPr>
              <a:t>利子</a:t>
            </a:r>
            <a:r>
              <a:rPr kumimoji="0" lang="en-US" altLang="ja-JP" sz="1200" kern="0" dirty="0">
                <a:ln w="0"/>
                <a:solidFill>
                  <a:schemeClr val="bg1"/>
                </a:solidFill>
                <a:effectLst>
                  <a:outerShdw blurRad="38100" dist="25400" dir="5400000" algn="ctr" rotWithShape="0">
                    <a:srgbClr val="6E747A">
                      <a:alpha val="43000"/>
                    </a:srgbClr>
                  </a:outerShdw>
                </a:effectLst>
                <a:latin typeface="Meiryo UI" panose="020B0604030504040204" pitchFamily="50" charset="-128"/>
                <a:ea typeface="Meiryo UI"/>
                <a:cs typeface="+mn-cs"/>
              </a:rPr>
              <a:t>470,480</a:t>
            </a:r>
            <a:r>
              <a:rPr kumimoji="0" lang="ja-JP" altLang="en-US" sz="1200" b="1" kern="0" dirty="0" smtClean="0">
                <a:solidFill>
                  <a:schemeClr val="bg1"/>
                </a:solidFill>
                <a:latin typeface="Meiryo UI" panose="020B0604030504040204" pitchFamily="50" charset="-128"/>
                <a:ea typeface="Meiryo UI"/>
                <a:cs typeface="+mn-cs"/>
              </a:rPr>
              <a:t>円</a:t>
            </a:r>
            <a:r>
              <a:rPr kumimoji="0" lang="ja-JP" altLang="en-US" sz="1200" b="1" kern="0" dirty="0">
                <a:solidFill>
                  <a:schemeClr val="bg1"/>
                </a:solidFill>
                <a:latin typeface="Meiryo UI" panose="020B0604030504040204" pitchFamily="50" charset="-128"/>
                <a:ea typeface="Meiryo UI"/>
                <a:cs typeface="+mn-cs"/>
              </a:rPr>
              <a:t>　</a:t>
            </a:r>
            <a:r>
              <a:rPr kumimoji="0" lang="en-US" altLang="ja-JP" sz="1700" b="1" kern="0" dirty="0">
                <a:solidFill>
                  <a:schemeClr val="bg1"/>
                </a:solidFill>
                <a:latin typeface="Meiryo UI" panose="020B0604030504040204" pitchFamily="50" charset="-128"/>
                <a:ea typeface="Meiryo UI"/>
                <a:cs typeface="+mn-cs"/>
              </a:rPr>
              <a:t>(</a:t>
            </a:r>
            <a:r>
              <a:rPr kumimoji="0" lang="ja-JP" altLang="en-US" sz="1200" b="1" kern="0" dirty="0">
                <a:solidFill>
                  <a:schemeClr val="bg1"/>
                </a:solidFill>
                <a:latin typeface="Meiryo UI" panose="020B0604030504040204" pitchFamily="50" charset="-128"/>
                <a:ea typeface="Meiryo UI"/>
                <a:cs typeface="+mn-cs"/>
              </a:rPr>
              <a:t>月</a:t>
            </a:r>
            <a:r>
              <a:rPr kumimoji="0" lang="ja-JP" altLang="en-US" sz="1200" b="1" kern="0" dirty="0" smtClean="0">
                <a:solidFill>
                  <a:schemeClr val="bg1"/>
                </a:solidFill>
                <a:latin typeface="Meiryo UI" panose="020B0604030504040204" pitchFamily="50" charset="-128"/>
                <a:ea typeface="Meiryo UI"/>
                <a:cs typeface="+mn-cs"/>
              </a:rPr>
              <a:t>平均</a:t>
            </a:r>
            <a:r>
              <a:rPr kumimoji="0" lang="en-US" altLang="ja-JP" sz="1200" kern="0" dirty="0" smtClean="0">
                <a:ln w="0"/>
                <a:solidFill>
                  <a:schemeClr val="bg1"/>
                </a:solidFill>
                <a:effectLst>
                  <a:outerShdw blurRad="38100" dist="25400" dir="5400000" algn="ctr" rotWithShape="0">
                    <a:srgbClr val="6E747A">
                      <a:alpha val="43000"/>
                    </a:srgbClr>
                  </a:outerShdw>
                </a:effectLst>
                <a:latin typeface="Meiryo UI" panose="020B0604030504040204" pitchFamily="50" charset="-128"/>
                <a:ea typeface="Meiryo UI"/>
                <a:cs typeface="+mn-cs"/>
              </a:rPr>
              <a:t>1,960</a:t>
            </a:r>
            <a:r>
              <a:rPr kumimoji="0" lang="ja-JP" altLang="en-US" sz="1200" b="1" kern="0" dirty="0" smtClean="0">
                <a:solidFill>
                  <a:srgbClr val="FFFFFF"/>
                </a:solidFill>
                <a:latin typeface="Meiryo UI" panose="020B0604030504040204" pitchFamily="50" charset="-128"/>
                <a:ea typeface="Meiryo UI"/>
                <a:cs typeface="+mn-cs"/>
              </a:rPr>
              <a:t>円</a:t>
            </a:r>
            <a:r>
              <a:rPr kumimoji="0" lang="en-US" altLang="ja-JP" sz="1700" b="1" kern="0" dirty="0">
                <a:solidFill>
                  <a:srgbClr val="FFFFFF"/>
                </a:solidFill>
                <a:latin typeface="Meiryo UI" panose="020B0604030504040204" pitchFamily="50" charset="-128"/>
                <a:ea typeface="Meiryo UI"/>
                <a:cs typeface="+mn-cs"/>
              </a:rPr>
              <a:t>)</a:t>
            </a:r>
            <a:endParaRPr kumimoji="0" lang="ja-JP" altLang="en-US" sz="1700" b="1" kern="0" dirty="0">
              <a:solidFill>
                <a:srgbClr val="FFFFFF"/>
              </a:solidFill>
              <a:latin typeface="Meiryo UI" panose="020B0604030504040204" pitchFamily="50" charset="-128"/>
              <a:ea typeface="Meiryo UI"/>
              <a:cs typeface="+mn-cs"/>
            </a:endParaRPr>
          </a:p>
        </p:txBody>
      </p:sp>
      <p:grpSp>
        <p:nvGrpSpPr>
          <p:cNvPr id="30" name="グループ化 29">
            <a:extLst>
              <a:ext uri="{FF2B5EF4-FFF2-40B4-BE49-F238E27FC236}">
                <a16:creationId xmlns:a16="http://schemas.microsoft.com/office/drawing/2014/main" id="{35F41983-278C-4CC9-B5A7-1A1CE691251C}"/>
              </a:ext>
            </a:extLst>
          </p:cNvPr>
          <p:cNvGrpSpPr/>
          <p:nvPr/>
        </p:nvGrpSpPr>
        <p:grpSpPr>
          <a:xfrm>
            <a:off x="3673165" y="3520079"/>
            <a:ext cx="943422" cy="708236"/>
            <a:chOff x="-4311" y="3135160"/>
            <a:chExt cx="1079110" cy="1076178"/>
          </a:xfrm>
        </p:grpSpPr>
        <p:pic>
          <p:nvPicPr>
            <p:cNvPr id="31" name="図 30">
              <a:extLst>
                <a:ext uri="{FF2B5EF4-FFF2-40B4-BE49-F238E27FC236}">
                  <a16:creationId xmlns:a16="http://schemas.microsoft.com/office/drawing/2014/main" id="{2862835F-CE09-4F8E-86E0-D6CF755AD09A}"/>
                </a:ext>
              </a:extLst>
            </p:cNvPr>
            <p:cNvPicPr>
              <a:picLocks noChangeAspect="1"/>
            </p:cNvPicPr>
            <p:nvPr/>
          </p:nvPicPr>
          <p:blipFill>
            <a:blip r:embed="rId3"/>
            <a:stretch>
              <a:fillRect/>
            </a:stretch>
          </p:blipFill>
          <p:spPr>
            <a:xfrm>
              <a:off x="-4311" y="3135160"/>
              <a:ext cx="1079110" cy="1076178"/>
            </a:xfrm>
            <a:prstGeom prst="rect">
              <a:avLst/>
            </a:prstGeom>
          </p:spPr>
        </p:pic>
        <p:sp>
          <p:nvSpPr>
            <p:cNvPr id="32" name="楕円 67">
              <a:extLst>
                <a:ext uri="{FF2B5EF4-FFF2-40B4-BE49-F238E27FC236}">
                  <a16:creationId xmlns:a16="http://schemas.microsoft.com/office/drawing/2014/main" id="{E1C31181-89E6-4B43-8874-163B7E7BEC54}"/>
                </a:ext>
              </a:extLst>
            </p:cNvPr>
            <p:cNvSpPr/>
            <p:nvPr/>
          </p:nvSpPr>
          <p:spPr>
            <a:xfrm>
              <a:off x="244964" y="3573727"/>
              <a:ext cx="543740" cy="523220"/>
            </a:xfrm>
            <a:prstGeom prst="ellipse">
              <a:avLst/>
            </a:prstGeom>
            <a:solidFill>
              <a:srgbClr val="FFC000"/>
            </a:solidFill>
            <a:ln w="48000" cap="flat" cmpd="thickThin" algn="ctr">
              <a:noFill/>
              <a:prstDash val="solid"/>
            </a:ln>
            <a:effectLst/>
          </p:spPr>
          <p:txBody>
            <a:bodyPr rtlCol="0" anchor="ctr"/>
            <a:lstStyle/>
            <a:p>
              <a:pPr algn="ctr" defTabSz="779252" eaLnBrk="1" fontAlgn="auto" hangingPunct="1">
                <a:spcBef>
                  <a:spcPts val="0"/>
                </a:spcBef>
                <a:spcAft>
                  <a:spcPts val="0"/>
                </a:spcAft>
                <a:defRPr/>
              </a:pPr>
              <a:r>
                <a:rPr kumimoji="0" lang="ja-JP" altLang="en-US" sz="2000" kern="0" dirty="0">
                  <a:solidFill>
                    <a:srgbClr val="000000"/>
                  </a:solidFill>
                  <a:latin typeface="Segoe UI"/>
                  <a:ea typeface="Meiryo UI"/>
                  <a:cs typeface="+mn-cs"/>
                </a:rPr>
                <a:t>返</a:t>
              </a:r>
            </a:p>
          </p:txBody>
        </p:sp>
      </p:grpSp>
      <p:sp>
        <p:nvSpPr>
          <p:cNvPr id="34" name="テキスト ボックス 11"/>
          <p:cNvSpPr>
            <a:spLocks noChangeArrowheads="1"/>
          </p:cNvSpPr>
          <p:nvPr/>
        </p:nvSpPr>
        <p:spPr bwMode="auto">
          <a:xfrm>
            <a:off x="2582332" y="698726"/>
            <a:ext cx="2277700" cy="342447"/>
          </a:xfrm>
          <a:prstGeom prst="roundRect">
            <a:avLst>
              <a:gd name="adj" fmla="val 16667"/>
            </a:avLst>
          </a:prstGeom>
          <a:no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ja-JP" altLang="en-US" sz="15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（第二種奨学金の例）</a:t>
            </a:r>
          </a:p>
        </p:txBody>
      </p:sp>
      <p:sp>
        <p:nvSpPr>
          <p:cNvPr id="35" name="テキスト ボックス 34">
            <a:extLst>
              <a:ext uri="{FF2B5EF4-FFF2-40B4-BE49-F238E27FC236}">
                <a16:creationId xmlns:a16="http://schemas.microsoft.com/office/drawing/2014/main" id="{ECF407C3-7490-4CF1-95DA-D85B8206690C}"/>
              </a:ext>
            </a:extLst>
          </p:cNvPr>
          <p:cNvSpPr txBox="1"/>
          <p:nvPr/>
        </p:nvSpPr>
        <p:spPr>
          <a:xfrm>
            <a:off x="103427" y="1560658"/>
            <a:ext cx="3566526" cy="309519"/>
          </a:xfrm>
          <a:prstGeom prst="rect">
            <a:avLst/>
          </a:prstGeom>
          <a:noFill/>
        </p:spPr>
        <p:txBody>
          <a:bodyPr vert="horz" wrap="square" lIns="77925" tIns="38963" rIns="77925" bIns="38963" rtlCol="0">
            <a:spAutoFit/>
          </a:bodyPr>
          <a:lstStyle/>
          <a:p>
            <a:r>
              <a:rPr lang="ja-JP" altLang="en-US" sz="1500" dirty="0" smtClean="0">
                <a:solidFill>
                  <a:srgbClr val="000000"/>
                </a:solidFill>
                <a:latin typeface="Meiryo UI" panose="020B0604030504040204" pitchFamily="50" charset="-128"/>
                <a:ea typeface="Meiryo UI"/>
              </a:rPr>
              <a:t>○貸与月額 </a:t>
            </a:r>
            <a:r>
              <a:rPr lang="en-US" altLang="ja-JP" sz="1500" dirty="0" smtClean="0">
                <a:solidFill>
                  <a:srgbClr val="000000"/>
                </a:solidFill>
                <a:latin typeface="Meiryo UI" panose="020B0604030504040204" pitchFamily="50" charset="-128"/>
                <a:ea typeface="Meiryo UI"/>
              </a:rPr>
              <a:t>50,000</a:t>
            </a:r>
            <a:r>
              <a:rPr lang="ja-JP" altLang="en-US" sz="1500" dirty="0" smtClean="0">
                <a:solidFill>
                  <a:srgbClr val="000000"/>
                </a:solidFill>
                <a:latin typeface="Meiryo UI" panose="020B0604030504040204" pitchFamily="50" charset="-128"/>
                <a:ea typeface="Meiryo UI"/>
              </a:rPr>
              <a:t>円を選択した場合</a:t>
            </a:r>
            <a:endParaRPr lang="ja-JP" altLang="en-US" sz="1500" dirty="0">
              <a:solidFill>
                <a:srgbClr val="000000"/>
              </a:solidFill>
              <a:latin typeface="Meiryo UI" panose="020B0604030504040204" pitchFamily="50" charset="-128"/>
              <a:ea typeface="Meiryo UI"/>
            </a:endParaRPr>
          </a:p>
        </p:txBody>
      </p:sp>
      <p:sp>
        <p:nvSpPr>
          <p:cNvPr id="36" name="テキスト ボックス 35">
            <a:extLst>
              <a:ext uri="{FF2B5EF4-FFF2-40B4-BE49-F238E27FC236}">
                <a16:creationId xmlns:a16="http://schemas.microsoft.com/office/drawing/2014/main" id="{AD59AD6A-60F5-490D-98A5-979E57FAE1C8}"/>
              </a:ext>
            </a:extLst>
          </p:cNvPr>
          <p:cNvSpPr txBox="1"/>
          <p:nvPr/>
        </p:nvSpPr>
        <p:spPr>
          <a:xfrm>
            <a:off x="35496" y="4323217"/>
            <a:ext cx="7632848" cy="696805"/>
          </a:xfrm>
          <a:prstGeom prst="rect">
            <a:avLst/>
          </a:prstGeom>
          <a:noFill/>
        </p:spPr>
        <p:txBody>
          <a:bodyPr wrap="square" lIns="77925" tIns="38963" rIns="77925" bIns="38963" rtlCol="0">
            <a:spAutoFit/>
          </a:bodyPr>
          <a:lstStyle/>
          <a:p>
            <a:pPr>
              <a:spcAft>
                <a:spcPts val="511"/>
              </a:spcAft>
            </a:pPr>
            <a:r>
              <a:rPr lang="en-US" altLang="ja-JP" sz="1200" dirty="0">
                <a:solidFill>
                  <a:srgbClr val="000000"/>
                </a:solidFill>
                <a:latin typeface="Meiryo UI" panose="020B0604030504040204" pitchFamily="50" charset="-128"/>
                <a:ea typeface="Meiryo UI"/>
              </a:rPr>
              <a:t>※</a:t>
            </a:r>
            <a:r>
              <a:rPr lang="ja-JP" altLang="en-US" sz="1200" dirty="0">
                <a:solidFill>
                  <a:srgbClr val="000000"/>
                </a:solidFill>
                <a:latin typeface="Meiryo UI" panose="020B0604030504040204" pitchFamily="50" charset="-128"/>
                <a:ea typeface="Meiryo UI"/>
              </a:rPr>
              <a:t>　毎月</a:t>
            </a:r>
            <a:r>
              <a:rPr lang="ja-JP" altLang="en-US" sz="1200" dirty="0" smtClean="0">
                <a:solidFill>
                  <a:srgbClr val="000000"/>
                </a:solidFill>
                <a:latin typeface="Meiryo UI" panose="020B0604030504040204" pitchFamily="50" charset="-128"/>
                <a:ea typeface="Meiryo UI"/>
              </a:rPr>
              <a:t>の</a:t>
            </a:r>
            <a:r>
              <a:rPr lang="ja-JP" altLang="en-US" sz="1200" dirty="0">
                <a:solidFill>
                  <a:srgbClr val="000000"/>
                </a:solidFill>
                <a:latin typeface="Meiryo UI" panose="020B0604030504040204" pitchFamily="50" charset="-128"/>
                <a:ea typeface="Meiryo UI"/>
              </a:rPr>
              <a:t>返還額は、利率固定方式を選択した</a:t>
            </a:r>
            <a:r>
              <a:rPr lang="ja-JP" altLang="en-US" sz="1200" dirty="0" smtClean="0">
                <a:solidFill>
                  <a:srgbClr val="000000"/>
                </a:solidFill>
                <a:latin typeface="Meiryo UI" panose="020B0604030504040204" pitchFamily="50" charset="-128"/>
                <a:ea typeface="Meiryo UI"/>
              </a:rPr>
              <a:t>令和</a:t>
            </a:r>
            <a:r>
              <a:rPr lang="en-US" altLang="ja-JP" sz="1200" dirty="0" smtClean="0">
                <a:ln w="0"/>
                <a:solidFill>
                  <a:schemeClr val="tx1"/>
                </a:solidFill>
                <a:effectLst>
                  <a:outerShdw blurRad="38100" dist="25400" dir="5400000" algn="ctr" rotWithShape="0">
                    <a:srgbClr val="6E747A">
                      <a:alpha val="43000"/>
                    </a:srgbClr>
                  </a:outerShdw>
                </a:effectLst>
                <a:latin typeface="Meiryo UI" panose="020B0604030504040204" pitchFamily="50" charset="-128"/>
                <a:ea typeface="Meiryo UI"/>
              </a:rPr>
              <a:t>5</a:t>
            </a:r>
            <a:r>
              <a:rPr lang="ja-JP" altLang="en-US" sz="1200" dirty="0" smtClean="0">
                <a:solidFill>
                  <a:srgbClr val="000000"/>
                </a:solidFill>
                <a:latin typeface="Meiryo UI" panose="020B0604030504040204" pitchFamily="50" charset="-128"/>
                <a:ea typeface="Meiryo UI"/>
              </a:rPr>
              <a:t>年</a:t>
            </a:r>
            <a:r>
              <a:rPr lang="en-US" altLang="ja-JP" sz="1200" dirty="0">
                <a:solidFill>
                  <a:srgbClr val="000000"/>
                </a:solidFill>
                <a:latin typeface="Meiryo UI" panose="020B0604030504040204" pitchFamily="50" charset="-128"/>
                <a:ea typeface="Meiryo UI"/>
              </a:rPr>
              <a:t>3</a:t>
            </a:r>
            <a:r>
              <a:rPr lang="ja-JP" altLang="en-US" sz="1200" dirty="0">
                <a:solidFill>
                  <a:srgbClr val="000000"/>
                </a:solidFill>
                <a:latin typeface="Meiryo UI" panose="020B0604030504040204" pitchFamily="50" charset="-128"/>
                <a:ea typeface="Meiryo UI"/>
              </a:rPr>
              <a:t>月貸与終了者の</a:t>
            </a:r>
            <a:r>
              <a:rPr lang="ja-JP" altLang="en-US" sz="1200" dirty="0" smtClean="0">
                <a:solidFill>
                  <a:srgbClr val="000000"/>
                </a:solidFill>
                <a:latin typeface="Meiryo UI" panose="020B0604030504040204" pitchFamily="50" charset="-128"/>
                <a:ea typeface="Meiryo UI"/>
              </a:rPr>
              <a:t>利率（</a:t>
            </a:r>
            <a:r>
              <a:rPr lang="en-US" altLang="ja-JP" sz="1200" dirty="0" smtClean="0">
                <a:ln w="0"/>
                <a:solidFill>
                  <a:schemeClr val="tx1"/>
                </a:solidFill>
                <a:effectLst>
                  <a:outerShdw blurRad="38100" dist="25400" dir="5400000" algn="ctr" rotWithShape="0">
                    <a:srgbClr val="6E747A">
                      <a:alpha val="43000"/>
                    </a:srgbClr>
                  </a:outerShdw>
                </a:effectLst>
                <a:latin typeface="Meiryo UI" panose="020B0604030504040204" pitchFamily="50" charset="-128"/>
                <a:ea typeface="Meiryo UI"/>
              </a:rPr>
              <a:t>0.905</a:t>
            </a:r>
            <a:r>
              <a:rPr lang="ja-JP" altLang="en-US" sz="1200" dirty="0" smtClean="0">
                <a:solidFill>
                  <a:srgbClr val="000000"/>
                </a:solidFill>
                <a:latin typeface="Meiryo UI" panose="020B0604030504040204" pitchFamily="50" charset="-128"/>
                <a:ea typeface="Meiryo UI"/>
              </a:rPr>
              <a:t>％</a:t>
            </a:r>
            <a:r>
              <a:rPr lang="ja-JP" altLang="en-US" sz="1200" dirty="0">
                <a:solidFill>
                  <a:srgbClr val="000000"/>
                </a:solidFill>
                <a:latin typeface="Meiryo UI" panose="020B0604030504040204" pitchFamily="50" charset="-128"/>
                <a:ea typeface="Meiryo UI"/>
              </a:rPr>
              <a:t>）で計算しています</a:t>
            </a:r>
            <a:r>
              <a:rPr lang="ja-JP" altLang="en-US" sz="1200" dirty="0" smtClean="0">
                <a:solidFill>
                  <a:srgbClr val="000000"/>
                </a:solidFill>
                <a:latin typeface="Meiryo UI" panose="020B0604030504040204" pitchFamily="50" charset="-128"/>
                <a:ea typeface="Meiryo UI"/>
              </a:rPr>
              <a:t>。</a:t>
            </a:r>
            <a:endParaRPr lang="en-US" altLang="ja-JP" sz="1200" dirty="0" smtClean="0">
              <a:solidFill>
                <a:srgbClr val="000000"/>
              </a:solidFill>
              <a:latin typeface="Meiryo UI" panose="020B0604030504040204" pitchFamily="50" charset="-128"/>
              <a:ea typeface="Meiryo UI"/>
            </a:endParaRPr>
          </a:p>
          <a:p>
            <a:r>
              <a:rPr lang="ja-JP" altLang="en-US" sz="1200" dirty="0" smtClean="0">
                <a:solidFill>
                  <a:srgbClr val="000000"/>
                </a:solidFill>
                <a:latin typeface="Meiryo UI" panose="020B0604030504040204" pitchFamily="50" charset="-128"/>
                <a:ea typeface="Meiryo UI"/>
              </a:rPr>
              <a:t>注）</a:t>
            </a:r>
            <a:r>
              <a:rPr lang="zh-TW" altLang="en-US" sz="1200" dirty="0" smtClean="0">
                <a:solidFill>
                  <a:srgbClr val="000000"/>
                </a:solidFill>
                <a:latin typeface="Meiryo UI" panose="020B0604030504040204" pitchFamily="50" charset="-128"/>
                <a:ea typeface="Meiryo UI"/>
              </a:rPr>
              <a:t>定額返還方式</a:t>
            </a:r>
            <a:r>
              <a:rPr lang="ja-JP" altLang="en-US" sz="1200" dirty="0" smtClean="0">
                <a:solidFill>
                  <a:srgbClr val="000000"/>
                </a:solidFill>
                <a:latin typeface="Meiryo UI" panose="020B0604030504040204" pitchFamily="50" charset="-128"/>
                <a:ea typeface="Meiryo UI"/>
              </a:rPr>
              <a:t>の例（所得等の事情により、返還の救済措置もあります）</a:t>
            </a:r>
            <a:endParaRPr lang="en-US" altLang="ja-JP" sz="1200" dirty="0" smtClean="0">
              <a:solidFill>
                <a:srgbClr val="000000"/>
              </a:solidFill>
              <a:latin typeface="Meiryo UI" panose="020B0604030504040204" pitchFamily="50" charset="-128"/>
              <a:ea typeface="Meiryo UI"/>
            </a:endParaRPr>
          </a:p>
          <a:p>
            <a:r>
              <a:rPr lang="ja-JP" altLang="en-US" sz="1200" dirty="0">
                <a:solidFill>
                  <a:srgbClr val="000000"/>
                </a:solidFill>
                <a:latin typeface="Meiryo UI" panose="020B0604030504040204" pitchFamily="50" charset="-128"/>
                <a:ea typeface="Meiryo UI"/>
              </a:rPr>
              <a:t>　　　図の中の元金</a:t>
            </a:r>
            <a:r>
              <a:rPr lang="ja-JP" altLang="en-US" sz="1200" dirty="0" smtClean="0">
                <a:solidFill>
                  <a:srgbClr val="000000"/>
                </a:solidFill>
                <a:latin typeface="Meiryo UI" panose="020B0604030504040204" pitchFamily="50" charset="-128"/>
                <a:ea typeface="Meiryo UI"/>
              </a:rPr>
              <a:t>と</a:t>
            </a:r>
            <a:r>
              <a:rPr lang="ja-JP" altLang="en-US" sz="1200" dirty="0">
                <a:solidFill>
                  <a:srgbClr val="000000"/>
                </a:solidFill>
                <a:latin typeface="Meiryo UI" panose="020B0604030504040204" pitchFamily="50" charset="-128"/>
                <a:ea typeface="Meiryo UI"/>
              </a:rPr>
              <a:t>利子</a:t>
            </a:r>
            <a:r>
              <a:rPr lang="ja-JP" altLang="en-US" sz="1200" dirty="0" smtClean="0">
                <a:solidFill>
                  <a:srgbClr val="000000"/>
                </a:solidFill>
                <a:latin typeface="Meiryo UI" panose="020B0604030504040204" pitchFamily="50" charset="-128"/>
                <a:ea typeface="Meiryo UI"/>
              </a:rPr>
              <a:t>の</a:t>
            </a:r>
            <a:r>
              <a:rPr lang="ja-JP" altLang="en-US" sz="1200" dirty="0">
                <a:solidFill>
                  <a:srgbClr val="000000"/>
                </a:solidFill>
                <a:latin typeface="Meiryo UI" panose="020B0604030504040204" pitchFamily="50" charset="-128"/>
                <a:ea typeface="Meiryo UI"/>
              </a:rPr>
              <a:t>月平均額はイメージですので、実際の月額の内訳とは異なります。</a:t>
            </a:r>
          </a:p>
        </p:txBody>
      </p:sp>
      <p:sp>
        <p:nvSpPr>
          <p:cNvPr id="37" name="テキスト ボックス 36">
            <a:extLst>
              <a:ext uri="{FF2B5EF4-FFF2-40B4-BE49-F238E27FC236}">
                <a16:creationId xmlns:a16="http://schemas.microsoft.com/office/drawing/2014/main" id="{ECF407C3-7490-4CF1-95DA-D85B8206690C}"/>
              </a:ext>
            </a:extLst>
          </p:cNvPr>
          <p:cNvSpPr txBox="1"/>
          <p:nvPr/>
        </p:nvSpPr>
        <p:spPr>
          <a:xfrm>
            <a:off x="78291" y="2960682"/>
            <a:ext cx="3566526" cy="309519"/>
          </a:xfrm>
          <a:prstGeom prst="rect">
            <a:avLst/>
          </a:prstGeom>
          <a:noFill/>
        </p:spPr>
        <p:txBody>
          <a:bodyPr vert="horz" wrap="square" lIns="77925" tIns="38963" rIns="77925" bIns="38963" rtlCol="0">
            <a:spAutoFit/>
          </a:bodyPr>
          <a:lstStyle/>
          <a:p>
            <a:r>
              <a:rPr lang="ja-JP" altLang="en-US" sz="1500" dirty="0" smtClean="0">
                <a:solidFill>
                  <a:srgbClr val="000000"/>
                </a:solidFill>
                <a:latin typeface="Meiryo UI" panose="020B0604030504040204" pitchFamily="50" charset="-128"/>
                <a:ea typeface="Meiryo UI"/>
              </a:rPr>
              <a:t>○貸与月額 </a:t>
            </a:r>
            <a:r>
              <a:rPr lang="en-US" altLang="ja-JP" sz="1500" dirty="0" smtClean="0">
                <a:solidFill>
                  <a:srgbClr val="000000"/>
                </a:solidFill>
                <a:latin typeface="Meiryo UI" panose="020B0604030504040204" pitchFamily="50" charset="-128"/>
                <a:ea typeface="Meiryo UI"/>
              </a:rPr>
              <a:t>100,000</a:t>
            </a:r>
            <a:r>
              <a:rPr lang="ja-JP" altLang="en-US" sz="1500" dirty="0" smtClean="0">
                <a:solidFill>
                  <a:srgbClr val="000000"/>
                </a:solidFill>
                <a:latin typeface="Meiryo UI" panose="020B0604030504040204" pitchFamily="50" charset="-128"/>
                <a:ea typeface="Meiryo UI"/>
              </a:rPr>
              <a:t>円を選択した場合</a:t>
            </a:r>
            <a:endParaRPr lang="ja-JP" altLang="en-US" sz="1500" dirty="0">
              <a:solidFill>
                <a:srgbClr val="000000"/>
              </a:solidFill>
              <a:latin typeface="Meiryo UI" panose="020B0604030504040204" pitchFamily="50" charset="-128"/>
              <a:ea typeface="Meiryo UI"/>
            </a:endParaRPr>
          </a:p>
        </p:txBody>
      </p:sp>
      <p:sp>
        <p:nvSpPr>
          <p:cNvPr id="39" name="テキスト ボックス 11"/>
          <p:cNvSpPr>
            <a:spLocks noChangeArrowheads="1"/>
          </p:cNvSpPr>
          <p:nvPr/>
        </p:nvSpPr>
        <p:spPr bwMode="auto">
          <a:xfrm>
            <a:off x="78291" y="627534"/>
            <a:ext cx="2664296" cy="410551"/>
          </a:xfrm>
          <a:prstGeom prst="roundRect">
            <a:avLst>
              <a:gd name="adj" fmla="val 16667"/>
            </a:avLst>
          </a:prstGeom>
          <a:solidFill>
            <a:schemeClr val="accent2"/>
          </a:solid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en-US" altLang="ja-JP"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900" b="1" dirty="0" err="1">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貸与総額と返還額</a:t>
            </a:r>
          </a:p>
        </p:txBody>
      </p:sp>
      <p:sp>
        <p:nvSpPr>
          <p:cNvPr id="40" name="四角形吹き出し 39"/>
          <p:cNvSpPr/>
          <p:nvPr/>
        </p:nvSpPr>
        <p:spPr bwMode="auto">
          <a:xfrm>
            <a:off x="4788024" y="634806"/>
            <a:ext cx="2303040" cy="496784"/>
          </a:xfrm>
          <a:prstGeom prst="wedgeRectCallout">
            <a:avLst>
              <a:gd name="adj1" fmla="val -3832"/>
              <a:gd name="adj2" fmla="val 7557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77925" tIns="0" rIns="77925" bIns="38963" numCol="1" rtlCol="0" anchor="ctr" anchorCtr="0" compatLnSpc="1">
            <a:noAutofit/>
          </a:bodyPr>
          <a:lstStyle/>
          <a:p>
            <a:pPr algn="ctr" defTabSz="779252" eaLnBrk="1" hangingPunct="1">
              <a:spcBef>
                <a:spcPts val="0"/>
              </a:spcBef>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多重債務に注意！</a:t>
            </a:r>
            <a:endParaRPr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defTabSz="779252" eaLnBrk="1" hangingPunct="1">
              <a:spcBef>
                <a:spcPts val="0"/>
              </a:spcBef>
            </a:pP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（「ローンの基礎」参照）</a:t>
            </a:r>
          </a:p>
        </p:txBody>
      </p:sp>
      <p:sp>
        <p:nvSpPr>
          <p:cNvPr id="42"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endParaRPr lang="ja-JP" altLang="en-US" sz="28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p:cNvSpPr txBox="1"/>
          <p:nvPr/>
        </p:nvSpPr>
        <p:spPr>
          <a:xfrm>
            <a:off x="135035" y="1524620"/>
            <a:ext cx="6972072" cy="1351891"/>
          </a:xfrm>
          <a:prstGeom prst="rect">
            <a:avLst/>
          </a:prstGeom>
          <a:noFill/>
          <a:ln w="38100">
            <a:solidFill>
              <a:schemeClr val="accent1"/>
            </a:solidFill>
          </a:ln>
        </p:spPr>
        <p:txBody>
          <a:bodyPr wrap="square" rtlCol="0">
            <a:spAutoFit/>
          </a:bodyPr>
          <a:lstStyle/>
          <a:p>
            <a:endParaRPr kumimoji="1" lang="ja-JP" altLang="en-US" dirty="0"/>
          </a:p>
        </p:txBody>
      </p:sp>
      <p:sp>
        <p:nvSpPr>
          <p:cNvPr id="38" name="テキスト ボックス 37"/>
          <p:cNvSpPr txBox="1"/>
          <p:nvPr/>
        </p:nvSpPr>
        <p:spPr>
          <a:xfrm>
            <a:off x="127465" y="2892230"/>
            <a:ext cx="6976537" cy="1351891"/>
          </a:xfrm>
          <a:prstGeom prst="rect">
            <a:avLst/>
          </a:prstGeom>
          <a:noFill/>
          <a:ln w="38100">
            <a:solidFill>
              <a:schemeClr val="accent1"/>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3060372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8" grpId="0" animBg="1"/>
      <p:bldP spid="8" grpId="1" animBg="1"/>
      <p:bldP spid="38" grpId="0" animBg="1"/>
      <p:bldP spid="3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4"/>
          <p:cNvSpPr txBox="1">
            <a:spLocks/>
          </p:cNvSpPr>
          <p:nvPr/>
        </p:nvSpPr>
        <p:spPr bwMode="auto">
          <a:xfrm>
            <a:off x="179512" y="1635646"/>
            <a:ext cx="6707822" cy="1480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710256" rtl="0" eaLnBrk="0" fontAlgn="base" hangingPunct="0">
              <a:spcBef>
                <a:spcPct val="0"/>
              </a:spcBef>
              <a:spcAft>
                <a:spcPct val="0"/>
              </a:spcAft>
              <a:defRPr kumimoji="1" sz="1200" b="1" i="0">
                <a:solidFill>
                  <a:schemeClr val="tx1"/>
                </a:solidFill>
                <a:latin typeface="Meiryo UI" panose="020B0604030504040204" pitchFamily="34" charset="-128"/>
                <a:ea typeface="Meiryo UI" panose="020B0604030504040204" pitchFamily="34" charset="-128"/>
                <a:cs typeface="ＨＧｺﾞｼｯｸE-PRO"/>
              </a:defRPr>
            </a:lvl1pPr>
            <a:lvl2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2pPr>
            <a:lvl3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3pPr>
            <a:lvl4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4pPr>
            <a:lvl5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5pPr>
            <a:lvl6pPr marL="389626"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6pPr>
            <a:lvl7pPr marL="779252"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7pPr>
            <a:lvl8pPr marL="1168878"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8pPr>
            <a:lvl9pPr marL="1558503"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9pPr>
          </a:lstStyle>
          <a:p>
            <a:pPr algn="ctr"/>
            <a:r>
              <a:rPr lang="ja-JP" altLang="en-US" sz="5400" kern="0" dirty="0" smtClean="0">
                <a:latin typeface="Meiryo UI" panose="020B0604030504040204" pitchFamily="50" charset="-128"/>
                <a:ea typeface="Meiryo UI" panose="020B0604030504040204" pitchFamily="50" charset="-128"/>
                <a:cs typeface="Meiryo UI" panose="020B0604030504040204" pitchFamily="50" charset="-128"/>
              </a:rPr>
              <a:t>奨学金</a:t>
            </a:r>
            <a:endParaRPr lang="ja-JP" altLang="en-US" sz="5400"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4"/>
          <p:cNvSpPr txBox="1">
            <a:spLocks/>
          </p:cNvSpPr>
          <p:nvPr/>
        </p:nvSpPr>
        <p:spPr bwMode="auto">
          <a:xfrm>
            <a:off x="198109" y="3363838"/>
            <a:ext cx="6707822" cy="136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lvl1pPr algn="l" defTabSz="710256" rtl="0" eaLnBrk="0" fontAlgn="base" hangingPunct="0">
              <a:spcBef>
                <a:spcPct val="0"/>
              </a:spcBef>
              <a:spcAft>
                <a:spcPct val="0"/>
              </a:spcAft>
              <a:defRPr kumimoji="1" sz="1200" b="1" i="0">
                <a:solidFill>
                  <a:schemeClr val="tx1"/>
                </a:solidFill>
                <a:latin typeface="Meiryo UI" panose="020B0604030504040204" pitchFamily="34" charset="-128"/>
                <a:ea typeface="Meiryo UI" panose="020B0604030504040204" pitchFamily="34" charset="-128"/>
                <a:cs typeface="ＨＧｺﾞｼｯｸE-PRO"/>
              </a:defRPr>
            </a:lvl1pPr>
            <a:lvl2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2pPr>
            <a:lvl3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3pPr>
            <a:lvl4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4pPr>
            <a:lvl5pPr algn="l" defTabSz="710256" rtl="0" eaLnBrk="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cs typeface="ＨＧｺﾞｼｯｸE-PRO"/>
              </a:defRPr>
            </a:lvl5pPr>
            <a:lvl6pPr marL="389626"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6pPr>
            <a:lvl7pPr marL="779252"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7pPr>
            <a:lvl8pPr marL="1168878"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8pPr>
            <a:lvl9pPr marL="1558503" algn="l" defTabSz="710256" rtl="0" fontAlgn="base" hangingPunct="0">
              <a:spcBef>
                <a:spcPct val="0"/>
              </a:spcBef>
              <a:spcAft>
                <a:spcPct val="0"/>
              </a:spcAft>
              <a:defRPr kumimoji="1" sz="2000">
                <a:solidFill>
                  <a:schemeClr val="tx1"/>
                </a:solidFill>
                <a:latin typeface="ＨＧｺﾞｼｯｸE-PRO" pitchFamily="50" charset="-128"/>
                <a:ea typeface="ＨＧｺﾞｼｯｸE-PRO" pitchFamily="50" charset="-128"/>
              </a:defRPr>
            </a:lvl9pPr>
          </a:lstStyle>
          <a:p>
            <a:pPr algn="ctr"/>
            <a:r>
              <a:rPr lang="ja-JP" altLang="en-US" sz="4000" kern="0" dirty="0" smtClean="0">
                <a:latin typeface="Meiryo UI" panose="020B0604030504040204" pitchFamily="50" charset="-128"/>
                <a:ea typeface="Meiryo UI" panose="020B0604030504040204" pitchFamily="50" charset="-128"/>
                <a:cs typeface="Meiryo UI" panose="020B0604030504040204" pitchFamily="50" charset="-128"/>
              </a:rPr>
              <a:t>日本学生支援機構</a:t>
            </a:r>
            <a:endParaRPr lang="en-US" altLang="ja-JP" sz="4000" kern="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4000" kern="0" dirty="0">
                <a:latin typeface="Meiryo UI" panose="020B0604030504040204" pitchFamily="50" charset="-128"/>
                <a:ea typeface="Meiryo UI" panose="020B0604030504040204" pitchFamily="50" charset="-128"/>
                <a:cs typeface="Meiryo UI" panose="020B0604030504040204" pitchFamily="50" charset="-128"/>
              </a:rPr>
              <a:t>（</a:t>
            </a:r>
            <a:r>
              <a:rPr lang="en-US" altLang="ja-JP" sz="4000" kern="0" dirty="0" smtClean="0">
                <a:latin typeface="Meiryo UI" panose="020B0604030504040204" pitchFamily="50" charset="-128"/>
                <a:ea typeface="Meiryo UI" panose="020B0604030504040204" pitchFamily="50" charset="-128"/>
                <a:cs typeface="Meiryo UI" panose="020B0604030504040204" pitchFamily="50" charset="-128"/>
              </a:rPr>
              <a:t>JASSO</a:t>
            </a:r>
            <a:r>
              <a:rPr lang="ja-JP" altLang="en-US" sz="4000" kern="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4000"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72288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7" y="1590537"/>
            <a:ext cx="6298138" cy="339506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テキスト ボックス 11"/>
          <p:cNvSpPr>
            <a:spLocks noChangeArrowheads="1"/>
          </p:cNvSpPr>
          <p:nvPr/>
        </p:nvSpPr>
        <p:spPr bwMode="auto">
          <a:xfrm>
            <a:off x="107504" y="621016"/>
            <a:ext cx="4386949" cy="376499"/>
          </a:xfrm>
          <a:prstGeom prst="roundRect">
            <a:avLst>
              <a:gd name="adj" fmla="val 16667"/>
            </a:avLst>
          </a:prstGeom>
          <a:noFill/>
          <a:ln w="25400">
            <a:solidFill>
              <a:srgbClr val="0000FF"/>
            </a:solid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≪参考≫奨学金貸与・返還シミュレーション</a:t>
            </a:r>
          </a:p>
        </p:txBody>
      </p:sp>
      <p:sp>
        <p:nvSpPr>
          <p:cNvPr id="5" name="テキスト ボックス 4">
            <a:extLst>
              <a:ext uri="{FF2B5EF4-FFF2-40B4-BE49-F238E27FC236}">
                <a16:creationId xmlns:a16="http://schemas.microsoft.com/office/drawing/2014/main" id="{ECF407C3-7490-4CF1-95DA-D85B8206690C}"/>
              </a:ext>
            </a:extLst>
          </p:cNvPr>
          <p:cNvSpPr txBox="1"/>
          <p:nvPr/>
        </p:nvSpPr>
        <p:spPr>
          <a:xfrm>
            <a:off x="135598" y="987409"/>
            <a:ext cx="4796441" cy="601907"/>
          </a:xfrm>
          <a:prstGeom prst="rect">
            <a:avLst/>
          </a:prstGeom>
          <a:noFill/>
        </p:spPr>
        <p:txBody>
          <a:bodyPr vert="horz" wrap="square" lIns="77925" tIns="38963" rIns="77925" bIns="38963" rtlCol="0">
            <a:spAutoFit/>
          </a:bodyPr>
          <a:lstStyle/>
          <a:p>
            <a:r>
              <a:rPr lang="en-US" altLang="ja-JP" sz="1700" dirty="0">
                <a:solidFill>
                  <a:srgbClr val="000000"/>
                </a:solidFill>
                <a:latin typeface="Meiryo UI" panose="020B0604030504040204" pitchFamily="50" charset="-128"/>
                <a:ea typeface="Meiryo UI"/>
              </a:rPr>
              <a:t>JASSO</a:t>
            </a:r>
            <a:r>
              <a:rPr lang="ja-JP" altLang="en-US" sz="1700" dirty="0">
                <a:solidFill>
                  <a:srgbClr val="000000"/>
                </a:solidFill>
                <a:latin typeface="Meiryo UI" panose="020B0604030504040204" pitchFamily="50" charset="-128"/>
                <a:ea typeface="Meiryo UI"/>
              </a:rPr>
              <a:t>ホームページにある貸与額と返還額を試算することができる</a:t>
            </a:r>
            <a:r>
              <a:rPr lang="en-US" altLang="ja-JP" sz="1700" dirty="0">
                <a:solidFill>
                  <a:srgbClr val="000000"/>
                </a:solidFill>
                <a:latin typeface="Meiryo UI" panose="020B0604030504040204" pitchFamily="50" charset="-128"/>
                <a:ea typeface="Meiryo UI"/>
              </a:rPr>
              <a:t>Web</a:t>
            </a:r>
            <a:r>
              <a:rPr lang="ja-JP" altLang="en-US" sz="1700" dirty="0">
                <a:solidFill>
                  <a:srgbClr val="000000"/>
                </a:solidFill>
                <a:latin typeface="Meiryo UI" panose="020B0604030504040204" pitchFamily="50" charset="-128"/>
                <a:ea typeface="Meiryo UI"/>
              </a:rPr>
              <a:t>サイトです。</a:t>
            </a:r>
          </a:p>
        </p:txBody>
      </p:sp>
      <p:sp>
        <p:nvSpPr>
          <p:cNvPr id="7" name="正方形/長方形 6"/>
          <p:cNvSpPr/>
          <p:nvPr/>
        </p:nvSpPr>
        <p:spPr bwMode="auto">
          <a:xfrm>
            <a:off x="5724127" y="1439860"/>
            <a:ext cx="997033" cy="377898"/>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sz="2200" b="1" dirty="0">
                <a:solidFill>
                  <a:schemeClr val="bg1"/>
                </a:solidFill>
                <a:latin typeface="Times New Roman" pitchFamily="18" charset="0"/>
                <a:ea typeface="ＭＳ Ｐゴシック" pitchFamily="50" charset="-128"/>
              </a:rPr>
              <a:t>検索</a:t>
            </a:r>
          </a:p>
        </p:txBody>
      </p:sp>
      <p:sp>
        <p:nvSpPr>
          <p:cNvPr id="6" name="正方形/長方形 5"/>
          <p:cNvSpPr/>
          <p:nvPr/>
        </p:nvSpPr>
        <p:spPr bwMode="auto">
          <a:xfrm>
            <a:off x="2865963" y="1441643"/>
            <a:ext cx="2858164" cy="377898"/>
          </a:xfrm>
          <a:prstGeom prst="rect">
            <a:avLst/>
          </a:prstGeom>
          <a:solidFill>
            <a:schemeClr val="bg1"/>
          </a:solidFill>
          <a:ln w="1905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sz="2200" b="1" dirty="0">
                <a:solidFill>
                  <a:schemeClr val="tx1"/>
                </a:solidFill>
                <a:latin typeface="Times New Roman" pitchFamily="18" charset="0"/>
                <a:ea typeface="ＭＳ Ｐゴシック" pitchFamily="50" charset="-128"/>
              </a:rPr>
              <a:t>返還シミュレーション</a:t>
            </a:r>
          </a:p>
        </p:txBody>
      </p:sp>
      <p:sp>
        <p:nvSpPr>
          <p:cNvPr id="8"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知ってほしい貸与奨学金の制度</a:t>
            </a:r>
            <a:endParaRPr lang="ja-JP" altLang="en-US" sz="2800"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61589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4"/>
          <p:cNvSpPr txBox="1">
            <a:spLocks/>
          </p:cNvSpPr>
          <p:nvPr/>
        </p:nvSpPr>
        <p:spPr bwMode="auto">
          <a:xfrm>
            <a:off x="395536" y="1131590"/>
            <a:ext cx="5778506" cy="67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b"/>
          <a:lstStyle>
            <a:lvl1pPr algn="ctr"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3600" b="1" kern="0" dirty="0" smtClean="0">
                <a:latin typeface="Meiryo UI" panose="020B0604030504040204" pitchFamily="50" charset="-128"/>
                <a:ea typeface="Meiryo UI" panose="020B0604030504040204" pitchFamily="50" charset="-128"/>
                <a:cs typeface="Meiryo UI" panose="020B0604030504040204" pitchFamily="50" charset="-128"/>
              </a:rPr>
              <a:t>この講義の内容</a:t>
            </a:r>
            <a:endParaRPr lang="ja-JP" altLang="en-US" sz="3600" b="1" kern="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タイトル 4"/>
          <p:cNvSpPr txBox="1">
            <a:spLocks/>
          </p:cNvSpPr>
          <p:nvPr/>
        </p:nvSpPr>
        <p:spPr bwMode="auto">
          <a:xfrm>
            <a:off x="0" y="2355726"/>
            <a:ext cx="6803377"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t"/>
          <a:lstStyle>
            <a:lvl1pPr algn="ctr"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lgn="l">
              <a:lnSpc>
                <a:spcPct val="150000"/>
              </a:lnSpc>
              <a:defRPr/>
            </a:pPr>
            <a:r>
              <a:rPr lang="en-US" altLang="ja-JP" sz="3200" b="1" kern="0" dirty="0" smtClean="0">
                <a:latin typeface="Meiryo UI" panose="020B0604030504040204" pitchFamily="50" charset="-128"/>
                <a:ea typeface="Meiryo UI" panose="020B0604030504040204" pitchFamily="50" charset="-128"/>
                <a:cs typeface="Meiryo UI" panose="020B0604030504040204" pitchFamily="50" charset="-128"/>
              </a:rPr>
              <a:t>Ⅰ</a:t>
            </a:r>
            <a:r>
              <a:rPr lang="ja-JP" altLang="en-US" sz="3200" b="1" kern="0" dirty="0">
                <a:latin typeface="Meiryo UI" panose="020B0604030504040204" pitchFamily="50" charset="-128"/>
                <a:ea typeface="Meiryo UI" panose="020B0604030504040204" pitchFamily="50" charset="-128"/>
                <a:cs typeface="Meiryo UI" panose="020B0604030504040204" pitchFamily="50" charset="-128"/>
              </a:rPr>
              <a:t>　奨学金の利用について考えてみよう　 </a:t>
            </a:r>
            <a:endParaRPr lang="en-US" altLang="ja-JP" sz="3200" b="1" kern="0" dirty="0">
              <a:latin typeface="Meiryo UI" panose="020B0604030504040204" pitchFamily="50" charset="-128"/>
              <a:ea typeface="Meiryo UI" panose="020B0604030504040204" pitchFamily="50" charset="-128"/>
              <a:cs typeface="Meiryo UI" panose="020B0604030504040204" pitchFamily="50" charset="-128"/>
            </a:endParaRPr>
          </a:p>
          <a:p>
            <a:pPr algn="l">
              <a:lnSpc>
                <a:spcPct val="150000"/>
              </a:lnSpc>
              <a:defRPr/>
            </a:pPr>
            <a:r>
              <a:rPr lang="en-US" altLang="ja-JP" sz="3200" b="1" kern="0"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sz="3200" b="1" kern="0" dirty="0">
                <a:latin typeface="Meiryo UI" panose="020B0604030504040204" pitchFamily="50" charset="-128"/>
                <a:ea typeface="Meiryo UI" panose="020B0604030504040204" pitchFamily="50" charset="-128"/>
                <a:cs typeface="Meiryo UI" panose="020B0604030504040204" pitchFamily="50" charset="-128"/>
              </a:rPr>
              <a:t>　知ってほしい貸与奨学金の制度</a:t>
            </a:r>
            <a:endParaRPr lang="ja-JP" altLang="en-US" sz="3200" kern="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86158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bwMode="auto">
          <a:xfrm>
            <a:off x="574423" y="1995686"/>
            <a:ext cx="6805889" cy="1008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4000" b="1" kern="0" dirty="0" smtClean="0">
                <a:latin typeface="Meiryo UI" panose="020B0604030504040204" pitchFamily="50" charset="-128"/>
                <a:ea typeface="Meiryo UI" panose="020B0604030504040204" pitchFamily="50" charset="-128"/>
                <a:cs typeface="Meiryo UI" panose="020B0604030504040204" pitchFamily="50" charset="-128"/>
              </a:rPr>
              <a:t>　　 奨学</a:t>
            </a:r>
            <a:r>
              <a:rPr lang="ja-JP" altLang="en-US" sz="4000" b="1" kern="0" dirty="0">
                <a:latin typeface="Meiryo UI" panose="020B0604030504040204" pitchFamily="50" charset="-128"/>
                <a:ea typeface="Meiryo UI" panose="020B0604030504040204" pitchFamily="50" charset="-128"/>
                <a:cs typeface="Meiryo UI" panose="020B0604030504040204" pitchFamily="50" charset="-128"/>
              </a:rPr>
              <a:t>金の利用に</a:t>
            </a:r>
            <a:r>
              <a:rPr lang="ja-JP" altLang="en-US" sz="4000" b="1" kern="0" dirty="0" smtClean="0">
                <a:latin typeface="Meiryo UI" panose="020B0604030504040204" pitchFamily="50" charset="-128"/>
                <a:ea typeface="Meiryo UI" panose="020B0604030504040204" pitchFamily="50" charset="-128"/>
                <a:cs typeface="Meiryo UI" panose="020B0604030504040204" pitchFamily="50" charset="-128"/>
              </a:rPr>
              <a:t>ついて</a:t>
            </a:r>
            <a:endParaRPr lang="en-US" altLang="ja-JP" sz="4000" b="1" kern="0" dirty="0" smtClean="0">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4000" b="1" kern="0" dirty="0">
                <a:latin typeface="Meiryo UI" panose="020B0604030504040204" pitchFamily="50" charset="-128"/>
                <a:ea typeface="Meiryo UI" panose="020B0604030504040204" pitchFamily="50" charset="-128"/>
                <a:cs typeface="Meiryo UI" panose="020B0604030504040204" pitchFamily="50" charset="-128"/>
              </a:rPr>
              <a:t>　</a:t>
            </a:r>
            <a:r>
              <a:rPr lang="ja-JP" altLang="en-US" sz="4000" b="1" kern="0" dirty="0" smtClean="0">
                <a:latin typeface="Meiryo UI" panose="020B0604030504040204" pitchFamily="50" charset="-128"/>
                <a:ea typeface="Meiryo UI" panose="020B0604030504040204" pitchFamily="50" charset="-128"/>
                <a:cs typeface="Meiryo UI" panose="020B0604030504040204" pitchFamily="50" charset="-128"/>
              </a:rPr>
              <a:t>　 考えて</a:t>
            </a:r>
            <a:r>
              <a:rPr lang="ja-JP" altLang="en-US" sz="4000" b="1" kern="0" dirty="0">
                <a:latin typeface="Meiryo UI" panose="020B0604030504040204" pitchFamily="50" charset="-128"/>
                <a:ea typeface="Meiryo UI" panose="020B0604030504040204" pitchFamily="50" charset="-128"/>
                <a:cs typeface="Meiryo UI" panose="020B0604030504040204" pitchFamily="50" charset="-128"/>
              </a:rPr>
              <a:t>みよう</a:t>
            </a:r>
          </a:p>
        </p:txBody>
      </p:sp>
    </p:spTree>
    <p:extLst>
      <p:ext uri="{BB962C8B-B14F-4D97-AF65-F5344CB8AC3E}">
        <p14:creationId xmlns:p14="http://schemas.microsoft.com/office/powerpoint/2010/main" val="23122518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483768" y="531855"/>
            <a:ext cx="4852231" cy="601907"/>
          </a:xfrm>
          <a:prstGeom prst="rect">
            <a:avLst/>
          </a:prstGeom>
          <a:solidFill>
            <a:schemeClr val="bg1"/>
          </a:solidFill>
        </p:spPr>
        <p:txBody>
          <a:bodyPr wrap="square" lIns="77925" tIns="38963" rIns="77925" bIns="38963" rtlCol="0">
            <a:spAutoFit/>
          </a:bodyPr>
          <a:lstStyle/>
          <a:p>
            <a:pPr algn="ctr"/>
            <a:r>
              <a:rPr lang="ja-JP" altLang="en-US"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私立大学にひとり暮らしをして通う場合の</a:t>
            </a:r>
            <a:endParaRPr lang="en-US" altLang="ja-JP"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7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平均的</a:t>
            </a:r>
            <a:r>
              <a:rPr lang="ja-JP" altLang="en-US" sz="17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モデル（年間）　～</a:t>
            </a:r>
          </a:p>
        </p:txBody>
      </p:sp>
      <p:sp>
        <p:nvSpPr>
          <p:cNvPr id="3" name="テキスト ボックス 2"/>
          <p:cNvSpPr>
            <a:spLocks noChangeArrowheads="1"/>
          </p:cNvSpPr>
          <p:nvPr/>
        </p:nvSpPr>
        <p:spPr bwMode="auto">
          <a:xfrm>
            <a:off x="51997" y="627534"/>
            <a:ext cx="2930288" cy="410551"/>
          </a:xfrm>
          <a:prstGeom prst="roundRect">
            <a:avLst>
              <a:gd name="adj" fmla="val 16667"/>
            </a:avLst>
          </a:prstGeom>
          <a:solidFill>
            <a:schemeClr val="accent2"/>
          </a:solid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１．在学中の収支</a:t>
            </a:r>
          </a:p>
        </p:txBody>
      </p:sp>
      <p:sp>
        <p:nvSpPr>
          <p:cNvPr id="5" name="テキスト ボックス 4"/>
          <p:cNvSpPr txBox="1"/>
          <p:nvPr/>
        </p:nvSpPr>
        <p:spPr>
          <a:xfrm>
            <a:off x="1547664" y="4731990"/>
            <a:ext cx="4652825" cy="263353"/>
          </a:xfrm>
          <a:prstGeom prst="rect">
            <a:avLst/>
          </a:prstGeom>
          <a:noFill/>
        </p:spPr>
        <p:txBody>
          <a:bodyPr wrap="square" lIns="77925" tIns="38963" rIns="77925" bIns="38963" rtlCol="0">
            <a:spAutoFit/>
          </a:bodyPr>
          <a:lstStyle/>
          <a:p>
            <a:pPr algn="ctr"/>
            <a:r>
              <a:rPr lang="ja-JP" altLang="en-US" sz="1200" dirty="0">
                <a:solidFill>
                  <a:schemeClr val="tx1"/>
                </a:solidFill>
              </a:rPr>
              <a:t>日本学生支援機構</a:t>
            </a:r>
            <a:r>
              <a:rPr lang="ja-JP" altLang="en-US" sz="1200" dirty="0" smtClean="0">
                <a:solidFill>
                  <a:schemeClr val="tx1"/>
                </a:solidFill>
              </a:rPr>
              <a:t>「令和２年度</a:t>
            </a:r>
            <a:r>
              <a:rPr lang="ja-JP" altLang="en-US" sz="1200" dirty="0">
                <a:solidFill>
                  <a:schemeClr val="tx1"/>
                </a:solidFill>
              </a:rPr>
              <a:t>学生生活調査」をもとに作成</a:t>
            </a:r>
          </a:p>
        </p:txBody>
      </p:sp>
      <p:graphicFrame>
        <p:nvGraphicFramePr>
          <p:cNvPr id="6" name="グラフ 5"/>
          <p:cNvGraphicFramePr>
            <a:graphicFrameLocks/>
          </p:cNvGraphicFramePr>
          <p:nvPr>
            <p:extLst>
              <p:ext uri="{D42A27DB-BD31-4B8C-83A1-F6EECF244321}">
                <p14:modId xmlns:p14="http://schemas.microsoft.com/office/powerpoint/2010/main" val="364955314"/>
              </p:ext>
            </p:extLst>
          </p:nvPr>
        </p:nvGraphicFramePr>
        <p:xfrm>
          <a:off x="-1135553" y="1655920"/>
          <a:ext cx="6315282" cy="3064669"/>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線コネクタ 6"/>
          <p:cNvCxnSpPr/>
          <p:nvPr/>
        </p:nvCxnSpPr>
        <p:spPr>
          <a:xfrm>
            <a:off x="921749" y="4873562"/>
            <a:ext cx="7009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flipV="1">
            <a:off x="1622661" y="4567617"/>
            <a:ext cx="96715" cy="30594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bwMode="auto">
          <a:xfrm>
            <a:off x="179512" y="1109124"/>
            <a:ext cx="3389915" cy="300954"/>
          </a:xfrm>
          <a:prstGeom prst="rect">
            <a:avLst/>
          </a:prstGeom>
          <a:solidFill>
            <a:srgbClr val="0070C0"/>
          </a:solidFill>
          <a:ln w="38100" cap="flat" cmpd="dbl" algn="ctr">
            <a:solidFill>
              <a:srgbClr val="0070C0"/>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sz="1700" dirty="0">
                <a:solidFill>
                  <a:schemeClr val="bg1"/>
                </a:solidFill>
                <a:latin typeface="HGP創英角ｺﾞｼｯｸUB" panose="020B0900000000000000" pitchFamily="50" charset="-128"/>
                <a:ea typeface="HGP創英角ｺﾞｼｯｸUB" panose="020B0900000000000000" pitchFamily="50" charset="-128"/>
              </a:rPr>
              <a:t>支　出</a:t>
            </a:r>
          </a:p>
        </p:txBody>
      </p:sp>
      <p:sp>
        <p:nvSpPr>
          <p:cNvPr id="10" name="テキスト ボックス 9"/>
          <p:cNvSpPr txBox="1"/>
          <p:nvPr/>
        </p:nvSpPr>
        <p:spPr>
          <a:xfrm>
            <a:off x="245980" y="1369244"/>
            <a:ext cx="3256977" cy="448019"/>
          </a:xfrm>
          <a:prstGeom prst="rect">
            <a:avLst/>
          </a:prstGeom>
          <a:noFill/>
        </p:spPr>
        <p:txBody>
          <a:bodyPr wrap="square" lIns="77925" tIns="38963" rIns="77925" bIns="38963" rtlCol="0">
            <a:spAutoFit/>
          </a:bodyPr>
          <a:lstStyle/>
          <a:p>
            <a:pPr algn="ctr"/>
            <a:r>
              <a:rPr lang="en-US" altLang="ja-JP" sz="2400" b="1" dirty="0" smtClean="0">
                <a:solidFill>
                  <a:srgbClr val="0070C0"/>
                </a:solidFill>
              </a:rPr>
              <a:t>2,414,300</a:t>
            </a:r>
            <a:r>
              <a:rPr lang="ja-JP" altLang="en-US" sz="2400" b="1" dirty="0" smtClean="0">
                <a:solidFill>
                  <a:srgbClr val="0070C0"/>
                </a:solidFill>
              </a:rPr>
              <a:t>円</a:t>
            </a:r>
            <a:endParaRPr lang="ja-JP" altLang="en-US" sz="2400" b="1" dirty="0">
              <a:solidFill>
                <a:srgbClr val="0070C0"/>
              </a:solidFill>
            </a:endParaRPr>
          </a:p>
        </p:txBody>
      </p:sp>
      <p:sp>
        <p:nvSpPr>
          <p:cNvPr id="11" name="正方形/長方形 10"/>
          <p:cNvSpPr/>
          <p:nvPr/>
        </p:nvSpPr>
        <p:spPr bwMode="auto">
          <a:xfrm>
            <a:off x="3782681" y="1131590"/>
            <a:ext cx="3256977" cy="300954"/>
          </a:xfrm>
          <a:prstGeom prst="rect">
            <a:avLst/>
          </a:prstGeom>
          <a:solidFill>
            <a:srgbClr val="F27F00"/>
          </a:solidFill>
          <a:ln w="38100" cap="flat" cmpd="dbl" algn="ctr">
            <a:solidFill>
              <a:srgbClr val="F27F00"/>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sz="1700" dirty="0">
                <a:solidFill>
                  <a:schemeClr val="bg1"/>
                </a:solidFill>
                <a:latin typeface="HGP創英角ｺﾞｼｯｸUB" panose="020B0900000000000000" pitchFamily="50" charset="-128"/>
                <a:ea typeface="HGP創英角ｺﾞｼｯｸUB" panose="020B0900000000000000" pitchFamily="50" charset="-128"/>
              </a:rPr>
              <a:t>収　入</a:t>
            </a:r>
          </a:p>
        </p:txBody>
      </p:sp>
      <p:sp>
        <p:nvSpPr>
          <p:cNvPr id="12" name="テキスト ボックス 11"/>
          <p:cNvSpPr txBox="1"/>
          <p:nvPr/>
        </p:nvSpPr>
        <p:spPr>
          <a:xfrm>
            <a:off x="3782681" y="1369244"/>
            <a:ext cx="3256977" cy="448019"/>
          </a:xfrm>
          <a:prstGeom prst="rect">
            <a:avLst/>
          </a:prstGeom>
          <a:noFill/>
        </p:spPr>
        <p:txBody>
          <a:bodyPr wrap="square" lIns="77925" tIns="38963" rIns="77925" bIns="38963" rtlCol="0">
            <a:spAutoFit/>
          </a:bodyPr>
          <a:lstStyle/>
          <a:p>
            <a:pPr algn="ctr"/>
            <a:r>
              <a:rPr lang="en-US" altLang="ja-JP" sz="2400" b="1" dirty="0" smtClean="0">
                <a:solidFill>
                  <a:srgbClr val="F27F00"/>
                </a:solidFill>
              </a:rPr>
              <a:t>2,497,000</a:t>
            </a:r>
            <a:r>
              <a:rPr lang="ja-JP" altLang="en-US" sz="2400" b="1" dirty="0" smtClean="0">
                <a:solidFill>
                  <a:srgbClr val="F27F00"/>
                </a:solidFill>
              </a:rPr>
              <a:t>円</a:t>
            </a:r>
            <a:endParaRPr lang="ja-JP" altLang="en-US" sz="2400" b="1" dirty="0">
              <a:solidFill>
                <a:srgbClr val="F27F00"/>
              </a:solidFill>
            </a:endParaRPr>
          </a:p>
        </p:txBody>
      </p:sp>
      <p:graphicFrame>
        <p:nvGraphicFramePr>
          <p:cNvPr id="13" name="グラフ 12"/>
          <p:cNvGraphicFramePr>
            <a:graphicFrameLocks/>
          </p:cNvGraphicFramePr>
          <p:nvPr>
            <p:extLst>
              <p:ext uri="{D42A27DB-BD31-4B8C-83A1-F6EECF244321}">
                <p14:modId xmlns:p14="http://schemas.microsoft.com/office/powerpoint/2010/main" val="1477320028"/>
              </p:ext>
            </p:extLst>
          </p:nvPr>
        </p:nvGraphicFramePr>
        <p:xfrm>
          <a:off x="2892437" y="1695896"/>
          <a:ext cx="4826977" cy="3036094"/>
        </p:xfrm>
        <a:graphic>
          <a:graphicData uri="http://schemas.openxmlformats.org/drawingml/2006/chart">
            <c:chart xmlns:c="http://schemas.openxmlformats.org/drawingml/2006/chart" xmlns:r="http://schemas.openxmlformats.org/officeDocument/2006/relationships" r:id="rId4"/>
          </a:graphicData>
        </a:graphic>
      </p:graphicFrame>
      <p:sp>
        <p:nvSpPr>
          <p:cNvPr id="14" name="テキスト ボックス 12"/>
          <p:cNvSpPr txBox="1"/>
          <p:nvPr/>
        </p:nvSpPr>
        <p:spPr>
          <a:xfrm>
            <a:off x="4794592" y="3507854"/>
            <a:ext cx="1793632" cy="6072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700" dirty="0">
                <a:solidFill>
                  <a:schemeClr val="tx1"/>
                </a:solidFill>
                <a:latin typeface="HGP創英角ｺﾞｼｯｸUB" panose="020B0900000000000000" pitchFamily="50" charset="-128"/>
                <a:ea typeface="HGP創英角ｺﾞｼｯｸUB" panose="020B0900000000000000" pitchFamily="50" charset="-128"/>
              </a:rPr>
              <a:t>家庭からの給付</a:t>
            </a:r>
            <a:endParaRPr lang="en-US" altLang="ja-JP" sz="1700" dirty="0">
              <a:solidFill>
                <a:schemeClr val="tx1"/>
              </a:solidFill>
              <a:latin typeface="HGP創英角ｺﾞｼｯｸUB" panose="020B0900000000000000" pitchFamily="50" charset="-128"/>
              <a:ea typeface="HGP創英角ｺﾞｼｯｸUB" panose="020B0900000000000000" pitchFamily="50" charset="-128"/>
            </a:endParaRPr>
          </a:p>
          <a:p>
            <a:r>
              <a:rPr lang="en-US" altLang="ja-JP" sz="1700" dirty="0" smtClean="0">
                <a:solidFill>
                  <a:schemeClr val="tx1"/>
                </a:solidFill>
                <a:latin typeface="HGP創英角ｺﾞｼｯｸUB" panose="020B0900000000000000" pitchFamily="50" charset="-128"/>
                <a:ea typeface="HGP創英角ｺﾞｼｯｸUB" panose="020B0900000000000000" pitchFamily="50" charset="-128"/>
              </a:rPr>
              <a:t>1,637,100</a:t>
            </a:r>
            <a:r>
              <a:rPr lang="ja-JP" altLang="en-US" sz="1700" dirty="0" smtClean="0">
                <a:solidFill>
                  <a:schemeClr val="tx1"/>
                </a:solidFill>
                <a:latin typeface="HGP創英角ｺﾞｼｯｸUB" panose="020B0900000000000000" pitchFamily="50" charset="-128"/>
                <a:ea typeface="HGP創英角ｺﾞｼｯｸUB" panose="020B0900000000000000" pitchFamily="50" charset="-128"/>
              </a:rPr>
              <a:t>円</a:t>
            </a:r>
            <a:endParaRPr lang="ja-JP" altLang="en-US" sz="17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5" name="テキスト ボックス 12"/>
          <p:cNvSpPr txBox="1"/>
          <p:nvPr/>
        </p:nvSpPr>
        <p:spPr>
          <a:xfrm>
            <a:off x="3923928" y="2837532"/>
            <a:ext cx="1436586" cy="6072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700" dirty="0">
                <a:solidFill>
                  <a:schemeClr val="tx1"/>
                </a:solidFill>
                <a:latin typeface="HGP創英角ｺﾞｼｯｸUB" panose="020B0900000000000000" pitchFamily="50" charset="-128"/>
                <a:ea typeface="HGP創英角ｺﾞｼｯｸUB" panose="020B0900000000000000" pitchFamily="50" charset="-128"/>
              </a:rPr>
              <a:t>奨学金</a:t>
            </a:r>
            <a:endParaRPr lang="en-US" altLang="ja-JP" sz="1700" dirty="0">
              <a:solidFill>
                <a:schemeClr val="tx1"/>
              </a:solidFill>
              <a:latin typeface="HGP創英角ｺﾞｼｯｸUB" panose="020B0900000000000000" pitchFamily="50" charset="-128"/>
              <a:ea typeface="HGP創英角ｺﾞｼｯｸUB" panose="020B0900000000000000" pitchFamily="50" charset="-128"/>
            </a:endParaRPr>
          </a:p>
          <a:p>
            <a:r>
              <a:rPr lang="en-US" altLang="ja-JP" sz="1700" dirty="0" smtClean="0">
                <a:solidFill>
                  <a:schemeClr val="tx1"/>
                </a:solidFill>
                <a:latin typeface="HGP創英角ｺﾞｼｯｸUB" panose="020B0900000000000000" pitchFamily="50" charset="-128"/>
                <a:ea typeface="HGP創英角ｺﾞｼｯｸUB" panose="020B0900000000000000" pitchFamily="50" charset="-128"/>
              </a:rPr>
              <a:t>464,900</a:t>
            </a:r>
            <a:r>
              <a:rPr lang="ja-JP" altLang="en-US" sz="1700" dirty="0" smtClean="0">
                <a:solidFill>
                  <a:schemeClr val="tx1"/>
                </a:solidFill>
                <a:latin typeface="HGP創英角ｺﾞｼｯｸUB" panose="020B0900000000000000" pitchFamily="50" charset="-128"/>
                <a:ea typeface="HGP創英角ｺﾞｼｯｸUB" panose="020B0900000000000000" pitchFamily="50" charset="-128"/>
              </a:rPr>
              <a:t>円</a:t>
            </a:r>
            <a:endParaRPr lang="ja-JP" altLang="en-US" sz="17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16" name="テキスト ボックス 12"/>
          <p:cNvSpPr txBox="1"/>
          <p:nvPr/>
        </p:nvSpPr>
        <p:spPr>
          <a:xfrm>
            <a:off x="4211960" y="2108547"/>
            <a:ext cx="1436586" cy="6072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500" dirty="0">
                <a:solidFill>
                  <a:schemeClr val="tx1"/>
                </a:solidFill>
                <a:latin typeface="HGP創英角ｺﾞｼｯｸUB" panose="020B0900000000000000" pitchFamily="50" charset="-128"/>
                <a:ea typeface="HGP創英角ｺﾞｼｯｸUB" panose="020B0900000000000000" pitchFamily="50" charset="-128"/>
              </a:rPr>
              <a:t>アルバイト</a:t>
            </a:r>
            <a:endParaRPr lang="en-US" altLang="ja-JP" sz="1500" dirty="0">
              <a:solidFill>
                <a:schemeClr val="tx1"/>
              </a:solidFill>
              <a:latin typeface="HGP創英角ｺﾞｼｯｸUB" panose="020B0900000000000000" pitchFamily="50" charset="-128"/>
              <a:ea typeface="HGP創英角ｺﾞｼｯｸUB" panose="020B0900000000000000" pitchFamily="50" charset="-128"/>
            </a:endParaRPr>
          </a:p>
          <a:p>
            <a:r>
              <a:rPr lang="en-US" altLang="ja-JP" sz="1500" dirty="0" smtClean="0">
                <a:solidFill>
                  <a:schemeClr val="tx1"/>
                </a:solidFill>
                <a:latin typeface="HGP創英角ｺﾞｼｯｸUB" panose="020B0900000000000000" pitchFamily="50" charset="-128"/>
                <a:ea typeface="HGP創英角ｺﾞｼｯｸUB" panose="020B0900000000000000" pitchFamily="50" charset="-128"/>
              </a:rPr>
              <a:t>334,600</a:t>
            </a:r>
            <a:r>
              <a:rPr lang="ja-JP" altLang="en-US" sz="1500" dirty="0" smtClean="0">
                <a:solidFill>
                  <a:schemeClr val="tx1"/>
                </a:solidFill>
                <a:latin typeface="HGP創英角ｺﾞｼｯｸUB" panose="020B0900000000000000" pitchFamily="50" charset="-128"/>
                <a:ea typeface="HGP創英角ｺﾞｼｯｸUB" panose="020B0900000000000000" pitchFamily="50" charset="-128"/>
              </a:rPr>
              <a:t>円</a:t>
            </a:r>
            <a:endParaRPr lang="ja-JP" altLang="en-US" sz="1500" dirty="0">
              <a:solidFill>
                <a:schemeClr val="tx1"/>
              </a:solidFill>
              <a:latin typeface="HGP創英角ｺﾞｼｯｸUB" panose="020B0900000000000000" pitchFamily="50" charset="-128"/>
              <a:ea typeface="HGP創英角ｺﾞｼｯｸUB" panose="020B0900000000000000" pitchFamily="50" charset="-128"/>
            </a:endParaRPr>
          </a:p>
        </p:txBody>
      </p:sp>
      <p:cxnSp>
        <p:nvCxnSpPr>
          <p:cNvPr id="17" name="直線コネクタ 16"/>
          <p:cNvCxnSpPr/>
          <p:nvPr/>
        </p:nvCxnSpPr>
        <p:spPr>
          <a:xfrm>
            <a:off x="5222841" y="1923678"/>
            <a:ext cx="100257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テキスト ボックス 13"/>
          <p:cNvSpPr txBox="1"/>
          <p:nvPr/>
        </p:nvSpPr>
        <p:spPr>
          <a:xfrm>
            <a:off x="24301" y="4558053"/>
            <a:ext cx="1667379" cy="46196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200" dirty="0">
                <a:solidFill>
                  <a:sysClr val="windowText" lastClr="000000"/>
                </a:solidFill>
                <a:latin typeface="HGP創英角ｺﾞｼｯｸUB" panose="020B0900000000000000" pitchFamily="50" charset="-128"/>
                <a:ea typeface="HGP創英角ｺﾞｼｯｸUB" panose="020B0900000000000000" pitchFamily="50" charset="-128"/>
              </a:rPr>
              <a:t>修学費・課外活動費</a:t>
            </a:r>
            <a:endParaRPr lang="en-US" altLang="ja-JP" sz="1200" dirty="0">
              <a:solidFill>
                <a:sysClr val="windowText" lastClr="000000"/>
              </a:solidFill>
              <a:latin typeface="HGP創英角ｺﾞｼｯｸUB" panose="020B0900000000000000" pitchFamily="50" charset="-128"/>
              <a:ea typeface="HGP創英角ｺﾞｼｯｸUB" panose="020B0900000000000000" pitchFamily="50" charset="-128"/>
            </a:endParaRPr>
          </a:p>
          <a:p>
            <a:r>
              <a:rPr lang="en-US" altLang="ja-JP" sz="1200" dirty="0" smtClean="0">
                <a:solidFill>
                  <a:sysClr val="windowText" lastClr="000000"/>
                </a:solidFill>
                <a:latin typeface="HGP創英角ｺﾞｼｯｸUB" panose="020B0900000000000000" pitchFamily="50" charset="-128"/>
                <a:ea typeface="HGP創英角ｺﾞｼｯｸUB" panose="020B0900000000000000" pitchFamily="50" charset="-128"/>
              </a:rPr>
              <a:t>69,000</a:t>
            </a:r>
            <a:r>
              <a:rPr lang="ja-JP" altLang="en-US" sz="1200" dirty="0" smtClean="0">
                <a:solidFill>
                  <a:sysClr val="windowText" lastClr="000000"/>
                </a:solidFill>
                <a:latin typeface="HGP創英角ｺﾞｼｯｸUB" panose="020B0900000000000000" pitchFamily="50" charset="-128"/>
                <a:ea typeface="HGP創英角ｺﾞｼｯｸUB" panose="020B0900000000000000" pitchFamily="50" charset="-128"/>
              </a:rPr>
              <a:t>円</a:t>
            </a:r>
            <a:endParaRPr lang="ja-JP" altLang="en-US" sz="1200" dirty="0">
              <a:solidFill>
                <a:sysClr val="windowText" lastClr="000000"/>
              </a:solidFill>
              <a:latin typeface="HGP創英角ｺﾞｼｯｸUB" panose="020B0900000000000000" pitchFamily="50" charset="-128"/>
              <a:ea typeface="HGP創英角ｺﾞｼｯｸUB" panose="020B0900000000000000" pitchFamily="50" charset="-128"/>
            </a:endParaRPr>
          </a:p>
        </p:txBody>
      </p:sp>
      <p:sp>
        <p:nvSpPr>
          <p:cNvPr id="21" name="テキスト ボックス 13"/>
          <p:cNvSpPr txBox="1"/>
          <p:nvPr/>
        </p:nvSpPr>
        <p:spPr>
          <a:xfrm>
            <a:off x="6265845" y="1609656"/>
            <a:ext cx="1547625" cy="71626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400" b="0" dirty="0" smtClean="0">
                <a:solidFill>
                  <a:sysClr val="windowText" lastClr="000000"/>
                </a:solidFill>
                <a:latin typeface="HGP創英角ｺﾞｼｯｸUB" panose="020B0900000000000000" pitchFamily="50" charset="-128"/>
                <a:ea typeface="HGP創英角ｺﾞｼｯｸUB" panose="020B0900000000000000" pitchFamily="50" charset="-128"/>
              </a:rPr>
              <a:t>定職収入・</a:t>
            </a:r>
            <a:endParaRPr kumimoji="1" lang="en-US" altLang="ja-JP" sz="1400" b="0" dirty="0" smtClean="0">
              <a:solidFill>
                <a:sysClr val="windowText" lastClr="000000"/>
              </a:solidFill>
              <a:latin typeface="HGP創英角ｺﾞｼｯｸUB" panose="020B0900000000000000" pitchFamily="50" charset="-128"/>
              <a:ea typeface="HGP創英角ｺﾞｼｯｸUB" panose="020B0900000000000000" pitchFamily="50" charset="-128"/>
            </a:endParaRPr>
          </a:p>
          <a:p>
            <a:r>
              <a:rPr kumimoji="1" lang="ja-JP" altLang="en-US" sz="1400" b="0" dirty="0" smtClean="0">
                <a:solidFill>
                  <a:sysClr val="windowText" lastClr="000000"/>
                </a:solidFill>
                <a:latin typeface="HGP創英角ｺﾞｼｯｸUB" panose="020B0900000000000000" pitchFamily="50" charset="-128"/>
                <a:ea typeface="HGP創英角ｺﾞｼｯｸUB" panose="020B0900000000000000" pitchFamily="50" charset="-128"/>
              </a:rPr>
              <a:t>その他</a:t>
            </a:r>
            <a:endParaRPr kumimoji="1" lang="en-US" altLang="ja-JP" sz="1400" b="0" dirty="0" smtClean="0">
              <a:solidFill>
                <a:sysClr val="windowText" lastClr="000000"/>
              </a:solidFill>
              <a:latin typeface="HGP創英角ｺﾞｼｯｸUB" panose="020B0900000000000000" pitchFamily="50" charset="-128"/>
              <a:ea typeface="HGP創英角ｺﾞｼｯｸUB" panose="020B0900000000000000" pitchFamily="50" charset="-128"/>
            </a:endParaRPr>
          </a:p>
          <a:p>
            <a:r>
              <a:rPr kumimoji="1" lang="en-US" altLang="ja-JP" sz="1400" b="0" dirty="0" smtClean="0">
                <a:solidFill>
                  <a:sysClr val="windowText" lastClr="000000"/>
                </a:solidFill>
                <a:latin typeface="HGP創英角ｺﾞｼｯｸUB" panose="020B0900000000000000" pitchFamily="50" charset="-128"/>
                <a:ea typeface="HGP創英角ｺﾞｼｯｸUB" panose="020B0900000000000000" pitchFamily="50" charset="-128"/>
              </a:rPr>
              <a:t>60,400</a:t>
            </a:r>
            <a:r>
              <a:rPr kumimoji="1" lang="ja-JP" altLang="en-US" sz="1400" b="0" dirty="0" smtClean="0">
                <a:solidFill>
                  <a:sysClr val="windowText" lastClr="000000"/>
                </a:solidFill>
                <a:latin typeface="HGP創英角ｺﾞｼｯｸUB" panose="020B0900000000000000" pitchFamily="50" charset="-128"/>
                <a:ea typeface="HGP創英角ｺﾞｼｯｸUB" panose="020B0900000000000000" pitchFamily="50" charset="-128"/>
              </a:rPr>
              <a:t>円</a:t>
            </a:r>
            <a:endParaRPr kumimoji="1" lang="ja-JP" altLang="en-US" sz="1400" b="0" dirty="0">
              <a:solidFill>
                <a:sysClr val="windowText" lastClr="000000"/>
              </a:solidFill>
              <a:latin typeface="HGP創英角ｺﾞｼｯｸUB" panose="020B0900000000000000" pitchFamily="50" charset="-128"/>
              <a:ea typeface="HGP創英角ｺﾞｼｯｸUB" panose="020B0900000000000000" pitchFamily="50" charset="-128"/>
            </a:endParaRPr>
          </a:p>
        </p:txBody>
      </p:sp>
      <p:sp>
        <p:nvSpPr>
          <p:cNvPr id="22"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奨学</a:t>
            </a: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金の利用について考えてみよう</a:t>
            </a:r>
          </a:p>
        </p:txBody>
      </p:sp>
    </p:spTree>
    <p:extLst>
      <p:ext uri="{BB962C8B-B14F-4D97-AF65-F5344CB8AC3E}">
        <p14:creationId xmlns:p14="http://schemas.microsoft.com/office/powerpoint/2010/main" val="192681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a:spLocks noChangeArrowheads="1"/>
          </p:cNvSpPr>
          <p:nvPr/>
        </p:nvSpPr>
        <p:spPr bwMode="auto">
          <a:xfrm>
            <a:off x="42088" y="627534"/>
            <a:ext cx="2707842" cy="410551"/>
          </a:xfrm>
          <a:prstGeom prst="roundRect">
            <a:avLst>
              <a:gd name="adj" fmla="val 16667"/>
            </a:avLst>
          </a:prstGeom>
          <a:solidFill>
            <a:schemeClr val="accent2"/>
          </a:solid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en-US" altLang="ja-JP" sz="19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900" b="1" dirty="0" err="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サポートの種類</a:t>
            </a:r>
          </a:p>
        </p:txBody>
      </p:sp>
      <p:graphicFrame>
        <p:nvGraphicFramePr>
          <p:cNvPr id="4" name="表 3"/>
          <p:cNvGraphicFramePr>
            <a:graphicFrameLocks noGrp="1"/>
          </p:cNvGraphicFramePr>
          <p:nvPr>
            <p:extLst>
              <p:ext uri="{D42A27DB-BD31-4B8C-83A1-F6EECF244321}">
                <p14:modId xmlns:p14="http://schemas.microsoft.com/office/powerpoint/2010/main" val="664681708"/>
              </p:ext>
            </p:extLst>
          </p:nvPr>
        </p:nvGraphicFramePr>
        <p:xfrm>
          <a:off x="35496" y="1203814"/>
          <a:ext cx="6774291" cy="3672192"/>
        </p:xfrm>
        <a:graphic>
          <a:graphicData uri="http://schemas.openxmlformats.org/drawingml/2006/table">
            <a:tbl>
              <a:tblPr firstRow="1" firstCol="1" bandRow="1">
                <a:tableStyleId>{21E4AEA4-8DFA-4A89-87EB-49C32662AFE0}</a:tableStyleId>
              </a:tblPr>
              <a:tblGrid>
                <a:gridCol w="2232248">
                  <a:extLst>
                    <a:ext uri="{9D8B030D-6E8A-4147-A177-3AD203B41FA5}">
                      <a16:colId xmlns:a16="http://schemas.microsoft.com/office/drawing/2014/main" val="20000"/>
                    </a:ext>
                  </a:extLst>
                </a:gridCol>
                <a:gridCol w="2157492">
                  <a:extLst>
                    <a:ext uri="{9D8B030D-6E8A-4147-A177-3AD203B41FA5}">
                      <a16:colId xmlns:a16="http://schemas.microsoft.com/office/drawing/2014/main" val="20001"/>
                    </a:ext>
                  </a:extLst>
                </a:gridCol>
                <a:gridCol w="2384551">
                  <a:extLst>
                    <a:ext uri="{9D8B030D-6E8A-4147-A177-3AD203B41FA5}">
                      <a16:colId xmlns:a16="http://schemas.microsoft.com/office/drawing/2014/main" val="20002"/>
                    </a:ext>
                  </a:extLst>
                </a:gridCol>
              </a:tblGrid>
              <a:tr h="480060">
                <a:tc>
                  <a:txBody>
                    <a:bodyPr/>
                    <a:lstStyle/>
                    <a:p>
                      <a:pPr algn="l"/>
                      <a:r>
                        <a:rPr kumimoji="1" lang="ja-JP" altLang="en-US" sz="1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（１）奨学金</a:t>
                      </a:r>
                      <a:endParaRPr kumimoji="1" lang="ja-JP" altLang="en-US" sz="1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solidFill>
                      <a:schemeClr val="bg1">
                        <a:lumMod val="85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・学生・生徒本人に「給付」または「貸与」</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・家計、学力の基準がある場合が多い</a:t>
                      </a:r>
                    </a:p>
                  </a:txBody>
                  <a:tcPr marL="84406" marR="84406" marT="34290" marB="34290">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78130">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実施団体</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特徴</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solidFill>
                      <a:schemeClr val="accent2"/>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給付</a:t>
                      </a:r>
                      <a:r>
                        <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貸与</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solidFill>
                      <a:schemeClr val="accent2"/>
                    </a:solidFill>
                  </a:tcPr>
                </a:tc>
                <a:extLst>
                  <a:ext uri="{0D108BD9-81ED-4DB2-BD59-A6C34878D82A}">
                    <a16:rowId xmlns:a16="http://schemas.microsoft.com/office/drawing/2014/main" val="10001"/>
                  </a:ext>
                </a:extLst>
              </a:tr>
              <a:tr h="429942">
                <a:tc rowSpan="3">
                  <a:txBody>
                    <a:bodyPr/>
                    <a:lstStyle/>
                    <a:p>
                      <a:pPr algn="ct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日本学生支援機構</a:t>
                      </a:r>
                      <a:endPar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rPr>
                        <a:t>JASSO</a:t>
                      </a: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給付奨学金</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給付型</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extLst>
                  <a:ext uri="{0D108BD9-81ED-4DB2-BD59-A6C34878D82A}">
                    <a16:rowId xmlns:a16="http://schemas.microsoft.com/office/drawing/2014/main" val="10002"/>
                  </a:ext>
                </a:extLst>
              </a:tr>
              <a:tr h="486054">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第一種奨学金</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貸与型（無利子）</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extLst>
                  <a:ext uri="{0D108BD9-81ED-4DB2-BD59-A6C34878D82A}">
                    <a16:rowId xmlns:a16="http://schemas.microsoft.com/office/drawing/2014/main" val="10003"/>
                  </a:ext>
                </a:extLst>
              </a:tr>
              <a:tr h="467748">
                <a:tc vMerge="1">
                  <a:txBody>
                    <a:bodyP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第二種奨学金</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貸与型（有利子）</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extLst>
                  <a:ext uri="{0D108BD9-81ED-4DB2-BD59-A6C34878D82A}">
                    <a16:rowId xmlns:a16="http://schemas.microsoft.com/office/drawing/2014/main" val="10004"/>
                  </a:ext>
                </a:extLst>
              </a:tr>
              <a:tr h="459648">
                <a:tc>
                  <a:txBody>
                    <a:bodyPr/>
                    <a:lstStyle/>
                    <a:p>
                      <a:pPr algn="ct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大学・短大・専修学校等</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独自の奨学金制度あり</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給付型が多い</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extLst>
                  <a:ext uri="{0D108BD9-81ED-4DB2-BD59-A6C34878D82A}">
                    <a16:rowId xmlns:a16="http://schemas.microsoft.com/office/drawing/2014/main" val="10005"/>
                  </a:ext>
                </a:extLst>
              </a:tr>
              <a:tr h="525780">
                <a:tc>
                  <a:txBody>
                    <a:bodyPr/>
                    <a:lstStyle/>
                    <a:p>
                      <a:pPr algn="ct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地方公共団体</a:t>
                      </a:r>
                      <a:endParaRPr kumimoji="1"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（都道府県・市区町村）</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他の奨学金との併用を認めていないこともあり</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貸与型が多い</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extLst>
                  <a:ext uri="{0D108BD9-81ED-4DB2-BD59-A6C34878D82A}">
                    <a16:rowId xmlns:a16="http://schemas.microsoft.com/office/drawing/2014/main" val="10006"/>
                  </a:ext>
                </a:extLst>
              </a:tr>
              <a:tr h="525780">
                <a:tc>
                  <a:txBody>
                    <a:bodyPr/>
                    <a:lstStyle/>
                    <a:p>
                      <a:pPr algn="ct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公益財団法人など</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それぞれの理念や目的に合わせ、様々な特色あり</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給付型と貸与型は半々くらい</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extLst>
                  <a:ext uri="{0D108BD9-81ED-4DB2-BD59-A6C34878D82A}">
                    <a16:rowId xmlns:a16="http://schemas.microsoft.com/office/drawing/2014/main" val="10007"/>
                  </a:ext>
                </a:extLst>
              </a:tr>
            </a:tbl>
          </a:graphicData>
        </a:graphic>
      </p:graphicFrame>
      <p:sp>
        <p:nvSpPr>
          <p:cNvPr id="5"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奨学</a:t>
            </a: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金の利用について考えてみよう</a:t>
            </a:r>
          </a:p>
        </p:txBody>
      </p:sp>
      <p:sp>
        <p:nvSpPr>
          <p:cNvPr id="6" name="テキスト ボックス 5"/>
          <p:cNvSpPr txBox="1"/>
          <p:nvPr/>
        </p:nvSpPr>
        <p:spPr>
          <a:xfrm>
            <a:off x="2267744" y="1995686"/>
            <a:ext cx="4536000" cy="468000"/>
          </a:xfrm>
          <a:prstGeom prst="rect">
            <a:avLst/>
          </a:prstGeom>
          <a:noFill/>
          <a:ln w="38100">
            <a:solidFill>
              <a:srgbClr val="FF0000"/>
            </a:solidFill>
          </a:ln>
        </p:spPr>
        <p:txBody>
          <a:bodyPr wrap="square" rtlCol="0">
            <a:spAutoFit/>
          </a:bodyPr>
          <a:lstStyle/>
          <a:p>
            <a:endParaRPr kumimoji="1" lang="ja-JP" altLang="en-US" dirty="0"/>
          </a:p>
        </p:txBody>
      </p:sp>
      <p:sp>
        <p:nvSpPr>
          <p:cNvPr id="7" name="テキスト ボックス 6"/>
          <p:cNvSpPr txBox="1"/>
          <p:nvPr/>
        </p:nvSpPr>
        <p:spPr>
          <a:xfrm>
            <a:off x="2258780" y="2449300"/>
            <a:ext cx="4536000" cy="936000"/>
          </a:xfrm>
          <a:prstGeom prst="rect">
            <a:avLst/>
          </a:prstGeom>
          <a:noFill/>
          <a:ln w="38100">
            <a:solidFill>
              <a:srgbClr val="FF0000"/>
            </a:solidFill>
          </a:ln>
        </p:spPr>
        <p:txBody>
          <a:bodyPr wrap="square" rtlCol="0">
            <a:spAutoFit/>
          </a:bodyPr>
          <a:lstStyle/>
          <a:p>
            <a:endParaRPr kumimoji="1" lang="ja-JP" altLang="en-US" dirty="0"/>
          </a:p>
        </p:txBody>
      </p:sp>
      <p:sp>
        <p:nvSpPr>
          <p:cNvPr id="8" name="テキスト ボックス 7"/>
          <p:cNvSpPr txBox="1"/>
          <p:nvPr/>
        </p:nvSpPr>
        <p:spPr>
          <a:xfrm>
            <a:off x="35496" y="3370914"/>
            <a:ext cx="6759284" cy="1476000"/>
          </a:xfrm>
          <a:prstGeom prst="rect">
            <a:avLst/>
          </a:prstGeom>
          <a:noFill/>
          <a:ln w="38100">
            <a:solidFill>
              <a:srgbClr val="FF0000"/>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19268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xit" presetSubtype="0" fill="hold" grpId="1" nodeType="withEffect">
                                  <p:stCondLst>
                                    <p:cond delay="0"/>
                                  </p:stCondLst>
                                  <p:childTnLst>
                                    <p:animEffect transition="out" filter="fade">
                                      <p:cBhvr>
                                        <p:cTn id="14" dur="500"/>
                                        <p:tgtEl>
                                          <p:spTgt spid="6"/>
                                        </p:tgtEl>
                                      </p:cBhvr>
                                    </p:animEffect>
                                    <p:set>
                                      <p:cBhvr>
                                        <p:cTn id="15" dur="1" fill="hold">
                                          <p:stCondLst>
                                            <p:cond delay="499"/>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xit" presetSubtype="0" fill="hold" grpId="1" nodeType="withEffect">
                                  <p:stCondLst>
                                    <p:cond delay="0"/>
                                  </p:stCondLst>
                                  <p:childTnLst>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8"/>
                                        </p:tgtEl>
                                      </p:cBhvr>
                                    </p:animEffect>
                                    <p:set>
                                      <p:cBhvr>
                                        <p:cTn id="28"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3843481671"/>
              </p:ext>
            </p:extLst>
          </p:nvPr>
        </p:nvGraphicFramePr>
        <p:xfrm>
          <a:off x="107505" y="735546"/>
          <a:ext cx="6768751" cy="3402378"/>
        </p:xfrm>
        <a:graphic>
          <a:graphicData uri="http://schemas.openxmlformats.org/drawingml/2006/table">
            <a:tbl>
              <a:tblPr firstRow="1" firstCol="1" bandRow="1">
                <a:tableStyleId>{21E4AEA4-8DFA-4A89-87EB-49C32662AFE0}</a:tableStyleId>
              </a:tblPr>
              <a:tblGrid>
                <a:gridCol w="1841100">
                  <a:extLst>
                    <a:ext uri="{9D8B030D-6E8A-4147-A177-3AD203B41FA5}">
                      <a16:colId xmlns:a16="http://schemas.microsoft.com/office/drawing/2014/main" val="20000"/>
                    </a:ext>
                  </a:extLst>
                </a:gridCol>
                <a:gridCol w="2436751">
                  <a:extLst>
                    <a:ext uri="{9D8B030D-6E8A-4147-A177-3AD203B41FA5}">
                      <a16:colId xmlns:a16="http://schemas.microsoft.com/office/drawing/2014/main" val="20001"/>
                    </a:ext>
                  </a:extLst>
                </a:gridCol>
                <a:gridCol w="2490900">
                  <a:extLst>
                    <a:ext uri="{9D8B030D-6E8A-4147-A177-3AD203B41FA5}">
                      <a16:colId xmlns:a16="http://schemas.microsoft.com/office/drawing/2014/main" val="20002"/>
                    </a:ext>
                  </a:extLst>
                </a:gridCol>
              </a:tblGrid>
              <a:tr h="626667">
                <a:tc>
                  <a:txBody>
                    <a:bodyPr/>
                    <a:lstStyle/>
                    <a:p>
                      <a:pPr algn="l"/>
                      <a:r>
                        <a:rPr kumimoji="1" lang="ja-JP" altLang="en-US"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（２）教育ローン</a:t>
                      </a:r>
                      <a:endParaRPr kumimoji="1"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solidFill>
                      <a:schemeClr val="bg1">
                        <a:lumMod val="85000"/>
                      </a:schemeClr>
                    </a:solidFill>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・保護者などが国や金融機関から借りる</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・保護者の収入などを基準に審査</a:t>
                      </a:r>
                    </a:p>
                  </a:txBody>
                  <a:tcPr marL="84406" marR="84406" marT="34290" marB="34290" anchor="ctr">
                    <a:solidFill>
                      <a:schemeClr val="bg1">
                        <a:lumMod val="85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363069">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教育ローン</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solidFill>
                      <a:schemeClr val="accent2"/>
                    </a:solidFill>
                  </a:tcPr>
                </a:tc>
                <a:tc>
                  <a:txBody>
                    <a:bodyPr/>
                    <a:lstStyle/>
                    <a:p>
                      <a:pPr algn="ct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貸与奨学金（</a:t>
                      </a:r>
                      <a:r>
                        <a:rPr kumimoji="1" lang="en-US" altLang="ja-JP"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JASSO</a:t>
                      </a:r>
                      <a:r>
                        <a:rPr kumimoji="1" lang="ja-JP" altLang="en-US" sz="1400" b="1"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solidFill>
                      <a:schemeClr val="accent2"/>
                    </a:solidFill>
                  </a:tcPr>
                </a:tc>
                <a:extLst>
                  <a:ext uri="{0D108BD9-81ED-4DB2-BD59-A6C34878D82A}">
                    <a16:rowId xmlns:a16="http://schemas.microsoft.com/office/drawing/2014/main" val="10001"/>
                  </a:ext>
                </a:extLst>
              </a:tr>
              <a:tr h="561243">
                <a:tc>
                  <a:txBody>
                    <a:bodyPr/>
                    <a:lstStyle/>
                    <a:p>
                      <a:pPr algn="ct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誰が借りる？</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保護者など</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学生・生徒本人</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extLst>
                  <a:ext uri="{0D108BD9-81ED-4DB2-BD59-A6C34878D82A}">
                    <a16:rowId xmlns:a16="http://schemas.microsoft.com/office/drawing/2014/main" val="10002"/>
                  </a:ext>
                </a:extLst>
              </a:tr>
              <a:tr h="600020">
                <a:tc>
                  <a:txBody>
                    <a:bodyPr/>
                    <a:lstStyle/>
                    <a:p>
                      <a:pPr algn="ct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基準は？</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保護者の収入が一定額</a:t>
                      </a:r>
                      <a:r>
                        <a:rPr kumimoji="1"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以上</a:t>
                      </a:r>
                      <a:endParaRPr kumimoji="1" lang="ja-JP" altLang="en-US" sz="1500" b="1"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保護者の収入が一定額</a:t>
                      </a:r>
                      <a:r>
                        <a:rPr kumimoji="1"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以下</a:t>
                      </a:r>
                    </a:p>
                  </a:txBody>
                  <a:tcPr marL="84406" marR="84406" marT="34290" marB="34290" anchor="ctr"/>
                </a:tc>
                <a:extLst>
                  <a:ext uri="{0D108BD9-81ED-4DB2-BD59-A6C34878D82A}">
                    <a16:rowId xmlns:a16="http://schemas.microsoft.com/office/drawing/2014/main" val="10003"/>
                  </a:ext>
                </a:extLst>
              </a:tr>
              <a:tr h="565030">
                <a:tc>
                  <a:txBody>
                    <a:bodyPr/>
                    <a:lstStyle/>
                    <a:p>
                      <a:pPr algn="ct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借り方は？</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契約成立次第、一括</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在学中、月々</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extLst>
                  <a:ext uri="{0D108BD9-81ED-4DB2-BD59-A6C34878D82A}">
                    <a16:rowId xmlns:a16="http://schemas.microsoft.com/office/drawing/2014/main" val="10004"/>
                  </a:ext>
                </a:extLst>
              </a:tr>
              <a:tr h="686349">
                <a:tc>
                  <a:txBody>
                    <a:bodyPr/>
                    <a:lstStyle/>
                    <a:p>
                      <a:pPr algn="ctr"/>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利子は付く？</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貸付と同時に利子発生</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tc>
                  <a:txBody>
                    <a:bodyPr/>
                    <a:lstStyle/>
                    <a:p>
                      <a:r>
                        <a:rPr kumimoji="1" lang="ja-JP" altLang="en-US" sz="1500" dirty="0" smtClean="0">
                          <a:latin typeface="Meiryo UI" panose="020B0604030504040204" pitchFamily="50" charset="-128"/>
                          <a:ea typeface="Meiryo UI" panose="020B0604030504040204" pitchFamily="50" charset="-128"/>
                          <a:cs typeface="Meiryo UI" panose="020B0604030504040204" pitchFamily="50" charset="-128"/>
                        </a:rPr>
                        <a:t>無利子と、有利子（在学中は無利子）がある</a:t>
                      </a:r>
                      <a:endParaRPr kumimoji="1" lang="ja-JP" altLang="en-US" sz="1500" dirty="0">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tc>
                <a:extLst>
                  <a:ext uri="{0D108BD9-81ED-4DB2-BD59-A6C34878D82A}">
                    <a16:rowId xmlns:a16="http://schemas.microsoft.com/office/drawing/2014/main" val="10005"/>
                  </a:ext>
                </a:extLst>
              </a:tr>
            </a:tbl>
          </a:graphicData>
        </a:graphic>
      </p:graphicFrame>
      <p:graphicFrame>
        <p:nvGraphicFramePr>
          <p:cNvPr id="4" name="表 3"/>
          <p:cNvGraphicFramePr>
            <a:graphicFrameLocks noGrp="1"/>
          </p:cNvGraphicFramePr>
          <p:nvPr>
            <p:extLst>
              <p:ext uri="{D42A27DB-BD31-4B8C-83A1-F6EECF244321}">
                <p14:modId xmlns:p14="http://schemas.microsoft.com/office/powerpoint/2010/main" val="2860575980"/>
              </p:ext>
            </p:extLst>
          </p:nvPr>
        </p:nvGraphicFramePr>
        <p:xfrm>
          <a:off x="107504" y="4227934"/>
          <a:ext cx="6768752" cy="586740"/>
        </p:xfrm>
        <a:graphic>
          <a:graphicData uri="http://schemas.openxmlformats.org/drawingml/2006/table">
            <a:tbl>
              <a:tblPr firstRow="1" firstCol="1" bandRow="1">
                <a:tableStyleId>{21E4AEA4-8DFA-4A89-87EB-49C32662AFE0}</a:tableStyleId>
              </a:tblPr>
              <a:tblGrid>
                <a:gridCol w="1800200">
                  <a:extLst>
                    <a:ext uri="{9D8B030D-6E8A-4147-A177-3AD203B41FA5}">
                      <a16:colId xmlns:a16="http://schemas.microsoft.com/office/drawing/2014/main" val="20000"/>
                    </a:ext>
                  </a:extLst>
                </a:gridCol>
                <a:gridCol w="4968552">
                  <a:extLst>
                    <a:ext uri="{9D8B030D-6E8A-4147-A177-3AD203B41FA5}">
                      <a16:colId xmlns:a16="http://schemas.microsoft.com/office/drawing/2014/main" val="20001"/>
                    </a:ext>
                  </a:extLst>
                </a:gridCol>
              </a:tblGrid>
              <a:tr h="571500">
                <a:tc>
                  <a:txBody>
                    <a:bodyPr/>
                    <a:lstStyle/>
                    <a:p>
                      <a:pPr algn="l"/>
                      <a:r>
                        <a:rPr kumimoji="1" lang="ja-JP" altLang="en-US"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（３）授業料等　　</a:t>
                      </a:r>
                      <a:endParaRPr kumimoji="1" lang="en-US" altLang="ja-JP"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免除制度</a:t>
                      </a:r>
                      <a:endParaRPr kumimoji="1" lang="ja-JP" altLang="en-US" sz="1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84406" marR="84406" marT="34290" marB="34290" anchor="ctr">
                    <a:solidFill>
                      <a:schemeClr val="bg1">
                        <a:lumMod val="8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・入学金や授業料を払わなくてもいいなど、負担を軽減</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（学校が学費を免除する　等）</a:t>
                      </a:r>
                    </a:p>
                  </a:txBody>
                  <a:tcPr marL="84406" marR="84406" marT="34290" marB="34290" anchor="ctr">
                    <a:solidFill>
                      <a:schemeClr val="bg1">
                        <a:lumMod val="85000"/>
                      </a:schemeClr>
                    </a:solidFill>
                  </a:tcPr>
                </a:tc>
                <a:extLst>
                  <a:ext uri="{0D108BD9-81ED-4DB2-BD59-A6C34878D82A}">
                    <a16:rowId xmlns:a16="http://schemas.microsoft.com/office/drawing/2014/main" val="10000"/>
                  </a:ext>
                </a:extLst>
              </a:tr>
            </a:tbl>
          </a:graphicData>
        </a:graphic>
      </p:graphicFrame>
      <p:sp>
        <p:nvSpPr>
          <p:cNvPr id="5"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奨学</a:t>
            </a: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金の利用について考えてみよう</a:t>
            </a:r>
          </a:p>
        </p:txBody>
      </p:sp>
      <p:sp>
        <p:nvSpPr>
          <p:cNvPr id="7" name="テキスト ボックス 6"/>
          <p:cNvSpPr txBox="1"/>
          <p:nvPr/>
        </p:nvSpPr>
        <p:spPr>
          <a:xfrm>
            <a:off x="126101" y="735546"/>
            <a:ext cx="6759284" cy="3420000"/>
          </a:xfrm>
          <a:prstGeom prst="rect">
            <a:avLst/>
          </a:prstGeom>
          <a:noFill/>
          <a:ln w="38100">
            <a:solidFill>
              <a:srgbClr val="FF0000"/>
            </a:solidFill>
          </a:ln>
        </p:spPr>
        <p:txBody>
          <a:bodyPr wrap="square" rtlCol="0">
            <a:spAutoFit/>
          </a:bodyPr>
          <a:lstStyle/>
          <a:p>
            <a:endParaRPr kumimoji="1" lang="ja-JP" altLang="en-US" dirty="0"/>
          </a:p>
        </p:txBody>
      </p:sp>
      <p:sp>
        <p:nvSpPr>
          <p:cNvPr id="8" name="テキスト ボックス 7"/>
          <p:cNvSpPr txBox="1"/>
          <p:nvPr/>
        </p:nvSpPr>
        <p:spPr>
          <a:xfrm>
            <a:off x="126101" y="4192006"/>
            <a:ext cx="6759284" cy="648000"/>
          </a:xfrm>
          <a:prstGeom prst="rect">
            <a:avLst/>
          </a:prstGeom>
          <a:noFill/>
          <a:ln w="38100">
            <a:solidFill>
              <a:srgbClr val="FF0000"/>
            </a:solidFill>
          </a:ln>
        </p:spPr>
        <p:txBody>
          <a:bodyPr wrap="square" rtlCol="0">
            <a:spAutoFit/>
          </a:bodyPr>
          <a:lstStyle/>
          <a:p>
            <a:endParaRPr kumimoji="1" lang="ja-JP" altLang="en-US" dirty="0"/>
          </a:p>
        </p:txBody>
      </p:sp>
    </p:spTree>
    <p:extLst>
      <p:ext uri="{BB962C8B-B14F-4D97-AF65-F5344CB8AC3E}">
        <p14:creationId xmlns:p14="http://schemas.microsoft.com/office/powerpoint/2010/main" val="192681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1" nodeType="with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グラフ 20"/>
          <p:cNvGraphicFramePr>
            <a:graphicFrameLocks/>
          </p:cNvGraphicFramePr>
          <p:nvPr>
            <p:extLst>
              <p:ext uri="{D42A27DB-BD31-4B8C-83A1-F6EECF244321}">
                <p14:modId xmlns:p14="http://schemas.microsoft.com/office/powerpoint/2010/main" val="2529752226"/>
              </p:ext>
            </p:extLst>
          </p:nvPr>
        </p:nvGraphicFramePr>
        <p:xfrm>
          <a:off x="395536" y="555526"/>
          <a:ext cx="7920826" cy="4485509"/>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a:spLocks noChangeArrowheads="1"/>
          </p:cNvSpPr>
          <p:nvPr/>
        </p:nvSpPr>
        <p:spPr bwMode="auto">
          <a:xfrm>
            <a:off x="123709" y="555526"/>
            <a:ext cx="3656203" cy="410551"/>
          </a:xfrm>
          <a:prstGeom prst="roundRect">
            <a:avLst>
              <a:gd name="adj" fmla="val 16667"/>
            </a:avLst>
          </a:prstGeom>
          <a:solidFill>
            <a:schemeClr val="accent2"/>
          </a:solidFill>
          <a:ln>
            <a:noFill/>
          </a:ln>
          <a:extLst/>
        </p:spPr>
        <p:txBody>
          <a:bodyPr wrap="square" lIns="77925" tIns="38963" rIns="77925" bIns="38963">
            <a:spAutoFit/>
          </a:bodyPr>
          <a:lstStyle>
            <a:lvl1pPr>
              <a:defRPr kumimoji="1" sz="1600">
                <a:solidFill>
                  <a:srgbClr val="339933"/>
                </a:solidFill>
                <a:latin typeface="ＨＧｺﾞｼｯｸE-PRO"/>
                <a:ea typeface="ＨＧｺﾞｼｯｸE-PRO"/>
                <a:cs typeface="ＨＧｺﾞｼｯｸE-PRO"/>
              </a:defRPr>
            </a:lvl1pPr>
            <a:lvl2pPr marL="742950" indent="-285750">
              <a:defRPr kumimoji="1" sz="1600">
                <a:solidFill>
                  <a:srgbClr val="339933"/>
                </a:solidFill>
                <a:latin typeface="ＨＧｺﾞｼｯｸE-PRO"/>
                <a:ea typeface="ＨＧｺﾞｼｯｸE-PRO"/>
                <a:cs typeface="ＨＧｺﾞｼｯｸE-PRO"/>
              </a:defRPr>
            </a:lvl2pPr>
            <a:lvl3pPr marL="1143000" indent="-228600">
              <a:defRPr kumimoji="1" sz="1600">
                <a:solidFill>
                  <a:srgbClr val="339933"/>
                </a:solidFill>
                <a:latin typeface="ＨＧｺﾞｼｯｸE-PRO"/>
                <a:ea typeface="ＨＧｺﾞｼｯｸE-PRO"/>
                <a:cs typeface="ＨＧｺﾞｼｯｸE-PRO"/>
              </a:defRPr>
            </a:lvl3pPr>
            <a:lvl4pPr marL="1600200" indent="-228600">
              <a:defRPr kumimoji="1" sz="1600">
                <a:solidFill>
                  <a:srgbClr val="339933"/>
                </a:solidFill>
                <a:latin typeface="ＨＧｺﾞｼｯｸE-PRO"/>
                <a:ea typeface="ＨＧｺﾞｼｯｸE-PRO"/>
                <a:cs typeface="ＨＧｺﾞｼｯｸE-PRO"/>
              </a:defRPr>
            </a:lvl4pPr>
            <a:lvl5pPr marL="2057400" indent="-228600">
              <a:defRPr kumimoji="1" sz="1600">
                <a:solidFill>
                  <a:srgbClr val="339933"/>
                </a:solidFill>
                <a:latin typeface="ＨＧｺﾞｼｯｸE-PRO"/>
                <a:ea typeface="ＨＧｺﾞｼｯｸE-PRO"/>
                <a:cs typeface="ＨＧｺﾞｼｯｸE-PRO"/>
              </a:defRPr>
            </a:lvl5pPr>
            <a:lvl6pPr marL="25146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6pPr>
            <a:lvl7pPr marL="29718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7pPr>
            <a:lvl8pPr marL="34290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8pPr>
            <a:lvl9pPr marL="3886200" indent="-228600" eaLnBrk="0" fontAlgn="base" hangingPunct="0">
              <a:spcBef>
                <a:spcPct val="0"/>
              </a:spcBef>
              <a:spcAft>
                <a:spcPct val="0"/>
              </a:spcAft>
              <a:defRPr kumimoji="1" sz="1600">
                <a:solidFill>
                  <a:srgbClr val="339933"/>
                </a:solidFill>
                <a:latin typeface="ＨＧｺﾞｼｯｸE-PRO"/>
                <a:ea typeface="ＨＧｺﾞｼｯｸE-PRO"/>
                <a:cs typeface="ＨＧｺﾞｼｯｸE-PRO"/>
              </a:defRPr>
            </a:lvl9pPr>
          </a:lstStyle>
          <a:p>
            <a:pPr algn="ctr"/>
            <a:r>
              <a:rPr lang="en-US" altLang="ja-JP"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900" b="1" dirty="0" err="1"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9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社会人になってからの支出</a:t>
            </a:r>
          </a:p>
        </p:txBody>
      </p:sp>
      <p:sp>
        <p:nvSpPr>
          <p:cNvPr id="5" name="テキスト ボックス 12"/>
          <p:cNvSpPr txBox="1"/>
          <p:nvPr/>
        </p:nvSpPr>
        <p:spPr>
          <a:xfrm>
            <a:off x="4021014" y="1602672"/>
            <a:ext cx="1793632" cy="6072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食料</a:t>
            </a:r>
            <a:endParaRPr lang="en-US" altLang="ja-JP" sz="1600" dirty="0">
              <a:solidFill>
                <a:schemeClr val="tx1"/>
              </a:solidFill>
              <a:latin typeface="HGP創英角ｺﾞｼｯｸUB" panose="020B0900000000000000" pitchFamily="50" charset="-128"/>
              <a:ea typeface="HGP創英角ｺﾞｼｯｸUB" panose="020B0900000000000000" pitchFamily="50" charset="-128"/>
            </a:endParaRPr>
          </a:p>
          <a:p>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35,563</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円</a:t>
            </a:r>
            <a:endParaRPr lang="ja-JP" altLang="en-US" sz="16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6" name="テキスト ボックス 12"/>
          <p:cNvSpPr txBox="1"/>
          <p:nvPr/>
        </p:nvSpPr>
        <p:spPr>
          <a:xfrm>
            <a:off x="4294694" y="3279091"/>
            <a:ext cx="1501442" cy="60721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600" dirty="0" smtClean="0">
                <a:solidFill>
                  <a:schemeClr val="bg1"/>
                </a:solidFill>
                <a:latin typeface="HGP創英角ｺﾞｼｯｸUB" panose="020B0900000000000000" pitchFamily="50" charset="-128"/>
                <a:ea typeface="HGP創英角ｺﾞｼｯｸUB" panose="020B0900000000000000" pitchFamily="50" charset="-128"/>
              </a:rPr>
              <a:t>　住居</a:t>
            </a:r>
            <a:endParaRPr lang="en-US" altLang="ja-JP" sz="1500" dirty="0">
              <a:solidFill>
                <a:schemeClr val="bg1"/>
              </a:solidFill>
              <a:latin typeface="HGP創英角ｺﾞｼｯｸUB" panose="020B0900000000000000" pitchFamily="50" charset="-128"/>
              <a:ea typeface="HGP創英角ｺﾞｼｯｸUB" panose="020B0900000000000000" pitchFamily="50" charset="-128"/>
            </a:endParaRPr>
          </a:p>
          <a:p>
            <a:r>
              <a:rPr lang="en-US" altLang="ja-JP" sz="1500" dirty="0" smtClean="0">
                <a:solidFill>
                  <a:schemeClr val="bg1"/>
                </a:solidFill>
                <a:latin typeface="HGP創英角ｺﾞｼｯｸUB" panose="020B0900000000000000" pitchFamily="50" charset="-128"/>
                <a:ea typeface="HGP創英角ｺﾞｼｯｸUB" panose="020B0900000000000000" pitchFamily="50" charset="-128"/>
              </a:rPr>
              <a:t>37,863</a:t>
            </a:r>
            <a:r>
              <a:rPr lang="ja-JP" altLang="en-US" sz="1500" dirty="0" smtClean="0">
                <a:solidFill>
                  <a:schemeClr val="bg1"/>
                </a:solidFill>
                <a:latin typeface="HGP創英角ｺﾞｼｯｸUB" panose="020B0900000000000000" pitchFamily="50" charset="-128"/>
                <a:ea typeface="HGP創英角ｺﾞｼｯｸUB" panose="020B0900000000000000" pitchFamily="50" charset="-128"/>
              </a:rPr>
              <a:t>円</a:t>
            </a:r>
            <a:endParaRPr lang="ja-JP" altLang="en-US" sz="15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7" name="テキスト ボックス 12"/>
          <p:cNvSpPr txBox="1"/>
          <p:nvPr/>
        </p:nvSpPr>
        <p:spPr>
          <a:xfrm>
            <a:off x="2771800" y="2355726"/>
            <a:ext cx="1683201" cy="129614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700" dirty="0">
                <a:solidFill>
                  <a:schemeClr val="tx1"/>
                </a:solidFill>
                <a:latin typeface="HGP創英角ｺﾞｼｯｸUB" panose="020B0900000000000000" pitchFamily="50" charset="-128"/>
                <a:ea typeface="HGP創英角ｺﾞｼｯｸUB" panose="020B0900000000000000" pitchFamily="50" charset="-128"/>
              </a:rPr>
              <a:t>社会人になってからの支出</a:t>
            </a:r>
            <a:endParaRPr lang="en-US" altLang="ja-JP" sz="17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lang="en-US" altLang="ja-JP" sz="1400" b="1" dirty="0" smtClean="0">
                <a:solidFill>
                  <a:srgbClr val="0000FF"/>
                </a:solidFill>
                <a:latin typeface="HGP創英角ｺﾞｼｯｸUB" panose="020B0900000000000000" pitchFamily="50" charset="-128"/>
                <a:ea typeface="HGP創英角ｺﾞｼｯｸUB" panose="020B0900000000000000" pitchFamily="50" charset="-128"/>
              </a:rPr>
              <a:t>162,938</a:t>
            </a:r>
            <a:r>
              <a:rPr lang="ja-JP" altLang="en-US" sz="1400" b="1" dirty="0" smtClean="0">
                <a:solidFill>
                  <a:srgbClr val="0000FF"/>
                </a:solidFill>
                <a:latin typeface="HGP創英角ｺﾞｼｯｸUB" panose="020B0900000000000000" pitchFamily="50" charset="-128"/>
                <a:ea typeface="HGP創英角ｺﾞｼｯｸUB" panose="020B0900000000000000" pitchFamily="50" charset="-128"/>
              </a:rPr>
              <a:t>円</a:t>
            </a:r>
            <a:endParaRPr lang="en-US" altLang="ja-JP" sz="1400" b="1" dirty="0">
              <a:solidFill>
                <a:srgbClr val="0000FF"/>
              </a:solidFill>
              <a:latin typeface="HGP創英角ｺﾞｼｯｸUB" panose="020B0900000000000000" pitchFamily="50" charset="-128"/>
              <a:ea typeface="HGP創英角ｺﾞｼｯｸUB" panose="020B0900000000000000" pitchFamily="50" charset="-128"/>
            </a:endParaRPr>
          </a:p>
          <a:p>
            <a:pPr algn="ctr"/>
            <a:r>
              <a:rPr lang="ja-JP" altLang="en-US" sz="1400" dirty="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9" name="テキスト ボックス 12"/>
          <p:cNvSpPr txBox="1"/>
          <p:nvPr/>
        </p:nvSpPr>
        <p:spPr>
          <a:xfrm>
            <a:off x="158730" y="1470848"/>
            <a:ext cx="1949405" cy="43204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altLang="ja-JP" sz="2000" b="1" dirty="0">
                <a:solidFill>
                  <a:srgbClr val="FF0000"/>
                </a:solidFill>
                <a:latin typeface="HGP創英角ｺﾞｼｯｸUB" panose="020B0900000000000000" pitchFamily="50" charset="-128"/>
                <a:ea typeface="HGP創英角ｺﾞｼｯｸUB" panose="020B0900000000000000" pitchFamily="50" charset="-128"/>
              </a:rPr>
              <a:t>13,333</a:t>
            </a:r>
            <a:r>
              <a:rPr lang="ja-JP" altLang="en-US" sz="1400" b="1" dirty="0">
                <a:solidFill>
                  <a:srgbClr val="FF0000"/>
                </a:solidFill>
                <a:latin typeface="HGP創英角ｺﾞｼｯｸUB" panose="020B0900000000000000" pitchFamily="50" charset="-128"/>
                <a:ea typeface="HGP創英角ｺﾞｼｯｸUB" panose="020B0900000000000000" pitchFamily="50" charset="-128"/>
              </a:rPr>
              <a:t>円</a:t>
            </a:r>
            <a:r>
              <a:rPr lang="ja-JP" altLang="en-US" sz="1400" dirty="0">
                <a:solidFill>
                  <a:srgbClr val="FF0000"/>
                </a:solidFill>
                <a:latin typeface="HGP創英角ｺﾞｼｯｸUB" panose="020B0900000000000000" pitchFamily="50" charset="-128"/>
                <a:ea typeface="HGP創英角ｺﾞｼｯｸUB" panose="020B0900000000000000" pitchFamily="50" charset="-128"/>
              </a:rPr>
              <a:t>（★）</a:t>
            </a:r>
            <a:endParaRPr lang="en-US" altLang="ja-JP" sz="1400" dirty="0">
              <a:solidFill>
                <a:srgbClr val="FF0000"/>
              </a:solidFill>
              <a:latin typeface="HGP創英角ｺﾞｼｯｸUB" panose="020B0900000000000000" pitchFamily="50" charset="-128"/>
              <a:ea typeface="HGP創英角ｺﾞｼｯｸUB" panose="020B0900000000000000" pitchFamily="50" charset="-128"/>
            </a:endParaRPr>
          </a:p>
        </p:txBody>
      </p:sp>
      <p:sp>
        <p:nvSpPr>
          <p:cNvPr id="16" name="テキスト ボックス 15"/>
          <p:cNvSpPr txBox="1"/>
          <p:nvPr/>
        </p:nvSpPr>
        <p:spPr>
          <a:xfrm>
            <a:off x="5491831" y="2371079"/>
            <a:ext cx="1528441" cy="1125127"/>
          </a:xfrm>
          <a:prstGeom prst="rect">
            <a:avLst/>
          </a:prstGeom>
          <a:noFill/>
        </p:spPr>
        <p:txBody>
          <a:bodyPr wrap="square" lIns="77925" tIns="38963" rIns="77925" bIns="38963" rtlCol="0">
            <a:spAutoFit/>
          </a:bodyPr>
          <a:lstStyle/>
          <a:p>
            <a:r>
              <a:rPr lang="ja-JP" altLang="en-US"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a:t>
            </a:r>
            <a:r>
              <a:rPr lang="en-US" altLang="ja-JP"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35</a:t>
            </a:r>
            <a:r>
              <a:rPr lang="ja-JP" altLang="en-US"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歳未満の</a:t>
            </a:r>
            <a:endParaRPr lang="en-US" altLang="ja-JP"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en-US" altLang="ja-JP" sz="17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a:t>
            </a:r>
            <a:r>
              <a:rPr lang="ja-JP" altLang="en-US"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単身世帯</a:t>
            </a:r>
            <a:endParaRPr lang="en-US" altLang="ja-JP"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ja-JP" altLang="en-US" sz="17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a:t>
            </a:r>
            <a:r>
              <a:rPr lang="ja-JP" altLang="en-US"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（毎月の</a:t>
            </a:r>
            <a:r>
              <a:rPr lang="ja-JP" altLang="en-US" sz="1700" u="heavy" dirty="0" smtClean="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支出</a:t>
            </a:r>
            <a:endParaRPr lang="en-US" altLang="ja-JP"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en-US" altLang="ja-JP" sz="1700"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a:t>
            </a:r>
            <a:r>
              <a:rPr lang="ja-JP" altLang="en-US" sz="1700" dirty="0" smtClean="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の</a:t>
            </a:r>
            <a:r>
              <a:rPr lang="ja-JP" altLang="en-US" sz="1700" u="heavy" dirty="0" smtClean="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平均</a:t>
            </a:r>
            <a:r>
              <a:rPr lang="ja-JP" altLang="en-US" sz="1700" u="heavy"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額）</a:t>
            </a:r>
            <a:endParaRPr lang="ja-JP" altLang="en-US" sz="1700" u="heavy" dirty="0">
              <a:uFill>
                <a:solidFill>
                  <a:schemeClr val="tx1"/>
                </a:solidFill>
              </a:uFill>
            </a:endParaRPr>
          </a:p>
        </p:txBody>
      </p:sp>
      <p:cxnSp>
        <p:nvCxnSpPr>
          <p:cNvPr id="18" name="直線矢印コネクタ 17"/>
          <p:cNvCxnSpPr/>
          <p:nvPr/>
        </p:nvCxnSpPr>
        <p:spPr bwMode="auto">
          <a:xfrm flipH="1">
            <a:off x="3808630" y="2870942"/>
            <a:ext cx="1855428" cy="578365"/>
          </a:xfrm>
          <a:prstGeom prst="straightConnector1">
            <a:avLst/>
          </a:prstGeom>
          <a:noFill/>
          <a:ln w="38100" cap="flat" cmpd="dbl" algn="ctr">
            <a:solidFill>
              <a:schemeClr val="tx1"/>
            </a:solidFill>
            <a:prstDash val="solid"/>
            <a:round/>
            <a:headEnd type="none" w="med" len="med"/>
            <a:tailEnd type="arrow"/>
          </a:ln>
          <a:effectLst/>
        </p:spPr>
      </p:cxnSp>
      <p:pic>
        <p:nvPicPr>
          <p:cNvPr id="1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6684" y="616183"/>
            <a:ext cx="771300" cy="1812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683568" y="4805972"/>
            <a:ext cx="5640175" cy="247964"/>
          </a:xfrm>
          <a:prstGeom prst="rect">
            <a:avLst/>
          </a:prstGeom>
          <a:noFill/>
        </p:spPr>
        <p:txBody>
          <a:bodyPr wrap="square" lIns="77925" tIns="38963" rIns="77925" bIns="38963" rtlCol="0">
            <a:spAutoFit/>
          </a:bodyPr>
          <a:lstStyle/>
          <a:p>
            <a:pPr algn="ctr"/>
            <a:r>
              <a:rPr lang="ja-JP" altLang="en-US" sz="1100" dirty="0" smtClean="0">
                <a:solidFill>
                  <a:schemeClr val="tx1"/>
                </a:solidFill>
              </a:rPr>
              <a:t>（出所）総務省統計局「家計調査」（</a:t>
            </a:r>
            <a:r>
              <a:rPr lang="en-US" altLang="ja-JP" sz="1100" dirty="0" smtClean="0">
                <a:solidFill>
                  <a:schemeClr val="tx1"/>
                </a:solidFill>
              </a:rPr>
              <a:t>2020</a:t>
            </a:r>
            <a:r>
              <a:rPr lang="ja-JP" altLang="en-US" sz="1100" dirty="0" smtClean="0">
                <a:solidFill>
                  <a:schemeClr val="tx1"/>
                </a:solidFill>
              </a:rPr>
              <a:t>年</a:t>
            </a:r>
            <a:r>
              <a:rPr lang="ja-JP" altLang="en-US" sz="1100" dirty="0">
                <a:solidFill>
                  <a:schemeClr val="tx1"/>
                </a:solidFill>
              </a:rPr>
              <a:t>）をもと</a:t>
            </a:r>
            <a:r>
              <a:rPr lang="ja-JP" altLang="en-US" sz="1100" dirty="0" smtClean="0">
                <a:solidFill>
                  <a:schemeClr val="tx1"/>
                </a:solidFill>
              </a:rPr>
              <a:t>に作成</a:t>
            </a:r>
            <a:endParaRPr lang="ja-JP" altLang="en-US" sz="1100" dirty="0">
              <a:solidFill>
                <a:schemeClr val="tx1"/>
              </a:solidFill>
            </a:endParaRPr>
          </a:p>
        </p:txBody>
      </p:sp>
      <p:sp>
        <p:nvSpPr>
          <p:cNvPr id="29"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奨学</a:t>
            </a: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金の利用について考えてみよう</a:t>
            </a:r>
          </a:p>
        </p:txBody>
      </p:sp>
      <p:sp>
        <p:nvSpPr>
          <p:cNvPr id="15" name="テキスト ボックス 14"/>
          <p:cNvSpPr txBox="1"/>
          <p:nvPr/>
        </p:nvSpPr>
        <p:spPr>
          <a:xfrm>
            <a:off x="44026" y="1878671"/>
            <a:ext cx="2223718" cy="1125127"/>
          </a:xfrm>
          <a:prstGeom prst="rect">
            <a:avLst/>
          </a:prstGeom>
          <a:noFill/>
        </p:spPr>
        <p:txBody>
          <a:bodyPr wrap="square" lIns="77925" tIns="38963" rIns="77925" bIns="38963" rtlCol="0">
            <a:spAutoFit/>
          </a:bodyPr>
          <a:lstStyle/>
          <a:p>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★第一種奨学金を</a:t>
            </a:r>
            <a:endParaRPr lang="en-US" altLang="ja-JP" sz="1700" dirty="0">
              <a:solidFill>
                <a:srgbClr val="FF0000"/>
              </a:solidFill>
              <a:latin typeface="HGP創英角ｺﾞｼｯｸUB" panose="020B0900000000000000" pitchFamily="50" charset="-128"/>
              <a:ea typeface="HGP創英角ｺﾞｼｯｸUB" panose="020B0900000000000000" pitchFamily="50" charset="-128"/>
            </a:endParaRPr>
          </a:p>
          <a:p>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　 月</a:t>
            </a:r>
            <a:r>
              <a:rPr lang="en-US" altLang="ja-JP" sz="1700" dirty="0">
                <a:solidFill>
                  <a:srgbClr val="FF0000"/>
                </a:solidFill>
                <a:latin typeface="HGP創英角ｺﾞｼｯｸUB" panose="020B0900000000000000" pitchFamily="50" charset="-128"/>
                <a:ea typeface="HGP創英角ｺﾞｼｯｸUB" panose="020B0900000000000000" pitchFamily="50" charset="-128"/>
              </a:rPr>
              <a:t>50,000</a:t>
            </a:r>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円、</a:t>
            </a:r>
            <a:endParaRPr lang="en-US" altLang="ja-JP" sz="1700" dirty="0">
              <a:solidFill>
                <a:srgbClr val="FF0000"/>
              </a:solidFill>
              <a:latin typeface="HGP創英角ｺﾞｼｯｸUB" panose="020B0900000000000000" pitchFamily="50" charset="-128"/>
              <a:ea typeface="HGP創英角ｺﾞｼｯｸUB" panose="020B0900000000000000" pitchFamily="50" charset="-128"/>
            </a:endParaRPr>
          </a:p>
          <a:p>
            <a:r>
              <a:rPr lang="en-US" altLang="ja-JP" sz="1700" dirty="0">
                <a:solidFill>
                  <a:srgbClr val="FF0000"/>
                </a:solidFill>
                <a:latin typeface="HGP創英角ｺﾞｼｯｸUB" panose="020B0900000000000000" pitchFamily="50" charset="-128"/>
                <a:ea typeface="HGP創英角ｺﾞｼｯｸUB" panose="020B0900000000000000" pitchFamily="50" charset="-128"/>
              </a:rPr>
              <a:t>   4</a:t>
            </a:r>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年間利用した</a:t>
            </a:r>
            <a:endParaRPr lang="en-US" altLang="ja-JP" sz="1700" dirty="0">
              <a:solidFill>
                <a:srgbClr val="FF0000"/>
              </a:solidFill>
              <a:latin typeface="HGP創英角ｺﾞｼｯｸUB" panose="020B0900000000000000" pitchFamily="50" charset="-128"/>
              <a:ea typeface="HGP創英角ｺﾞｼｯｸUB" panose="020B0900000000000000" pitchFamily="50" charset="-128"/>
            </a:endParaRPr>
          </a:p>
          <a:p>
            <a:r>
              <a:rPr lang="en-US" altLang="ja-JP" sz="1700" dirty="0">
                <a:solidFill>
                  <a:srgbClr val="FF0000"/>
                </a:solidFill>
                <a:latin typeface="HGP創英角ｺﾞｼｯｸUB" panose="020B0900000000000000" pitchFamily="50" charset="-128"/>
                <a:ea typeface="HGP創英角ｺﾞｼｯｸUB" panose="020B0900000000000000" pitchFamily="50" charset="-128"/>
              </a:rPr>
              <a:t>   </a:t>
            </a:r>
            <a:r>
              <a:rPr lang="ja-JP" altLang="en-US" sz="1700" dirty="0">
                <a:solidFill>
                  <a:srgbClr val="FF0000"/>
                </a:solidFill>
                <a:latin typeface="HGP創英角ｺﾞｼｯｸUB" panose="020B0900000000000000" pitchFamily="50" charset="-128"/>
                <a:ea typeface="HGP創英角ｺﾞｼｯｸUB" panose="020B0900000000000000" pitchFamily="50" charset="-128"/>
              </a:rPr>
              <a:t>場合</a:t>
            </a:r>
            <a:endParaRPr lang="ja-JP" altLang="en-US" sz="1700" dirty="0">
              <a:solidFill>
                <a:srgbClr val="FF0000"/>
              </a:solidFill>
            </a:endParaRPr>
          </a:p>
        </p:txBody>
      </p:sp>
      <p:sp>
        <p:nvSpPr>
          <p:cNvPr id="22" name="テキスト ボックス 12"/>
          <p:cNvSpPr txBox="1"/>
          <p:nvPr/>
        </p:nvSpPr>
        <p:spPr>
          <a:xfrm>
            <a:off x="1603123" y="2317839"/>
            <a:ext cx="1292348" cy="8435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lIns="77925" tIns="38963" rIns="77925" bIns="38963"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600" dirty="0">
                <a:solidFill>
                  <a:schemeClr val="tx1"/>
                </a:solidFill>
                <a:latin typeface="HGP創英角ｺﾞｼｯｸUB" panose="020B0900000000000000" pitchFamily="50" charset="-128"/>
                <a:ea typeface="HGP創英角ｺﾞｼｯｸUB" panose="020B0900000000000000" pitchFamily="50" charset="-128"/>
              </a:rPr>
              <a:t>その他</a:t>
            </a:r>
            <a:endParaRPr lang="en-US" altLang="ja-JP" sz="1600" dirty="0">
              <a:solidFill>
                <a:schemeClr val="tx1"/>
              </a:solidFill>
              <a:latin typeface="HGP創英角ｺﾞｼｯｸUB" panose="020B0900000000000000" pitchFamily="50" charset="-128"/>
              <a:ea typeface="HGP創英角ｺﾞｼｯｸUB" panose="020B0900000000000000" pitchFamily="50" charset="-128"/>
            </a:endParaRPr>
          </a:p>
          <a:p>
            <a:pPr algn="ctr"/>
            <a:r>
              <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rPr>
              <a:t>39,055</a:t>
            </a:r>
            <a:r>
              <a:rPr lang="ja-JP" altLang="en-US" sz="1600" dirty="0" smtClean="0">
                <a:solidFill>
                  <a:schemeClr val="tx1"/>
                </a:solidFill>
                <a:latin typeface="HGP創英角ｺﾞｼｯｸUB" panose="020B0900000000000000" pitchFamily="50" charset="-128"/>
                <a:ea typeface="HGP創英角ｺﾞｼｯｸUB" panose="020B0900000000000000" pitchFamily="50" charset="-128"/>
              </a:rPr>
              <a:t>円</a:t>
            </a:r>
            <a:endParaRPr lang="en-US" altLang="ja-JP" sz="160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lang="ja-JP" altLang="en-US" sz="1400" dirty="0" smtClean="0">
                <a:solidFill>
                  <a:schemeClr val="tx1"/>
                </a:solidFill>
                <a:latin typeface="HGP創英角ｺﾞｼｯｸUB" panose="020B0900000000000000" pitchFamily="50" charset="-128"/>
                <a:ea typeface="HGP創英角ｺﾞｼｯｸUB" panose="020B0900000000000000" pitchFamily="50" charset="-128"/>
              </a:rPr>
              <a:t>（◆）</a:t>
            </a:r>
            <a:endParaRPr lang="en-US" altLang="ja-JP" sz="140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4" name="テキスト ボックス 12"/>
          <p:cNvSpPr txBox="1"/>
          <p:nvPr/>
        </p:nvSpPr>
        <p:spPr>
          <a:xfrm>
            <a:off x="2915789" y="4060285"/>
            <a:ext cx="1440160" cy="60720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交通・通信</a:t>
            </a:r>
            <a:endParaRPr kumimoji="1" lang="en-US" altLang="ja-JP" sz="1600" b="0" dirty="0" smtClean="0">
              <a:solidFill>
                <a:schemeClr val="tx1"/>
              </a:solidFill>
              <a:latin typeface="HGP創英角ｺﾞｼｯｸUB" panose="020B0900000000000000" pitchFamily="50" charset="-128"/>
              <a:ea typeface="HGP創英角ｺﾞｼｯｸUB" panose="020B0900000000000000" pitchFamily="50" charset="-128"/>
            </a:endParaRPr>
          </a:p>
          <a:p>
            <a:pPr algn="ctr"/>
            <a:r>
              <a:rPr kumimoji="1" lang="en-US" altLang="ja-JP" sz="1600" b="0" dirty="0" smtClean="0">
                <a:solidFill>
                  <a:schemeClr val="tx1"/>
                </a:solidFill>
                <a:latin typeface="HGP創英角ｺﾞｼｯｸUB" panose="020B0900000000000000" pitchFamily="50" charset="-128"/>
                <a:ea typeface="HGP創英角ｺﾞｼｯｸUB" panose="020B0900000000000000" pitchFamily="50" charset="-128"/>
              </a:rPr>
              <a:t>18,769</a:t>
            </a:r>
            <a:r>
              <a:rPr kumimoji="1" lang="ja-JP" altLang="en-US" sz="1600" b="0" dirty="0" smtClean="0">
                <a:solidFill>
                  <a:schemeClr val="tx1"/>
                </a:solidFill>
                <a:latin typeface="HGP創英角ｺﾞｼｯｸUB" panose="020B0900000000000000" pitchFamily="50" charset="-128"/>
                <a:ea typeface="HGP創英角ｺﾞｼｯｸUB" panose="020B0900000000000000" pitchFamily="50" charset="-128"/>
              </a:rPr>
              <a:t>円</a:t>
            </a:r>
            <a:endParaRPr kumimoji="1" lang="ja-JP" altLang="en-US" sz="1600" b="0" dirty="0">
              <a:solidFill>
                <a:schemeClr val="tx1"/>
              </a:solidFill>
              <a:latin typeface="HGP創英角ｺﾞｼｯｸUB" panose="020B0900000000000000" pitchFamily="50" charset="-128"/>
              <a:ea typeface="HGP創英角ｺﾞｼｯｸUB" panose="020B0900000000000000" pitchFamily="50" charset="-128"/>
            </a:endParaRPr>
          </a:p>
        </p:txBody>
      </p:sp>
      <p:sp>
        <p:nvSpPr>
          <p:cNvPr id="25" name="正方形/長方形 24"/>
          <p:cNvSpPr/>
          <p:nvPr/>
        </p:nvSpPr>
        <p:spPr bwMode="auto">
          <a:xfrm>
            <a:off x="107504" y="1131590"/>
            <a:ext cx="2173046" cy="353943"/>
          </a:xfrm>
          <a:prstGeom prst="rect">
            <a:avLst/>
          </a:prstGeom>
          <a:solidFill>
            <a:schemeClr val="accent1">
              <a:lumMod val="40000"/>
              <a:lumOff val="60000"/>
            </a:schemeClr>
          </a:solidFill>
          <a:ln>
            <a:solidFill>
              <a:srgbClr val="FF000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0" rIns="91440" bIns="45720" numCol="1" anchor="ctr" anchorCtr="0" compatLnSpc="1">
            <a:prstTxWarp prst="textNoShape">
              <a:avLst/>
            </a:prstTxWarp>
            <a:sp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ja-JP" altLang="en-US" sz="2000" dirty="0" smtClean="0">
                <a:solidFill>
                  <a:schemeClr val="tx1"/>
                </a:solidFill>
                <a:latin typeface="HGP創英角ｺﾞｼｯｸUB" panose="020B0900000000000000" pitchFamily="50" charset="-128"/>
                <a:ea typeface="HGP創英角ｺﾞｼｯｸUB" panose="020B0900000000000000" pitchFamily="50" charset="-128"/>
              </a:rPr>
              <a:t>奨学金の返還金</a:t>
            </a:r>
            <a:endParaRPr lang="ja-JP" sz="2000" dirty="0">
              <a:solidFill>
                <a:schemeClr val="tx1"/>
              </a:solidFill>
              <a:latin typeface="HGP創英角ｺﾞｼｯｸUB" panose="020B0900000000000000" pitchFamily="50" charset="-128"/>
              <a:ea typeface="HGP創英角ｺﾞｼｯｸUB" panose="020B0900000000000000" pitchFamily="50" charset="-128"/>
            </a:endParaRPr>
          </a:p>
        </p:txBody>
      </p:sp>
      <p:cxnSp>
        <p:nvCxnSpPr>
          <p:cNvPr id="26" name="直線コネクタ 25"/>
          <p:cNvCxnSpPr>
            <a:stCxn id="25" idx="3"/>
          </p:cNvCxnSpPr>
          <p:nvPr/>
        </p:nvCxnSpPr>
        <p:spPr bwMode="auto">
          <a:xfrm>
            <a:off x="2280550" y="1308562"/>
            <a:ext cx="974376" cy="27533"/>
          </a:xfrm>
          <a:prstGeom prst="line">
            <a:avLst/>
          </a:prstGeom>
          <a:ln w="25400">
            <a:solidFill>
              <a:schemeClr val="tx1"/>
            </a:solidFill>
            <a:headEnd type="none" w="med" len="med"/>
            <a:tailEnd type="none" w="med" len="med"/>
          </a:ln>
        </p:spPr>
        <p:style>
          <a:lnRef idx="3">
            <a:schemeClr val="accent1"/>
          </a:lnRef>
          <a:fillRef idx="0">
            <a:schemeClr val="accent1"/>
          </a:fillRef>
          <a:effectRef idx="2">
            <a:schemeClr val="accent1"/>
          </a:effectRef>
          <a:fontRef idx="minor">
            <a:schemeClr val="tx1"/>
          </a:fontRef>
        </p:style>
      </p:cxnSp>
      <p:cxnSp>
        <p:nvCxnSpPr>
          <p:cNvPr id="31" name="直線矢印コネクタ 30"/>
          <p:cNvCxnSpPr>
            <a:stCxn id="34" idx="0"/>
          </p:cNvCxnSpPr>
          <p:nvPr/>
        </p:nvCxnSpPr>
        <p:spPr bwMode="auto">
          <a:xfrm flipV="1">
            <a:off x="1118184" y="2999292"/>
            <a:ext cx="960518" cy="528544"/>
          </a:xfrm>
          <a:prstGeom prst="straightConnector1">
            <a:avLst/>
          </a:prstGeom>
          <a:noFill/>
          <a:ln w="38100" cap="flat" cmpd="dbl" algn="ctr">
            <a:solidFill>
              <a:schemeClr val="tx1"/>
            </a:solidFill>
            <a:prstDash val="solid"/>
            <a:round/>
            <a:headEnd type="none" w="med" len="med"/>
            <a:tailEnd type="arrow"/>
          </a:ln>
          <a:effectLst/>
        </p:spPr>
      </p:cxnSp>
      <p:sp>
        <p:nvSpPr>
          <p:cNvPr id="34" name="テキスト ボックス 33"/>
          <p:cNvSpPr txBox="1"/>
          <p:nvPr/>
        </p:nvSpPr>
        <p:spPr>
          <a:xfrm>
            <a:off x="135706" y="3527836"/>
            <a:ext cx="1964956" cy="1463682"/>
          </a:xfrm>
          <a:prstGeom prst="rect">
            <a:avLst/>
          </a:prstGeom>
          <a:noFill/>
        </p:spPr>
        <p:txBody>
          <a:bodyPr wrap="square" lIns="77925" tIns="38963" rIns="77925" bIns="38963" rtlCol="0">
            <a:spAutoFit/>
          </a:bodyPr>
          <a:lstStyle/>
          <a:p>
            <a:r>
              <a:rPr lang="ja-JP" altLang="en-US" sz="1600" dirty="0" smtClean="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◆その他には、</a:t>
            </a:r>
            <a:endParaRPr lang="en-US" altLang="ja-JP" sz="1600" dirty="0" smtClean="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ja-JP" altLang="en-US" dirty="0" smtClean="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・被服及び履物</a:t>
            </a:r>
            <a:endParaRPr lang="en-US" altLang="ja-JP" dirty="0" smtClean="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ja-JP" altLang="en-US" dirty="0" smtClean="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a:t>
            </a:r>
            <a:r>
              <a:rPr lang="ja-JP" altLang="en-US"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・光熱・水道</a:t>
            </a:r>
            <a:endParaRPr lang="en-US" altLang="ja-JP" dirty="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ja-JP" altLang="en-US" dirty="0" smtClean="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・保健医療</a:t>
            </a:r>
            <a:endParaRPr lang="en-US" altLang="ja-JP" dirty="0" smtClean="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r>
              <a:rPr lang="ja-JP" altLang="en-US" sz="1600" dirty="0" smtClean="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rPr>
              <a:t>　等が含まれる。</a:t>
            </a:r>
            <a:endParaRPr lang="en-US" altLang="ja-JP" sz="1600" dirty="0" smtClean="0">
              <a:solidFill>
                <a:schemeClr val="tx1"/>
              </a:solidFill>
              <a:uFill>
                <a:solidFill>
                  <a:schemeClr val="tx1"/>
                </a:solidFill>
              </a:uFill>
              <a:latin typeface="HGP創英角ｺﾞｼｯｸUB" panose="020B0900000000000000" pitchFamily="50" charset="-128"/>
              <a:ea typeface="HGP創英角ｺﾞｼｯｸUB" panose="020B0900000000000000" pitchFamily="50" charset="-128"/>
            </a:endParaRPr>
          </a:p>
          <a:p>
            <a:endParaRPr lang="ja-JP" altLang="en-US" sz="1600" dirty="0">
              <a:solidFill>
                <a:schemeClr val="tx1"/>
              </a:solidFill>
              <a:uFill>
                <a:solidFill>
                  <a:schemeClr val="tx1"/>
                </a:solidFill>
              </a:uFill>
            </a:endParaRPr>
          </a:p>
        </p:txBody>
      </p:sp>
    </p:spTree>
    <p:extLst>
      <p:ext uri="{BB962C8B-B14F-4D97-AF65-F5344CB8AC3E}">
        <p14:creationId xmlns:p14="http://schemas.microsoft.com/office/powerpoint/2010/main" val="3209896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1564206" y="3435846"/>
            <a:ext cx="3367636" cy="702078"/>
          </a:xfrm>
          <a:prstGeom prst="rect">
            <a:avLst/>
          </a:prstGeom>
          <a:gradFill>
            <a:gsLst>
              <a:gs pos="0">
                <a:srgbClr val="F27F00"/>
              </a:gs>
              <a:gs pos="32000">
                <a:srgbClr val="FFC000"/>
              </a:gs>
              <a:gs pos="100000">
                <a:srgbClr val="FFCD97"/>
              </a:gs>
            </a:gsLst>
            <a:lin ang="5400000" scaled="0"/>
          </a:gradFill>
          <a:ln w="12700">
            <a:solidFill>
              <a:srgbClr val="F27F00"/>
            </a:solidFill>
          </a:ln>
          <a:effectLst/>
        </p:spPr>
        <p:txBody>
          <a:bodyPr lIns="77925" tIns="38963" rIns="77925" bIns="38963" rtlCol="0" anchor="ctr"/>
          <a:lstStyle/>
          <a:p>
            <a:pPr algn="ctr" eaLnBrk="1" fontAlgn="auto" hangingPunct="1">
              <a:spcBef>
                <a:spcPts val="0"/>
              </a:spcBef>
              <a:spcAft>
                <a:spcPts val="0"/>
              </a:spcAft>
              <a:defRPr/>
            </a:pPr>
            <a:r>
              <a:rPr kumimoji="0" lang="ja-JP" altLang="en-US" sz="1900" b="1" kern="0" dirty="0">
                <a:solidFill>
                  <a:schemeClr val="tx1"/>
                </a:solidFill>
                <a:latin typeface="Meiryo UI"/>
                <a:ea typeface="Meiryo UI"/>
                <a:cs typeface="+mn-cs"/>
              </a:rPr>
              <a:t>生活費（衣・食・住）</a:t>
            </a:r>
          </a:p>
        </p:txBody>
      </p:sp>
      <p:sp>
        <p:nvSpPr>
          <p:cNvPr id="3" name="正方形/長方形 2"/>
          <p:cNvSpPr/>
          <p:nvPr/>
        </p:nvSpPr>
        <p:spPr>
          <a:xfrm>
            <a:off x="1564206" y="2008297"/>
            <a:ext cx="3367636" cy="347430"/>
          </a:xfrm>
          <a:prstGeom prst="rect">
            <a:avLst/>
          </a:prstGeom>
          <a:ln/>
        </p:spPr>
        <p:style>
          <a:lnRef idx="1">
            <a:schemeClr val="accent6"/>
          </a:lnRef>
          <a:fillRef idx="2">
            <a:schemeClr val="accent6"/>
          </a:fillRef>
          <a:effectRef idx="1">
            <a:schemeClr val="accent6"/>
          </a:effectRef>
          <a:fontRef idx="minor">
            <a:schemeClr val="dk1"/>
          </a:fontRef>
        </p:style>
        <p:txBody>
          <a:bodyPr lIns="77925" tIns="38963" rIns="77925" bIns="38963" rtlCol="0" anchor="ctr"/>
          <a:lstStyle/>
          <a:p>
            <a:pPr algn="ctr" eaLnBrk="1" fontAlgn="auto" hangingPunct="1">
              <a:spcBef>
                <a:spcPts val="0"/>
              </a:spcBef>
              <a:spcAft>
                <a:spcPts val="0"/>
              </a:spcAft>
              <a:defRPr/>
            </a:pPr>
            <a:r>
              <a:rPr kumimoji="0" lang="ja-JP" altLang="en-US" sz="1700" b="1" kern="0" dirty="0">
                <a:solidFill>
                  <a:srgbClr val="000000"/>
                </a:solidFill>
                <a:latin typeface="Meiryo UI"/>
                <a:ea typeface="Meiryo UI"/>
              </a:rPr>
              <a:t>そ　　　　の　　　　他</a:t>
            </a:r>
          </a:p>
        </p:txBody>
      </p:sp>
      <p:sp>
        <p:nvSpPr>
          <p:cNvPr id="4" name="吹き出し: 下矢印 5"/>
          <p:cNvSpPr/>
          <p:nvPr/>
        </p:nvSpPr>
        <p:spPr>
          <a:xfrm>
            <a:off x="1449194" y="811216"/>
            <a:ext cx="1860420" cy="1218923"/>
          </a:xfrm>
          <a:prstGeom prst="downArrowCallout">
            <a:avLst/>
          </a:prstGeom>
          <a:solidFill>
            <a:srgbClr val="59B75B">
              <a:lumMod val="75000"/>
            </a:srgbClr>
          </a:solidFill>
          <a:ln w="48000" cap="flat" cmpd="thickThin" algn="ctr">
            <a:noFill/>
            <a:prstDash val="solid"/>
          </a:ln>
          <a:effectLst/>
        </p:spPr>
        <p:txBody>
          <a:bodyPr lIns="77925" tIns="38963" rIns="77925" bIns="38963" rtlCol="0" anchor="ctr"/>
          <a:lstStyle/>
          <a:p>
            <a:pPr algn="ctr" eaLnBrk="1" fontAlgn="auto" hangingPunct="1">
              <a:spcBef>
                <a:spcPts val="0"/>
              </a:spcBef>
              <a:spcAft>
                <a:spcPts val="0"/>
              </a:spcAft>
              <a:defRPr/>
            </a:pPr>
            <a:r>
              <a:rPr kumimoji="0" lang="ja-JP" altLang="en-US" sz="1700" b="1" kern="0" dirty="0">
                <a:solidFill>
                  <a:srgbClr val="FFFFFF"/>
                </a:solidFill>
                <a:latin typeface="Meiryo UI"/>
                <a:ea typeface="Meiryo UI"/>
                <a:cs typeface="+mn-cs"/>
              </a:rPr>
              <a:t>貸　与　奨　学　金</a:t>
            </a:r>
          </a:p>
        </p:txBody>
      </p:sp>
      <p:sp>
        <p:nvSpPr>
          <p:cNvPr id="5" name="吹き出し: 下矢印 16">
            <a:extLst>
              <a:ext uri="{FF2B5EF4-FFF2-40B4-BE49-F238E27FC236}">
                <a16:creationId xmlns:a16="http://schemas.microsoft.com/office/drawing/2014/main" id="{5D3E511D-30E1-4D8F-B5E1-F0BD6EBA747A}"/>
              </a:ext>
            </a:extLst>
          </p:cNvPr>
          <p:cNvSpPr/>
          <p:nvPr/>
        </p:nvSpPr>
        <p:spPr>
          <a:xfrm>
            <a:off x="3329600" y="812535"/>
            <a:ext cx="1926484" cy="1218924"/>
          </a:xfrm>
          <a:prstGeom prst="downArrowCallout">
            <a:avLst/>
          </a:prstGeom>
          <a:solidFill>
            <a:srgbClr val="00B0F0"/>
          </a:solidFill>
          <a:ln w="48000" cap="flat" cmpd="thickThin" algn="ctr">
            <a:noFill/>
            <a:prstDash val="solid"/>
          </a:ln>
          <a:effectLst/>
        </p:spPr>
        <p:txBody>
          <a:bodyPr lIns="77925" tIns="38963" rIns="77925" bIns="38963" rtlCol="0" anchor="ctr"/>
          <a:lstStyle/>
          <a:p>
            <a:pPr algn="ctr" eaLnBrk="1" fontAlgn="auto" hangingPunct="1">
              <a:spcBef>
                <a:spcPts val="0"/>
              </a:spcBef>
              <a:spcAft>
                <a:spcPts val="0"/>
              </a:spcAft>
              <a:defRPr/>
            </a:pPr>
            <a:r>
              <a:rPr kumimoji="0" lang="ja-JP" altLang="en-US" sz="1700" b="1" kern="0" dirty="0">
                <a:solidFill>
                  <a:srgbClr val="FFFFFF"/>
                </a:solidFill>
                <a:latin typeface="Meiryo UI"/>
                <a:ea typeface="Meiryo UI"/>
                <a:cs typeface="+mn-cs"/>
              </a:rPr>
              <a:t>給　付　奨　学　金</a:t>
            </a:r>
          </a:p>
        </p:txBody>
      </p:sp>
      <p:sp>
        <p:nvSpPr>
          <p:cNvPr id="6" name="正方形/長方形 5"/>
          <p:cNvSpPr/>
          <p:nvPr/>
        </p:nvSpPr>
        <p:spPr>
          <a:xfrm>
            <a:off x="1576986" y="2625756"/>
            <a:ext cx="3354856" cy="644108"/>
          </a:xfrm>
          <a:prstGeom prst="rect">
            <a:avLst/>
          </a:prstGeom>
          <a:ln/>
        </p:spPr>
        <p:style>
          <a:lnRef idx="1">
            <a:schemeClr val="accent1"/>
          </a:lnRef>
          <a:fillRef idx="2">
            <a:schemeClr val="accent1"/>
          </a:fillRef>
          <a:effectRef idx="1">
            <a:schemeClr val="accent1"/>
          </a:effectRef>
          <a:fontRef idx="minor">
            <a:schemeClr val="dk1"/>
          </a:fontRef>
        </p:style>
        <p:txBody>
          <a:bodyPr lIns="77925" tIns="38963" rIns="77925" bIns="38963" rtlCol="0" anchor="ctr"/>
          <a:lstStyle/>
          <a:p>
            <a:pPr algn="ctr" eaLnBrk="1" fontAlgn="auto" hangingPunct="1">
              <a:spcBef>
                <a:spcPts val="0"/>
              </a:spcBef>
              <a:spcAft>
                <a:spcPts val="0"/>
              </a:spcAft>
              <a:defRPr/>
            </a:pPr>
            <a:endParaRPr kumimoji="0" lang="ja-JP" altLang="en-US" sz="2000" kern="0" dirty="0">
              <a:solidFill>
                <a:srgbClr val="000000"/>
              </a:solidFill>
              <a:latin typeface="Meiryo UI"/>
              <a:ea typeface="Meiryo UI"/>
            </a:endParaRPr>
          </a:p>
        </p:txBody>
      </p:sp>
      <p:sp>
        <p:nvSpPr>
          <p:cNvPr id="7" name="正方形/長方形 6"/>
          <p:cNvSpPr/>
          <p:nvPr/>
        </p:nvSpPr>
        <p:spPr>
          <a:xfrm>
            <a:off x="1748099" y="2800478"/>
            <a:ext cx="3163002" cy="371075"/>
          </a:xfrm>
          <a:prstGeom prst="rect">
            <a:avLst/>
          </a:prstGeom>
        </p:spPr>
        <p:txBody>
          <a:bodyPr wrap="none" lIns="77925" tIns="38963" rIns="77925" bIns="38963">
            <a:spAutoFit/>
          </a:bodyPr>
          <a:lstStyle/>
          <a:p>
            <a:pPr algn="ctr" eaLnBrk="1" fontAlgn="auto" hangingPunct="1">
              <a:spcBef>
                <a:spcPts val="0"/>
              </a:spcBef>
              <a:spcAft>
                <a:spcPts val="0"/>
              </a:spcAft>
            </a:pPr>
            <a:r>
              <a:rPr lang="ja-JP" altLang="en-US" sz="1900" b="1" dirty="0">
                <a:solidFill>
                  <a:srgbClr val="000000"/>
                </a:solidFill>
                <a:latin typeface="Meiryo UI"/>
                <a:ea typeface="Meiryo UI"/>
                <a:cs typeface="+mn-cs"/>
              </a:rPr>
              <a:t>学費（学校納付金、その他）</a:t>
            </a:r>
          </a:p>
        </p:txBody>
      </p:sp>
      <p:sp>
        <p:nvSpPr>
          <p:cNvPr id="8" name="矢印: 五方向 8"/>
          <p:cNvSpPr/>
          <p:nvPr/>
        </p:nvSpPr>
        <p:spPr>
          <a:xfrm>
            <a:off x="5003850" y="3899101"/>
            <a:ext cx="2100409" cy="612416"/>
          </a:xfrm>
          <a:prstGeom prst="homePlate">
            <a:avLst>
              <a:gd name="adj" fmla="val 40898"/>
            </a:avLst>
          </a:prstGeom>
          <a:solidFill>
            <a:srgbClr val="59B75B">
              <a:lumMod val="75000"/>
            </a:srgbClr>
          </a:solidFill>
          <a:ln w="48000" cap="flat" cmpd="thickThin" algn="ctr">
            <a:noFill/>
            <a:prstDash val="solid"/>
          </a:ln>
          <a:effectLst/>
        </p:spPr>
        <p:txBody>
          <a:bodyPr lIns="77925" tIns="38963" rIns="77925" bIns="38963" rtlCol="0" anchor="ctr"/>
          <a:lstStyle/>
          <a:p>
            <a:pPr algn="ctr" defTabSz="779252" eaLnBrk="1" fontAlgn="auto" hangingPunct="1">
              <a:spcBef>
                <a:spcPts val="0"/>
              </a:spcBef>
              <a:spcAft>
                <a:spcPts val="0"/>
              </a:spcAft>
              <a:defRPr/>
            </a:pPr>
            <a:r>
              <a:rPr kumimoji="0" lang="ja-JP" altLang="en-US" sz="1900" b="1" kern="0" dirty="0">
                <a:solidFill>
                  <a:srgbClr val="FFFFFF"/>
                </a:solidFill>
                <a:latin typeface="Meiryo UI"/>
                <a:ea typeface="Meiryo UI"/>
                <a:cs typeface="+mn-cs"/>
              </a:rPr>
              <a:t>奨学金返還</a:t>
            </a:r>
          </a:p>
        </p:txBody>
      </p:sp>
      <p:sp>
        <p:nvSpPr>
          <p:cNvPr id="9" name="テキスト ボックス 8"/>
          <p:cNvSpPr txBox="1"/>
          <p:nvPr/>
        </p:nvSpPr>
        <p:spPr>
          <a:xfrm>
            <a:off x="5141164" y="2146178"/>
            <a:ext cx="1533432" cy="371075"/>
          </a:xfrm>
          <a:prstGeom prst="rect">
            <a:avLst/>
          </a:prstGeom>
          <a:noFill/>
        </p:spPr>
        <p:txBody>
          <a:bodyPr vert="horz" wrap="square" lIns="77925" tIns="38963" rIns="77925" bIns="38963" rtlCol="0">
            <a:spAutoFit/>
          </a:bodyPr>
          <a:lstStyle/>
          <a:p>
            <a:r>
              <a:rPr lang="ja-JP" altLang="en-US" sz="1900" dirty="0">
                <a:solidFill>
                  <a:srgbClr val="000000"/>
                </a:solidFill>
                <a:latin typeface="Meiryo UI"/>
                <a:ea typeface="Meiryo UI"/>
              </a:rPr>
              <a:t>卒業・就職</a:t>
            </a:r>
          </a:p>
        </p:txBody>
      </p:sp>
      <p:grpSp>
        <p:nvGrpSpPr>
          <p:cNvPr id="10" name="グループ化 9">
            <a:extLst>
              <a:ext uri="{FF2B5EF4-FFF2-40B4-BE49-F238E27FC236}">
                <a16:creationId xmlns:a16="http://schemas.microsoft.com/office/drawing/2014/main" id="{6D931ABB-E95E-451A-9485-A9692730165D}"/>
              </a:ext>
            </a:extLst>
          </p:cNvPr>
          <p:cNvGrpSpPr/>
          <p:nvPr/>
        </p:nvGrpSpPr>
        <p:grpSpPr>
          <a:xfrm rot="5400000">
            <a:off x="5251631" y="2576034"/>
            <a:ext cx="428084" cy="762954"/>
            <a:chOff x="9215326" y="1351182"/>
            <a:chExt cx="570778" cy="826534"/>
          </a:xfrm>
          <a:solidFill>
            <a:srgbClr val="FFC000"/>
          </a:solidFill>
        </p:grpSpPr>
        <p:sp>
          <p:nvSpPr>
            <p:cNvPr id="11" name="二等辺三角形 10">
              <a:extLst>
                <a:ext uri="{FF2B5EF4-FFF2-40B4-BE49-F238E27FC236}">
                  <a16:creationId xmlns:a16="http://schemas.microsoft.com/office/drawing/2014/main" id="{94E4A4BD-60E4-44DB-8A16-645DACDE32E7}"/>
                </a:ext>
              </a:extLst>
            </p:cNvPr>
            <p:cNvSpPr/>
            <p:nvPr/>
          </p:nvSpPr>
          <p:spPr>
            <a:xfrm>
              <a:off x="9364135" y="2009274"/>
              <a:ext cx="273160" cy="168442"/>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sp>
          <p:nvSpPr>
            <p:cNvPr id="12" name="二等辺三角形 11">
              <a:extLst>
                <a:ext uri="{FF2B5EF4-FFF2-40B4-BE49-F238E27FC236}">
                  <a16:creationId xmlns:a16="http://schemas.microsoft.com/office/drawing/2014/main" id="{315D5775-FB14-42AB-B980-28485C731EF6}"/>
                </a:ext>
              </a:extLst>
            </p:cNvPr>
            <p:cNvSpPr/>
            <p:nvPr/>
          </p:nvSpPr>
          <p:spPr>
            <a:xfrm>
              <a:off x="9328041" y="1741894"/>
              <a:ext cx="345348" cy="212956"/>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sp>
          <p:nvSpPr>
            <p:cNvPr id="13" name="二等辺三角形 12">
              <a:extLst>
                <a:ext uri="{FF2B5EF4-FFF2-40B4-BE49-F238E27FC236}">
                  <a16:creationId xmlns:a16="http://schemas.microsoft.com/office/drawing/2014/main" id="{B4D773C8-1B21-4150-BC35-625114A4E935}"/>
                </a:ext>
              </a:extLst>
            </p:cNvPr>
            <p:cNvSpPr/>
            <p:nvPr/>
          </p:nvSpPr>
          <p:spPr>
            <a:xfrm>
              <a:off x="9215326" y="1351182"/>
              <a:ext cx="570778" cy="351966"/>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grpSp>
      <p:pic>
        <p:nvPicPr>
          <p:cNvPr id="14" name="図 13">
            <a:extLst>
              <a:ext uri="{FF2B5EF4-FFF2-40B4-BE49-F238E27FC236}">
                <a16:creationId xmlns:a16="http://schemas.microsoft.com/office/drawing/2014/main" id="{A22BF316-BA46-4212-A8AE-07DEC98FCA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8421" y="2127644"/>
            <a:ext cx="1568838" cy="1640327"/>
          </a:xfrm>
          <a:prstGeom prst="rect">
            <a:avLst/>
          </a:prstGeom>
        </p:spPr>
      </p:pic>
      <p:pic>
        <p:nvPicPr>
          <p:cNvPr id="15" name="図 14">
            <a:extLst>
              <a:ext uri="{FF2B5EF4-FFF2-40B4-BE49-F238E27FC236}">
                <a16:creationId xmlns:a16="http://schemas.microsoft.com/office/drawing/2014/main" id="{E5005AF2-0BF7-4CCE-B23E-642AE42ABC0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2953"/>
          <a:stretch/>
        </p:blipFill>
        <p:spPr>
          <a:xfrm>
            <a:off x="-180528" y="2751010"/>
            <a:ext cx="1668123" cy="1952866"/>
          </a:xfrm>
          <a:prstGeom prst="rect">
            <a:avLst/>
          </a:prstGeom>
        </p:spPr>
      </p:pic>
      <p:grpSp>
        <p:nvGrpSpPr>
          <p:cNvPr id="16" name="グループ化 15">
            <a:extLst>
              <a:ext uri="{FF2B5EF4-FFF2-40B4-BE49-F238E27FC236}">
                <a16:creationId xmlns:a16="http://schemas.microsoft.com/office/drawing/2014/main" id="{48B70D1E-1FA1-4432-ABF0-3CC22F4E1BD9}"/>
              </a:ext>
            </a:extLst>
          </p:cNvPr>
          <p:cNvGrpSpPr/>
          <p:nvPr/>
        </p:nvGrpSpPr>
        <p:grpSpPr>
          <a:xfrm rot="5400000">
            <a:off x="900243" y="2647556"/>
            <a:ext cx="428084" cy="600508"/>
            <a:chOff x="9215326" y="1351182"/>
            <a:chExt cx="570778" cy="826534"/>
          </a:xfrm>
          <a:solidFill>
            <a:srgbClr val="FFC000"/>
          </a:solidFill>
        </p:grpSpPr>
        <p:sp>
          <p:nvSpPr>
            <p:cNvPr id="17" name="二等辺三角形 16">
              <a:extLst>
                <a:ext uri="{FF2B5EF4-FFF2-40B4-BE49-F238E27FC236}">
                  <a16:creationId xmlns:a16="http://schemas.microsoft.com/office/drawing/2014/main" id="{6A53D87E-882E-44CE-B7A6-84ED457FD51F}"/>
                </a:ext>
              </a:extLst>
            </p:cNvPr>
            <p:cNvSpPr/>
            <p:nvPr/>
          </p:nvSpPr>
          <p:spPr>
            <a:xfrm>
              <a:off x="9364135" y="2009274"/>
              <a:ext cx="273160" cy="168442"/>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sp>
          <p:nvSpPr>
            <p:cNvPr id="18" name="二等辺三角形 17">
              <a:extLst>
                <a:ext uri="{FF2B5EF4-FFF2-40B4-BE49-F238E27FC236}">
                  <a16:creationId xmlns:a16="http://schemas.microsoft.com/office/drawing/2014/main" id="{927BEDF6-FE31-469E-BA23-C022B0A9C3EF}"/>
                </a:ext>
              </a:extLst>
            </p:cNvPr>
            <p:cNvSpPr/>
            <p:nvPr/>
          </p:nvSpPr>
          <p:spPr>
            <a:xfrm>
              <a:off x="9328041" y="1741894"/>
              <a:ext cx="345348" cy="212956"/>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sp>
          <p:nvSpPr>
            <p:cNvPr id="19" name="二等辺三角形 18">
              <a:extLst>
                <a:ext uri="{FF2B5EF4-FFF2-40B4-BE49-F238E27FC236}">
                  <a16:creationId xmlns:a16="http://schemas.microsoft.com/office/drawing/2014/main" id="{AB31A548-F077-42C7-AC6E-F933311E6C8F}"/>
                </a:ext>
              </a:extLst>
            </p:cNvPr>
            <p:cNvSpPr/>
            <p:nvPr/>
          </p:nvSpPr>
          <p:spPr>
            <a:xfrm>
              <a:off x="9215326" y="1351182"/>
              <a:ext cx="570778" cy="351966"/>
            </a:xfrm>
            <a:prstGeom prst="triangle">
              <a:avLst/>
            </a:prstGeom>
            <a:grpFill/>
            <a:ln w="48000" cap="flat" cmpd="thickThin" algn="ctr">
              <a:noFill/>
              <a:prstDash val="solid"/>
            </a:ln>
            <a:effectLst/>
          </p:spPr>
          <p:txBody>
            <a:bodyPr rtlCol="0" anchor="ctr"/>
            <a:lstStyle/>
            <a:p>
              <a:pPr algn="ctr" defTabSz="779252" eaLnBrk="1" fontAlgn="auto" hangingPunct="1">
                <a:spcBef>
                  <a:spcPts val="0"/>
                </a:spcBef>
                <a:spcAft>
                  <a:spcPts val="0"/>
                </a:spcAft>
                <a:defRPr/>
              </a:pPr>
              <a:endParaRPr kumimoji="0" lang="ja-JP" altLang="en-US" sz="1500" kern="0" dirty="0">
                <a:solidFill>
                  <a:srgbClr val="FFFFFF"/>
                </a:solidFill>
                <a:latin typeface="Meiryo UI"/>
                <a:ea typeface="Meiryo UI"/>
                <a:cs typeface="+mn-cs"/>
              </a:endParaRPr>
            </a:p>
          </p:txBody>
        </p:sp>
      </p:grpSp>
      <p:sp>
        <p:nvSpPr>
          <p:cNvPr id="20" name="タイトル 1"/>
          <p:cNvSpPr txBox="1">
            <a:spLocks/>
          </p:cNvSpPr>
          <p:nvPr/>
        </p:nvSpPr>
        <p:spPr bwMode="auto">
          <a:xfrm>
            <a:off x="91797" y="51470"/>
            <a:ext cx="6581043" cy="432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1702" tIns="36527" rIns="71702" bIns="36527" anchor="ctr"/>
          <a:lstStyle>
            <a:lvl1pPr algn="l" defTabSz="833438" rtl="0" eaLnBrk="0" fontAlgn="base" hangingPunct="0">
              <a:spcBef>
                <a:spcPct val="0"/>
              </a:spcBef>
              <a:spcAft>
                <a:spcPct val="0"/>
              </a:spcAft>
              <a:defRPr kumimoji="1" sz="2400">
                <a:solidFill>
                  <a:schemeClr val="tx1"/>
                </a:solidFill>
                <a:latin typeface="+mj-lt"/>
                <a:ea typeface="+mj-ea"/>
                <a:cs typeface="ＨＧｺﾞｼｯｸE-PRO"/>
              </a:defRPr>
            </a:lvl1pPr>
            <a:lvl2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2pPr>
            <a:lvl3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3pPr>
            <a:lvl4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4pPr>
            <a:lvl5pPr algn="l" defTabSz="833438" rtl="0" eaLnBrk="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cs typeface="ＨＧｺﾞｼｯｸE-PRO"/>
              </a:defRPr>
            </a:lvl5pPr>
            <a:lvl6pPr marL="4572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6pPr>
            <a:lvl7pPr marL="9144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7pPr>
            <a:lvl8pPr marL="13716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8pPr>
            <a:lvl9pPr marL="1828800" algn="l" defTabSz="833438" rtl="0" fontAlgn="base" hangingPunct="0">
              <a:spcBef>
                <a:spcPct val="0"/>
              </a:spcBef>
              <a:spcAft>
                <a:spcPct val="0"/>
              </a:spcAft>
              <a:defRPr kumimoji="1" sz="2400">
                <a:solidFill>
                  <a:schemeClr val="tx1"/>
                </a:solidFill>
                <a:latin typeface="ＨＧｺﾞｼｯｸE-PRO" pitchFamily="50" charset="-128"/>
                <a:ea typeface="ＨＧｺﾞｼｯｸE-PRO" pitchFamily="50" charset="-128"/>
              </a:defRPr>
            </a:lvl9pPr>
          </a:lstStyle>
          <a:p>
            <a:pPr>
              <a:defRPr/>
            </a:pPr>
            <a:r>
              <a:rPr lang="ja-JP" altLang="en-US" sz="2800" kern="0" dirty="0" smtClean="0">
                <a:latin typeface="Meiryo UI" panose="020B0604030504040204" pitchFamily="50" charset="-128"/>
                <a:ea typeface="Meiryo UI" panose="020B0604030504040204" pitchFamily="50" charset="-128"/>
                <a:cs typeface="Meiryo UI" panose="020B0604030504040204" pitchFamily="50" charset="-128"/>
              </a:rPr>
              <a:t>奨学</a:t>
            </a:r>
            <a:r>
              <a:rPr lang="ja-JP" altLang="en-US" sz="2800" kern="0" dirty="0">
                <a:latin typeface="Meiryo UI" panose="020B0604030504040204" pitchFamily="50" charset="-128"/>
                <a:ea typeface="Meiryo UI" panose="020B0604030504040204" pitchFamily="50" charset="-128"/>
                <a:cs typeface="Meiryo UI" panose="020B0604030504040204" pitchFamily="50" charset="-128"/>
              </a:rPr>
              <a:t>金の利用について考えてみよう</a:t>
            </a:r>
          </a:p>
        </p:txBody>
      </p:sp>
      <p:sp>
        <p:nvSpPr>
          <p:cNvPr id="21" name="雲形吹き出し 20"/>
          <p:cNvSpPr/>
          <p:nvPr/>
        </p:nvSpPr>
        <p:spPr bwMode="auto">
          <a:xfrm>
            <a:off x="1308550" y="4252450"/>
            <a:ext cx="2903410" cy="715806"/>
          </a:xfrm>
          <a:prstGeom prst="cloudCallout">
            <a:avLst>
              <a:gd name="adj1" fmla="val -58810"/>
              <a:gd name="adj2" fmla="val -58692"/>
            </a:avLst>
          </a:prstGeom>
          <a:solidFill>
            <a:srgbClr val="FFFF00"/>
          </a:solidFill>
          <a:ln w="3175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学生生活っていくらかかるんだろ・・・</a:t>
            </a:r>
          </a:p>
        </p:txBody>
      </p:sp>
      <p:sp>
        <p:nvSpPr>
          <p:cNvPr id="22" name="テキスト ボックス 21"/>
          <p:cNvSpPr txBox="1"/>
          <p:nvPr/>
        </p:nvSpPr>
        <p:spPr>
          <a:xfrm>
            <a:off x="138233" y="2067694"/>
            <a:ext cx="1769471" cy="955850"/>
          </a:xfrm>
          <a:prstGeom prst="rect">
            <a:avLst/>
          </a:prstGeom>
          <a:noFill/>
        </p:spPr>
        <p:txBody>
          <a:bodyPr vert="horz" wrap="square" lIns="77925" tIns="38963" rIns="77925" bIns="38963" rtlCol="0">
            <a:spAutoFit/>
          </a:bodyPr>
          <a:lstStyle/>
          <a:p>
            <a:r>
              <a:rPr lang="ja-JP" altLang="en-US" sz="1900" dirty="0">
                <a:solidFill>
                  <a:srgbClr val="000000"/>
                </a:solidFill>
                <a:latin typeface="Meiryo UI"/>
                <a:ea typeface="Meiryo UI"/>
              </a:rPr>
              <a:t>大学</a:t>
            </a:r>
            <a:r>
              <a:rPr lang="ja-JP" altLang="en-US" sz="1900" dirty="0" smtClean="0">
                <a:solidFill>
                  <a:srgbClr val="000000"/>
                </a:solidFill>
                <a:latin typeface="Meiryo UI"/>
                <a:ea typeface="Meiryo UI"/>
              </a:rPr>
              <a:t>・</a:t>
            </a:r>
            <a:endParaRPr lang="en-US" altLang="ja-JP" sz="1900" dirty="0" smtClean="0">
              <a:solidFill>
                <a:srgbClr val="000000"/>
              </a:solidFill>
              <a:latin typeface="Meiryo UI"/>
              <a:ea typeface="Meiryo UI"/>
            </a:endParaRPr>
          </a:p>
          <a:p>
            <a:r>
              <a:rPr lang="ja-JP" altLang="en-US" sz="1900" dirty="0" smtClean="0">
                <a:solidFill>
                  <a:srgbClr val="000000"/>
                </a:solidFill>
                <a:latin typeface="Meiryo UI"/>
                <a:ea typeface="Meiryo UI"/>
              </a:rPr>
              <a:t>専門学校等</a:t>
            </a:r>
            <a:endParaRPr lang="en-US" altLang="ja-JP" sz="1900" dirty="0" smtClean="0">
              <a:solidFill>
                <a:srgbClr val="000000"/>
              </a:solidFill>
              <a:latin typeface="Meiryo UI"/>
              <a:ea typeface="Meiryo UI"/>
            </a:endParaRPr>
          </a:p>
          <a:p>
            <a:r>
              <a:rPr lang="ja-JP" altLang="en-US" sz="1900" dirty="0" smtClean="0">
                <a:solidFill>
                  <a:srgbClr val="000000"/>
                </a:solidFill>
                <a:latin typeface="Meiryo UI"/>
                <a:ea typeface="Meiryo UI"/>
              </a:rPr>
              <a:t>進学</a:t>
            </a:r>
            <a:endParaRPr lang="ja-JP" altLang="en-US" sz="1900" dirty="0">
              <a:solidFill>
                <a:srgbClr val="000000"/>
              </a:solidFill>
              <a:latin typeface="Meiryo UI"/>
              <a:ea typeface="Meiryo UI"/>
            </a:endParaRPr>
          </a:p>
        </p:txBody>
      </p:sp>
      <p:sp>
        <p:nvSpPr>
          <p:cNvPr id="23" name="雲形吹き出し 22"/>
          <p:cNvSpPr/>
          <p:nvPr/>
        </p:nvSpPr>
        <p:spPr bwMode="auto">
          <a:xfrm>
            <a:off x="5141164" y="570833"/>
            <a:ext cx="1879108" cy="1371721"/>
          </a:xfrm>
          <a:prstGeom prst="cloudCallout">
            <a:avLst>
              <a:gd name="adj1" fmla="val 21333"/>
              <a:gd name="adj2" fmla="val 86954"/>
            </a:avLst>
          </a:prstGeom>
          <a:solidFill>
            <a:srgbClr val="FFFF00"/>
          </a:solidFill>
          <a:ln w="38100" cap="flat" cmpd="dbl" algn="ctr">
            <a:solidFill>
              <a:schemeClr val="tx1"/>
            </a:solidFill>
            <a:prstDash val="solid"/>
            <a:round/>
            <a:headEnd type="none" w="med" len="med"/>
            <a:tailEnd type="none" w="med" len="med"/>
          </a:ln>
          <a:effectLst/>
        </p:spPr>
        <p:txBody>
          <a:bodyPr vert="horz" wrap="square" lIns="77925" tIns="0" rIns="77925" bIns="38963" numCol="1" rtlCol="0" anchor="ctr" anchorCtr="0" compatLnSpc="1">
            <a:prstTxWarp prst="textNoShape">
              <a:avLst/>
            </a:prstTxWarp>
            <a:spAutoFit/>
          </a:bodyPr>
          <a:lstStyle/>
          <a:p>
            <a:pPr algn="ctr" defTabSz="779252" eaLnBrk="1" hangingPunct="1">
              <a:spcBef>
                <a:spcPct val="50000"/>
              </a:spcBef>
            </a:pP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就職</a:t>
            </a:r>
            <a:r>
              <a:rPr lang="ja-JP" altLang="en-US"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していくら</a:t>
            </a:r>
            <a:r>
              <a:rPr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ずつ返していけばいいんだろ・・・</a:t>
            </a:r>
          </a:p>
        </p:txBody>
      </p:sp>
    </p:spTree>
    <p:extLst>
      <p:ext uri="{BB962C8B-B14F-4D97-AF65-F5344CB8AC3E}">
        <p14:creationId xmlns:p14="http://schemas.microsoft.com/office/powerpoint/2010/main" val="394520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Lst>
  </p:timing>
</p:sld>
</file>

<file path=ppt/theme/theme1.xml><?xml version="1.0" encoding="utf-8"?>
<a:theme xmlns:a="http://schemas.openxmlformats.org/drawingml/2006/main" name="format2">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format2">
      <a:majorFont>
        <a:latin typeface="ＨＧｺﾞｼｯｸE-PRO"/>
        <a:ea typeface="ＨＧｺﾞｼｯｸE-PRO"/>
        <a:cs typeface=""/>
      </a:majorFont>
      <a:minorFont>
        <a:latin typeface="ＨＧｺﾞｼｯｸE-PRO"/>
        <a:ea typeface="ＨＧｺﾞｼｯｸE-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chemeClr val="tx1"/>
          </a:solidFill>
          <a:prstDash val="solid"/>
          <a:round/>
          <a:headEnd type="none" w="med" len="med"/>
          <a:tailEnd type="none" w="med" len="med"/>
        </a:ln>
        <a:effectLst/>
      </a:spPr>
      <a:bodyPr vert="horz" wrap="square" lIns="91440" tIns="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38100" cap="flat" cmpd="dbl" algn="ctr">
          <a:solidFill>
            <a:schemeClr val="tx1"/>
          </a:solidFill>
          <a:prstDash val="solid"/>
          <a:round/>
          <a:headEnd type="none" w="med" len="med"/>
          <a:tailEnd type="none" w="med" len="med"/>
        </a:ln>
        <a:effectLst/>
      </a:spPr>
      <a:bodyPr vert="horz" wrap="square" lIns="91440" tIns="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format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ma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ormat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mat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mat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mat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ormat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format2">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format2">
      <a:majorFont>
        <a:latin typeface="ＨＧｺﾞｼｯｸE-PRO"/>
        <a:ea typeface="ＨＧｺﾞｼｯｸE-PRO"/>
        <a:cs typeface=""/>
      </a:majorFont>
      <a:minorFont>
        <a:latin typeface="ＨＧｺﾞｼｯｸE-PRO"/>
        <a:ea typeface="ＨＧｺﾞｼｯｸE-PR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chemeClr val="tx1"/>
          </a:solidFill>
          <a:prstDash val="solid"/>
          <a:round/>
          <a:headEnd type="none" w="med" len="med"/>
          <a:tailEnd type="none" w="med" len="med"/>
        </a:ln>
        <a:effectLst/>
      </a:spPr>
      <a:bodyPr vert="horz" wrap="square" lIns="91440" tIns="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noFill/>
        <a:ln w="38100" cap="flat" cmpd="dbl" algn="ctr">
          <a:solidFill>
            <a:schemeClr val="tx1"/>
          </a:solidFill>
          <a:prstDash val="solid"/>
          <a:round/>
          <a:headEnd type="none" w="med" len="med"/>
          <a:tailEnd type="none" w="med" len="med"/>
        </a:ln>
        <a:effectLst/>
      </a:spPr>
      <a:bodyPr vert="horz" wrap="square" lIns="91440" tIns="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1" lang="ja-JP" altLang="en-US" sz="1600" b="0"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format2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format2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format2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format2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format2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format2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format2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U:\format2.ppt</Template>
  <TotalTime>90076</TotalTime>
  <Words>1969</Words>
  <Application>Microsoft Office PowerPoint</Application>
  <PresentationFormat>画面に合わせる (16:9)</PresentationFormat>
  <Paragraphs>314</Paragraphs>
  <Slides>20</Slides>
  <Notes>20</Notes>
  <HiddenSlides>0</HiddenSlides>
  <MMClips>0</MMClips>
  <ScaleCrop>false</ScaleCrop>
  <HeadingPairs>
    <vt:vector size="6" baseType="variant">
      <vt:variant>
        <vt:lpstr>使用されているフォント</vt:lpstr>
      </vt:variant>
      <vt:variant>
        <vt:i4>10</vt:i4>
      </vt:variant>
      <vt:variant>
        <vt:lpstr>テーマ</vt:lpstr>
      </vt:variant>
      <vt:variant>
        <vt:i4>2</vt:i4>
      </vt:variant>
      <vt:variant>
        <vt:lpstr>スライド タイトル</vt:lpstr>
      </vt:variant>
      <vt:variant>
        <vt:i4>20</vt:i4>
      </vt:variant>
    </vt:vector>
  </HeadingPairs>
  <TitlesOfParts>
    <vt:vector size="32" baseType="lpstr">
      <vt:lpstr>HGP創英角ｺﾞｼｯｸUB</vt:lpstr>
      <vt:lpstr>ＨＧｺﾞｼｯｸE-PRO</vt:lpstr>
      <vt:lpstr>HG丸ｺﾞｼｯｸM-PRO</vt:lpstr>
      <vt:lpstr>Meiryo UI</vt:lpstr>
      <vt:lpstr>ＭＳ Ｐゴシック</vt:lpstr>
      <vt:lpstr>ＭＳ Ｐ明朝</vt:lpstr>
      <vt:lpstr>メイリオ</vt:lpstr>
      <vt:lpstr>Segoe UI</vt:lpstr>
      <vt:lpstr>Times New Roman</vt:lpstr>
      <vt:lpstr>Wingdings</vt:lpstr>
      <vt:lpstr>format2</vt:lpstr>
      <vt:lpstr>1_format2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講義スライド</dc:title>
  <dc:creator>金融経済教育推進会議</dc:creator>
  <cp:lastModifiedBy>2016</cp:lastModifiedBy>
  <cp:revision>3938</cp:revision>
  <cp:lastPrinted>2023-06-27T04:13:32Z</cp:lastPrinted>
  <dcterms:created xsi:type="dcterms:W3CDTF">2001-11-05T01:19:45Z</dcterms:created>
  <dcterms:modified xsi:type="dcterms:W3CDTF">2024-03-11T06:44:45Z</dcterms:modified>
</cp:coreProperties>
</file>