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87" r:id="rId5"/>
    <p:sldMasterId id="2147483690" r:id="rId6"/>
  </p:sldMasterIdLst>
  <p:notesMasterIdLst>
    <p:notesMasterId r:id="rId30"/>
  </p:notesMasterIdLst>
  <p:handoutMasterIdLst>
    <p:handoutMasterId r:id="rId31"/>
  </p:handoutMasterIdLst>
  <p:sldIdLst>
    <p:sldId id="259" r:id="rId7"/>
    <p:sldId id="2381" r:id="rId8"/>
    <p:sldId id="2409" r:id="rId9"/>
    <p:sldId id="2374" r:id="rId10"/>
    <p:sldId id="272" r:id="rId11"/>
    <p:sldId id="2407" r:id="rId12"/>
    <p:sldId id="2406" r:id="rId13"/>
    <p:sldId id="2335" r:id="rId14"/>
    <p:sldId id="2337" r:id="rId15"/>
    <p:sldId id="2373" r:id="rId16"/>
    <p:sldId id="2408" r:id="rId17"/>
    <p:sldId id="2389" r:id="rId18"/>
    <p:sldId id="2357" r:id="rId19"/>
    <p:sldId id="2376" r:id="rId20"/>
    <p:sldId id="2380" r:id="rId21"/>
    <p:sldId id="2399" r:id="rId22"/>
    <p:sldId id="2341" r:id="rId23"/>
    <p:sldId id="2336" r:id="rId24"/>
    <p:sldId id="2351" r:id="rId25"/>
    <p:sldId id="2348" r:id="rId26"/>
    <p:sldId id="2352" r:id="rId27"/>
    <p:sldId id="2349" r:id="rId28"/>
    <p:sldId id="264" r:id="rId29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2DC8B70-D950-47E1-BE2F-A714B6C1F014}">
          <p14:sldIdLst>
            <p14:sldId id="259"/>
            <p14:sldId id="2381"/>
            <p14:sldId id="2409"/>
            <p14:sldId id="2374"/>
            <p14:sldId id="272"/>
            <p14:sldId id="2407"/>
            <p14:sldId id="2406"/>
            <p14:sldId id="2335"/>
            <p14:sldId id="2337"/>
            <p14:sldId id="2373"/>
            <p14:sldId id="2408"/>
            <p14:sldId id="2389"/>
            <p14:sldId id="2357"/>
            <p14:sldId id="2376"/>
            <p14:sldId id="2380"/>
            <p14:sldId id="2399"/>
          </p14:sldIdLst>
        </p14:section>
        <p14:section name="タイトルなしのセクション" id="{4DF2542D-7662-4159-8562-ACD8B8A84937}">
          <p14:sldIdLst>
            <p14:sldId id="2341"/>
            <p14:sldId id="2336"/>
            <p14:sldId id="2351"/>
            <p14:sldId id="2348"/>
            <p14:sldId id="2352"/>
            <p14:sldId id="2349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D9D812-3482-CF05-2C69-D8FD1DB28634}" name="投信協会　峯岸" initials="投信協会　峯岸" userId="S::minegishi@toushin.or.jp::022f09e6-ee02-4dde-8553-a557a8d41ef0" providerId="AD"/>
  <p188:author id="{63B20AEA-A5CE-0948-658C-E7F14A6F6A9F}" name="投信協会　上野" initials="投信" userId="S::ueno@toushin.or.jp::809b692c-adf9-4881-9d2f-0a47854cb2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2B800"/>
    <a:srgbClr val="FAF5F0"/>
    <a:srgbClr val="F5EADF"/>
    <a:srgbClr val="FFE1FF"/>
    <a:srgbClr val="81DEFF"/>
    <a:srgbClr val="79DD98"/>
    <a:srgbClr val="E2A8A8"/>
    <a:srgbClr val="F59595"/>
    <a:srgbClr val="3BC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31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390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15" descr="PPT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92"/>
          <a:stretch>
            <a:fillRect/>
          </a:stretch>
        </p:blipFill>
        <p:spPr bwMode="auto">
          <a:xfrm>
            <a:off x="0" y="0"/>
            <a:ext cx="12192000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rental\Desktop\180220証券業協会ロゴ_Ｃ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1833" y="5881688"/>
            <a:ext cx="171026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8285" y="3189652"/>
            <a:ext cx="7678985" cy="449263"/>
          </a:xfrm>
          <a:prstGeom prst="rect">
            <a:avLst/>
          </a:prstGeom>
        </p:spPr>
        <p:txBody>
          <a:bodyPr anchor="b" anchorCtr="0"/>
          <a:lstStyle>
            <a:lvl1pPr>
              <a:defRPr sz="325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11" name="サブタイトル 2"/>
          <p:cNvSpPr>
            <a:spLocks noGrp="1"/>
          </p:cNvSpPr>
          <p:nvPr>
            <p:ph type="subTitle" idx="1"/>
          </p:nvPr>
        </p:nvSpPr>
        <p:spPr>
          <a:xfrm>
            <a:off x="4468285" y="3574184"/>
            <a:ext cx="7678986" cy="45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0" marR="0" indent="0" algn="l" defTabSz="99054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2383" kern="1200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1pPr>
            <a:lvl2pPr marL="495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noProof="0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48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 userDrawn="1"/>
        </p:nvSpPr>
        <p:spPr>
          <a:xfrm>
            <a:off x="405520" y="6572104"/>
            <a:ext cx="6870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/>
                </a:solidFill>
              </a:rPr>
              <a:t>©</a:t>
            </a:r>
            <a:r>
              <a:rPr kumimoji="1" lang="ja-JP" altLang="en-US" sz="1400" baseline="0" dirty="0">
                <a:solidFill>
                  <a:schemeClr val="bg1"/>
                </a:solidFill>
              </a:rPr>
              <a:t> </a:t>
            </a:r>
            <a:r>
              <a:rPr kumimoji="1" lang="en-US" altLang="ja-JP" sz="1400" dirty="0">
                <a:solidFill>
                  <a:schemeClr val="bg1"/>
                </a:solidFill>
              </a:rPr>
              <a:t>Japan Securities Dealers Association.</a:t>
            </a:r>
            <a:r>
              <a:rPr kumimoji="1" lang="en-US" altLang="ja-JP" sz="1400" baseline="0" dirty="0">
                <a:solidFill>
                  <a:schemeClr val="bg1"/>
                </a:solidFill>
              </a:rPr>
              <a:t> All Rights Reserved.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572104"/>
            <a:ext cx="439647" cy="30777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19823" y="133815"/>
            <a:ext cx="11281374" cy="61053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Meiryo UI 見出し"/>
                <a:ea typeface="Meiryo UI" panose="020B0604030504040204" pitchFamily="50" charset="-128"/>
              </a:defRPr>
            </a:lvl1pPr>
          </a:lstStyle>
          <a:p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75040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1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3600">
              <a:latin typeface="+mn-lt"/>
              <a:ea typeface="+mn-ea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812084" y="6597654"/>
            <a:ext cx="3797835" cy="2462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00">
                <a:latin typeface="Century Gothic" panose="020B0502020202020204" pitchFamily="34" charset="0"/>
              </a:rPr>
              <a:t>©</a:t>
            </a:r>
            <a:r>
              <a:rPr kumimoji="0" lang="ja-JP" altLang="en-US" sz="1000">
                <a:latin typeface="Century Gothic" panose="020B0502020202020204" pitchFamily="34" charset="0"/>
              </a:rPr>
              <a:t> </a:t>
            </a:r>
            <a:r>
              <a:rPr kumimoji="0" lang="en-US" altLang="ja-JP" sz="1000">
                <a:latin typeface="Century Gothic" panose="020B0502020202020204" pitchFamily="34" charset="0"/>
              </a:rPr>
              <a:t>Japan Securities Dealers Association.All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29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 dirty="0"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483472" y="6597656"/>
            <a:ext cx="4126451" cy="2589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83">
                <a:latin typeface="Century Gothic" panose="020B0502020202020204" pitchFamily="34" charset="0"/>
              </a:rPr>
              <a:t>©</a:t>
            </a:r>
            <a:r>
              <a:rPr kumimoji="0" lang="ja-JP" altLang="en-US" sz="1083">
                <a:latin typeface="Century Gothic" panose="020B0502020202020204" pitchFamily="34" charset="0"/>
              </a:rPr>
              <a:t> </a:t>
            </a:r>
            <a:r>
              <a:rPr kumimoji="0" lang="en-US" altLang="ja-JP" sz="1083">
                <a:latin typeface="Century Gothic" panose="020B0502020202020204" pitchFamily="34" charset="0"/>
              </a:rPr>
              <a:t> Japan Securities Dealers Association.All Rights Reserved.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03962" y="6545269"/>
            <a:ext cx="420307" cy="32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517">
                <a:latin typeface="Tw Cen MT" panose="020B0602020104020603" pitchFamily="34" charset="0"/>
                <a:ea typeface="HGPｺﾞｼｯｸE" panose="020B0900000000000000" pitchFamily="50" charset="-128"/>
              </a:defRPr>
            </a:lvl1pPr>
          </a:lstStyle>
          <a:p>
            <a:fld id="{8B5C322C-5867-428C-97F2-68F354EF8D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122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95273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9054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485817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981089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71454" indent="-371454" algn="l" rtl="0" eaLnBrk="0" fontAlgn="base" hangingPunct="0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18" indent="-309546" algn="l" rtl="0" eaLnBrk="0" fontAlgn="base" hangingPunct="0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180" indent="-247636" algn="l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53" indent="-247636" algn="l" rtl="0" eaLnBrk="0" fontAlgn="base" hangingPunct="0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26" indent="-247636" algn="l" rtl="0" eaLnBrk="0" fontAlgn="base" hangingPunct="0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3998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271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543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815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73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45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1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08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362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4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0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17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01A357-AD4B-50F0-10E4-64431CA51284}"/>
              </a:ext>
            </a:extLst>
          </p:cNvPr>
          <p:cNvSpPr txBox="1"/>
          <p:nvPr/>
        </p:nvSpPr>
        <p:spPr>
          <a:xfrm>
            <a:off x="406994" y="1947668"/>
            <a:ext cx="3976157" cy="10571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</a:t>
            </a:r>
            <a:endParaRPr lang="ja-JP" altLang="en-US" sz="3200" b="1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1480A5-E9C1-E620-D85C-4653E096280D}"/>
              </a:ext>
            </a:extLst>
          </p:cNvPr>
          <p:cNvSpPr txBox="1"/>
          <p:nvPr/>
        </p:nvSpPr>
        <p:spPr>
          <a:xfrm>
            <a:off x="406994" y="3101060"/>
            <a:ext cx="8698052" cy="3528000"/>
          </a:xfrm>
          <a:prstGeom prst="rect">
            <a:avLst/>
          </a:prstGeom>
          <a:solidFill>
            <a:schemeClr val="accent6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en-US" altLang="ja-JP" sz="2400" dirty="0">
                <a:latin typeface="Meiryo UI"/>
                <a:ea typeface="Meiryo UI"/>
              </a:rPr>
              <a:t>NISA</a:t>
            </a:r>
            <a:r>
              <a:rPr kumimoji="1" lang="ja-JP" altLang="en-US" sz="2400" dirty="0">
                <a:latin typeface="Meiryo UI"/>
                <a:ea typeface="Meiryo UI"/>
              </a:rPr>
              <a:t>と</a:t>
            </a:r>
            <a:r>
              <a:rPr kumimoji="1" lang="en-US" altLang="ja-JP" sz="2400" dirty="0" err="1">
                <a:latin typeface="Meiryo UI"/>
                <a:ea typeface="Meiryo UI"/>
              </a:rPr>
              <a:t>iDeCo</a:t>
            </a:r>
            <a:r>
              <a:rPr kumimoji="1" lang="ja-JP" altLang="en-US" sz="2400" dirty="0">
                <a:latin typeface="Meiryo UI"/>
                <a:ea typeface="Meiryo UI"/>
              </a:rPr>
              <a:t>では購入できる金融商品の種類が異なります。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</a:t>
            </a:r>
            <a:r>
              <a:rPr kumimoji="1" lang="en-US" altLang="ja-JP" sz="2400" dirty="0">
                <a:latin typeface="Meiryo UI"/>
                <a:ea typeface="Meiryo UI"/>
              </a:rPr>
              <a:t>NISA</a:t>
            </a:r>
            <a:r>
              <a:rPr kumimoji="1" lang="ja-JP" altLang="en-US" sz="2400" dirty="0">
                <a:latin typeface="Meiryo UI"/>
                <a:ea typeface="Meiryo UI"/>
              </a:rPr>
              <a:t>：</a:t>
            </a:r>
            <a:r>
              <a:rPr kumimoji="1" lang="ja-JP" altLang="en-US" sz="2400" b="1" dirty="0">
                <a:latin typeface="Meiryo UI"/>
                <a:ea typeface="Meiryo UI"/>
              </a:rPr>
              <a:t>株式投資信託、上場</a:t>
            </a:r>
            <a:r>
              <a:rPr kumimoji="1" lang="zh-TW" altLang="en-US" sz="2400" b="1" dirty="0">
                <a:latin typeface="Meiryo UI"/>
                <a:ea typeface="Meiryo UI"/>
              </a:rPr>
              <a:t>株式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latin typeface="Meiryo UI"/>
                <a:ea typeface="Meiryo UI"/>
              </a:rPr>
              <a:t>　　　　　　  </a:t>
            </a:r>
            <a:r>
              <a:rPr kumimoji="1" lang="en-US" altLang="ja-JP" sz="2400" b="1" dirty="0">
                <a:latin typeface="Meiryo UI"/>
                <a:ea typeface="Meiryo UI"/>
              </a:rPr>
              <a:t>ETF</a:t>
            </a:r>
            <a:r>
              <a:rPr kumimoji="1" lang="ja-JP" altLang="en-US" sz="2400" b="1" dirty="0">
                <a:latin typeface="Meiryo UI"/>
                <a:ea typeface="Meiryo UI"/>
              </a:rPr>
              <a:t>（上場投資信託）、</a:t>
            </a:r>
            <a:r>
              <a:rPr kumimoji="1" lang="en-US" altLang="ja-JP" sz="2400" b="1" dirty="0">
                <a:latin typeface="Meiryo UI"/>
                <a:ea typeface="Meiryo UI"/>
              </a:rPr>
              <a:t>REIT</a:t>
            </a:r>
            <a:r>
              <a:rPr kumimoji="1" lang="ja-JP" altLang="en-US" sz="2400" b="1" dirty="0">
                <a:latin typeface="Meiryo UI"/>
                <a:ea typeface="Meiryo UI"/>
              </a:rPr>
              <a:t>（不動産投資信託）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latin typeface="Meiryo UI"/>
                <a:ea typeface="Meiryo UI"/>
              </a:rPr>
              <a:t>　  </a:t>
            </a:r>
            <a:r>
              <a:rPr kumimoji="1" lang="en-US" altLang="ja-JP" sz="2400" dirty="0" err="1">
                <a:latin typeface="Meiryo UI"/>
                <a:ea typeface="Meiryo UI"/>
              </a:rPr>
              <a:t>iDeCo</a:t>
            </a:r>
            <a:r>
              <a:rPr kumimoji="1" lang="en-US" altLang="ja-JP" sz="2400" dirty="0">
                <a:latin typeface="Meiryo UI"/>
                <a:ea typeface="Meiryo UI"/>
              </a:rPr>
              <a:t>: </a:t>
            </a:r>
            <a:r>
              <a:rPr kumimoji="1" lang="ja-JP" altLang="en-US" sz="2400" b="1" dirty="0">
                <a:latin typeface="Meiryo UI"/>
                <a:ea typeface="Meiryo UI"/>
              </a:rPr>
              <a:t>株式投資信託</a:t>
            </a:r>
            <a:endParaRPr kumimoji="1" lang="en-US" altLang="ja-JP" sz="2400" b="1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dirty="0"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株式投資信託は、</a:t>
            </a:r>
            <a:r>
              <a:rPr kumimoji="1" lang="ja-JP" altLang="en-US" sz="2400" b="1" dirty="0">
                <a:latin typeface="Meiryo UI"/>
                <a:ea typeface="Meiryo UI"/>
              </a:rPr>
              <a:t>金融機関ごと</a:t>
            </a:r>
            <a:r>
              <a:rPr kumimoji="1" lang="ja-JP" altLang="en-US" sz="2400" dirty="0">
                <a:latin typeface="Meiryo UI"/>
                <a:ea typeface="Meiryo UI"/>
              </a:rPr>
              <a:t>に取り扱い商品が異なります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ので、事前に調べる必要があります。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b="1" dirty="0"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b="1" dirty="0">
                <a:latin typeface="Meiryo UI"/>
                <a:ea typeface="Meiryo UI"/>
              </a:rPr>
              <a:t>上場</a:t>
            </a:r>
            <a:r>
              <a:rPr kumimoji="1" lang="zh-TW" altLang="en-US" sz="2400" b="1" dirty="0">
                <a:latin typeface="Meiryo UI"/>
                <a:ea typeface="Meiryo UI"/>
              </a:rPr>
              <a:t>株式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r>
              <a:rPr kumimoji="1" lang="en-US" altLang="ja-JP" sz="2400" b="1" dirty="0">
                <a:latin typeface="Meiryo UI"/>
                <a:ea typeface="Meiryo UI"/>
              </a:rPr>
              <a:t>ETF</a:t>
            </a:r>
            <a:r>
              <a:rPr kumimoji="1" lang="ja-JP" altLang="en-US" sz="2400" b="1" dirty="0">
                <a:latin typeface="Meiryo UI"/>
                <a:ea typeface="Meiryo UI"/>
              </a:rPr>
              <a:t>、</a:t>
            </a:r>
            <a:r>
              <a:rPr kumimoji="1" lang="en-US" altLang="ja-JP" sz="2400" b="1" dirty="0">
                <a:latin typeface="Meiryo UI"/>
                <a:ea typeface="Meiryo UI"/>
              </a:rPr>
              <a:t>REIT</a:t>
            </a:r>
            <a:r>
              <a:rPr kumimoji="1" lang="ja-JP" altLang="en-US" sz="2400" dirty="0">
                <a:latin typeface="Meiryo UI"/>
                <a:ea typeface="Meiryo UI"/>
              </a:rPr>
              <a:t>は、</a:t>
            </a:r>
            <a:r>
              <a:rPr kumimoji="1" lang="ja-JP" altLang="en-US" sz="2400" b="1" dirty="0">
                <a:latin typeface="Meiryo UI"/>
                <a:ea typeface="Meiryo UI"/>
              </a:rPr>
              <a:t>証券会社</a:t>
            </a:r>
            <a:r>
              <a:rPr kumimoji="1" lang="ja-JP" altLang="en-US" sz="2400" dirty="0">
                <a:latin typeface="Meiryo UI"/>
                <a:ea typeface="Meiryo UI"/>
              </a:rPr>
              <a:t>でのみ、取り扱っています。</a:t>
            </a:r>
            <a:endParaRPr kumimoji="1" lang="en-US" altLang="ja-JP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45435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2FAD33-6DE3-B71F-DD24-3ABCD47908F4}"/>
              </a:ext>
            </a:extLst>
          </p:cNvPr>
          <p:cNvSpPr txBox="1"/>
          <p:nvPr/>
        </p:nvSpPr>
        <p:spPr>
          <a:xfrm>
            <a:off x="648908" y="2252154"/>
            <a:ext cx="2703949" cy="963091"/>
          </a:xfrm>
          <a:prstGeom prst="rect">
            <a:avLst/>
          </a:prstGeom>
          <a:solidFill>
            <a:schemeClr val="accent5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3200" b="1" dirty="0">
                <a:latin typeface="Meiryo UI"/>
                <a:ea typeface="Meiryo UI"/>
              </a:rPr>
              <a:t>②取引方法</a:t>
            </a:r>
            <a:endParaRPr kumimoji="1" lang="zh-TW" altLang="en-US" sz="3200" b="1" dirty="0">
              <a:latin typeface="Meiryo UI"/>
              <a:ea typeface="Meiryo UI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262044-0C92-056A-B354-E2937041B062}"/>
              </a:ext>
            </a:extLst>
          </p:cNvPr>
          <p:cNvSpPr txBox="1"/>
          <p:nvPr/>
        </p:nvSpPr>
        <p:spPr>
          <a:xfrm>
            <a:off x="648908" y="3383442"/>
            <a:ext cx="8297116" cy="3159862"/>
          </a:xfrm>
          <a:prstGeom prst="rect">
            <a:avLst/>
          </a:prstGeom>
          <a:solidFill>
            <a:schemeClr val="accent5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t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b="1" dirty="0">
                <a:latin typeface="Meiryo UI"/>
                <a:ea typeface="Meiryo UI"/>
              </a:rPr>
              <a:t>対面取引</a:t>
            </a:r>
            <a:r>
              <a:rPr kumimoji="1" lang="ja-JP" altLang="en-US" sz="2400" dirty="0">
                <a:latin typeface="Meiryo UI"/>
                <a:ea typeface="Meiryo UI"/>
              </a:rPr>
              <a:t>と</a:t>
            </a:r>
            <a:r>
              <a:rPr kumimoji="1" lang="ja-JP" altLang="en-US" sz="2400" b="1" dirty="0">
                <a:latin typeface="Meiryo UI"/>
                <a:ea typeface="Meiryo UI"/>
              </a:rPr>
              <a:t>ネット取引</a:t>
            </a:r>
            <a:r>
              <a:rPr kumimoji="1" lang="ja-JP" altLang="en-US" sz="2400" dirty="0">
                <a:latin typeface="Meiryo UI"/>
                <a:ea typeface="Meiryo UI"/>
              </a:rPr>
              <a:t>があります。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ご自身のライフスタイル等に合わせて選択しましょう。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  対面取引・・・相談しながら又は説明を受けながら取引をしたい。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　　　　　　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>
                <a:latin typeface="Meiryo UI"/>
                <a:ea typeface="Meiryo UI"/>
              </a:rPr>
              <a:t>  </a:t>
            </a:r>
            <a:r>
              <a:rPr kumimoji="1" lang="ja-JP" altLang="en-US" sz="2400" dirty="0">
                <a:latin typeface="Meiryo UI"/>
                <a:ea typeface="Meiryo UI"/>
              </a:rPr>
              <a:t>ネット取引・・・忙しくて金融機関の窓口に行く時間がとれない。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dirty="0">
                <a:latin typeface="Meiryo UI"/>
                <a:ea typeface="Meiryo UI"/>
              </a:rPr>
              <a:t>　　　　　　　　 　手数料を抑えたい。</a:t>
            </a:r>
            <a:endParaRPr kumimoji="1" lang="en-US" altLang="ja-JP" sz="24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50" dirty="0">
                <a:latin typeface="Meiryo UI"/>
                <a:ea typeface="Meiryo UI"/>
              </a:rPr>
              <a:t>　　　</a:t>
            </a:r>
            <a:endParaRPr kumimoji="1" lang="en-US" altLang="ja-JP" sz="105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000" dirty="0">
                <a:latin typeface="Meiryo UI"/>
                <a:ea typeface="Meiryo UI"/>
              </a:rPr>
              <a:t>　　　</a:t>
            </a:r>
            <a:r>
              <a:rPr kumimoji="1" lang="en-US" altLang="ja-JP" sz="2000" dirty="0">
                <a:latin typeface="Meiryo UI"/>
                <a:ea typeface="Meiryo UI"/>
              </a:rPr>
              <a:t>※</a:t>
            </a:r>
            <a:r>
              <a:rPr kumimoji="1" lang="en-US" altLang="ja-JP" sz="2000" dirty="0" err="1">
                <a:latin typeface="Meiryo UI"/>
                <a:ea typeface="Meiryo UI"/>
              </a:rPr>
              <a:t>iDeCo</a:t>
            </a:r>
            <a:r>
              <a:rPr kumimoji="1" lang="ja-JP" altLang="en-US" sz="2000" dirty="0">
                <a:latin typeface="Meiryo UI"/>
                <a:ea typeface="Meiryo UI"/>
              </a:rPr>
              <a:t>の取引はネット取引又はコールセンターでの取引です。</a:t>
            </a:r>
            <a:endParaRPr kumimoji="1" lang="en-US" altLang="ja-JP" sz="20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08825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A04A861-4DDF-F8B6-04EA-AC7C9B808F33}"/>
              </a:ext>
            </a:extLst>
          </p:cNvPr>
          <p:cNvSpPr/>
          <p:nvPr/>
        </p:nvSpPr>
        <p:spPr>
          <a:xfrm>
            <a:off x="247973" y="809792"/>
            <a:ext cx="8698051" cy="1057149"/>
          </a:xfrm>
          <a:prstGeom prst="roundRect">
            <a:avLst>
              <a:gd name="adj" fmla="val 27374"/>
            </a:avLst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①取扱い金融商品、②取引方法、③手数料</a:t>
            </a: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の３つのポイントで考えてみましょう。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604C8C-5DBC-F258-970D-A06C26D33068}"/>
              </a:ext>
            </a:extLst>
          </p:cNvPr>
          <p:cNvSpPr txBox="1"/>
          <p:nvPr/>
        </p:nvSpPr>
        <p:spPr>
          <a:xfrm>
            <a:off x="397060" y="2239847"/>
            <a:ext cx="5698940" cy="963091"/>
          </a:xfrm>
          <a:prstGeom prst="rect">
            <a:avLst/>
          </a:prstGeom>
          <a:solidFill>
            <a:schemeClr val="accent4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3200" b="1" dirty="0">
                <a:latin typeface="Meiryo UI"/>
                <a:ea typeface="Meiryo UI"/>
              </a:rPr>
              <a:t>③手数料</a:t>
            </a:r>
            <a:endParaRPr kumimoji="1" lang="zh-TW" altLang="en-US" sz="32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E2B82C-2E8A-C422-40B1-BC20FDCEB65D}"/>
              </a:ext>
            </a:extLst>
          </p:cNvPr>
          <p:cNvSpPr txBox="1"/>
          <p:nvPr/>
        </p:nvSpPr>
        <p:spPr>
          <a:xfrm>
            <a:off x="397059" y="3481325"/>
            <a:ext cx="9185090" cy="3024000"/>
          </a:xfrm>
          <a:prstGeom prst="rect">
            <a:avLst/>
          </a:prstGeom>
          <a:solidFill>
            <a:schemeClr val="accent4">
              <a:lumMod val="20000"/>
              <a:lumOff val="80000"/>
              <a:alpha val="83922"/>
            </a:schemeClr>
          </a:solidFill>
          <a:ln w="12700">
            <a:noFill/>
          </a:ln>
        </p:spPr>
        <p:txBody>
          <a:bodyPr vert="horz" wrap="square" rtlCol="0" anchor="ctr">
            <a:no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金融機関によって異なります。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kumimoji="1" lang="ja-JP" altLang="en-US" sz="2400" dirty="0">
              <a:highlight>
                <a:srgbClr val="FF0000"/>
              </a:highlight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では、金融商品の売買時には売買委託手数料がかかります。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では、口座管理手数料等の費用がかかります。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投資信託では、保有している間、信託報酬などがかかります。</a:t>
            </a:r>
            <a:endParaRPr kumimoji="1" lang="ja-JP" altLang="en-US" sz="3200" dirty="0">
              <a:latin typeface="Meiryo UI"/>
              <a:ea typeface="Meiryo UI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highlight>
                <a:srgbClr val="00FFFF"/>
              </a:highlight>
              <a:latin typeface="Meiryo UI"/>
              <a:ea typeface="Meiryo UI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1" lang="ja-JP" altLang="en-US" sz="2400" dirty="0">
                <a:latin typeface="Meiryo UI"/>
                <a:ea typeface="Meiryo UI"/>
              </a:rPr>
              <a:t>一般的にネット取引の方が安い傾向があります。</a:t>
            </a:r>
            <a:endParaRPr kumimoji="1" lang="zh-TW" altLang="en-US" sz="240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810480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162878" y="2828835"/>
            <a:ext cx="8539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どのように選んだら良いですか？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41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B5A1F94-F970-C6C1-629D-204A8F45A300}"/>
              </a:ext>
            </a:extLst>
          </p:cNvPr>
          <p:cNvSpPr/>
          <p:nvPr/>
        </p:nvSpPr>
        <p:spPr>
          <a:xfrm>
            <a:off x="259830" y="757778"/>
            <a:ext cx="8596834" cy="928040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自身のリスク許容度（＝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投資に際して</a:t>
            </a:r>
            <a:endParaRPr kumimoji="0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“どの程度リスクを引き受けられるか”）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を考えましょう。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BC9AA8F4-6417-0E29-4627-EE7C0AF4AA97}"/>
              </a:ext>
            </a:extLst>
          </p:cNvPr>
          <p:cNvGrpSpPr/>
          <p:nvPr/>
        </p:nvGrpSpPr>
        <p:grpSpPr>
          <a:xfrm>
            <a:off x="185325" y="1928190"/>
            <a:ext cx="8635714" cy="4603543"/>
            <a:chOff x="254000" y="1526715"/>
            <a:chExt cx="9470904" cy="4796298"/>
          </a:xfrm>
        </p:grpSpPr>
        <p:sp>
          <p:nvSpPr>
            <p:cNvPr id="13" name="角丸四角形 11">
              <a:extLst>
                <a:ext uri="{FF2B5EF4-FFF2-40B4-BE49-F238E27FC236}">
                  <a16:creationId xmlns:a16="http://schemas.microsoft.com/office/drawing/2014/main" id="{E3EBF72A-723A-4570-4B28-51ADCD3ACC3A}"/>
                </a:ext>
              </a:extLst>
            </p:cNvPr>
            <p:cNvSpPr/>
            <p:nvPr/>
          </p:nvSpPr>
          <p:spPr>
            <a:xfrm>
              <a:off x="254000" y="3305419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4" name="角丸四角形 12">
              <a:extLst>
                <a:ext uri="{FF2B5EF4-FFF2-40B4-BE49-F238E27FC236}">
                  <a16:creationId xmlns:a16="http://schemas.microsoft.com/office/drawing/2014/main" id="{39C3DA2F-CD71-373A-492F-3C0DF1E27C10}"/>
                </a:ext>
              </a:extLst>
            </p:cNvPr>
            <p:cNvSpPr/>
            <p:nvPr/>
          </p:nvSpPr>
          <p:spPr>
            <a:xfrm>
              <a:off x="265944" y="4297899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角丸四角形 13">
              <a:extLst>
                <a:ext uri="{FF2B5EF4-FFF2-40B4-BE49-F238E27FC236}">
                  <a16:creationId xmlns:a16="http://schemas.microsoft.com/office/drawing/2014/main" id="{D96E9886-C942-F019-F88A-2E45AEDF5DFD}"/>
                </a:ext>
              </a:extLst>
            </p:cNvPr>
            <p:cNvSpPr/>
            <p:nvPr/>
          </p:nvSpPr>
          <p:spPr>
            <a:xfrm>
              <a:off x="265944" y="5290380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6" name="角丸四角形 1">
              <a:extLst>
                <a:ext uri="{FF2B5EF4-FFF2-40B4-BE49-F238E27FC236}">
                  <a16:creationId xmlns:a16="http://schemas.microsoft.com/office/drawing/2014/main" id="{ADD1025B-03EB-09F0-6967-8F33C1FD1407}"/>
                </a:ext>
              </a:extLst>
            </p:cNvPr>
            <p:cNvSpPr/>
            <p:nvPr/>
          </p:nvSpPr>
          <p:spPr>
            <a:xfrm>
              <a:off x="254000" y="2428242"/>
              <a:ext cx="9458960" cy="723014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61AD1E5-2FAB-0014-0E70-6B482F78644E}"/>
                </a:ext>
              </a:extLst>
            </p:cNvPr>
            <p:cNvSpPr/>
            <p:nvPr/>
          </p:nvSpPr>
          <p:spPr>
            <a:xfrm>
              <a:off x="364371" y="1735944"/>
              <a:ext cx="3407424" cy="545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95817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リスク許容度が</a:t>
              </a:r>
              <a:r>
                <a:rPr kumimoji="0" lang="ja-JP" altLang="en-US" sz="2800" b="1" i="0" u="sng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低い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86C8A92-A7AE-976E-F4B0-91A1A9FE64F2}"/>
                </a:ext>
              </a:extLst>
            </p:cNvPr>
            <p:cNvSpPr/>
            <p:nvPr/>
          </p:nvSpPr>
          <p:spPr>
            <a:xfrm>
              <a:off x="6287187" y="1746959"/>
              <a:ext cx="3407424" cy="545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リスク許容度が</a:t>
              </a:r>
              <a:r>
                <a:rPr kumimoji="0" lang="ja-JP" altLang="en-US" sz="2800" b="1" i="0" u="sng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高い</a:t>
              </a:r>
              <a:endParaRPr kumimoji="0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B4FF7ACB-29EB-2848-83DC-758E7C6602CD}"/>
                </a:ext>
              </a:extLst>
            </p:cNvPr>
            <p:cNvSpPr txBox="1"/>
            <p:nvPr/>
          </p:nvSpPr>
          <p:spPr>
            <a:xfrm>
              <a:off x="387095" y="2288016"/>
              <a:ext cx="3246776" cy="3537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小さい　　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少ない</a:t>
              </a:r>
              <a:endParaRPr kumimoji="0" lang="ja-JP" altLang="en-US" sz="2800" b="0" i="0" u="none" strike="sng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多い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安定志向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0CA83FC-A626-30DA-230E-66EF8D0AAD4B}"/>
                </a:ext>
              </a:extLst>
            </p:cNvPr>
            <p:cNvSpPr txBox="1"/>
            <p:nvPr/>
          </p:nvSpPr>
          <p:spPr>
            <a:xfrm>
              <a:off x="6324212" y="2288016"/>
              <a:ext cx="3246776" cy="3537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大きい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豊富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少ない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リスク志向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9B5482E-B57E-2B38-2FFC-14E5EEF93D3C}"/>
                </a:ext>
              </a:extLst>
            </p:cNvPr>
            <p:cNvSpPr txBox="1"/>
            <p:nvPr/>
          </p:nvSpPr>
          <p:spPr>
            <a:xfrm>
              <a:off x="3684808" y="2293592"/>
              <a:ext cx="2469140" cy="36015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収入・資産額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投資経験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今後の</a:t>
              </a:r>
              <a:endPara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ライフイベント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性格</a:t>
              </a:r>
            </a:p>
          </p:txBody>
        </p:sp>
        <p:sp>
          <p:nvSpPr>
            <p:cNvPr id="22" name="角丸四角形 3">
              <a:extLst>
                <a:ext uri="{FF2B5EF4-FFF2-40B4-BE49-F238E27FC236}">
                  <a16:creationId xmlns:a16="http://schemas.microsoft.com/office/drawing/2014/main" id="{1F180D04-BC19-803E-5462-2143FF79162F}"/>
                </a:ext>
              </a:extLst>
            </p:cNvPr>
            <p:cNvSpPr/>
            <p:nvPr/>
          </p:nvSpPr>
          <p:spPr>
            <a:xfrm>
              <a:off x="364371" y="1526715"/>
              <a:ext cx="3269499" cy="4796298"/>
            </a:xfrm>
            <a:prstGeom prst="roundRect">
              <a:avLst>
                <a:gd name="adj" fmla="val 7966"/>
              </a:avLst>
            </a:prstGeom>
            <a:noFill/>
            <a:ln>
              <a:solidFill>
                <a:srgbClr val="FFE38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3" name="角丸四角形 15">
              <a:extLst>
                <a:ext uri="{FF2B5EF4-FFF2-40B4-BE49-F238E27FC236}">
                  <a16:creationId xmlns:a16="http://schemas.microsoft.com/office/drawing/2014/main" id="{A11CB628-CECF-0785-05F2-0BBFA3BB68B7}"/>
                </a:ext>
              </a:extLst>
            </p:cNvPr>
            <p:cNvSpPr/>
            <p:nvPr/>
          </p:nvSpPr>
          <p:spPr>
            <a:xfrm>
              <a:off x="6324212" y="1526715"/>
              <a:ext cx="3269499" cy="4796298"/>
            </a:xfrm>
            <a:prstGeom prst="roundRect">
              <a:avLst>
                <a:gd name="adj" fmla="val 8898"/>
              </a:avLst>
            </a:prstGeom>
            <a:noFill/>
            <a:ln>
              <a:solidFill>
                <a:srgbClr val="FFE38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4178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B5A1F94-F970-C6C1-629D-204A8F45A300}"/>
              </a:ext>
            </a:extLst>
          </p:cNvPr>
          <p:cNvSpPr/>
          <p:nvPr/>
        </p:nvSpPr>
        <p:spPr>
          <a:xfrm>
            <a:off x="329404" y="869981"/>
            <a:ext cx="8596834" cy="884112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 自身のリスク許容度に合った、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金融商品の組み合わせを考えましょう。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9C357F7-3E50-309E-0710-77C52652B9D5}"/>
              </a:ext>
            </a:extLst>
          </p:cNvPr>
          <p:cNvGrpSpPr/>
          <p:nvPr/>
        </p:nvGrpSpPr>
        <p:grpSpPr>
          <a:xfrm>
            <a:off x="147397" y="2206488"/>
            <a:ext cx="9503499" cy="4202605"/>
            <a:chOff x="-245531" y="2016826"/>
            <a:chExt cx="10009506" cy="4535325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E297D4E4-C5DA-CBDB-7E62-0C1325922F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1883" y="2064420"/>
              <a:ext cx="5127598" cy="4434423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EF04D02-1B9A-47A3-F96F-361B8EEB4819}"/>
                </a:ext>
              </a:extLst>
            </p:cNvPr>
            <p:cNvSpPr/>
            <p:nvPr/>
          </p:nvSpPr>
          <p:spPr>
            <a:xfrm>
              <a:off x="2586953" y="2885538"/>
              <a:ext cx="2017920" cy="159428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国内株式・</a:t>
              </a:r>
              <a:endParaRPr kumimoji="0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30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海外株式</a:t>
              </a:r>
              <a:endParaRPr kumimoji="0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　など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CE1CDC8-ECB2-3F7E-B129-3E9FB064534C}"/>
                </a:ext>
              </a:extLst>
            </p:cNvPr>
            <p:cNvSpPr/>
            <p:nvPr/>
          </p:nvSpPr>
          <p:spPr>
            <a:xfrm>
              <a:off x="4683945" y="3204414"/>
              <a:ext cx="1611339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預貯金</a:t>
              </a:r>
              <a:endPara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など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F83B6EC-C324-1208-5BE1-58E140358C60}"/>
                </a:ext>
              </a:extLst>
            </p:cNvPr>
            <p:cNvSpPr/>
            <p:nvPr/>
          </p:nvSpPr>
          <p:spPr>
            <a:xfrm>
              <a:off x="3523472" y="5040007"/>
              <a:ext cx="1826141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国内債券</a:t>
              </a:r>
              <a:endPara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　　など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3D7C8AB-B069-5925-56A1-254160E9D73B}"/>
                </a:ext>
              </a:extLst>
            </p:cNvPr>
            <p:cNvSpPr/>
            <p:nvPr/>
          </p:nvSpPr>
          <p:spPr>
            <a:xfrm>
              <a:off x="-245531" y="2064420"/>
              <a:ext cx="2418798" cy="10296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収益性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が高い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2CC7469D-E0A9-3B6C-9D67-9A54816D52C2}"/>
                </a:ext>
              </a:extLst>
            </p:cNvPr>
            <p:cNvSpPr/>
            <p:nvPr/>
          </p:nvSpPr>
          <p:spPr>
            <a:xfrm>
              <a:off x="7062740" y="2016826"/>
              <a:ext cx="255920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流動性・安全性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が高い金融商品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B7ACB6EE-3BE1-A06B-6840-8554B3B5C459}"/>
                </a:ext>
              </a:extLst>
            </p:cNvPr>
            <p:cNvSpPr/>
            <p:nvPr/>
          </p:nvSpPr>
          <p:spPr>
            <a:xfrm>
              <a:off x="7204766" y="5518617"/>
              <a:ext cx="255920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安全性</a:t>
              </a: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の高い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</a:t>
              </a:r>
              <a:endPara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D12FA0D-01DF-2E64-A8D4-D3D4D0019AC6}"/>
                </a:ext>
              </a:extLst>
            </p:cNvPr>
            <p:cNvSpPr/>
            <p:nvPr/>
          </p:nvSpPr>
          <p:spPr>
            <a:xfrm>
              <a:off x="-245531" y="5622150"/>
              <a:ext cx="2418798" cy="930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金融商品の</a:t>
              </a:r>
            </a:p>
            <a:p>
              <a:pPr marL="0" marR="0" lvl="0" indent="0" algn="l" defTabSz="914400" rtl="0" eaLnBrk="1" fontAlgn="base" latinLnBrk="0" hangingPunct="1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組み合わせ例</a:t>
              </a:r>
              <a:endPara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0508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E8AF30-CD83-6733-98D8-0C0DE0076568}"/>
              </a:ext>
            </a:extLst>
          </p:cNvPr>
          <p:cNvSpPr txBox="1"/>
          <p:nvPr/>
        </p:nvSpPr>
        <p:spPr>
          <a:xfrm>
            <a:off x="950843" y="4716781"/>
            <a:ext cx="6096000" cy="1990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何を対象に運用されているの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運用方針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運用にかかるコスト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「インデックス型」か「アクティブ型」か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172A7654-1AB5-FA70-6FD5-4C17693D6B59}"/>
              </a:ext>
            </a:extLst>
          </p:cNvPr>
          <p:cNvSpPr/>
          <p:nvPr/>
        </p:nvSpPr>
        <p:spPr>
          <a:xfrm>
            <a:off x="463063" y="4004575"/>
            <a:ext cx="6583780" cy="584775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株式</a:t>
            </a:r>
            <a:r>
              <a:rPr lang="ja-JP" altLang="ja-JP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投資信託</a:t>
            </a: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2B11A083-B134-DD6F-49C8-258476BB4257}"/>
              </a:ext>
            </a:extLst>
          </p:cNvPr>
          <p:cNvSpPr/>
          <p:nvPr/>
        </p:nvSpPr>
        <p:spPr>
          <a:xfrm>
            <a:off x="463063" y="1739420"/>
            <a:ext cx="5311572" cy="584775"/>
          </a:xfrm>
          <a:prstGeom prst="roundRect">
            <a:avLst>
              <a:gd name="adj" fmla="val 50000"/>
            </a:avLst>
          </a:prstGeom>
          <a:solidFill>
            <a:srgbClr val="FFF7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株式を選ぶ際のチェック事項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9D0E75-E4B7-EDB1-8E63-0DEFDFBF36A2}"/>
              </a:ext>
            </a:extLst>
          </p:cNvPr>
          <p:cNvSpPr txBox="1"/>
          <p:nvPr/>
        </p:nvSpPr>
        <p:spPr>
          <a:xfrm>
            <a:off x="950843" y="2397544"/>
            <a:ext cx="6096000" cy="1503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過去の企業業績や財務状況を調べる</a:t>
            </a: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過去から現在までの株価の動きを調べる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将来の見通しを予想する</a:t>
            </a:r>
            <a:endParaRPr lang="ja-JP" altLang="en-US" sz="2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8626A7E-CFEE-7C3A-5E6B-836AE7B52A24}"/>
              </a:ext>
            </a:extLst>
          </p:cNvPr>
          <p:cNvSpPr/>
          <p:nvPr/>
        </p:nvSpPr>
        <p:spPr>
          <a:xfrm>
            <a:off x="463063" y="787253"/>
            <a:ext cx="8045670" cy="853132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 個別の金融商品を選ぶ際は、次のポイントを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チェックしましょう。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60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05961" y="2828835"/>
            <a:ext cx="8911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Ｑ４：投資や金融商品に関する情報は、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どのように集めたら良いですか？　　　　</a:t>
            </a:r>
          </a:p>
        </p:txBody>
      </p:sp>
    </p:spTree>
    <p:extLst>
      <p:ext uri="{BB962C8B-B14F-4D97-AF65-F5344CB8AC3E}">
        <p14:creationId xmlns:p14="http://schemas.microsoft.com/office/powerpoint/2010/main" val="2098233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7994E94-6349-2F12-3597-468BED215CC7}"/>
              </a:ext>
            </a:extLst>
          </p:cNvPr>
          <p:cNvSpPr/>
          <p:nvPr/>
        </p:nvSpPr>
        <p:spPr>
          <a:xfrm>
            <a:off x="4276883" y="5197130"/>
            <a:ext cx="3638233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日本証券業協会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C716729-78E5-0720-99D7-9A598ECAB4E3}"/>
              </a:ext>
            </a:extLst>
          </p:cNvPr>
          <p:cNvSpPr/>
          <p:nvPr/>
        </p:nvSpPr>
        <p:spPr>
          <a:xfrm>
            <a:off x="388258" y="5201738"/>
            <a:ext cx="3622737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知るぽると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9643D29-4831-6070-16BA-1F3E68E88111}"/>
              </a:ext>
            </a:extLst>
          </p:cNvPr>
          <p:cNvSpPr/>
          <p:nvPr/>
        </p:nvSpPr>
        <p:spPr>
          <a:xfrm>
            <a:off x="372761" y="5886012"/>
            <a:ext cx="3638234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東京証券取引所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A49E93D-2445-42FA-609A-C6E81C37AEA6}"/>
              </a:ext>
            </a:extLst>
          </p:cNvPr>
          <p:cNvSpPr/>
          <p:nvPr/>
        </p:nvSpPr>
        <p:spPr>
          <a:xfrm>
            <a:off x="4276882" y="5886014"/>
            <a:ext cx="3638234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投資信託協会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B03A235-9EFC-1B9B-DF2B-727CE1314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483" y="3896942"/>
            <a:ext cx="1832845" cy="1197176"/>
          </a:xfrm>
          <a:prstGeom prst="rect">
            <a:avLst/>
          </a:prstGeom>
          <a:ln>
            <a:solidFill>
              <a:srgbClr val="FFC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C3BFB9D-4120-69F5-3CB9-6C5FB6DFFCDB}"/>
              </a:ext>
            </a:extLst>
          </p:cNvPr>
          <p:cNvSpPr/>
          <p:nvPr/>
        </p:nvSpPr>
        <p:spPr>
          <a:xfrm>
            <a:off x="293249" y="859732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信頼のおける情報源から収集しましょう！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153223-CDAC-7917-2984-C234E74FC066}"/>
              </a:ext>
            </a:extLst>
          </p:cNvPr>
          <p:cNvSpPr txBox="1"/>
          <p:nvPr/>
        </p:nvSpPr>
        <p:spPr>
          <a:xfrm>
            <a:off x="8030817" y="5996392"/>
            <a:ext cx="802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F01860E-3E5E-3C14-869C-9886B9453C8D}"/>
              </a:ext>
            </a:extLst>
          </p:cNvPr>
          <p:cNvSpPr/>
          <p:nvPr/>
        </p:nvSpPr>
        <p:spPr>
          <a:xfrm>
            <a:off x="221300" y="1949849"/>
            <a:ext cx="8527774" cy="4645480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C4BC80E-4124-26C2-C2A9-9151A2A3A1A8}"/>
              </a:ext>
            </a:extLst>
          </p:cNvPr>
          <p:cNvSpPr/>
          <p:nvPr/>
        </p:nvSpPr>
        <p:spPr>
          <a:xfrm>
            <a:off x="880744" y="1617241"/>
            <a:ext cx="6634326" cy="6926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資産運用・投資の基本についての情報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BB7FA0B-18E9-8CDC-981E-59A4B2586212}"/>
              </a:ext>
            </a:extLst>
          </p:cNvPr>
          <p:cNvSpPr/>
          <p:nvPr/>
        </p:nvSpPr>
        <p:spPr>
          <a:xfrm>
            <a:off x="2386538" y="2374750"/>
            <a:ext cx="3622737" cy="692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金融庁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81B452B-0FFE-D811-47D4-0E3473A36F93}"/>
              </a:ext>
            </a:extLst>
          </p:cNvPr>
          <p:cNvSpPr/>
          <p:nvPr/>
        </p:nvSpPr>
        <p:spPr>
          <a:xfrm>
            <a:off x="2270563" y="3148702"/>
            <a:ext cx="4012637" cy="64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公式サイト</a:t>
            </a:r>
          </a:p>
        </p:txBody>
      </p:sp>
    </p:spTree>
    <p:extLst>
      <p:ext uri="{BB962C8B-B14F-4D97-AF65-F5344CB8AC3E}">
        <p14:creationId xmlns:p14="http://schemas.microsoft.com/office/powerpoint/2010/main" val="4122025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2143264-AF8F-243C-40BE-E26F4206217B}"/>
              </a:ext>
            </a:extLst>
          </p:cNvPr>
          <p:cNvSpPr/>
          <p:nvPr/>
        </p:nvSpPr>
        <p:spPr>
          <a:xfrm>
            <a:off x="213735" y="886732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信頼のおける情報源から収集しましょう！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098DBFC-C7E4-8351-FA17-B6A2CCE132E0}"/>
              </a:ext>
            </a:extLst>
          </p:cNvPr>
          <p:cNvGrpSpPr/>
          <p:nvPr/>
        </p:nvGrpSpPr>
        <p:grpSpPr>
          <a:xfrm>
            <a:off x="221300" y="1779174"/>
            <a:ext cx="8527774" cy="4816154"/>
            <a:chOff x="221300" y="1779174"/>
            <a:chExt cx="8527774" cy="4816154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1FBB2DAC-B2F9-A1A0-6726-1D64325881A3}"/>
                </a:ext>
              </a:extLst>
            </p:cNvPr>
            <p:cNvSpPr/>
            <p:nvPr/>
          </p:nvSpPr>
          <p:spPr>
            <a:xfrm>
              <a:off x="221300" y="2210167"/>
              <a:ext cx="8527774" cy="438516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1D85746E-0942-F669-52FF-6F68CE58AC0B}"/>
                </a:ext>
              </a:extLst>
            </p:cNvPr>
            <p:cNvGrpSpPr/>
            <p:nvPr/>
          </p:nvGrpSpPr>
          <p:grpSpPr>
            <a:xfrm>
              <a:off x="570040" y="1779174"/>
              <a:ext cx="7928589" cy="4644117"/>
              <a:chOff x="962472" y="1597458"/>
              <a:chExt cx="7928589" cy="4644117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99643D29-4831-6070-16BA-1F3E68E88111}"/>
                  </a:ext>
                </a:extLst>
              </p:cNvPr>
              <p:cNvSpPr/>
              <p:nvPr/>
            </p:nvSpPr>
            <p:spPr>
              <a:xfrm>
                <a:off x="5086071" y="4915549"/>
                <a:ext cx="3761684" cy="56209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各銀行のホームページ</a:t>
                </a: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FA49E93D-2445-42FA-609A-C6E81C37AEA6}"/>
                  </a:ext>
                </a:extLst>
              </p:cNvPr>
              <p:cNvSpPr/>
              <p:nvPr/>
            </p:nvSpPr>
            <p:spPr>
              <a:xfrm>
                <a:off x="975962" y="5752607"/>
                <a:ext cx="7871793" cy="488968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各証券会社のホームページ</a:t>
                </a:r>
              </a:p>
            </p:txBody>
          </p:sp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9EB72B85-6FCF-5311-B2B7-1F8A44B32149}"/>
                  </a:ext>
                </a:extLst>
              </p:cNvPr>
              <p:cNvSpPr/>
              <p:nvPr/>
            </p:nvSpPr>
            <p:spPr>
              <a:xfrm>
                <a:off x="5129377" y="3023679"/>
                <a:ext cx="3761684" cy="795412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2800"/>
                  </a:lnSpc>
                </a:pPr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投資信託協会</a:t>
                </a:r>
                <a:endParaRPr kumimoji="1" lang="en-US" altLang="ja-JP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lnSpc>
                    <a:spcPts val="2800"/>
                  </a:lnSpc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「投信総合検索ライブラリー」</a:t>
                </a:r>
              </a:p>
            </p:txBody>
          </p:sp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B7699D56-4EBA-24A6-C6C8-33572FB7DB7E}"/>
                  </a:ext>
                </a:extLst>
              </p:cNvPr>
              <p:cNvSpPr/>
              <p:nvPr/>
            </p:nvSpPr>
            <p:spPr>
              <a:xfrm>
                <a:off x="989454" y="4567275"/>
                <a:ext cx="3875476" cy="90916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東京証券取引所</a:t>
                </a:r>
              </a:p>
            </p:txBody>
          </p:sp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7C01D52E-2272-F96A-B697-E0B3124A66E0}"/>
                  </a:ext>
                </a:extLst>
              </p:cNvPr>
              <p:cNvSpPr/>
              <p:nvPr/>
            </p:nvSpPr>
            <p:spPr>
              <a:xfrm>
                <a:off x="975963" y="2463464"/>
                <a:ext cx="3888967" cy="457429"/>
              </a:xfrm>
              <a:prstGeom prst="roundRect">
                <a:avLst>
                  <a:gd name="adj" fmla="val 50000"/>
                </a:avLst>
              </a:prstGeom>
              <a:solidFill>
                <a:srgbClr val="FFE1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株式</a:t>
                </a: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B36E429D-B373-6C1C-DE71-546656107199}"/>
                  </a:ext>
                </a:extLst>
              </p:cNvPr>
              <p:cNvSpPr/>
              <p:nvPr/>
            </p:nvSpPr>
            <p:spPr>
              <a:xfrm>
                <a:off x="5086071" y="2484740"/>
                <a:ext cx="3761684" cy="436153"/>
              </a:xfrm>
              <a:prstGeom prst="roundRect">
                <a:avLst>
                  <a:gd name="adj" fmla="val 50000"/>
                </a:avLst>
              </a:prstGeom>
              <a:solidFill>
                <a:srgbClr val="E7F9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投資信託</a:t>
                </a: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25559A50-B143-B288-2C83-618F0D8DD635}"/>
                  </a:ext>
                </a:extLst>
              </p:cNvPr>
              <p:cNvSpPr/>
              <p:nvPr/>
            </p:nvSpPr>
            <p:spPr>
              <a:xfrm>
                <a:off x="962472" y="3277472"/>
                <a:ext cx="3888966" cy="101484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上場会社のホームページ</a:t>
                </a:r>
              </a:p>
            </p:txBody>
          </p: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4C4BC80E-4124-26C2-C2A9-9151A2A3A1A8}"/>
                  </a:ext>
                </a:extLst>
              </p:cNvPr>
              <p:cNvSpPr/>
              <p:nvPr/>
            </p:nvSpPr>
            <p:spPr>
              <a:xfrm>
                <a:off x="1957588" y="1597458"/>
                <a:ext cx="5401873" cy="692698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個別の金融商品の情報</a:t>
                </a:r>
              </a:p>
            </p:txBody>
          </p:sp>
        </p:grpSp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B1289845-3A7E-C14E-E320-09583298031A}"/>
                </a:ext>
              </a:extLst>
            </p:cNvPr>
            <p:cNvSpPr/>
            <p:nvPr/>
          </p:nvSpPr>
          <p:spPr>
            <a:xfrm>
              <a:off x="4736945" y="4129816"/>
              <a:ext cx="3761684" cy="79541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ts val="2800"/>
                </a:lnSpc>
              </a:pPr>
              <a:r>
                <a:rPr kumimoji="1" lang="ja-JP" altLang="en-US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投資信託運用会社のホームページ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927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0477B2-FCCB-4BE4-D193-6A58D1442701}"/>
              </a:ext>
            </a:extLst>
          </p:cNvPr>
          <p:cNvSpPr txBox="1"/>
          <p:nvPr/>
        </p:nvSpPr>
        <p:spPr>
          <a:xfrm>
            <a:off x="1042003" y="1674675"/>
            <a:ext cx="7294176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</a:t>
            </a:r>
            <a:r>
              <a:rPr lang="ja-JP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＆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（その１）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NISA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制度、確定拠出年金制度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DDA19-22AC-A65B-F466-EEA6D97CE5EE}"/>
              </a:ext>
            </a:extLst>
          </p:cNvPr>
          <p:cNvSpPr txBox="1"/>
          <p:nvPr/>
        </p:nvSpPr>
        <p:spPr>
          <a:xfrm>
            <a:off x="1386054" y="4282482"/>
            <a:ext cx="6606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投資信託協会</a:t>
            </a:r>
          </a:p>
        </p:txBody>
      </p:sp>
    </p:spTree>
    <p:extLst>
      <p:ext uri="{BB962C8B-B14F-4D97-AF65-F5344CB8AC3E}">
        <p14:creationId xmlns:p14="http://schemas.microsoft.com/office/powerpoint/2010/main" val="3848536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099874" y="2828835"/>
            <a:ext cx="8911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Ｑ５：自分の適切な投資額は、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どのように決めたら良いですか？　　　</a:t>
            </a:r>
          </a:p>
        </p:txBody>
      </p:sp>
    </p:spTree>
    <p:extLst>
      <p:ext uri="{BB962C8B-B14F-4D97-AF65-F5344CB8AC3E}">
        <p14:creationId xmlns:p14="http://schemas.microsoft.com/office/powerpoint/2010/main" val="1622658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5C732BB-4CAA-FB9D-D1BF-06E1A1A57D36}"/>
              </a:ext>
            </a:extLst>
          </p:cNvPr>
          <p:cNvSpPr/>
          <p:nvPr/>
        </p:nvSpPr>
        <p:spPr>
          <a:xfrm>
            <a:off x="75054" y="6186942"/>
            <a:ext cx="93249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詳しくは、「投資リスクの管理（リスクの軽減）」で。</a:t>
            </a:r>
          </a:p>
        </p:txBody>
      </p:sp>
      <p:sp>
        <p:nvSpPr>
          <p:cNvPr id="2" name="弦 1">
            <a:extLst>
              <a:ext uri="{FF2B5EF4-FFF2-40B4-BE49-F238E27FC236}">
                <a16:creationId xmlns:a16="http://schemas.microsoft.com/office/drawing/2014/main" id="{48A7B4A9-7475-F498-1128-CE31DA6AC5D2}"/>
              </a:ext>
            </a:extLst>
          </p:cNvPr>
          <p:cNvSpPr/>
          <p:nvPr/>
        </p:nvSpPr>
        <p:spPr bwMode="auto">
          <a:xfrm rot="10800000">
            <a:off x="2721988" y="1744683"/>
            <a:ext cx="3663506" cy="3681577"/>
          </a:xfrm>
          <a:prstGeom prst="chord">
            <a:avLst>
              <a:gd name="adj1" fmla="val 5362118"/>
              <a:gd name="adj2" fmla="val 16265604"/>
            </a:avLst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49F2A0-457D-FB65-0CA1-A998BAEF72E3}"/>
              </a:ext>
            </a:extLst>
          </p:cNvPr>
          <p:cNvSpPr/>
          <p:nvPr/>
        </p:nvSpPr>
        <p:spPr>
          <a:xfrm>
            <a:off x="663847" y="3893999"/>
            <a:ext cx="2404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車の購入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旅行費用など。</a:t>
            </a:r>
            <a:endParaRPr kumimoji="0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円 34">
            <a:extLst>
              <a:ext uri="{FF2B5EF4-FFF2-40B4-BE49-F238E27FC236}">
                <a16:creationId xmlns:a16="http://schemas.microsoft.com/office/drawing/2014/main" id="{A6D4C7BF-C91A-7063-829B-C30495B33A4F}"/>
              </a:ext>
            </a:extLst>
          </p:cNvPr>
          <p:cNvSpPr/>
          <p:nvPr/>
        </p:nvSpPr>
        <p:spPr bwMode="auto">
          <a:xfrm>
            <a:off x="2625015" y="1729914"/>
            <a:ext cx="3760480" cy="3735851"/>
          </a:xfrm>
          <a:prstGeom prst="pie">
            <a:avLst>
              <a:gd name="adj1" fmla="val 11895150"/>
              <a:gd name="adj2" fmla="val 16214515"/>
            </a:avLst>
          </a:prstGeom>
          <a:solidFill>
            <a:srgbClr val="FFF3FF"/>
          </a:solidFill>
          <a:ln w="38100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7" name="円 36">
            <a:extLst>
              <a:ext uri="{FF2B5EF4-FFF2-40B4-BE49-F238E27FC236}">
                <a16:creationId xmlns:a16="http://schemas.microsoft.com/office/drawing/2014/main" id="{ECF3FF08-94F8-B578-509F-6C70B5071B03}"/>
              </a:ext>
            </a:extLst>
          </p:cNvPr>
          <p:cNvSpPr/>
          <p:nvPr/>
        </p:nvSpPr>
        <p:spPr bwMode="auto">
          <a:xfrm rot="5400000">
            <a:off x="2701024" y="1680106"/>
            <a:ext cx="3637192" cy="3789210"/>
          </a:xfrm>
          <a:prstGeom prst="pie">
            <a:avLst>
              <a:gd name="adj1" fmla="val 0"/>
              <a:gd name="adj2" fmla="val 6522952"/>
            </a:avLst>
          </a:prstGeom>
          <a:solidFill>
            <a:srgbClr val="FD9DC8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C33AF00-844E-8D2A-91F9-64B60BD2E6A4}"/>
              </a:ext>
            </a:extLst>
          </p:cNvPr>
          <p:cNvSpPr/>
          <p:nvPr/>
        </p:nvSpPr>
        <p:spPr>
          <a:xfrm>
            <a:off x="270561" y="1699204"/>
            <a:ext cx="2685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ココを投資に！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1530905-C14F-1248-81F8-169AD6D78845}"/>
              </a:ext>
            </a:extLst>
          </p:cNvPr>
          <p:cNvSpPr/>
          <p:nvPr/>
        </p:nvSpPr>
        <p:spPr>
          <a:xfrm>
            <a:off x="3323181" y="2090997"/>
            <a:ext cx="13745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当面使う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予定が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333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ないお金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A275C7-2934-6ABF-3A92-5F3C34649AAC}"/>
              </a:ext>
            </a:extLst>
          </p:cNvPr>
          <p:cNvSpPr/>
          <p:nvPr/>
        </p:nvSpPr>
        <p:spPr>
          <a:xfrm>
            <a:off x="4575574" y="3300765"/>
            <a:ext cx="180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日々の生活に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必要なお金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4D9390-AA3B-1F86-0AE6-42B8CA22A495}"/>
              </a:ext>
            </a:extLst>
          </p:cNvPr>
          <p:cNvSpPr/>
          <p:nvPr/>
        </p:nvSpPr>
        <p:spPr>
          <a:xfrm>
            <a:off x="2915848" y="3654708"/>
            <a:ext cx="16536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近く使い道が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決まっている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お金</a:t>
            </a:r>
            <a:endParaRPr kumimoji="0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角丸四角形 2">
            <a:extLst>
              <a:ext uri="{FF2B5EF4-FFF2-40B4-BE49-F238E27FC236}">
                <a16:creationId xmlns:a16="http://schemas.microsoft.com/office/drawing/2014/main" id="{3BB93885-22ED-D793-DDF5-FF6B1FC475DA}"/>
              </a:ext>
            </a:extLst>
          </p:cNvPr>
          <p:cNvSpPr/>
          <p:nvPr/>
        </p:nvSpPr>
        <p:spPr>
          <a:xfrm>
            <a:off x="6509758" y="2090996"/>
            <a:ext cx="2417626" cy="494117"/>
          </a:xfrm>
          <a:prstGeom prst="roundRect">
            <a:avLst>
              <a:gd name="adj" fmla="val 50000"/>
            </a:avLst>
          </a:prstGeom>
          <a:solidFill>
            <a:srgbClr val="FFAFD7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お金の使いみち</a:t>
            </a:r>
          </a:p>
        </p:txBody>
      </p:sp>
      <p:sp>
        <p:nvSpPr>
          <p:cNvPr id="13" name="角丸四角形吹き出し 5">
            <a:extLst>
              <a:ext uri="{FF2B5EF4-FFF2-40B4-BE49-F238E27FC236}">
                <a16:creationId xmlns:a16="http://schemas.microsoft.com/office/drawing/2014/main" id="{C0C33AEE-6F7B-4614-25C8-E6A4225464FB}"/>
              </a:ext>
            </a:extLst>
          </p:cNvPr>
          <p:cNvSpPr/>
          <p:nvPr/>
        </p:nvSpPr>
        <p:spPr>
          <a:xfrm>
            <a:off x="6197462" y="4421394"/>
            <a:ext cx="2740524" cy="1529891"/>
          </a:xfrm>
          <a:prstGeom prst="wedgeRoundRectCallout">
            <a:avLst>
              <a:gd name="adj1" fmla="val -71109"/>
              <a:gd name="adj2" fmla="val -66885"/>
              <a:gd name="adj3" fmla="val 16667"/>
            </a:avLst>
          </a:prstGeom>
          <a:solidFill>
            <a:srgbClr val="FFE1E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医療費など、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急な出費のための予備費を残しておく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ことも忘れずに。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52DE7FA-C801-8198-1A5D-59B982A21E08}"/>
              </a:ext>
            </a:extLst>
          </p:cNvPr>
          <p:cNvSpPr/>
          <p:nvPr/>
        </p:nvSpPr>
        <p:spPr>
          <a:xfrm>
            <a:off x="3314693" y="5658898"/>
            <a:ext cx="27446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ココは預貯金で</a:t>
            </a:r>
          </a:p>
        </p:txBody>
      </p:sp>
      <p:sp>
        <p:nvSpPr>
          <p:cNvPr id="16" name="下矢印 4">
            <a:extLst>
              <a:ext uri="{FF2B5EF4-FFF2-40B4-BE49-F238E27FC236}">
                <a16:creationId xmlns:a16="http://schemas.microsoft.com/office/drawing/2014/main" id="{5BC67389-2893-2536-E12C-875C5EEED4F3}"/>
              </a:ext>
            </a:extLst>
          </p:cNvPr>
          <p:cNvSpPr/>
          <p:nvPr/>
        </p:nvSpPr>
        <p:spPr>
          <a:xfrm>
            <a:off x="3965313" y="5088298"/>
            <a:ext cx="1208296" cy="646386"/>
          </a:xfrm>
          <a:prstGeom prst="downArrow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9" name="下矢印 44">
            <a:extLst>
              <a:ext uri="{FF2B5EF4-FFF2-40B4-BE49-F238E27FC236}">
                <a16:creationId xmlns:a16="http://schemas.microsoft.com/office/drawing/2014/main" id="{AB0B8EB4-52F7-7CF6-B732-231DEB18DC83}"/>
              </a:ext>
            </a:extLst>
          </p:cNvPr>
          <p:cNvSpPr/>
          <p:nvPr/>
        </p:nvSpPr>
        <p:spPr bwMode="auto">
          <a:xfrm rot="7405350">
            <a:off x="2799705" y="2008661"/>
            <a:ext cx="364805" cy="546089"/>
          </a:xfrm>
          <a:prstGeom prst="downArrow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074A00-0B19-5926-32C5-E75205DA12DE}"/>
              </a:ext>
            </a:extLst>
          </p:cNvPr>
          <p:cNvSpPr/>
          <p:nvPr/>
        </p:nvSpPr>
        <p:spPr>
          <a:xfrm>
            <a:off x="6522471" y="2618772"/>
            <a:ext cx="31544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食費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住宅費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（家賃・ローンの返済）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光熱費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6B512B9-16AB-14A0-6F76-94A4AB2CB254}"/>
              </a:ext>
            </a:extLst>
          </p:cNvPr>
          <p:cNvSpPr/>
          <p:nvPr/>
        </p:nvSpPr>
        <p:spPr>
          <a:xfrm>
            <a:off x="352421" y="799459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投資は、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「当面使う予定がないお金」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で行うのが基本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7B925CA-D419-1153-DBD3-DDF35F14CE34}"/>
              </a:ext>
            </a:extLst>
          </p:cNvPr>
          <p:cNvCxnSpPr>
            <a:cxnSpLocks/>
          </p:cNvCxnSpPr>
          <p:nvPr/>
        </p:nvCxnSpPr>
        <p:spPr>
          <a:xfrm>
            <a:off x="2715571" y="2983907"/>
            <a:ext cx="1804049" cy="62135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231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42631" y="2828835"/>
            <a:ext cx="9290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Ｑ６：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や確定拠出年金で投資をする際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の留意点は何ですか？　　</a:t>
            </a:r>
          </a:p>
        </p:txBody>
      </p:sp>
    </p:spTree>
    <p:extLst>
      <p:ext uri="{BB962C8B-B14F-4D97-AF65-F5344CB8AC3E}">
        <p14:creationId xmlns:p14="http://schemas.microsoft.com/office/powerpoint/2010/main" val="3507708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7A3EC3-CF3C-1F3D-838F-B7F9C8F77E5B}"/>
              </a:ext>
            </a:extLst>
          </p:cNvPr>
          <p:cNvSpPr txBox="1"/>
          <p:nvPr/>
        </p:nvSpPr>
        <p:spPr>
          <a:xfrm>
            <a:off x="609122" y="2229676"/>
            <a:ext cx="7962700" cy="2246769"/>
          </a:xfrm>
          <a:prstGeom prst="rect">
            <a:avLst/>
          </a:prstGeom>
          <a:solidFill>
            <a:srgbClr val="FFE1FF"/>
          </a:solidFill>
          <a:ln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投資にはリスクがあります。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金融商品の特徴（メリット・デメリット）をしっかり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理解してから投資しましょう。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4863" indent="-804863"/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金融商品の特徴については「資産運用（始める前に）」で。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741FC46-AD7F-BF47-0E5E-0376F02FD1A4}"/>
              </a:ext>
            </a:extLst>
          </p:cNvPr>
          <p:cNvSpPr txBox="1"/>
          <p:nvPr/>
        </p:nvSpPr>
        <p:spPr>
          <a:xfrm>
            <a:off x="609122" y="4650099"/>
            <a:ext cx="7962700" cy="954107"/>
          </a:xfrm>
          <a:prstGeom prst="rect">
            <a:avLst/>
          </a:prstGeom>
          <a:solidFill>
            <a:srgbClr val="FFE1FF"/>
          </a:solidFill>
          <a:ln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 取引には手数料がかかります。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 事前に調べた上で、取引を始めましょう。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F81D5BD-B35A-3485-3713-8C4CE9049D22}"/>
              </a:ext>
            </a:extLst>
          </p:cNvPr>
          <p:cNvSpPr/>
          <p:nvPr/>
        </p:nvSpPr>
        <p:spPr>
          <a:xfrm>
            <a:off x="609122" y="1080844"/>
            <a:ext cx="7861110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次の２点を必ず意識しましょう。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23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34897" y="1319197"/>
            <a:ext cx="9029024" cy="4339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・確定拠出年金共通の疑問</a:t>
            </a: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Ｑ１：初心者は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1" lang="en-US" altLang="ja-JP" sz="2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、どちらから始めれば良いですか？</a:t>
            </a:r>
          </a:p>
          <a:p>
            <a:pPr marL="1069975" indent="-1069975"/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Ｑ</a:t>
            </a:r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２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：</a:t>
            </a:r>
            <a:r>
              <a:rPr lang="en-US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NISA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や</a:t>
            </a:r>
            <a:r>
              <a:rPr lang="en-US" altLang="ja-JP" sz="2400" b="1" kern="100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iDeCo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を始めるとき、どの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金融機関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で口座開設</a:t>
            </a:r>
            <a:endParaRPr lang="en-US" altLang="ja-JP" sz="24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　 すれ</a:t>
            </a:r>
            <a:r>
              <a:rPr lang="ja-JP" altLang="en-US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ば良いですか</a:t>
            </a:r>
            <a:r>
              <a:rPr lang="ja-JP" altLang="ja-JP" sz="2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Ｑ３：投資する商品（資産）は、どのように選んだら良いですか？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Ｑ４：投資や金融商品に関する情報は、どのように集めたら良い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  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Ｑ５：自分の適切な投資額は、どのように決めたら良いですか？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Ｑ６：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や確定拠出年金で投資をする際の留意点は何ですか？　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その２</a:t>
            </a:r>
            <a:r>
              <a:rPr kumimoji="1" lang="en-US" altLang="ja-JP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4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、確定拠出年金それぞれの疑問　　</a:t>
            </a:r>
            <a:endParaRPr kumimoji="1" lang="en-US" altLang="ja-JP" sz="2400" b="1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54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443891" y="3105834"/>
            <a:ext cx="8725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・確定拠出年金共通編＞</a:t>
            </a:r>
          </a:p>
        </p:txBody>
      </p:sp>
    </p:spTree>
    <p:extLst>
      <p:ext uri="{BB962C8B-B14F-4D97-AF65-F5344CB8AC3E}">
        <p14:creationId xmlns:p14="http://schemas.microsoft.com/office/powerpoint/2010/main" val="186752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891152" y="2828835"/>
            <a:ext cx="87255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Ｑ１：初心者は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どちらから始めれば良いですか？</a:t>
            </a:r>
          </a:p>
        </p:txBody>
      </p:sp>
    </p:spTree>
    <p:extLst>
      <p:ext uri="{BB962C8B-B14F-4D97-AF65-F5344CB8AC3E}">
        <p14:creationId xmlns:p14="http://schemas.microsoft.com/office/powerpoint/2010/main" val="2479964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9453B2A0-49FE-A4B4-C1A5-47CB69174924}"/>
              </a:ext>
            </a:extLst>
          </p:cNvPr>
          <p:cNvSpPr/>
          <p:nvPr/>
        </p:nvSpPr>
        <p:spPr bwMode="auto">
          <a:xfrm>
            <a:off x="261540" y="2126974"/>
            <a:ext cx="4224599" cy="447028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635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t">
            <a:noAutofit/>
          </a:bodyPr>
          <a:lstStyle/>
          <a:p>
            <a:pPr algn="ctr">
              <a:lnSpc>
                <a:spcPts val="3100"/>
              </a:lnSpc>
            </a:pPr>
            <a:r>
              <a:rPr kumimoji="1" lang="en-US" altLang="ja-JP" sz="4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endParaRPr kumimoji="1" lang="en-US" altLang="ja-JP" sz="48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986406B-49EE-08F3-BB7B-488914255407}"/>
              </a:ext>
            </a:extLst>
          </p:cNvPr>
          <p:cNvSpPr/>
          <p:nvPr/>
        </p:nvSpPr>
        <p:spPr bwMode="auto">
          <a:xfrm>
            <a:off x="2229023" y="3704514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趣味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D5506EB-A349-0D4F-E84E-A80D20AF89D1}"/>
              </a:ext>
            </a:extLst>
          </p:cNvPr>
          <p:cNvSpPr/>
          <p:nvPr/>
        </p:nvSpPr>
        <p:spPr bwMode="auto">
          <a:xfrm>
            <a:off x="2229023" y="4985531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住居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ED09882-E442-8F55-5642-4450EAE71CD1}"/>
              </a:ext>
            </a:extLst>
          </p:cNvPr>
          <p:cNvSpPr/>
          <p:nvPr/>
        </p:nvSpPr>
        <p:spPr bwMode="auto">
          <a:xfrm>
            <a:off x="492633" y="3018735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子育て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21E5328-DEE1-B246-5CF0-0708E2C866A4}"/>
              </a:ext>
            </a:extLst>
          </p:cNvPr>
          <p:cNvSpPr/>
          <p:nvPr/>
        </p:nvSpPr>
        <p:spPr bwMode="auto">
          <a:xfrm>
            <a:off x="492634" y="4381876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起業</a:t>
            </a:r>
            <a:endParaRPr kumimoji="1" lang="ja-JP" altLang="en-US" sz="3600" strike="sngStrike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ローチャート: 代替処理 10">
            <a:extLst>
              <a:ext uri="{FF2B5EF4-FFF2-40B4-BE49-F238E27FC236}">
                <a16:creationId xmlns:a16="http://schemas.microsoft.com/office/drawing/2014/main" id="{D6EFB82E-DE93-DD76-16B7-351D1CBB0345}"/>
              </a:ext>
            </a:extLst>
          </p:cNvPr>
          <p:cNvSpPr/>
          <p:nvPr/>
        </p:nvSpPr>
        <p:spPr bwMode="auto">
          <a:xfrm>
            <a:off x="5058963" y="2126972"/>
            <a:ext cx="4224599" cy="4470283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635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t">
            <a:noAutofit/>
          </a:bodyPr>
          <a:lstStyle/>
          <a:p>
            <a:pPr algn="ctr">
              <a:lnSpc>
                <a:spcPts val="3100"/>
              </a:lnSpc>
            </a:pPr>
            <a:r>
              <a:rPr kumimoji="1" lang="en-US" altLang="ja-JP" sz="4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504A9A6-8C2D-75FF-D44A-56CFD85EEADA}"/>
              </a:ext>
            </a:extLst>
          </p:cNvPr>
          <p:cNvSpPr/>
          <p:nvPr/>
        </p:nvSpPr>
        <p:spPr bwMode="auto">
          <a:xfrm>
            <a:off x="6216298" y="3938898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老後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A65778E1-D5C2-C9C3-5175-8CAB1497DB42}"/>
              </a:ext>
            </a:extLst>
          </p:cNvPr>
          <p:cNvSpPr/>
          <p:nvPr/>
        </p:nvSpPr>
        <p:spPr bwMode="auto">
          <a:xfrm>
            <a:off x="689548" y="5664448"/>
            <a:ext cx="1933303" cy="7150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老後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4FA19BE-A389-4944-B47F-FFD942EB8CEF}"/>
              </a:ext>
            </a:extLst>
          </p:cNvPr>
          <p:cNvSpPr/>
          <p:nvPr/>
        </p:nvSpPr>
        <p:spPr bwMode="auto">
          <a:xfrm>
            <a:off x="2717840" y="5677844"/>
            <a:ext cx="1055077" cy="715089"/>
          </a:xfrm>
          <a:prstGeom prst="round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 defTabSz="914400"/>
            <a:r>
              <a:rPr kumimoji="1" lang="ja-JP" altLang="en-US" sz="3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</a:p>
        </p:txBody>
      </p:sp>
      <p:sp>
        <p:nvSpPr>
          <p:cNvPr id="15" name="角丸四角形 12">
            <a:extLst>
              <a:ext uri="{FF2B5EF4-FFF2-40B4-BE49-F238E27FC236}">
                <a16:creationId xmlns:a16="http://schemas.microsoft.com/office/drawing/2014/main" id="{E41AB4E9-5BBD-C821-CDD6-279A8E516022}"/>
              </a:ext>
            </a:extLst>
          </p:cNvPr>
          <p:cNvSpPr/>
          <p:nvPr/>
        </p:nvSpPr>
        <p:spPr>
          <a:xfrm>
            <a:off x="222040" y="822611"/>
            <a:ext cx="9022021" cy="1149038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ライフプラン・マネープランに合わせて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制度を選</a:t>
            </a:r>
            <a:r>
              <a:rPr kumimoji="0" lang="ja-JP" altLang="en-US" sz="4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びましょう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47400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F80CBA0A-B013-600B-BA85-DFE56B72C4A7}"/>
              </a:ext>
            </a:extLst>
          </p:cNvPr>
          <p:cNvSpPr/>
          <p:nvPr/>
        </p:nvSpPr>
        <p:spPr bwMode="auto">
          <a:xfrm>
            <a:off x="108488" y="797472"/>
            <a:ext cx="9097505" cy="5758311"/>
          </a:xfrm>
          <a:prstGeom prst="flowChartAlternateProcess">
            <a:avLst/>
          </a:prstGeom>
          <a:solidFill>
            <a:srgbClr val="FFFFFF">
              <a:lumMod val="95000"/>
            </a:srgbClr>
          </a:solidFill>
          <a:ln w="63500" cmpd="dbl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角丸四角形 11">
            <a:extLst>
              <a:ext uri="{FF2B5EF4-FFF2-40B4-BE49-F238E27FC236}">
                <a16:creationId xmlns:a16="http://schemas.microsoft.com/office/drawing/2014/main" id="{7565C3CB-6ACB-328D-483E-1072644961EB}"/>
              </a:ext>
            </a:extLst>
          </p:cNvPr>
          <p:cNvSpPr/>
          <p:nvPr/>
        </p:nvSpPr>
        <p:spPr>
          <a:xfrm>
            <a:off x="576848" y="1110933"/>
            <a:ext cx="8115973" cy="727948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0" lang="ja-JP" altLang="en-US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kumimoji="0" lang="en-US" altLang="ja-JP" sz="36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の違いを理解しましょう。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DCB64433-56A4-C573-F8AF-DE7210386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044954"/>
              </p:ext>
            </p:extLst>
          </p:nvPr>
        </p:nvGraphicFramePr>
        <p:xfrm>
          <a:off x="497335" y="1911541"/>
          <a:ext cx="8368370" cy="4367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22">
                  <a:extLst>
                    <a:ext uri="{9D8B030D-6E8A-4147-A177-3AD203B41FA5}">
                      <a16:colId xmlns:a16="http://schemas.microsoft.com/office/drawing/2014/main" val="845667447"/>
                    </a:ext>
                  </a:extLst>
                </a:gridCol>
                <a:gridCol w="2834024">
                  <a:extLst>
                    <a:ext uri="{9D8B030D-6E8A-4147-A177-3AD203B41FA5}">
                      <a16:colId xmlns:a16="http://schemas.microsoft.com/office/drawing/2014/main" val="2094321866"/>
                    </a:ext>
                  </a:extLst>
                </a:gridCol>
                <a:gridCol w="2834024">
                  <a:extLst>
                    <a:ext uri="{9D8B030D-6E8A-4147-A177-3AD203B41FA5}">
                      <a16:colId xmlns:a16="http://schemas.microsoft.com/office/drawing/2014/main" val="4088211662"/>
                    </a:ext>
                  </a:extLst>
                </a:gridCol>
              </a:tblGrid>
              <a:tr h="79110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NISA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iDeCo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807730"/>
                  </a:ext>
                </a:extLst>
              </a:tr>
              <a:tr h="1085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払出し・受け取り制限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払出し制限なし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受け取りは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原則</a:t>
                      </a:r>
                      <a:r>
                        <a:rPr kumimoji="1" lang="en-US" altLang="ja-JP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60</a:t>
                      </a: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/>
                          <a:ea typeface="Meiryo UI"/>
                        </a:rPr>
                        <a:t>歳以降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24610"/>
                  </a:ext>
                </a:extLst>
              </a:tr>
              <a:tr h="1085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自由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老後の生活</a:t>
                      </a:r>
                      <a:endParaRPr kumimoji="1" lang="ja-JP" altLang="en-US" sz="2400" b="1" strike="sngStrik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12969"/>
                  </a:ext>
                </a:extLst>
              </a:tr>
              <a:tr h="14046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税制上のメリット</a:t>
                      </a:r>
                    </a:p>
                  </a:txBody>
                  <a:tcPr anchor="ctr">
                    <a:solidFill>
                      <a:srgbClr val="79DD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運用益非課税</a:t>
                      </a:r>
                    </a:p>
                  </a:txBody>
                  <a:tcPr anchor="ctr">
                    <a:solidFill>
                      <a:srgbClr val="81DE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掛金の所得控除</a:t>
                      </a:r>
                      <a:endParaRPr kumimoji="1" lang="en-US" altLang="ja-JP" sz="24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450000" indent="-4500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運用益非課税</a:t>
                      </a:r>
                    </a:p>
                    <a:p>
                      <a:pPr marL="457200" indent="-457200" algn="l"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24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受取る際の控除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227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81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フローチャート: 代替処理 32">
            <a:extLst>
              <a:ext uri="{FF2B5EF4-FFF2-40B4-BE49-F238E27FC236}">
                <a16:creationId xmlns:a16="http://schemas.microsoft.com/office/drawing/2014/main" id="{1D03797A-6EA6-61CC-2D8B-9B33FFE76F1A}"/>
              </a:ext>
            </a:extLst>
          </p:cNvPr>
          <p:cNvSpPr/>
          <p:nvPr/>
        </p:nvSpPr>
        <p:spPr bwMode="auto">
          <a:xfrm>
            <a:off x="187254" y="810351"/>
            <a:ext cx="9145589" cy="5853140"/>
          </a:xfrm>
          <a:prstGeom prst="flowChartAlternateProcess">
            <a:avLst/>
          </a:prstGeom>
          <a:solidFill>
            <a:srgbClr val="FFFFFF">
              <a:lumMod val="95000"/>
            </a:srgbClr>
          </a:solidFill>
          <a:ln w="63500" cmpd="dbl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7" name="角丸四角形 12">
            <a:extLst>
              <a:ext uri="{FF2B5EF4-FFF2-40B4-BE49-F238E27FC236}">
                <a16:creationId xmlns:a16="http://schemas.microsoft.com/office/drawing/2014/main" id="{740F124B-FFED-915D-282F-61E5766AB62F}"/>
              </a:ext>
            </a:extLst>
          </p:cNvPr>
          <p:cNvSpPr/>
          <p:nvPr/>
        </p:nvSpPr>
        <p:spPr>
          <a:xfrm>
            <a:off x="1026173" y="810351"/>
            <a:ext cx="7414473" cy="526942"/>
          </a:xfrm>
          <a:prstGeom prst="roundRect">
            <a:avLst/>
          </a:prstGeom>
          <a:solidFill>
            <a:srgbClr val="F2B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目的に合わせて制度を選びましょう！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2FB5C9-9520-2436-81DB-1D1C2A123A20}"/>
              </a:ext>
            </a:extLst>
          </p:cNvPr>
          <p:cNvGrpSpPr/>
          <p:nvPr/>
        </p:nvGrpSpPr>
        <p:grpSpPr>
          <a:xfrm>
            <a:off x="650579" y="1394605"/>
            <a:ext cx="8058549" cy="3558234"/>
            <a:chOff x="307586" y="1464035"/>
            <a:chExt cx="8058549" cy="3558234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8F617173-5445-14B6-5354-F09DF93B0BB9}"/>
                </a:ext>
              </a:extLst>
            </p:cNvPr>
            <p:cNvSpPr/>
            <p:nvPr/>
          </p:nvSpPr>
          <p:spPr bwMode="auto">
            <a:xfrm>
              <a:off x="4957759" y="3776436"/>
              <a:ext cx="906611" cy="906611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E47272A-629D-2FFB-131D-634CD9129E68}"/>
                </a:ext>
              </a:extLst>
            </p:cNvPr>
            <p:cNvSpPr/>
            <p:nvPr/>
          </p:nvSpPr>
          <p:spPr bwMode="auto">
            <a:xfrm>
              <a:off x="1054861" y="3752592"/>
              <a:ext cx="584968" cy="584968"/>
            </a:xfrm>
            <a:prstGeom prst="ellipse">
              <a:avLst/>
            </a:prstGeom>
            <a:solidFill>
              <a:srgbClr val="D7E0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5" name="ホームベース 78">
              <a:extLst>
                <a:ext uri="{FF2B5EF4-FFF2-40B4-BE49-F238E27FC236}">
                  <a16:creationId xmlns:a16="http://schemas.microsoft.com/office/drawing/2014/main" id="{2BAB8E8D-6E32-9CB3-14C7-EC7D29E45CDA}"/>
                </a:ext>
              </a:extLst>
            </p:cNvPr>
            <p:cNvSpPr/>
            <p:nvPr/>
          </p:nvSpPr>
          <p:spPr bwMode="auto">
            <a:xfrm>
              <a:off x="394289" y="2497113"/>
              <a:ext cx="7956000" cy="900000"/>
            </a:xfrm>
            <a:prstGeom prst="homePlate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60374134-0D6F-7056-5D36-80F39099FFC2}"/>
                </a:ext>
              </a:extLst>
            </p:cNvPr>
            <p:cNvSpPr/>
            <p:nvPr/>
          </p:nvSpPr>
          <p:spPr bwMode="auto">
            <a:xfrm>
              <a:off x="3013210" y="4168430"/>
              <a:ext cx="460517" cy="460517"/>
            </a:xfrm>
            <a:prstGeom prst="ellipse">
              <a:avLst/>
            </a:prstGeom>
            <a:solidFill>
              <a:srgbClr val="D1E2E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30E41F16-6DC8-9FC6-EE0C-7F8D218BDE4C}"/>
                </a:ext>
              </a:extLst>
            </p:cNvPr>
            <p:cNvSpPr/>
            <p:nvPr/>
          </p:nvSpPr>
          <p:spPr bwMode="auto">
            <a:xfrm>
              <a:off x="1177342" y="4479974"/>
              <a:ext cx="337695" cy="337695"/>
            </a:xfrm>
            <a:prstGeom prst="ellipse">
              <a:avLst/>
            </a:prstGeom>
            <a:solidFill>
              <a:srgbClr val="D7E0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C05963E2-47AD-E4E9-FAA5-7589F8E4F8BB}"/>
                </a:ext>
              </a:extLst>
            </p:cNvPr>
            <p:cNvSpPr/>
            <p:nvPr/>
          </p:nvSpPr>
          <p:spPr bwMode="auto">
            <a:xfrm>
              <a:off x="6403020" y="2261898"/>
              <a:ext cx="1353956" cy="1353956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E2FD81C7-96BA-D494-B952-2310FC368F92}"/>
                </a:ext>
              </a:extLst>
            </p:cNvPr>
            <p:cNvSpPr/>
            <p:nvPr/>
          </p:nvSpPr>
          <p:spPr bwMode="auto">
            <a:xfrm>
              <a:off x="4028530" y="2068020"/>
              <a:ext cx="1762219" cy="1710597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32A81534-CC9F-7883-2C8D-29A93EEF26A4}"/>
                </a:ext>
              </a:extLst>
            </p:cNvPr>
            <p:cNvSpPr/>
            <p:nvPr/>
          </p:nvSpPr>
          <p:spPr bwMode="auto">
            <a:xfrm>
              <a:off x="2184196" y="2339825"/>
              <a:ext cx="1166988" cy="1166988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34F11DEE-601E-2245-EC58-BA4DAE12A171}"/>
                </a:ext>
              </a:extLst>
            </p:cNvPr>
            <p:cNvSpPr/>
            <p:nvPr/>
          </p:nvSpPr>
          <p:spPr bwMode="auto">
            <a:xfrm>
              <a:off x="455152" y="2491472"/>
              <a:ext cx="906611" cy="906611"/>
            </a:xfrm>
            <a:prstGeom prst="ellipse">
              <a:avLst/>
            </a:prstGeom>
            <a:solidFill>
              <a:srgbClr val="F5DD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2" name="テキスト ボックス 26">
              <a:extLst>
                <a:ext uri="{FF2B5EF4-FFF2-40B4-BE49-F238E27FC236}">
                  <a16:creationId xmlns:a16="http://schemas.microsoft.com/office/drawing/2014/main" id="{B76C9B66-BBAB-AE7D-D0F5-C502EE4215BF}"/>
                </a:ext>
              </a:extLst>
            </p:cNvPr>
            <p:cNvSpPr txBox="1"/>
            <p:nvPr/>
          </p:nvSpPr>
          <p:spPr>
            <a:xfrm>
              <a:off x="4935036" y="3937353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趣味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A974B8AC-72E6-302F-512D-F9065C8A754E}"/>
                </a:ext>
              </a:extLst>
            </p:cNvPr>
            <p:cNvSpPr/>
            <p:nvPr/>
          </p:nvSpPr>
          <p:spPr bwMode="auto">
            <a:xfrm>
              <a:off x="307586" y="1602269"/>
              <a:ext cx="8058549" cy="3420000"/>
            </a:xfrm>
            <a:prstGeom prst="rect">
              <a:avLst/>
            </a:prstGeom>
            <a:noFill/>
            <a:ln w="38100">
              <a:solidFill>
                <a:srgbClr val="00B0F0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4" name="テキスト ボックス 28">
              <a:extLst>
                <a:ext uri="{FF2B5EF4-FFF2-40B4-BE49-F238E27FC236}">
                  <a16:creationId xmlns:a16="http://schemas.microsoft.com/office/drawing/2014/main" id="{8A516046-EAD0-8ADC-38C6-83E9A1D05D27}"/>
                </a:ext>
              </a:extLst>
            </p:cNvPr>
            <p:cNvSpPr txBox="1"/>
            <p:nvPr/>
          </p:nvSpPr>
          <p:spPr>
            <a:xfrm>
              <a:off x="2365074" y="1464035"/>
              <a:ext cx="3436871" cy="584775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3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NISA</a:t>
              </a:r>
              <a:endParaRPr kumimoji="1" lang="ja-JP" altLang="en-US" sz="3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6DBB07FA-FFAF-75B3-784D-59B592D78F78}"/>
                </a:ext>
              </a:extLst>
            </p:cNvPr>
            <p:cNvSpPr/>
            <p:nvPr/>
          </p:nvSpPr>
          <p:spPr bwMode="auto">
            <a:xfrm>
              <a:off x="6105313" y="1977395"/>
              <a:ext cx="2016342" cy="2520000"/>
            </a:xfrm>
            <a:prstGeom prst="rect">
              <a:avLst/>
            </a:prstGeom>
            <a:noFill/>
            <a:ln w="38100">
              <a:solidFill>
                <a:srgbClr val="E8ABB5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HGPｺﾞｼｯｸE" panose="020B0900000000000000" pitchFamily="50" charset="-128"/>
                <a:cs typeface="+mn-cs"/>
              </a:endParaRPr>
            </a:p>
          </p:txBody>
        </p:sp>
        <p:sp>
          <p:nvSpPr>
            <p:cNvPr id="16" name="テキスト ボックス 30">
              <a:extLst>
                <a:ext uri="{FF2B5EF4-FFF2-40B4-BE49-F238E27FC236}">
                  <a16:creationId xmlns:a16="http://schemas.microsoft.com/office/drawing/2014/main" id="{0BE56069-E360-2910-6FA6-0C8F071D0B29}"/>
                </a:ext>
              </a:extLst>
            </p:cNvPr>
            <p:cNvSpPr txBox="1"/>
            <p:nvPr/>
          </p:nvSpPr>
          <p:spPr>
            <a:xfrm>
              <a:off x="6528723" y="4135572"/>
              <a:ext cx="1353956" cy="584775"/>
            </a:xfrm>
            <a:prstGeom prst="rect">
              <a:avLst/>
            </a:prstGeom>
            <a:solidFill>
              <a:srgbClr val="E8ABB5"/>
            </a:solidFill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iDeCo</a:t>
              </a:r>
              <a:endPara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テキスト ボックス 33">
              <a:extLst>
                <a:ext uri="{FF2B5EF4-FFF2-40B4-BE49-F238E27FC236}">
                  <a16:creationId xmlns:a16="http://schemas.microsoft.com/office/drawing/2014/main" id="{899CDB64-32B8-2103-40E4-8B0942F29162}"/>
                </a:ext>
              </a:extLst>
            </p:cNvPr>
            <p:cNvSpPr txBox="1"/>
            <p:nvPr/>
          </p:nvSpPr>
          <p:spPr>
            <a:xfrm>
              <a:off x="358438" y="2646488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結婚</a:t>
              </a:r>
            </a:p>
          </p:txBody>
        </p:sp>
        <p:sp>
          <p:nvSpPr>
            <p:cNvPr id="20" name="テキスト ボックス 34">
              <a:extLst>
                <a:ext uri="{FF2B5EF4-FFF2-40B4-BE49-F238E27FC236}">
                  <a16:creationId xmlns:a16="http://schemas.microsoft.com/office/drawing/2014/main" id="{334DDD6D-0CF3-EA36-2321-64D121BB24C7}"/>
                </a:ext>
              </a:extLst>
            </p:cNvPr>
            <p:cNvSpPr txBox="1"/>
            <p:nvPr/>
          </p:nvSpPr>
          <p:spPr>
            <a:xfrm>
              <a:off x="5999194" y="2646488"/>
              <a:ext cx="222858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老後の生活</a:t>
              </a:r>
            </a:p>
          </p:txBody>
        </p:sp>
        <p:sp>
          <p:nvSpPr>
            <p:cNvPr id="21" name="テキスト ボックス 36">
              <a:extLst>
                <a:ext uri="{FF2B5EF4-FFF2-40B4-BE49-F238E27FC236}">
                  <a16:creationId xmlns:a16="http://schemas.microsoft.com/office/drawing/2014/main" id="{A4445B9D-1FD3-03B7-F5CF-44EC2F9591B8}"/>
                </a:ext>
              </a:extLst>
            </p:cNvPr>
            <p:cNvSpPr txBox="1"/>
            <p:nvPr/>
          </p:nvSpPr>
          <p:spPr>
            <a:xfrm>
              <a:off x="1690431" y="2618725"/>
              <a:ext cx="218339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子供の教育</a:t>
              </a:r>
            </a:p>
          </p:txBody>
        </p:sp>
        <p:sp>
          <p:nvSpPr>
            <p:cNvPr id="22" name="テキスト ボックス 37">
              <a:extLst>
                <a:ext uri="{FF2B5EF4-FFF2-40B4-BE49-F238E27FC236}">
                  <a16:creationId xmlns:a16="http://schemas.microsoft.com/office/drawing/2014/main" id="{4D29AE64-F3B0-EE97-B2FB-F3163D2BCF38}"/>
                </a:ext>
              </a:extLst>
            </p:cNvPr>
            <p:cNvSpPr txBox="1"/>
            <p:nvPr/>
          </p:nvSpPr>
          <p:spPr>
            <a:xfrm>
              <a:off x="4362674" y="2646487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住宅</a:t>
              </a:r>
            </a:p>
          </p:txBody>
        </p:sp>
        <p:sp>
          <p:nvSpPr>
            <p:cNvPr id="23" name="テキスト ボックス 38">
              <a:extLst>
                <a:ext uri="{FF2B5EF4-FFF2-40B4-BE49-F238E27FC236}">
                  <a16:creationId xmlns:a16="http://schemas.microsoft.com/office/drawing/2014/main" id="{288C4A62-99C0-645E-5580-BF8C2EC48D14}"/>
                </a:ext>
              </a:extLst>
            </p:cNvPr>
            <p:cNvSpPr txBox="1"/>
            <p:nvPr/>
          </p:nvSpPr>
          <p:spPr>
            <a:xfrm>
              <a:off x="2192772" y="3896075"/>
              <a:ext cx="2108125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大学等での学びなおし</a:t>
              </a:r>
            </a:p>
          </p:txBody>
        </p:sp>
        <p:sp>
          <p:nvSpPr>
            <p:cNvPr id="24" name="テキスト ボックス 41">
              <a:extLst>
                <a:ext uri="{FF2B5EF4-FFF2-40B4-BE49-F238E27FC236}">
                  <a16:creationId xmlns:a16="http://schemas.microsoft.com/office/drawing/2014/main" id="{867A979B-47E4-3047-A1D8-3B0627AA75C2}"/>
                </a:ext>
              </a:extLst>
            </p:cNvPr>
            <p:cNvSpPr txBox="1"/>
            <p:nvPr/>
          </p:nvSpPr>
          <p:spPr>
            <a:xfrm>
              <a:off x="807848" y="3726997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起業</a:t>
              </a:r>
            </a:p>
          </p:txBody>
        </p:sp>
        <p:sp>
          <p:nvSpPr>
            <p:cNvPr id="25" name="テキスト ボックス 42">
              <a:extLst>
                <a:ext uri="{FF2B5EF4-FFF2-40B4-BE49-F238E27FC236}">
                  <a16:creationId xmlns:a16="http://schemas.microsoft.com/office/drawing/2014/main" id="{E8AA3B36-20E6-51C4-D635-E660FF1E85C5}"/>
                </a:ext>
              </a:extLst>
            </p:cNvPr>
            <p:cNvSpPr txBox="1"/>
            <p:nvPr/>
          </p:nvSpPr>
          <p:spPr>
            <a:xfrm>
              <a:off x="802973" y="4318549"/>
              <a:ext cx="108643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7D5A655E-ACCB-2201-1B1F-30DE94751C60}"/>
              </a:ext>
            </a:extLst>
          </p:cNvPr>
          <p:cNvGrpSpPr/>
          <p:nvPr/>
        </p:nvGrpSpPr>
        <p:grpSpPr>
          <a:xfrm>
            <a:off x="588725" y="4984996"/>
            <a:ext cx="8120403" cy="1563776"/>
            <a:chOff x="482613" y="2274552"/>
            <a:chExt cx="8120403" cy="1563776"/>
          </a:xfrm>
        </p:grpSpPr>
        <p:sp>
          <p:nvSpPr>
            <p:cNvPr id="27" name="角丸四角形吹き出し 5">
              <a:extLst>
                <a:ext uri="{FF2B5EF4-FFF2-40B4-BE49-F238E27FC236}">
                  <a16:creationId xmlns:a16="http://schemas.microsoft.com/office/drawing/2014/main" id="{71B23685-D5C1-112B-0884-66F799BD2E76}"/>
                </a:ext>
              </a:extLst>
            </p:cNvPr>
            <p:cNvSpPr/>
            <p:nvPr/>
          </p:nvSpPr>
          <p:spPr>
            <a:xfrm>
              <a:off x="704856" y="2536464"/>
              <a:ext cx="7898160" cy="1301864"/>
            </a:xfrm>
            <a:prstGeom prst="roundRect">
              <a:avLst/>
            </a:prstGeom>
            <a:solidFill>
              <a:sysClr val="window" lastClr="FFFFFF"/>
            </a:solidFill>
            <a:ln w="57150">
              <a:solidFill>
                <a:srgbClr val="E8ABB5"/>
              </a:solidFill>
            </a:ln>
          </p:spPr>
          <p:txBody>
            <a:bodyPr wrap="square" tIns="252000" rtlCol="0" anchor="ctr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CAA74053-66CD-1D09-F716-16D7E0DA9CCA}"/>
                </a:ext>
              </a:extLst>
            </p:cNvPr>
            <p:cNvGrpSpPr/>
            <p:nvPr/>
          </p:nvGrpSpPr>
          <p:grpSpPr>
            <a:xfrm>
              <a:off x="857976" y="2274552"/>
              <a:ext cx="1419250" cy="424760"/>
              <a:chOff x="1988397" y="1585190"/>
              <a:chExt cx="1663442" cy="520401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4867185-D914-9DA1-CFD2-4B6993CCF46C}"/>
                  </a:ext>
                </a:extLst>
              </p:cNvPr>
              <p:cNvSpPr/>
              <p:nvPr/>
            </p:nvSpPr>
            <p:spPr>
              <a:xfrm>
                <a:off x="1988397" y="1605286"/>
                <a:ext cx="1641514" cy="500305"/>
              </a:xfrm>
              <a:prstGeom prst="rect">
                <a:avLst/>
              </a:prstGeom>
              <a:solidFill>
                <a:srgbClr val="E8ABB5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216000" rtlCol="0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Meiryo UI"/>
                  <a:cs typeface="+mn-cs"/>
                </a:endParaRPr>
              </a:p>
            </p:txBody>
          </p:sp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AB56D233-1D3F-F4AB-782A-188F8DB837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61164" y="1585190"/>
                <a:ext cx="1590675" cy="504830"/>
              </a:xfrm>
              <a:prstGeom prst="rect">
                <a:avLst/>
              </a:prstGeom>
            </p:spPr>
          </p:pic>
        </p:grp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D1C887C-8633-16B0-52B5-D115ACFBA602}"/>
                </a:ext>
              </a:extLst>
            </p:cNvPr>
            <p:cNvSpPr/>
            <p:nvPr/>
          </p:nvSpPr>
          <p:spPr>
            <a:xfrm>
              <a:off x="482613" y="2699312"/>
              <a:ext cx="810455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iDeCo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の加入資格がある人なら</a:t>
              </a:r>
              <a:endPara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NISA</a:t>
              </a:r>
              <a:r>
                <a:rPr lang="ja-JP" altLang="en-US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と</a:t>
              </a:r>
              <a:r>
                <a:rPr lang="en-US" altLang="ja-JP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iDeCo</a:t>
              </a:r>
              <a:r>
                <a:rPr lang="ja-JP" altLang="en-US" sz="2800" b="1" dirty="0">
                  <a:solidFill>
                    <a:srgbClr val="E8ABB5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E8ABB5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両方を使うことも可能です。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2649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01D2B-3028-5F80-380E-446E65718CAD}"/>
              </a:ext>
            </a:extLst>
          </p:cNvPr>
          <p:cNvSpPr txBox="1"/>
          <p:nvPr/>
        </p:nvSpPr>
        <p:spPr>
          <a:xfrm>
            <a:off x="523463" y="2551837"/>
            <a:ext cx="92069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9975" indent="-1069975"/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Ｑ</a:t>
            </a:r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２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：</a:t>
            </a:r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NISA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や</a:t>
            </a:r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iDeCo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を始めるとき、</a:t>
            </a:r>
            <a:endParaRPr lang="en-US" altLang="ja-JP" sz="36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 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どの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金融機関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で口座開設を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すれば</a:t>
            </a:r>
            <a:endParaRPr lang="en-US" altLang="ja-JP" sz="36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marL="1069975" indent="-1069975"/>
            <a:r>
              <a:rPr lang="en-US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         </a:t>
            </a:r>
            <a:r>
              <a:rPr lang="ja-JP" altLang="en-US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良いですか</a:t>
            </a:r>
            <a:r>
              <a:rPr lang="ja-JP" altLang="ja-JP" sz="36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412369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9D9D9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anchor="ctr">
        <a:spAutoFit/>
      </a:bodyPr>
      <a:lstStyle>
        <a:defPPr>
          <a:defRPr/>
        </a:defPPr>
      </a:lstStyle>
    </a:spDef>
    <a:lnDef>
      <a:spPr>
        <a:noFill/>
        <a:ln w="76200" cap="rnd" cmpd="sng" algn="ctr">
          <a:solidFill>
            <a:srgbClr val="79B2BD"/>
          </a:solidFill>
          <a:prstDash val="solid"/>
          <a:round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標準デザイン">
  <a:themeElements>
    <a:clrScheme name="ユーザー定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rtlCol="0" anchor="ctr">
        <a:spAutoFit/>
      </a:bodyPr>
      <a:lstStyle>
        <a:defPPr algn="ctr">
          <a:defRPr kumimoji="1" dirty="0" smtClean="0">
            <a:solidFill>
              <a:schemeClr val="bg1"/>
            </a:solidFill>
            <a:latin typeface="+mn-ea"/>
            <a:ea typeface="+mn-ea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rgbClr val="FFFFFF">
            <a:alpha val="83922"/>
          </a:srgbClr>
        </a:solidFill>
        <a:ln w="28575">
          <a:solidFill>
            <a:srgbClr val="EB9DAA"/>
          </a:solidFill>
        </a:ln>
      </a:spPr>
      <a:bodyPr wrap="square" rtlCol="0">
        <a:spAutoFit/>
      </a:bodyPr>
      <a:lstStyle>
        <a:defPPr algn="ctr" fontAlgn="base">
          <a:spcBef>
            <a:spcPct val="0"/>
          </a:spcBef>
          <a:spcAft>
            <a:spcPct val="0"/>
          </a:spcAft>
          <a:defRPr sz="2400" b="1" dirty="0" smtClean="0">
            <a:solidFill>
              <a:prstClr val="black">
                <a:lumMod val="75000"/>
                <a:lumOff val="25000"/>
              </a:prstClr>
            </a:solidFill>
            <a:latin typeface="Meiryo UI"/>
            <a:ea typeface="Meiryo UI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46C1FE8906DEC4E93DB0B5E6C68682B" ma:contentTypeVersion="2" ma:contentTypeDescription="新しいドキュメントを作成します。" ma:contentTypeScope="" ma:versionID="9891e9be478820a05d9bb31e481465d4">
  <xsd:schema xmlns:xsd="http://www.w3.org/2001/XMLSchema" xmlns:xs="http://www.w3.org/2001/XMLSchema" xmlns:p="http://schemas.microsoft.com/office/2006/metadata/properties" xmlns:ns3="b5c43278-9bc3-44dc-ab99-9c96b4318719" targetNamespace="http://schemas.microsoft.com/office/2006/metadata/properties" ma:root="true" ma:fieldsID="d5c800e7b273b3d42699cf18d550d820" ns3:_="">
    <xsd:import namespace="b5c43278-9bc3-44dc-ab99-9c96b43187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c43278-9bc3-44dc-ab99-9c96b43187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10876B-77B1-4683-A16A-1D258547BD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c43278-9bc3-44dc-ab99-9c96b43187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41F963-7F42-4042-90AF-5D189975D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110AD8-ECCC-4852-ACBE-793CA9D5920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5c43278-9bc3-44dc-ab99-9c96b431871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3726</TotalTime>
  <Words>1247</Words>
  <Application>Microsoft Office PowerPoint</Application>
  <PresentationFormat>ワイド画面</PresentationFormat>
  <Paragraphs>232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23</vt:i4>
      </vt:variant>
    </vt:vector>
  </HeadingPairs>
  <TitlesOfParts>
    <vt:vector size="43" baseType="lpstr">
      <vt:lpstr>HGPｺﾞｼｯｸE</vt:lpstr>
      <vt:lpstr>HGP創英角ｺﾞｼｯｸUB</vt:lpstr>
      <vt:lpstr>Meiryo UI</vt:lpstr>
      <vt:lpstr>Meiryo UI 見出し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Century Gothic</vt:lpstr>
      <vt:lpstr>Courier New</vt:lpstr>
      <vt:lpstr>Segoe UI</vt:lpstr>
      <vt:lpstr>Times New Roman</vt:lpstr>
      <vt:lpstr>Tw Cen MT</vt:lpstr>
      <vt:lpstr>Wingdings</vt:lpstr>
      <vt:lpstr>Office テーマ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講義スライド</dc:title>
  <dc:creator>金融経済教育推進会議</dc:creator>
  <cp:lastModifiedBy>2016</cp:lastModifiedBy>
  <cp:revision>170</cp:revision>
  <cp:lastPrinted>2023-08-10T04:37:03Z</cp:lastPrinted>
  <dcterms:created xsi:type="dcterms:W3CDTF">2021-06-28T06:01:13Z</dcterms:created>
  <dcterms:modified xsi:type="dcterms:W3CDTF">2023-09-21T23:58:20Z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0x010100446C1FE8906DEC4E93DB0B5E6C68682B</vt:lpwstr>
  </property>
</Properties>
</file>